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2"/>
  </p:notesMasterIdLst>
  <p:sldIdLst>
    <p:sldId id="291" r:id="rId3"/>
    <p:sldId id="292" r:id="rId4"/>
    <p:sldId id="293" r:id="rId5"/>
    <p:sldId id="338" r:id="rId6"/>
    <p:sldId id="295" r:id="rId7"/>
    <p:sldId id="297" r:id="rId8"/>
    <p:sldId id="298" r:id="rId9"/>
    <p:sldId id="299" r:id="rId10"/>
    <p:sldId id="341" r:id="rId11"/>
    <p:sldId id="300" r:id="rId12"/>
    <p:sldId id="302" r:id="rId13"/>
    <p:sldId id="342" r:id="rId14"/>
    <p:sldId id="345" r:id="rId15"/>
    <p:sldId id="306" r:id="rId16"/>
    <p:sldId id="339" r:id="rId17"/>
    <p:sldId id="343" r:id="rId18"/>
    <p:sldId id="340" r:id="rId19"/>
    <p:sldId id="344" r:id="rId20"/>
    <p:sldId id="3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FF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562A9-27E0-4802-91A1-BEE9E5A58739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BE5EF-7E7C-40F6-98BD-ACF446D18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86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9222-D5AC-4F8B-BCBA-839DC579A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46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35E0D-6260-47FE-BB6C-4BA16C6B4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08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14076-E5E6-4619-B872-6CFC22A6F3A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1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70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4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38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961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04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879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319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51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928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95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7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30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855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218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692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3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0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72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3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0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C0105-B749-47F5-8022-6650E1610345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2E5F2-7E43-4B66-9475-BD9ABB0E3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218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download-anhdv-boot-2021-premium-moi-nhat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tailieu.com/bo-60-tro-choi-power-poin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download-anhdv-boot-2021-premium-moi-nhat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68491" y="107751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38 - </a:t>
            </a: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21: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62200" y="609601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3" y="964447"/>
            <a:ext cx="11804071" cy="58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27198" y="1560329"/>
            <a:ext cx="122986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800" i="0" u="none" dirty="0">
                <a:solidFill>
                  <a:srgbClr val="FF0000"/>
                </a:solidFill>
                <a:latin typeface="Tahoma" pitchFamily="34" charset="0"/>
              </a:rPr>
              <a:t>THIÊN NHIÊN CHÂU ÂU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2600" y="9525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1: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7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11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242" y="-2035"/>
            <a:ext cx="5977457" cy="6824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13" y="2353861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514" y="1105000"/>
            <a:ext cx="25905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</a:p>
        </p:txBody>
      </p:sp>
      <p:sp>
        <p:nvSpPr>
          <p:cNvPr id="4" name="Rectangle 3"/>
          <p:cNvSpPr/>
          <p:nvPr/>
        </p:nvSpPr>
        <p:spPr>
          <a:xfrm>
            <a:off x="252728" y="1606282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98-99: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313" y="3744306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026292" y="2220993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13934"/>
              <a:gd name="adj2" fmla="val 263408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9132971" y="1768655"/>
            <a:ext cx="1752600" cy="342900"/>
          </a:xfrm>
          <a:prstGeom prst="wedgeRectCallout">
            <a:avLst>
              <a:gd name="adj1" fmla="val -3092"/>
              <a:gd name="adj2" fmla="val 38411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8003954" y="3848891"/>
            <a:ext cx="2005317" cy="426228"/>
          </a:xfrm>
          <a:prstGeom prst="wedgeRectCallout">
            <a:avLst>
              <a:gd name="adj1" fmla="val -86864"/>
              <a:gd name="adj2" fmla="val 5322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52729" y="623685"/>
            <a:ext cx="2249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3049" y="1582877"/>
            <a:ext cx="5741256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200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327075"/>
              </p:ext>
            </p:extLst>
          </p:nvPr>
        </p:nvGraphicFramePr>
        <p:xfrm>
          <a:off x="252728" y="4431176"/>
          <a:ext cx="5759449" cy="2196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553">
                  <a:extLst>
                    <a:ext uri="{9D8B030D-6E8A-4147-A177-3AD203B41FA5}">
                      <a16:colId xmlns:a16="http://schemas.microsoft.com/office/drawing/2014/main" val="720010966"/>
                    </a:ext>
                  </a:extLst>
                </a:gridCol>
                <a:gridCol w="1559612">
                  <a:extLst>
                    <a:ext uri="{9D8B030D-6E8A-4147-A177-3AD203B41FA5}">
                      <a16:colId xmlns:a16="http://schemas.microsoft.com/office/drawing/2014/main" val="163089488"/>
                    </a:ext>
                  </a:extLst>
                </a:gridCol>
                <a:gridCol w="1840142">
                  <a:extLst>
                    <a:ext uri="{9D8B030D-6E8A-4147-A177-3AD203B41FA5}">
                      <a16:colId xmlns:a16="http://schemas.microsoft.com/office/drawing/2014/main" val="3801988852"/>
                    </a:ext>
                  </a:extLst>
                </a:gridCol>
                <a:gridCol w="1840142">
                  <a:extLst>
                    <a:ext uri="{9D8B030D-6E8A-4147-A177-3AD203B41FA5}">
                      <a16:colId xmlns:a16="http://schemas.microsoft.com/office/drawing/2014/main" val="1483985684"/>
                    </a:ext>
                  </a:extLst>
                </a:gridCol>
              </a:tblGrid>
              <a:tr h="375285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thiên nhiên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Phân bố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Đặc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điểm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 k</a:t>
                      </a:r>
                      <a:r>
                        <a:rPr lang="vi-VN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hí hậu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742531123"/>
                  </a:ext>
                </a:extLst>
              </a:tr>
              <a:tr h="20066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Cực và cận cực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Các đảo vùng cực và Bắc Âu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</a:rPr>
                        <a:t> quanh năm</a:t>
                      </a:r>
                      <a:r>
                        <a:rPr lang="vi-VN" sz="900" dirty="0">
                          <a:effectLst/>
                        </a:rPr>
                        <a:t> lạnh giá, lượng mưa rất ít.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344924934"/>
                  </a:ext>
                </a:extLst>
              </a:tr>
              <a:tr h="581025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Ôn đới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Hải dương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Các đảo và ven biển phía </a:t>
                      </a:r>
                      <a:r>
                        <a:rPr lang="vi-VN" sz="900">
                          <a:effectLst/>
                        </a:rPr>
                        <a:t>Tây</a:t>
                      </a:r>
                      <a:r>
                        <a:rPr lang="en-US" sz="900">
                          <a:effectLst/>
                        </a:rPr>
                        <a:t>. 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>
                          <a:effectLst/>
                        </a:rPr>
                        <a:t>- M</a:t>
                      </a:r>
                      <a:r>
                        <a:rPr lang="vi-VN" sz="900" u="none" strike="noStrike" spc="0" dirty="0">
                          <a:effectLst/>
                        </a:rPr>
                        <a:t>ùa hạ mát</a:t>
                      </a:r>
                      <a:r>
                        <a:rPr lang="en-US" sz="900" u="none" strike="noStrike" spc="0" dirty="0">
                          <a:effectLst/>
                        </a:rPr>
                        <a:t>. M</a:t>
                      </a:r>
                      <a:r>
                        <a:rPr lang="vi-VN" sz="900" u="none" strike="noStrike" spc="0" dirty="0">
                          <a:effectLst/>
                        </a:rPr>
                        <a:t>ùa đông </a:t>
                      </a:r>
                      <a:r>
                        <a:rPr lang="en-US" sz="900" u="none" strike="noStrike" spc="0" dirty="0" err="1">
                          <a:effectLst/>
                        </a:rPr>
                        <a:t>không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lạnh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lắm</a:t>
                      </a:r>
                      <a:r>
                        <a:rPr lang="vi-VN" sz="900" u="none" strike="noStrike" spc="0" dirty="0">
                          <a:effectLst/>
                        </a:rPr>
                        <a:t>.</a:t>
                      </a:r>
                      <a:endParaRPr lang="en-US" sz="6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>
                          <a:effectLst/>
                        </a:rPr>
                        <a:t>-</a:t>
                      </a:r>
                      <a:r>
                        <a:rPr lang="en-US" sz="900" u="none" strike="noStrike" spc="0" baseline="0" dirty="0">
                          <a:effectLst/>
                        </a:rPr>
                        <a:t> </a:t>
                      </a:r>
                      <a:r>
                        <a:rPr lang="en-US" sz="900" u="none" strike="noStrike" spc="0" baseline="0" dirty="0" err="1">
                          <a:effectLst/>
                        </a:rPr>
                        <a:t>N</a:t>
                      </a:r>
                      <a:r>
                        <a:rPr lang="en-US" sz="900" u="none" strike="noStrike" spc="0" dirty="0" err="1">
                          <a:effectLst/>
                        </a:rPr>
                        <a:t>hiệt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độ</a:t>
                      </a:r>
                      <a:r>
                        <a:rPr lang="en-US" sz="900" u="none" strike="noStrike" spc="0" dirty="0">
                          <a:effectLst/>
                        </a:rPr>
                        <a:t>: </a:t>
                      </a:r>
                      <a:r>
                        <a:rPr lang="en-US" sz="900" u="none" strike="noStrike" spc="0" dirty="0" err="1">
                          <a:effectLst/>
                        </a:rPr>
                        <a:t>trên</a:t>
                      </a:r>
                      <a:r>
                        <a:rPr lang="en-US" sz="900" u="none" strike="noStrike" spc="0" dirty="0">
                          <a:effectLst/>
                        </a:rPr>
                        <a:t> 0</a:t>
                      </a:r>
                      <a:r>
                        <a:rPr lang="en-US" sz="900" u="none" strike="noStrike" spc="0" baseline="30000" dirty="0">
                          <a:effectLst/>
                        </a:rPr>
                        <a:t>o</a:t>
                      </a:r>
                      <a:r>
                        <a:rPr lang="en-US" sz="900" u="none" strike="noStrike" spc="0" dirty="0">
                          <a:effectLst/>
                        </a:rPr>
                        <a:t>C</a:t>
                      </a:r>
                      <a:endParaRPr lang="en-US" sz="6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>
                          <a:effectLst/>
                        </a:rPr>
                        <a:t>- </a:t>
                      </a:r>
                      <a:r>
                        <a:rPr lang="en-US" sz="900" u="none" strike="noStrike" spc="0" dirty="0" err="1">
                          <a:effectLst/>
                        </a:rPr>
                        <a:t>Mưa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quanh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năm</a:t>
                      </a:r>
                      <a:r>
                        <a:rPr lang="en-US" sz="900" u="none" strike="noStrike" spc="0" dirty="0">
                          <a:effectLst/>
                        </a:rPr>
                        <a:t>, </a:t>
                      </a:r>
                      <a:r>
                        <a:rPr lang="en-US" sz="900" u="none" strike="noStrike" spc="0" dirty="0" err="1">
                          <a:effectLst/>
                        </a:rPr>
                        <a:t>tương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đối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lớn</a:t>
                      </a:r>
                      <a:r>
                        <a:rPr lang="en-US" sz="900" u="none" strike="noStrike" spc="0" dirty="0">
                          <a:effectLst/>
                        </a:rPr>
                        <a:t>.</a:t>
                      </a:r>
                      <a:endParaRPr lang="en-US" sz="600" u="none" strike="noStrike" spc="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893650494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Lục địa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Vùng trung tâm và Đông Âu</a:t>
                      </a:r>
                      <a:endParaRPr lang="en-US" sz="6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Mùa hè nóng</a:t>
                      </a:r>
                      <a:r>
                        <a:rPr lang="vi-VN" sz="900">
                          <a:effectLst/>
                        </a:rPr>
                        <a:t>,</a:t>
                      </a:r>
                      <a:r>
                        <a:rPr lang="en-US" sz="900">
                          <a:effectLst/>
                        </a:rPr>
                        <a:t> mùa đông lạnh, có tuyết rơi nhiều,</a:t>
                      </a:r>
                      <a:r>
                        <a:rPr lang="vi-VN" sz="900">
                          <a:effectLst/>
                        </a:rPr>
                        <a:t> mưa ít, giảm dần từ tây sang đông.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569549130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</a:t>
                      </a:r>
                      <a:r>
                        <a:rPr lang="en-US" sz="900">
                          <a:effectLst/>
                        </a:rPr>
                        <a:t>cận nhiệt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Nam </a:t>
                      </a:r>
                      <a:r>
                        <a:rPr lang="en-US" sz="900">
                          <a:effectLst/>
                        </a:rPr>
                        <a:t>Â</a:t>
                      </a:r>
                      <a:r>
                        <a:rPr lang="vi-VN" sz="900">
                          <a:effectLst/>
                        </a:rPr>
                        <a:t>u</a:t>
                      </a:r>
                      <a:r>
                        <a:rPr lang="en-US" sz="900">
                          <a:effectLst/>
                        </a:rPr>
                        <a:t> (cận nhiệt địa trung hải)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  <a:hlinkClick r:id="rId4"/>
                        </a:rPr>
                        <a:t>Khí hậu cận nhiệt địa</a:t>
                      </a:r>
                      <a:r>
                        <a:rPr lang="en-US" sz="900" u="none" strike="noStrike" baseline="0" dirty="0">
                          <a:effectLst/>
                        </a:rPr>
                        <a:t> </a:t>
                      </a:r>
                      <a:r>
                        <a:rPr lang="vi-VN" sz="900" dirty="0">
                          <a:effectLst/>
                        </a:rPr>
                        <a:t>trung hải, mùa hạ nóng, </a:t>
                      </a:r>
                      <a:r>
                        <a:rPr lang="vi-VN" sz="900" u="none" strike="noStrike" dirty="0">
                          <a:effectLst/>
                          <a:hlinkClick r:id="rId3"/>
                        </a:rPr>
                        <a:t>khô; mùa đông ấm và</a:t>
                      </a:r>
                      <a:r>
                        <a:rPr lang="vi-VN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lượng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mưa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trung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bình</a:t>
                      </a:r>
                      <a:r>
                        <a:rPr lang="vi-VN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52196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3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43735" y="1839538"/>
            <a:ext cx="27888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c. Sông ngòi</a:t>
            </a:r>
          </a:p>
        </p:txBody>
      </p:sp>
      <p:sp>
        <p:nvSpPr>
          <p:cNvPr id="2" name="Rectangle 1"/>
          <p:cNvSpPr/>
          <p:nvPr/>
        </p:nvSpPr>
        <p:spPr>
          <a:xfrm>
            <a:off x="256506" y="2248892"/>
            <a:ext cx="535765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1.1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100,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Âu:Vôn-ga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Hình</a:t>
              </a:r>
              <a:r>
                <a:rPr lang="en-US" dirty="0"/>
                <a:t> 1.1. </a:t>
              </a:r>
              <a:r>
                <a:rPr lang="en-US" dirty="0" err="1"/>
                <a:t>Bản</a:t>
              </a:r>
              <a:r>
                <a:rPr lang="en-US" dirty="0"/>
                <a:t> </a:t>
              </a:r>
              <a:r>
                <a:rPr lang="en-US" dirty="0" err="1"/>
                <a:t>đồ</a:t>
              </a:r>
              <a:r>
                <a:rPr lang="en-US" dirty="0"/>
                <a:t> </a:t>
              </a:r>
              <a:r>
                <a:rPr lang="en-US" dirty="0" err="1"/>
                <a:t>tự</a:t>
              </a:r>
              <a:r>
                <a:rPr lang="en-US" dirty="0"/>
                <a:t> </a:t>
              </a:r>
              <a:r>
                <a:rPr lang="en-US" dirty="0" err="1"/>
                <a:t>nhiên</a:t>
              </a:r>
              <a:r>
                <a:rPr lang="en-US" dirty="0"/>
                <a:t> </a:t>
              </a:r>
              <a:r>
                <a:rPr lang="en-US" dirty="0" err="1"/>
                <a:t>châu</a:t>
              </a:r>
              <a:r>
                <a:rPr lang="en-US" dirty="0"/>
                <a:t> </a:t>
              </a:r>
              <a:r>
                <a:rPr lang="en-US" dirty="0" err="1"/>
                <a:t>Âu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Rai-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nơ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Vôn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-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ga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226" y="4485499"/>
            <a:ext cx="516744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Cho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5638" y="1463962"/>
            <a:ext cx="23499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29910" y="982499"/>
            <a:ext cx="20320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" y="-118787"/>
            <a:ext cx="904775" cy="76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4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4" grpId="0" animBg="1"/>
      <p:bldP spid="17" grpId="0"/>
      <p:bldP spid="19" grpId="0" animBg="1"/>
      <p:bldP spid="20" grpId="0"/>
      <p:bldP spid="23" grpId="0" animBg="1"/>
      <p:bldP spid="24" grpId="0"/>
      <p:bldP spid="25" grpId="0"/>
      <p:bldP spid="18" grpId="0"/>
      <p:bldP spid="21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Sông ngòi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194" y="2755223"/>
            <a:ext cx="602966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1.1, 1.2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aseline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2342736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671" y="565166"/>
            <a:ext cx="5712329" cy="61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753" y="41946"/>
            <a:ext cx="5658813" cy="6564224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Sông ngòi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2342736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645744"/>
              </p:ext>
            </p:extLst>
          </p:nvPr>
        </p:nvGraphicFramePr>
        <p:xfrm>
          <a:off x="388913" y="2971454"/>
          <a:ext cx="5717406" cy="3581441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35325">
                  <a:extLst>
                    <a:ext uri="{9D8B030D-6E8A-4147-A177-3AD203B41FA5}">
                      <a16:colId xmlns:a16="http://schemas.microsoft.com/office/drawing/2014/main" val="188403384"/>
                    </a:ext>
                  </a:extLst>
                </a:gridCol>
                <a:gridCol w="621299">
                  <a:extLst>
                    <a:ext uri="{9D8B030D-6E8A-4147-A177-3AD203B41FA5}">
                      <a16:colId xmlns:a16="http://schemas.microsoft.com/office/drawing/2014/main" val="1012179647"/>
                    </a:ext>
                  </a:extLst>
                </a:gridCol>
                <a:gridCol w="624418">
                  <a:extLst>
                    <a:ext uri="{9D8B030D-6E8A-4147-A177-3AD203B41FA5}">
                      <a16:colId xmlns:a16="http://schemas.microsoft.com/office/drawing/2014/main" val="3834424063"/>
                    </a:ext>
                  </a:extLst>
                </a:gridCol>
                <a:gridCol w="1527273">
                  <a:extLst>
                    <a:ext uri="{9D8B030D-6E8A-4147-A177-3AD203B41FA5}">
                      <a16:colId xmlns:a16="http://schemas.microsoft.com/office/drawing/2014/main" val="1810836261"/>
                    </a:ext>
                  </a:extLst>
                </a:gridCol>
                <a:gridCol w="1527273">
                  <a:extLst>
                    <a:ext uri="{9D8B030D-6E8A-4147-A177-3AD203B41FA5}">
                      <a16:colId xmlns:a16="http://schemas.microsoft.com/office/drawing/2014/main" val="1155660744"/>
                    </a:ext>
                  </a:extLst>
                </a:gridCol>
                <a:gridCol w="981818">
                  <a:extLst>
                    <a:ext uri="{9D8B030D-6E8A-4147-A177-3AD203B41FA5}">
                      <a16:colId xmlns:a16="http://schemas.microsoft.com/office/drawing/2014/main" val="837606916"/>
                    </a:ext>
                  </a:extLst>
                </a:gridCol>
              </a:tblGrid>
              <a:tr h="185433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Đới thiên nhiên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Phân bố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>
                          <a:effectLst/>
                          <a:hlinkClick r:id="rId3"/>
                        </a:rPr>
                        <a:t>K</a:t>
                      </a:r>
                      <a:r>
                        <a:rPr lang="vi-VN" sz="1000" u="none" strike="noStrike">
                          <a:effectLst/>
                          <a:hlinkClick r:id="rId3"/>
                        </a:rPr>
                        <a:t>hí hậu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Thực vật và dất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effectLst/>
                        </a:rPr>
                        <a:t>Động vật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val="3037075090"/>
                  </a:ext>
                </a:extLst>
              </a:tr>
              <a:tr h="533122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Cực và cận cực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Các đảo vùng cực và Bắc Âu</a:t>
                      </a:r>
                      <a:r>
                        <a:rPr lang="en-US" sz="1000">
                          <a:effectLst/>
                        </a:rPr>
                        <a:t>.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u="none" strike="noStrike" dirty="0">
                          <a:effectLst/>
                        </a:rPr>
                        <a:t> quanh năm</a:t>
                      </a:r>
                      <a:r>
                        <a:rPr lang="en-US" sz="1000" u="none" strike="noStrike" baseline="0" dirty="0">
                          <a:effectLst/>
                        </a:rPr>
                        <a:t> l</a:t>
                      </a:r>
                      <a:r>
                        <a:rPr lang="vi-VN" sz="1000" dirty="0">
                          <a:effectLst/>
                        </a:rPr>
                        <a:t>ạnh giá, lượng mưa rất ít.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effectLst/>
                        </a:rPr>
                        <a:t>Chủ yếu là rêu, địa y, cây bụi. Mặt đất bị</a:t>
                      </a:r>
                      <a:r>
                        <a:rPr lang="en-US" sz="1000" baseline="0" dirty="0">
                          <a:effectLst/>
                        </a:rPr>
                        <a:t> </a:t>
                      </a:r>
                      <a:r>
                        <a:rPr lang="vi-VN" sz="1000" u="none" strike="noStrike" dirty="0">
                          <a:effectLst/>
                        </a:rPr>
                        <a:t>tuyết bao phủ quanh</a:t>
                      </a:r>
                      <a:r>
                        <a:rPr lang="en-US" sz="1000" u="none" strike="noStrike" baseline="0" dirty="0">
                          <a:effectLst/>
                        </a:rPr>
                        <a:t> </a:t>
                      </a:r>
                      <a:r>
                        <a:rPr lang="vi-VN" sz="1000" dirty="0">
                          <a:effectLst/>
                        </a:rPr>
                        <a:t>năm.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Một số loài chịu được lạnh.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extLst>
                  <a:ext uri="{0D108BD9-81ED-4DB2-BD59-A6C34878D82A}">
                    <a16:rowId xmlns:a16="http://schemas.microsoft.com/office/drawing/2014/main" val="1481487462"/>
                  </a:ext>
                </a:extLst>
              </a:tr>
              <a:tr h="1104876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Ôn đới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Hải dương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Các đảo và ven biển phía </a:t>
                      </a:r>
                      <a:r>
                        <a:rPr lang="vi-VN" sz="1000">
                          <a:effectLst/>
                        </a:rPr>
                        <a:t>Tây</a:t>
                      </a:r>
                      <a:r>
                        <a:rPr lang="en-US" sz="1000">
                          <a:effectLst/>
                        </a:rPr>
                        <a:t>. 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>
                          <a:effectLst/>
                        </a:rPr>
                        <a:t>-M</a:t>
                      </a:r>
                      <a:r>
                        <a:rPr lang="vi-VN" sz="1000" u="none" strike="noStrike" spc="0" dirty="0">
                          <a:effectLst/>
                        </a:rPr>
                        <a:t>ùa hạ mát</a:t>
                      </a:r>
                      <a:r>
                        <a:rPr lang="en-US" sz="1000" u="none" strike="noStrike" spc="0" dirty="0">
                          <a:effectLst/>
                        </a:rPr>
                        <a:t>. M</a:t>
                      </a:r>
                      <a:r>
                        <a:rPr lang="vi-VN" sz="1000" u="none" strike="noStrike" spc="0" dirty="0">
                          <a:effectLst/>
                        </a:rPr>
                        <a:t>ùa đông </a:t>
                      </a:r>
                      <a:r>
                        <a:rPr lang="en-US" sz="1000" u="none" strike="noStrike" spc="0" dirty="0" err="1">
                          <a:effectLst/>
                        </a:rPr>
                        <a:t>không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lạnh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lắm</a:t>
                      </a:r>
                      <a:r>
                        <a:rPr lang="vi-VN" sz="1000" u="none" strike="noStrike" spc="0" dirty="0">
                          <a:effectLst/>
                        </a:rPr>
                        <a:t>.</a:t>
                      </a:r>
                      <a:endParaRPr lang="en-US" sz="8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>
                          <a:effectLst/>
                        </a:rPr>
                        <a:t>-</a:t>
                      </a:r>
                      <a:r>
                        <a:rPr lang="en-US" sz="1000" u="none" strike="noStrike" spc="0" dirty="0" err="1">
                          <a:effectLst/>
                        </a:rPr>
                        <a:t>Nhiệt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độ</a:t>
                      </a:r>
                      <a:r>
                        <a:rPr lang="en-US" sz="1000" u="none" strike="noStrike" spc="0" dirty="0">
                          <a:effectLst/>
                        </a:rPr>
                        <a:t>: </a:t>
                      </a:r>
                      <a:r>
                        <a:rPr lang="en-US" sz="1000" u="none" strike="noStrike" spc="0" dirty="0" err="1">
                          <a:effectLst/>
                        </a:rPr>
                        <a:t>trên</a:t>
                      </a:r>
                      <a:r>
                        <a:rPr lang="en-US" sz="1000" u="none" strike="noStrike" spc="0" dirty="0">
                          <a:effectLst/>
                        </a:rPr>
                        <a:t> 0</a:t>
                      </a:r>
                      <a:r>
                        <a:rPr lang="en-US" sz="1000" u="none" strike="noStrike" spc="0" baseline="30000" dirty="0">
                          <a:effectLst/>
                        </a:rPr>
                        <a:t>o</a:t>
                      </a:r>
                      <a:r>
                        <a:rPr lang="en-US" sz="1000" u="none" strike="noStrike" spc="0" dirty="0">
                          <a:effectLst/>
                        </a:rPr>
                        <a:t>C</a:t>
                      </a:r>
                      <a:endParaRPr lang="en-US" sz="8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>
                          <a:effectLst/>
                        </a:rPr>
                        <a:t>-</a:t>
                      </a:r>
                      <a:r>
                        <a:rPr lang="en-US" sz="1000" u="none" strike="noStrike" spc="0" baseline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Mưa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quanh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năm</a:t>
                      </a:r>
                      <a:r>
                        <a:rPr lang="en-US" sz="1000" u="none" strike="noStrike" spc="0" dirty="0">
                          <a:effectLst/>
                        </a:rPr>
                        <a:t>, </a:t>
                      </a:r>
                      <a:r>
                        <a:rPr lang="en-US" sz="1000" u="none" strike="noStrike" spc="0" dirty="0" err="1">
                          <a:effectLst/>
                        </a:rPr>
                        <a:t>tương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đối</a:t>
                      </a:r>
                      <a:r>
                        <a:rPr lang="en-US" sz="1000" u="none" strike="noStrike" spc="0" dirty="0"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effectLst/>
                        </a:rPr>
                        <a:t>lớn</a:t>
                      </a:r>
                      <a:r>
                        <a:rPr lang="en-US" sz="1000" u="none" strike="noStrike" spc="0" dirty="0">
                          <a:effectLst/>
                        </a:rPr>
                        <a:t>.</a:t>
                      </a:r>
                      <a:endParaRPr lang="en-US" sz="800" u="none" strike="noStrike" spc="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- R</a:t>
                      </a:r>
                      <a:r>
                        <a:rPr lang="vi-VN" sz="1000">
                          <a:effectLst/>
                        </a:rPr>
                        <a:t>ừng lá rộng. </a:t>
                      </a:r>
                      <a:endParaRPr lang="en-US" sz="8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 R</a:t>
                      </a:r>
                      <a:r>
                        <a:rPr lang="vi-VN" sz="1000">
                          <a:effectLst/>
                        </a:rPr>
                        <a:t>ừng hỗn hợp. </a:t>
                      </a:r>
                      <a:endParaRPr lang="en-US" sz="8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 Đ</a:t>
                      </a:r>
                      <a:r>
                        <a:rPr lang="vi-VN" sz="1000">
                          <a:effectLst/>
                        </a:rPr>
                        <a:t>ất rừng nâu xám.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Đa dạng về số loài và số lượng cá thể trong mỗi loài. Có các loài thú lớn: gấu nâu, chồn, linh miêu, chó sói, sơn dương,... cùng nhiều loài bò sát và các loài chim.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val="3951327056"/>
                  </a:ext>
                </a:extLst>
              </a:tr>
              <a:tr h="556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Lục địa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Vùng trung tâm và Đông Âu</a:t>
                      </a:r>
                      <a:endParaRPr lang="en-US" sz="8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Mùa hè nóng</a:t>
                      </a:r>
                      <a:r>
                        <a:rPr lang="vi-VN" sz="1000">
                          <a:effectLst/>
                        </a:rPr>
                        <a:t>,</a:t>
                      </a:r>
                      <a:r>
                        <a:rPr lang="en-US" sz="1000">
                          <a:effectLst/>
                        </a:rPr>
                        <a:t> mùa đông lạnh, có tuyết rơi nhiều,</a:t>
                      </a:r>
                      <a:r>
                        <a:rPr lang="vi-VN" sz="1000">
                          <a:effectLst/>
                        </a:rPr>
                        <a:t> mưa ít, giảm dần từ tây sang đông.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 T</a:t>
                      </a:r>
                      <a:r>
                        <a:rPr lang="vi-VN" sz="1000" dirty="0">
                          <a:effectLst/>
                        </a:rPr>
                        <a:t>hảo nguyên ôn đới. Đất đe</a:t>
                      </a:r>
                      <a:r>
                        <a:rPr lang="en-US" sz="1000" dirty="0">
                          <a:effectLst/>
                        </a:rPr>
                        <a:t>n</a:t>
                      </a:r>
                      <a:r>
                        <a:rPr lang="en-US" sz="1000" baseline="0" dirty="0">
                          <a:effectLst/>
                        </a:rPr>
                        <a:t> </a:t>
                      </a:r>
                      <a:r>
                        <a:rPr lang="vi-VN" sz="1000" u="none" strike="noStrike" dirty="0">
                          <a:effectLst/>
                        </a:rPr>
                        <a:t>thảo nguyên ôn đới.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253778"/>
                  </a:ext>
                </a:extLst>
              </a:tr>
              <a:tr h="649017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Đới </a:t>
                      </a:r>
                      <a:r>
                        <a:rPr lang="en-US" sz="1000">
                          <a:effectLst/>
                        </a:rPr>
                        <a:t>cận nhiệt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effectLst/>
                        </a:rPr>
                        <a:t>Nam </a:t>
                      </a:r>
                      <a:r>
                        <a:rPr lang="en-US" sz="1000">
                          <a:effectLst/>
                        </a:rPr>
                        <a:t>Â</a:t>
                      </a:r>
                      <a:r>
                        <a:rPr lang="vi-VN" sz="1000">
                          <a:effectLst/>
                        </a:rPr>
                        <a:t>u</a:t>
                      </a:r>
                      <a:r>
                        <a:rPr lang="en-US" sz="1000">
                          <a:effectLst/>
                        </a:rPr>
                        <a:t> (cận nhiệt địa trung hải)</a:t>
                      </a:r>
                      <a:endParaRPr lang="en-US" sz="8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u="none" strike="noStrike" dirty="0">
                          <a:effectLst/>
                        </a:rPr>
                        <a:t>Khí hậu cận nhiệt địa</a:t>
                      </a:r>
                      <a:r>
                        <a:rPr lang="en-US" sz="1000" u="none" strike="noStrike" baseline="0" dirty="0">
                          <a:effectLst/>
                        </a:rPr>
                        <a:t> </a:t>
                      </a:r>
                      <a:r>
                        <a:rPr lang="vi-VN" sz="1000" dirty="0">
                          <a:effectLst/>
                        </a:rPr>
                        <a:t>trung hải, mùa hạ nóng, </a:t>
                      </a:r>
                      <a:r>
                        <a:rPr lang="vi-VN" sz="1000" u="none" strike="noStrike" dirty="0">
                          <a:effectLst/>
                        </a:rPr>
                        <a:t>khô; mùa đông ấm và</a:t>
                      </a:r>
                      <a:r>
                        <a:rPr lang="en-US" sz="1000" u="none" strike="noStrike" baseline="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lượng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mưa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trung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r>
                        <a:rPr lang="en-US" sz="1000" dirty="0" err="1">
                          <a:effectLst/>
                        </a:rPr>
                        <a:t>bình</a:t>
                      </a:r>
                      <a:r>
                        <a:rPr lang="vi-VN" sz="1000" dirty="0">
                          <a:effectLst/>
                        </a:rPr>
                        <a:t>.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 </a:t>
                      </a:r>
                      <a:r>
                        <a:rPr lang="vi-VN" sz="1000" dirty="0">
                          <a:effectLst/>
                        </a:rPr>
                        <a:t>Rừng và cây bụi lá cứng.</a:t>
                      </a:r>
                      <a:endParaRPr lang="en-US" sz="8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610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60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7" y="134754"/>
            <a:ext cx="5130473" cy="324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24" y="134754"/>
            <a:ext cx="5411630" cy="3242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8" y="3301465"/>
            <a:ext cx="5130472" cy="3416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24" y="3377023"/>
            <a:ext cx="5411630" cy="33414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327" y="2871332"/>
            <a:ext cx="1311075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Đài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nguyên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324" y="3007691"/>
            <a:ext cx="230101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ôn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đới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328" y="6349100"/>
            <a:ext cx="1396724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Rừng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lá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9324" y="6349100"/>
            <a:ext cx="395807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Rừng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bụi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gai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lá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cứng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địa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trung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hải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5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3048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LUYỆN TẬP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619250" y="853589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29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486" y="1369715"/>
            <a:ext cx="7162800" cy="4200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6654" y="5704994"/>
            <a:ext cx="9197741" cy="1015663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000" b="1" dirty="0" err="1">
                <a:solidFill>
                  <a:srgbClr val="FFFF00"/>
                </a:solidFill>
              </a:rPr>
              <a:t>Dựa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vào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hình</a:t>
            </a:r>
            <a:r>
              <a:rPr lang="en-US" sz="2000" b="1" dirty="0">
                <a:solidFill>
                  <a:srgbClr val="FFFF00"/>
                </a:solidFill>
              </a:rPr>
              <a:t> 1.2, </a:t>
            </a:r>
            <a:r>
              <a:rPr lang="en-US" sz="2000" b="1" dirty="0" err="1">
                <a:solidFill>
                  <a:srgbClr val="FFFF00"/>
                </a:solidFill>
              </a:rPr>
              <a:t>em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hãy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biết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hai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trạm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khí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trên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thuộc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kiểu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khí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hậu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nào</a:t>
            </a:r>
            <a:r>
              <a:rPr lang="en-US" sz="2000" b="1" dirty="0">
                <a:solidFill>
                  <a:srgbClr val="FFFF00"/>
                </a:solidFill>
              </a:rPr>
              <a:t>?</a:t>
            </a:r>
          </a:p>
          <a:p>
            <a:pPr marL="342900" indent="-342900">
              <a:buAutoNum type="alphaLcPeriod"/>
            </a:pPr>
            <a:r>
              <a:rPr lang="en-US" sz="2000" b="1" dirty="0" err="1">
                <a:solidFill>
                  <a:srgbClr val="FFFF00"/>
                </a:solidFill>
              </a:rPr>
              <a:t>Nhận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xét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đặc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điểm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nhiệt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độ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và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lượng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mưa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tại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hai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trạm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khí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tượng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trên</a:t>
            </a:r>
            <a:r>
              <a:rPr lang="en-US" sz="20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321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481858"/>
              </p:ext>
            </p:extLst>
          </p:nvPr>
        </p:nvGraphicFramePr>
        <p:xfrm>
          <a:off x="1246909" y="1880017"/>
          <a:ext cx="10510981" cy="370798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706255">
                  <a:extLst>
                    <a:ext uri="{9D8B030D-6E8A-4147-A177-3AD203B41FA5}">
                      <a16:colId xmlns:a16="http://schemas.microsoft.com/office/drawing/2014/main" val="101097487"/>
                    </a:ext>
                  </a:extLst>
                </a:gridCol>
                <a:gridCol w="4193860">
                  <a:extLst>
                    <a:ext uri="{9D8B030D-6E8A-4147-A177-3AD203B41FA5}">
                      <a16:colId xmlns:a16="http://schemas.microsoft.com/office/drawing/2014/main" val="1387373050"/>
                    </a:ext>
                  </a:extLst>
                </a:gridCol>
                <a:gridCol w="3610866">
                  <a:extLst>
                    <a:ext uri="{9D8B030D-6E8A-4147-A177-3AD203B41FA5}">
                      <a16:colId xmlns:a16="http://schemas.microsoft.com/office/drawing/2014/main" val="2652766709"/>
                    </a:ext>
                  </a:extLst>
                </a:gridCol>
              </a:tblGrid>
              <a:tr h="8240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            </a:t>
                      </a: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Biểu</a:t>
                      </a:r>
                      <a:r>
                        <a:rPr lang="en-US" sz="2000" baseline="0" dirty="0">
                          <a:solidFill>
                            <a:srgbClr val="FF66FF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(</a:t>
                      </a: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Trạm</a:t>
                      </a: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)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FF66FF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66FF"/>
                          </a:solidFill>
                          <a:effectLst/>
                        </a:rPr>
                        <a:t>điểm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400" dirty="0">
                          <a:solidFill>
                            <a:srgbClr val="FF66FF"/>
                          </a:solidFill>
                          <a:effectLst/>
                        </a:rPr>
                        <a:t>Bret (Pháp)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400" dirty="0">
                          <a:solidFill>
                            <a:srgbClr val="FF66FF"/>
                          </a:solidFill>
                          <a:effectLst/>
                        </a:rPr>
                        <a:t>Ca-dan (Liên bang Nga)</a:t>
                      </a:r>
                      <a:endParaRPr lang="en-US" sz="2400" dirty="0">
                        <a:solidFill>
                          <a:srgbClr val="FF66FF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8005143"/>
                  </a:ext>
                </a:extLst>
              </a:tr>
              <a:tr h="18684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Khí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hậu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: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Nhiệt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(</a:t>
                      </a:r>
                      <a:r>
                        <a:rPr lang="en-US" sz="2000" baseline="30000" dirty="0" err="1">
                          <a:solidFill>
                            <a:srgbClr val="FFFF00"/>
                          </a:solidFill>
                          <a:effectLst/>
                        </a:rPr>
                        <a:t>o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C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)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Lượng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mưa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(mm)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Biên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độ</a:t>
                      </a:r>
                      <a:r>
                        <a:rPr lang="en-US" sz="2000" dirty="0">
                          <a:solidFill>
                            <a:srgbClr val="FF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FFFF00"/>
                          </a:solidFill>
                          <a:effectLst/>
                        </a:rPr>
                        <a:t>nhiệt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Cao </a:t>
                      </a:r>
                      <a:r>
                        <a:rPr lang="en-US" sz="2000" dirty="0" err="1">
                          <a:effectLst/>
                        </a:rPr>
                        <a:t>nhất</a:t>
                      </a:r>
                      <a:r>
                        <a:rPr lang="en-US" sz="2000" dirty="0">
                          <a:effectLst/>
                        </a:rPr>
                        <a:t> (18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C),</a:t>
                      </a:r>
                      <a:r>
                        <a:rPr lang="en-US" sz="2000" dirty="0" err="1">
                          <a:effectLst/>
                        </a:rPr>
                        <a:t>Thấp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nhất</a:t>
                      </a:r>
                      <a:r>
                        <a:rPr lang="en-US" sz="2000" dirty="0">
                          <a:effectLst/>
                        </a:rPr>
                        <a:t> (8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000" dirty="0">
                          <a:effectLst/>
                        </a:rPr>
                        <a:t>tương đối lớn (820 mm)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10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vi-VN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(-8</a:t>
                      </a:r>
                      <a:r>
                        <a:rPr lang="en-US" sz="20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Mưa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ít</a:t>
                      </a:r>
                      <a:r>
                        <a:rPr lang="en-US" sz="2000" dirty="0">
                          <a:effectLst/>
                        </a:rPr>
                        <a:t> (</a:t>
                      </a:r>
                      <a:r>
                        <a:rPr lang="vi-VN" sz="2000" dirty="0">
                          <a:effectLst/>
                        </a:rPr>
                        <a:t>443 mm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>
                          <a:effectLst/>
                        </a:rPr>
                        <a:t>28</a:t>
                      </a:r>
                      <a:r>
                        <a:rPr lang="en-US" sz="2000" baseline="30000" dirty="0">
                          <a:effectLst/>
                        </a:rPr>
                        <a:t>o</a:t>
                      </a:r>
                      <a:r>
                        <a:rPr lang="en-US" sz="2000" dirty="0">
                          <a:effectLst/>
                        </a:rPr>
                        <a:t>C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3563743"/>
                  </a:ext>
                </a:extLst>
              </a:tr>
              <a:tr h="10154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kiểu</a:t>
                      </a:r>
                      <a:r>
                        <a:rPr lang="en-US" sz="2000" dirty="0">
                          <a:solidFill>
                            <a:srgbClr val="00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khí</a:t>
                      </a:r>
                      <a:r>
                        <a:rPr lang="en-US" sz="2000" dirty="0">
                          <a:solidFill>
                            <a:srgbClr val="00FF00"/>
                          </a:solidFill>
                          <a:effectLst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FF00"/>
                          </a:solidFill>
                          <a:effectLst/>
                        </a:rPr>
                        <a:t>hậu</a:t>
                      </a:r>
                      <a:endParaRPr lang="en-US" sz="2400" dirty="0">
                        <a:solidFill>
                          <a:srgbClr val="00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200" dirty="0" err="1">
                          <a:effectLst/>
                        </a:rPr>
                        <a:t>Ôn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đới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hải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dương</a:t>
                      </a:r>
                      <a:r>
                        <a:rPr lang="en-US" sz="2200" dirty="0">
                          <a:effectLst/>
                        </a:rPr>
                        <a:t> (</a:t>
                      </a:r>
                      <a:r>
                        <a:rPr lang="en-US" sz="2200" dirty="0" err="1">
                          <a:effectLst/>
                        </a:rPr>
                        <a:t>mùa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hè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mát</a:t>
                      </a:r>
                      <a:r>
                        <a:rPr lang="en-US" sz="2200" dirty="0">
                          <a:effectLst/>
                        </a:rPr>
                        <a:t>, </a:t>
                      </a:r>
                      <a:r>
                        <a:rPr lang="en-US" sz="2200" dirty="0" err="1">
                          <a:effectLst/>
                        </a:rPr>
                        <a:t>mùa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đông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không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lạnh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lắm</a:t>
                      </a:r>
                      <a:r>
                        <a:rPr lang="en-US" sz="2200" dirty="0">
                          <a:effectLst/>
                        </a:rPr>
                        <a:t>).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315595" algn="l"/>
                        </a:tabLst>
                      </a:pPr>
                      <a:r>
                        <a:rPr lang="en-US" sz="2200" dirty="0" err="1">
                          <a:effectLst/>
                        </a:rPr>
                        <a:t>Ôn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đới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lục</a:t>
                      </a:r>
                      <a:r>
                        <a:rPr lang="en-US" sz="2200" dirty="0">
                          <a:effectLst/>
                        </a:rPr>
                        <a:t> </a:t>
                      </a:r>
                      <a:r>
                        <a:rPr lang="en-US" sz="2200" dirty="0" err="1">
                          <a:effectLst/>
                        </a:rPr>
                        <a:t>địa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7137137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1246909" y="1880017"/>
            <a:ext cx="2687782" cy="789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54796" y="898306"/>
            <a:ext cx="7094250" cy="6317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70510">
              <a:lnSpc>
                <a:spcPct val="120000"/>
              </a:lnSpc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</a:rPr>
              <a:t>Nhận xét đặc điểm nhiệt độ, lượng mưa: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180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3086100" y="152001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VẬN DỤNG – MỞ RỘNG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1390650" y="883066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057400" y="6396335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0650" y="1981083"/>
            <a:ext cx="10017903" cy="30469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vụ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viết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đoạn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tóm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tắt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sưu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baseline="0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i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i="1" dirty="0">
                <a:solidFill>
                  <a:srgbClr val="FF66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329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85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 lịch Châu Âu - Vẻ đẹp mùa thu Châu 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296" y="551006"/>
            <a:ext cx="8938235" cy="50277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8535" y="6338515"/>
            <a:ext cx="461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http://youtube.com/watch?v=r82-MKFNDrQ</a:t>
            </a:r>
          </a:p>
        </p:txBody>
      </p:sp>
    </p:spTree>
    <p:extLst>
      <p:ext uri="{BB962C8B-B14F-4D97-AF65-F5344CB8AC3E}">
        <p14:creationId xmlns:p14="http://schemas.microsoft.com/office/powerpoint/2010/main" val="336225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8915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8" y="4069532"/>
            <a:ext cx="9202832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52" y="250469"/>
            <a:ext cx="5730032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30" y="2282937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38" y="1516598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413387" y="1143271"/>
            <a:ext cx="3733800" cy="39482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1560271"/>
            <a:ext cx="4726806" cy="445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1.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Nghiên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2. 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châu</a:t>
            </a:r>
            <a:r>
              <a:rPr kumimoji="0" lang="en-US" sz="22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200" b="0" i="1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Âu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 algn="just">
              <a:defRPr/>
            </a:pP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 Chia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defRPr/>
            </a:pPr>
            <a:r>
              <a:rPr lang="en-US" sz="2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16" y="111261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6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055"/>
          <p:cNvSpPr txBox="1">
            <a:spLocks noChangeArrowheads="1"/>
          </p:cNvSpPr>
          <p:nvPr/>
        </p:nvSpPr>
        <p:spPr bwMode="auto">
          <a:xfrm>
            <a:off x="0" y="-181733"/>
            <a:ext cx="1219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698912"/>
            <a:ext cx="3892525" cy="2522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68" y="705097"/>
            <a:ext cx="4161534" cy="252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978" y="3123083"/>
            <a:ext cx="224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ROMA (Ý)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7206" y="3154816"/>
            <a:ext cx="287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</a:t>
            </a:r>
            <a:r>
              <a:rPr lang="en-US" b="1" dirty="0" err="1"/>
              <a:t>Luân</a:t>
            </a:r>
            <a:r>
              <a:rPr lang="en-US" b="1" dirty="0"/>
              <a:t> </a:t>
            </a:r>
            <a:r>
              <a:rPr lang="en-US" b="1" dirty="0" err="1"/>
              <a:t>Đôn</a:t>
            </a:r>
            <a:r>
              <a:rPr lang="en-US" b="1" dirty="0"/>
              <a:t> (</a:t>
            </a:r>
            <a:r>
              <a:rPr lang="en-US" b="1" dirty="0" err="1"/>
              <a:t>Anh</a:t>
            </a:r>
            <a:r>
              <a:rPr lang="en-US" b="1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14" y="582555"/>
            <a:ext cx="3973080" cy="2640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2379" y="3191408"/>
            <a:ext cx="274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Paris (</a:t>
            </a:r>
            <a:r>
              <a:rPr lang="en-US" b="1" dirty="0" err="1"/>
              <a:t>Pháp</a:t>
            </a:r>
            <a:r>
              <a:rPr lang="en-US" b="1" dirty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3091"/>
            <a:ext cx="4095173" cy="2681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633" y="6466223"/>
            <a:ext cx="3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FLORENCE (Ý)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744" y="3899418"/>
            <a:ext cx="3899189" cy="25974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815" y="6483114"/>
            <a:ext cx="282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VENICE (Ý)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2" y="3930072"/>
            <a:ext cx="4046105" cy="2536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33165" y="6466223"/>
            <a:ext cx="265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phố</a:t>
            </a:r>
            <a:r>
              <a:rPr lang="en-US" b="1" dirty="0"/>
              <a:t> AMSTERDAM</a:t>
            </a: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3477007"/>
            <a:ext cx="1207149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hình và cho biết đây là những địa danh nào ở châu Âu?</a:t>
            </a:r>
          </a:p>
          <a:p>
            <a:pPr algn="ctr" eaLnBrk="0" hangingPunct="0"/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18324" y="3877155"/>
            <a:ext cx="8575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hãy kể một số thông tin mà em biết về châu Âu?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6" y="-86677"/>
            <a:ext cx="951345" cy="80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8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/>
      <p:bldP spid="7" grpId="0"/>
      <p:bldP spid="9" grpId="0"/>
      <p:bldP spid="11" grpId="0"/>
      <p:bldP spid="13" grpId="0"/>
      <p:bldP spid="15" grpId="0"/>
      <p:bldP spid="16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649649" y="188754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Bài</a:t>
            </a:r>
            <a:r>
              <a:rPr lang="en-US" u="none" dirty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 1:</a:t>
            </a:r>
          </a:p>
        </p:txBody>
      </p:sp>
      <p:pic>
        <p:nvPicPr>
          <p:cNvPr id="10247" name="Picture 18" descr="snews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49" y="6165850"/>
            <a:ext cx="800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6211484"/>
            <a:ext cx="464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116531" y="3733722"/>
            <a:ext cx="10385657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DUNG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en-US" sz="3200" cap="all" dirty="0">
              <a:ln w="0"/>
              <a:solidFill>
                <a:srgbClr val="00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nl-NL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1. Vị trí địa lí, hình dạng và kích thước lãnh thổ châu Âu.</a:t>
            </a:r>
            <a:endParaRPr lang="en-US" sz="3200" cap="all" dirty="0">
              <a:ln w="0"/>
              <a:solidFill>
                <a:srgbClr val="9933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-106611" y="2491186"/>
            <a:ext cx="122986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6000" i="0" u="none" dirty="0">
                <a:solidFill>
                  <a:srgbClr val="333399"/>
                </a:solidFill>
                <a:latin typeface="Tahoma" pitchFamily="34" charset="0"/>
              </a:rPr>
              <a:t>THIÊN NHIÊN CHÂU ÂU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42711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2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2981325" y="122397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THẢO LUẬN 5’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975259" y="687746"/>
            <a:ext cx="10470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tin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SGK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97-101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1,2,3,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820110"/>
              </p:ext>
            </p:extLst>
          </p:nvPr>
        </p:nvGraphicFramePr>
        <p:xfrm>
          <a:off x="364056" y="1315254"/>
          <a:ext cx="11482938" cy="4406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7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H1</a:t>
                      </a: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97-98 </a:t>
                      </a:r>
                      <a:endParaRPr lang="en-US" sz="2400" dirty="0"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5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H3</a:t>
                      </a: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Vôn-ga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Đa-nuýp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Rai-</a:t>
                      </a:r>
                      <a:r>
                        <a:rPr lang="en-US" sz="2400" baseline="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 </a:t>
                      </a:r>
                      <a:r>
                        <a:rPr lang="en-US" sz="2400" b="1" i="1" baseline="0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H5,6</a:t>
                      </a: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,7 </a:t>
                      </a:r>
                      <a:r>
                        <a:rPr lang="en-US" sz="2400" b="1" i="1" dirty="0" err="1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Âu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702765"/>
                  </a:ext>
                </a:extLst>
              </a:tr>
            </a:tbl>
          </a:graphicData>
        </a:graphic>
      </p:graphicFrame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952625" y="6155357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1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614" y="187764"/>
            <a:ext cx="6222529" cy="6544384"/>
          </a:xfrm>
          <a:prstGeom prst="rect">
            <a:avLst/>
          </a:prstGeom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79089" y="1532699"/>
            <a:ext cx="4745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Đọc thông tin trong mục 1 và quan sát Hình 1, hãy: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126" y="2321183"/>
            <a:ext cx="5415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Trình bày đặc điểm vị trí địa lí, hình dạng và kích thước châu Âu.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311" y="33039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Kể tên các biển và đại dương quanh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115" y="4373574"/>
            <a:ext cx="422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Vị trí địa lí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6114" y="4864433"/>
            <a:ext cx="447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Giới hạn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627" y="722532"/>
            <a:ext cx="533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207688" y="888179"/>
            <a:ext cx="116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71ºB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9061499" y="5554824"/>
            <a:ext cx="10615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36ºB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 rot="21146826">
            <a:off x="9442504" y="463268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đen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821923">
            <a:off x="6759250" y="5503151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 rot="21114856">
            <a:off x="6938237" y="322654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 rot="18805078">
            <a:off x="8020103" y="2962768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 rot="20229981">
            <a:off x="8885734" y="1334045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trắng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709622" y="4033656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Măng-sơ</a:t>
            </a:r>
            <a:endParaRPr lang="en-US" altLang="en-US" sz="18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7817356" y="632372"/>
            <a:ext cx="1940668" cy="287777"/>
          </a:xfrm>
          <a:prstGeom prst="wedgeRectCallout">
            <a:avLst>
              <a:gd name="adj1" fmla="val 48487"/>
              <a:gd name="adj2" fmla="val 1288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400" b="1" dirty="0"/>
          </a:p>
          <a:p>
            <a:pPr algn="ctr" eaLnBrk="1" hangingPunct="1">
              <a:defRPr/>
            </a:pP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 rot="18118226">
            <a:off x="5709463" y="2506085"/>
            <a:ext cx="1752600" cy="342900"/>
          </a:xfrm>
          <a:prstGeom prst="wedgeRectCallout">
            <a:avLst>
              <a:gd name="adj1" fmla="val -9550"/>
              <a:gd name="adj2" fmla="val -482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 rot="3078216">
            <a:off x="10388775" y="2444951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6877" y="1445189"/>
            <a:ext cx="5387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–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US" sz="24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r>
              <a:rPr lang="en-US" sz="24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4443421"/>
            <a:ext cx="538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24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926" y="3282835"/>
            <a:ext cx="5387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9014" y="54198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Em có nhận xét gì về đường bờ biển của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821923">
            <a:off x="6771350" y="5489858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 rot="19151095">
            <a:off x="7580186" y="2436215"/>
            <a:ext cx="1685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 rot="1560806">
            <a:off x="5732056" y="4732912"/>
            <a:ext cx="1194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bê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-rich</a:t>
            </a: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 rot="2152928">
            <a:off x="7308085" y="5143887"/>
            <a:ext cx="2316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I-ta-li-a</a:t>
            </a: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 rot="1857826">
            <a:off x="7795020" y="5018783"/>
            <a:ext cx="2738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6922" y="1751798"/>
            <a:ext cx="92402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</a:rPr>
              <a:t>CHÂU Á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861"/>
            <a:ext cx="1010653" cy="852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9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4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7" grpId="1"/>
      <p:bldP spid="3" grpId="0"/>
      <p:bldP spid="3" grpId="1"/>
      <p:bldP spid="11" grpId="0"/>
      <p:bldP spid="11" grpId="1"/>
      <p:bldP spid="12" grpId="0"/>
      <p:bldP spid="12" grpId="1"/>
      <p:bldP spid="21" grpId="0" animBg="1"/>
      <p:bldP spid="4" grpId="0"/>
      <p:bldP spid="4" grpId="1"/>
      <p:bldP spid="5" grpId="0"/>
      <p:bldP spid="34" grpId="0" animBg="1"/>
      <p:bldP spid="35" grpId="0" animBg="1"/>
      <p:bldP spid="37" grpId="0"/>
      <p:bldP spid="33" grpId="0"/>
      <p:bldP spid="39" grpId="0"/>
      <p:bldP spid="40" grpId="0"/>
      <p:bldP spid="41" grpId="0"/>
      <p:bldP spid="41" grpId="1"/>
      <p:bldP spid="4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686" y="129300"/>
            <a:ext cx="6082056" cy="64146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985" y="1210233"/>
            <a:ext cx="4638575" cy="1865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402169" y="4033656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20822104">
            <a:off x="9533581" y="2099558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 rot="21422445">
            <a:off x="7358552" y="3892567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907181">
            <a:off x="7560229" y="1934134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3078216">
            <a:off x="10187372" y="2087346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1151697">
            <a:off x="8565909" y="3828797"/>
            <a:ext cx="1389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0822104">
            <a:off x="7896169" y="3132727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693480">
            <a:off x="6297636" y="4284173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7" y="3116796"/>
            <a:ext cx="4775204" cy="3112197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62799" y="485388"/>
            <a:ext cx="22723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9176" y="106514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352298">
            <a:off x="8509440" y="4392600"/>
            <a:ext cx="130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D. Ban-</a:t>
            </a:r>
            <a:r>
              <a:rPr lang="en-US" altLang="en-US" sz="1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cang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4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8234" y="2998617"/>
            <a:ext cx="39046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An-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pơ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sộ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881" y="890035"/>
            <a:ext cx="7795572" cy="566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96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498" y="552592"/>
            <a:ext cx="6082056" cy="6414669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24299" y="1287626"/>
            <a:ext cx="23878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971" y="1672640"/>
            <a:ext cx="451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43186" y="2552015"/>
            <a:ext cx="538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ĐB.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675" y="908752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290301" y="4274301"/>
            <a:ext cx="53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1259" y="4663137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-vi, U-Ran,..)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43186" y="5617244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(An-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Các-pát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-ca,…)</a:t>
            </a: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412388" y="434166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 rot="20822104">
            <a:off x="9543800" y="2407567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 rot="21422445">
            <a:off x="7368771" y="4200576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9907181">
            <a:off x="7570448" y="2103644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Xcan-đi-na-vic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 rot="3078216">
            <a:off x="10197591" y="2395355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951713">
            <a:off x="8496123" y="4188514"/>
            <a:ext cx="1389043" cy="36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 rot="20822104">
            <a:off x="7906388" y="3440736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 rot="1693480">
            <a:off x="6307855" y="4592182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1" y="-17114"/>
            <a:ext cx="1223122" cy="103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2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2467" grpId="0"/>
      <p:bldP spid="33" grpId="0"/>
      <p:bldP spid="40" grpId="0"/>
      <p:bldP spid="38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057" y="222033"/>
            <a:ext cx="5994115" cy="643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686" y="1628184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390" y="1768655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98-99: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514" y="2848985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87276" y="786357"/>
            <a:ext cx="308008" cy="461665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3800" y="3792405"/>
            <a:ext cx="308008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18198" y="3330740"/>
            <a:ext cx="308008" cy="46166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72451" y="4626775"/>
            <a:ext cx="308008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4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709463" y="2506085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52927"/>
              <a:gd name="adj2" fmla="val 16796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8399612" y="3013179"/>
            <a:ext cx="1752600" cy="342900"/>
          </a:xfrm>
          <a:prstGeom prst="wedgeRectCallout">
            <a:avLst>
              <a:gd name="adj1" fmla="val 27114"/>
              <a:gd name="adj2" fmla="val 12867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7889454" y="3955115"/>
            <a:ext cx="2005317" cy="426228"/>
          </a:xfrm>
          <a:prstGeom prst="wedgeRectCallout">
            <a:avLst>
              <a:gd name="adj1" fmla="val -95504"/>
              <a:gd name="adj2" fmla="val 15710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86" y="4381343"/>
            <a:ext cx="5534025" cy="2476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728" y="3572065"/>
            <a:ext cx="563936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Trên sườn núi An-pơ 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ại sao thảm thực vật lại thay đổi như vậy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04514" y="1105000"/>
            <a:ext cx="2359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52728" y="623685"/>
            <a:ext cx="2115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5621" y="3312213"/>
            <a:ext cx="527328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6" grpId="0"/>
      <p:bldP spid="6" grpId="1"/>
      <p:bldP spid="33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1949</Words>
  <Application>Microsoft Office PowerPoint</Application>
  <PresentationFormat>Màn hình rộng</PresentationFormat>
  <Paragraphs>247</Paragraphs>
  <Slides>19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28" baseType="lpstr">
      <vt:lpstr>VNI-Times</vt:lpstr>
      <vt:lpstr>Arial</vt:lpstr>
      <vt:lpstr>Calibri</vt:lpstr>
      <vt:lpstr>Calibri Light</vt:lpstr>
      <vt:lpstr>Symbol</vt:lpstr>
      <vt:lpstr>Tahoma</vt:lpstr>
      <vt:lpstr>Times New Roman</vt:lpstr>
      <vt:lpstr>Office Theme</vt:lpstr>
      <vt:lpstr>Mountain Top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Thuy Pham Thanh</cp:lastModifiedBy>
  <cp:revision>42</cp:revision>
  <dcterms:created xsi:type="dcterms:W3CDTF">2022-07-30T09:50:02Z</dcterms:created>
  <dcterms:modified xsi:type="dcterms:W3CDTF">2022-08-15T14:05:59Z</dcterms:modified>
</cp:coreProperties>
</file>