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 id="2147483764" r:id="rId10"/>
  </p:sldMasterIdLst>
  <p:notesMasterIdLst>
    <p:notesMasterId r:id="rId31"/>
  </p:notesMasterIdLst>
  <p:sldIdLst>
    <p:sldId id="428" r:id="rId11"/>
    <p:sldId id="614" r:id="rId12"/>
    <p:sldId id="602" r:id="rId13"/>
    <p:sldId id="595" r:id="rId14"/>
    <p:sldId id="598" r:id="rId15"/>
    <p:sldId id="615" r:id="rId16"/>
    <p:sldId id="616" r:id="rId17"/>
    <p:sldId id="618" r:id="rId18"/>
    <p:sldId id="619" r:id="rId19"/>
    <p:sldId id="620" r:id="rId20"/>
    <p:sldId id="621" r:id="rId21"/>
    <p:sldId id="623" r:id="rId22"/>
    <p:sldId id="624" r:id="rId23"/>
    <p:sldId id="622" r:id="rId24"/>
    <p:sldId id="625" r:id="rId25"/>
    <p:sldId id="626" r:id="rId26"/>
    <p:sldId id="627" r:id="rId27"/>
    <p:sldId id="628" r:id="rId28"/>
    <p:sldId id="629" r:id="rId29"/>
    <p:sldId id="26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7B9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59" d="100"/>
          <a:sy n="59" d="100"/>
        </p:scale>
        <p:origin x="964"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ableStyles" Target="tableStyle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9F2B5B-73BC-434E-BE61-B0F084C9D3B4}"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03F92-1099-41D2-9E8E-88ADAE2EAE65}" type="slidenum">
              <a:rPr lang="en-US" smtClean="0"/>
              <a:t>‹#›</a:t>
            </a:fld>
            <a:endParaRPr lang="en-US"/>
          </a:p>
        </p:txBody>
      </p:sp>
    </p:spTree>
    <p:extLst>
      <p:ext uri="{BB962C8B-B14F-4D97-AF65-F5344CB8AC3E}">
        <p14:creationId xmlns:p14="http://schemas.microsoft.com/office/powerpoint/2010/main" val="928474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15000"/>
              </a:lnSpc>
              <a:spcBef>
                <a:spcPts val="0"/>
              </a:spcBef>
              <a:spcAft>
                <a:spcPts val="0"/>
              </a:spcAft>
            </a:pP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con </a:t>
            </a:r>
            <a:r>
              <a:rPr lang="en-US" sz="1800" i="1" dirty="0" err="1">
                <a:effectLst/>
                <a:latin typeface="Times New Roman" panose="02020603050405020304" pitchFamily="18" charset="0"/>
                <a:ea typeface="Cambria" panose="02040503050406030204" pitchFamily="18" charset="0"/>
              </a:rPr>
              <a:t>tàu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đang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biển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người</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thường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Muốn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bất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Quả</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cầu</a:t>
            </a:r>
            <a:r>
              <a:rPr lang="en-US" sz="1800" i="1" dirty="0">
                <a:effectLst/>
                <a:latin typeface="Times New Roman" panose="02020603050405020304" pitchFamily="18" charset="0"/>
                <a:ea typeface="Cambria" panose="02040503050406030204" pitchFamily="18" charset="0"/>
              </a:rPr>
              <a:t> hay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phải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một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gọi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chung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tìm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hiểu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rõ</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hơn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về</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thống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tuyến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cùng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bài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học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hôm</a:t>
            </a:r>
            <a:r>
              <a:rPr lang="en-US" sz="1800" i="1" dirty="0">
                <a:effectLst/>
                <a:latin typeface="Times New Roman" panose="02020603050405020304" pitchFamily="18" charset="0"/>
                <a:ea typeface="Cambria" panose="02040503050406030204" pitchFamily="18" charset="0"/>
              </a:rPr>
              <a:t> nay.</a:t>
            </a:r>
            <a:r>
              <a:rPr lang="en-US" sz="1800" dirty="0">
                <a:effectLst/>
                <a:latin typeface="Times New Roman" panose="02020603050405020304" pitchFamily="18" charset="0"/>
                <a:ea typeface="Cambria" panose="02040503050406030204" pitchFamily="18" charset="0"/>
              </a:rPr>
              <a:t> </a:t>
            </a:r>
            <a:endParaRPr lang="en-US" sz="1800" dirty="0">
              <a:effectLst/>
              <a:latin typeface="Times New Roman" panose="02020603050405020304" pitchFamily="18" charset="0"/>
              <a:ea typeface="Tahoma" panose="020B0604030504040204" pitchFamily="34" charset="0"/>
            </a:endParaRPr>
          </a:p>
        </p:txBody>
      </p:sp>
      <p:sp>
        <p:nvSpPr>
          <p:cNvPr id="4" name="Slide Number Placeholder 3"/>
          <p:cNvSpPr>
            <a:spLocks noGrp="1"/>
          </p:cNvSpPr>
          <p:nvPr>
            <p:ph type="sldNum" sz="quarter" idx="10"/>
          </p:nvPr>
        </p:nvSpPr>
        <p:spPr/>
        <p:txBody>
          <a:bodyPr/>
          <a:lstStyle/>
          <a:p>
            <a:fld id="{C6A89A12-CFDC-4BA7-B24C-ADE30BA1B34C}" type="slidenum">
              <a:rPr lang="en-US" smtClean="0"/>
              <a:t>1</a:t>
            </a:fld>
            <a:endParaRPr lang="en-US"/>
          </a:p>
        </p:txBody>
      </p:sp>
    </p:spTree>
    <p:extLst>
      <p:ext uri="{BB962C8B-B14F-4D97-AF65-F5344CB8AC3E}">
        <p14:creationId xmlns:p14="http://schemas.microsoft.com/office/powerpoint/2010/main" val="1150868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a:lnSpc>
                <a:spcPct val="115000"/>
              </a:lnSpc>
              <a:spcBef>
                <a:spcPts val="0"/>
              </a:spcBef>
              <a:spcAft>
                <a:spcPts val="0"/>
              </a:spcAft>
            </a:pP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con </a:t>
            </a:r>
            <a:r>
              <a:rPr lang="en-US" sz="1800" i="1" dirty="0" err="1">
                <a:effectLst/>
                <a:latin typeface="Times New Roman" panose="02020603050405020304" pitchFamily="18" charset="0"/>
                <a:ea typeface="Cambria" panose="02040503050406030204" pitchFamily="18" charset="0"/>
              </a:rPr>
              <a:t>tàu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khi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đang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đênh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biển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người</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thường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dựa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Muốn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vị</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bất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nào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Quả</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cầu</a:t>
            </a:r>
            <a:r>
              <a:rPr lang="en-US" sz="1800" i="1" dirty="0">
                <a:effectLst/>
                <a:latin typeface="Times New Roman" panose="02020603050405020304" pitchFamily="18" charset="0"/>
                <a:ea typeface="Cambria" panose="02040503050406030204" pitchFamily="18" charset="0"/>
              </a:rPr>
              <a:t> hay </a:t>
            </a:r>
            <a:r>
              <a:rPr lang="en-US" sz="1800" i="1" dirty="0" err="1">
                <a:effectLst/>
                <a:latin typeface="Times New Roman" panose="02020603050405020304" pitchFamily="18" charset="0"/>
                <a:ea typeface="Cambria" panose="02040503050406030204" pitchFamily="18" charset="0"/>
              </a:rPr>
              <a:t>trên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bản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đồ</a:t>
            </a:r>
            <a:r>
              <a:rPr lang="en-US" sz="1800" i="1" dirty="0">
                <a:effectLst/>
                <a:latin typeface="Times New Roman" panose="02020603050405020304" pitchFamily="18" charset="0"/>
                <a:ea typeface="Cambria" panose="02040503050406030204" pitchFamily="18" charset="0"/>
              </a:rPr>
              <a:t>, ta </a:t>
            </a:r>
            <a:r>
              <a:rPr lang="en-US" sz="1800" i="1" dirty="0" err="1">
                <a:effectLst/>
                <a:latin typeface="Times New Roman" panose="02020603050405020304" pitchFamily="18" charset="0"/>
                <a:ea typeface="Cambria" panose="02040503050406030204" pitchFamily="18" charset="0"/>
              </a:rPr>
              <a:t>phải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xác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một</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được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gọi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chung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của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điểm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đó</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Để</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tìm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hiểu</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rõ</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hơn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về</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hệ</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thống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kinh</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vĩ</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tuyến</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tọa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độ</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địa</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lí</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các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em</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cùng</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đi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vào</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bài</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học</a:t>
            </a:r>
            <a:r>
              <a:rPr lang="en-US" sz="1800" i="1" dirty="0">
                <a:effectLst/>
                <a:latin typeface="Times New Roman" panose="02020603050405020304" pitchFamily="18" charset="0"/>
                <a:ea typeface="Cambria" panose="02040503050406030204" pitchFamily="18" charset="0"/>
              </a:rPr>
              <a:t> </a:t>
            </a:r>
            <a:r>
              <a:rPr lang="en-US" sz="1800" i="1" dirty="0" err="1">
                <a:effectLst/>
                <a:latin typeface="Times New Roman" panose="02020603050405020304" pitchFamily="18" charset="0"/>
                <a:ea typeface="Cambria" panose="02040503050406030204" pitchFamily="18" charset="0"/>
              </a:rPr>
              <a:t>hôm</a:t>
            </a:r>
            <a:r>
              <a:rPr lang="en-US" sz="1800" i="1" dirty="0">
                <a:effectLst/>
                <a:latin typeface="Times New Roman" panose="02020603050405020304" pitchFamily="18" charset="0"/>
                <a:ea typeface="Cambria" panose="02040503050406030204" pitchFamily="18" charset="0"/>
              </a:rPr>
              <a:t> nay.</a:t>
            </a:r>
            <a:r>
              <a:rPr lang="en-US" sz="1800" dirty="0">
                <a:effectLst/>
                <a:latin typeface="Times New Roman" panose="02020603050405020304" pitchFamily="18" charset="0"/>
                <a:ea typeface="Cambria" panose="02040503050406030204" pitchFamily="18" charset="0"/>
              </a:rPr>
              <a:t> </a:t>
            </a:r>
            <a:endParaRPr lang="en-US" sz="1800" dirty="0">
              <a:effectLst/>
              <a:latin typeface="Times New Roman" panose="02020603050405020304" pitchFamily="18" charset="0"/>
              <a:ea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3150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9A12-CFDC-4BA7-B24C-ADE30BA1B34C}" type="slidenum">
              <a:rPr lang="en-US" smtClean="0"/>
              <a:t>4</a:t>
            </a:fld>
            <a:endParaRPr lang="en-US"/>
          </a:p>
        </p:txBody>
      </p:sp>
    </p:spTree>
    <p:extLst>
      <p:ext uri="{BB962C8B-B14F-4D97-AF65-F5344CB8AC3E}">
        <p14:creationId xmlns:p14="http://schemas.microsoft.com/office/powerpoint/2010/main" val="133925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89A12-CFDC-4BA7-B24C-ADE30BA1B34C}" type="slidenum">
              <a:rPr lang="en-US" smtClean="0"/>
              <a:t>5</a:t>
            </a:fld>
            <a:endParaRPr lang="en-US"/>
          </a:p>
        </p:txBody>
      </p:sp>
    </p:spTree>
    <p:extLst>
      <p:ext uri="{BB962C8B-B14F-4D97-AF65-F5344CB8AC3E}">
        <p14:creationId xmlns:p14="http://schemas.microsoft.com/office/powerpoint/2010/main" val="200023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591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815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254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632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A89A12-CFDC-4BA7-B24C-ADE30BA1B3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54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5D157-518B-44CA-94AB-8D16D1EAE6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CC320C-AA0B-4800-9B92-1C826FFA7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DBAE35-4AF4-4519-A968-806D9E59725D}"/>
              </a:ext>
            </a:extLst>
          </p:cNvPr>
          <p:cNvSpPr>
            <a:spLocks noGrp="1"/>
          </p:cNvSpPr>
          <p:nvPr>
            <p:ph type="dt" sz="half" idx="10"/>
          </p:nvPr>
        </p:nvSpPr>
        <p:spPr/>
        <p:txBody>
          <a:bodyPr/>
          <a:lstStyle/>
          <a:p>
            <a:fld id="{19D6E806-824E-41C9-8D3A-2E5D3B8BCB4A}" type="datetimeFigureOut">
              <a:rPr lang="en-US" smtClean="0"/>
              <a:t>1/10/2024</a:t>
            </a:fld>
            <a:endParaRPr lang="en-US"/>
          </a:p>
        </p:txBody>
      </p:sp>
      <p:sp>
        <p:nvSpPr>
          <p:cNvPr id="5" name="Footer Placeholder 4">
            <a:extLst>
              <a:ext uri="{FF2B5EF4-FFF2-40B4-BE49-F238E27FC236}">
                <a16:creationId xmlns:a16="http://schemas.microsoft.com/office/drawing/2014/main" id="{2A10F181-54CC-4240-97D6-B8AC6C8C2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FDA0BF-1124-4995-8D7D-2D3557D2D66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04411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B7C11-9EAD-42A0-A8BE-85D346FF49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55EFF9-EE96-4C19-B03C-FE9A28668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2234C-D72C-46F3-A2D6-20475363484F}"/>
              </a:ext>
            </a:extLst>
          </p:cNvPr>
          <p:cNvSpPr>
            <a:spLocks noGrp="1"/>
          </p:cNvSpPr>
          <p:nvPr>
            <p:ph type="dt" sz="half" idx="10"/>
          </p:nvPr>
        </p:nvSpPr>
        <p:spPr/>
        <p:txBody>
          <a:bodyPr/>
          <a:lstStyle/>
          <a:p>
            <a:fld id="{19D6E806-824E-41C9-8D3A-2E5D3B8BCB4A}" type="datetimeFigureOut">
              <a:rPr lang="en-US" smtClean="0"/>
              <a:t>1/10/2024</a:t>
            </a:fld>
            <a:endParaRPr lang="en-US"/>
          </a:p>
        </p:txBody>
      </p:sp>
      <p:sp>
        <p:nvSpPr>
          <p:cNvPr id="5" name="Footer Placeholder 4">
            <a:extLst>
              <a:ext uri="{FF2B5EF4-FFF2-40B4-BE49-F238E27FC236}">
                <a16:creationId xmlns:a16="http://schemas.microsoft.com/office/drawing/2014/main" id="{32340F49-9C6F-44DB-8AF5-39731B3DC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E9F29-BF6A-4E0D-A817-D387F093CC6F}"/>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5658683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17711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60779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2299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6212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28355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038487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990029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6887227"/>
      </p:ext>
    </p:extLst>
  </p:cSld>
  <p:clrMapOvr>
    <a:masterClrMapping/>
  </p:clrMapOvr>
  <p:transition>
    <p:circl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39652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710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F9E335-9E86-406E-88CF-229C428492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B2DF44-7807-42C3-B45C-39B1AB516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1474C-DCAD-411B-AF4D-0CBD9EB5A636}"/>
              </a:ext>
            </a:extLst>
          </p:cNvPr>
          <p:cNvSpPr>
            <a:spLocks noGrp="1"/>
          </p:cNvSpPr>
          <p:nvPr>
            <p:ph type="dt" sz="half" idx="10"/>
          </p:nvPr>
        </p:nvSpPr>
        <p:spPr/>
        <p:txBody>
          <a:bodyPr/>
          <a:lstStyle/>
          <a:p>
            <a:fld id="{19D6E806-824E-41C9-8D3A-2E5D3B8BCB4A}" type="datetimeFigureOut">
              <a:rPr lang="en-US" smtClean="0"/>
              <a:t>1/10/2024</a:t>
            </a:fld>
            <a:endParaRPr lang="en-US"/>
          </a:p>
        </p:txBody>
      </p:sp>
      <p:sp>
        <p:nvSpPr>
          <p:cNvPr id="5" name="Footer Placeholder 4">
            <a:extLst>
              <a:ext uri="{FF2B5EF4-FFF2-40B4-BE49-F238E27FC236}">
                <a16:creationId xmlns:a16="http://schemas.microsoft.com/office/drawing/2014/main" id="{AAA44AC9-BFDD-4681-902E-24E5DD8F0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0734CA-8B43-4BB6-9744-C92F5CB04307}"/>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225112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39274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65823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023896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21811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38066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5681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22746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31965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4057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5831619"/>
      </p:ext>
    </p:extLst>
  </p:cSld>
  <p:clrMapOvr>
    <a:masterClrMapping/>
  </p:clrMapOvr>
  <p:transition>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1166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980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513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9888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6011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1589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1712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906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F40A-1DAE-43F8-BA32-CAF918587C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35CD23-2796-433C-80EA-65C75667C3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BF9D9-3D85-4F50-B482-2799AAE5FFCA}"/>
              </a:ext>
            </a:extLst>
          </p:cNvPr>
          <p:cNvSpPr>
            <a:spLocks noGrp="1"/>
          </p:cNvSpPr>
          <p:nvPr>
            <p:ph type="dt" sz="half" idx="10"/>
          </p:nvPr>
        </p:nvSpPr>
        <p:spPr/>
        <p:txBody>
          <a:bodyPr/>
          <a:lstStyle/>
          <a:p>
            <a:fld id="{19D6E806-824E-41C9-8D3A-2E5D3B8BCB4A}" type="datetimeFigureOut">
              <a:rPr lang="en-US" smtClean="0"/>
              <a:t>1/10/2024</a:t>
            </a:fld>
            <a:endParaRPr lang="en-US"/>
          </a:p>
        </p:txBody>
      </p:sp>
      <p:sp>
        <p:nvSpPr>
          <p:cNvPr id="5" name="Footer Placeholder 4">
            <a:extLst>
              <a:ext uri="{FF2B5EF4-FFF2-40B4-BE49-F238E27FC236}">
                <a16:creationId xmlns:a16="http://schemas.microsoft.com/office/drawing/2014/main" id="{683DC3AB-397B-4A12-846A-453D1C823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DC9440-768E-49EC-BF2B-83838A4814CE}"/>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7888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18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8611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5068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44632502"/>
      </p:ext>
    </p:extLst>
  </p:cSld>
  <p:clrMapOvr>
    <a:masterClrMapping/>
  </p:clrMapOvr>
  <p:transition>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6366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0040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9285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5406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13988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817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92BE-C4E6-4517-8DA0-E56FDDD5EA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8B670C-8AF1-44FA-8660-783E4B27CD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3A1BC-566C-4269-B685-26C4AC62851E}"/>
              </a:ext>
            </a:extLst>
          </p:cNvPr>
          <p:cNvSpPr>
            <a:spLocks noGrp="1"/>
          </p:cNvSpPr>
          <p:nvPr>
            <p:ph type="dt" sz="half" idx="10"/>
          </p:nvPr>
        </p:nvSpPr>
        <p:spPr/>
        <p:txBody>
          <a:bodyPr/>
          <a:lstStyle/>
          <a:p>
            <a:fld id="{19D6E806-824E-41C9-8D3A-2E5D3B8BCB4A}" type="datetimeFigureOut">
              <a:rPr lang="en-US" smtClean="0"/>
              <a:t>1/10/2024</a:t>
            </a:fld>
            <a:endParaRPr lang="en-US"/>
          </a:p>
        </p:txBody>
      </p:sp>
      <p:sp>
        <p:nvSpPr>
          <p:cNvPr id="5" name="Footer Placeholder 4">
            <a:extLst>
              <a:ext uri="{FF2B5EF4-FFF2-40B4-BE49-F238E27FC236}">
                <a16:creationId xmlns:a16="http://schemas.microsoft.com/office/drawing/2014/main" id="{DE4DFB6B-BB99-4E36-AC48-2CC7B8F17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7AF69-81E7-402B-B436-1C70A767C080}"/>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3189616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1927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7582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8775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4132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22914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7083379"/>
      </p:ext>
    </p:extLst>
  </p:cSld>
  <p:clrMapOvr>
    <a:masterClrMapping/>
  </p:clrMapOvr>
  <p:transition>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856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0233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0970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3791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82DE-10B1-4082-875D-2BBD734EB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DBE3BE-E398-4A2B-B8C3-B79F853BC5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829FC3-CB4B-41BF-B155-2677B42576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7F8F2B-E362-45E2-B396-CFC8EB4F74E4}"/>
              </a:ext>
            </a:extLst>
          </p:cNvPr>
          <p:cNvSpPr>
            <a:spLocks noGrp="1"/>
          </p:cNvSpPr>
          <p:nvPr>
            <p:ph type="dt" sz="half" idx="10"/>
          </p:nvPr>
        </p:nvSpPr>
        <p:spPr/>
        <p:txBody>
          <a:bodyPr/>
          <a:lstStyle/>
          <a:p>
            <a:fld id="{19D6E806-824E-41C9-8D3A-2E5D3B8BCB4A}" type="datetimeFigureOut">
              <a:rPr lang="en-US" smtClean="0"/>
              <a:t>1/10/2024</a:t>
            </a:fld>
            <a:endParaRPr lang="en-US"/>
          </a:p>
        </p:txBody>
      </p:sp>
      <p:sp>
        <p:nvSpPr>
          <p:cNvPr id="6" name="Footer Placeholder 5">
            <a:extLst>
              <a:ext uri="{FF2B5EF4-FFF2-40B4-BE49-F238E27FC236}">
                <a16:creationId xmlns:a16="http://schemas.microsoft.com/office/drawing/2014/main" id="{381FE8E6-1D28-4799-92E2-538B00F9A6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C9735-2415-4A35-97B0-3B7D3FAD0C6C}"/>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40395985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07055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9744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1596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87668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9992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6970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6905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3158284"/>
      </p:ext>
    </p:extLst>
  </p:cSld>
  <p:clrMapOvr>
    <a:masterClrMapping/>
  </p:clrMapOvr>
  <p:transition>
    <p:circl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83242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2516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C968-1569-471A-A09E-26BBEF817A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D3683D-C799-4EE5-9D42-9362D9C5D7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E86C35-7E50-41B8-863C-6DA7D7FE66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DD0A66-B78E-4F40-95DF-1FA0D49D7D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DBC4FF-08E2-4837-B335-529AE2AB38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EEBED0-D2D7-4417-B306-837209F710AD}"/>
              </a:ext>
            </a:extLst>
          </p:cNvPr>
          <p:cNvSpPr>
            <a:spLocks noGrp="1"/>
          </p:cNvSpPr>
          <p:nvPr>
            <p:ph type="dt" sz="half" idx="10"/>
          </p:nvPr>
        </p:nvSpPr>
        <p:spPr/>
        <p:txBody>
          <a:bodyPr/>
          <a:lstStyle/>
          <a:p>
            <a:fld id="{19D6E806-824E-41C9-8D3A-2E5D3B8BCB4A}" type="datetimeFigureOut">
              <a:rPr lang="en-US" smtClean="0"/>
              <a:t>1/10/2024</a:t>
            </a:fld>
            <a:endParaRPr lang="en-US"/>
          </a:p>
        </p:txBody>
      </p:sp>
      <p:sp>
        <p:nvSpPr>
          <p:cNvPr id="8" name="Footer Placeholder 7">
            <a:extLst>
              <a:ext uri="{FF2B5EF4-FFF2-40B4-BE49-F238E27FC236}">
                <a16:creationId xmlns:a16="http://schemas.microsoft.com/office/drawing/2014/main" id="{65762310-7F3A-4E80-96D9-40C377BED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136530-96DF-41DC-A31C-770B8D04A593}"/>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3397219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1989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49329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0076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25714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7724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645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90303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27419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8216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7988613"/>
      </p:ext>
    </p:extLst>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D278-D095-4D41-8E72-19B52F12ED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BD0591-0175-4144-9CB8-C26C7CBBC4DA}"/>
              </a:ext>
            </a:extLst>
          </p:cNvPr>
          <p:cNvSpPr>
            <a:spLocks noGrp="1"/>
          </p:cNvSpPr>
          <p:nvPr>
            <p:ph type="dt" sz="half" idx="10"/>
          </p:nvPr>
        </p:nvSpPr>
        <p:spPr/>
        <p:txBody>
          <a:bodyPr/>
          <a:lstStyle/>
          <a:p>
            <a:fld id="{19D6E806-824E-41C9-8D3A-2E5D3B8BCB4A}" type="datetimeFigureOut">
              <a:rPr lang="en-US" smtClean="0"/>
              <a:t>1/10/2024</a:t>
            </a:fld>
            <a:endParaRPr lang="en-US"/>
          </a:p>
        </p:txBody>
      </p:sp>
      <p:sp>
        <p:nvSpPr>
          <p:cNvPr id="4" name="Footer Placeholder 3">
            <a:extLst>
              <a:ext uri="{FF2B5EF4-FFF2-40B4-BE49-F238E27FC236}">
                <a16:creationId xmlns:a16="http://schemas.microsoft.com/office/drawing/2014/main" id="{3B2C68B6-2E68-4513-8731-C3093623C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5A993-7865-4559-A295-FDE044356B58}"/>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851041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3513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605518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558504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26912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93708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39980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22907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51936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28791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1857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011306-E80E-441B-B8D0-DE38E9DEE4A3}"/>
              </a:ext>
            </a:extLst>
          </p:cNvPr>
          <p:cNvSpPr>
            <a:spLocks noGrp="1"/>
          </p:cNvSpPr>
          <p:nvPr>
            <p:ph type="dt" sz="half" idx="10"/>
          </p:nvPr>
        </p:nvSpPr>
        <p:spPr/>
        <p:txBody>
          <a:bodyPr/>
          <a:lstStyle/>
          <a:p>
            <a:fld id="{19D6E806-824E-41C9-8D3A-2E5D3B8BCB4A}" type="datetimeFigureOut">
              <a:rPr lang="en-US" smtClean="0"/>
              <a:t>1/10/2024</a:t>
            </a:fld>
            <a:endParaRPr lang="en-US"/>
          </a:p>
        </p:txBody>
      </p:sp>
      <p:sp>
        <p:nvSpPr>
          <p:cNvPr id="3" name="Footer Placeholder 2">
            <a:extLst>
              <a:ext uri="{FF2B5EF4-FFF2-40B4-BE49-F238E27FC236}">
                <a16:creationId xmlns:a16="http://schemas.microsoft.com/office/drawing/2014/main" id="{3323B839-D2DB-4DCF-9B12-F91126C1CD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8D39CA-01E1-4C12-899B-8FEE58386841}"/>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1674746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35792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7122260"/>
      </p:ext>
    </p:extLst>
  </p:cSld>
  <p:clrMapOvr>
    <a:masterClrMapping/>
  </p:clrMapOvr>
  <p:transition>
    <p:circl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86336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46369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85151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0836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93009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5010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79416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589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2B6C7-768F-47C9-B89D-8E2346397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624F3-B141-4011-9FD3-E51C987716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12BA4C-CA5B-4219-9622-93558AAEE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6DB210-35C4-4084-BFF3-9038B00CCA7D}"/>
              </a:ext>
            </a:extLst>
          </p:cNvPr>
          <p:cNvSpPr>
            <a:spLocks noGrp="1"/>
          </p:cNvSpPr>
          <p:nvPr>
            <p:ph type="dt" sz="half" idx="10"/>
          </p:nvPr>
        </p:nvSpPr>
        <p:spPr/>
        <p:txBody>
          <a:bodyPr/>
          <a:lstStyle/>
          <a:p>
            <a:fld id="{19D6E806-824E-41C9-8D3A-2E5D3B8BCB4A}" type="datetimeFigureOut">
              <a:rPr lang="en-US" smtClean="0"/>
              <a:t>1/10/2024</a:t>
            </a:fld>
            <a:endParaRPr lang="en-US"/>
          </a:p>
        </p:txBody>
      </p:sp>
      <p:sp>
        <p:nvSpPr>
          <p:cNvPr id="6" name="Footer Placeholder 5">
            <a:extLst>
              <a:ext uri="{FF2B5EF4-FFF2-40B4-BE49-F238E27FC236}">
                <a16:creationId xmlns:a16="http://schemas.microsoft.com/office/drawing/2014/main" id="{5EF15426-6DF9-4213-A601-D7B9EF811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52964-011A-4664-A30A-DAA6F125712A}"/>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0180574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62925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01017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23813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10559472"/>
      </p:ext>
    </p:extLst>
  </p:cSld>
  <p:clrMapOvr>
    <a:masterClrMapping/>
  </p:clrMapOvr>
  <p:transition>
    <p:circl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743739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25611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48994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656373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83029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3676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1CE8E-A834-4B5F-AE0D-4EC0F9426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CB4759-2AEC-4339-B329-F735180A99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41613B-4BB2-488D-8A73-7F75CEADA9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931A0F-212A-4FDB-9B0E-F87E996D82AD}"/>
              </a:ext>
            </a:extLst>
          </p:cNvPr>
          <p:cNvSpPr>
            <a:spLocks noGrp="1"/>
          </p:cNvSpPr>
          <p:nvPr>
            <p:ph type="dt" sz="half" idx="10"/>
          </p:nvPr>
        </p:nvSpPr>
        <p:spPr/>
        <p:txBody>
          <a:bodyPr/>
          <a:lstStyle/>
          <a:p>
            <a:fld id="{19D6E806-824E-41C9-8D3A-2E5D3B8BCB4A}" type="datetimeFigureOut">
              <a:rPr lang="en-US" smtClean="0"/>
              <a:t>1/10/2024</a:t>
            </a:fld>
            <a:endParaRPr lang="en-US"/>
          </a:p>
        </p:txBody>
      </p:sp>
      <p:sp>
        <p:nvSpPr>
          <p:cNvPr id="6" name="Footer Placeholder 5">
            <a:extLst>
              <a:ext uri="{FF2B5EF4-FFF2-40B4-BE49-F238E27FC236}">
                <a16:creationId xmlns:a16="http://schemas.microsoft.com/office/drawing/2014/main" id="{F0841533-1595-48A7-93AE-5298BC62AC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3F93AC-F598-4691-9A54-B4F1D5AAE962}"/>
              </a:ext>
            </a:extLst>
          </p:cNvPr>
          <p:cNvSpPr>
            <a:spLocks noGrp="1"/>
          </p:cNvSpPr>
          <p:nvPr>
            <p:ph type="sldNum" sz="quarter" idx="12"/>
          </p:nvPr>
        </p:nvSpPr>
        <p:spPr/>
        <p:txBody>
          <a:bodyPr/>
          <a:lstStyle/>
          <a:p>
            <a:fld id="{2DF40BB4-3EB6-4C20-8E89-2F2EF3C78720}" type="slidenum">
              <a:rPr lang="en-US" smtClean="0"/>
              <a:t>‹#›</a:t>
            </a:fld>
            <a:endParaRPr lang="en-US"/>
          </a:p>
        </p:txBody>
      </p:sp>
    </p:spTree>
    <p:extLst>
      <p:ext uri="{BB962C8B-B14F-4D97-AF65-F5344CB8AC3E}">
        <p14:creationId xmlns:p14="http://schemas.microsoft.com/office/powerpoint/2010/main" val="21526141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08390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600946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9215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1140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6393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BEC9864-7CD8-4531-AE9D-6C0EE12BC52C}"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7081635"/>
      </p:ext>
    </p:extLst>
  </p:cSld>
  <p:clrMapOvr>
    <a:masterClrMapping/>
  </p:clrMapOvr>
  <p:transition>
    <p:circl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8854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002431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0200499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87819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225115-4321-4C30-A9B3-52B08CD52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08A963-8047-4156-8CD7-A29DF9D94A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68BDF-58C6-44EC-91D3-4AAFB0AF1C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D6E806-824E-41C9-8D3A-2E5D3B8BCB4A}" type="datetimeFigureOut">
              <a:rPr lang="en-US" smtClean="0"/>
              <a:t>1/10/2024</a:t>
            </a:fld>
            <a:endParaRPr lang="en-US"/>
          </a:p>
        </p:txBody>
      </p:sp>
      <p:sp>
        <p:nvSpPr>
          <p:cNvPr id="5" name="Footer Placeholder 4">
            <a:extLst>
              <a:ext uri="{FF2B5EF4-FFF2-40B4-BE49-F238E27FC236}">
                <a16:creationId xmlns:a16="http://schemas.microsoft.com/office/drawing/2014/main" id="{33C19779-A4BD-4DBE-8F1E-3299841D4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999600-D4B6-47BC-A711-56C07DBED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40BB4-3EB6-4C20-8E89-2F2EF3C78720}" type="slidenum">
              <a:rPr lang="en-US" smtClean="0"/>
              <a:t>‹#›</a:t>
            </a:fld>
            <a:endParaRPr lang="en-US"/>
          </a:p>
        </p:txBody>
      </p:sp>
    </p:spTree>
    <p:extLst>
      <p:ext uri="{BB962C8B-B14F-4D97-AF65-F5344CB8AC3E}">
        <p14:creationId xmlns:p14="http://schemas.microsoft.com/office/powerpoint/2010/main" val="240673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0201411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99297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219691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27093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371518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776803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814814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27515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AB8568-79F8-4F4D-98E6-F06748B4EB5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1/10/2024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DCE2231-FA6E-401D-ADB6-FBD8C0494AF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449225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jpeg"/><Relationship Id="rId14" Type="http://schemas.openxmlformats.org/officeDocument/2006/relationships/image" Target="../media/image8.jp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47.xml"/><Relationship Id="rId6" Type="http://schemas.openxmlformats.org/officeDocument/2006/relationships/image" Target="../media/image24.jpg"/><Relationship Id="rId5" Type="http://schemas.openxmlformats.org/officeDocument/2006/relationships/image" Target="../media/image23.jpe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8" Type="http://schemas.openxmlformats.org/officeDocument/2006/relationships/hyperlink" Target="Th&#7921;c%20tr&#7841;ng%20bi&#7871;n%20&#273;&#7893;i%20kh&#237;%20h&#7853;u%20&#7903;%20Vi&#7879;t%20Nam.doc" TargetMode="External"/><Relationship Id="rId3" Type="http://schemas.openxmlformats.org/officeDocument/2006/relationships/image" Target="../media/image26.jpg"/><Relationship Id="rId7" Type="http://schemas.openxmlformats.org/officeDocument/2006/relationships/image" Target="../media/image28.jpg"/><Relationship Id="rId2" Type="http://schemas.openxmlformats.org/officeDocument/2006/relationships/image" Target="../media/image14.jpg"/><Relationship Id="rId1" Type="http://schemas.openxmlformats.org/officeDocument/2006/relationships/slideLayout" Target="../slideLayouts/slideLayout83.xml"/><Relationship Id="rId6" Type="http://schemas.openxmlformats.org/officeDocument/2006/relationships/image" Target="../media/image19.jpg"/><Relationship Id="rId5" Type="http://schemas.openxmlformats.org/officeDocument/2006/relationships/image" Target="../media/image13.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1.xml"/><Relationship Id="rId6" Type="http://schemas.openxmlformats.org/officeDocument/2006/relationships/image" Target="../media/image12.jpg"/><Relationship Id="rId5" Type="http://schemas.openxmlformats.org/officeDocument/2006/relationships/image" Target="../media/image30.jp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16.jpg"/><Relationship Id="rId1" Type="http://schemas.openxmlformats.org/officeDocument/2006/relationships/slideLayout" Target="../slideLayouts/slideLayout119.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jp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2.png"/><Relationship Id="rId10" Type="http://schemas.openxmlformats.org/officeDocument/2006/relationships/image" Target="../media/image5.png"/><Relationship Id="rId4" Type="http://schemas.microsoft.com/office/2007/relationships/hdphoto" Target="../media/hdphoto1.wdp"/><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9.jp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and Drawn Cartoon Boys Question Free Map, Thinking Problem, Boy, Free  Buckle PNG Transparent Clipart Image and PSD File for Free Download"/>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9844" b="74844" l="18438" r="72969">
                        <a14:foregroundMark x1="26719" y1="19844" x2="26719" y2="19844"/>
                        <a14:foregroundMark x1="72969" y1="23750" x2="72969" y2="23750"/>
                        <a14:foregroundMark x1="18438" y1="35313" x2="18438" y2="35313"/>
                        <a14:foregroundMark x1="25781" y1="46563" x2="25781" y2="46563"/>
                        <a14:foregroundMark x1="25781" y1="45000" x2="25781" y2="45000"/>
                        <a14:foregroundMark x1="29219" y1="29531" x2="29219" y2="29531"/>
                        <a14:foregroundMark x1="45313" y1="44375" x2="45313" y2="44375"/>
                        <a14:foregroundMark x1="45938" y1="42969" x2="45938" y2="42969"/>
                        <a14:foregroundMark x1="47813" y1="42500" x2="47813" y2="42500"/>
                        <a14:foregroundMark x1="46250" y1="40781" x2="46250" y2="40781"/>
                        <a14:foregroundMark x1="55313" y1="39063" x2="55313" y2="40000"/>
                        <a14:foregroundMark x1="55781" y1="40938" x2="55781" y2="40938"/>
                        <a14:foregroundMark x1="56875" y1="40000" x2="56875" y2="40000"/>
                        <a14:foregroundMark x1="56875" y1="40000" x2="56875" y2="40000"/>
                        <a14:foregroundMark x1="67344" y1="35313" x2="67031" y2="35938"/>
                        <a14:foregroundMark x1="49219" y1="74844" x2="49219" y2="74844"/>
                      </a14:backgroundRemoval>
                    </a14:imgEffect>
                  </a14:imgLayer>
                </a14:imgProps>
              </a:ext>
              <a:ext uri="{28A0092B-C50C-407E-A947-70E740481C1C}">
                <a14:useLocalDpi xmlns:a14="http://schemas.microsoft.com/office/drawing/2010/main" val="0"/>
              </a:ext>
            </a:extLst>
          </a:blip>
          <a:srcRect l="15427" t="17445" r="23664" b="22327"/>
          <a:stretch/>
        </p:blipFill>
        <p:spPr bwMode="auto">
          <a:xfrm>
            <a:off x="45410" y="4977424"/>
            <a:ext cx="1146082" cy="1582397"/>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5">
            <a:extLst>
              <a:ext uri="{FF2B5EF4-FFF2-40B4-BE49-F238E27FC236}">
                <a16:creationId xmlns:a16="http://schemas.microsoft.com/office/drawing/2014/main" id="{125E83EC-11A1-4E81-9575-26F9BF6F2CB1}"/>
              </a:ext>
            </a:extLst>
          </p:cNvPr>
          <p:cNvSpPr txBox="1">
            <a:spLocks noChangeArrowheads="1"/>
          </p:cNvSpPr>
          <p:nvPr/>
        </p:nvSpPr>
        <p:spPr bwMode="auto">
          <a:xfrm>
            <a:off x="437934" y="1444374"/>
            <a:ext cx="2333834" cy="3046988"/>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defRPr/>
            </a:pP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Thời</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gian</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suy</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nghĩ</a:t>
            </a:r>
            <a:r>
              <a:rPr lang="en-US" sz="3200" b="1" dirty="0">
                <a:solidFill>
                  <a:srgbClr val="000000"/>
                </a:solidFill>
                <a:latin typeface="#9Slide03 SVN-PF Din Text Pro C" panose="02000506020000020004" pitchFamily="2" charset="0"/>
              </a:rPr>
              <a:t>: </a:t>
            </a:r>
            <a:r>
              <a:rPr lang="vi-VN" sz="3200" b="1" dirty="0">
                <a:solidFill>
                  <a:srgbClr val="000000"/>
                </a:solidFill>
                <a:latin typeface="#9Slide03 SVN-PF Din Text Pro C" panose="02000506020000020004" pitchFamily="2" charset="0"/>
              </a:rPr>
              <a:t>30 giây </a:t>
            </a: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p:txBody>
      </p:sp>
      <p:pic>
        <p:nvPicPr>
          <p:cNvPr id="22" name="Picture 6" descr="Biểu Tượng Theo Chiều Kim đồng Hồ Hình ảnh | Định dạng hình ảnh PSD  611645048| vn.lovepik.com">
            <a:extLst>
              <a:ext uri="{FF2B5EF4-FFF2-40B4-BE49-F238E27FC236}">
                <a16:creationId xmlns:a16="http://schemas.microsoft.com/office/drawing/2014/main" id="{DA29B25A-C749-4619-A8E9-F1D185FDE20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257" b="97346" l="1977" r="96512">
                        <a14:foregroundMark x1="5233" y1="41737" x2="5233" y2="41737"/>
                        <a14:foregroundMark x1="6628" y1="33052" x2="6628" y2="33052"/>
                        <a14:foregroundMark x1="13837" y1="22919" x2="13837" y2="22919"/>
                        <a14:foregroundMark x1="19070" y1="16043" x2="19070" y2="16043"/>
                        <a14:foregroundMark x1="31977" y1="6152" x2="31977" y2="6152"/>
                        <a14:foregroundMark x1="21860" y1="12183" x2="21860" y2="12183"/>
                        <a14:foregroundMark x1="41744" y1="3257" x2="41744" y2="3257"/>
                        <a14:foregroundMark x1="54186" y1="5066" x2="54186" y2="5066"/>
                        <a14:foregroundMark x1="48372" y1="18215" x2="48372" y2="18215"/>
                        <a14:foregroundMark x1="61047" y1="8323" x2="61047" y2="8323"/>
                        <a14:foregroundMark x1="47791" y1="15440" x2="47791" y2="15440"/>
                        <a14:foregroundMark x1="43837" y1="43546" x2="43837" y2="43546"/>
                        <a14:foregroundMark x1="42907" y1="48010" x2="42907" y2="48010"/>
                        <a14:foregroundMark x1="42907" y1="48010" x2="42907" y2="48010"/>
                        <a14:foregroundMark x1="36279" y1="42702" x2="36279" y2="42702"/>
                        <a14:foregroundMark x1="31744" y1="39928" x2="31744" y2="39928"/>
                        <a14:foregroundMark x1="15000" y1="49578" x2="15000" y2="49578"/>
                        <a14:foregroundMark x1="1977" y1="43908" x2="1977" y2="43908"/>
                        <a14:foregroundMark x1="4651" y1="53438" x2="4651" y2="53438"/>
                        <a14:foregroundMark x1="6628" y1="69240" x2="6628" y2="69240"/>
                        <a14:foregroundMark x1="11512" y1="77322" x2="11512" y2="77322"/>
                        <a14:foregroundMark x1="19651" y1="85645" x2="19651" y2="85645"/>
                        <a14:foregroundMark x1="33140" y1="93486" x2="33140" y2="93486"/>
                        <a14:foregroundMark x1="25698" y1="86610" x2="25698" y2="86610"/>
                        <a14:foregroundMark x1="40000" y1="96140" x2="40000" y2="96140"/>
                        <a14:foregroundMark x1="48721" y1="86610" x2="48721" y2="86610"/>
                        <a14:foregroundMark x1="52093" y1="94331" x2="52093" y2="94331"/>
                        <a14:foregroundMark x1="91860" y1="53679" x2="91860" y2="53679"/>
                        <a14:foregroundMark x1="88953" y1="35223" x2="88953" y2="35223"/>
                        <a14:foregroundMark x1="83488" y1="23522" x2="83488" y2="23522"/>
                        <a14:foregroundMark x1="76047" y1="14234" x2="76047" y2="14234"/>
                        <a14:foregroundMark x1="96512" y1="49578" x2="96512" y2="49578"/>
                        <a14:foregroundMark x1="69767" y1="79373" x2="69767" y2="79373"/>
                        <a14:foregroundMark x1="74070" y1="76357" x2="74070" y2="76719"/>
                        <a14:foregroundMark x1="76860" y1="72859" x2="76860" y2="72859"/>
                        <a14:foregroundMark x1="78605" y1="67793" x2="78605" y2="67793"/>
                        <a14:foregroundMark x1="81279" y1="64174" x2="81279" y2="64174"/>
                        <a14:foregroundMark x1="82674" y1="59349" x2="82674" y2="59349"/>
                        <a14:foregroundMark x1="84070" y1="55489" x2="84070" y2="55489"/>
                        <a14:foregroundMark x1="82674" y1="44391" x2="82674" y2="44391"/>
                        <a14:foregroundMark x1="83488" y1="40290" x2="83488" y2="40290"/>
                        <a14:foregroundMark x1="81860" y1="35826" x2="81860" y2="35826"/>
                        <a14:foregroundMark x1="77791" y1="25935" x2="77791" y2="25935"/>
                        <a14:foregroundMark x1="73721" y1="22316" x2="73721" y2="22316"/>
                        <a14:foregroundMark x1="69767" y1="22075" x2="69767" y2="22075"/>
                        <a14:foregroundMark x1="65930" y1="16405" x2="65930" y2="16405"/>
                        <a14:foregroundMark x1="61628" y1="15440" x2="61628" y2="15440"/>
                        <a14:foregroundMark x1="57558" y1="13028" x2="57558" y2="13028"/>
                        <a14:foregroundMark x1="53023" y1="13028" x2="53023" y2="13028"/>
                        <a14:foregroundMark x1="42907" y1="12183" x2="42907" y2="12183"/>
                        <a14:foregroundMark x1="38372" y1="13631" x2="38372" y2="13631"/>
                        <a14:foregroundMark x1="33953" y1="16043" x2="33953" y2="16043"/>
                        <a14:foregroundMark x1="30814" y1="19059" x2="30814" y2="19059"/>
                        <a14:foregroundMark x1="25698" y1="19662" x2="25698" y2="19662"/>
                        <a14:foregroundMark x1="22791" y1="24125" x2="22791" y2="24125"/>
                        <a14:foregroundMark x1="19884" y1="27382" x2="19884" y2="27382"/>
                        <a14:foregroundMark x1="18488" y1="32449" x2="18488" y2="32449"/>
                        <a14:foregroundMark x1="15000" y1="35464" x2="15000" y2="35464"/>
                        <a14:foregroundMark x1="14186" y1="40290" x2="14186" y2="40290"/>
                        <a14:foregroundMark x1="13023" y1="44753" x2="13023" y2="44753"/>
                        <a14:foregroundMark x1="11860" y1="55489" x2="11860" y2="55489"/>
                        <a14:foregroundMark x1="14186" y1="59107" x2="14186" y2="59107"/>
                        <a14:foregroundMark x1="15000" y1="64415" x2="15000" y2="64415"/>
                        <a14:foregroundMark x1="18488" y1="67793" x2="18488" y2="67793"/>
                        <a14:foregroundMark x1="19884" y1="71894" x2="19884" y2="71894"/>
                        <a14:foregroundMark x1="22442" y1="75875" x2="22442" y2="75875"/>
                        <a14:foregroundMark x1="25930" y1="79373" x2="25930" y2="79373"/>
                        <a14:foregroundMark x1="30814" y1="81182" x2="30814" y2="81182"/>
                        <a14:foregroundMark x1="34302" y1="83595" x2="34302" y2="83595"/>
                        <a14:foregroundMark x1="38953" y1="85042" x2="38953" y2="85042"/>
                        <a14:foregroundMark x1="42674" y1="87817" x2="42674" y2="87817"/>
                        <a14:foregroundMark x1="53605" y1="86610" x2="53605" y2="86610"/>
                        <a14:foregroundMark x1="57558" y1="86248" x2="57558" y2="86248"/>
                        <a14:foregroundMark x1="61977" y1="83595" x2="61977" y2="83595"/>
                        <a14:foregroundMark x1="65349" y1="80941" x2="65349" y2="80941"/>
                        <a14:foregroundMark x1="49884" y1="83836" x2="49884" y2="83836"/>
                        <a14:foregroundMark x1="54767" y1="97346" x2="54767" y2="97346"/>
                      </a14:backgroundRemoval>
                    </a14:imgEffect>
                  </a14:imgLayer>
                </a14:imgProps>
              </a:ext>
              <a:ext uri="{28A0092B-C50C-407E-A947-70E740481C1C}">
                <a14:useLocalDpi xmlns:a14="http://schemas.microsoft.com/office/drawing/2010/main" val="0"/>
              </a:ext>
            </a:extLst>
          </a:blip>
          <a:srcRect/>
          <a:stretch>
            <a:fillRect/>
          </a:stretch>
        </p:blipFill>
        <p:spPr bwMode="auto">
          <a:xfrm>
            <a:off x="938434" y="2521046"/>
            <a:ext cx="1409672" cy="131711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1163C51C-11E6-4D78-8F1E-0838B84D0143}"/>
              </a:ext>
            </a:extLst>
          </p:cNvPr>
          <p:cNvGrpSpPr/>
          <p:nvPr/>
        </p:nvGrpSpPr>
        <p:grpSpPr>
          <a:xfrm>
            <a:off x="958830" y="1717787"/>
            <a:ext cx="10559840" cy="3898279"/>
            <a:chOff x="2502554" y="1141534"/>
            <a:chExt cx="9401776" cy="3898279"/>
          </a:xfrm>
        </p:grpSpPr>
        <p:sp>
          <p:nvSpPr>
            <p:cNvPr id="24" name="TextBox 23">
              <a:extLst>
                <a:ext uri="{FF2B5EF4-FFF2-40B4-BE49-F238E27FC236}">
                  <a16:creationId xmlns:a16="http://schemas.microsoft.com/office/drawing/2014/main" id="{5811B960-F14C-478E-B9A6-CFEB35EB461A}"/>
                </a:ext>
              </a:extLst>
            </p:cNvPr>
            <p:cNvSpPr txBox="1"/>
            <p:nvPr/>
          </p:nvSpPr>
          <p:spPr>
            <a:xfrm>
              <a:off x="2502554" y="3654818"/>
              <a:ext cx="9401776" cy="1384995"/>
            </a:xfrm>
            <a:prstGeom prst="rect">
              <a:avLst/>
            </a:prstGeom>
            <a:gradFill flip="none" rotWithShape="1">
              <a:gsLst>
                <a:gs pos="0">
                  <a:srgbClr val="4FC6E0">
                    <a:tint val="66000"/>
                    <a:satMod val="160000"/>
                  </a:srgbClr>
                </a:gs>
                <a:gs pos="50000">
                  <a:srgbClr val="4FC6E0">
                    <a:tint val="44500"/>
                    <a:satMod val="160000"/>
                  </a:srgbClr>
                </a:gs>
                <a:gs pos="100000">
                  <a:srgbClr val="4FC6E0">
                    <a:tint val="23500"/>
                    <a:satMod val="160000"/>
                  </a:srgbClr>
                </a:gs>
              </a:gsLst>
              <a:lin ang="0" scaled="1"/>
              <a:tileRect/>
            </a:gradFill>
            <a:ln>
              <a:solidFill>
                <a:schemeClr val="tx1"/>
              </a:solidFill>
              <a:prstDash val="sysDot"/>
            </a:ln>
          </p:spPr>
          <p:txBody>
            <a:bodyPr wrap="square">
              <a:spAutoFit/>
            </a:bodyPr>
            <a:lstStyle/>
            <a:p>
              <a:pPr algn="just">
                <a:defRPr/>
              </a:pPr>
              <a:r>
                <a:rPr lang="vi-VN" sz="2800" dirty="0">
                  <a:solidFill>
                    <a:srgbClr val="002060"/>
                  </a:solidFill>
                  <a:latin typeface="+mj-lt"/>
                  <a:cs typeface="Times New Roman" pitchFamily="18" charset="0"/>
                </a:rPr>
                <a:t>Quan sát hình ảnh các nhân vật hoạt hình và cho biết đây là nhân vật trong bộ phim nào?</a:t>
              </a:r>
            </a:p>
            <a:p>
              <a:pPr algn="just">
                <a:defRPr/>
              </a:pPr>
              <a:endParaRPr lang="en-US" sz="2800" dirty="0">
                <a:solidFill>
                  <a:srgbClr val="002060"/>
                </a:solidFill>
                <a:latin typeface="#9Slide03 SVN-PF Din Text Pro C" panose="02000506020000020004" pitchFamily="2" charset="0"/>
                <a:cs typeface="Times New Roman" pitchFamily="18" charset="0"/>
              </a:endParaRPr>
            </a:p>
          </p:txBody>
        </p:sp>
        <p:sp>
          <p:nvSpPr>
            <p:cNvPr id="25" name="Flowchart: Terminator 24">
              <a:extLst>
                <a:ext uri="{FF2B5EF4-FFF2-40B4-BE49-F238E27FC236}">
                  <a16:creationId xmlns:a16="http://schemas.microsoft.com/office/drawing/2014/main" id="{BC1E91B1-C9EE-4697-92C6-E949E8AA2804}"/>
                </a:ext>
              </a:extLst>
            </p:cNvPr>
            <p:cNvSpPr/>
            <p:nvPr/>
          </p:nvSpPr>
          <p:spPr>
            <a:xfrm>
              <a:off x="6164738" y="2906215"/>
              <a:ext cx="3038502" cy="537328"/>
            </a:xfrm>
            <a:prstGeom prst="flowChartTerminator">
              <a:avLst/>
            </a:prstGeom>
            <a:solidFill>
              <a:srgbClr val="A2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9Slide03 SVN-PF Din Text Pro C" panose="02000506020000020004" pitchFamily="2" charset="0"/>
                </a:rPr>
                <a:t>Nhiệm</a:t>
              </a:r>
              <a:r>
                <a:rPr lang="en-US" sz="3600" dirty="0">
                  <a:latin typeface="#9Slide03 SVN-PF Din Text Pro C" panose="02000506020000020004" pitchFamily="2" charset="0"/>
                </a:rPr>
                <a:t> </a:t>
              </a:r>
              <a:r>
                <a:rPr lang="en-US" sz="3600" dirty="0" err="1">
                  <a:latin typeface="#9Slide03 SVN-PF Din Text Pro C" panose="02000506020000020004" pitchFamily="2" charset="0"/>
                </a:rPr>
                <a:t>vụ</a:t>
              </a:r>
              <a:r>
                <a:rPr lang="vi-VN" sz="3600" dirty="0">
                  <a:latin typeface="#9Slide03 SVN-PF Din Text Pro C" panose="02000506020000020004" pitchFamily="2" charset="0"/>
                </a:rPr>
                <a:t> </a:t>
              </a:r>
              <a:endParaRPr lang="en-US" sz="3600" dirty="0">
                <a:latin typeface="#9Slide03 SVN-PF Din Text Pro C" panose="02000506020000020004" pitchFamily="2" charset="0"/>
              </a:endParaRPr>
            </a:p>
          </p:txBody>
        </p:sp>
        <p:pic>
          <p:nvPicPr>
            <p:cNvPr id="26" name="Picture 25">
              <a:extLst>
                <a:ext uri="{FF2B5EF4-FFF2-40B4-BE49-F238E27FC236}">
                  <a16:creationId xmlns:a16="http://schemas.microsoft.com/office/drawing/2014/main" id="{610C6EE3-2884-40F6-BDFA-52A7188CC87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6948957" y="1141534"/>
              <a:ext cx="1207481" cy="1207481"/>
            </a:xfrm>
            <a:prstGeom prst="rect">
              <a:avLst/>
            </a:prstGeom>
          </p:spPr>
        </p:pic>
      </p:grpSp>
      <p:sp>
        <p:nvSpPr>
          <p:cNvPr id="28" name="Text Box 5">
            <a:extLst>
              <a:ext uri="{FF2B5EF4-FFF2-40B4-BE49-F238E27FC236}">
                <a16:creationId xmlns:a16="http://schemas.microsoft.com/office/drawing/2014/main" id="{AE8D8131-8382-406E-A963-0905AC744FD7}"/>
              </a:ext>
            </a:extLst>
          </p:cNvPr>
          <p:cNvSpPr txBox="1">
            <a:spLocks noChangeArrowheads="1"/>
          </p:cNvSpPr>
          <p:nvPr/>
        </p:nvSpPr>
        <p:spPr bwMode="auto">
          <a:xfrm>
            <a:off x="2901874" y="1464019"/>
            <a:ext cx="2333834" cy="2554545"/>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ctr" eaLnBrk="1" hangingPunct="1">
              <a:spcBef>
                <a:spcPct val="50000"/>
              </a:spcBef>
              <a:defRPr/>
            </a:pPr>
            <a:r>
              <a:rPr lang="en-US" sz="3200" b="1" dirty="0" err="1">
                <a:solidFill>
                  <a:srgbClr val="000000"/>
                </a:solidFill>
                <a:latin typeface="#9Slide03 SVN-PF Din Text Pro C" panose="02000506020000020004" pitchFamily="2" charset="0"/>
              </a:rPr>
              <a:t>Giơ</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tay</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mở</a:t>
            </a:r>
            <a:r>
              <a:rPr lang="en-US" sz="3200" b="1" dirty="0">
                <a:solidFill>
                  <a:srgbClr val="000000"/>
                </a:solidFill>
                <a:latin typeface="#9Slide03 SVN-PF Din Text Pro C" panose="02000506020000020004" pitchFamily="2" charset="0"/>
              </a:rPr>
              <a:t> MC </a:t>
            </a:r>
            <a:r>
              <a:rPr lang="en-US" sz="3200" b="1" dirty="0" err="1">
                <a:solidFill>
                  <a:srgbClr val="000000"/>
                </a:solidFill>
                <a:latin typeface="#9Slide03 SVN-PF Din Text Pro C" panose="02000506020000020004" pitchFamily="2" charset="0"/>
              </a:rPr>
              <a:t>trả</a:t>
            </a:r>
            <a:r>
              <a:rPr lang="en-US" sz="3200" b="1" dirty="0">
                <a:solidFill>
                  <a:srgbClr val="000000"/>
                </a:solidFill>
                <a:latin typeface="#9Slide03 SVN-PF Din Text Pro C" panose="02000506020000020004" pitchFamily="2" charset="0"/>
              </a:rPr>
              <a:t> </a:t>
            </a:r>
            <a:r>
              <a:rPr lang="en-US" sz="3200" b="1" dirty="0" err="1">
                <a:solidFill>
                  <a:srgbClr val="000000"/>
                </a:solidFill>
                <a:latin typeface="#9Slide03 SVN-PF Din Text Pro C" panose="02000506020000020004" pitchFamily="2" charset="0"/>
              </a:rPr>
              <a:t>lời</a:t>
            </a: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a:p>
            <a:pPr algn="ctr" eaLnBrk="1" hangingPunct="1">
              <a:spcBef>
                <a:spcPct val="50000"/>
              </a:spcBef>
              <a:defRPr/>
            </a:pPr>
            <a:endParaRPr lang="en-US" sz="3200" b="1" dirty="0">
              <a:solidFill>
                <a:srgbClr val="000000"/>
              </a:solidFill>
              <a:latin typeface="#9Slide03 SVN-PF Din Text Pro C" panose="02000506020000020004" pitchFamily="2" charset="0"/>
            </a:endParaRPr>
          </a:p>
        </p:txBody>
      </p:sp>
      <p:pic>
        <p:nvPicPr>
          <p:cNvPr id="29" name="Picture 2" descr="Để con học tốt Toán- cha mẹ cần làm gì">
            <a:extLst>
              <a:ext uri="{FF2B5EF4-FFF2-40B4-BE49-F238E27FC236}">
                <a16:creationId xmlns:a16="http://schemas.microsoft.com/office/drawing/2014/main" id="{9D394DCD-0054-458E-B275-14F0D393493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138" r="64164" b="8611"/>
          <a:stretch/>
        </p:blipFill>
        <p:spPr bwMode="auto">
          <a:xfrm>
            <a:off x="3501199" y="2565589"/>
            <a:ext cx="1093416" cy="1196806"/>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a:extLst>
              <a:ext uri="{FF2B5EF4-FFF2-40B4-BE49-F238E27FC236}">
                <a16:creationId xmlns:a16="http://schemas.microsoft.com/office/drawing/2014/main" id="{7C420ABF-4470-452C-9560-47579677E55A}"/>
              </a:ext>
            </a:extLst>
          </p:cNvPr>
          <p:cNvCxnSpPr/>
          <p:nvPr/>
        </p:nvCxnSpPr>
        <p:spPr>
          <a:xfrm>
            <a:off x="45409" y="1295158"/>
            <a:ext cx="12192000" cy="0"/>
          </a:xfrm>
          <a:prstGeom prst="line">
            <a:avLst/>
          </a:prstGeom>
          <a:ln w="57150">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884854" y="-45355"/>
            <a:ext cx="7249648" cy="1370497"/>
            <a:chOff x="1884854" y="-45355"/>
            <a:chExt cx="7249648" cy="1370497"/>
          </a:xfrm>
        </p:grpSpPr>
        <p:sp>
          <p:nvSpPr>
            <p:cNvPr id="27" name="Rectangle 26">
              <a:extLst>
                <a:ext uri="{FF2B5EF4-FFF2-40B4-BE49-F238E27FC236}">
                  <a16:creationId xmlns:a16="http://schemas.microsoft.com/office/drawing/2014/main" id="{88EBCF4B-24AB-4D09-99C3-A080D0FB8406}"/>
                </a:ext>
              </a:extLst>
            </p:cNvPr>
            <p:cNvSpPr/>
            <p:nvPr/>
          </p:nvSpPr>
          <p:spPr>
            <a:xfrm>
              <a:off x="2771768" y="1703"/>
              <a:ext cx="6362734" cy="1323439"/>
            </a:xfrm>
            <a:prstGeom prst="rect">
              <a:avLst/>
            </a:prstGeom>
            <a:noFill/>
          </p:spPr>
          <p:txBody>
            <a:bodyPr wrap="square" lIns="91440" tIns="45720" rIns="91440" bIns="45720">
              <a:spAutoFit/>
            </a:bodyPr>
            <a:lstStyle/>
            <a:p>
              <a:pPr algn="ctr"/>
              <a:r>
                <a:rPr lang="en-US" sz="8000" b="1"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9Slide03 SVN-PF Din Text Pro C" panose="02000506020000020004" pitchFamily="2" charset="0"/>
                </a:rPr>
                <a:t>KHỞI ĐỘNG</a:t>
              </a:r>
              <a:endParaRPr lang="en-US" sz="8800" b="1" cap="none" spc="0" dirty="0">
                <a:ln w="9525">
                  <a:solidFill>
                    <a:schemeClr val="bg1"/>
                  </a:solidFill>
                  <a:prstDash val="solid"/>
                </a:ln>
                <a:solidFill>
                  <a:srgbClr val="00B050"/>
                </a:solidFill>
                <a:effectLst>
                  <a:outerShdw blurRad="12700" dist="38100" dir="2700000" algn="tl" rotWithShape="0">
                    <a:schemeClr val="bg1">
                      <a:lumMod val="50000"/>
                    </a:schemeClr>
                  </a:outerShdw>
                </a:effectLst>
                <a:latin typeface="#9Slide03 SVN-PF Din Text Pro C" panose="02000506020000020004" pitchFamily="2" charset="0"/>
              </a:endParaRPr>
            </a:p>
          </p:txBody>
        </p:sp>
        <p:pic>
          <p:nvPicPr>
            <p:cNvPr id="6" name="Picture 4" descr="Hình ảnh Khởi động Tàu Con Thoi Nhiệm Vụ Phẳng Biểu Tượng Màu Vector, Kinh  Doanh., Công Ty, Máy Tính Vector và PNG với nền trong suốt để tải xuống  miễn phí">
              <a:extLst>
                <a:ext uri="{FF2B5EF4-FFF2-40B4-BE49-F238E27FC236}">
                  <a16:creationId xmlns:a16="http://schemas.microsoft.com/office/drawing/2014/main" id="{135A1D72-94F7-400B-8759-3904BDFACF3C}"/>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9130" t="17766" r="18043" b="17766"/>
            <a:stretch/>
          </p:blipFill>
          <p:spPr bwMode="auto">
            <a:xfrm>
              <a:off x="1884854" y="-45355"/>
              <a:ext cx="1272858" cy="130612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6036" y="4775170"/>
            <a:ext cx="3858739" cy="2082830"/>
          </a:xfrm>
          <a:prstGeom prst="rect">
            <a:avLst/>
          </a:prstGeom>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47907" y="4775169"/>
            <a:ext cx="3243304" cy="2102255"/>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417749" y="1289647"/>
            <a:ext cx="3443111" cy="2728917"/>
          </a:xfrm>
          <a:prstGeom prst="rect">
            <a:avLst/>
          </a:prstGeom>
        </p:spPr>
      </p:pic>
    </p:spTree>
    <p:extLst>
      <p:ext uri="{BB962C8B-B14F-4D97-AF65-F5344CB8AC3E}">
        <p14:creationId xmlns:p14="http://schemas.microsoft.com/office/powerpoint/2010/main" val="7680905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36"/>
                                        </p:tgtEl>
                                        <p:attrNameLst>
                                          <p:attrName>style.visibility</p:attrName>
                                        </p:attrNameLst>
                                      </p:cBhvr>
                                      <p:to>
                                        <p:strVal val="visible"/>
                                      </p:to>
                                    </p:set>
                                    <p:animEffect transition="in" filter="wipe(down)">
                                      <p:cBhvr>
                                        <p:cTn id="17" dur="500"/>
                                        <p:tgtEl>
                                          <p:spTgt spid="10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106210" y="955964"/>
            <a:ext cx="3828473" cy="3036608"/>
            <a:chOff x="50800" y="703274"/>
            <a:chExt cx="3828473" cy="317125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03274"/>
              <a:ext cx="3828473" cy="2774220"/>
            </a:xfrm>
            <a:prstGeom prst="rect">
              <a:avLst/>
            </a:prstGeom>
          </p:spPr>
        </p:pic>
        <p:sp>
          <p:nvSpPr>
            <p:cNvPr id="3" name="TextBox 2"/>
            <p:cNvSpPr txBox="1"/>
            <p:nvPr/>
          </p:nvSpPr>
          <p:spPr>
            <a:xfrm>
              <a:off x="1565561" y="3505198"/>
              <a:ext cx="9188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Núi lửa</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7" name="Group 6"/>
          <p:cNvGrpSpPr/>
          <p:nvPr/>
        </p:nvGrpSpPr>
        <p:grpSpPr>
          <a:xfrm>
            <a:off x="4017818" y="897240"/>
            <a:ext cx="3962400" cy="3198964"/>
            <a:chOff x="4017818" y="703274"/>
            <a:chExt cx="3962400" cy="319896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18" y="703274"/>
              <a:ext cx="3962400" cy="2774220"/>
            </a:xfrm>
            <a:prstGeom prst="rect">
              <a:avLst/>
            </a:prstGeom>
          </p:spPr>
        </p:pic>
        <p:sp>
          <p:nvSpPr>
            <p:cNvPr id="6" name="TextBox 5"/>
            <p:cNvSpPr txBox="1"/>
            <p:nvPr/>
          </p:nvSpPr>
          <p:spPr>
            <a:xfrm>
              <a:off x="5763491" y="3532906"/>
              <a:ext cx="9989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Khí thải</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15" name="Group 14"/>
          <p:cNvGrpSpPr/>
          <p:nvPr/>
        </p:nvGrpSpPr>
        <p:grpSpPr>
          <a:xfrm>
            <a:off x="180109" y="3929946"/>
            <a:ext cx="3699164" cy="2992586"/>
            <a:chOff x="180109" y="3929946"/>
            <a:chExt cx="3699164" cy="299258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9" y="3929946"/>
              <a:ext cx="3699164" cy="2540127"/>
            </a:xfrm>
            <a:prstGeom prst="rect">
              <a:avLst/>
            </a:prstGeom>
          </p:spPr>
        </p:pic>
        <p:sp>
          <p:nvSpPr>
            <p:cNvPr id="11" name="TextBox 10"/>
            <p:cNvSpPr txBox="1"/>
            <p:nvPr/>
          </p:nvSpPr>
          <p:spPr>
            <a:xfrm>
              <a:off x="637301" y="6553200"/>
              <a:ext cx="269400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Thay đổi  của quĩ đạo TĐ</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18" name="Group 17"/>
          <p:cNvGrpSpPr/>
          <p:nvPr/>
        </p:nvGrpSpPr>
        <p:grpSpPr>
          <a:xfrm>
            <a:off x="4156364" y="3957650"/>
            <a:ext cx="3962400" cy="2937171"/>
            <a:chOff x="4156364" y="3957650"/>
            <a:chExt cx="3962400" cy="293717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364" y="3957650"/>
              <a:ext cx="3962400" cy="2512423"/>
            </a:xfrm>
            <a:prstGeom prst="rect">
              <a:avLst/>
            </a:prstGeom>
          </p:spPr>
        </p:pic>
        <p:sp>
          <p:nvSpPr>
            <p:cNvPr id="17" name="TextBox 16"/>
            <p:cNvSpPr txBox="1"/>
            <p:nvPr/>
          </p:nvSpPr>
          <p:spPr>
            <a:xfrm>
              <a:off x="5417127" y="6525489"/>
              <a:ext cx="11112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Phá rừng</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24" name="Group 23"/>
          <p:cNvGrpSpPr/>
          <p:nvPr/>
        </p:nvGrpSpPr>
        <p:grpSpPr>
          <a:xfrm>
            <a:off x="8509778" y="849025"/>
            <a:ext cx="3516570" cy="3140899"/>
            <a:chOff x="8509778" y="710477"/>
            <a:chExt cx="3516570" cy="3140899"/>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778" y="710477"/>
              <a:ext cx="3516570" cy="2794721"/>
            </a:xfrm>
            <a:prstGeom prst="rect">
              <a:avLst/>
            </a:prstGeom>
          </p:spPr>
        </p:pic>
        <p:sp>
          <p:nvSpPr>
            <p:cNvPr id="21" name="TextBox 20"/>
            <p:cNvSpPr txBox="1"/>
            <p:nvPr/>
          </p:nvSpPr>
          <p:spPr>
            <a:xfrm>
              <a:off x="9573486" y="3482044"/>
              <a:ext cx="19736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Rác thải sinh hoạt</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23" name="Group 22"/>
          <p:cNvGrpSpPr/>
          <p:nvPr/>
        </p:nvGrpSpPr>
        <p:grpSpPr>
          <a:xfrm>
            <a:off x="8509778" y="3874530"/>
            <a:ext cx="3801622" cy="2973797"/>
            <a:chOff x="8509778" y="3874530"/>
            <a:chExt cx="3801622" cy="2973797"/>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9778" y="3874530"/>
              <a:ext cx="3634329" cy="2542136"/>
            </a:xfrm>
            <a:prstGeom prst="rect">
              <a:avLst/>
            </a:prstGeom>
          </p:spPr>
        </p:pic>
        <p:sp>
          <p:nvSpPr>
            <p:cNvPr id="22" name="TextBox 21"/>
            <p:cNvSpPr txBox="1"/>
            <p:nvPr/>
          </p:nvSpPr>
          <p:spPr>
            <a:xfrm>
              <a:off x="9490365" y="6478995"/>
              <a:ext cx="28210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Khí thải </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25" name="Group 24"/>
          <p:cNvGrpSpPr/>
          <p:nvPr/>
        </p:nvGrpSpPr>
        <p:grpSpPr>
          <a:xfrm>
            <a:off x="152399" y="69275"/>
            <a:ext cx="12039600" cy="928252"/>
            <a:chOff x="152399" y="0"/>
            <a:chExt cx="12039600" cy="1190953"/>
          </a:xfrm>
        </p:grpSpPr>
        <p:grpSp>
          <p:nvGrpSpPr>
            <p:cNvPr id="26" name="Group 25">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28"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29" name="Oval 28">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7" name="Rectangle 26"/>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204805553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501800" y="1088787"/>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013785555"/>
              </p:ext>
            </p:extLst>
          </p:nvPr>
        </p:nvGraphicFramePr>
        <p:xfrm>
          <a:off x="207818" y="1576004"/>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880065"/>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3066611"/>
            <a:ext cx="81049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Biểu hiện bởi sự nóng lên toàn cầu, mực nước biển 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7" name="Group 6"/>
          <p:cNvGrpSpPr/>
          <p:nvPr/>
        </p:nvGrpSpPr>
        <p:grpSpPr>
          <a:xfrm>
            <a:off x="152399" y="69275"/>
            <a:ext cx="12039600" cy="928252"/>
            <a:chOff x="152399" y="0"/>
            <a:chExt cx="12039600" cy="1190953"/>
          </a:xfrm>
        </p:grpSpPr>
        <p:grpSp>
          <p:nvGrpSpPr>
            <p:cNvPr id="8" name="Group 7">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11"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2" name="Oval 11">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9" name="Rectangle 8"/>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395278252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108363"/>
            <a:ext cx="2867025" cy="2258292"/>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056" y="3357409"/>
            <a:ext cx="3342408" cy="3348191"/>
          </a:xfrm>
          <a:prstGeom prst="rect">
            <a:avLst/>
          </a:prstGeom>
        </p:spPr>
      </p:pic>
      <p:grpSp>
        <p:nvGrpSpPr>
          <p:cNvPr id="39" name="Group 38"/>
          <p:cNvGrpSpPr/>
          <p:nvPr/>
        </p:nvGrpSpPr>
        <p:grpSpPr>
          <a:xfrm>
            <a:off x="3172690" y="3755014"/>
            <a:ext cx="3380509" cy="2833634"/>
            <a:chOff x="3172690" y="3755014"/>
            <a:chExt cx="3380509" cy="2833634"/>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690" y="3755014"/>
              <a:ext cx="3380509" cy="2437968"/>
            </a:xfrm>
            <a:prstGeom prst="rect">
              <a:avLst/>
            </a:prstGeom>
          </p:spPr>
        </p:pic>
        <p:sp>
          <p:nvSpPr>
            <p:cNvPr id="28" name="TextBox 27"/>
            <p:cNvSpPr txBox="1"/>
            <p:nvPr/>
          </p:nvSpPr>
          <p:spPr>
            <a:xfrm>
              <a:off x="4059381" y="6219316"/>
              <a:ext cx="18703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Băng tan</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40" name="Group 39"/>
          <p:cNvGrpSpPr/>
          <p:nvPr/>
        </p:nvGrpSpPr>
        <p:grpSpPr>
          <a:xfrm>
            <a:off x="-1" y="3768869"/>
            <a:ext cx="2917825" cy="2890427"/>
            <a:chOff x="-1" y="3768869"/>
            <a:chExt cx="2917825" cy="2890427"/>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768869"/>
              <a:ext cx="2917825" cy="2521095"/>
            </a:xfrm>
            <a:prstGeom prst="rect">
              <a:avLst/>
            </a:prstGeom>
          </p:spPr>
        </p:pic>
        <p:sp>
          <p:nvSpPr>
            <p:cNvPr id="29" name="TextBox 28"/>
            <p:cNvSpPr txBox="1"/>
            <p:nvPr/>
          </p:nvSpPr>
          <p:spPr>
            <a:xfrm>
              <a:off x="263236" y="6289964"/>
              <a:ext cx="1995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Trái Đất nóng lên</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38" name="Group 37"/>
          <p:cNvGrpSpPr/>
          <p:nvPr/>
        </p:nvGrpSpPr>
        <p:grpSpPr>
          <a:xfrm>
            <a:off x="7164533" y="1108363"/>
            <a:ext cx="4750376" cy="2165865"/>
            <a:chOff x="7164533" y="606289"/>
            <a:chExt cx="4750376" cy="2667939"/>
          </a:xfrm>
        </p:grpSpPr>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533" y="606289"/>
              <a:ext cx="4750376" cy="2303166"/>
            </a:xfrm>
            <a:prstGeom prst="rect">
              <a:avLst/>
            </a:prstGeom>
          </p:spPr>
        </p:pic>
        <p:sp>
          <p:nvSpPr>
            <p:cNvPr id="30" name="TextBox 29"/>
            <p:cNvSpPr txBox="1"/>
            <p:nvPr/>
          </p:nvSpPr>
          <p:spPr>
            <a:xfrm>
              <a:off x="8825348" y="2904896"/>
              <a:ext cx="1995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Hạn hán</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grpSp>
        <p:nvGrpSpPr>
          <p:cNvPr id="37" name="Group 36"/>
          <p:cNvGrpSpPr/>
          <p:nvPr/>
        </p:nvGrpSpPr>
        <p:grpSpPr>
          <a:xfrm>
            <a:off x="3172690" y="1108363"/>
            <a:ext cx="3380509" cy="2618378"/>
            <a:chOff x="3172690" y="749443"/>
            <a:chExt cx="3380509" cy="2977298"/>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2690" y="749443"/>
              <a:ext cx="3380509" cy="2617211"/>
            </a:xfrm>
            <a:prstGeom prst="rect">
              <a:avLst/>
            </a:prstGeom>
          </p:spPr>
        </p:pic>
        <p:sp>
          <p:nvSpPr>
            <p:cNvPr id="31" name="TextBox 30"/>
            <p:cNvSpPr txBox="1"/>
            <p:nvPr/>
          </p:nvSpPr>
          <p:spPr>
            <a:xfrm>
              <a:off x="3693682" y="3357409"/>
              <a:ext cx="285951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Sự biến đổi của bão</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93" y="1108364"/>
            <a:ext cx="2867025" cy="2235138"/>
          </a:xfrm>
          <a:prstGeom prst="rect">
            <a:avLst/>
          </a:prstGeom>
        </p:spPr>
      </p:pic>
      <p:sp>
        <p:nvSpPr>
          <p:cNvPr id="33" name="TextBox 32"/>
          <p:cNvSpPr txBox="1"/>
          <p:nvPr/>
        </p:nvSpPr>
        <p:spPr>
          <a:xfrm>
            <a:off x="836038" y="3343501"/>
            <a:ext cx="199505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Nhiệt độ tăng</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41" name="TextBox 40"/>
          <p:cNvSpPr txBox="1"/>
          <p:nvPr/>
        </p:nvSpPr>
        <p:spPr>
          <a:xfrm>
            <a:off x="10671464" y="3495901"/>
            <a:ext cx="153913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hlinkClick r:id="rId8" action="ppaction://hlinkfile"/>
              </a:rPr>
              <a:t>Còn ở Việt Nam thì BĐKH biểu hiện như thế nào?</a:t>
            </a:r>
            <a:endParaRPr kumimoji="0" lang="en-US" sz="1800" b="1" i="0" u="none" strike="noStrike" kern="1200" cap="none" spc="0" normalizeH="0" baseline="0" noProof="0" dirty="0">
              <a:ln>
                <a:noFill/>
              </a:ln>
              <a:solidFill>
                <a:prstClr val="black"/>
              </a:solidFill>
              <a:effectLst/>
              <a:uLnTx/>
              <a:uFillTx/>
              <a:latin typeface="Calibri Light"/>
              <a:ea typeface="+mn-ea"/>
              <a:cs typeface="+mn-cs"/>
            </a:endParaRPr>
          </a:p>
        </p:txBody>
      </p:sp>
      <p:grpSp>
        <p:nvGrpSpPr>
          <p:cNvPr id="21" name="Group 20"/>
          <p:cNvGrpSpPr/>
          <p:nvPr/>
        </p:nvGrpSpPr>
        <p:grpSpPr>
          <a:xfrm>
            <a:off x="152399" y="69275"/>
            <a:ext cx="12039600" cy="928252"/>
            <a:chOff x="152399" y="0"/>
            <a:chExt cx="12039600" cy="1190953"/>
          </a:xfrm>
        </p:grpSpPr>
        <p:grpSp>
          <p:nvGrpSpPr>
            <p:cNvPr id="22" name="Group 21">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24"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27" name="Oval 26">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3" name="Rectangle 22"/>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44891996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down)">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321691" y="1088789"/>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514637224"/>
              </p:ext>
            </p:extLst>
          </p:nvPr>
        </p:nvGraphicFramePr>
        <p:xfrm>
          <a:off x="207818" y="1814944"/>
          <a:ext cx="11734800" cy="5043056"/>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260764">
                <a:tc>
                  <a:txBody>
                    <a:bodyPr/>
                    <a:lstStyle/>
                    <a:p>
                      <a:pPr algn="ctr">
                        <a:lnSpc>
                          <a:spcPct val="115000"/>
                        </a:lnSpc>
                        <a:spcAft>
                          <a:spcPts val="0"/>
                        </a:spcAft>
                      </a:pPr>
                      <a:r>
                        <a:rPr lang="nl-NL" sz="24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260764">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Biểu hiện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260764">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Hậu quả</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260764">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Giải pháp</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977048"/>
            <a:ext cx="8104909" cy="90774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3482247"/>
            <a:ext cx="8104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Biểu hiện bởi sự nóng lên toàn cầu, mực nước biển dâng và gia tăng các hiện tượng khí tượng thuỷ văn cực đoan.</a:t>
            </a: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4676776"/>
            <a:ext cx="79161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àm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grpSp>
        <p:nvGrpSpPr>
          <p:cNvPr id="8" name="Group 7"/>
          <p:cNvGrpSpPr/>
          <p:nvPr/>
        </p:nvGrpSpPr>
        <p:grpSpPr>
          <a:xfrm>
            <a:off x="152399" y="69275"/>
            <a:ext cx="12039600" cy="928252"/>
            <a:chOff x="152399" y="0"/>
            <a:chExt cx="12039600" cy="1190953"/>
          </a:xfrm>
        </p:grpSpPr>
        <p:grpSp>
          <p:nvGrpSpPr>
            <p:cNvPr id="9" name="Group 8">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12"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3" name="Oval 12">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1" name="Rectangle 10"/>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52274210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1371600"/>
            <a:ext cx="11975548" cy="210588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7491"/>
            <a:ext cx="2867025" cy="33805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825" y="3477491"/>
            <a:ext cx="2926278" cy="338050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4104" y="3477490"/>
            <a:ext cx="3002191" cy="338050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6296" y="3477491"/>
            <a:ext cx="3180052" cy="3380509"/>
          </a:xfrm>
          <a:prstGeom prst="rect">
            <a:avLst/>
          </a:prstGeom>
        </p:spPr>
      </p:pic>
      <p:grpSp>
        <p:nvGrpSpPr>
          <p:cNvPr id="8" name="Group 7"/>
          <p:cNvGrpSpPr/>
          <p:nvPr/>
        </p:nvGrpSpPr>
        <p:grpSpPr>
          <a:xfrm>
            <a:off x="152399" y="69275"/>
            <a:ext cx="12039600" cy="928252"/>
            <a:chOff x="152399" y="0"/>
            <a:chExt cx="12039600" cy="1190953"/>
          </a:xfrm>
        </p:grpSpPr>
        <p:grpSp>
          <p:nvGrpSpPr>
            <p:cNvPr id="9" name="Group 8">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11"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3" name="Oval 12">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0" name="Rectangle 9"/>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281736906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66239" y="1185770"/>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3894869469"/>
              </p:ext>
            </p:extLst>
          </p:nvPr>
        </p:nvGraphicFramePr>
        <p:xfrm>
          <a:off x="207818" y="1898072"/>
          <a:ext cx="11734800" cy="5098080"/>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681881">
                <a:tc>
                  <a:txBody>
                    <a:bodyPr/>
                    <a:lstStyle/>
                    <a:p>
                      <a:pPr algn="ctr">
                        <a:lnSpc>
                          <a:spcPct val="115000"/>
                        </a:lnSpc>
                        <a:spcAft>
                          <a:spcPts val="0"/>
                        </a:spcAft>
                      </a:pPr>
                      <a:r>
                        <a:rPr lang="nl-NL" sz="20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16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49247">
                <a:tc>
                  <a:txBody>
                    <a:bodyPr/>
                    <a:lstStyle/>
                    <a:p>
                      <a:pPr algn="ctr">
                        <a:lnSpc>
                          <a:spcPct val="115000"/>
                        </a:lnSpc>
                        <a:spcAft>
                          <a:spcPts val="0"/>
                        </a:spcAft>
                      </a:pPr>
                      <a:r>
                        <a:rPr lang="nl-NL" sz="2000" dirty="0">
                          <a:solidFill>
                            <a:schemeClr val="tx1"/>
                          </a:solidFill>
                          <a:effectLst/>
                          <a:latin typeface="Times New Roman" panose="02020603050405020304" pitchFamily="18" charset="0"/>
                          <a:cs typeface="Times New Roman" panose="02020603050405020304" pitchFamily="18" charset="0"/>
                        </a:rPr>
                        <a:t>Biểu hiện</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707571">
                <a:tc>
                  <a:txBody>
                    <a:bodyPr/>
                    <a:lstStyle/>
                    <a:p>
                      <a:pPr algn="ctr">
                        <a:lnSpc>
                          <a:spcPct val="115000"/>
                        </a:lnSpc>
                        <a:spcAft>
                          <a:spcPts val="0"/>
                        </a:spcAft>
                      </a:pPr>
                      <a:r>
                        <a:rPr lang="nl-NL" sz="2000" dirty="0">
                          <a:solidFill>
                            <a:schemeClr val="tx1"/>
                          </a:solidFill>
                          <a:effectLst/>
                          <a:latin typeface="Times New Roman" panose="02020603050405020304" pitchFamily="18" charset="0"/>
                          <a:cs typeface="Times New Roman" panose="02020603050405020304" pitchFamily="18" charset="0"/>
                        </a:rPr>
                        <a:t>Hậu quả</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259381">
                <a:tc>
                  <a:txBody>
                    <a:bodyPr/>
                    <a:lstStyle/>
                    <a:p>
                      <a:pPr algn="ctr">
                        <a:lnSpc>
                          <a:spcPct val="115000"/>
                        </a:lnSpc>
                        <a:spcAft>
                          <a:spcPts val="0"/>
                        </a:spcAft>
                      </a:pPr>
                      <a:r>
                        <a:rPr lang="nl-NL" sz="2000" dirty="0">
                          <a:solidFill>
                            <a:schemeClr val="tx1"/>
                          </a:solidFill>
                          <a:effectLst/>
                          <a:latin typeface="Times New Roman" panose="02020603050405020304" pitchFamily="18" charset="0"/>
                          <a:cs typeface="Times New Roman" panose="02020603050405020304" pitchFamily="18" charset="0"/>
                        </a:rPr>
                        <a:t>Giải pháp</a:t>
                      </a:r>
                      <a:endParaRPr lang="en-US" sz="16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2198719"/>
            <a:ext cx="8104909" cy="90774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3994870"/>
            <a:ext cx="810490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Biểu hiện bởi sự nóng lên toàn cầu, mực nước biển dâng và gia tăng các hiện tượng khí tượng thuỷ văn cực đoan.</a:t>
            </a:r>
            <a:endParaRPr kumimoji="0" lang="en-US" sz="2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5161688"/>
            <a:ext cx="79161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àm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1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p:cNvSpPr txBox="1"/>
          <p:nvPr/>
        </p:nvSpPr>
        <p:spPr>
          <a:xfrm>
            <a:off x="4012604" y="5691841"/>
            <a:ext cx="791615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sử dụng tiết kiệm và hiệu quả năng lượng, sử dụng phương tiện giao thông công cộng, hạn chế dùng túi ni-lông, tích cực trồng cây xanh, bảo vệ rừng</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9" name="Group 8"/>
          <p:cNvGrpSpPr/>
          <p:nvPr/>
        </p:nvGrpSpPr>
        <p:grpSpPr>
          <a:xfrm>
            <a:off x="152399" y="69275"/>
            <a:ext cx="12039600" cy="928252"/>
            <a:chOff x="152399" y="0"/>
            <a:chExt cx="12039600" cy="1190953"/>
          </a:xfrm>
        </p:grpSpPr>
        <p:grpSp>
          <p:nvGrpSpPr>
            <p:cNvPr id="11" name="Group 10">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13"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4" name="Oval 13">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2" name="Rectangle 11"/>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4172456785"/>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6182"/>
            <a:ext cx="4308764" cy="288174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0852" y="1440873"/>
            <a:ext cx="3754581" cy="275705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5" y="1440873"/>
            <a:ext cx="4128655" cy="275705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 y="4197927"/>
            <a:ext cx="2758209" cy="26600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097" y="4197927"/>
            <a:ext cx="4762500" cy="266007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3345" y="4197926"/>
            <a:ext cx="4257964" cy="2660073"/>
          </a:xfrm>
          <a:prstGeom prst="rect">
            <a:avLst/>
          </a:prstGeom>
        </p:spPr>
      </p:pic>
      <p:grpSp>
        <p:nvGrpSpPr>
          <p:cNvPr id="14" name="Group 13"/>
          <p:cNvGrpSpPr/>
          <p:nvPr/>
        </p:nvGrpSpPr>
        <p:grpSpPr>
          <a:xfrm>
            <a:off x="152399" y="69275"/>
            <a:ext cx="12039600" cy="928252"/>
            <a:chOff x="152399" y="0"/>
            <a:chExt cx="12039600" cy="1190953"/>
          </a:xfrm>
        </p:grpSpPr>
        <p:grpSp>
          <p:nvGrpSpPr>
            <p:cNvPr id="15" name="Group 14">
              <a:extLst>
                <a:ext uri="{FF2B5EF4-FFF2-40B4-BE49-F238E27FC236}">
                  <a16:creationId xmlns:a16="http://schemas.microsoft.com/office/drawing/2014/main" id="{0F717289-1E76-48ED-9C32-6BF148DAB4B2}"/>
                </a:ext>
              </a:extLst>
            </p:cNvPr>
            <p:cNvGrpSpPr/>
            <p:nvPr/>
          </p:nvGrpSpPr>
          <p:grpSpPr>
            <a:xfrm>
              <a:off x="152399" y="0"/>
              <a:ext cx="12039600" cy="1190953"/>
              <a:chOff x="152399" y="0"/>
              <a:chExt cx="12039600" cy="1190953"/>
            </a:xfrm>
          </p:grpSpPr>
          <p:sp>
            <p:nvSpPr>
              <p:cNvPr id="17" name="Lưu đồ: Điểm Kết Thúc 147">
                <a:extLst>
                  <a:ext uri="{FF2B5EF4-FFF2-40B4-BE49-F238E27FC236}">
                    <a16:creationId xmlns:a16="http://schemas.microsoft.com/office/drawing/2014/main" id="{8241EFF1-7BCE-40E9-B684-C464CAAAB43A}"/>
                  </a:ext>
                </a:extLst>
              </p:cNvPr>
              <p:cNvSpPr/>
              <p:nvPr/>
            </p:nvSpPr>
            <p:spPr>
              <a:xfrm>
                <a:off x="1648690" y="0"/>
                <a:ext cx="10543309" cy="1190953"/>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8" name="Oval 17">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6" name="Rectangle 15"/>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58700972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cxnSp>
        <p:nvCxnSpPr>
          <p:cNvPr id="7" name="Straight Connector 6"/>
          <p:cNvCxnSpPr/>
          <p:nvPr/>
        </p:nvCxnSpPr>
        <p:spPr>
          <a:xfrm>
            <a:off x="6331527" y="1026451"/>
            <a:ext cx="55418" cy="5831549"/>
          </a:xfrm>
          <a:prstGeom prst="line">
            <a:avLst/>
          </a:prstGeom>
          <a:ln/>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41562" y="1765019"/>
            <a:ext cx="6289662" cy="830997"/>
          </a:xfrm>
          <a:prstGeom prst="rect">
            <a:avLst/>
          </a:prstGeom>
          <a:noFill/>
        </p:spPr>
        <p:txBody>
          <a:bodyPr wrap="square" rtlCol="0">
            <a:spAutoFit/>
          </a:bodyPr>
          <a:lstStyle/>
          <a:p>
            <a:r>
              <a:rPr lang="nl-NL" sz="2400" b="1" dirty="0">
                <a:latin typeface="Times New Roman" panose="02020603050405020304" pitchFamily="18" charset="0"/>
                <a:cs typeface="Times New Roman" panose="02020603050405020304" pitchFamily="18" charset="0"/>
              </a:rPr>
              <a:t>II. Phòng tránh thiên tai và ứng phó với biến đổi khí hậu</a:t>
            </a:r>
            <a:endParaRPr lang="en-US" sz="24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6957686"/>
              </p:ext>
            </p:extLst>
          </p:nvPr>
        </p:nvGraphicFramePr>
        <p:xfrm>
          <a:off x="261257" y="2710543"/>
          <a:ext cx="11254467" cy="3690884"/>
        </p:xfrm>
        <a:graphic>
          <a:graphicData uri="http://schemas.openxmlformats.org/drawingml/2006/table">
            <a:tbl>
              <a:tblPr firstRow="1" firstCol="1" bandRow="1"/>
              <a:tblGrid>
                <a:gridCol w="3755572">
                  <a:extLst>
                    <a:ext uri="{9D8B030D-6E8A-4147-A177-3AD203B41FA5}">
                      <a16:colId xmlns:a16="http://schemas.microsoft.com/office/drawing/2014/main" val="1599448395"/>
                    </a:ext>
                  </a:extLst>
                </a:gridCol>
                <a:gridCol w="7498895">
                  <a:extLst>
                    <a:ext uri="{9D8B030D-6E8A-4147-A177-3AD203B41FA5}">
                      <a16:colId xmlns:a16="http://schemas.microsoft.com/office/drawing/2014/main" val="1882554134"/>
                    </a:ext>
                  </a:extLst>
                </a:gridCol>
              </a:tblGrid>
              <a:tr h="587828">
                <a:tc>
                  <a:txBody>
                    <a:bodyPr/>
                    <a:lstStyle/>
                    <a:p>
                      <a:pPr algn="ctr">
                        <a:lnSpc>
                          <a:spcPct val="115000"/>
                        </a:lnSpc>
                        <a:spcAft>
                          <a:spcPts val="0"/>
                        </a:spcAf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600" b="1">
                          <a:effectLst/>
                          <a:latin typeface="Times New Roman" panose="02020603050405020304" pitchFamily="18" charset="0"/>
                          <a:ea typeface="Times New Roman" panose="02020603050405020304" pitchFamily="18" charset="0"/>
                          <a:cs typeface="Times New Roman" panose="02020603050405020304" pitchFamily="18" charset="0"/>
                        </a:rPr>
                        <a:t>Biện pháp</a:t>
                      </a:r>
                      <a:endParaRPr lang="en-US" sz="26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84463643"/>
                  </a:ext>
                </a:extLst>
              </a:tr>
              <a:tr h="815712">
                <a:tc>
                  <a:txBody>
                    <a:bodyPr/>
                    <a:lstStyle/>
                    <a:p>
                      <a:pPr>
                        <a:lnSpc>
                          <a:spcPct val="115000"/>
                        </a:lnSpc>
                        <a:spcAft>
                          <a:spcPts val="0"/>
                        </a:spcAf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tai</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
                        <a:lnSpc>
                          <a:spcPct val="115000"/>
                        </a:lnSpc>
                        <a:spcAft>
                          <a:spcPts val="0"/>
                        </a:spcAf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trữ</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b="1" dirty="0" err="1">
                          <a:effectLst/>
                          <a:latin typeface="Times New Roman" panose="02020603050405020304" pitchFamily="18" charset="0"/>
                          <a:ea typeface="Times New Roman" panose="02020603050405020304" pitchFamily="18" charset="0"/>
                          <a:cs typeface="Times New Roman" panose="02020603050405020304" pitchFamily="18" charset="0"/>
                        </a:rPr>
                        <a:t>trồ</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ng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b="1" dirty="0" err="1">
                          <a:effectLst/>
                          <a:latin typeface="Times New Roman" panose="02020603050405020304" pitchFamily="18" charset="0"/>
                          <a:ea typeface="Times New Roman" panose="02020603050405020304" pitchFamily="18" charset="0"/>
                          <a:cs typeface="Times New Roman" panose="02020603050405020304" pitchFamily="18" charset="0"/>
                        </a:rPr>
                        <a:t>hồ</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tán</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696366"/>
                  </a:ext>
                </a:extLst>
              </a:tr>
              <a:tr h="853021">
                <a:tc>
                  <a:txBody>
                    <a:bodyPr/>
                    <a:lstStyle/>
                    <a:p>
                      <a:pPr>
                        <a:lnSpc>
                          <a:spcPct val="115000"/>
                        </a:lnSpc>
                        <a:spcAft>
                          <a:spcPts val="0"/>
                        </a:spcAft>
                      </a:pPr>
                      <a:r>
                        <a:rPr lang="en-US" sz="2600" b="1">
                          <a:effectLst/>
                          <a:latin typeface="Times New Roman" panose="02020603050405020304" pitchFamily="18" charset="0"/>
                          <a:ea typeface="Times New Roman" panose="02020603050405020304" pitchFamily="18" charset="0"/>
                          <a:cs typeface="Times New Roman" panose="02020603050405020304" pitchFamily="18" charset="0"/>
                        </a:rPr>
                        <a:t>Trong khi xảy ra thiên tai</a:t>
                      </a:r>
                      <a:endParaRPr lang="en-US" sz="26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
                        <a:lnSpc>
                          <a:spcPct val="115000"/>
                        </a:lnSpc>
                        <a:spcAft>
                          <a:spcPts val="0"/>
                        </a:spcAft>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gìn</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kiệm</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tai.</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2605923"/>
                  </a:ext>
                </a:extLst>
              </a:tr>
              <a:tr h="821231">
                <a:tc>
                  <a:txBody>
                    <a:bodyPr/>
                    <a:lstStyle/>
                    <a:p>
                      <a:pPr>
                        <a:lnSpc>
                          <a:spcPct val="115000"/>
                        </a:lnSpc>
                        <a:spcAft>
                          <a:spcPts val="0"/>
                        </a:spcAft>
                      </a:pPr>
                      <a:r>
                        <a:rPr lang="en-US" sz="2600" b="1">
                          <a:effectLst/>
                          <a:latin typeface="Times New Roman" panose="02020603050405020304" pitchFamily="18" charset="0"/>
                          <a:ea typeface="Times New Roman" panose="02020603050405020304" pitchFamily="18" charset="0"/>
                          <a:cs typeface="Times New Roman" panose="02020603050405020304" pitchFamily="18" charset="0"/>
                        </a:rPr>
                        <a:t>Sau khi xảy ra thiên tai</a:t>
                      </a:r>
                      <a:endParaRPr lang="en-US" sz="2600" b="1">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2700">
                        <a:lnSpc>
                          <a:spcPct val="115000"/>
                        </a:lnSpc>
                        <a:spcAft>
                          <a:spcPts val="0"/>
                        </a:spcAf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02956789"/>
                  </a:ext>
                </a:extLst>
              </a:tr>
            </a:tbl>
          </a:graphicData>
        </a:graphic>
      </p:graphicFrame>
    </p:spTree>
    <p:extLst>
      <p:ext uri="{BB962C8B-B14F-4D97-AF65-F5344CB8AC3E}">
        <p14:creationId xmlns:p14="http://schemas.microsoft.com/office/powerpoint/2010/main" val="313805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3906977" y="1246908"/>
            <a:ext cx="22428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1" dirty="0">
                <a:solidFill>
                  <a:prstClr val="black"/>
                </a:solidFill>
                <a:latin typeface="Times New Roman" panose="02020603050405020304" pitchFamily="18" charset="0"/>
                <a:cs typeface="Times New Roman" panose="02020603050405020304" pitchFamily="18" charset="0"/>
              </a:rPr>
              <a:t>LUYỆN TẬP</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139734" y="1805919"/>
            <a:ext cx="7298793" cy="461665"/>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đổi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hậu</a:t>
            </a:r>
            <a:endParaRPr lang="en-US" sz="2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3477491" y="2440485"/>
            <a:ext cx="4294909" cy="4292824"/>
          </a:xfrm>
          <a:prstGeom prst="rect">
            <a:avLst/>
          </a:prstGeom>
        </p:spPr>
      </p:pic>
      <p:sp>
        <p:nvSpPr>
          <p:cNvPr id="13" name="TextBox 12"/>
          <p:cNvSpPr txBox="1"/>
          <p:nvPr/>
        </p:nvSpPr>
        <p:spPr>
          <a:xfrm>
            <a:off x="7486638" y="6437610"/>
            <a:ext cx="3977499" cy="369332"/>
          </a:xfrm>
          <a:prstGeom prst="rect">
            <a:avLst/>
          </a:prstGeom>
          <a:noFill/>
        </p:spPr>
        <p:txBody>
          <a:bodyPr wrap="none" rtlCol="0">
            <a:spAutoFit/>
          </a:bodyPr>
          <a:lstStyle/>
          <a:p>
            <a:r>
              <a:rPr lang="en-US" i="1"/>
              <a:t>Sơ</a:t>
            </a:r>
            <a:r>
              <a:rPr lang="en-US" i="1" dirty="0"/>
              <a:t> </a:t>
            </a:r>
            <a:r>
              <a:rPr lang="en-US" i="1" dirty="0" err="1"/>
              <a:t>đồ</a:t>
            </a:r>
            <a:r>
              <a:rPr lang="en-US" i="1" dirty="0"/>
              <a:t> </a:t>
            </a:r>
            <a:r>
              <a:rPr lang="en-US" i="1" dirty="0" err="1"/>
              <a:t>các</a:t>
            </a:r>
            <a:r>
              <a:rPr lang="en-US" i="1" dirty="0"/>
              <a:t> </a:t>
            </a:r>
            <a:r>
              <a:rPr lang="en-US" i="1" dirty="0" err="1"/>
              <a:t>biểu</a:t>
            </a:r>
            <a:r>
              <a:rPr lang="en-US" i="1" dirty="0"/>
              <a:t> </a:t>
            </a:r>
            <a:r>
              <a:rPr lang="en-US" i="1" dirty="0" err="1"/>
              <a:t>hiện</a:t>
            </a:r>
            <a:r>
              <a:rPr lang="en-US" i="1" dirty="0"/>
              <a:t> </a:t>
            </a:r>
            <a:r>
              <a:rPr lang="en-US" i="1" dirty="0" err="1"/>
              <a:t>của</a:t>
            </a:r>
            <a:r>
              <a:rPr lang="en-US" i="1" dirty="0"/>
              <a:t> </a:t>
            </a:r>
            <a:r>
              <a:rPr lang="en-US" i="1" dirty="0" err="1"/>
              <a:t>biến</a:t>
            </a:r>
            <a:r>
              <a:rPr lang="en-US" i="1" dirty="0"/>
              <a:t> </a:t>
            </a:r>
            <a:r>
              <a:rPr lang="en-US" i="1" dirty="0" err="1"/>
              <a:t>đổi</a:t>
            </a:r>
            <a:r>
              <a:rPr lang="en-US" i="1" dirty="0"/>
              <a:t> </a:t>
            </a:r>
            <a:r>
              <a:rPr lang="en-US" i="1" dirty="0" err="1"/>
              <a:t>khí</a:t>
            </a:r>
            <a:r>
              <a:rPr lang="en-US" i="1" dirty="0"/>
              <a:t> </a:t>
            </a:r>
            <a:r>
              <a:rPr lang="en-US" i="1" dirty="0" err="1"/>
              <a:t>hậu</a:t>
            </a:r>
            <a:r>
              <a:rPr lang="en-US" i="1" dirty="0"/>
              <a:t>:</a:t>
            </a:r>
            <a:endParaRPr lang="en-US" dirty="0"/>
          </a:p>
        </p:txBody>
      </p:sp>
    </p:spTree>
    <p:extLst>
      <p:ext uri="{BB962C8B-B14F-4D97-AF65-F5344CB8AC3E}">
        <p14:creationId xmlns:p14="http://schemas.microsoft.com/office/powerpoint/2010/main" val="22368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3906977" y="1246908"/>
            <a:ext cx="211147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1" dirty="0">
                <a:solidFill>
                  <a:prstClr val="black"/>
                </a:solidFill>
                <a:latin typeface="Times New Roman" panose="02020603050405020304" pitchFamily="18" charset="0"/>
                <a:cs typeface="Times New Roman" panose="02020603050405020304" pitchFamily="18" charset="0"/>
              </a:rPr>
              <a:t>VẬN DỤNG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TextBox 8"/>
          <p:cNvSpPr txBox="1"/>
          <p:nvPr/>
        </p:nvSpPr>
        <p:spPr>
          <a:xfrm>
            <a:off x="139734" y="1805919"/>
            <a:ext cx="12052265" cy="1323439"/>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Địa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thiên</a:t>
            </a:r>
            <a:r>
              <a:rPr lang="en-US" sz="2400" b="1" dirty="0">
                <a:latin typeface="Times New Roman" panose="02020603050405020304" pitchFamily="18" charset="0"/>
                <a:cs typeface="Times New Roman" panose="02020603050405020304" pitchFamily="18" charset="0"/>
              </a:rPr>
              <a:t> tai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thê</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gì</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phòng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thiên</a:t>
            </a:r>
            <a:r>
              <a:rPr lang="en-US" sz="2400" b="1" dirty="0">
                <a:latin typeface="Times New Roman" panose="02020603050405020304" pitchFamily="18" charset="0"/>
                <a:cs typeface="Times New Roman" panose="02020603050405020304" pitchFamily="18" charset="0"/>
              </a:rPr>
              <a:t> tai </a:t>
            </a:r>
            <a:r>
              <a:rPr lang="en-US" sz="2400" b="1" dirty="0" err="1">
                <a:latin typeface="Times New Roman" panose="02020603050405020304" pitchFamily="18" charset="0"/>
                <a:cs typeface="Times New Roman" panose="02020603050405020304" pitchFamily="18" charset="0"/>
              </a:rPr>
              <a:t>ấy</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7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and Drawn Cartoon Boys Question Free Map, Thinking Problem, Boy, Free  Buckle PNG Transparent Clipart Image and PSD File for Free Download"/>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9844" b="74844" l="18438" r="72969">
                        <a14:foregroundMark x1="26719" y1="19844" x2="26719" y2="19844"/>
                        <a14:foregroundMark x1="72969" y1="23750" x2="72969" y2="23750"/>
                        <a14:foregroundMark x1="18438" y1="35313" x2="18438" y2="35313"/>
                        <a14:foregroundMark x1="25781" y1="46563" x2="25781" y2="46563"/>
                        <a14:foregroundMark x1="25781" y1="45000" x2="25781" y2="45000"/>
                        <a14:foregroundMark x1="29219" y1="29531" x2="29219" y2="29531"/>
                        <a14:foregroundMark x1="45313" y1="44375" x2="45313" y2="44375"/>
                        <a14:foregroundMark x1="45938" y1="42969" x2="45938" y2="42969"/>
                        <a14:foregroundMark x1="47813" y1="42500" x2="47813" y2="42500"/>
                        <a14:foregroundMark x1="46250" y1="40781" x2="46250" y2="40781"/>
                        <a14:foregroundMark x1="55313" y1="39063" x2="55313" y2="40000"/>
                        <a14:foregroundMark x1="55781" y1="40938" x2="55781" y2="40938"/>
                        <a14:foregroundMark x1="56875" y1="40000" x2="56875" y2="40000"/>
                        <a14:foregroundMark x1="56875" y1="40000" x2="56875" y2="40000"/>
                        <a14:foregroundMark x1="67344" y1="35313" x2="67031" y2="35938"/>
                        <a14:foregroundMark x1="49219" y1="74844" x2="49219" y2="74844"/>
                      </a14:backgroundRemoval>
                    </a14:imgEffect>
                  </a14:imgLayer>
                </a14:imgProps>
              </a:ext>
              <a:ext uri="{28A0092B-C50C-407E-A947-70E740481C1C}">
                <a14:useLocalDpi xmlns:a14="http://schemas.microsoft.com/office/drawing/2010/main" val="0"/>
              </a:ext>
            </a:extLst>
          </a:blip>
          <a:srcRect l="15427" t="17445" r="23664" b="22327"/>
          <a:stretch/>
        </p:blipFill>
        <p:spPr bwMode="auto">
          <a:xfrm>
            <a:off x="45410" y="4977424"/>
            <a:ext cx="1146082" cy="158239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37934" y="1444374"/>
            <a:ext cx="1640248" cy="2800767"/>
            <a:chOff x="437934" y="1444374"/>
            <a:chExt cx="1640248" cy="2800767"/>
          </a:xfrm>
        </p:grpSpPr>
        <p:sp>
          <p:nvSpPr>
            <p:cNvPr id="21" name="Text Box 5">
              <a:extLst>
                <a:ext uri="{FF2B5EF4-FFF2-40B4-BE49-F238E27FC236}">
                  <a16:creationId xmlns:a16="http://schemas.microsoft.com/office/drawing/2014/main" id="{125E83EC-11A1-4E81-9575-26F9BF6F2CB1}"/>
                </a:ext>
              </a:extLst>
            </p:cNvPr>
            <p:cNvSpPr txBox="1">
              <a:spLocks noChangeArrowheads="1"/>
            </p:cNvSpPr>
            <p:nvPr/>
          </p:nvSpPr>
          <p:spPr bwMode="auto">
            <a:xfrm>
              <a:off x="437934" y="1444374"/>
              <a:ext cx="1640248" cy="2800767"/>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Thời</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gian</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suy</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24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nghĩ</a:t>
              </a:r>
              <a:r>
                <a:rPr kumimoji="0" lang="en-US"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vi-VN" sz="24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30 giây </a:t>
              </a: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p:txBody>
        </p:sp>
        <p:pic>
          <p:nvPicPr>
            <p:cNvPr id="22" name="Picture 6" descr="Biểu Tượng Theo Chiều Kim đồng Hồ Hình ảnh | Định dạng hình ảnh PSD  611645048| vn.lovepik.com">
              <a:extLst>
                <a:ext uri="{FF2B5EF4-FFF2-40B4-BE49-F238E27FC236}">
                  <a16:creationId xmlns:a16="http://schemas.microsoft.com/office/drawing/2014/main" id="{DA29B25A-C749-4619-A8E9-F1D185FDE20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3257" b="97346" l="1977" r="96512">
                          <a14:foregroundMark x1="5233" y1="41737" x2="5233" y2="41737"/>
                          <a14:foregroundMark x1="6628" y1="33052" x2="6628" y2="33052"/>
                          <a14:foregroundMark x1="13837" y1="22919" x2="13837" y2="22919"/>
                          <a14:foregroundMark x1="19070" y1="16043" x2="19070" y2="16043"/>
                          <a14:foregroundMark x1="31977" y1="6152" x2="31977" y2="6152"/>
                          <a14:foregroundMark x1="21860" y1="12183" x2="21860" y2="12183"/>
                          <a14:foregroundMark x1="41744" y1="3257" x2="41744" y2="3257"/>
                          <a14:foregroundMark x1="54186" y1="5066" x2="54186" y2="5066"/>
                          <a14:foregroundMark x1="48372" y1="18215" x2="48372" y2="18215"/>
                          <a14:foregroundMark x1="61047" y1="8323" x2="61047" y2="8323"/>
                          <a14:foregroundMark x1="47791" y1="15440" x2="47791" y2="15440"/>
                          <a14:foregroundMark x1="43837" y1="43546" x2="43837" y2="43546"/>
                          <a14:foregroundMark x1="42907" y1="48010" x2="42907" y2="48010"/>
                          <a14:foregroundMark x1="42907" y1="48010" x2="42907" y2="48010"/>
                          <a14:foregroundMark x1="36279" y1="42702" x2="36279" y2="42702"/>
                          <a14:foregroundMark x1="31744" y1="39928" x2="31744" y2="39928"/>
                          <a14:foregroundMark x1="15000" y1="49578" x2="15000" y2="49578"/>
                          <a14:foregroundMark x1="1977" y1="43908" x2="1977" y2="43908"/>
                          <a14:foregroundMark x1="4651" y1="53438" x2="4651" y2="53438"/>
                          <a14:foregroundMark x1="6628" y1="69240" x2="6628" y2="69240"/>
                          <a14:foregroundMark x1="11512" y1="77322" x2="11512" y2="77322"/>
                          <a14:foregroundMark x1="19651" y1="85645" x2="19651" y2="85645"/>
                          <a14:foregroundMark x1="33140" y1="93486" x2="33140" y2="93486"/>
                          <a14:foregroundMark x1="25698" y1="86610" x2="25698" y2="86610"/>
                          <a14:foregroundMark x1="40000" y1="96140" x2="40000" y2="96140"/>
                          <a14:foregroundMark x1="48721" y1="86610" x2="48721" y2="86610"/>
                          <a14:foregroundMark x1="52093" y1="94331" x2="52093" y2="94331"/>
                          <a14:foregroundMark x1="91860" y1="53679" x2="91860" y2="53679"/>
                          <a14:foregroundMark x1="88953" y1="35223" x2="88953" y2="35223"/>
                          <a14:foregroundMark x1="83488" y1="23522" x2="83488" y2="23522"/>
                          <a14:foregroundMark x1="76047" y1="14234" x2="76047" y2="14234"/>
                          <a14:foregroundMark x1="96512" y1="49578" x2="96512" y2="49578"/>
                          <a14:foregroundMark x1="69767" y1="79373" x2="69767" y2="79373"/>
                          <a14:foregroundMark x1="74070" y1="76357" x2="74070" y2="76719"/>
                          <a14:foregroundMark x1="76860" y1="72859" x2="76860" y2="72859"/>
                          <a14:foregroundMark x1="78605" y1="67793" x2="78605" y2="67793"/>
                          <a14:foregroundMark x1="81279" y1="64174" x2="81279" y2="64174"/>
                          <a14:foregroundMark x1="82674" y1="59349" x2="82674" y2="59349"/>
                          <a14:foregroundMark x1="84070" y1="55489" x2="84070" y2="55489"/>
                          <a14:foregroundMark x1="82674" y1="44391" x2="82674" y2="44391"/>
                          <a14:foregroundMark x1="83488" y1="40290" x2="83488" y2="40290"/>
                          <a14:foregroundMark x1="81860" y1="35826" x2="81860" y2="35826"/>
                          <a14:foregroundMark x1="77791" y1="25935" x2="77791" y2="25935"/>
                          <a14:foregroundMark x1="73721" y1="22316" x2="73721" y2="22316"/>
                          <a14:foregroundMark x1="69767" y1="22075" x2="69767" y2="22075"/>
                          <a14:foregroundMark x1="65930" y1="16405" x2="65930" y2="16405"/>
                          <a14:foregroundMark x1="61628" y1="15440" x2="61628" y2="15440"/>
                          <a14:foregroundMark x1="57558" y1="13028" x2="57558" y2="13028"/>
                          <a14:foregroundMark x1="53023" y1="13028" x2="53023" y2="13028"/>
                          <a14:foregroundMark x1="42907" y1="12183" x2="42907" y2="12183"/>
                          <a14:foregroundMark x1="38372" y1="13631" x2="38372" y2="13631"/>
                          <a14:foregroundMark x1="33953" y1="16043" x2="33953" y2="16043"/>
                          <a14:foregroundMark x1="30814" y1="19059" x2="30814" y2="19059"/>
                          <a14:foregroundMark x1="25698" y1="19662" x2="25698" y2="19662"/>
                          <a14:foregroundMark x1="22791" y1="24125" x2="22791" y2="24125"/>
                          <a14:foregroundMark x1="19884" y1="27382" x2="19884" y2="27382"/>
                          <a14:foregroundMark x1="18488" y1="32449" x2="18488" y2="32449"/>
                          <a14:foregroundMark x1="15000" y1="35464" x2="15000" y2="35464"/>
                          <a14:foregroundMark x1="14186" y1="40290" x2="14186" y2="40290"/>
                          <a14:foregroundMark x1="13023" y1="44753" x2="13023" y2="44753"/>
                          <a14:foregroundMark x1="11860" y1="55489" x2="11860" y2="55489"/>
                          <a14:foregroundMark x1="14186" y1="59107" x2="14186" y2="59107"/>
                          <a14:foregroundMark x1="15000" y1="64415" x2="15000" y2="64415"/>
                          <a14:foregroundMark x1="18488" y1="67793" x2="18488" y2="67793"/>
                          <a14:foregroundMark x1="19884" y1="71894" x2="19884" y2="71894"/>
                          <a14:foregroundMark x1="22442" y1="75875" x2="22442" y2="75875"/>
                          <a14:foregroundMark x1="25930" y1="79373" x2="25930" y2="79373"/>
                          <a14:foregroundMark x1="30814" y1="81182" x2="30814" y2="81182"/>
                          <a14:foregroundMark x1="34302" y1="83595" x2="34302" y2="83595"/>
                          <a14:foregroundMark x1="38953" y1="85042" x2="38953" y2="85042"/>
                          <a14:foregroundMark x1="42674" y1="87817" x2="42674" y2="87817"/>
                          <a14:foregroundMark x1="53605" y1="86610" x2="53605" y2="86610"/>
                          <a14:foregroundMark x1="57558" y1="86248" x2="57558" y2="86248"/>
                          <a14:foregroundMark x1="61977" y1="83595" x2="61977" y2="83595"/>
                          <a14:foregroundMark x1="65349" y1="80941" x2="65349" y2="80941"/>
                          <a14:foregroundMark x1="49884" y1="83836" x2="49884" y2="83836"/>
                          <a14:foregroundMark x1="54767" y1="97346" x2="54767" y2="97346"/>
                        </a14:backgroundRemoval>
                      </a14:imgEffect>
                    </a14:imgLayer>
                  </a14:imgProps>
                </a:ext>
                <a:ext uri="{28A0092B-C50C-407E-A947-70E740481C1C}">
                  <a14:useLocalDpi xmlns:a14="http://schemas.microsoft.com/office/drawing/2010/main" val="0"/>
                </a:ext>
              </a:extLst>
            </a:blip>
            <a:srcRect/>
            <a:stretch>
              <a:fillRect/>
            </a:stretch>
          </p:blipFill>
          <p:spPr bwMode="auto">
            <a:xfrm>
              <a:off x="716431" y="3006436"/>
              <a:ext cx="1083253" cy="10121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1163C51C-11E6-4D78-8F1E-0838B84D0143}"/>
              </a:ext>
            </a:extLst>
          </p:cNvPr>
          <p:cNvGrpSpPr/>
          <p:nvPr/>
        </p:nvGrpSpPr>
        <p:grpSpPr>
          <a:xfrm>
            <a:off x="1316181" y="4114627"/>
            <a:ext cx="10202488" cy="2583678"/>
            <a:chOff x="2820716" y="3538374"/>
            <a:chExt cx="9083614" cy="2583678"/>
          </a:xfrm>
        </p:grpSpPr>
        <p:sp>
          <p:nvSpPr>
            <p:cNvPr id="24" name="TextBox 23">
              <a:extLst>
                <a:ext uri="{FF2B5EF4-FFF2-40B4-BE49-F238E27FC236}">
                  <a16:creationId xmlns:a16="http://schemas.microsoft.com/office/drawing/2014/main" id="{5811B960-F14C-478E-B9A6-CFEB35EB461A}"/>
                </a:ext>
              </a:extLst>
            </p:cNvPr>
            <p:cNvSpPr txBox="1"/>
            <p:nvPr/>
          </p:nvSpPr>
          <p:spPr>
            <a:xfrm>
              <a:off x="2820716" y="4860168"/>
              <a:ext cx="9083614" cy="1261884"/>
            </a:xfrm>
            <a:prstGeom prst="rect">
              <a:avLst/>
            </a:prstGeom>
            <a:gradFill flip="none" rotWithShape="1">
              <a:gsLst>
                <a:gs pos="0">
                  <a:srgbClr val="4FC6E0">
                    <a:tint val="66000"/>
                    <a:satMod val="160000"/>
                  </a:srgbClr>
                </a:gs>
                <a:gs pos="50000">
                  <a:srgbClr val="4FC6E0">
                    <a:tint val="44500"/>
                    <a:satMod val="160000"/>
                  </a:srgbClr>
                </a:gs>
                <a:gs pos="100000">
                  <a:srgbClr val="4FC6E0">
                    <a:tint val="23500"/>
                    <a:satMod val="160000"/>
                  </a:srgbClr>
                </a:gs>
              </a:gsLst>
              <a:lin ang="0" scaled="1"/>
              <a:tileRect/>
            </a:gradFill>
            <a:ln>
              <a:solidFill>
                <a:schemeClr val="tx1"/>
              </a:solidFill>
              <a:prstDash val="sysDot"/>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itchFamily="18" charset="0"/>
                </a:rPr>
                <a:t>Quan sát hình ảnh và</a:t>
              </a:r>
              <a:r>
                <a:rPr kumimoji="0" lang="vi-VN" sz="2400" b="0" i="0"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itchFamily="18" charset="0"/>
                </a:rPr>
                <a:t> cho biết em đang liên tưởng đến vấn đề môi trường nào đang được nhân loại quan tâm?</a:t>
              </a:r>
              <a:endParaRPr kumimoji="0" lang="vi-VN"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2060"/>
                </a:solidFill>
                <a:effectLst/>
                <a:uLnTx/>
                <a:uFillTx/>
                <a:latin typeface="#9Slide03 SVN-PF Din Text Pro C" panose="02000506020000020004" pitchFamily="2" charset="0"/>
                <a:ea typeface="+mn-ea"/>
                <a:cs typeface="Times New Roman" pitchFamily="18" charset="0"/>
              </a:endParaRPr>
            </a:p>
          </p:txBody>
        </p:sp>
        <p:sp>
          <p:nvSpPr>
            <p:cNvPr id="25" name="Flowchart: Terminator 24">
              <a:extLst>
                <a:ext uri="{FF2B5EF4-FFF2-40B4-BE49-F238E27FC236}">
                  <a16:creationId xmlns:a16="http://schemas.microsoft.com/office/drawing/2014/main" id="{BC1E91B1-C9EE-4697-92C6-E949E8AA2804}"/>
                </a:ext>
              </a:extLst>
            </p:cNvPr>
            <p:cNvSpPr/>
            <p:nvPr/>
          </p:nvSpPr>
          <p:spPr>
            <a:xfrm>
              <a:off x="6164738" y="4291676"/>
              <a:ext cx="3038502" cy="537328"/>
            </a:xfrm>
            <a:prstGeom prst="flowChartTerminator">
              <a:avLst/>
            </a:prstGeom>
            <a:solidFill>
              <a:srgbClr val="A25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9Slide03 SVN-PF Din Text Pro C" panose="02000506020000020004" pitchFamily="2" charset="0"/>
                  <a:ea typeface="+mn-ea"/>
                  <a:cs typeface="+mn-cs"/>
                </a:rPr>
                <a:t>Nhiệm</a:t>
              </a:r>
              <a:r>
                <a:rPr kumimoji="0" lang="en-US" sz="3600" b="0" i="0" u="none" strike="noStrike" kern="1200" cap="none" spc="0" normalizeH="0" baseline="0" noProof="0" dirty="0">
                  <a:ln>
                    <a:noFill/>
                  </a:ln>
                  <a:solidFill>
                    <a:prstClr val="white"/>
                  </a:solidFill>
                  <a:effectLst/>
                  <a:uLnTx/>
                  <a:uFillTx/>
                  <a:latin typeface="#9Slide03 SVN-PF Din Text Pro C" panose="02000506020000020004" pitchFamily="2" charset="0"/>
                  <a:ea typeface="+mn-ea"/>
                  <a:cs typeface="+mn-cs"/>
                </a:rPr>
                <a:t> </a:t>
              </a:r>
              <a:r>
                <a:rPr kumimoji="0" lang="en-US" sz="3600" b="0" i="0" u="none" strike="noStrike" kern="1200" cap="none" spc="0" normalizeH="0" baseline="0" noProof="0" dirty="0" err="1">
                  <a:ln>
                    <a:noFill/>
                  </a:ln>
                  <a:solidFill>
                    <a:prstClr val="white"/>
                  </a:solidFill>
                  <a:effectLst/>
                  <a:uLnTx/>
                  <a:uFillTx/>
                  <a:latin typeface="#9Slide03 SVN-PF Din Text Pro C" panose="02000506020000020004" pitchFamily="2" charset="0"/>
                  <a:ea typeface="+mn-ea"/>
                  <a:cs typeface="+mn-cs"/>
                </a:rPr>
                <a:t>vụ</a:t>
              </a:r>
              <a:r>
                <a:rPr kumimoji="0" lang="vi-VN" sz="3600" b="0" i="0" u="none" strike="noStrike" kern="1200" cap="none" spc="0" normalizeH="0" baseline="0" noProof="0" dirty="0">
                  <a:ln>
                    <a:noFill/>
                  </a:ln>
                  <a:solidFill>
                    <a:prstClr val="white"/>
                  </a:solidFill>
                  <a:effectLst/>
                  <a:uLnTx/>
                  <a:uFillTx/>
                  <a:latin typeface="#9Slide03 SVN-PF Din Text Pro C" panose="02000506020000020004" pitchFamily="2" charset="0"/>
                  <a:ea typeface="+mn-ea"/>
                  <a:cs typeface="+mn-cs"/>
                </a:rPr>
                <a:t> </a:t>
              </a:r>
              <a:endParaRPr kumimoji="0" lang="en-US" sz="3600" b="0" i="0" u="none" strike="noStrike" kern="1200" cap="none" spc="0" normalizeH="0" baseline="0" noProof="0" dirty="0">
                <a:ln>
                  <a:noFill/>
                </a:ln>
                <a:solidFill>
                  <a:prstClr val="white"/>
                </a:solidFill>
                <a:effectLst/>
                <a:uLnTx/>
                <a:uFillTx/>
                <a:latin typeface="#9Slide03 SVN-PF Din Text Pro C" panose="02000506020000020004" pitchFamily="2" charset="0"/>
                <a:ea typeface="+mn-ea"/>
                <a:cs typeface="+mn-cs"/>
              </a:endParaRPr>
            </a:p>
          </p:txBody>
        </p:sp>
        <p:pic>
          <p:nvPicPr>
            <p:cNvPr id="26" name="Picture 25">
              <a:extLst>
                <a:ext uri="{FF2B5EF4-FFF2-40B4-BE49-F238E27FC236}">
                  <a16:creationId xmlns:a16="http://schemas.microsoft.com/office/drawing/2014/main" id="{610C6EE3-2884-40F6-BDFA-52A7188CC87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6047" r="92907">
                          <a14:foregroundMark x1="8140" y1="38372" x2="13953" y2="48256"/>
                          <a14:foregroundMark x1="6047" y1="40814" x2="8488" y2="44535"/>
                          <a14:foregroundMark x1="31860" y1="58721" x2="32907" y2="59535"/>
                          <a14:foregroundMark x1="92674" y1="80000" x2="92907" y2="83605"/>
                        </a14:backgroundRemoval>
                      </a14:imgEffect>
                    </a14:imgLayer>
                  </a14:imgProps>
                </a:ext>
              </a:extLst>
            </a:blip>
            <a:stretch>
              <a:fillRect/>
            </a:stretch>
          </p:blipFill>
          <p:spPr>
            <a:xfrm>
              <a:off x="4753288" y="3538374"/>
              <a:ext cx="1207481" cy="1207481"/>
            </a:xfrm>
            <a:prstGeom prst="rect">
              <a:avLst/>
            </a:prstGeom>
          </p:spPr>
        </p:pic>
      </p:grpSp>
      <p:grpSp>
        <p:nvGrpSpPr>
          <p:cNvPr id="8" name="Group 7"/>
          <p:cNvGrpSpPr/>
          <p:nvPr/>
        </p:nvGrpSpPr>
        <p:grpSpPr>
          <a:xfrm>
            <a:off x="2319881" y="1502925"/>
            <a:ext cx="1808774" cy="2554545"/>
            <a:chOff x="2901874" y="1464019"/>
            <a:chExt cx="2333834" cy="2554545"/>
          </a:xfrm>
        </p:grpSpPr>
        <p:sp>
          <p:nvSpPr>
            <p:cNvPr id="28" name="Text Box 5">
              <a:extLst>
                <a:ext uri="{FF2B5EF4-FFF2-40B4-BE49-F238E27FC236}">
                  <a16:creationId xmlns:a16="http://schemas.microsoft.com/office/drawing/2014/main" id="{AE8D8131-8382-406E-A963-0905AC744FD7}"/>
                </a:ext>
              </a:extLst>
            </p:cNvPr>
            <p:cNvSpPr txBox="1">
              <a:spLocks noChangeArrowheads="1"/>
            </p:cNvSpPr>
            <p:nvPr/>
          </p:nvSpPr>
          <p:spPr bwMode="auto">
            <a:xfrm>
              <a:off x="2901874" y="1464019"/>
              <a:ext cx="2333834" cy="2554545"/>
            </a:xfrm>
            <a:prstGeom prst="rect">
              <a:avLst/>
            </a:prstGeom>
            <a:solidFill>
              <a:schemeClr val="accent4">
                <a:lumMod val="20000"/>
                <a:lumOff val="80000"/>
              </a:schemeClr>
            </a:solidFill>
            <a:ln w="3175" algn="ctr">
              <a:solidFill>
                <a:schemeClr val="tx1"/>
              </a:solidFill>
              <a:prstDash val="sysDash"/>
              <a:miter lim="800000"/>
              <a:headEnd/>
              <a:tailEnd/>
              <a:extLst>
                <a:ext uri="{C807C97D-BFC1-408E-A445-0C87EB9F89A2}">
                  <ask:lineSketchStyleProps xmlns:ask="http://schemas.microsoft.com/office/drawing/2018/sketchyshapes">
                    <ask:type>
                      <ask:lineSketchNone/>
                    </ask:type>
                  </ask:lineSketchStyleProps>
                </a:ext>
              </a:extLst>
            </a:ln>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Giơ</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tay</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mở</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MC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trả</a:t>
              </a:r>
              <a:r>
                <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9Slide03 SVN-PF Din Text Pro C" panose="02000506020000020004" pitchFamily="2" charset="0"/>
                  <a:ea typeface="+mn-ea"/>
                  <a:cs typeface="+mn-cs"/>
                </a:rPr>
                <a:t>lời</a:t>
              </a: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0000"/>
                </a:solidFill>
                <a:effectLst/>
                <a:uLnTx/>
                <a:uFillTx/>
                <a:latin typeface="#9Slide03 SVN-PF Din Text Pro C" panose="02000506020000020004" pitchFamily="2" charset="0"/>
                <a:ea typeface="+mn-ea"/>
                <a:cs typeface="+mn-cs"/>
              </a:endParaRPr>
            </a:p>
          </p:txBody>
        </p:sp>
        <p:pic>
          <p:nvPicPr>
            <p:cNvPr id="29" name="Picture 2" descr="Để con học tốt Toán- cha mẹ cần làm gì">
              <a:extLst>
                <a:ext uri="{FF2B5EF4-FFF2-40B4-BE49-F238E27FC236}">
                  <a16:creationId xmlns:a16="http://schemas.microsoft.com/office/drawing/2014/main" id="{9D394DCD-0054-458E-B275-14F0D393493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7138" r="64164" b="8611"/>
            <a:stretch/>
          </p:blipFill>
          <p:spPr bwMode="auto">
            <a:xfrm>
              <a:off x="3501199" y="2565589"/>
              <a:ext cx="1093416" cy="119680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0" name="Straight Connector 29">
            <a:extLst>
              <a:ext uri="{FF2B5EF4-FFF2-40B4-BE49-F238E27FC236}">
                <a16:creationId xmlns:a16="http://schemas.microsoft.com/office/drawing/2014/main" id="{7C420ABF-4470-452C-9560-47579677E55A}"/>
              </a:ext>
            </a:extLst>
          </p:cNvPr>
          <p:cNvCxnSpPr/>
          <p:nvPr/>
        </p:nvCxnSpPr>
        <p:spPr>
          <a:xfrm>
            <a:off x="45409" y="1295158"/>
            <a:ext cx="12192000" cy="0"/>
          </a:xfrm>
          <a:prstGeom prst="line">
            <a:avLst/>
          </a:prstGeom>
          <a:ln w="57150">
            <a:solidFill>
              <a:srgbClr val="002060"/>
            </a:solidFill>
            <a:prstDash val="sysDash"/>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884854" y="-45355"/>
            <a:ext cx="7249648" cy="1370497"/>
            <a:chOff x="1884854" y="-45355"/>
            <a:chExt cx="7249648" cy="1370497"/>
          </a:xfrm>
        </p:grpSpPr>
        <p:sp>
          <p:nvSpPr>
            <p:cNvPr id="27" name="Rectangle 26">
              <a:extLst>
                <a:ext uri="{FF2B5EF4-FFF2-40B4-BE49-F238E27FC236}">
                  <a16:creationId xmlns:a16="http://schemas.microsoft.com/office/drawing/2014/main" id="{88EBCF4B-24AB-4D09-99C3-A080D0FB8406}"/>
                </a:ext>
              </a:extLst>
            </p:cNvPr>
            <p:cNvSpPr/>
            <p:nvPr/>
          </p:nvSpPr>
          <p:spPr>
            <a:xfrm>
              <a:off x="2771768" y="1703"/>
              <a:ext cx="6362734"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9525">
                    <a:solidFill>
                      <a:prstClr val="white"/>
                    </a:solidFill>
                    <a:prstDash val="solid"/>
                  </a:ln>
                  <a:solidFill>
                    <a:srgbClr val="00B050"/>
                  </a:solidFill>
                  <a:effectLst>
                    <a:outerShdw blurRad="12700" dist="38100" dir="2700000" algn="tl" rotWithShape="0">
                      <a:prstClr val="white">
                        <a:lumMod val="50000"/>
                      </a:prstClr>
                    </a:outerShdw>
                  </a:effectLst>
                  <a:uLnTx/>
                  <a:uFillTx/>
                  <a:latin typeface="#9Slide03 SVN-PF Din Text Pro C" panose="02000506020000020004" pitchFamily="2" charset="0"/>
                  <a:ea typeface="+mn-ea"/>
                  <a:cs typeface="+mn-cs"/>
                </a:rPr>
                <a:t>KHỞI ĐỘNG</a:t>
              </a:r>
              <a:endParaRPr kumimoji="0" lang="en-US" sz="8800" b="1" i="0" u="none" strike="noStrike" kern="1200" cap="none" spc="0" normalizeH="0" baseline="0" noProof="0" dirty="0">
                <a:ln w="9525">
                  <a:solidFill>
                    <a:prstClr val="white"/>
                  </a:solidFill>
                  <a:prstDash val="solid"/>
                </a:ln>
                <a:solidFill>
                  <a:srgbClr val="00B050"/>
                </a:solidFill>
                <a:effectLst>
                  <a:outerShdw blurRad="12700" dist="38100" dir="2700000" algn="tl" rotWithShape="0">
                    <a:prstClr val="white">
                      <a:lumMod val="50000"/>
                    </a:prstClr>
                  </a:outerShdw>
                </a:effectLst>
                <a:uLnTx/>
                <a:uFillTx/>
                <a:latin typeface="#9Slide03 SVN-PF Din Text Pro C" panose="02000506020000020004" pitchFamily="2" charset="0"/>
                <a:ea typeface="+mn-ea"/>
                <a:cs typeface="+mn-cs"/>
              </a:endParaRPr>
            </a:p>
          </p:txBody>
        </p:sp>
        <p:pic>
          <p:nvPicPr>
            <p:cNvPr id="6" name="Picture 4" descr="Hình ảnh Khởi động Tàu Con Thoi Nhiệm Vụ Phẳng Biểu Tượng Màu Vector, Kinh  Doanh., Công Ty, Máy Tính Vector và PNG với nền trong suốt để tải xuống  miễn phí">
              <a:extLst>
                <a:ext uri="{FF2B5EF4-FFF2-40B4-BE49-F238E27FC236}">
                  <a16:creationId xmlns:a16="http://schemas.microsoft.com/office/drawing/2014/main" id="{135A1D72-94F7-400B-8759-3904BDFACF3C}"/>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9130" t="17766" r="18043" b="17766"/>
            <a:stretch/>
          </p:blipFill>
          <p:spPr bwMode="auto">
            <a:xfrm>
              <a:off x="1884854" y="-45355"/>
              <a:ext cx="1272858" cy="1306121"/>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01536" y="1473493"/>
            <a:ext cx="3969628" cy="2771648"/>
          </a:xfrm>
          <a:prstGeom prst="rect">
            <a:avLst/>
          </a:prstGeom>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64143" y="1431932"/>
            <a:ext cx="3273374" cy="3273374"/>
          </a:xfrm>
          <a:prstGeom prst="rect">
            <a:avLst/>
          </a:prstGeom>
        </p:spPr>
      </p:pic>
    </p:spTree>
    <p:extLst>
      <p:ext uri="{BB962C8B-B14F-4D97-AF65-F5344CB8AC3E}">
        <p14:creationId xmlns:p14="http://schemas.microsoft.com/office/powerpoint/2010/main" val="4109428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73" name="Freeform: Shape 72">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30093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5362" name="Picture 2" descr="Thông báo | Trung tâm Nghiên cứu Sáng kiến Phát triển Cộng đồng">
            <a:extLst>
              <a:ext uri="{FF2B5EF4-FFF2-40B4-BE49-F238E27FC236}">
                <a16:creationId xmlns:a16="http://schemas.microsoft.com/office/drawing/2014/main" id="{3BA46C1F-0545-44BD-B71E-2787DF16AD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396" b="1"/>
          <a:stretch/>
        </p:blipFill>
        <p:spPr bwMode="auto">
          <a:xfrm>
            <a:off x="2354578" y="544297"/>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94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83FA766D-3260-4E0A-9E7F-A2C93DFF19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46518"/>
            <a:ext cx="4100079" cy="6194580"/>
          </a:xfrm>
          <a:custGeom>
            <a:avLst/>
            <a:gdLst>
              <a:gd name="connsiteX0" fmla="*/ 1002789 w 4100079"/>
              <a:gd name="connsiteY0" fmla="*/ 0 h 6194580"/>
              <a:gd name="connsiteX1" fmla="*/ 4100079 w 4100079"/>
              <a:gd name="connsiteY1" fmla="*/ 3097290 h 6194580"/>
              <a:gd name="connsiteX2" fmla="*/ 1002789 w 4100079"/>
              <a:gd name="connsiteY2" fmla="*/ 6194580 h 6194580"/>
              <a:gd name="connsiteX3" fmla="*/ 81750 w 4100079"/>
              <a:gd name="connsiteY3" fmla="*/ 6055332 h 6194580"/>
              <a:gd name="connsiteX4" fmla="*/ 0 w 4100079"/>
              <a:gd name="connsiteY4" fmla="*/ 6025411 h 6194580"/>
              <a:gd name="connsiteX5" fmla="*/ 0 w 4100079"/>
              <a:gd name="connsiteY5" fmla="*/ 169169 h 6194580"/>
              <a:gd name="connsiteX6" fmla="*/ 81750 w 4100079"/>
              <a:gd name="connsiteY6" fmla="*/ 139248 h 6194580"/>
              <a:gd name="connsiteX7" fmla="*/ 1002789 w 4100079"/>
              <a:gd name="connsiteY7" fmla="*/ 0 h 619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0079" h="6194580">
                <a:moveTo>
                  <a:pt x="1002789" y="0"/>
                </a:moveTo>
                <a:cubicBezTo>
                  <a:pt x="2713375" y="0"/>
                  <a:pt x="4100079" y="1386704"/>
                  <a:pt x="4100079" y="3097290"/>
                </a:cubicBezTo>
                <a:cubicBezTo>
                  <a:pt x="4100079" y="4807876"/>
                  <a:pt x="2713375" y="6194580"/>
                  <a:pt x="1002789" y="6194580"/>
                </a:cubicBezTo>
                <a:cubicBezTo>
                  <a:pt x="682054" y="6194580"/>
                  <a:pt x="372706" y="6145829"/>
                  <a:pt x="81750" y="6055332"/>
                </a:cubicBezTo>
                <a:lnTo>
                  <a:pt x="0" y="6025411"/>
                </a:lnTo>
                <a:lnTo>
                  <a:pt x="0" y="169169"/>
                </a:lnTo>
                <a:lnTo>
                  <a:pt x="81750" y="139248"/>
                </a:lnTo>
                <a:cubicBezTo>
                  <a:pt x="372706" y="48751"/>
                  <a:pt x="682054" y="0"/>
                  <a:pt x="100278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CB435A06-5FFD-4CF8-BE06-3796EC420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3543" y="0"/>
            <a:ext cx="3566160" cy="3159748"/>
          </a:xfrm>
          <a:custGeom>
            <a:avLst/>
            <a:gdLst>
              <a:gd name="connsiteX0" fmla="*/ 649888 w 3566160"/>
              <a:gd name="connsiteY0" fmla="*/ 0 h 3159748"/>
              <a:gd name="connsiteX1" fmla="*/ 2916273 w 3566160"/>
              <a:gd name="connsiteY1" fmla="*/ 0 h 3159748"/>
              <a:gd name="connsiteX2" fmla="*/ 2917285 w 3566160"/>
              <a:gd name="connsiteY2" fmla="*/ 757 h 3159748"/>
              <a:gd name="connsiteX3" fmla="*/ 3566160 w 3566160"/>
              <a:gd name="connsiteY3" fmla="*/ 1376668 h 3159748"/>
              <a:gd name="connsiteX4" fmla="*/ 1783080 w 3566160"/>
              <a:gd name="connsiteY4" fmla="*/ 3159748 h 3159748"/>
              <a:gd name="connsiteX5" fmla="*/ 0 w 3566160"/>
              <a:gd name="connsiteY5" fmla="*/ 1376668 h 3159748"/>
              <a:gd name="connsiteX6" fmla="*/ 648876 w 3566160"/>
              <a:gd name="connsiteY6" fmla="*/ 757 h 315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6160" h="3159748">
                <a:moveTo>
                  <a:pt x="649888" y="0"/>
                </a:moveTo>
                <a:lnTo>
                  <a:pt x="2916273" y="0"/>
                </a:lnTo>
                <a:lnTo>
                  <a:pt x="2917285" y="757"/>
                </a:lnTo>
                <a:cubicBezTo>
                  <a:pt x="3313569" y="327800"/>
                  <a:pt x="3566160" y="822736"/>
                  <a:pt x="3566160" y="1376668"/>
                </a:cubicBezTo>
                <a:cubicBezTo>
                  <a:pt x="3566160" y="2361436"/>
                  <a:pt x="2767848" y="3159748"/>
                  <a:pt x="1783080" y="3159748"/>
                </a:cubicBezTo>
                <a:cubicBezTo>
                  <a:pt x="798312" y="3159748"/>
                  <a:pt x="0" y="2361436"/>
                  <a:pt x="0" y="1376668"/>
                </a:cubicBezTo>
                <a:cubicBezTo>
                  <a:pt x="0" y="822736"/>
                  <a:pt x="252591" y="327800"/>
                  <a:pt x="648876" y="7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5E10DA6E-C3FF-4539-BF84-4775BB7E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4396" y="2042"/>
            <a:ext cx="3387604" cy="4183848"/>
          </a:xfrm>
          <a:custGeom>
            <a:avLst/>
            <a:gdLst>
              <a:gd name="connsiteX0" fmla="*/ 420128 w 3387604"/>
              <a:gd name="connsiteY0" fmla="*/ 0 h 4183848"/>
              <a:gd name="connsiteX1" fmla="*/ 3387604 w 3387604"/>
              <a:gd name="connsiteY1" fmla="*/ 0 h 4183848"/>
              <a:gd name="connsiteX2" fmla="*/ 3387604 w 3387604"/>
              <a:gd name="connsiteY2" fmla="*/ 4101530 h 4183848"/>
              <a:gd name="connsiteX3" fmla="*/ 3283372 w 3387604"/>
              <a:gd name="connsiteY3" fmla="*/ 4128330 h 4183848"/>
              <a:gd name="connsiteX4" fmla="*/ 2732648 w 3387604"/>
              <a:gd name="connsiteY4" fmla="*/ 4183848 h 4183848"/>
              <a:gd name="connsiteX5" fmla="*/ 0 w 3387604"/>
              <a:gd name="connsiteY5" fmla="*/ 1451200 h 4183848"/>
              <a:gd name="connsiteX6" fmla="*/ 329816 w 3387604"/>
              <a:gd name="connsiteY6" fmla="*/ 148658 h 418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7604" h="4183848">
                <a:moveTo>
                  <a:pt x="420128" y="0"/>
                </a:moveTo>
                <a:lnTo>
                  <a:pt x="3387604" y="0"/>
                </a:lnTo>
                <a:lnTo>
                  <a:pt x="3387604" y="4101530"/>
                </a:lnTo>
                <a:lnTo>
                  <a:pt x="3283372" y="4128330"/>
                </a:lnTo>
                <a:cubicBezTo>
                  <a:pt x="3105483" y="4164732"/>
                  <a:pt x="2921298" y="4183848"/>
                  <a:pt x="2732648" y="4183848"/>
                </a:cubicBezTo>
                <a:cubicBezTo>
                  <a:pt x="1223448" y="4183848"/>
                  <a:pt x="0" y="2960400"/>
                  <a:pt x="0" y="1451200"/>
                </a:cubicBezTo>
                <a:cubicBezTo>
                  <a:pt x="0" y="979575"/>
                  <a:pt x="119477" y="535856"/>
                  <a:pt x="329816" y="14865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0CF2BFF-CFE7-408C-9C05-9B930B019C93}"/>
              </a:ext>
            </a:extLst>
          </p:cNvPr>
          <p:cNvSpPr txBox="1"/>
          <p:nvPr/>
        </p:nvSpPr>
        <p:spPr>
          <a:xfrm>
            <a:off x="3422074" y="3868644"/>
            <a:ext cx="7398327" cy="2123658"/>
          </a:xfrm>
          <a:prstGeom prst="rect">
            <a:avLst/>
          </a:prstGeom>
          <a:noFill/>
          <a:ln w="12700">
            <a:solidFill>
              <a:schemeClr val="tx1"/>
            </a:solidFill>
          </a:ln>
        </p:spPr>
        <p:txBody>
          <a:bodyPr wrap="square" rtlCol="0">
            <a:spAutoFit/>
          </a:bodyPr>
          <a:lstStyle/>
          <a:p>
            <a:pPr algn="ctr"/>
            <a:r>
              <a:rPr lang="en-US" sz="4400" dirty="0">
                <a:solidFill>
                  <a:srgbClr val="FFFF00"/>
                </a:solidFill>
                <a:latin typeface="Times New Roman" panose="02020603050405020304" pitchFamily="18" charset="0"/>
                <a:cs typeface="Times New Roman" panose="02020603050405020304" pitchFamily="18" charset="0"/>
              </a:rPr>
              <a:t>BÀI 14. BIÊN ĐỔI KHÍ HẬU </a:t>
            </a:r>
          </a:p>
          <a:p>
            <a:pPr algn="ctr"/>
            <a:r>
              <a:rPr lang="en-US" sz="44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nvGrpSpPr>
          <p:cNvPr id="4" name="Group 3"/>
          <p:cNvGrpSpPr/>
          <p:nvPr/>
        </p:nvGrpSpPr>
        <p:grpSpPr>
          <a:xfrm>
            <a:off x="-62807" y="522387"/>
            <a:ext cx="2986116" cy="5324231"/>
            <a:chOff x="-62807" y="522387"/>
            <a:chExt cx="2986116" cy="532423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07" y="522387"/>
              <a:ext cx="2986116" cy="276114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07" y="3283527"/>
              <a:ext cx="2986116" cy="2563091"/>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7418" y="246518"/>
            <a:ext cx="2899855" cy="238584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4975" y="27709"/>
            <a:ext cx="2867025" cy="3255818"/>
          </a:xfrm>
          <a:prstGeom prst="rect">
            <a:avLst/>
          </a:prstGeom>
        </p:spPr>
      </p:pic>
    </p:spTree>
    <p:extLst>
      <p:ext uri="{BB962C8B-B14F-4D97-AF65-F5344CB8AC3E}">
        <p14:creationId xmlns:p14="http://schemas.microsoft.com/office/powerpoint/2010/main" val="22376239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0A711E6-F004-408C-BCC8-1B4BA1A6672A}"/>
              </a:ext>
            </a:extLst>
          </p:cNvPr>
          <p:cNvGrpSpPr/>
          <p:nvPr/>
        </p:nvGrpSpPr>
        <p:grpSpPr>
          <a:xfrm>
            <a:off x="2078911" y="93552"/>
            <a:ext cx="8241421" cy="1392367"/>
            <a:chOff x="2402470" y="93552"/>
            <a:chExt cx="8241421" cy="1392367"/>
          </a:xfrm>
        </p:grpSpPr>
        <p:sp>
          <p:nvSpPr>
            <p:cNvPr id="12" name="Flowchart: Terminator 11">
              <a:extLst>
                <a:ext uri="{FF2B5EF4-FFF2-40B4-BE49-F238E27FC236}">
                  <a16:creationId xmlns:a16="http://schemas.microsoft.com/office/drawing/2014/main" id="{A122B7F3-7E5E-4DB5-A97D-DDD0DFE00D65}"/>
                </a:ext>
              </a:extLst>
            </p:cNvPr>
            <p:cNvSpPr/>
            <p:nvPr/>
          </p:nvSpPr>
          <p:spPr>
            <a:xfrm>
              <a:off x="2445113" y="176711"/>
              <a:ext cx="8198778" cy="1151820"/>
            </a:xfrm>
            <a:prstGeom prst="flowChartTerminator">
              <a:avLst/>
            </a:prstGeom>
            <a:solidFill>
              <a:srgbClr val="37B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9Slide03 SVN-PF Din Text Pro C" panose="02000506020000020004" pitchFamily="2" charset="0"/>
                </a:rPr>
                <a:t>NỘI DUNG CHÍNH</a:t>
              </a:r>
              <a:endParaRPr lang="en-US" sz="5400" b="1" dirty="0">
                <a:solidFill>
                  <a:schemeClr val="tx1"/>
                </a:solidFill>
                <a:latin typeface="#9Slide03 SVN-PF Din Text Pro C" panose="02000506020000020004" pitchFamily="2" charset="0"/>
              </a:endParaRPr>
            </a:p>
          </p:txBody>
        </p:sp>
        <p:sp>
          <p:nvSpPr>
            <p:cNvPr id="15" name="Oval 14">
              <a:extLst>
                <a:ext uri="{FF2B5EF4-FFF2-40B4-BE49-F238E27FC236}">
                  <a16:creationId xmlns:a16="http://schemas.microsoft.com/office/drawing/2014/main" id="{297D1653-2833-49F0-9B5E-5149A0E812B3}"/>
                </a:ext>
              </a:extLst>
            </p:cNvPr>
            <p:cNvSpPr/>
            <p:nvPr/>
          </p:nvSpPr>
          <p:spPr>
            <a:xfrm>
              <a:off x="2402470" y="93552"/>
              <a:ext cx="1587488" cy="139236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chemeClr val="tx1"/>
                  </a:solidFill>
                  <a:latin typeface="#9Slide03 SVN-PF Din Text Pro C" panose="02000506020000020004" pitchFamily="2" charset="0"/>
                  <a:cs typeface="Arial" panose="020B0604020202020204" pitchFamily="34" charset="0"/>
                </a:rPr>
                <a:t>Bài</a:t>
              </a:r>
              <a:r>
                <a:rPr lang="en-US" sz="4800" b="1" dirty="0">
                  <a:solidFill>
                    <a:schemeClr val="tx1"/>
                  </a:solidFill>
                  <a:latin typeface="#9Slide03 SVN-PF Din Text Pro C" panose="02000506020000020004" pitchFamily="2" charset="0"/>
                  <a:cs typeface="Arial" panose="020B0604020202020204" pitchFamily="34" charset="0"/>
                </a:rPr>
                <a:t> 1</a:t>
              </a:r>
              <a:r>
                <a:rPr lang="vi-VN" sz="4800" b="1" dirty="0">
                  <a:solidFill>
                    <a:schemeClr val="tx1"/>
                  </a:solidFill>
                  <a:latin typeface="#9Slide03 SVN-PF Din Text Pro C" panose="02000506020000020004" pitchFamily="2" charset="0"/>
                  <a:cs typeface="Arial" panose="020B0604020202020204" pitchFamily="34" charset="0"/>
                </a:rPr>
                <a:t>4</a:t>
              </a:r>
              <a:endParaRPr lang="en-US" sz="4800" b="1" dirty="0">
                <a:solidFill>
                  <a:schemeClr val="tx1"/>
                </a:solidFill>
                <a:latin typeface="#9Slide03 SVN-PF Din Text Pro C" panose="02000506020000020004" pitchFamily="2" charset="0"/>
                <a:cs typeface="Arial" panose="020B0604020202020204" pitchFamily="34" charset="0"/>
              </a:endParaRPr>
            </a:p>
          </p:txBody>
        </p:sp>
      </p:grpSp>
      <p:sp>
        <p:nvSpPr>
          <p:cNvPr id="27" name="Lưu đồ: Điểm Kết Thúc 147">
            <a:extLst>
              <a:ext uri="{FF2B5EF4-FFF2-40B4-BE49-F238E27FC236}">
                <a16:creationId xmlns:a16="http://schemas.microsoft.com/office/drawing/2014/main" id="{8F8739C1-CE0B-4E89-9F9F-11720B3E7998}"/>
              </a:ext>
            </a:extLst>
          </p:cNvPr>
          <p:cNvSpPr/>
          <p:nvPr/>
        </p:nvSpPr>
        <p:spPr>
          <a:xfrm>
            <a:off x="121046" y="2154504"/>
            <a:ext cx="3831969" cy="1849624"/>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t> </a:t>
            </a:r>
            <a:r>
              <a:rPr lang="nl-NL" sz="4000" b="1" dirty="0">
                <a:solidFill>
                  <a:srgbClr val="FFFF00"/>
                </a:solidFill>
                <a:latin typeface="Times New Roman" panose="02020603050405020304" pitchFamily="18" charset="0"/>
                <a:cs typeface="Times New Roman" panose="02020603050405020304" pitchFamily="18" charset="0"/>
              </a:rPr>
              <a:t>Biến đổi khí hậu</a:t>
            </a:r>
            <a:endParaRPr lang="en-US" sz="7200" b="1" dirty="0">
              <a:solidFill>
                <a:srgbClr val="FFFF00"/>
              </a:solidFill>
              <a:latin typeface="Times New Roman" panose="02020603050405020304" pitchFamily="18" charset="0"/>
              <a:cs typeface="Times New Roman" panose="02020603050405020304" pitchFamily="18" charset="0"/>
            </a:endParaRPr>
          </a:p>
        </p:txBody>
      </p:sp>
      <p:sp>
        <p:nvSpPr>
          <p:cNvPr id="17" name="Lưu đồ: Điểm Kết Thúc 147">
            <a:extLst>
              <a:ext uri="{FF2B5EF4-FFF2-40B4-BE49-F238E27FC236}">
                <a16:creationId xmlns:a16="http://schemas.microsoft.com/office/drawing/2014/main" id="{E811D9EE-FD52-4105-A44D-D4832D87D015}"/>
              </a:ext>
            </a:extLst>
          </p:cNvPr>
          <p:cNvSpPr/>
          <p:nvPr/>
        </p:nvSpPr>
        <p:spPr>
          <a:xfrm>
            <a:off x="4160928" y="2154504"/>
            <a:ext cx="3831969" cy="1849624"/>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solidFill>
                  <a:srgbClr val="FFFF00"/>
                </a:solidFill>
                <a:latin typeface="Times New Roman" panose="02020603050405020304" pitchFamily="18" charset="0"/>
                <a:cs typeface="Times New Roman" panose="02020603050405020304" pitchFamily="18" charset="0"/>
              </a:rPr>
              <a:t>Phòng tránh thiên tai và ứng phó với biến đổi khí hậu</a:t>
            </a:r>
            <a:endParaRPr lang="en-US" sz="6000" b="1" dirty="0">
              <a:solidFill>
                <a:srgbClr val="FFFF00"/>
              </a:solidFill>
              <a:latin typeface="Times New Roman" panose="02020603050405020304" pitchFamily="18" charset="0"/>
              <a:cs typeface="Times New Roman" panose="02020603050405020304" pitchFamily="18" charset="0"/>
            </a:endParaRPr>
          </a:p>
        </p:txBody>
      </p:sp>
      <p:sp>
        <p:nvSpPr>
          <p:cNvPr id="20" name="Lưu đồ: Điểm Kết Thúc 147">
            <a:extLst>
              <a:ext uri="{FF2B5EF4-FFF2-40B4-BE49-F238E27FC236}">
                <a16:creationId xmlns:a16="http://schemas.microsoft.com/office/drawing/2014/main" id="{8729F160-0626-4E85-ADD4-E3AF3A129E84}"/>
              </a:ext>
            </a:extLst>
          </p:cNvPr>
          <p:cNvSpPr/>
          <p:nvPr/>
        </p:nvSpPr>
        <p:spPr>
          <a:xfrm>
            <a:off x="8172671" y="2154446"/>
            <a:ext cx="3831969" cy="1849624"/>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FF00"/>
                </a:solidFill>
                <a:latin typeface="Times New Roman" panose="02020603050405020304" pitchFamily="18" charset="0"/>
                <a:cs typeface="Times New Roman" panose="02020603050405020304" pitchFamily="18" charset="0"/>
              </a:rPr>
              <a:t>Luyện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tập</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Vận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dụng</a:t>
            </a: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631C2FDD-0D1E-4F65-9968-EDA7BD16D0A4}"/>
              </a:ext>
            </a:extLst>
          </p:cNvPr>
          <p:cNvSpPr/>
          <p:nvPr/>
        </p:nvSpPr>
        <p:spPr>
          <a:xfrm>
            <a:off x="1703673" y="1672507"/>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1</a:t>
            </a:r>
          </a:p>
        </p:txBody>
      </p:sp>
      <p:sp>
        <p:nvSpPr>
          <p:cNvPr id="22" name="Oval 21">
            <a:extLst>
              <a:ext uri="{FF2B5EF4-FFF2-40B4-BE49-F238E27FC236}">
                <a16:creationId xmlns:a16="http://schemas.microsoft.com/office/drawing/2014/main" id="{950B4B8F-12ED-476A-A843-D2CB7045A48B}"/>
              </a:ext>
            </a:extLst>
          </p:cNvPr>
          <p:cNvSpPr/>
          <p:nvPr/>
        </p:nvSpPr>
        <p:spPr>
          <a:xfrm>
            <a:off x="5778646" y="1747759"/>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2</a:t>
            </a:r>
          </a:p>
        </p:txBody>
      </p:sp>
      <p:sp>
        <p:nvSpPr>
          <p:cNvPr id="29" name="Oval 28">
            <a:extLst>
              <a:ext uri="{FF2B5EF4-FFF2-40B4-BE49-F238E27FC236}">
                <a16:creationId xmlns:a16="http://schemas.microsoft.com/office/drawing/2014/main" id="{596CBE3F-331B-48A3-9265-30F141D4301C}"/>
              </a:ext>
            </a:extLst>
          </p:cNvPr>
          <p:cNvSpPr/>
          <p:nvPr/>
        </p:nvSpPr>
        <p:spPr>
          <a:xfrm>
            <a:off x="9841201" y="1747759"/>
            <a:ext cx="666714" cy="64921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9Slide05 Brannboll Ny" panose="02000000000000000000" pitchFamily="2" charset="0"/>
                <a:cs typeface="Arial" panose="020B0604020202020204" pitchFamily="34" charset="0"/>
              </a:rPr>
              <a:t>3</a:t>
            </a:r>
          </a:p>
        </p:txBody>
      </p:sp>
      <p:pic>
        <p:nvPicPr>
          <p:cNvPr id="2054" name="Picture 6" descr="VÌ SAO NÊN CHO TRẺ HỌC TIẾNG NHẬT NGAY TỪ NHỎ">
            <a:extLst>
              <a:ext uri="{FF2B5EF4-FFF2-40B4-BE49-F238E27FC236}">
                <a16:creationId xmlns:a16="http://schemas.microsoft.com/office/drawing/2014/main" id="{BBA2460C-C63B-4FA5-ADA3-E37A19B57A3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09" t="18518" r="13364"/>
          <a:stretch/>
        </p:blipFill>
        <p:spPr bwMode="auto">
          <a:xfrm>
            <a:off x="8647887" y="4449012"/>
            <a:ext cx="3053341" cy="19551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73" y="4437749"/>
            <a:ext cx="4019161" cy="197770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2315" y="4216473"/>
            <a:ext cx="2619375" cy="2420251"/>
          </a:xfrm>
          <a:prstGeom prst="rect">
            <a:avLst/>
          </a:prstGeom>
        </p:spPr>
      </p:pic>
    </p:spTree>
    <p:extLst>
      <p:ext uri="{BB962C8B-B14F-4D97-AF65-F5344CB8AC3E}">
        <p14:creationId xmlns:p14="http://schemas.microsoft.com/office/powerpoint/2010/main" val="1742217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arn(inVertic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7"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FF00"/>
                  </a:solidFill>
                  <a:latin typeface="#9Slide03 SVN-PF Din Text Pro C" panose="02000506020000020004" pitchFamily="2" charset="0"/>
                </a:rPr>
                <a:t> </a:t>
              </a:r>
              <a:endParaRPr lang="en-US" sz="4000" b="1" dirty="0">
                <a:solidFill>
                  <a:srgbClr val="FFFF00"/>
                </a:solidFill>
                <a:latin typeface="#9Slide03 SVN-PF Din Text Pro C" panose="02000506020000020004" pitchFamily="2" charset="0"/>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anose="02020603050405020304" pitchFamily="18" charset="0"/>
                  <a:cs typeface="Times New Roman" panose="02020603050405020304" pitchFamily="18" charset="0"/>
                </a:rPr>
                <a:t>1</a:t>
              </a:r>
              <a:r>
                <a:rPr lang="vi-VN" sz="5400" b="1" dirty="0">
                  <a:solidFill>
                    <a:schemeClr val="tx1"/>
                  </a:solidFill>
                  <a:latin typeface="Times New Roman" panose="02020603050405020304" pitchFamily="18" charset="0"/>
                  <a:cs typeface="Times New Roman" panose="02020603050405020304" pitchFamily="18" charset="0"/>
                </a:rPr>
                <a:t>4</a:t>
              </a:r>
              <a:endParaRPr lang="en-US" sz="5400" b="1" dirty="0">
                <a:solidFill>
                  <a:schemeClr val="tx1"/>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algn="ctr"/>
            <a:r>
              <a:rPr lang="en-US" sz="3200" dirty="0">
                <a:solidFill>
                  <a:srgbClr val="FFFF00"/>
                </a:solidFill>
                <a:latin typeface="Times New Roman" panose="02020603050405020304" pitchFamily="18" charset="0"/>
                <a:cs typeface="Times New Roman" panose="02020603050405020304" pitchFamily="18" charset="0"/>
              </a:rPr>
              <a:t>BÀI 14. BIÊN ĐỔI KHÍ HẬU </a:t>
            </a:r>
          </a:p>
          <a:p>
            <a:pPr algn="ctr"/>
            <a:r>
              <a:rPr lang="en-US" sz="32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cxnSp>
        <p:nvCxnSpPr>
          <p:cNvPr id="7" name="Straight Connector 6"/>
          <p:cNvCxnSpPr/>
          <p:nvPr/>
        </p:nvCxnSpPr>
        <p:spPr>
          <a:xfrm>
            <a:off x="6331527" y="1026451"/>
            <a:ext cx="55418" cy="5831549"/>
          </a:xfrm>
          <a:prstGeom prst="line">
            <a:avLst/>
          </a:prstGeom>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221672" y="1246908"/>
            <a:ext cx="3029997" cy="523220"/>
          </a:xfrm>
          <a:prstGeom prst="rect">
            <a:avLst/>
          </a:prstGeom>
          <a:noFill/>
        </p:spPr>
        <p:txBody>
          <a:bodyPr wrap="none" rtlCol="0">
            <a:spAutoFit/>
          </a:bodyPr>
          <a:lstStyle/>
          <a:p>
            <a:r>
              <a:rPr lang="nl-NL" sz="2800" b="1" dirty="0">
                <a:latin typeface="Times New Roman" panose="02020603050405020304" pitchFamily="18" charset="0"/>
                <a:cs typeface="Times New Roman" panose="02020603050405020304" pitchFamily="18" charset="0"/>
              </a:rPr>
              <a:t>I. Biến đổi khí hậu</a:t>
            </a:r>
            <a:endParaRPr lang="en-US" sz="28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331527" y="1026451"/>
            <a:ext cx="5860472" cy="1015663"/>
          </a:xfrm>
          <a:prstGeom prst="rect">
            <a:avLst/>
          </a:prstGeom>
          <a:noFill/>
        </p:spPr>
        <p:txBody>
          <a:bodyPr wrap="square" rtlCol="0">
            <a:spAutoFit/>
          </a:bodyPr>
          <a:lstStyle/>
          <a:p>
            <a:r>
              <a:rPr lang="en-US" sz="2000" i="1" dirty="0"/>
              <a:t>: </a:t>
            </a:r>
            <a:r>
              <a:rPr lang="en-US" sz="2000" i="1" dirty="0" err="1">
                <a:latin typeface="Times New Roman" panose="02020603050405020304" pitchFamily="18" charset="0"/>
                <a:cs typeface="Times New Roman" panose="02020603050405020304" pitchFamily="18" charset="0"/>
              </a:rPr>
              <a:t>Quan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14.1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14.2 </a:t>
            </a:r>
            <a:r>
              <a:rPr lang="en-US" sz="2000" i="1" dirty="0" err="1">
                <a:latin typeface="Times New Roman" panose="02020603050405020304" pitchFamily="18" charset="0"/>
                <a:cs typeface="Times New Roman" panose="02020603050405020304" pitchFamily="18" charset="0"/>
              </a:rPr>
              <a:t>trong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bài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em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hãy</a:t>
            </a:r>
            <a:r>
              <a:rPr lang="en-US" sz="2000" i="1" dirty="0">
                <a:latin typeface="Times New Roman" panose="02020603050405020304" pitchFamily="18" charset="0"/>
                <a:cs typeface="Times New Roman" panose="02020603050405020304" pitchFamily="18" charset="0"/>
              </a:rPr>
              <a:t>: Cho </a:t>
            </a:r>
            <a:r>
              <a:rPr lang="en-US" sz="2000" i="1" dirty="0" err="1">
                <a:latin typeface="Times New Roman" panose="02020603050405020304" pitchFamily="18" charset="0"/>
                <a:cs typeface="Times New Roman" panose="02020603050405020304" pitchFamily="18" charset="0"/>
              </a:rPr>
              <a:t>biết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sự</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biệt</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giữa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14.1 </a:t>
            </a:r>
            <a:r>
              <a:rPr lang="en-US" sz="2000" i="1" dirty="0" err="1">
                <a:latin typeface="Times New Roman" panose="02020603050405020304" pitchFamily="18" charset="0"/>
                <a:cs typeface="Times New Roman" panose="02020603050405020304" pitchFamily="18" charset="0"/>
              </a:rPr>
              <a:t>và</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hình</a:t>
            </a:r>
            <a:r>
              <a:rPr lang="en-US" sz="2000" i="1" dirty="0">
                <a:latin typeface="Times New Roman" panose="02020603050405020304" pitchFamily="18" charset="0"/>
                <a:cs typeface="Times New Roman" panose="02020603050405020304" pitchFamily="18" charset="0"/>
              </a:rPr>
              <a:t> 14.2. </a:t>
            </a:r>
            <a:r>
              <a:rPr lang="en-US" sz="2000" i="1" dirty="0" err="1">
                <a:latin typeface="Times New Roman" panose="02020603050405020304" pitchFamily="18" charset="0"/>
                <a:cs typeface="Times New Roman" panose="02020603050405020304" pitchFamily="18" charset="0"/>
              </a:rPr>
              <a:t>Giải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thích</a:t>
            </a:r>
            <a:r>
              <a:rPr lang="en-US" sz="2000" i="1" dirty="0">
                <a:latin typeface="Times New Roman" panose="02020603050405020304" pitchFamily="18" charset="0"/>
                <a:cs typeface="Times New Roman" panose="02020603050405020304" pitchFamily="18" charset="0"/>
              </a:rPr>
              <a:t>.</a:t>
            </a:r>
          </a:p>
        </p:txBody>
      </p:sp>
      <p:sp>
        <p:nvSpPr>
          <p:cNvPr id="13" name="Rectangle 12"/>
          <p:cNvSpPr/>
          <p:nvPr/>
        </p:nvSpPr>
        <p:spPr>
          <a:xfrm>
            <a:off x="6387249" y="2191388"/>
            <a:ext cx="3352200" cy="369332"/>
          </a:xfrm>
          <a:prstGeom prst="rect">
            <a:avLst/>
          </a:prstGeom>
        </p:spPr>
        <p:txBody>
          <a:bodyPr wrap="none">
            <a:spAutoFit/>
          </a:bodyPr>
          <a:lstStyle/>
          <a:p>
            <a:r>
              <a:rPr lang="vi-VN" i="1" dirty="0">
                <a:solidFill>
                  <a:srgbClr val="FF0000"/>
                </a:solidFill>
              </a:rPr>
              <a:t>Em hiểu biến đổi khí hậu là gì?</a:t>
            </a:r>
            <a:endParaRPr lang="en-US" i="1" dirty="0">
              <a:solidFill>
                <a:srgbClr val="FF0000"/>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0509" y="2709994"/>
            <a:ext cx="3934692" cy="3857061"/>
          </a:xfrm>
          <a:prstGeom prst="rect">
            <a:avLst/>
          </a:prstGeom>
        </p:spPr>
      </p:pic>
      <p:sp>
        <p:nvSpPr>
          <p:cNvPr id="15" name="TextBox 14"/>
          <p:cNvSpPr txBox="1"/>
          <p:nvPr/>
        </p:nvSpPr>
        <p:spPr>
          <a:xfrm>
            <a:off x="96981" y="1723457"/>
            <a:ext cx="5860168" cy="1384995"/>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hậu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hậu</a:t>
            </a:r>
            <a:r>
              <a:rPr lang="en-US" sz="2800" b="1" dirty="0">
                <a:latin typeface="Times New Roman" panose="02020603050405020304" pitchFamily="18" charset="0"/>
                <a:cs typeface="Times New Roman" panose="02020603050405020304" pitchFamily="18" charset="0"/>
              </a:rPr>
              <a:t> so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năm</a:t>
            </a:r>
            <a:r>
              <a:rPr lang="en-US" sz="28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227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wipe(down)">
                                      <p:cBhvr>
                                        <p:cTn id="2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221672" y="1246908"/>
            <a:ext cx="3029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Biến đổi khí hậu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8" name="Group 7"/>
          <p:cNvGrpSpPr/>
          <p:nvPr/>
        </p:nvGrpSpPr>
        <p:grpSpPr>
          <a:xfrm>
            <a:off x="0" y="1770128"/>
            <a:ext cx="3865418" cy="4977036"/>
            <a:chOff x="0" y="1770128"/>
            <a:chExt cx="3865418" cy="497703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70128"/>
              <a:ext cx="3713018" cy="26910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61164"/>
              <a:ext cx="3463636" cy="2286000"/>
            </a:xfrm>
            <a:prstGeom prst="rect">
              <a:avLst/>
            </a:prstGeom>
          </p:spPr>
        </p:pic>
      </p:grpSp>
      <p:graphicFrame>
        <p:nvGraphicFramePr>
          <p:cNvPr id="9" name="Table 8"/>
          <p:cNvGraphicFramePr>
            <a:graphicFrameLocks noGrp="1"/>
          </p:cNvGraphicFramePr>
          <p:nvPr>
            <p:extLst>
              <p:ext uri="{D42A27DB-BD31-4B8C-83A1-F6EECF244321}">
                <p14:modId xmlns:p14="http://schemas.microsoft.com/office/powerpoint/2010/main" val="2006033870"/>
              </p:ext>
            </p:extLst>
          </p:nvPr>
        </p:nvGraphicFramePr>
        <p:xfrm>
          <a:off x="3865418" y="2632371"/>
          <a:ext cx="4261947" cy="4142506"/>
        </p:xfrm>
        <a:graphic>
          <a:graphicData uri="http://schemas.openxmlformats.org/drawingml/2006/table">
            <a:tbl>
              <a:tblPr firstRow="1" firstCol="1" bandRow="1">
                <a:tableStyleId>{5C22544A-7EE6-4342-B048-85BDC9FD1C3A}</a:tableStyleId>
              </a:tblPr>
              <a:tblGrid>
                <a:gridCol w="1602060">
                  <a:extLst>
                    <a:ext uri="{9D8B030D-6E8A-4147-A177-3AD203B41FA5}">
                      <a16:colId xmlns:a16="http://schemas.microsoft.com/office/drawing/2014/main" val="2990658750"/>
                    </a:ext>
                  </a:extLst>
                </a:gridCol>
                <a:gridCol w="1322283">
                  <a:extLst>
                    <a:ext uri="{9D8B030D-6E8A-4147-A177-3AD203B41FA5}">
                      <a16:colId xmlns:a16="http://schemas.microsoft.com/office/drawing/2014/main" val="3891317313"/>
                    </a:ext>
                  </a:extLst>
                </a:gridCol>
                <a:gridCol w="1337604">
                  <a:extLst>
                    <a:ext uri="{9D8B030D-6E8A-4147-A177-3AD203B41FA5}">
                      <a16:colId xmlns:a16="http://schemas.microsoft.com/office/drawing/2014/main" val="948650192"/>
                    </a:ext>
                  </a:extLst>
                </a:gridCol>
              </a:tblGrid>
              <a:tr h="848994">
                <a:tc>
                  <a:txBody>
                    <a:bodyPr/>
                    <a:lstStyle/>
                    <a:p>
                      <a:pPr algn="ctr">
                        <a:lnSpc>
                          <a:spcPct val="115000"/>
                        </a:lnSpc>
                        <a:spcAft>
                          <a:spcPts val="0"/>
                        </a:spcAft>
                      </a:pPr>
                      <a:r>
                        <a:rPr lang="en-US" sz="1200" dirty="0" err="1">
                          <a:effectLst/>
                        </a:rPr>
                        <a:t>Yếu</a:t>
                      </a:r>
                      <a:r>
                        <a:rPr lang="en-US" sz="1200" dirty="0">
                          <a:effectLst/>
                        </a:rPr>
                        <a:t> </a:t>
                      </a:r>
                      <a:r>
                        <a:rPr lang="en-US" sz="1200" dirty="0" err="1">
                          <a:effectLst/>
                        </a:rPr>
                        <a:t>tố</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err="1">
                          <a:effectLst/>
                        </a:rPr>
                        <a:t>Biến</a:t>
                      </a:r>
                      <a:r>
                        <a:rPr lang="en-US" sz="1200" dirty="0">
                          <a:effectLst/>
                        </a:rPr>
                        <a:t> </a:t>
                      </a:r>
                      <a:r>
                        <a:rPr lang="en-US" sz="1200" dirty="0" err="1">
                          <a:effectLst/>
                        </a:rPr>
                        <a:t>đổi</a:t>
                      </a:r>
                      <a:r>
                        <a:rPr lang="en-US" sz="1200" dirty="0">
                          <a:effectLst/>
                        </a:rPr>
                        <a:t> </a:t>
                      </a:r>
                      <a:r>
                        <a:rPr lang="en-US" sz="1200" dirty="0" err="1">
                          <a:effectLst/>
                        </a:rPr>
                        <a:t>khí</a:t>
                      </a:r>
                      <a:r>
                        <a:rPr lang="en-US" sz="1200" dirty="0">
                          <a:effectLst/>
                        </a:rPr>
                        <a:t> </a:t>
                      </a:r>
                      <a:r>
                        <a:rPr lang="en-US" sz="1200" dirty="0" err="1">
                          <a:effectLst/>
                        </a:rPr>
                        <a:t>hậu</a:t>
                      </a:r>
                      <a:r>
                        <a:rPr lang="en-US" sz="1200" dirty="0">
                          <a:effectLst/>
                        </a:rPr>
                        <a:t> </a:t>
                      </a:r>
                      <a:r>
                        <a:rPr lang="en-US" sz="1200" dirty="0" err="1">
                          <a:effectLst/>
                        </a:rPr>
                        <a:t>trên</a:t>
                      </a:r>
                      <a:r>
                        <a:rPr lang="en-US" sz="1200" dirty="0">
                          <a:effectLst/>
                        </a:rPr>
                        <a:t> </a:t>
                      </a:r>
                      <a:r>
                        <a:rPr lang="en-US" sz="1200" dirty="0" err="1">
                          <a:effectLst/>
                        </a:rPr>
                        <a:t>thế</a:t>
                      </a:r>
                      <a:r>
                        <a:rPr lang="en-US" sz="1200" dirty="0">
                          <a:effectLst/>
                        </a:rPr>
                        <a:t> </a:t>
                      </a:r>
                      <a:r>
                        <a:rPr lang="en-US" sz="1200" dirty="0" err="1">
                          <a:effectLst/>
                        </a:rPr>
                        <a:t>giới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Biến đổi khí hậu ở Việt Nam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3132848"/>
                  </a:ext>
                </a:extLst>
              </a:tr>
              <a:tr h="411689">
                <a:tc>
                  <a:txBody>
                    <a:bodyPr/>
                    <a:lstStyle/>
                    <a:p>
                      <a:pPr algn="just">
                        <a:lnSpc>
                          <a:spcPct val="115000"/>
                        </a:lnSpc>
                        <a:spcAft>
                          <a:spcPts val="0"/>
                        </a:spcAft>
                      </a:pPr>
                      <a:r>
                        <a:rPr lang="en-US" sz="1200">
                          <a:effectLst/>
                        </a:rPr>
                        <a:t>Nhiệt độ không khí</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6834427"/>
                  </a:ext>
                </a:extLst>
              </a:tr>
              <a:tr h="411689">
                <a:tc>
                  <a:txBody>
                    <a:bodyPr/>
                    <a:lstStyle/>
                    <a:p>
                      <a:pPr algn="just">
                        <a:lnSpc>
                          <a:spcPct val="115000"/>
                        </a:lnSpc>
                        <a:spcAft>
                          <a:spcPts val="0"/>
                        </a:spcAft>
                      </a:pPr>
                      <a:r>
                        <a:rPr lang="en-US" sz="1200">
                          <a:effectLst/>
                        </a:rPr>
                        <a:t>Lượng mưa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088905"/>
                  </a:ext>
                </a:extLst>
              </a:tr>
              <a:tr h="411689">
                <a:tc>
                  <a:txBody>
                    <a:bodyPr/>
                    <a:lstStyle/>
                    <a:p>
                      <a:pPr algn="just">
                        <a:lnSpc>
                          <a:spcPct val="115000"/>
                        </a:lnSpc>
                        <a:spcAft>
                          <a:spcPts val="0"/>
                        </a:spcAft>
                      </a:pPr>
                      <a:r>
                        <a:rPr lang="en-US" sz="1200">
                          <a:effectLst/>
                        </a:rPr>
                        <a:t>Băng trên núi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3636030"/>
                  </a:ext>
                </a:extLst>
              </a:tr>
              <a:tr h="411689">
                <a:tc>
                  <a:txBody>
                    <a:bodyPr/>
                    <a:lstStyle/>
                    <a:p>
                      <a:pPr algn="just">
                        <a:lnSpc>
                          <a:spcPct val="115000"/>
                        </a:lnSpc>
                        <a:spcAft>
                          <a:spcPts val="0"/>
                        </a:spcAft>
                      </a:pPr>
                      <a:r>
                        <a:rPr lang="en-US" sz="1200">
                          <a:effectLst/>
                        </a:rPr>
                        <a:t>Băng ở cực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0523812"/>
                  </a:ext>
                </a:extLst>
              </a:tr>
              <a:tr h="411689">
                <a:tc>
                  <a:txBody>
                    <a:bodyPr/>
                    <a:lstStyle/>
                    <a:p>
                      <a:pPr algn="just">
                        <a:lnSpc>
                          <a:spcPct val="115000"/>
                        </a:lnSpc>
                        <a:spcAft>
                          <a:spcPts val="0"/>
                        </a:spcAft>
                      </a:pPr>
                      <a:r>
                        <a:rPr lang="en-US" sz="1200">
                          <a:effectLst/>
                        </a:rPr>
                        <a:t>Nước biển dâng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2386436"/>
                  </a:ext>
                </a:extLst>
              </a:tr>
              <a:tr h="411689">
                <a:tc>
                  <a:txBody>
                    <a:bodyPr/>
                    <a:lstStyle/>
                    <a:p>
                      <a:pPr algn="just">
                        <a:lnSpc>
                          <a:spcPct val="115000"/>
                        </a:lnSpc>
                        <a:spcAft>
                          <a:spcPts val="0"/>
                        </a:spcAft>
                      </a:pPr>
                      <a:r>
                        <a:rPr lang="en-US" sz="1200">
                          <a:effectLst/>
                        </a:rPr>
                        <a:t>Thời tiết cực đoan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1693565"/>
                  </a:ext>
                </a:extLst>
              </a:tr>
              <a:tr h="411689">
                <a:tc>
                  <a:txBody>
                    <a:bodyPr/>
                    <a:lstStyle/>
                    <a:p>
                      <a:pPr algn="just">
                        <a:lnSpc>
                          <a:spcPct val="115000"/>
                        </a:lnSpc>
                        <a:spcAft>
                          <a:spcPts val="0"/>
                        </a:spcAft>
                      </a:pPr>
                      <a:r>
                        <a:rPr lang="en-US" sz="1200">
                          <a:effectLst/>
                        </a:rPr>
                        <a:t>Ảnh hưởng các loài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6492746"/>
                  </a:ext>
                </a:extLst>
              </a:tr>
              <a:tr h="411689">
                <a:tc>
                  <a:txBody>
                    <a:bodyPr/>
                    <a:lstStyle/>
                    <a:p>
                      <a:pPr algn="just">
                        <a:lnSpc>
                          <a:spcPct val="115000"/>
                        </a:lnSpc>
                        <a:spcAft>
                          <a:spcPts val="0"/>
                        </a:spcAft>
                      </a:pPr>
                      <a:r>
                        <a:rPr lang="en-US" sz="1200">
                          <a:effectLst/>
                        </a:rPr>
                        <a:t>Tác động tích cực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9717227"/>
                  </a:ext>
                </a:extLst>
              </a:tr>
            </a:tbl>
          </a:graphicData>
        </a:graphic>
      </p:graphicFrame>
      <p:sp>
        <p:nvSpPr>
          <p:cNvPr id="16" name="TextBox 15"/>
          <p:cNvSpPr txBox="1"/>
          <p:nvPr/>
        </p:nvSpPr>
        <p:spPr>
          <a:xfrm>
            <a:off x="4918359" y="2047219"/>
            <a:ext cx="241611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PHIẾU HỌC TẬP SỐ 1</a:t>
            </a:r>
          </a:p>
        </p:txBody>
      </p:sp>
      <p:grpSp>
        <p:nvGrpSpPr>
          <p:cNvPr id="21" name="Group 20"/>
          <p:cNvGrpSpPr/>
          <p:nvPr/>
        </p:nvGrpSpPr>
        <p:grpSpPr>
          <a:xfrm>
            <a:off x="8570711" y="1118531"/>
            <a:ext cx="3441181" cy="5739469"/>
            <a:chOff x="8570711" y="1118531"/>
            <a:chExt cx="3441181" cy="5739469"/>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0711" y="1118531"/>
              <a:ext cx="3269672" cy="1857375"/>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3674" y="3067986"/>
              <a:ext cx="3408218" cy="1919650"/>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70712" y="5079716"/>
              <a:ext cx="3441180" cy="1778284"/>
            </a:xfrm>
            <a:prstGeom prst="rect">
              <a:avLst/>
            </a:prstGeom>
          </p:spPr>
        </p:pic>
      </p:grpSp>
    </p:spTree>
    <p:extLst>
      <p:ext uri="{BB962C8B-B14F-4D97-AF65-F5344CB8AC3E}">
        <p14:creationId xmlns:p14="http://schemas.microsoft.com/office/powerpoint/2010/main" val="223638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4"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5" name="Oval 4">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 name="Rectangle 2"/>
          <p:cNvSpPr/>
          <p:nvPr/>
        </p:nvSpPr>
        <p:spPr>
          <a:xfrm>
            <a:off x="2272144" y="-50767"/>
            <a:ext cx="8562109"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BÀI 14. BIÊN ĐỔI KHÍ HẬU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VÀ ỨNG PHÓ VỚI BIÊN ĐỔI KHÍ HẬU</a:t>
            </a:r>
          </a:p>
        </p:txBody>
      </p:sp>
      <p:sp>
        <p:nvSpPr>
          <p:cNvPr id="10" name="TextBox 9"/>
          <p:cNvSpPr txBox="1"/>
          <p:nvPr/>
        </p:nvSpPr>
        <p:spPr>
          <a:xfrm>
            <a:off x="221672" y="928257"/>
            <a:ext cx="3029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Biến đổi khí hậu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96156076"/>
              </p:ext>
            </p:extLst>
          </p:nvPr>
        </p:nvGraphicFramePr>
        <p:xfrm>
          <a:off x="78804" y="1468582"/>
          <a:ext cx="11919226" cy="5041081"/>
        </p:xfrm>
        <a:graphic>
          <a:graphicData uri="http://schemas.openxmlformats.org/drawingml/2006/table">
            <a:tbl>
              <a:tblPr firstRow="1" firstCol="1" bandRow="1">
                <a:tableStyleId>{5C22544A-7EE6-4342-B048-85BDC9FD1C3A}</a:tableStyleId>
              </a:tblPr>
              <a:tblGrid>
                <a:gridCol w="3264494">
                  <a:extLst>
                    <a:ext uri="{9D8B030D-6E8A-4147-A177-3AD203B41FA5}">
                      <a16:colId xmlns:a16="http://schemas.microsoft.com/office/drawing/2014/main" val="2990658750"/>
                    </a:ext>
                  </a:extLst>
                </a:gridCol>
                <a:gridCol w="4496998">
                  <a:extLst>
                    <a:ext uri="{9D8B030D-6E8A-4147-A177-3AD203B41FA5}">
                      <a16:colId xmlns:a16="http://schemas.microsoft.com/office/drawing/2014/main" val="3891317313"/>
                    </a:ext>
                  </a:extLst>
                </a:gridCol>
                <a:gridCol w="4157734">
                  <a:extLst>
                    <a:ext uri="{9D8B030D-6E8A-4147-A177-3AD203B41FA5}">
                      <a16:colId xmlns:a16="http://schemas.microsoft.com/office/drawing/2014/main" val="948650192"/>
                    </a:ext>
                  </a:extLst>
                </a:gridCol>
              </a:tblGrid>
              <a:tr h="687742">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Biến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giới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Biến đổi khí hậu ở Việt Nam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3132848"/>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Nhiệt độ không khí</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6834427"/>
                  </a:ext>
                </a:extLst>
              </a:tr>
              <a:tr h="533432">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Lượng mưa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9088905"/>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Băng trên núi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3636030"/>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Băng ở cực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0523812"/>
                  </a:ext>
                </a:extLst>
              </a:tr>
              <a:tr h="524499">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Nước biển dâng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2386436"/>
                  </a:ext>
                </a:extLst>
              </a:tr>
              <a:tr h="475651">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Thời tiết cực đoan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1693565"/>
                  </a:ext>
                </a:extLst>
              </a:tr>
              <a:tr h="721761">
                <a:tc>
                  <a:txBody>
                    <a:bodyPr/>
                    <a:lstStyle/>
                    <a:p>
                      <a:pPr algn="just">
                        <a:lnSpc>
                          <a:spcPct val="115000"/>
                        </a:lnSpc>
                        <a:spcAft>
                          <a:spcPts val="0"/>
                        </a:spcAft>
                      </a:pPr>
                      <a:r>
                        <a:rPr lang="en-US" sz="2400">
                          <a:effectLst/>
                          <a:latin typeface="Times New Roman" panose="02020603050405020304" pitchFamily="18" charset="0"/>
                          <a:cs typeface="Times New Roman" panose="02020603050405020304" pitchFamily="18" charset="0"/>
                        </a:rPr>
                        <a:t>Ảnh hưởng các loài</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6492746"/>
                  </a:ext>
                </a:extLst>
              </a:tr>
              <a:tr h="524499">
                <a:tc>
                  <a:txBody>
                    <a:bodyPr/>
                    <a:lstStyle/>
                    <a:p>
                      <a:pPr algn="just">
                        <a:lnSpc>
                          <a:spcPct val="115000"/>
                        </a:lnSpc>
                        <a:spcAft>
                          <a:spcPts val="0"/>
                        </a:spcAft>
                      </a:pP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cực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24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9717227"/>
                  </a:ext>
                </a:extLst>
              </a:tr>
            </a:tbl>
          </a:graphicData>
        </a:graphic>
      </p:graphicFrame>
      <p:sp>
        <p:nvSpPr>
          <p:cNvPr id="7" name="TextBox 6"/>
          <p:cNvSpPr txBox="1"/>
          <p:nvPr/>
        </p:nvSpPr>
        <p:spPr>
          <a:xfrm>
            <a:off x="3435922" y="2050467"/>
            <a:ext cx="1469964"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7952501" y="2147447"/>
            <a:ext cx="1469964"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Tăng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lên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449768" y="2576940"/>
            <a:ext cx="3893053" cy="646331"/>
          </a:xfrm>
          <a:prstGeom prst="rect">
            <a:avLst/>
          </a:prstGeom>
          <a:noFill/>
        </p:spPr>
        <p:txBody>
          <a:bodyPr wrap="none" rtlCol="0">
            <a:spAutoFit/>
          </a:bodyPr>
          <a:lstStyle/>
          <a:p>
            <a:r>
              <a:rPr lang="vi-VN"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tuyến</a:t>
            </a:r>
            <a:r>
              <a:rPr lang="en-US" dirty="0">
                <a:latin typeface="Times New Roman" panose="02020603050405020304" pitchFamily="18" charset="0"/>
                <a:cs typeface="Times New Roman" panose="02020603050405020304" pitchFamily="18" charset="0"/>
              </a:rPr>
              <a:t> 30</a:t>
            </a:r>
            <a:r>
              <a:rPr lang="en-US" baseline="30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B</a:t>
            </a: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đới</a:t>
            </a:r>
            <a:endParaRPr lang="en-US"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7980214" y="2576941"/>
            <a:ext cx="1469964"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579918" y="3274135"/>
            <a:ext cx="156966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hẹp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endParaRPr 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3556305" y="3782284"/>
            <a:ext cx="128554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Tan </a:t>
            </a:r>
            <a:r>
              <a:rPr lang="en-US" dirty="0" err="1">
                <a:latin typeface="Times New Roman" panose="02020603050405020304" pitchFamily="18" charset="0"/>
                <a:cs typeface="Times New Roman" panose="02020603050405020304" pitchFamily="18" charset="0"/>
              </a:rPr>
              <a:t>nhanh</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362337" y="4253336"/>
            <a:ext cx="256390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975898" y="4211779"/>
            <a:ext cx="2563907"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endParaRPr lang="en-US"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3553630" y="4807525"/>
            <a:ext cx="111120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bão</a:t>
            </a:r>
            <a:endParaRPr lang="en-US"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7841587" y="4544280"/>
            <a:ext cx="4350414" cy="923330"/>
          </a:xfrm>
          <a:prstGeom prst="rect">
            <a:avLst/>
          </a:prstGeom>
          <a:noFill/>
        </p:spPr>
        <p:txBody>
          <a:bodyPr wrap="square" rtlCol="0">
            <a:spAutoFit/>
          </a:bodyPr>
          <a:lstStyle/>
          <a:p>
            <a:r>
              <a:rPr lang="en-US" dirty="0"/>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vi </a:t>
            </a:r>
            <a:r>
              <a:rPr lang="en-US" dirty="0" err="1">
                <a:latin typeface="Times New Roman" panose="02020603050405020304" pitchFamily="18" charset="0"/>
                <a:cs typeface="Times New Roman" panose="02020603050405020304" pitchFamily="18" charset="0"/>
              </a:rPr>
              <a:t>thiệt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a:t>
            </a:r>
          </a:p>
        </p:txBody>
      </p:sp>
      <p:sp>
        <p:nvSpPr>
          <p:cNvPr id="26" name="TextBox 25"/>
          <p:cNvSpPr txBox="1"/>
          <p:nvPr/>
        </p:nvSpPr>
        <p:spPr>
          <a:xfrm>
            <a:off x="3380504" y="5315208"/>
            <a:ext cx="4267112"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endParaRPr lang="en-US"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7769364" y="5407164"/>
            <a:ext cx="481791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sv</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endParaRPr lang="en-US"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3328985" y="6066747"/>
            <a:ext cx="444037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endParaRPr lang="en-US"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7915272" y="6004146"/>
            <a:ext cx="4276727" cy="923330"/>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Nhu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du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du </a:t>
            </a:r>
            <a:r>
              <a:rPr lang="en-US" dirty="0" err="1">
                <a:latin typeface="Times New Roman" panose="02020603050405020304" pitchFamily="18" charset="0"/>
                <a:cs typeface="Times New Roman" panose="02020603050405020304" pitchFamily="18" charset="0"/>
              </a:rPr>
              <a:t>lịch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818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down)">
                                      <p:cBhvr>
                                        <p:cTn id="31" dur="500"/>
                                        <p:tgtEl>
                                          <p:spTgt spid="1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4">
                                            <p:txEl>
                                              <p:pRg st="0" end="0"/>
                                            </p:txEl>
                                          </p:spTgt>
                                        </p:tgtEl>
                                        <p:attrNameLst>
                                          <p:attrName>style.visibility</p:attrName>
                                        </p:attrNameLst>
                                      </p:cBhvr>
                                      <p:to>
                                        <p:strVal val="visible"/>
                                      </p:to>
                                    </p:set>
                                    <p:animEffect transition="in" filter="circle(in)">
                                      <p:cBhvr>
                                        <p:cTn id="36" dur="2000"/>
                                        <p:tgtEl>
                                          <p:spTgt spid="1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 calcmode="lin" valueType="num">
                                      <p:cBhvr additive="base">
                                        <p:cTn id="47"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arn(inVertical)">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5">
                                            <p:txEl>
                                              <p:pRg st="0" end="0"/>
                                            </p:txEl>
                                          </p:spTgt>
                                        </p:tgtEl>
                                        <p:attrNameLst>
                                          <p:attrName>style.visibility</p:attrName>
                                        </p:attrNameLst>
                                      </p:cBhvr>
                                      <p:to>
                                        <p:strVal val="visible"/>
                                      </p:to>
                                    </p:set>
                                    <p:animEffect transition="in" filter="wipe(down)">
                                      <p:cBhvr>
                                        <p:cTn id="58" dur="500"/>
                                        <p:tgtEl>
                                          <p:spTgt spid="25">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500"/>
                                        <p:tgtEl>
                                          <p:spTgt spid="26"/>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000"/>
                                        <p:tgtEl>
                                          <p:spTgt spid="27"/>
                                        </p:tgtEl>
                                      </p:cBhvr>
                                    </p:animEffect>
                                    <p:anim calcmode="lin" valueType="num">
                                      <p:cBhvr>
                                        <p:cTn id="69" dur="1000" fill="hold"/>
                                        <p:tgtEl>
                                          <p:spTgt spid="27"/>
                                        </p:tgtEl>
                                        <p:attrNameLst>
                                          <p:attrName>ppt_x</p:attrName>
                                        </p:attrNameLst>
                                      </p:cBhvr>
                                      <p:tavLst>
                                        <p:tav tm="0">
                                          <p:val>
                                            <p:strVal val="#ppt_x"/>
                                          </p:val>
                                        </p:tav>
                                        <p:tav tm="100000">
                                          <p:val>
                                            <p:strVal val="#ppt_x"/>
                                          </p:val>
                                        </p:tav>
                                      </p:tavLst>
                                    </p:anim>
                                    <p:anim calcmode="lin" valueType="num">
                                      <p:cBhvr>
                                        <p:cTn id="7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barn(inVertical)">
                                      <p:cBhvr>
                                        <p:cTn id="75" dur="500"/>
                                        <p:tgtEl>
                                          <p:spTgt spid="28">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1" grpId="0"/>
      <p:bldP spid="22"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sz="quarter" idx="4294967295"/>
          </p:nvPr>
        </p:nvSpPr>
        <p:spPr>
          <a:xfrm>
            <a:off x="-66239" y="1059352"/>
            <a:ext cx="3555116" cy="457200"/>
          </a:xfrm>
        </p:spPr>
        <p:txBody>
          <a:bodyPr/>
          <a:lstStyle/>
          <a:p>
            <a:pPr marL="609600" indent="-609600">
              <a:spcBef>
                <a:spcPct val="50000"/>
              </a:spcBef>
              <a:buNone/>
            </a:pPr>
            <a:r>
              <a:rPr lang="vi-VN" altLang="en-US" sz="2600" b="1" dirty="0">
                <a:solidFill>
                  <a:srgbClr val="002060"/>
                </a:solidFill>
                <a:latin typeface="Times New Roman" panose="02020603050405020304" pitchFamily="18" charset="0"/>
                <a:cs typeface="Times New Roman" panose="02020603050405020304" pitchFamily="18" charset="0"/>
              </a:rPr>
              <a:t>I. Biến đổi khí hậu</a:t>
            </a:r>
            <a:endParaRPr lang="en-US" altLang="en-US" sz="2600" b="1" dirty="0">
              <a:solidFill>
                <a:srgbClr val="00206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330037" y="2380635"/>
            <a:ext cx="950421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Quan sát </a:t>
            </a:r>
            <a:r>
              <a:rPr lang="vi-VN"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các hình</a:t>
            </a:r>
            <a:r>
              <a:rPr kumimoji="0" lang="nl-NL"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và dựa vào nội dung SGK mục </a:t>
            </a:r>
            <a:r>
              <a:rPr lang="vi-VN"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a:t>
            </a:r>
            <a:r>
              <a:rPr kumimoji="0" lang="nl-NL"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hoàn thành bài tập sau:</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4825908" y="3076790"/>
            <a:ext cx="2540183" cy="36933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850872298"/>
              </p:ext>
            </p:extLst>
          </p:nvPr>
        </p:nvGraphicFramePr>
        <p:xfrm>
          <a:off x="1579418" y="3548409"/>
          <a:ext cx="8368146" cy="2803040"/>
        </p:xfrm>
        <a:graphic>
          <a:graphicData uri="http://schemas.openxmlformats.org/drawingml/2006/table">
            <a:tbl>
              <a:tblPr firstRow="1" firstCol="1" bandRow="1">
                <a:tableStyleId>{5C22544A-7EE6-4342-B048-85BDC9FD1C3A}</a:tableStyleId>
              </a:tblPr>
              <a:tblGrid>
                <a:gridCol w="4183263">
                  <a:extLst>
                    <a:ext uri="{9D8B030D-6E8A-4147-A177-3AD203B41FA5}">
                      <a16:colId xmlns:a16="http://schemas.microsoft.com/office/drawing/2014/main" val="1044474444"/>
                    </a:ext>
                  </a:extLst>
                </a:gridCol>
                <a:gridCol w="4184883">
                  <a:extLst>
                    <a:ext uri="{9D8B030D-6E8A-4147-A177-3AD203B41FA5}">
                      <a16:colId xmlns:a16="http://schemas.microsoft.com/office/drawing/2014/main" val="1237938396"/>
                    </a:ext>
                  </a:extLst>
                </a:gridCol>
              </a:tblGrid>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Nguyên nhân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Nhóm 1,2</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3,4</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5,6</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700760">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7,8</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grpSp>
        <p:nvGrpSpPr>
          <p:cNvPr id="4" name="Group 3"/>
          <p:cNvGrpSpPr/>
          <p:nvPr/>
        </p:nvGrpSpPr>
        <p:grpSpPr>
          <a:xfrm>
            <a:off x="152399" y="0"/>
            <a:ext cx="12039600" cy="1030974"/>
            <a:chOff x="152399" y="0"/>
            <a:chExt cx="12039600" cy="1030974"/>
          </a:xfrm>
        </p:grpSpPr>
        <p:grpSp>
          <p:nvGrpSpPr>
            <p:cNvPr id="7" name="Group 6">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8"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1" name="Oval 10">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2" name="Rectangle 1"/>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8748296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sz="quarter" idx="4294967295"/>
          </p:nvPr>
        </p:nvSpPr>
        <p:spPr>
          <a:xfrm>
            <a:off x="113872" y="1407441"/>
            <a:ext cx="3555116" cy="457200"/>
          </a:xfrm>
        </p:spPr>
        <p:txBody>
          <a:bodyPr/>
          <a:lstStyle/>
          <a:p>
            <a:pPr marL="609600" indent="-609600">
              <a:spcBef>
                <a:spcPct val="50000"/>
              </a:spcBef>
              <a:buNone/>
            </a:pPr>
            <a:r>
              <a:rPr lang="vi-VN" altLang="en-US" sz="2300" b="1" dirty="0">
                <a:solidFill>
                  <a:srgbClr val="002060"/>
                </a:solidFill>
                <a:latin typeface="Times New Roman" panose="02020603050405020304" pitchFamily="18" charset="0"/>
                <a:cs typeface="Times New Roman" panose="02020603050405020304" pitchFamily="18" charset="0"/>
              </a:rPr>
              <a:t>I.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983382817"/>
              </p:ext>
            </p:extLst>
          </p:nvPr>
        </p:nvGraphicFramePr>
        <p:xfrm>
          <a:off x="207818" y="1856508"/>
          <a:ext cx="11734800" cy="4862944"/>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215736">
                <a:tc>
                  <a:txBody>
                    <a:bodyPr/>
                    <a:lstStyle/>
                    <a:p>
                      <a:pPr algn="ctr">
                        <a:lnSpc>
                          <a:spcPct val="115000"/>
                        </a:lnSpc>
                        <a:spcAft>
                          <a:spcPts val="0"/>
                        </a:spcAft>
                      </a:pPr>
                      <a:r>
                        <a:rPr lang="nl-NL" sz="24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215736">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Biểu hiện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215736">
                <a:tc>
                  <a:txBody>
                    <a:bodyPr/>
                    <a:lstStyle/>
                    <a:p>
                      <a:pPr algn="ctr">
                        <a:lnSpc>
                          <a:spcPct val="115000"/>
                        </a:lnSpc>
                        <a:spcAft>
                          <a:spcPts val="0"/>
                        </a:spcAft>
                      </a:pPr>
                      <a:r>
                        <a:rPr lang="nl-NL" sz="2400" dirty="0">
                          <a:solidFill>
                            <a:schemeClr val="tx1"/>
                          </a:solidFill>
                          <a:effectLst/>
                          <a:latin typeface="Times New Roman" panose="02020603050405020304" pitchFamily="18" charset="0"/>
                          <a:cs typeface="Times New Roman" panose="02020603050405020304" pitchFamily="18" charset="0"/>
                        </a:rPr>
                        <a:t>Hậu quả</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215736">
                <a:tc>
                  <a:txBody>
                    <a:bodyPr/>
                    <a:lstStyle/>
                    <a:p>
                      <a:pPr algn="ctr">
                        <a:lnSpc>
                          <a:spcPct val="115000"/>
                        </a:lnSpc>
                        <a:spcAft>
                          <a:spcPts val="0"/>
                        </a:spcAft>
                      </a:pPr>
                      <a:r>
                        <a:rPr lang="nl-NL" sz="2400">
                          <a:solidFill>
                            <a:schemeClr val="tx1"/>
                          </a:solidFill>
                          <a:effectLst/>
                          <a:latin typeface="Times New Roman" panose="02020603050405020304" pitchFamily="18" charset="0"/>
                          <a:cs typeface="Times New Roman" panose="02020603050405020304" pitchFamily="18" charset="0"/>
                        </a:rPr>
                        <a:t>Giải pháp</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2184867"/>
            <a:ext cx="8104909" cy="90774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Group 7"/>
          <p:cNvGrpSpPr/>
          <p:nvPr/>
        </p:nvGrpSpPr>
        <p:grpSpPr>
          <a:xfrm>
            <a:off x="152399" y="69275"/>
            <a:ext cx="12039600" cy="1030974"/>
            <a:chOff x="152399" y="0"/>
            <a:chExt cx="12039600" cy="1030974"/>
          </a:xfrm>
        </p:grpSpPr>
        <p:grpSp>
          <p:nvGrpSpPr>
            <p:cNvPr id="9" name="Group 8">
              <a:extLst>
                <a:ext uri="{FF2B5EF4-FFF2-40B4-BE49-F238E27FC236}">
                  <a16:creationId xmlns:a16="http://schemas.microsoft.com/office/drawing/2014/main" id="{0F717289-1E76-48ED-9C32-6BF148DAB4B2}"/>
                </a:ext>
              </a:extLst>
            </p:cNvPr>
            <p:cNvGrpSpPr/>
            <p:nvPr/>
          </p:nvGrpSpPr>
          <p:grpSpPr>
            <a:xfrm>
              <a:off x="152399" y="0"/>
              <a:ext cx="12039600" cy="988142"/>
              <a:chOff x="152399" y="0"/>
              <a:chExt cx="12039600" cy="988142"/>
            </a:xfrm>
          </p:grpSpPr>
          <p:sp>
            <p:nvSpPr>
              <p:cNvPr id="12" name="Lưu đồ: Điểm Kết Thúc 147">
                <a:extLst>
                  <a:ext uri="{FF2B5EF4-FFF2-40B4-BE49-F238E27FC236}">
                    <a16:creationId xmlns:a16="http://schemas.microsoft.com/office/drawing/2014/main" id="{8241EFF1-7BCE-40E9-B684-C464CAAAB43A}"/>
                  </a:ext>
                </a:extLst>
              </p:cNvPr>
              <p:cNvSpPr/>
              <p:nvPr/>
            </p:nvSpPr>
            <p:spPr>
              <a:xfrm>
                <a:off x="1648690" y="0"/>
                <a:ext cx="10543309" cy="988142"/>
              </a:xfrm>
              <a:prstGeom prst="flowChartTerminator">
                <a:avLst/>
              </a:prstGeom>
              <a:solidFill>
                <a:srgbClr val="37B98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rPr>
                  <a:t> </a:t>
                </a:r>
                <a:endParaRPr kumimoji="0" lang="en-US" sz="4000" b="1" i="0" u="none" strike="noStrike" kern="1200" cap="none" spc="0" normalizeH="0" baseline="0" noProof="0" dirty="0">
                  <a:ln>
                    <a:noFill/>
                  </a:ln>
                  <a:solidFill>
                    <a:srgbClr val="FFFF00"/>
                  </a:solidFill>
                  <a:effectLst/>
                  <a:uLnTx/>
                  <a:uFillTx/>
                  <a:latin typeface="#9Slide03 SVN-PF Din Text Pro C" panose="02000506020000020004" pitchFamily="2" charset="0"/>
                  <a:ea typeface="+mn-ea"/>
                  <a:cs typeface="+mn-cs"/>
                </a:endParaRPr>
              </a:p>
            </p:txBody>
          </p:sp>
          <p:sp>
            <p:nvSpPr>
              <p:cNvPr id="13" name="Oval 12">
                <a:extLst>
                  <a:ext uri="{FF2B5EF4-FFF2-40B4-BE49-F238E27FC236}">
                    <a16:creationId xmlns:a16="http://schemas.microsoft.com/office/drawing/2014/main" id="{B935A062-47B7-42BB-BB7B-714029B5C449}"/>
                  </a:ext>
                </a:extLst>
              </p:cNvPr>
              <p:cNvSpPr/>
              <p:nvPr/>
            </p:nvSpPr>
            <p:spPr>
              <a:xfrm>
                <a:off x="152399" y="0"/>
                <a:ext cx="1496291" cy="988142"/>
              </a:xfrm>
              <a:prstGeom prst="ellipse">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1" name="Rectangle 10"/>
            <p:cNvSpPr/>
            <p:nvPr/>
          </p:nvSpPr>
          <p:spPr>
            <a:xfrm>
              <a:off x="1971675" y="76867"/>
              <a:ext cx="9086849" cy="954107"/>
            </a:xfrm>
            <a:prstGeom prst="rect">
              <a:avLst/>
            </a:prstGeom>
          </p:spPr>
          <p:txBody>
            <a:bodyPr wrap="square">
              <a:spAutoFit/>
            </a:bodyPr>
            <a:lstStyle/>
            <a:p>
              <a:pPr lvl="0" algn="ctr">
                <a:defRPr/>
              </a:pPr>
              <a:r>
                <a:rPr lang="en-US" sz="2800" dirty="0">
                  <a:solidFill>
                    <a:srgbClr val="FFFF00"/>
                  </a:solidFill>
                  <a:latin typeface="Times New Roman" panose="02020603050405020304" pitchFamily="18" charset="0"/>
                  <a:cs typeface="Times New Roman" panose="02020603050405020304" pitchFamily="18" charset="0"/>
                </a:rPr>
                <a:t>BÀI 14. BIÊN ĐỔI KHÍ HẬU </a:t>
              </a:r>
            </a:p>
            <a:p>
              <a:pPr lvl="0" algn="ctr">
                <a:defRPr/>
              </a:pPr>
              <a:r>
                <a:rPr lang="en-US" sz="2800" dirty="0">
                  <a:solidFill>
                    <a:srgbClr val="FFFF00"/>
                  </a:solidFill>
                  <a:latin typeface="Times New Roman" panose="02020603050405020304" pitchFamily="18" charset="0"/>
                  <a:cs typeface="Times New Roman" panose="02020603050405020304" pitchFamily="18" charset="0"/>
                </a:rPr>
                <a:t>VÀ ỨNG PHÓ VỚI BIÊN ĐỔI KHÍ HẬU</a:t>
              </a:r>
            </a:p>
          </p:txBody>
        </p:sp>
      </p:grpSp>
    </p:spTree>
    <p:extLst>
      <p:ext uri="{BB962C8B-B14F-4D97-AF65-F5344CB8AC3E}">
        <p14:creationId xmlns:p14="http://schemas.microsoft.com/office/powerpoint/2010/main" val="24905035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3687</TotalTime>
  <Words>1495</Words>
  <Application>Microsoft Office PowerPoint</Application>
  <PresentationFormat>Màn hình rộng</PresentationFormat>
  <Paragraphs>234</Paragraphs>
  <Slides>20</Slides>
  <Notes>9</Notes>
  <HiddenSlides>0</HiddenSlides>
  <MMClips>0</MMClips>
  <ScaleCrop>false</ScaleCrop>
  <HeadingPairs>
    <vt:vector size="6" baseType="variant">
      <vt:variant>
        <vt:lpstr>Phông được Dùng</vt:lpstr>
      </vt:variant>
      <vt:variant>
        <vt:i4>7</vt:i4>
      </vt:variant>
      <vt:variant>
        <vt:lpstr>Chủ đề</vt:lpstr>
      </vt:variant>
      <vt:variant>
        <vt:i4>10</vt:i4>
      </vt:variant>
      <vt:variant>
        <vt:lpstr>Tiêu đề Bản chiếu</vt:lpstr>
      </vt:variant>
      <vt:variant>
        <vt:i4>20</vt:i4>
      </vt:variant>
    </vt:vector>
  </HeadingPairs>
  <TitlesOfParts>
    <vt:vector size="37" baseType="lpstr">
      <vt:lpstr>#9Slide03 SVN-PF Din Text Pro C</vt:lpstr>
      <vt:lpstr>#9Slide05 Brannboll Ny</vt:lpstr>
      <vt:lpstr>Arial</vt:lpstr>
      <vt:lpstr>Calibri</vt:lpstr>
      <vt:lpstr>Calibri Light</vt:lpstr>
      <vt:lpstr>Rockwell</vt:lpstr>
      <vt:lpstr>Times New Roman</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Trang</dc:creator>
  <cp:lastModifiedBy>Việt Phạm Lê Hoài</cp:lastModifiedBy>
  <cp:revision>52</cp:revision>
  <dcterms:created xsi:type="dcterms:W3CDTF">2021-07-21T02:55:04Z</dcterms:created>
  <dcterms:modified xsi:type="dcterms:W3CDTF">2024-01-10T02:57:56Z</dcterms:modified>
</cp:coreProperties>
</file>