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3" r:id="rId20"/>
    <p:sldId id="276" r:id="rId21"/>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3" d="100"/>
          <a:sy n="63" d="100"/>
        </p:scale>
        <p:origin x="804" y="5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08087-471E-434E-AEEA-E3F45495B9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4FF2A11F-4346-4833-9439-DA3DB31BA4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238BBD20-251F-4DA7-9C87-F7A1C21327B7}"/>
              </a:ext>
            </a:extLst>
          </p:cNvPr>
          <p:cNvSpPr>
            <a:spLocks noGrp="1"/>
          </p:cNvSpPr>
          <p:nvPr>
            <p:ph type="dt" sz="half" idx="10"/>
          </p:nvPr>
        </p:nvSpPr>
        <p:spPr/>
        <p:txBody>
          <a:bodyPr/>
          <a:lstStyle/>
          <a:p>
            <a:fld id="{0151C9A4-AD84-474F-96F5-C3BC24D22A7D}" type="datetimeFigureOut">
              <a:rPr lang="vi-VN" smtClean="0"/>
              <a:t>11/01/2024</a:t>
            </a:fld>
            <a:endParaRPr lang="vi-VN"/>
          </a:p>
        </p:txBody>
      </p:sp>
      <p:sp>
        <p:nvSpPr>
          <p:cNvPr id="5" name="Footer Placeholder 4">
            <a:extLst>
              <a:ext uri="{FF2B5EF4-FFF2-40B4-BE49-F238E27FC236}">
                <a16:creationId xmlns:a16="http://schemas.microsoft.com/office/drawing/2014/main" id="{F78D0E74-7B43-4395-994D-6BC09FBC8E6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EE4748A-CCD7-4361-AEA3-EBEFA3874A1C}"/>
              </a:ext>
            </a:extLst>
          </p:cNvPr>
          <p:cNvSpPr>
            <a:spLocks noGrp="1"/>
          </p:cNvSpPr>
          <p:nvPr>
            <p:ph type="sldNum" sz="quarter" idx="12"/>
          </p:nvPr>
        </p:nvSpPr>
        <p:spPr/>
        <p:txBody>
          <a:bodyPr/>
          <a:lstStyle/>
          <a:p>
            <a:fld id="{55457EC1-79A0-4FD1-A4E8-D6C6D0CE6DD8}" type="slidenum">
              <a:rPr lang="vi-VN" smtClean="0"/>
              <a:t>‹#›</a:t>
            </a:fld>
            <a:endParaRPr lang="vi-VN"/>
          </a:p>
        </p:txBody>
      </p:sp>
    </p:spTree>
    <p:extLst>
      <p:ext uri="{BB962C8B-B14F-4D97-AF65-F5344CB8AC3E}">
        <p14:creationId xmlns:p14="http://schemas.microsoft.com/office/powerpoint/2010/main" val="745515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0ECE1-2EBD-4CA1-BD9C-CD2DEF92AAB3}"/>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7FAE7012-BCC2-4CD1-A89D-22DB7FBA6CE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A0C6514-9193-4B02-8250-07FBFE1D18A7}"/>
              </a:ext>
            </a:extLst>
          </p:cNvPr>
          <p:cNvSpPr>
            <a:spLocks noGrp="1"/>
          </p:cNvSpPr>
          <p:nvPr>
            <p:ph type="dt" sz="half" idx="10"/>
          </p:nvPr>
        </p:nvSpPr>
        <p:spPr/>
        <p:txBody>
          <a:bodyPr/>
          <a:lstStyle/>
          <a:p>
            <a:fld id="{0151C9A4-AD84-474F-96F5-C3BC24D22A7D}" type="datetimeFigureOut">
              <a:rPr lang="vi-VN" smtClean="0"/>
              <a:t>11/01/2024</a:t>
            </a:fld>
            <a:endParaRPr lang="vi-VN"/>
          </a:p>
        </p:txBody>
      </p:sp>
      <p:sp>
        <p:nvSpPr>
          <p:cNvPr id="5" name="Footer Placeholder 4">
            <a:extLst>
              <a:ext uri="{FF2B5EF4-FFF2-40B4-BE49-F238E27FC236}">
                <a16:creationId xmlns:a16="http://schemas.microsoft.com/office/drawing/2014/main" id="{2A6F10DB-5789-4010-B69A-FE076C903E4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A1802D6-626B-4AE4-B18C-CB55FABD888B}"/>
              </a:ext>
            </a:extLst>
          </p:cNvPr>
          <p:cNvSpPr>
            <a:spLocks noGrp="1"/>
          </p:cNvSpPr>
          <p:nvPr>
            <p:ph type="sldNum" sz="quarter" idx="12"/>
          </p:nvPr>
        </p:nvSpPr>
        <p:spPr/>
        <p:txBody>
          <a:bodyPr/>
          <a:lstStyle/>
          <a:p>
            <a:fld id="{55457EC1-79A0-4FD1-A4E8-D6C6D0CE6DD8}" type="slidenum">
              <a:rPr lang="vi-VN" smtClean="0"/>
              <a:t>‹#›</a:t>
            </a:fld>
            <a:endParaRPr lang="vi-VN"/>
          </a:p>
        </p:txBody>
      </p:sp>
    </p:spTree>
    <p:extLst>
      <p:ext uri="{BB962C8B-B14F-4D97-AF65-F5344CB8AC3E}">
        <p14:creationId xmlns:p14="http://schemas.microsoft.com/office/powerpoint/2010/main" val="3361136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DBD994-6C3C-40E0-9AFA-0010169A755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C5062AC5-8C03-4C07-9033-BA36143F9F3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DFFE02F-8A8C-4630-BA75-FC249A30238D}"/>
              </a:ext>
            </a:extLst>
          </p:cNvPr>
          <p:cNvSpPr>
            <a:spLocks noGrp="1"/>
          </p:cNvSpPr>
          <p:nvPr>
            <p:ph type="dt" sz="half" idx="10"/>
          </p:nvPr>
        </p:nvSpPr>
        <p:spPr/>
        <p:txBody>
          <a:bodyPr/>
          <a:lstStyle/>
          <a:p>
            <a:fld id="{0151C9A4-AD84-474F-96F5-C3BC24D22A7D}" type="datetimeFigureOut">
              <a:rPr lang="vi-VN" smtClean="0"/>
              <a:t>11/01/2024</a:t>
            </a:fld>
            <a:endParaRPr lang="vi-VN"/>
          </a:p>
        </p:txBody>
      </p:sp>
      <p:sp>
        <p:nvSpPr>
          <p:cNvPr id="5" name="Footer Placeholder 4">
            <a:extLst>
              <a:ext uri="{FF2B5EF4-FFF2-40B4-BE49-F238E27FC236}">
                <a16:creationId xmlns:a16="http://schemas.microsoft.com/office/drawing/2014/main" id="{C0B41872-1BEC-4357-B28F-7AE1562AE1A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0BAB5FF-4B03-4AE8-BF3C-D67EE3082CD6}"/>
              </a:ext>
            </a:extLst>
          </p:cNvPr>
          <p:cNvSpPr>
            <a:spLocks noGrp="1"/>
          </p:cNvSpPr>
          <p:nvPr>
            <p:ph type="sldNum" sz="quarter" idx="12"/>
          </p:nvPr>
        </p:nvSpPr>
        <p:spPr/>
        <p:txBody>
          <a:bodyPr/>
          <a:lstStyle/>
          <a:p>
            <a:fld id="{55457EC1-79A0-4FD1-A4E8-D6C6D0CE6DD8}" type="slidenum">
              <a:rPr lang="vi-VN" smtClean="0"/>
              <a:t>‹#›</a:t>
            </a:fld>
            <a:endParaRPr lang="vi-VN"/>
          </a:p>
        </p:txBody>
      </p:sp>
    </p:spTree>
    <p:extLst>
      <p:ext uri="{BB962C8B-B14F-4D97-AF65-F5344CB8AC3E}">
        <p14:creationId xmlns:p14="http://schemas.microsoft.com/office/powerpoint/2010/main" val="1510062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E2FBF-35A4-4FB5-AEDE-EFAB2C21FAA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C0E9A6B3-B036-42DC-BE13-139AC8BF29E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ED49265A-B540-480C-862E-76DC7E3B988B}"/>
              </a:ext>
            </a:extLst>
          </p:cNvPr>
          <p:cNvSpPr>
            <a:spLocks noGrp="1"/>
          </p:cNvSpPr>
          <p:nvPr>
            <p:ph type="dt" sz="half" idx="10"/>
          </p:nvPr>
        </p:nvSpPr>
        <p:spPr/>
        <p:txBody>
          <a:bodyPr/>
          <a:lstStyle/>
          <a:p>
            <a:fld id="{0151C9A4-AD84-474F-96F5-C3BC24D22A7D}" type="datetimeFigureOut">
              <a:rPr lang="vi-VN" smtClean="0"/>
              <a:t>11/01/2024</a:t>
            </a:fld>
            <a:endParaRPr lang="vi-VN"/>
          </a:p>
        </p:txBody>
      </p:sp>
      <p:sp>
        <p:nvSpPr>
          <p:cNvPr id="5" name="Footer Placeholder 4">
            <a:extLst>
              <a:ext uri="{FF2B5EF4-FFF2-40B4-BE49-F238E27FC236}">
                <a16:creationId xmlns:a16="http://schemas.microsoft.com/office/drawing/2014/main" id="{3DB029D9-1577-4F94-AB44-C24E3C347AF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EFE86C7-BCD0-4FA9-AC13-F2D83491AD3A}"/>
              </a:ext>
            </a:extLst>
          </p:cNvPr>
          <p:cNvSpPr>
            <a:spLocks noGrp="1"/>
          </p:cNvSpPr>
          <p:nvPr>
            <p:ph type="sldNum" sz="quarter" idx="12"/>
          </p:nvPr>
        </p:nvSpPr>
        <p:spPr/>
        <p:txBody>
          <a:bodyPr/>
          <a:lstStyle/>
          <a:p>
            <a:fld id="{55457EC1-79A0-4FD1-A4E8-D6C6D0CE6DD8}" type="slidenum">
              <a:rPr lang="vi-VN" smtClean="0"/>
              <a:t>‹#›</a:t>
            </a:fld>
            <a:endParaRPr lang="vi-VN"/>
          </a:p>
        </p:txBody>
      </p:sp>
    </p:spTree>
    <p:extLst>
      <p:ext uri="{BB962C8B-B14F-4D97-AF65-F5344CB8AC3E}">
        <p14:creationId xmlns:p14="http://schemas.microsoft.com/office/powerpoint/2010/main" val="1790366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899DA-3400-4195-8126-353137AB8B0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2F854E16-A6E9-4611-A3E4-DEAD54D351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87BE403-0ACA-4FE3-917A-453C84FB2635}"/>
              </a:ext>
            </a:extLst>
          </p:cNvPr>
          <p:cNvSpPr>
            <a:spLocks noGrp="1"/>
          </p:cNvSpPr>
          <p:nvPr>
            <p:ph type="dt" sz="half" idx="10"/>
          </p:nvPr>
        </p:nvSpPr>
        <p:spPr/>
        <p:txBody>
          <a:bodyPr/>
          <a:lstStyle/>
          <a:p>
            <a:fld id="{0151C9A4-AD84-474F-96F5-C3BC24D22A7D}" type="datetimeFigureOut">
              <a:rPr lang="vi-VN" smtClean="0"/>
              <a:t>11/01/2024</a:t>
            </a:fld>
            <a:endParaRPr lang="vi-VN"/>
          </a:p>
        </p:txBody>
      </p:sp>
      <p:sp>
        <p:nvSpPr>
          <p:cNvPr id="5" name="Footer Placeholder 4">
            <a:extLst>
              <a:ext uri="{FF2B5EF4-FFF2-40B4-BE49-F238E27FC236}">
                <a16:creationId xmlns:a16="http://schemas.microsoft.com/office/drawing/2014/main" id="{F3343397-849C-4D5A-9D65-A4574C5769E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83F377E-C32A-42F5-A8B0-0BE975574053}"/>
              </a:ext>
            </a:extLst>
          </p:cNvPr>
          <p:cNvSpPr>
            <a:spLocks noGrp="1"/>
          </p:cNvSpPr>
          <p:nvPr>
            <p:ph type="sldNum" sz="quarter" idx="12"/>
          </p:nvPr>
        </p:nvSpPr>
        <p:spPr/>
        <p:txBody>
          <a:bodyPr/>
          <a:lstStyle/>
          <a:p>
            <a:fld id="{55457EC1-79A0-4FD1-A4E8-D6C6D0CE6DD8}" type="slidenum">
              <a:rPr lang="vi-VN" smtClean="0"/>
              <a:t>‹#›</a:t>
            </a:fld>
            <a:endParaRPr lang="vi-VN"/>
          </a:p>
        </p:txBody>
      </p:sp>
    </p:spTree>
    <p:extLst>
      <p:ext uri="{BB962C8B-B14F-4D97-AF65-F5344CB8AC3E}">
        <p14:creationId xmlns:p14="http://schemas.microsoft.com/office/powerpoint/2010/main" val="3080044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BCD69-57CF-415F-8C85-B16C3AAAA58B}"/>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30798208-677F-4ABE-AD37-5AA8B41179C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DB5F9167-876B-495E-8DBA-7E2F5CA7FFD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B08D70A0-41FE-4234-9E59-4D4E040D4AE7}"/>
              </a:ext>
            </a:extLst>
          </p:cNvPr>
          <p:cNvSpPr>
            <a:spLocks noGrp="1"/>
          </p:cNvSpPr>
          <p:nvPr>
            <p:ph type="dt" sz="half" idx="10"/>
          </p:nvPr>
        </p:nvSpPr>
        <p:spPr/>
        <p:txBody>
          <a:bodyPr/>
          <a:lstStyle/>
          <a:p>
            <a:fld id="{0151C9A4-AD84-474F-96F5-C3BC24D22A7D}" type="datetimeFigureOut">
              <a:rPr lang="vi-VN" smtClean="0"/>
              <a:t>11/01/2024</a:t>
            </a:fld>
            <a:endParaRPr lang="vi-VN"/>
          </a:p>
        </p:txBody>
      </p:sp>
      <p:sp>
        <p:nvSpPr>
          <p:cNvPr id="6" name="Footer Placeholder 5">
            <a:extLst>
              <a:ext uri="{FF2B5EF4-FFF2-40B4-BE49-F238E27FC236}">
                <a16:creationId xmlns:a16="http://schemas.microsoft.com/office/drawing/2014/main" id="{BC6B6654-6FAC-44CA-A229-112D5892561C}"/>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7C5D6839-2590-438D-AB5D-CD5C33594E0C}"/>
              </a:ext>
            </a:extLst>
          </p:cNvPr>
          <p:cNvSpPr>
            <a:spLocks noGrp="1"/>
          </p:cNvSpPr>
          <p:nvPr>
            <p:ph type="sldNum" sz="quarter" idx="12"/>
          </p:nvPr>
        </p:nvSpPr>
        <p:spPr/>
        <p:txBody>
          <a:bodyPr/>
          <a:lstStyle/>
          <a:p>
            <a:fld id="{55457EC1-79A0-4FD1-A4E8-D6C6D0CE6DD8}" type="slidenum">
              <a:rPr lang="vi-VN" smtClean="0"/>
              <a:t>‹#›</a:t>
            </a:fld>
            <a:endParaRPr lang="vi-VN"/>
          </a:p>
        </p:txBody>
      </p:sp>
    </p:spTree>
    <p:extLst>
      <p:ext uri="{BB962C8B-B14F-4D97-AF65-F5344CB8AC3E}">
        <p14:creationId xmlns:p14="http://schemas.microsoft.com/office/powerpoint/2010/main" val="800164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FA903-3763-48B7-ACF5-0ABEE2A0F027}"/>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B132558D-45F8-491E-87E4-84B102F091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3EE4770-FAB8-4A75-B627-7C2D4583743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3564CE85-D25A-49D0-98DB-C99540BA13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82E5718-3807-4B26-ADD8-C4C01645D64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8A3D3737-46B0-4DDF-A888-79209FEC432F}"/>
              </a:ext>
            </a:extLst>
          </p:cNvPr>
          <p:cNvSpPr>
            <a:spLocks noGrp="1"/>
          </p:cNvSpPr>
          <p:nvPr>
            <p:ph type="dt" sz="half" idx="10"/>
          </p:nvPr>
        </p:nvSpPr>
        <p:spPr/>
        <p:txBody>
          <a:bodyPr/>
          <a:lstStyle/>
          <a:p>
            <a:fld id="{0151C9A4-AD84-474F-96F5-C3BC24D22A7D}" type="datetimeFigureOut">
              <a:rPr lang="vi-VN" smtClean="0"/>
              <a:t>11/01/2024</a:t>
            </a:fld>
            <a:endParaRPr lang="vi-VN"/>
          </a:p>
        </p:txBody>
      </p:sp>
      <p:sp>
        <p:nvSpPr>
          <p:cNvPr id="8" name="Footer Placeholder 7">
            <a:extLst>
              <a:ext uri="{FF2B5EF4-FFF2-40B4-BE49-F238E27FC236}">
                <a16:creationId xmlns:a16="http://schemas.microsoft.com/office/drawing/2014/main" id="{47384CC7-A772-40BD-A092-326974387D75}"/>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790B84FE-A3B2-471B-BD1D-4C1B9069772E}"/>
              </a:ext>
            </a:extLst>
          </p:cNvPr>
          <p:cNvSpPr>
            <a:spLocks noGrp="1"/>
          </p:cNvSpPr>
          <p:nvPr>
            <p:ph type="sldNum" sz="quarter" idx="12"/>
          </p:nvPr>
        </p:nvSpPr>
        <p:spPr/>
        <p:txBody>
          <a:bodyPr/>
          <a:lstStyle/>
          <a:p>
            <a:fld id="{55457EC1-79A0-4FD1-A4E8-D6C6D0CE6DD8}" type="slidenum">
              <a:rPr lang="vi-VN" smtClean="0"/>
              <a:t>‹#›</a:t>
            </a:fld>
            <a:endParaRPr lang="vi-VN"/>
          </a:p>
        </p:txBody>
      </p:sp>
    </p:spTree>
    <p:extLst>
      <p:ext uri="{BB962C8B-B14F-4D97-AF65-F5344CB8AC3E}">
        <p14:creationId xmlns:p14="http://schemas.microsoft.com/office/powerpoint/2010/main" val="1593952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085DC-BE73-4EA8-927C-92EAB02AF5B0}"/>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75E40698-9300-4F8E-95F3-C78C3884D250}"/>
              </a:ext>
            </a:extLst>
          </p:cNvPr>
          <p:cNvSpPr>
            <a:spLocks noGrp="1"/>
          </p:cNvSpPr>
          <p:nvPr>
            <p:ph type="dt" sz="half" idx="10"/>
          </p:nvPr>
        </p:nvSpPr>
        <p:spPr/>
        <p:txBody>
          <a:bodyPr/>
          <a:lstStyle/>
          <a:p>
            <a:fld id="{0151C9A4-AD84-474F-96F5-C3BC24D22A7D}" type="datetimeFigureOut">
              <a:rPr lang="vi-VN" smtClean="0"/>
              <a:t>11/01/2024</a:t>
            </a:fld>
            <a:endParaRPr lang="vi-VN"/>
          </a:p>
        </p:txBody>
      </p:sp>
      <p:sp>
        <p:nvSpPr>
          <p:cNvPr id="4" name="Footer Placeholder 3">
            <a:extLst>
              <a:ext uri="{FF2B5EF4-FFF2-40B4-BE49-F238E27FC236}">
                <a16:creationId xmlns:a16="http://schemas.microsoft.com/office/drawing/2014/main" id="{7D028965-F31F-4E13-BEBD-BDA1ED77D80C}"/>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752C072F-1982-4F08-BED5-F04F21BB8AFD}"/>
              </a:ext>
            </a:extLst>
          </p:cNvPr>
          <p:cNvSpPr>
            <a:spLocks noGrp="1"/>
          </p:cNvSpPr>
          <p:nvPr>
            <p:ph type="sldNum" sz="quarter" idx="12"/>
          </p:nvPr>
        </p:nvSpPr>
        <p:spPr/>
        <p:txBody>
          <a:bodyPr/>
          <a:lstStyle/>
          <a:p>
            <a:fld id="{55457EC1-79A0-4FD1-A4E8-D6C6D0CE6DD8}" type="slidenum">
              <a:rPr lang="vi-VN" smtClean="0"/>
              <a:t>‹#›</a:t>
            </a:fld>
            <a:endParaRPr lang="vi-VN"/>
          </a:p>
        </p:txBody>
      </p:sp>
    </p:spTree>
    <p:extLst>
      <p:ext uri="{BB962C8B-B14F-4D97-AF65-F5344CB8AC3E}">
        <p14:creationId xmlns:p14="http://schemas.microsoft.com/office/powerpoint/2010/main" val="949827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2B88E1-7F62-4B6D-956C-7551110BA0F7}"/>
              </a:ext>
            </a:extLst>
          </p:cNvPr>
          <p:cNvSpPr>
            <a:spLocks noGrp="1"/>
          </p:cNvSpPr>
          <p:nvPr>
            <p:ph type="dt" sz="half" idx="10"/>
          </p:nvPr>
        </p:nvSpPr>
        <p:spPr/>
        <p:txBody>
          <a:bodyPr/>
          <a:lstStyle/>
          <a:p>
            <a:fld id="{0151C9A4-AD84-474F-96F5-C3BC24D22A7D}" type="datetimeFigureOut">
              <a:rPr lang="vi-VN" smtClean="0"/>
              <a:t>11/01/2024</a:t>
            </a:fld>
            <a:endParaRPr lang="vi-VN"/>
          </a:p>
        </p:txBody>
      </p:sp>
      <p:sp>
        <p:nvSpPr>
          <p:cNvPr id="3" name="Footer Placeholder 2">
            <a:extLst>
              <a:ext uri="{FF2B5EF4-FFF2-40B4-BE49-F238E27FC236}">
                <a16:creationId xmlns:a16="http://schemas.microsoft.com/office/drawing/2014/main" id="{52684503-8F3B-4E82-8F10-9B5B1BA22D8E}"/>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3901D8E2-B46C-4A4D-BF1B-CC9EC8A7AB1A}"/>
              </a:ext>
            </a:extLst>
          </p:cNvPr>
          <p:cNvSpPr>
            <a:spLocks noGrp="1"/>
          </p:cNvSpPr>
          <p:nvPr>
            <p:ph type="sldNum" sz="quarter" idx="12"/>
          </p:nvPr>
        </p:nvSpPr>
        <p:spPr/>
        <p:txBody>
          <a:bodyPr/>
          <a:lstStyle/>
          <a:p>
            <a:fld id="{55457EC1-79A0-4FD1-A4E8-D6C6D0CE6DD8}" type="slidenum">
              <a:rPr lang="vi-VN" smtClean="0"/>
              <a:t>‹#›</a:t>
            </a:fld>
            <a:endParaRPr lang="vi-VN"/>
          </a:p>
        </p:txBody>
      </p:sp>
    </p:spTree>
    <p:extLst>
      <p:ext uri="{BB962C8B-B14F-4D97-AF65-F5344CB8AC3E}">
        <p14:creationId xmlns:p14="http://schemas.microsoft.com/office/powerpoint/2010/main" val="2804628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7B271-B781-4CC9-AD0C-5CE4B167F4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283FCCE9-3377-4568-A81E-0DF476076D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00730003-0EBF-4D7B-8ABB-1ECA5F09D1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4FAA295-37B4-402B-8C63-25D80932278A}"/>
              </a:ext>
            </a:extLst>
          </p:cNvPr>
          <p:cNvSpPr>
            <a:spLocks noGrp="1"/>
          </p:cNvSpPr>
          <p:nvPr>
            <p:ph type="dt" sz="half" idx="10"/>
          </p:nvPr>
        </p:nvSpPr>
        <p:spPr/>
        <p:txBody>
          <a:bodyPr/>
          <a:lstStyle/>
          <a:p>
            <a:fld id="{0151C9A4-AD84-474F-96F5-C3BC24D22A7D}" type="datetimeFigureOut">
              <a:rPr lang="vi-VN" smtClean="0"/>
              <a:t>11/01/2024</a:t>
            </a:fld>
            <a:endParaRPr lang="vi-VN"/>
          </a:p>
        </p:txBody>
      </p:sp>
      <p:sp>
        <p:nvSpPr>
          <p:cNvPr id="6" name="Footer Placeholder 5">
            <a:extLst>
              <a:ext uri="{FF2B5EF4-FFF2-40B4-BE49-F238E27FC236}">
                <a16:creationId xmlns:a16="http://schemas.microsoft.com/office/drawing/2014/main" id="{4C64255B-2119-4A21-A22C-162AAEC4FD45}"/>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61CABEF5-0DAA-498C-994A-08A29E8FC34B}"/>
              </a:ext>
            </a:extLst>
          </p:cNvPr>
          <p:cNvSpPr>
            <a:spLocks noGrp="1"/>
          </p:cNvSpPr>
          <p:nvPr>
            <p:ph type="sldNum" sz="quarter" idx="12"/>
          </p:nvPr>
        </p:nvSpPr>
        <p:spPr/>
        <p:txBody>
          <a:bodyPr/>
          <a:lstStyle/>
          <a:p>
            <a:fld id="{55457EC1-79A0-4FD1-A4E8-D6C6D0CE6DD8}" type="slidenum">
              <a:rPr lang="vi-VN" smtClean="0"/>
              <a:t>‹#›</a:t>
            </a:fld>
            <a:endParaRPr lang="vi-VN"/>
          </a:p>
        </p:txBody>
      </p:sp>
    </p:spTree>
    <p:extLst>
      <p:ext uri="{BB962C8B-B14F-4D97-AF65-F5344CB8AC3E}">
        <p14:creationId xmlns:p14="http://schemas.microsoft.com/office/powerpoint/2010/main" val="1275678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2E8DE-FE7D-438C-9828-1B0262B1A3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4D5BC3B0-BBC0-4361-974A-DD6F855144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5CC65248-91EE-4ECE-9214-EA26A9F563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7168BE0-68F4-4C45-80FE-26C79A61F959}"/>
              </a:ext>
            </a:extLst>
          </p:cNvPr>
          <p:cNvSpPr>
            <a:spLocks noGrp="1"/>
          </p:cNvSpPr>
          <p:nvPr>
            <p:ph type="dt" sz="half" idx="10"/>
          </p:nvPr>
        </p:nvSpPr>
        <p:spPr/>
        <p:txBody>
          <a:bodyPr/>
          <a:lstStyle/>
          <a:p>
            <a:fld id="{0151C9A4-AD84-474F-96F5-C3BC24D22A7D}" type="datetimeFigureOut">
              <a:rPr lang="vi-VN" smtClean="0"/>
              <a:t>11/01/2024</a:t>
            </a:fld>
            <a:endParaRPr lang="vi-VN"/>
          </a:p>
        </p:txBody>
      </p:sp>
      <p:sp>
        <p:nvSpPr>
          <p:cNvPr id="6" name="Footer Placeholder 5">
            <a:extLst>
              <a:ext uri="{FF2B5EF4-FFF2-40B4-BE49-F238E27FC236}">
                <a16:creationId xmlns:a16="http://schemas.microsoft.com/office/drawing/2014/main" id="{BAC83357-4066-41B8-856B-FC6F0519929B}"/>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C7506633-EA35-4317-8887-B49FFB13AE3F}"/>
              </a:ext>
            </a:extLst>
          </p:cNvPr>
          <p:cNvSpPr>
            <a:spLocks noGrp="1"/>
          </p:cNvSpPr>
          <p:nvPr>
            <p:ph type="sldNum" sz="quarter" idx="12"/>
          </p:nvPr>
        </p:nvSpPr>
        <p:spPr/>
        <p:txBody>
          <a:bodyPr/>
          <a:lstStyle/>
          <a:p>
            <a:fld id="{55457EC1-79A0-4FD1-A4E8-D6C6D0CE6DD8}" type="slidenum">
              <a:rPr lang="vi-VN" smtClean="0"/>
              <a:t>‹#›</a:t>
            </a:fld>
            <a:endParaRPr lang="vi-VN"/>
          </a:p>
        </p:txBody>
      </p:sp>
    </p:spTree>
    <p:extLst>
      <p:ext uri="{BB962C8B-B14F-4D97-AF65-F5344CB8AC3E}">
        <p14:creationId xmlns:p14="http://schemas.microsoft.com/office/powerpoint/2010/main" val="3993178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36F980-5ED9-436D-86E0-D2C94AE1BD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124AB77B-1635-463D-8902-A561460937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F8FE439-A063-46A6-B444-A4750E7861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51C9A4-AD84-474F-96F5-C3BC24D22A7D}" type="datetimeFigureOut">
              <a:rPr lang="vi-VN" smtClean="0"/>
              <a:t>11/01/2024</a:t>
            </a:fld>
            <a:endParaRPr lang="vi-VN"/>
          </a:p>
        </p:txBody>
      </p:sp>
      <p:sp>
        <p:nvSpPr>
          <p:cNvPr id="5" name="Footer Placeholder 4">
            <a:extLst>
              <a:ext uri="{FF2B5EF4-FFF2-40B4-BE49-F238E27FC236}">
                <a16:creationId xmlns:a16="http://schemas.microsoft.com/office/drawing/2014/main" id="{D5FB5FC1-C512-457F-BD5B-5DA5A8623B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58FF9776-E77D-4D56-AB83-A7F31F7F92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457EC1-79A0-4FD1-A4E8-D6C6D0CE6DD8}" type="slidenum">
              <a:rPr lang="vi-VN" smtClean="0"/>
              <a:t>‹#›</a:t>
            </a:fld>
            <a:endParaRPr lang="vi-VN"/>
          </a:p>
        </p:txBody>
      </p:sp>
    </p:spTree>
    <p:extLst>
      <p:ext uri="{BB962C8B-B14F-4D97-AF65-F5344CB8AC3E}">
        <p14:creationId xmlns:p14="http://schemas.microsoft.com/office/powerpoint/2010/main" val="2899162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D599448-F542-4ECC-AB68-F2C9614D46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48" y="0"/>
            <a:ext cx="12244242" cy="6858000"/>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0B5B3FA3-4335-4A37-BAAB-5E9E0C2B7961}"/>
              </a:ext>
            </a:extLst>
          </p:cNvPr>
          <p:cNvSpPr txBox="1"/>
          <p:nvPr/>
        </p:nvSpPr>
        <p:spPr>
          <a:xfrm>
            <a:off x="698349" y="940154"/>
            <a:ext cx="11321585" cy="1200329"/>
          </a:xfrm>
          <a:prstGeom prst="rect">
            <a:avLst/>
          </a:prstGeom>
          <a:noFill/>
          <a:effectLst>
            <a:outerShdw blurRad="50800" dist="50800" dir="5400000" algn="ctr" rotWithShape="0">
              <a:srgbClr val="0070C0"/>
            </a:outerShdw>
          </a:effectLst>
        </p:spPr>
        <p:txBody>
          <a:bodyPr wrap="square" rtlCol="0">
            <a:spAutoFit/>
          </a:bodyPr>
          <a:lstStyle/>
          <a:p>
            <a:r>
              <a:rPr lang="en-US" sz="36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CHÀO MỪNG CÁC EM ĐẾN VỚI GIỜ HỌC ĐỊA LÍ</a:t>
            </a:r>
            <a:endParaRPr lang="vi-VN" sz="3600" dirty="0">
              <a:ln w="0"/>
              <a:effectLst>
                <a:outerShdw blurRad="38100" dist="19050" dir="2700000" algn="tl" rotWithShape="0">
                  <a:schemeClr val="dk1">
                    <a:alpha val="40000"/>
                  </a:schemeClr>
                </a:outerShdw>
              </a:effectLst>
            </a:endParaRPr>
          </a:p>
          <a:p>
            <a:endParaRPr lang="vi-VN" sz="36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7758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6165CA8-2BC6-42B3-A04D-FF23E632AA2C}"/>
              </a:ext>
            </a:extLst>
          </p:cNvPr>
          <p:cNvSpPr/>
          <p:nvPr/>
        </p:nvSpPr>
        <p:spPr>
          <a:xfrm>
            <a:off x="527203" y="388881"/>
            <a:ext cx="3594631" cy="460895"/>
          </a:xfrm>
          <a:prstGeom prst="rect">
            <a:avLst/>
          </a:prstGeom>
        </p:spPr>
        <p:txBody>
          <a:bodyPr wrap="square">
            <a:spAutoFit/>
          </a:bodyPr>
          <a:lstStyle/>
          <a:p>
            <a:pPr>
              <a:lnSpc>
                <a:spcPct val="107000"/>
              </a:lnSpc>
              <a:spcAft>
                <a:spcPts val="800"/>
              </a:spcAft>
            </a:pPr>
            <a:r>
              <a:rPr lang="vi-VN" sz="2400"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IV. Thời tiết và khí hậ</a:t>
            </a:r>
            <a:r>
              <a:rPr lang="en-US" sz="2400"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u</a:t>
            </a:r>
            <a:endParaRPr lang="vi-VN" sz="2400" dirty="0">
              <a:solidFill>
                <a:schemeClr val="bg1"/>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9CC362DA-A763-47A6-879B-4892A49D114B}"/>
              </a:ext>
            </a:extLst>
          </p:cNvPr>
          <p:cNvSpPr txBox="1"/>
          <p:nvPr/>
        </p:nvSpPr>
        <p:spPr>
          <a:xfrm>
            <a:off x="5662246" y="2933114"/>
            <a:ext cx="914400" cy="914400"/>
          </a:xfrm>
          <a:prstGeom prst="rect">
            <a:avLst/>
          </a:prstGeom>
          <a:noFill/>
        </p:spPr>
        <p:txBody>
          <a:bodyPr wrap="square" rtlCol="0">
            <a:spAutoFit/>
          </a:bodyPr>
          <a:lstStyle/>
          <a:p>
            <a:endParaRPr lang="vi-VN" dirty="0"/>
          </a:p>
        </p:txBody>
      </p:sp>
      <p:sp>
        <p:nvSpPr>
          <p:cNvPr id="12" name="Thought Bubble: Cloud 11">
            <a:extLst>
              <a:ext uri="{FF2B5EF4-FFF2-40B4-BE49-F238E27FC236}">
                <a16:creationId xmlns:a16="http://schemas.microsoft.com/office/drawing/2014/main" id="{CE75D6AE-58F6-47A0-92BD-32A8EEFE7163}"/>
              </a:ext>
            </a:extLst>
          </p:cNvPr>
          <p:cNvSpPr/>
          <p:nvPr/>
        </p:nvSpPr>
        <p:spPr>
          <a:xfrm>
            <a:off x="92549" y="2189393"/>
            <a:ext cx="3798277" cy="1434047"/>
          </a:xfrm>
          <a:prstGeom prst="cloudCallout">
            <a:avLst>
              <a:gd name="adj1" fmla="val 37727"/>
              <a:gd name="adj2" fmla="val 1050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vi-VN" sz="2400">
                <a:latin typeface="Times New Roman" panose="02020603050405020304" pitchFamily="18" charset="0"/>
                <a:ea typeface="Times New Roman" panose="02020603050405020304" pitchFamily="18" charset="0"/>
                <a:cs typeface="Times New Roman" panose="02020603050405020304" pitchFamily="18" charset="0"/>
              </a:rPr>
              <a:t>Vậy thời tiết là gì?</a:t>
            </a:r>
            <a:endParaRPr lang="vi-VN" sz="2400"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14" name="Scroll: Horizontal 13">
            <a:extLst>
              <a:ext uri="{FF2B5EF4-FFF2-40B4-BE49-F238E27FC236}">
                <a16:creationId xmlns:a16="http://schemas.microsoft.com/office/drawing/2014/main" id="{C7614A55-6921-4B9E-ADE1-491349F4CC76}"/>
              </a:ext>
            </a:extLst>
          </p:cNvPr>
          <p:cNvSpPr/>
          <p:nvPr/>
        </p:nvSpPr>
        <p:spPr>
          <a:xfrm rot="10800000" flipV="1">
            <a:off x="113520" y="772160"/>
            <a:ext cx="6463123" cy="5811520"/>
          </a:xfrm>
          <a:prstGeom prst="horizontalScroll">
            <a:avLst>
              <a:gd name="adj"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vi-VN" sz="3200" b="1" dirty="0">
                <a:latin typeface="Times New Roman" panose="02020603050405020304" pitchFamily="18" charset="0"/>
                <a:ea typeface="Arial" panose="020B0604020202020204" pitchFamily="34" charset="0"/>
                <a:cs typeface="Times New Roman" panose="02020603050405020304" pitchFamily="18" charset="0"/>
              </a:rPr>
              <a:t>Thời tiết là: các hiện tượng khí tượng như mưa, nắng, gió, nhiệt độ,... xảy ra trong một thời gian ngắn ở một địa phương.</a:t>
            </a:r>
          </a:p>
        </p:txBody>
      </p:sp>
      <p:sp>
        <p:nvSpPr>
          <p:cNvPr id="17" name="Thought Bubble: Cloud 16">
            <a:extLst>
              <a:ext uri="{FF2B5EF4-FFF2-40B4-BE49-F238E27FC236}">
                <a16:creationId xmlns:a16="http://schemas.microsoft.com/office/drawing/2014/main" id="{66E08B8F-8D2B-4E3C-AC03-3DCD162ED05C}"/>
              </a:ext>
            </a:extLst>
          </p:cNvPr>
          <p:cNvSpPr/>
          <p:nvPr/>
        </p:nvSpPr>
        <p:spPr>
          <a:xfrm>
            <a:off x="5525081" y="348583"/>
            <a:ext cx="3876884" cy="1316590"/>
          </a:xfrm>
          <a:prstGeom prst="cloudCallout">
            <a:avLst>
              <a:gd name="adj1" fmla="val -39603"/>
              <a:gd name="adj2" fmla="val 1301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latin typeface="Times New Roman" panose="02020603050405020304" pitchFamily="18" charset="0"/>
                <a:cs typeface="Times New Roman" panose="02020603050405020304" pitchFamily="18" charset="0"/>
              </a:rPr>
              <a:t>Vậy</a:t>
            </a:r>
            <a:r>
              <a:rPr lang="en-US" sz="2400" dirty="0">
                <a:latin typeface="Times New Roman" panose="02020603050405020304" pitchFamily="18" charset="0"/>
                <a:cs typeface="Times New Roman" panose="02020603050405020304" pitchFamily="18" charset="0"/>
              </a:rPr>
              <a:t> k</a:t>
            </a:r>
            <a:r>
              <a:rPr lang="vi-VN" sz="2400" dirty="0">
                <a:latin typeface="Times New Roman" panose="02020603050405020304" pitchFamily="18" charset="0"/>
                <a:cs typeface="Times New Roman" panose="02020603050405020304" pitchFamily="18" charset="0"/>
              </a:rPr>
              <a:t>hí hậu là</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gì?</a:t>
            </a:r>
          </a:p>
        </p:txBody>
      </p:sp>
      <p:sp>
        <p:nvSpPr>
          <p:cNvPr id="19" name="Scroll: Horizontal 18">
            <a:extLst>
              <a:ext uri="{FF2B5EF4-FFF2-40B4-BE49-F238E27FC236}">
                <a16:creationId xmlns:a16="http://schemas.microsoft.com/office/drawing/2014/main" id="{9A59BEC9-96D5-4B3B-80D8-28E5544F0CBA}"/>
              </a:ext>
            </a:extLst>
          </p:cNvPr>
          <p:cNvSpPr/>
          <p:nvPr/>
        </p:nvSpPr>
        <p:spPr>
          <a:xfrm>
            <a:off x="6380480" y="1863968"/>
            <a:ext cx="5506720" cy="268693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vi-VN" sz="3200" b="1" dirty="0">
                <a:latin typeface="Times New Roman" panose="02020603050405020304" pitchFamily="18" charset="0"/>
                <a:ea typeface="Arial" panose="020B0604020202020204" pitchFamily="34" charset="0"/>
                <a:cs typeface="Times New Roman" panose="02020603050405020304" pitchFamily="18" charset="0"/>
              </a:rPr>
              <a:t>Khí hậu: là sự lặp đi lặp lại tình hình thời tiết của địa phương đó theo một quy luật nhất định.</a:t>
            </a:r>
          </a:p>
        </p:txBody>
      </p:sp>
    </p:spTree>
    <p:extLst>
      <p:ext uri="{BB962C8B-B14F-4D97-AF65-F5344CB8AC3E}">
        <p14:creationId xmlns:p14="http://schemas.microsoft.com/office/powerpoint/2010/main" val="398018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50"/>
                                        <p:tgtEl>
                                          <p:spTgt spid="12"/>
                                        </p:tgtEl>
                                      </p:cBhvr>
                                    </p:animEffect>
                                    <p:anim calcmode="lin" valueType="num">
                                      <p:cBhvr>
                                        <p:cTn id="13" dur="250" fill="hold"/>
                                        <p:tgtEl>
                                          <p:spTgt spid="12"/>
                                        </p:tgtEl>
                                        <p:attrNameLst>
                                          <p:attrName>ppt_x</p:attrName>
                                        </p:attrNameLst>
                                      </p:cBhvr>
                                      <p:tavLst>
                                        <p:tav tm="0">
                                          <p:val>
                                            <p:strVal val="#ppt_x"/>
                                          </p:val>
                                        </p:tav>
                                        <p:tav tm="100000">
                                          <p:val>
                                            <p:strVal val="#ppt_x"/>
                                          </p:val>
                                        </p:tav>
                                      </p:tavLst>
                                    </p:anim>
                                    <p:anim calcmode="lin" valueType="num">
                                      <p:cBhvr>
                                        <p:cTn id="14" dur="25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xit" presetSubtype="32" fill="hold" grpId="1" nodeType="clickEffect">
                                  <p:stCondLst>
                                    <p:cond delay="0"/>
                                  </p:stCondLst>
                                  <p:childTnLst>
                                    <p:anim calcmode="lin" valueType="num">
                                      <p:cBhvr>
                                        <p:cTn id="18" dur="500"/>
                                        <p:tgtEl>
                                          <p:spTgt spid="12"/>
                                        </p:tgtEl>
                                        <p:attrNameLst>
                                          <p:attrName>ppt_w</p:attrName>
                                        </p:attrNameLst>
                                      </p:cBhvr>
                                      <p:tavLst>
                                        <p:tav tm="0">
                                          <p:val>
                                            <p:strVal val="ppt_w"/>
                                          </p:val>
                                        </p:tav>
                                        <p:tav tm="100000">
                                          <p:val>
                                            <p:fltVal val="0"/>
                                          </p:val>
                                        </p:tav>
                                      </p:tavLst>
                                    </p:anim>
                                    <p:anim calcmode="lin" valueType="num">
                                      <p:cBhvr>
                                        <p:cTn id="19" dur="500"/>
                                        <p:tgtEl>
                                          <p:spTgt spid="12"/>
                                        </p:tgtEl>
                                        <p:attrNameLst>
                                          <p:attrName>ppt_h</p:attrName>
                                        </p:attrNameLst>
                                      </p:cBhvr>
                                      <p:tavLst>
                                        <p:tav tm="0">
                                          <p:val>
                                            <p:strVal val="ppt_h"/>
                                          </p:val>
                                        </p:tav>
                                        <p:tav tm="100000">
                                          <p:val>
                                            <p:fltVal val="0"/>
                                          </p:val>
                                        </p:tav>
                                      </p:tavLst>
                                    </p:anim>
                                    <p:animEffect transition="out" filter="fade">
                                      <p:cBhvr>
                                        <p:cTn id="20" dur="500"/>
                                        <p:tgtEl>
                                          <p:spTgt spid="12"/>
                                        </p:tgtEl>
                                      </p:cBhvr>
                                    </p:animEffect>
                                    <p:set>
                                      <p:cBhvr>
                                        <p:cTn id="21" dur="1" fill="hold">
                                          <p:stCondLst>
                                            <p:cond delay="499"/>
                                          </p:stCondLst>
                                        </p:cTn>
                                        <p:tgtEl>
                                          <p:spTgt spid="12"/>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xit" presetSubtype="32" fill="hold" grpId="1" nodeType="clickEffect">
                                  <p:stCondLst>
                                    <p:cond delay="0"/>
                                  </p:stCondLst>
                                  <p:childTnLst>
                                    <p:anim calcmode="lin" valueType="num">
                                      <p:cBhvr>
                                        <p:cTn id="30" dur="500"/>
                                        <p:tgtEl>
                                          <p:spTgt spid="14"/>
                                        </p:tgtEl>
                                        <p:attrNameLst>
                                          <p:attrName>ppt_w</p:attrName>
                                        </p:attrNameLst>
                                      </p:cBhvr>
                                      <p:tavLst>
                                        <p:tav tm="0">
                                          <p:val>
                                            <p:strVal val="ppt_w"/>
                                          </p:val>
                                        </p:tav>
                                        <p:tav tm="100000">
                                          <p:val>
                                            <p:fltVal val="0"/>
                                          </p:val>
                                        </p:tav>
                                      </p:tavLst>
                                    </p:anim>
                                    <p:anim calcmode="lin" valueType="num">
                                      <p:cBhvr>
                                        <p:cTn id="31" dur="500"/>
                                        <p:tgtEl>
                                          <p:spTgt spid="14"/>
                                        </p:tgtEl>
                                        <p:attrNameLst>
                                          <p:attrName>ppt_h</p:attrName>
                                        </p:attrNameLst>
                                      </p:cBhvr>
                                      <p:tavLst>
                                        <p:tav tm="0">
                                          <p:val>
                                            <p:strVal val="ppt_h"/>
                                          </p:val>
                                        </p:tav>
                                        <p:tav tm="100000">
                                          <p:val>
                                            <p:fltVal val="0"/>
                                          </p:val>
                                        </p:tav>
                                      </p:tavLst>
                                    </p:anim>
                                    <p:animEffect transition="out" filter="fade">
                                      <p:cBhvr>
                                        <p:cTn id="32" dur="500"/>
                                        <p:tgtEl>
                                          <p:spTgt spid="14"/>
                                        </p:tgtEl>
                                      </p:cBhvr>
                                    </p:animEffect>
                                    <p:set>
                                      <p:cBhvr>
                                        <p:cTn id="33" dur="1" fill="hold">
                                          <p:stCondLst>
                                            <p:cond delay="499"/>
                                          </p:stCondLst>
                                        </p:cTn>
                                        <p:tgtEl>
                                          <p:spTgt spid="14"/>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 presetClass="entr" presetSubtype="12"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500" fill="hold"/>
                                        <p:tgtEl>
                                          <p:spTgt spid="17"/>
                                        </p:tgtEl>
                                        <p:attrNameLst>
                                          <p:attrName>ppt_x</p:attrName>
                                        </p:attrNameLst>
                                      </p:cBhvr>
                                      <p:tavLst>
                                        <p:tav tm="0">
                                          <p:val>
                                            <p:strVal val="0-#ppt_w/2"/>
                                          </p:val>
                                        </p:tav>
                                        <p:tav tm="100000">
                                          <p:val>
                                            <p:strVal val="#ppt_x"/>
                                          </p:val>
                                        </p:tav>
                                      </p:tavLst>
                                    </p:anim>
                                    <p:anim calcmode="lin" valueType="num">
                                      <p:cBhvr additive="base">
                                        <p:cTn id="3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barn(inVertical)">
                                      <p:cBhvr>
                                        <p:cTn id="4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animBg="1"/>
      <p:bldP spid="12" grpId="1" animBg="1"/>
      <p:bldP spid="14" grpId="0" animBg="1"/>
      <p:bldP spid="14" grpId="1" animBg="1"/>
      <p:bldP spid="17"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bbon: Tilted Down 1">
            <a:extLst>
              <a:ext uri="{FF2B5EF4-FFF2-40B4-BE49-F238E27FC236}">
                <a16:creationId xmlns:a16="http://schemas.microsoft.com/office/drawing/2014/main" id="{DAC71AE7-39C1-452C-A15E-0A990B50F47B}"/>
              </a:ext>
            </a:extLst>
          </p:cNvPr>
          <p:cNvSpPr/>
          <p:nvPr/>
        </p:nvSpPr>
        <p:spPr>
          <a:xfrm>
            <a:off x="447822" y="520503"/>
            <a:ext cx="11296356" cy="1392703"/>
          </a:xfrm>
          <a:prstGeom prst="ribbon">
            <a:avLst/>
          </a:prstGeom>
          <a:ln>
            <a:solidFill>
              <a:srgbClr val="002060"/>
            </a:solidFill>
          </a:ln>
        </p:spPr>
        <p:style>
          <a:lnRef idx="0">
            <a:schemeClr val="accent1"/>
          </a:lnRef>
          <a:fillRef idx="3">
            <a:schemeClr val="accent1"/>
          </a:fillRef>
          <a:effectRef idx="3">
            <a:schemeClr val="accent1"/>
          </a:effectRef>
          <a:fontRef idx="minor">
            <a:schemeClr val="lt1"/>
          </a:fontRef>
        </p:style>
        <p:txBody>
          <a:bodyPr rtlCol="0" anchor="ctr"/>
          <a:lstStyle/>
          <a:p>
            <a:r>
              <a:rPr lang="vi-VN" sz="2400" dirty="0">
                <a:latin typeface="Times New Roman" panose="02020603050405020304" pitchFamily="18" charset="0"/>
                <a:cs typeface="Times New Roman" panose="02020603050405020304" pitchFamily="18" charset="0"/>
              </a:rPr>
              <a:t>Thời tiết và khí hậu khác nhau như thế nào?</a:t>
            </a:r>
          </a:p>
        </p:txBody>
      </p:sp>
      <p:sp>
        <p:nvSpPr>
          <p:cNvPr id="4" name="Flowchart: Alternate Process 3">
            <a:extLst>
              <a:ext uri="{FF2B5EF4-FFF2-40B4-BE49-F238E27FC236}">
                <a16:creationId xmlns:a16="http://schemas.microsoft.com/office/drawing/2014/main" id="{CCE80533-F708-4F71-AE38-D48A94FFED4F}"/>
              </a:ext>
            </a:extLst>
          </p:cNvPr>
          <p:cNvSpPr/>
          <p:nvPr/>
        </p:nvSpPr>
        <p:spPr>
          <a:xfrm>
            <a:off x="2127386" y="2873329"/>
            <a:ext cx="3601329" cy="2071466"/>
          </a:xfrm>
          <a:prstGeom prst="flowChartAlternateProces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just">
              <a:lnSpc>
                <a:spcPct val="107000"/>
              </a:lnSpc>
              <a:spcAft>
                <a:spcPts val="800"/>
              </a:spcAft>
            </a:pP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Thời tiết diễn ra trong thời gian ngắn, phạm vi nhỏ và luôn thay đổi.</a:t>
            </a:r>
            <a:endParaRPr lang="vi-VN"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4DE65510-EF34-40C4-B372-6AF0C394A276}"/>
              </a:ext>
            </a:extLst>
          </p:cNvPr>
          <p:cNvSpPr/>
          <p:nvPr/>
        </p:nvSpPr>
        <p:spPr>
          <a:xfrm>
            <a:off x="6274192" y="2873329"/>
            <a:ext cx="4009292" cy="20714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Còn</a:t>
            </a:r>
            <a:r>
              <a:rPr lang="en-US"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k</a:t>
            </a:r>
            <a:r>
              <a:rPr 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hí hậu diễn ra trong thời gian dài, có tính quy luật. Khí hậu diễn ra trong phạm vi rộng và khá ổn định.</a:t>
            </a:r>
            <a:endParaRPr lang="vi-VN" sz="2400" dirty="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6" name="Arrow: Down 5">
            <a:extLst>
              <a:ext uri="{FF2B5EF4-FFF2-40B4-BE49-F238E27FC236}">
                <a16:creationId xmlns:a16="http://schemas.microsoft.com/office/drawing/2014/main" id="{8F8FF73A-CCA7-48A9-9A31-449653E67084}"/>
              </a:ext>
            </a:extLst>
          </p:cNvPr>
          <p:cNvSpPr/>
          <p:nvPr/>
        </p:nvSpPr>
        <p:spPr>
          <a:xfrm>
            <a:off x="8021635" y="1913206"/>
            <a:ext cx="484632" cy="978408"/>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7" name="Arrow: Down 6">
            <a:extLst>
              <a:ext uri="{FF2B5EF4-FFF2-40B4-BE49-F238E27FC236}">
                <a16:creationId xmlns:a16="http://schemas.microsoft.com/office/drawing/2014/main" id="{160A53AE-EB50-4D18-850A-4BE32FD71AC8}"/>
              </a:ext>
            </a:extLst>
          </p:cNvPr>
          <p:cNvSpPr/>
          <p:nvPr/>
        </p:nvSpPr>
        <p:spPr>
          <a:xfrm>
            <a:off x="3595351" y="1913206"/>
            <a:ext cx="484632" cy="978408"/>
          </a:xfrm>
          <a:prstGeom prst="downArrow">
            <a:avLst>
              <a:gd name="adj1" fmla="val 50000"/>
              <a:gd name="adj2" fmla="val 5000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Tree>
    <p:extLst>
      <p:ext uri="{BB962C8B-B14F-4D97-AF65-F5344CB8AC3E}">
        <p14:creationId xmlns:p14="http://schemas.microsoft.com/office/powerpoint/2010/main" val="312537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strVal val="#ppt_w*0.70"/>
                                          </p:val>
                                        </p:tav>
                                        <p:tav tm="100000">
                                          <p:val>
                                            <p:strVal val="#ppt_w"/>
                                          </p:val>
                                        </p:tav>
                                      </p:tavLst>
                                    </p:anim>
                                    <p:anim calcmode="lin" valueType="num">
                                      <p:cBhvr>
                                        <p:cTn id="15" dur="500" fill="hold"/>
                                        <p:tgtEl>
                                          <p:spTgt spid="7"/>
                                        </p:tgtEl>
                                        <p:attrNameLst>
                                          <p:attrName>ppt_h</p:attrName>
                                        </p:attrNameLst>
                                      </p:cBhvr>
                                      <p:tavLst>
                                        <p:tav tm="0">
                                          <p:val>
                                            <p:strVal val="#ppt_h"/>
                                          </p:val>
                                        </p:tav>
                                        <p:tav tm="100000">
                                          <p:val>
                                            <p:strVal val="#ppt_h"/>
                                          </p:val>
                                        </p:tav>
                                      </p:tavLst>
                                    </p:anim>
                                    <p:animEffect transition="in" filter="fade">
                                      <p:cBhvr>
                                        <p:cTn id="16" dur="500"/>
                                        <p:tgtEl>
                                          <p:spTgt spid="7"/>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strVal val="#ppt_w*0.70"/>
                                          </p:val>
                                        </p:tav>
                                        <p:tav tm="100000">
                                          <p:val>
                                            <p:strVal val="#ppt_w"/>
                                          </p:val>
                                        </p:tav>
                                      </p:tavLst>
                                    </p:anim>
                                    <p:anim calcmode="lin" valueType="num">
                                      <p:cBhvr>
                                        <p:cTn id="20" dur="500" fill="hold"/>
                                        <p:tgtEl>
                                          <p:spTgt spid="4"/>
                                        </p:tgtEl>
                                        <p:attrNameLst>
                                          <p:attrName>ppt_h</p:attrName>
                                        </p:attrNameLst>
                                      </p:cBhvr>
                                      <p:tavLst>
                                        <p:tav tm="0">
                                          <p:val>
                                            <p:strVal val="#ppt_h"/>
                                          </p:val>
                                        </p:tav>
                                        <p:tav tm="100000">
                                          <p:val>
                                            <p:strVal val="#ppt_h"/>
                                          </p:val>
                                        </p:tav>
                                      </p:tavLst>
                                    </p:anim>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069BC2-CD7A-4D28-A01B-74139A1753CA}"/>
              </a:ext>
            </a:extLst>
          </p:cNvPr>
          <p:cNvSpPr/>
          <p:nvPr/>
        </p:nvSpPr>
        <p:spPr>
          <a:xfrm>
            <a:off x="493643" y="332321"/>
            <a:ext cx="4374146" cy="461665"/>
          </a:xfrm>
          <a:prstGeom prst="rect">
            <a:avLst/>
          </a:prstGeom>
        </p:spPr>
        <p:txBody>
          <a:bodyPr wrap="none">
            <a:spAutoFit/>
          </a:bodyPr>
          <a:lstStyle/>
          <a:p>
            <a:r>
              <a:rPr lang="vi-VN" sz="2400" b="1" dirty="0">
                <a:solidFill>
                  <a:schemeClr val="bg1">
                    <a:lumMod val="95000"/>
                  </a:schemeClr>
                </a:solidFill>
                <a:latin typeface="Times New Roman" panose="02020603050405020304" pitchFamily="18" charset="0"/>
                <a:ea typeface="Arial" panose="020B0604020202020204" pitchFamily="34" charset="0"/>
              </a:rPr>
              <a:t>V. Các đới khí hậu trên Trái đất</a:t>
            </a:r>
            <a:endParaRPr lang="vi-VN" sz="2400" dirty="0">
              <a:solidFill>
                <a:schemeClr val="bg1">
                  <a:lumMod val="95000"/>
                </a:schemeClr>
              </a:solidFill>
            </a:endParaRPr>
          </a:p>
        </p:txBody>
      </p:sp>
      <p:pic>
        <p:nvPicPr>
          <p:cNvPr id="4" name="Picture 3">
            <a:extLst>
              <a:ext uri="{FF2B5EF4-FFF2-40B4-BE49-F238E27FC236}">
                <a16:creationId xmlns:a16="http://schemas.microsoft.com/office/drawing/2014/main" id="{9F22E8E3-4974-47F0-9836-92F0E80E35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0435" y="615404"/>
            <a:ext cx="6297442" cy="5837647"/>
          </a:xfrm>
          <a:prstGeom prst="rect">
            <a:avLst/>
          </a:prstGeom>
          <a:ln>
            <a:noFill/>
          </a:ln>
          <a:effectLst>
            <a:outerShdw blurRad="190500" algn="tl" rotWithShape="0">
              <a:srgbClr val="000000">
                <a:alpha val="70000"/>
              </a:srgbClr>
            </a:outerShdw>
          </a:effectLst>
        </p:spPr>
      </p:pic>
      <p:sp>
        <p:nvSpPr>
          <p:cNvPr id="7" name="Thought Bubble: Cloud 6">
            <a:extLst>
              <a:ext uri="{FF2B5EF4-FFF2-40B4-BE49-F238E27FC236}">
                <a16:creationId xmlns:a16="http://schemas.microsoft.com/office/drawing/2014/main" id="{C202D06B-1D14-424F-A017-D2204FEE0D79}"/>
              </a:ext>
            </a:extLst>
          </p:cNvPr>
          <p:cNvSpPr/>
          <p:nvPr/>
        </p:nvSpPr>
        <p:spPr>
          <a:xfrm>
            <a:off x="0" y="1683096"/>
            <a:ext cx="5551714" cy="1381084"/>
          </a:xfrm>
          <a:prstGeom prst="cloudCallout">
            <a:avLst>
              <a:gd name="adj1" fmla="val 39772"/>
              <a:gd name="adj2" fmla="val 1020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vi-VN" sz="2400" dirty="0">
                <a:latin typeface="Times New Roman" panose="02020603050405020304" pitchFamily="18" charset="0"/>
                <a:ea typeface="Times New Roman" panose="02020603050405020304" pitchFamily="18" charset="0"/>
              </a:rPr>
              <a:t>Kể tên các đới khí hậu trên Trái Đất?</a:t>
            </a:r>
            <a:endParaRPr lang="vi-VN" sz="2000" dirty="0">
              <a:latin typeface="Times New Roman" panose="02020603050405020304" pitchFamily="18" charset="0"/>
              <a:ea typeface="Times New Roman" panose="02020603050405020304" pitchFamily="18" charset="0"/>
            </a:endParaRPr>
          </a:p>
        </p:txBody>
      </p:sp>
      <p:sp>
        <p:nvSpPr>
          <p:cNvPr id="8" name="Flowchart: Alternate Process 7">
            <a:extLst>
              <a:ext uri="{FF2B5EF4-FFF2-40B4-BE49-F238E27FC236}">
                <a16:creationId xmlns:a16="http://schemas.microsoft.com/office/drawing/2014/main" id="{5B5B86AB-9495-4286-B078-154370D695A5}"/>
              </a:ext>
            </a:extLst>
          </p:cNvPr>
          <p:cNvSpPr/>
          <p:nvPr/>
        </p:nvSpPr>
        <p:spPr>
          <a:xfrm>
            <a:off x="214813" y="1991549"/>
            <a:ext cx="5084299" cy="764177"/>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dirty="0">
                <a:latin typeface="Times New Roman" panose="02020603050405020304" pitchFamily="18" charset="0"/>
                <a:cs typeface="Times New Roman" panose="02020603050405020304" pitchFamily="18" charset="0"/>
              </a:rPr>
              <a:t>Các đới khí hậu trên trái đất: hàn đới, ôn đới, nhiệt đới</a:t>
            </a:r>
          </a:p>
        </p:txBody>
      </p:sp>
      <p:sp>
        <p:nvSpPr>
          <p:cNvPr id="9" name="Thought Bubble: Cloud 8">
            <a:extLst>
              <a:ext uri="{FF2B5EF4-FFF2-40B4-BE49-F238E27FC236}">
                <a16:creationId xmlns:a16="http://schemas.microsoft.com/office/drawing/2014/main" id="{980D1800-35AA-4A5C-BDF0-BD3A1E047606}"/>
              </a:ext>
            </a:extLst>
          </p:cNvPr>
          <p:cNvSpPr/>
          <p:nvPr/>
        </p:nvSpPr>
        <p:spPr>
          <a:xfrm>
            <a:off x="1" y="1600983"/>
            <a:ext cx="5730434" cy="1716982"/>
          </a:xfrm>
          <a:prstGeom prst="cloudCallout">
            <a:avLst>
              <a:gd name="adj1" fmla="val 32344"/>
              <a:gd name="adj2" fmla="val 921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latin typeface="Times New Roman" panose="02020603050405020304" pitchFamily="18" charset="0"/>
                <a:ea typeface="Arial" panose="020B0604020202020204" pitchFamily="34" charset="0"/>
              </a:rPr>
              <a:t>Xác định giới hạn của mỗi đới khí hậu trên Trái Đất</a:t>
            </a:r>
            <a:endParaRPr lang="vi-VN" sz="2400" dirty="0"/>
          </a:p>
        </p:txBody>
      </p:sp>
      <p:sp>
        <p:nvSpPr>
          <p:cNvPr id="10" name="Flowchart: Alternate Process 9">
            <a:extLst>
              <a:ext uri="{FF2B5EF4-FFF2-40B4-BE49-F238E27FC236}">
                <a16:creationId xmlns:a16="http://schemas.microsoft.com/office/drawing/2014/main" id="{59FDB496-6132-4A71-A1BB-6548F44DC84C}"/>
              </a:ext>
            </a:extLst>
          </p:cNvPr>
          <p:cNvSpPr/>
          <p:nvPr/>
        </p:nvSpPr>
        <p:spPr>
          <a:xfrm>
            <a:off x="214813" y="1725850"/>
            <a:ext cx="5134988" cy="1241521"/>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5000"/>
              </a:lnSpc>
              <a:spcAft>
                <a:spcPts val="0"/>
              </a:spcAft>
            </a:pPr>
            <a:r>
              <a:rPr lang="en-US" sz="2400" dirty="0">
                <a:latin typeface="Times New Roman" panose="02020603050405020304" pitchFamily="18" charset="0"/>
                <a:ea typeface="Times New Roman" panose="02020603050405020304" pitchFamily="18" charset="0"/>
              </a:rPr>
              <a:t>V</a:t>
            </a:r>
            <a:r>
              <a:rPr lang="vi-VN" sz="2400" dirty="0">
                <a:latin typeface="Times New Roman" panose="02020603050405020304" pitchFamily="18" charset="0"/>
                <a:ea typeface="Times New Roman" panose="02020603050405020304" pitchFamily="18" charset="0"/>
              </a:rPr>
              <a:t>ì sao bề mặt Trái Đất được phân chia thành các đới khí hậu khác nhau?</a:t>
            </a:r>
            <a:endParaRPr lang="vi-VN" sz="2000" dirty="0">
              <a:latin typeface="Times New Roman" panose="02020603050405020304" pitchFamily="18" charset="0"/>
              <a:ea typeface="Times New Roman" panose="02020603050405020304" pitchFamily="18" charset="0"/>
            </a:endParaRPr>
          </a:p>
        </p:txBody>
      </p:sp>
      <p:sp>
        <p:nvSpPr>
          <p:cNvPr id="11" name="Rectangle: Rounded Corners 10">
            <a:extLst>
              <a:ext uri="{FF2B5EF4-FFF2-40B4-BE49-F238E27FC236}">
                <a16:creationId xmlns:a16="http://schemas.microsoft.com/office/drawing/2014/main" id="{DD3941F5-DF0B-4393-AEBB-9D2E84D798A3}"/>
              </a:ext>
            </a:extLst>
          </p:cNvPr>
          <p:cNvSpPr/>
          <p:nvPr/>
        </p:nvSpPr>
        <p:spPr>
          <a:xfrm>
            <a:off x="164123" y="1725850"/>
            <a:ext cx="5381060" cy="2530629"/>
          </a:xfrm>
          <a:prstGeom prst="round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vi-VN" sz="3200" b="1" dirty="0">
                <a:latin typeface="Times New Roman" panose="02020603050405020304" pitchFamily="18" charset="0"/>
                <a:cs typeface="Times New Roman" panose="02020603050405020304" pitchFamily="18" charset="0"/>
              </a:rPr>
              <a:t>Bề mặt trái đất được phân chia thành các đới khí hậu khác nhau là do sự phân bố nhiệt và ánh sáng mặt trời trên bề mặt trái đất không đều đã dẫn đến sự phân hóa khí hậu và hình thành các đới khí hậu.</a:t>
            </a:r>
          </a:p>
        </p:txBody>
      </p:sp>
    </p:spTree>
    <p:extLst>
      <p:ext uri="{BB962C8B-B14F-4D97-AF65-F5344CB8AC3E}">
        <p14:creationId xmlns:p14="http://schemas.microsoft.com/office/powerpoint/2010/main" val="2080772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xit" presetSubtype="32" fill="hold" grpId="1" nodeType="clickEffect">
                                  <p:stCondLst>
                                    <p:cond delay="0"/>
                                  </p:stCondLst>
                                  <p:childTnLst>
                                    <p:anim calcmode="lin" valueType="num">
                                      <p:cBhvr>
                                        <p:cTn id="23" dur="500"/>
                                        <p:tgtEl>
                                          <p:spTgt spid="7"/>
                                        </p:tgtEl>
                                        <p:attrNameLst>
                                          <p:attrName>ppt_w</p:attrName>
                                        </p:attrNameLst>
                                      </p:cBhvr>
                                      <p:tavLst>
                                        <p:tav tm="0">
                                          <p:val>
                                            <p:strVal val="ppt_w"/>
                                          </p:val>
                                        </p:tav>
                                        <p:tav tm="100000">
                                          <p:val>
                                            <p:fltVal val="0"/>
                                          </p:val>
                                        </p:tav>
                                      </p:tavLst>
                                    </p:anim>
                                    <p:anim calcmode="lin" valueType="num">
                                      <p:cBhvr>
                                        <p:cTn id="24" dur="500"/>
                                        <p:tgtEl>
                                          <p:spTgt spid="7"/>
                                        </p:tgtEl>
                                        <p:attrNameLst>
                                          <p:attrName>ppt_h</p:attrName>
                                        </p:attrNameLst>
                                      </p:cBhvr>
                                      <p:tavLst>
                                        <p:tav tm="0">
                                          <p:val>
                                            <p:strVal val="ppt_h"/>
                                          </p:val>
                                        </p:tav>
                                        <p:tav tm="100000">
                                          <p:val>
                                            <p:fltVal val="0"/>
                                          </p:val>
                                        </p:tav>
                                      </p:tavLst>
                                    </p:anim>
                                    <p:animEffect transition="out" filter="fade">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250"/>
                                        <p:tgtEl>
                                          <p:spTgt spid="8"/>
                                        </p:tgtEl>
                                      </p:cBhvr>
                                    </p:animEffect>
                                    <p:anim calcmode="lin" valueType="num">
                                      <p:cBhvr>
                                        <p:cTn id="32" dur="250" fill="hold"/>
                                        <p:tgtEl>
                                          <p:spTgt spid="8"/>
                                        </p:tgtEl>
                                        <p:attrNameLst>
                                          <p:attrName>ppt_x</p:attrName>
                                        </p:attrNameLst>
                                      </p:cBhvr>
                                      <p:tavLst>
                                        <p:tav tm="0">
                                          <p:val>
                                            <p:strVal val="#ppt_x"/>
                                          </p:val>
                                        </p:tav>
                                        <p:tav tm="100000">
                                          <p:val>
                                            <p:strVal val="#ppt_x"/>
                                          </p:val>
                                        </p:tav>
                                      </p:tavLst>
                                    </p:anim>
                                    <p:anim calcmode="lin" valueType="num">
                                      <p:cBhvr>
                                        <p:cTn id="33" dur="25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3" presetClass="exit" presetSubtype="32" fill="hold" grpId="1" nodeType="clickEffect">
                                  <p:stCondLst>
                                    <p:cond delay="0"/>
                                  </p:stCondLst>
                                  <p:childTnLst>
                                    <p:anim calcmode="lin" valueType="num">
                                      <p:cBhvr>
                                        <p:cTn id="37" dur="500"/>
                                        <p:tgtEl>
                                          <p:spTgt spid="8"/>
                                        </p:tgtEl>
                                        <p:attrNameLst>
                                          <p:attrName>ppt_w</p:attrName>
                                        </p:attrNameLst>
                                      </p:cBhvr>
                                      <p:tavLst>
                                        <p:tav tm="0">
                                          <p:val>
                                            <p:strVal val="ppt_w"/>
                                          </p:val>
                                        </p:tav>
                                        <p:tav tm="100000">
                                          <p:val>
                                            <p:fltVal val="0"/>
                                          </p:val>
                                        </p:tav>
                                      </p:tavLst>
                                    </p:anim>
                                    <p:anim calcmode="lin" valueType="num">
                                      <p:cBhvr>
                                        <p:cTn id="38" dur="500"/>
                                        <p:tgtEl>
                                          <p:spTgt spid="8"/>
                                        </p:tgtEl>
                                        <p:attrNameLst>
                                          <p:attrName>ppt_h</p:attrName>
                                        </p:attrNameLst>
                                      </p:cBhvr>
                                      <p:tavLst>
                                        <p:tav tm="0">
                                          <p:val>
                                            <p:strVal val="ppt_h"/>
                                          </p:val>
                                        </p:tav>
                                        <p:tav tm="100000">
                                          <p:val>
                                            <p:fltVal val="0"/>
                                          </p:val>
                                        </p:tav>
                                      </p:tavLst>
                                    </p:anim>
                                    <p:animEffect transition="out" filter="fade">
                                      <p:cBhvr>
                                        <p:cTn id="39" dur="500"/>
                                        <p:tgtEl>
                                          <p:spTgt spid="8"/>
                                        </p:tgtEl>
                                      </p:cBhvr>
                                    </p:animEffect>
                                    <p:set>
                                      <p:cBhvr>
                                        <p:cTn id="40" dur="1" fill="hold">
                                          <p:stCondLst>
                                            <p:cond delay="499"/>
                                          </p:stCondLst>
                                        </p:cTn>
                                        <p:tgtEl>
                                          <p:spTgt spid="8"/>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250"/>
                                        <p:tgtEl>
                                          <p:spTgt spid="9"/>
                                        </p:tgtEl>
                                      </p:cBhvr>
                                    </p:animEffect>
                                    <p:anim calcmode="lin" valueType="num">
                                      <p:cBhvr>
                                        <p:cTn id="46" dur="250" fill="hold"/>
                                        <p:tgtEl>
                                          <p:spTgt spid="9"/>
                                        </p:tgtEl>
                                        <p:attrNameLst>
                                          <p:attrName>ppt_x</p:attrName>
                                        </p:attrNameLst>
                                      </p:cBhvr>
                                      <p:tavLst>
                                        <p:tav tm="0">
                                          <p:val>
                                            <p:strVal val="#ppt_x"/>
                                          </p:val>
                                        </p:tav>
                                        <p:tav tm="100000">
                                          <p:val>
                                            <p:strVal val="#ppt_x"/>
                                          </p:val>
                                        </p:tav>
                                      </p:tavLst>
                                    </p:anim>
                                    <p:anim calcmode="lin" valueType="num">
                                      <p:cBhvr>
                                        <p:cTn id="47" dur="25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53" presetClass="exit" presetSubtype="32" fill="hold" grpId="1" nodeType="clickEffect">
                                  <p:stCondLst>
                                    <p:cond delay="0"/>
                                  </p:stCondLst>
                                  <p:childTnLst>
                                    <p:anim calcmode="lin" valueType="num">
                                      <p:cBhvr>
                                        <p:cTn id="51" dur="500"/>
                                        <p:tgtEl>
                                          <p:spTgt spid="9"/>
                                        </p:tgtEl>
                                        <p:attrNameLst>
                                          <p:attrName>ppt_w</p:attrName>
                                        </p:attrNameLst>
                                      </p:cBhvr>
                                      <p:tavLst>
                                        <p:tav tm="0">
                                          <p:val>
                                            <p:strVal val="ppt_w"/>
                                          </p:val>
                                        </p:tav>
                                        <p:tav tm="100000">
                                          <p:val>
                                            <p:fltVal val="0"/>
                                          </p:val>
                                        </p:tav>
                                      </p:tavLst>
                                    </p:anim>
                                    <p:anim calcmode="lin" valueType="num">
                                      <p:cBhvr>
                                        <p:cTn id="52" dur="500"/>
                                        <p:tgtEl>
                                          <p:spTgt spid="9"/>
                                        </p:tgtEl>
                                        <p:attrNameLst>
                                          <p:attrName>ppt_h</p:attrName>
                                        </p:attrNameLst>
                                      </p:cBhvr>
                                      <p:tavLst>
                                        <p:tav tm="0">
                                          <p:val>
                                            <p:strVal val="ppt_h"/>
                                          </p:val>
                                        </p:tav>
                                        <p:tav tm="100000">
                                          <p:val>
                                            <p:fltVal val="0"/>
                                          </p:val>
                                        </p:tav>
                                      </p:tavLst>
                                    </p:anim>
                                    <p:animEffect transition="out" filter="fade">
                                      <p:cBhvr>
                                        <p:cTn id="53" dur="500"/>
                                        <p:tgtEl>
                                          <p:spTgt spid="9"/>
                                        </p:tgtEl>
                                      </p:cBhvr>
                                    </p:animEffect>
                                    <p:set>
                                      <p:cBhvr>
                                        <p:cTn id="54" dur="1" fill="hold">
                                          <p:stCondLst>
                                            <p:cond delay="499"/>
                                          </p:stCondLst>
                                        </p:cTn>
                                        <p:tgtEl>
                                          <p:spTgt spid="9"/>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barn(inVertical)">
                                      <p:cBhvr>
                                        <p:cTn id="59" dur="500"/>
                                        <p:tgtEl>
                                          <p:spTgt spid="10"/>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xit" presetSubtype="32" fill="hold" grpId="1" nodeType="clickEffect">
                                  <p:stCondLst>
                                    <p:cond delay="0"/>
                                  </p:stCondLst>
                                  <p:childTnLst>
                                    <p:anim calcmode="lin" valueType="num">
                                      <p:cBhvr>
                                        <p:cTn id="63" dur="500"/>
                                        <p:tgtEl>
                                          <p:spTgt spid="10"/>
                                        </p:tgtEl>
                                        <p:attrNameLst>
                                          <p:attrName>ppt_w</p:attrName>
                                        </p:attrNameLst>
                                      </p:cBhvr>
                                      <p:tavLst>
                                        <p:tav tm="0">
                                          <p:val>
                                            <p:strVal val="ppt_w"/>
                                          </p:val>
                                        </p:tav>
                                        <p:tav tm="100000">
                                          <p:val>
                                            <p:fltVal val="0"/>
                                          </p:val>
                                        </p:tav>
                                      </p:tavLst>
                                    </p:anim>
                                    <p:anim calcmode="lin" valueType="num">
                                      <p:cBhvr>
                                        <p:cTn id="64" dur="500"/>
                                        <p:tgtEl>
                                          <p:spTgt spid="10"/>
                                        </p:tgtEl>
                                        <p:attrNameLst>
                                          <p:attrName>ppt_h</p:attrName>
                                        </p:attrNameLst>
                                      </p:cBhvr>
                                      <p:tavLst>
                                        <p:tav tm="0">
                                          <p:val>
                                            <p:strVal val="ppt_h"/>
                                          </p:val>
                                        </p:tav>
                                        <p:tav tm="100000">
                                          <p:val>
                                            <p:fltVal val="0"/>
                                          </p:val>
                                        </p:tav>
                                      </p:tavLst>
                                    </p:anim>
                                    <p:animEffect transition="out" filter="fade">
                                      <p:cBhvr>
                                        <p:cTn id="65" dur="500"/>
                                        <p:tgtEl>
                                          <p:spTgt spid="10"/>
                                        </p:tgtEl>
                                      </p:cBhvr>
                                    </p:animEffect>
                                    <p:set>
                                      <p:cBhvr>
                                        <p:cTn id="66" dur="1" fill="hold">
                                          <p:stCondLst>
                                            <p:cond delay="499"/>
                                          </p:stCondLst>
                                        </p:cTn>
                                        <p:tgtEl>
                                          <p:spTgt spid="10"/>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barn(inVertical)">
                                      <p:cBhvr>
                                        <p:cTn id="7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7" grpId="1" animBg="1"/>
      <p:bldP spid="8" grpId="0" animBg="1"/>
      <p:bldP spid="8" grpId="1" animBg="1"/>
      <p:bldP spid="9" grpId="0" animBg="1"/>
      <p:bldP spid="9" grpId="1" animBg="1"/>
      <p:bldP spid="10" grpId="0" animBg="1"/>
      <p:bldP spid="10" grpId="1"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501E3A-603D-4B84-ADD1-8B8344DBDD8A}"/>
              </a:ext>
            </a:extLst>
          </p:cNvPr>
          <p:cNvSpPr/>
          <p:nvPr/>
        </p:nvSpPr>
        <p:spPr>
          <a:xfrm>
            <a:off x="1010195" y="281578"/>
            <a:ext cx="9556954" cy="1877437"/>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just">
              <a:spcAft>
                <a:spcPts val="0"/>
              </a:spcAft>
            </a:pPr>
            <a:r>
              <a:rPr lang="vi-VN" sz="2400" b="1" i="1" dirty="0">
                <a:solidFill>
                  <a:schemeClr val="bg1">
                    <a:lumMod val="95000"/>
                  </a:schemeClr>
                </a:solidFill>
                <a:latin typeface="Times New Roman" panose="02020603050405020304" pitchFamily="18" charset="0"/>
                <a:ea typeface="Times New Roman" panose="02020603050405020304" pitchFamily="18" charset="0"/>
              </a:rPr>
              <a:t>HĐ nhóm:</a:t>
            </a:r>
            <a:endParaRPr lang="vi-VN" sz="2000" dirty="0">
              <a:solidFill>
                <a:schemeClr val="bg1">
                  <a:lumMod val="95000"/>
                </a:schemeClr>
              </a:solidFill>
              <a:latin typeface="Times New Roman" panose="02020603050405020304" pitchFamily="18" charset="0"/>
              <a:ea typeface="Times New Roman" panose="02020603050405020304" pitchFamily="18" charset="0"/>
            </a:endParaRPr>
          </a:p>
          <a:p>
            <a:pPr algn="just">
              <a:spcAft>
                <a:spcPts val="0"/>
              </a:spcAft>
            </a:pPr>
            <a:r>
              <a:rPr lang="vi-VN" sz="2400" dirty="0">
                <a:solidFill>
                  <a:schemeClr val="bg1">
                    <a:lumMod val="95000"/>
                  </a:schemeClr>
                </a:solidFill>
                <a:latin typeface="Times New Roman" panose="02020603050405020304" pitchFamily="18" charset="0"/>
                <a:ea typeface="Times New Roman" panose="02020603050405020304" pitchFamily="18" charset="0"/>
              </a:rPr>
              <a:t>Nhóm 1, 3, 5: Thực hiện nhiệm vụ theo phiếu học tập số 2</a:t>
            </a:r>
            <a:endParaRPr lang="en-US" sz="2400" dirty="0">
              <a:solidFill>
                <a:schemeClr val="bg1">
                  <a:lumMod val="95000"/>
                </a:schemeClr>
              </a:solidFill>
              <a:latin typeface="Times New Roman" panose="02020603050405020304" pitchFamily="18" charset="0"/>
              <a:ea typeface="Times New Roman" panose="02020603050405020304" pitchFamily="18" charset="0"/>
            </a:endParaRPr>
          </a:p>
          <a:p>
            <a:pPr algn="just">
              <a:spcAft>
                <a:spcPts val="0"/>
              </a:spcAft>
            </a:pPr>
            <a:endParaRPr lang="vi-VN" sz="2000" dirty="0">
              <a:solidFill>
                <a:schemeClr val="bg1">
                  <a:lumMod val="95000"/>
                </a:schemeClr>
              </a:solidFill>
              <a:latin typeface="Times New Roman" panose="02020603050405020304" pitchFamily="18" charset="0"/>
              <a:ea typeface="Times New Roman" panose="02020603050405020304" pitchFamily="18" charset="0"/>
            </a:endParaRPr>
          </a:p>
          <a:p>
            <a:r>
              <a:rPr lang="vi-VN" sz="2400" dirty="0">
                <a:solidFill>
                  <a:schemeClr val="bg1">
                    <a:lumMod val="95000"/>
                  </a:schemeClr>
                </a:solidFill>
                <a:latin typeface="Times New Roman" panose="02020603050405020304" pitchFamily="18" charset="0"/>
                <a:ea typeface="Arial" panose="020B0604020202020204" pitchFamily="34" charset="0"/>
              </a:rPr>
              <a:t>Nhóm 2, 4, 6: Thực hiện nhiệm vụ theo phiếu học tập số 3 </a:t>
            </a:r>
            <a:endParaRPr lang="en-US" sz="2400" dirty="0">
              <a:solidFill>
                <a:schemeClr val="bg1">
                  <a:lumMod val="95000"/>
                </a:schemeClr>
              </a:solidFill>
              <a:latin typeface="Times New Roman" panose="02020603050405020304" pitchFamily="18" charset="0"/>
              <a:ea typeface="Arial" panose="020B0604020202020204" pitchFamily="34" charset="0"/>
            </a:endParaRPr>
          </a:p>
          <a:p>
            <a:endParaRPr lang="vi-VN" sz="2400" dirty="0">
              <a:solidFill>
                <a:schemeClr val="bg1">
                  <a:lumMod val="95000"/>
                </a:schemeClr>
              </a:solidFill>
            </a:endParaRPr>
          </a:p>
        </p:txBody>
      </p:sp>
      <p:sp>
        <p:nvSpPr>
          <p:cNvPr id="4" name="TextBox 3">
            <a:extLst>
              <a:ext uri="{FF2B5EF4-FFF2-40B4-BE49-F238E27FC236}">
                <a16:creationId xmlns:a16="http://schemas.microsoft.com/office/drawing/2014/main" id="{0C123E21-5BD8-492E-B695-B7124A4DC9F1}"/>
              </a:ext>
            </a:extLst>
          </p:cNvPr>
          <p:cNvSpPr txBox="1"/>
          <p:nvPr/>
        </p:nvSpPr>
        <p:spPr>
          <a:xfrm>
            <a:off x="1010194" y="2159015"/>
            <a:ext cx="9556955" cy="3349956"/>
          </a:xfrm>
          <a:prstGeom prst="rect">
            <a:avLst/>
          </a:prstGeom>
          <a:ln>
            <a:solidFill>
              <a:schemeClr val="accent5">
                <a:lumMod val="50000"/>
              </a:schemeClr>
            </a:solidFill>
          </a:ln>
        </p:spPr>
        <p:style>
          <a:lnRef idx="0">
            <a:schemeClr val="accent1"/>
          </a:lnRef>
          <a:fillRef idx="3">
            <a:schemeClr val="accent1"/>
          </a:fillRef>
          <a:effectRef idx="3">
            <a:schemeClr val="accent1"/>
          </a:effectRef>
          <a:fontRef idx="minor">
            <a:schemeClr val="lt1"/>
          </a:fontRef>
        </p:style>
        <p:txBody>
          <a:bodyPr wrap="square" rtlCol="0">
            <a:spAutoFit/>
          </a:bodyPr>
          <a:lstStyle/>
          <a:p>
            <a:pPr>
              <a:lnSpc>
                <a:spcPct val="150000"/>
              </a:lnSpc>
            </a:pPr>
            <a:r>
              <a:rPr lang="vi-VN" sz="2400" dirty="0">
                <a:latin typeface="Times New Roman" panose="02020603050405020304" pitchFamily="18" charset="0"/>
                <a:cs typeface="Times New Roman" panose="02020603050405020304" pitchFamily="18" charset="0"/>
              </a:rPr>
              <a:t>Vòng 1: 5-7p</a:t>
            </a:r>
          </a:p>
          <a:p>
            <a:pPr>
              <a:lnSpc>
                <a:spcPct val="150000"/>
              </a:lnSpc>
            </a:pPr>
            <a:r>
              <a:rPr lang="vi-VN" sz="2400" dirty="0">
                <a:latin typeface="Times New Roman" panose="02020603050405020304" pitchFamily="18" charset="0"/>
                <a:cs typeface="Times New Roman" panose="02020603050405020304" pitchFamily="18" charset="0"/>
              </a:rPr>
              <a:t>Vòng 2: 3-5p</a:t>
            </a:r>
          </a:p>
          <a:p>
            <a:pPr>
              <a:lnSpc>
                <a:spcPct val="150000"/>
              </a:lnSpc>
            </a:pPr>
            <a:r>
              <a:rPr lang="vi-VN" sz="2400" dirty="0">
                <a:latin typeface="Times New Roman" panose="02020603050405020304" pitchFamily="18" charset="0"/>
                <a:cs typeface="Times New Roman" panose="02020603050405020304" pitchFamily="18" charset="0"/>
              </a:rPr>
              <a:t>- Các nhóm (chẵn, lẻ) thảo luận nội dung trong phiếu học 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vi-VN" sz="2400" dirty="0">
                <a:latin typeface="Times New Roman" panose="02020603050405020304" pitchFamily="18" charset="0"/>
                <a:cs typeface="Times New Roman" panose="02020603050405020304" pitchFamily="18" charset="0"/>
              </a:rPr>
              <a:t>. </a:t>
            </a:r>
          </a:p>
          <a:p>
            <a:pPr>
              <a:lnSpc>
                <a:spcPct val="150000"/>
              </a:lnSpc>
            </a:pPr>
            <a:r>
              <a:rPr lang="vi-VN" sz="2400" dirty="0">
                <a:latin typeface="Times New Roman" panose="02020603050405020304" pitchFamily="18" charset="0"/>
                <a:cs typeface="Times New Roman" panose="02020603050405020304" pitchFamily="18" charset="0"/>
              </a:rPr>
              <a:t>- Sau thảo luận xong, 1 nhóm chẵn sẽ ghép 1 nhóm lẻ (1-2,3-4,5-6,) để tạo thành nhóm mới. Nhóm mới tiếp tục thảo luận vòng 2, trình bày nội dung ở vòng 1 cho nhóm còn lại nắm được toàn bộ nội dung của vòng 1.</a:t>
            </a:r>
          </a:p>
        </p:txBody>
      </p:sp>
    </p:spTree>
    <p:extLst>
      <p:ext uri="{BB962C8B-B14F-4D97-AF65-F5344CB8AC3E}">
        <p14:creationId xmlns:p14="http://schemas.microsoft.com/office/powerpoint/2010/main" val="274680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FD35864-4B9D-42AD-A6E4-D55E0C2A2B06}"/>
              </a:ext>
            </a:extLst>
          </p:cNvPr>
          <p:cNvSpPr/>
          <p:nvPr/>
        </p:nvSpPr>
        <p:spPr>
          <a:xfrm>
            <a:off x="947171" y="227039"/>
            <a:ext cx="9969356" cy="13234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eaLnBrk="0" fontAlgn="base" hangingPunct="0">
              <a:spcBef>
                <a:spcPct val="0"/>
              </a:spcBef>
              <a:spcAft>
                <a:spcPct val="0"/>
              </a:spcAft>
            </a:pPr>
            <a:r>
              <a:rPr lang="en-US" sz="2400" b="1" dirty="0" err="1">
                <a:solidFill>
                  <a:schemeClr val="bg1">
                    <a:lumMod val="95000"/>
                  </a:schemeClr>
                </a:solidFill>
                <a:latin typeface="Times New Roman" panose="02020603050405020304" pitchFamily="18" charset="0"/>
                <a:cs typeface="Times New Roman" panose="02020603050405020304" pitchFamily="18" charset="0"/>
              </a:rPr>
              <a:t>Phiếu</a:t>
            </a:r>
            <a:r>
              <a:rPr lang="en-US" sz="2400" b="1" dirty="0">
                <a:solidFill>
                  <a:schemeClr val="bg1">
                    <a:lumMod val="95000"/>
                  </a:schemeClr>
                </a:solidFill>
                <a:latin typeface="Times New Roman" panose="02020603050405020304" pitchFamily="18" charset="0"/>
                <a:cs typeface="Times New Roman" panose="02020603050405020304" pitchFamily="18" charset="0"/>
              </a:rPr>
              <a:t>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học</a:t>
            </a:r>
            <a:r>
              <a:rPr lang="en-US" sz="2400" b="1" dirty="0">
                <a:solidFill>
                  <a:schemeClr val="bg1">
                    <a:lumMod val="95000"/>
                  </a:schemeClr>
                </a:solidFill>
                <a:latin typeface="Times New Roman" panose="02020603050405020304" pitchFamily="18" charset="0"/>
                <a:cs typeface="Times New Roman" panose="02020603050405020304" pitchFamily="18" charset="0"/>
              </a:rPr>
              <a:t>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tập</a:t>
            </a:r>
            <a:r>
              <a:rPr lang="en-US" sz="2400" b="1" dirty="0">
                <a:solidFill>
                  <a:schemeClr val="bg1">
                    <a:lumMod val="95000"/>
                  </a:schemeClr>
                </a:solidFill>
                <a:latin typeface="Times New Roman" panose="02020603050405020304" pitchFamily="18" charset="0"/>
                <a:cs typeface="Times New Roman" panose="02020603050405020304" pitchFamily="18" charset="0"/>
              </a:rPr>
              <a:t>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số</a:t>
            </a:r>
            <a:r>
              <a:rPr lang="en-US" sz="2400" b="1" dirty="0">
                <a:solidFill>
                  <a:schemeClr val="bg1">
                    <a:lumMod val="95000"/>
                  </a:schemeClr>
                </a:solidFill>
                <a:latin typeface="Times New Roman" panose="02020603050405020304" pitchFamily="18" charset="0"/>
                <a:cs typeface="Times New Roman" panose="02020603050405020304" pitchFamily="18" charset="0"/>
              </a:rPr>
              <a:t> 2: </a:t>
            </a:r>
            <a:r>
              <a:rPr 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Nhóm 1, 3, 5</a:t>
            </a:r>
            <a:endParaRPr lang="vi-VN" sz="2400" dirty="0">
              <a:solidFill>
                <a:schemeClr val="bg1">
                  <a:lumMod val="95000"/>
                </a:schemeClr>
              </a:solidFill>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vi-VN" altLang="vi-VN" sz="2400" dirty="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Dựa vào </a:t>
            </a:r>
            <a:r>
              <a:rPr lang="vi-VN" alt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số thông tin kênh chữ và hình 13.4 SGK</a:t>
            </a:r>
            <a:r>
              <a:rPr lang="vi-VN" altLang="vi-VN" sz="32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alt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trang 165</a:t>
            </a:r>
            <a:r>
              <a:rPr lang="en-US" alt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4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hoàn</a:t>
            </a:r>
            <a:r>
              <a:rPr lang="en-US" alt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4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alt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4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alt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altLang="vi-VN" sz="24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bảng</a:t>
            </a:r>
            <a:r>
              <a:rPr lang="en-US" alt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4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sau</a:t>
            </a:r>
            <a:r>
              <a:rPr lang="vi-VN" alt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altLang="vi-VN" dirty="0">
              <a:solidFill>
                <a:schemeClr val="bg1">
                  <a:lumMod val="95000"/>
                </a:schemeClr>
              </a:solidFill>
              <a:latin typeface="Times New Roman" panose="02020603050405020304" pitchFamily="18"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69421DAF-2D04-4C17-9702-240E02235AF5}"/>
              </a:ext>
            </a:extLst>
          </p:cNvPr>
          <p:cNvGraphicFramePr>
            <a:graphicFrameLocks noGrp="1"/>
          </p:cNvGraphicFramePr>
          <p:nvPr>
            <p:extLst>
              <p:ext uri="{D42A27DB-BD31-4B8C-83A1-F6EECF244321}">
                <p14:modId xmlns:p14="http://schemas.microsoft.com/office/powerpoint/2010/main" val="986130987"/>
              </p:ext>
            </p:extLst>
          </p:nvPr>
        </p:nvGraphicFramePr>
        <p:xfrm>
          <a:off x="947171" y="1558199"/>
          <a:ext cx="9969356" cy="1706880"/>
        </p:xfrm>
        <a:graphic>
          <a:graphicData uri="http://schemas.openxmlformats.org/drawingml/2006/table">
            <a:tbl>
              <a:tblPr firstRow="1" bandRow="1">
                <a:tableStyleId>{5C22544A-7EE6-4342-B048-85BDC9FD1C3A}</a:tableStyleId>
              </a:tblPr>
              <a:tblGrid>
                <a:gridCol w="2893309">
                  <a:extLst>
                    <a:ext uri="{9D8B030D-6E8A-4147-A177-3AD203B41FA5}">
                      <a16:colId xmlns:a16="http://schemas.microsoft.com/office/drawing/2014/main" val="1753572807"/>
                    </a:ext>
                  </a:extLst>
                </a:gridCol>
                <a:gridCol w="2518117">
                  <a:extLst>
                    <a:ext uri="{9D8B030D-6E8A-4147-A177-3AD203B41FA5}">
                      <a16:colId xmlns:a16="http://schemas.microsoft.com/office/drawing/2014/main" val="1371847622"/>
                    </a:ext>
                  </a:extLst>
                </a:gridCol>
                <a:gridCol w="2377440">
                  <a:extLst>
                    <a:ext uri="{9D8B030D-6E8A-4147-A177-3AD203B41FA5}">
                      <a16:colId xmlns:a16="http://schemas.microsoft.com/office/drawing/2014/main" val="1942986847"/>
                    </a:ext>
                  </a:extLst>
                </a:gridCol>
                <a:gridCol w="2180490">
                  <a:extLst>
                    <a:ext uri="{9D8B030D-6E8A-4147-A177-3AD203B41FA5}">
                      <a16:colId xmlns:a16="http://schemas.microsoft.com/office/drawing/2014/main" val="3995483316"/>
                    </a:ext>
                  </a:extLst>
                </a:gridCol>
              </a:tblGrid>
              <a:tr h="370840">
                <a:tc>
                  <a:txBody>
                    <a:bodyPr/>
                    <a:lstStyle/>
                    <a:p>
                      <a:r>
                        <a:rPr lang="en-US" sz="2200" dirty="0" err="1">
                          <a:latin typeface="Times New Roman" panose="02020603050405020304" pitchFamily="18" charset="0"/>
                          <a:cs typeface="Times New Roman" panose="02020603050405020304" pitchFamily="18" charset="0"/>
                        </a:rPr>
                        <a:t>Đới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hậu</a:t>
                      </a:r>
                      <a:endParaRPr lang="vi-VN" sz="2200" dirty="0">
                        <a:latin typeface="Times New Roman" panose="02020603050405020304" pitchFamily="18" charset="0"/>
                        <a:cs typeface="Times New Roman" panose="02020603050405020304" pitchFamily="18" charset="0"/>
                      </a:endParaRPr>
                    </a:p>
                  </a:txBody>
                  <a:tcPr/>
                </a:tc>
                <a:tc>
                  <a:txBody>
                    <a:bodyPr/>
                    <a:lstStyle/>
                    <a:p>
                      <a:r>
                        <a:rPr lang="en-US" sz="2200" dirty="0" err="1">
                          <a:latin typeface="Times New Roman" panose="02020603050405020304" pitchFamily="18" charset="0"/>
                          <a:cs typeface="Times New Roman" panose="02020603050405020304" pitchFamily="18" charset="0"/>
                        </a:rPr>
                        <a:t>Hàn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đới</a:t>
                      </a:r>
                      <a:endParaRPr lang="vi-VN" sz="2200" dirty="0">
                        <a:latin typeface="Times New Roman" panose="02020603050405020304" pitchFamily="18" charset="0"/>
                        <a:cs typeface="Times New Roman" panose="02020603050405020304" pitchFamily="18" charset="0"/>
                      </a:endParaRPr>
                    </a:p>
                  </a:txBody>
                  <a:tcPr/>
                </a:tc>
                <a:tc>
                  <a:txBody>
                    <a:bodyPr/>
                    <a:lstStyle/>
                    <a:p>
                      <a:r>
                        <a:rPr lang="en-US" sz="2200" dirty="0" err="1">
                          <a:latin typeface="Times New Roman" panose="02020603050405020304" pitchFamily="18" charset="0"/>
                          <a:cs typeface="Times New Roman" panose="02020603050405020304" pitchFamily="18" charset="0"/>
                        </a:rPr>
                        <a:t>Ôn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đới</a:t>
                      </a:r>
                      <a:endParaRPr lang="vi-VN" sz="2200" dirty="0">
                        <a:latin typeface="Times New Roman" panose="02020603050405020304" pitchFamily="18" charset="0"/>
                        <a:cs typeface="Times New Roman" panose="02020603050405020304" pitchFamily="18" charset="0"/>
                      </a:endParaRPr>
                    </a:p>
                  </a:txBody>
                  <a:tcPr/>
                </a:tc>
                <a:tc>
                  <a:txBody>
                    <a:bodyPr/>
                    <a:lstStyle/>
                    <a:p>
                      <a:r>
                        <a:rPr lang="en-US" sz="2200" dirty="0" err="1">
                          <a:latin typeface="Times New Roman" panose="02020603050405020304" pitchFamily="18" charset="0"/>
                          <a:cs typeface="Times New Roman" panose="02020603050405020304" pitchFamily="18" charset="0"/>
                        </a:rPr>
                        <a:t>Nhiệt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đới</a:t>
                      </a:r>
                      <a:endParaRPr lang="vi-VN" sz="2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274521103"/>
                  </a:ext>
                </a:extLst>
              </a:tr>
              <a:tr h="370840">
                <a:tc>
                  <a:txBody>
                    <a:bodyPr/>
                    <a:lstStyle/>
                    <a:p>
                      <a:r>
                        <a:rPr lang="en-US" sz="2200" dirty="0" err="1">
                          <a:latin typeface="Times New Roman" panose="02020603050405020304" pitchFamily="18" charset="0"/>
                          <a:cs typeface="Times New Roman" panose="02020603050405020304" pitchFamily="18" charset="0"/>
                        </a:rPr>
                        <a:t>Nhiệt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a:t>
                      </a:r>
                      <a:endParaRPr lang="vi-VN" sz="2200" dirty="0">
                        <a:latin typeface="Times New Roman" panose="02020603050405020304" pitchFamily="18" charset="0"/>
                        <a:cs typeface="Times New Roman" panose="02020603050405020304" pitchFamily="18" charset="0"/>
                      </a:endParaRPr>
                    </a:p>
                  </a:txBody>
                  <a:tcPr/>
                </a:tc>
                <a:tc>
                  <a:txBody>
                    <a:bodyPr/>
                    <a:lstStyle/>
                    <a:p>
                      <a:endParaRPr lang="vi-VN" sz="2200">
                        <a:latin typeface="Times New Roman" panose="02020603050405020304" pitchFamily="18" charset="0"/>
                        <a:cs typeface="Times New Roman" panose="02020603050405020304" pitchFamily="18" charset="0"/>
                      </a:endParaRPr>
                    </a:p>
                  </a:txBody>
                  <a:tcPr/>
                </a:tc>
                <a:tc>
                  <a:txBody>
                    <a:bodyPr/>
                    <a:lstStyle/>
                    <a:p>
                      <a:endParaRPr lang="vi-VN" sz="2200">
                        <a:latin typeface="Times New Roman" panose="02020603050405020304" pitchFamily="18" charset="0"/>
                        <a:cs typeface="Times New Roman" panose="02020603050405020304" pitchFamily="18" charset="0"/>
                      </a:endParaRPr>
                    </a:p>
                  </a:txBody>
                  <a:tcPr/>
                </a:tc>
                <a:tc>
                  <a:txBody>
                    <a:bodyPr/>
                    <a:lstStyle/>
                    <a:p>
                      <a:endParaRPr lang="vi-VN" sz="22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00812159"/>
                  </a:ext>
                </a:extLst>
              </a:tr>
              <a:tr h="370840">
                <a:tc>
                  <a:txBody>
                    <a:bodyPr/>
                    <a:lstStyle/>
                    <a:p>
                      <a:r>
                        <a:rPr lang="en-US" sz="2200" dirty="0">
                          <a:latin typeface="Times New Roman" panose="02020603050405020304" pitchFamily="18" charset="0"/>
                          <a:cs typeface="Times New Roman" panose="02020603050405020304" pitchFamily="18" charset="0"/>
                        </a:rPr>
                        <a:t>L</a:t>
                      </a:r>
                      <a:r>
                        <a:rPr lang="vi-VN" sz="2200" dirty="0">
                          <a:latin typeface="Times New Roman" panose="02020603050405020304" pitchFamily="18" charset="0"/>
                          <a:cs typeface="Times New Roman" panose="02020603050405020304" pitchFamily="18" charset="0"/>
                        </a:rPr>
                        <a:t>ư</a:t>
                      </a:r>
                      <a:r>
                        <a:rPr lang="en-US" sz="2200" dirty="0" err="1">
                          <a:latin typeface="Times New Roman" panose="02020603050405020304" pitchFamily="18" charset="0"/>
                          <a:cs typeface="Times New Roman" panose="02020603050405020304" pitchFamily="18" charset="0"/>
                        </a:rPr>
                        <a:t>ợng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Mưa</a:t>
                      </a:r>
                      <a:endParaRPr lang="vi-VN" sz="2200" dirty="0">
                        <a:latin typeface="Times New Roman" panose="02020603050405020304" pitchFamily="18" charset="0"/>
                        <a:cs typeface="Times New Roman" panose="02020603050405020304" pitchFamily="18" charset="0"/>
                      </a:endParaRPr>
                    </a:p>
                  </a:txBody>
                  <a:tcPr/>
                </a:tc>
                <a:tc>
                  <a:txBody>
                    <a:bodyPr/>
                    <a:lstStyle/>
                    <a:p>
                      <a:endParaRPr lang="vi-VN" sz="2200" dirty="0">
                        <a:latin typeface="Times New Roman" panose="02020603050405020304" pitchFamily="18" charset="0"/>
                        <a:cs typeface="Times New Roman" panose="02020603050405020304" pitchFamily="18" charset="0"/>
                      </a:endParaRPr>
                    </a:p>
                  </a:txBody>
                  <a:tcPr/>
                </a:tc>
                <a:tc>
                  <a:txBody>
                    <a:bodyPr/>
                    <a:lstStyle/>
                    <a:p>
                      <a:endParaRPr lang="vi-VN" sz="2200">
                        <a:latin typeface="Times New Roman" panose="02020603050405020304" pitchFamily="18" charset="0"/>
                        <a:cs typeface="Times New Roman" panose="02020603050405020304" pitchFamily="18" charset="0"/>
                      </a:endParaRPr>
                    </a:p>
                  </a:txBody>
                  <a:tcPr/>
                </a:tc>
                <a:tc>
                  <a:txBody>
                    <a:bodyPr/>
                    <a:lstStyle/>
                    <a:p>
                      <a:endParaRPr lang="vi-VN" sz="22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266600835"/>
                  </a:ext>
                </a:extLst>
              </a:tr>
              <a:tr h="123967">
                <a:tc>
                  <a:txBody>
                    <a:bodyPr/>
                    <a:lstStyle/>
                    <a:p>
                      <a:r>
                        <a:rPr lang="en-US" sz="2200" dirty="0" err="1">
                          <a:latin typeface="Times New Roman" panose="02020603050405020304" pitchFamily="18" charset="0"/>
                          <a:cs typeface="Times New Roman" panose="02020603050405020304" pitchFamily="18" charset="0"/>
                        </a:rPr>
                        <a:t>Gió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thổi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a:t>
                      </a:r>
                      <a:r>
                        <a:rPr lang="vi-VN" sz="2200" dirty="0">
                          <a:latin typeface="Times New Roman" panose="02020603050405020304" pitchFamily="18" charset="0"/>
                          <a:cs typeface="Times New Roman" panose="02020603050405020304" pitchFamily="18" charset="0"/>
                        </a:rPr>
                        <a:t>ư</a:t>
                      </a:r>
                      <a:r>
                        <a:rPr lang="en-US" sz="2200" dirty="0" err="1">
                          <a:latin typeface="Times New Roman" panose="02020603050405020304" pitchFamily="18" charset="0"/>
                          <a:cs typeface="Times New Roman" panose="02020603050405020304" pitchFamily="18" charset="0"/>
                        </a:rPr>
                        <a:t>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xuyên</a:t>
                      </a:r>
                      <a:endParaRPr lang="vi-VN" sz="2200" dirty="0">
                        <a:latin typeface="Times New Roman" panose="02020603050405020304" pitchFamily="18" charset="0"/>
                        <a:cs typeface="Times New Roman" panose="02020603050405020304" pitchFamily="18" charset="0"/>
                      </a:endParaRPr>
                    </a:p>
                  </a:txBody>
                  <a:tcPr/>
                </a:tc>
                <a:tc>
                  <a:txBody>
                    <a:bodyPr/>
                    <a:lstStyle/>
                    <a:p>
                      <a:endParaRPr lang="vi-VN" sz="2200" dirty="0">
                        <a:latin typeface="Times New Roman" panose="02020603050405020304" pitchFamily="18" charset="0"/>
                        <a:cs typeface="Times New Roman" panose="02020603050405020304" pitchFamily="18" charset="0"/>
                      </a:endParaRPr>
                    </a:p>
                  </a:txBody>
                  <a:tcPr/>
                </a:tc>
                <a:tc>
                  <a:txBody>
                    <a:bodyPr/>
                    <a:lstStyle/>
                    <a:p>
                      <a:endParaRPr lang="vi-VN" sz="2200" dirty="0">
                        <a:latin typeface="Times New Roman" panose="02020603050405020304" pitchFamily="18" charset="0"/>
                        <a:cs typeface="Times New Roman" panose="02020603050405020304" pitchFamily="18" charset="0"/>
                      </a:endParaRPr>
                    </a:p>
                  </a:txBody>
                  <a:tcPr/>
                </a:tc>
                <a:tc>
                  <a:txBody>
                    <a:bodyPr/>
                    <a:lstStyle/>
                    <a:p>
                      <a:endParaRPr lang="vi-VN" sz="2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612655777"/>
                  </a:ext>
                </a:extLst>
              </a:tr>
            </a:tbl>
          </a:graphicData>
        </a:graphic>
      </p:graphicFrame>
      <p:graphicFrame>
        <p:nvGraphicFramePr>
          <p:cNvPr id="8" name="Table 7">
            <a:extLst>
              <a:ext uri="{FF2B5EF4-FFF2-40B4-BE49-F238E27FC236}">
                <a16:creationId xmlns:a16="http://schemas.microsoft.com/office/drawing/2014/main" id="{0C6A2F0F-E401-43A8-933F-891B7B008AC0}"/>
              </a:ext>
            </a:extLst>
          </p:cNvPr>
          <p:cNvGraphicFramePr>
            <a:graphicFrameLocks noGrp="1"/>
          </p:cNvGraphicFramePr>
          <p:nvPr>
            <p:extLst>
              <p:ext uri="{D42A27DB-BD31-4B8C-83A1-F6EECF244321}">
                <p14:modId xmlns:p14="http://schemas.microsoft.com/office/powerpoint/2010/main" val="1414371016"/>
              </p:ext>
            </p:extLst>
          </p:nvPr>
        </p:nvGraphicFramePr>
        <p:xfrm>
          <a:off x="947171" y="4096076"/>
          <a:ext cx="9969356" cy="2693994"/>
        </p:xfrm>
        <a:graphic>
          <a:graphicData uri="http://schemas.openxmlformats.org/drawingml/2006/table">
            <a:tbl>
              <a:tblPr firstRow="1" firstCol="1" bandRow="1">
                <a:tableStyleId>{5C22544A-7EE6-4342-B048-85BDC9FD1C3A}</a:tableStyleId>
              </a:tblPr>
              <a:tblGrid>
                <a:gridCol w="3880426">
                  <a:extLst>
                    <a:ext uri="{9D8B030D-6E8A-4147-A177-3AD203B41FA5}">
                      <a16:colId xmlns:a16="http://schemas.microsoft.com/office/drawing/2014/main" val="2524700081"/>
                    </a:ext>
                  </a:extLst>
                </a:gridCol>
                <a:gridCol w="6088930">
                  <a:extLst>
                    <a:ext uri="{9D8B030D-6E8A-4147-A177-3AD203B41FA5}">
                      <a16:colId xmlns:a16="http://schemas.microsoft.com/office/drawing/2014/main" val="3518151324"/>
                    </a:ext>
                  </a:extLst>
                </a:gridCol>
              </a:tblGrid>
              <a:tr h="322119">
                <a:tc>
                  <a:txBody>
                    <a:bodyPr/>
                    <a:lstStyle/>
                    <a:p>
                      <a:pPr>
                        <a:lnSpc>
                          <a:spcPct val="107000"/>
                        </a:lnSpc>
                        <a:spcAft>
                          <a:spcPts val="0"/>
                        </a:spcAft>
                      </a:pPr>
                      <a:r>
                        <a:rPr lang="en-US" sz="2200" b="0">
                          <a:effectLst/>
                          <a:latin typeface="Times New Roman" panose="02020603050405020304" pitchFamily="18" charset="0"/>
                          <a:cs typeface="Times New Roman" panose="02020603050405020304" pitchFamily="18" charset="0"/>
                        </a:rPr>
                        <a:t>Nhiệt độ</a:t>
                      </a:r>
                      <a:endParaRPr lang="vi-VN" sz="2200" b="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200" b="0">
                          <a:effectLst/>
                          <a:latin typeface="Times New Roman" panose="02020603050405020304" pitchFamily="18" charset="0"/>
                          <a:cs typeface="Times New Roman" panose="02020603050405020304" pitchFamily="18" charset="0"/>
                        </a:rPr>
                        <a:t> </a:t>
                      </a:r>
                      <a:endParaRPr lang="vi-VN" sz="2200" b="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89759542"/>
                  </a:ext>
                </a:extLst>
              </a:tr>
              <a:tr h="322119">
                <a:tc>
                  <a:txBody>
                    <a:bodyPr/>
                    <a:lstStyle/>
                    <a:p>
                      <a:pPr>
                        <a:lnSpc>
                          <a:spcPct val="107000"/>
                        </a:lnSpc>
                        <a:spcAft>
                          <a:spcPts val="0"/>
                        </a:spcAft>
                      </a:pPr>
                      <a:r>
                        <a:rPr lang="en-US" sz="2200" b="0">
                          <a:effectLst/>
                          <a:latin typeface="Times New Roman" panose="02020603050405020304" pitchFamily="18" charset="0"/>
                          <a:cs typeface="Times New Roman" panose="02020603050405020304" pitchFamily="18" charset="0"/>
                        </a:rPr>
                        <a:t>Cao nhất</a:t>
                      </a:r>
                      <a:endParaRPr lang="vi-VN" sz="2200" b="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200" b="0">
                          <a:effectLst/>
                          <a:latin typeface="Times New Roman" panose="02020603050405020304" pitchFamily="18" charset="0"/>
                          <a:cs typeface="Times New Roman" panose="02020603050405020304" pitchFamily="18" charset="0"/>
                        </a:rPr>
                        <a:t> </a:t>
                      </a:r>
                      <a:endParaRPr lang="vi-VN" sz="2200" b="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58022006"/>
                  </a:ext>
                </a:extLst>
              </a:tr>
              <a:tr h="322119">
                <a:tc>
                  <a:txBody>
                    <a:bodyPr/>
                    <a:lstStyle/>
                    <a:p>
                      <a:pPr>
                        <a:lnSpc>
                          <a:spcPct val="107000"/>
                        </a:lnSpc>
                        <a:spcAft>
                          <a:spcPts val="0"/>
                        </a:spcAft>
                      </a:pPr>
                      <a:r>
                        <a:rPr lang="en-US" sz="2200" b="0">
                          <a:effectLst/>
                          <a:latin typeface="Times New Roman" panose="02020603050405020304" pitchFamily="18" charset="0"/>
                          <a:cs typeface="Times New Roman" panose="02020603050405020304" pitchFamily="18" charset="0"/>
                        </a:rPr>
                        <a:t>Thấp nhất</a:t>
                      </a:r>
                      <a:endParaRPr lang="vi-VN" sz="2200" b="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200" b="0" dirty="0">
                          <a:effectLst/>
                          <a:latin typeface="Times New Roman" panose="02020603050405020304" pitchFamily="18" charset="0"/>
                          <a:cs typeface="Times New Roman" panose="02020603050405020304" pitchFamily="18" charset="0"/>
                        </a:rPr>
                        <a:t> </a:t>
                      </a:r>
                      <a:endParaRPr lang="vi-VN" sz="2200" b="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84129146"/>
                  </a:ext>
                </a:extLst>
              </a:tr>
              <a:tr h="406830">
                <a:tc>
                  <a:txBody>
                    <a:bodyPr/>
                    <a:lstStyle/>
                    <a:p>
                      <a:pPr>
                        <a:lnSpc>
                          <a:spcPct val="107000"/>
                        </a:lnSpc>
                        <a:spcAft>
                          <a:spcPts val="0"/>
                        </a:spcAft>
                      </a:pPr>
                      <a:r>
                        <a:rPr lang="en-US" sz="2200" b="0">
                          <a:effectLst/>
                          <a:latin typeface="Times New Roman" panose="02020603050405020304" pitchFamily="18" charset="0"/>
                          <a:cs typeface="Times New Roman" panose="02020603050405020304" pitchFamily="18" charset="0"/>
                        </a:rPr>
                        <a:t>Nhận xét về nhiệt độ</a:t>
                      </a:r>
                      <a:endParaRPr lang="vi-VN" sz="2200" b="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200" b="0">
                          <a:effectLst/>
                          <a:latin typeface="Times New Roman" panose="02020603050405020304" pitchFamily="18" charset="0"/>
                          <a:cs typeface="Times New Roman" panose="02020603050405020304" pitchFamily="18" charset="0"/>
                        </a:rPr>
                        <a:t> </a:t>
                      </a:r>
                      <a:endParaRPr lang="vi-VN" sz="2200" b="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78857378"/>
                  </a:ext>
                </a:extLst>
              </a:tr>
              <a:tr h="406830">
                <a:tc>
                  <a:txBody>
                    <a:bodyPr/>
                    <a:lstStyle/>
                    <a:p>
                      <a:pPr>
                        <a:lnSpc>
                          <a:spcPct val="107000"/>
                        </a:lnSpc>
                        <a:spcAft>
                          <a:spcPts val="0"/>
                        </a:spcAft>
                      </a:pPr>
                      <a:r>
                        <a:rPr lang="en-US" sz="2200" b="0">
                          <a:effectLst/>
                          <a:latin typeface="Times New Roman" panose="02020603050405020304" pitchFamily="18" charset="0"/>
                          <a:cs typeface="Times New Roman" panose="02020603050405020304" pitchFamily="18" charset="0"/>
                        </a:rPr>
                        <a:t>Lượng mưa trung bình năm</a:t>
                      </a:r>
                      <a:endParaRPr lang="vi-VN" sz="2200" b="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200" b="0" dirty="0">
                          <a:effectLst/>
                          <a:latin typeface="Times New Roman" panose="02020603050405020304" pitchFamily="18" charset="0"/>
                          <a:cs typeface="Times New Roman" panose="02020603050405020304" pitchFamily="18" charset="0"/>
                        </a:rPr>
                        <a:t> </a:t>
                      </a:r>
                      <a:endParaRPr lang="vi-VN" sz="2200" b="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24165163"/>
                  </a:ext>
                </a:extLst>
              </a:tr>
              <a:tr h="406830">
                <a:tc>
                  <a:txBody>
                    <a:bodyPr/>
                    <a:lstStyle/>
                    <a:p>
                      <a:pPr>
                        <a:lnSpc>
                          <a:spcPct val="107000"/>
                        </a:lnSpc>
                        <a:spcAft>
                          <a:spcPts val="0"/>
                        </a:spcAft>
                      </a:pPr>
                      <a:r>
                        <a:rPr lang="en-US" sz="2200" b="0">
                          <a:effectLst/>
                          <a:latin typeface="Times New Roman" panose="02020603050405020304" pitchFamily="18" charset="0"/>
                          <a:cs typeface="Times New Roman" panose="02020603050405020304" pitchFamily="18" charset="0"/>
                        </a:rPr>
                        <a:t>Nhận xét về lượng mưa</a:t>
                      </a:r>
                      <a:endParaRPr lang="vi-VN" sz="2200" b="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200" b="0">
                          <a:effectLst/>
                          <a:latin typeface="Times New Roman" panose="02020603050405020304" pitchFamily="18" charset="0"/>
                          <a:cs typeface="Times New Roman" panose="02020603050405020304" pitchFamily="18" charset="0"/>
                        </a:rPr>
                        <a:t> </a:t>
                      </a:r>
                      <a:endParaRPr lang="vi-VN" sz="2200" b="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11131253"/>
                  </a:ext>
                </a:extLst>
              </a:tr>
              <a:tr h="469569">
                <a:tc>
                  <a:txBody>
                    <a:bodyPr/>
                    <a:lstStyle/>
                    <a:p>
                      <a:pPr>
                        <a:lnSpc>
                          <a:spcPct val="107000"/>
                        </a:lnSpc>
                        <a:spcAft>
                          <a:spcPts val="0"/>
                        </a:spcAft>
                      </a:pPr>
                      <a:r>
                        <a:rPr lang="en-US" sz="2200" b="0" dirty="0" err="1">
                          <a:effectLst/>
                          <a:latin typeface="Times New Roman" panose="02020603050405020304" pitchFamily="18" charset="0"/>
                          <a:cs typeface="Times New Roman" panose="02020603050405020304" pitchFamily="18" charset="0"/>
                        </a:rPr>
                        <a:t>Thuộc</a:t>
                      </a:r>
                      <a:r>
                        <a:rPr lang="en-US" sz="2200" b="0" dirty="0">
                          <a:effectLst/>
                          <a:latin typeface="Times New Roman" panose="02020603050405020304" pitchFamily="18" charset="0"/>
                          <a:cs typeface="Times New Roman" panose="02020603050405020304" pitchFamily="18" charset="0"/>
                        </a:rPr>
                        <a:t> </a:t>
                      </a:r>
                      <a:r>
                        <a:rPr lang="en-US" sz="2200" b="0" dirty="0" err="1">
                          <a:effectLst/>
                          <a:latin typeface="Times New Roman" panose="02020603050405020304" pitchFamily="18" charset="0"/>
                          <a:cs typeface="Times New Roman" panose="02020603050405020304" pitchFamily="18" charset="0"/>
                        </a:rPr>
                        <a:t>đới</a:t>
                      </a:r>
                      <a:r>
                        <a:rPr lang="en-US" sz="2200" b="0" dirty="0">
                          <a:effectLst/>
                          <a:latin typeface="Times New Roman" panose="02020603050405020304" pitchFamily="18" charset="0"/>
                          <a:cs typeface="Times New Roman" panose="02020603050405020304" pitchFamily="18" charset="0"/>
                        </a:rPr>
                        <a:t> </a:t>
                      </a:r>
                      <a:r>
                        <a:rPr lang="en-US" sz="2200" b="0" dirty="0" err="1">
                          <a:effectLst/>
                          <a:latin typeface="Times New Roman" panose="02020603050405020304" pitchFamily="18" charset="0"/>
                          <a:cs typeface="Times New Roman" panose="02020603050405020304" pitchFamily="18" charset="0"/>
                        </a:rPr>
                        <a:t>khí</a:t>
                      </a:r>
                      <a:r>
                        <a:rPr lang="en-US" sz="2200" b="0" dirty="0">
                          <a:effectLst/>
                          <a:latin typeface="Times New Roman" panose="02020603050405020304" pitchFamily="18" charset="0"/>
                          <a:cs typeface="Times New Roman" panose="02020603050405020304" pitchFamily="18" charset="0"/>
                        </a:rPr>
                        <a:t> </a:t>
                      </a:r>
                      <a:r>
                        <a:rPr lang="en-US" sz="2200" b="0" dirty="0" err="1">
                          <a:effectLst/>
                          <a:latin typeface="Times New Roman" panose="02020603050405020304" pitchFamily="18" charset="0"/>
                          <a:cs typeface="Times New Roman" panose="02020603050405020304" pitchFamily="18" charset="0"/>
                        </a:rPr>
                        <a:t>hậu</a:t>
                      </a:r>
                      <a:endParaRPr lang="vi-VN" sz="2200" b="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200" b="0" dirty="0">
                          <a:effectLst/>
                          <a:latin typeface="Times New Roman" panose="02020603050405020304" pitchFamily="18" charset="0"/>
                          <a:cs typeface="Times New Roman" panose="02020603050405020304" pitchFamily="18" charset="0"/>
                        </a:rPr>
                        <a:t> </a:t>
                      </a:r>
                      <a:endParaRPr lang="vi-VN" sz="2200" b="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50994336"/>
                  </a:ext>
                </a:extLst>
              </a:tr>
            </a:tbl>
          </a:graphicData>
        </a:graphic>
      </p:graphicFrame>
      <p:sp>
        <p:nvSpPr>
          <p:cNvPr id="9" name="Rectangle 2">
            <a:extLst>
              <a:ext uri="{FF2B5EF4-FFF2-40B4-BE49-F238E27FC236}">
                <a16:creationId xmlns:a16="http://schemas.microsoft.com/office/drawing/2014/main" id="{80E0A9CF-2296-4E88-A5F1-8FA418F72FDC}"/>
              </a:ext>
            </a:extLst>
          </p:cNvPr>
          <p:cNvSpPr>
            <a:spLocks noChangeArrowheads="1"/>
          </p:cNvSpPr>
          <p:nvPr/>
        </p:nvSpPr>
        <p:spPr bwMode="auto">
          <a:xfrm>
            <a:off x="947171" y="3265079"/>
            <a:ext cx="9969356" cy="830997"/>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400" b="1"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Phiếu</a:t>
            </a:r>
            <a:r>
              <a:rPr kumimoji="0" lang="en-US" altLang="vi-VN" sz="24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400" b="1"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altLang="vi-VN" sz="24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400" b="1"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altLang="vi-VN" sz="24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400" b="1"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altLang="vi-VN" sz="24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3: </a:t>
            </a:r>
            <a:r>
              <a:rPr kumimoji="0" lang="en-US" altLang="vi-VN" sz="240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Nhóm</a:t>
            </a:r>
            <a:r>
              <a:rPr kumimoji="0" lang="en-US" altLang="vi-VN" sz="240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2, 4, 6</a:t>
            </a:r>
            <a:endParaRPr kumimoji="0" lang="vi-VN" altLang="vi-VN" sz="24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40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Dựa</a:t>
            </a:r>
            <a:r>
              <a:rPr kumimoji="0" lang="en-US" altLang="vi-VN" sz="240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40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vào</a:t>
            </a:r>
            <a:r>
              <a:rPr kumimoji="0" lang="en-US" altLang="vi-VN" sz="240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40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hình</a:t>
            </a:r>
            <a:r>
              <a:rPr kumimoji="0" lang="en-US" altLang="vi-VN" sz="240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13.5 SGK </a:t>
            </a:r>
            <a:r>
              <a:rPr kumimoji="0" lang="en-US" altLang="vi-VN" sz="240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trang</a:t>
            </a:r>
            <a:r>
              <a:rPr kumimoji="0" lang="en-US" altLang="vi-VN" sz="240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165 </a:t>
            </a:r>
            <a:r>
              <a:rPr kumimoji="0" lang="en-US" altLang="vi-VN" sz="240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hoàn</a:t>
            </a:r>
            <a:r>
              <a:rPr kumimoji="0" lang="en-US" altLang="vi-VN" sz="240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40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thành</a:t>
            </a:r>
            <a:r>
              <a:rPr kumimoji="0" lang="en-US" altLang="vi-VN" sz="240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40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thông</a:t>
            </a:r>
            <a:r>
              <a:rPr kumimoji="0" lang="en-US" altLang="vi-VN" sz="240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tin </a:t>
            </a:r>
            <a:r>
              <a:rPr kumimoji="0" lang="en-US" altLang="vi-VN" sz="240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trong</a:t>
            </a:r>
            <a:r>
              <a:rPr kumimoji="0" lang="en-US" altLang="vi-VN" sz="240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40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bảng</a:t>
            </a:r>
            <a:r>
              <a:rPr kumimoji="0" lang="en-US" altLang="vi-VN" sz="240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40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sau</a:t>
            </a:r>
            <a:r>
              <a:rPr kumimoji="0" lang="en-US" altLang="vi-VN" sz="240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a:t>
            </a:r>
            <a:endParaRPr kumimoji="0" lang="en-US" altLang="vi-VN" sz="24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72446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curtains"/>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7AD46C0-C8B7-42F8-8A4A-6FE6E80DD63C}"/>
              </a:ext>
            </a:extLst>
          </p:cNvPr>
          <p:cNvGraphicFramePr>
            <a:graphicFrameLocks noGrp="1"/>
          </p:cNvGraphicFramePr>
          <p:nvPr>
            <p:extLst>
              <p:ext uri="{D42A27DB-BD31-4B8C-83A1-F6EECF244321}">
                <p14:modId xmlns:p14="http://schemas.microsoft.com/office/powerpoint/2010/main" val="2838322361"/>
              </p:ext>
            </p:extLst>
          </p:nvPr>
        </p:nvGraphicFramePr>
        <p:xfrm>
          <a:off x="675249" y="1289401"/>
          <a:ext cx="10977893" cy="3025395"/>
        </p:xfrm>
        <a:graphic>
          <a:graphicData uri="http://schemas.openxmlformats.org/drawingml/2006/table">
            <a:tbl>
              <a:tblPr firstRow="1" firstCol="1" bandRow="1">
                <a:tableStyleId>{5C22544A-7EE6-4342-B048-85BDC9FD1C3A}</a:tableStyleId>
              </a:tblPr>
              <a:tblGrid>
                <a:gridCol w="2739152">
                  <a:extLst>
                    <a:ext uri="{9D8B030D-6E8A-4147-A177-3AD203B41FA5}">
                      <a16:colId xmlns:a16="http://schemas.microsoft.com/office/drawing/2014/main" val="997999363"/>
                    </a:ext>
                  </a:extLst>
                </a:gridCol>
                <a:gridCol w="2860085">
                  <a:extLst>
                    <a:ext uri="{9D8B030D-6E8A-4147-A177-3AD203B41FA5}">
                      <a16:colId xmlns:a16="http://schemas.microsoft.com/office/drawing/2014/main" val="512621397"/>
                    </a:ext>
                  </a:extLst>
                </a:gridCol>
                <a:gridCol w="2789171">
                  <a:extLst>
                    <a:ext uri="{9D8B030D-6E8A-4147-A177-3AD203B41FA5}">
                      <a16:colId xmlns:a16="http://schemas.microsoft.com/office/drawing/2014/main" val="2458579942"/>
                    </a:ext>
                  </a:extLst>
                </a:gridCol>
                <a:gridCol w="2589485">
                  <a:extLst>
                    <a:ext uri="{9D8B030D-6E8A-4147-A177-3AD203B41FA5}">
                      <a16:colId xmlns:a16="http://schemas.microsoft.com/office/drawing/2014/main" val="767773558"/>
                    </a:ext>
                  </a:extLst>
                </a:gridCol>
              </a:tblGrid>
              <a:tr h="360486">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Đới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khí</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hậu</a:t>
                      </a:r>
                      <a:endParaRPr lang="vi-VN" sz="2400"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a:effectLst/>
                          <a:latin typeface="Times New Roman" panose="02020603050405020304" pitchFamily="18" charset="0"/>
                          <a:cs typeface="Times New Roman" panose="02020603050405020304" pitchFamily="18" charset="0"/>
                        </a:rPr>
                        <a:t>     Hàn đới</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400">
                          <a:effectLst/>
                          <a:latin typeface="Times New Roman" panose="02020603050405020304" pitchFamily="18" charset="0"/>
                          <a:cs typeface="Times New Roman" panose="02020603050405020304" pitchFamily="18" charset="0"/>
                        </a:rPr>
                        <a:t>Ôn đới</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400">
                          <a:effectLst/>
                          <a:latin typeface="Times New Roman" panose="02020603050405020304" pitchFamily="18" charset="0"/>
                          <a:cs typeface="Times New Roman" panose="02020603050405020304" pitchFamily="18" charset="0"/>
                        </a:rPr>
                        <a:t>Nhiệt đới</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46974049"/>
                  </a:ext>
                </a:extLst>
              </a:tr>
              <a:tr h="747000">
                <a:tc>
                  <a:txBody>
                    <a:bodyPr/>
                    <a:lstStyle/>
                    <a:p>
                      <a:pPr algn="just">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Nhiệt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độ</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Quanh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năm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lạnh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giá</a:t>
                      </a:r>
                      <a:endParaRPr lang="en-US" sz="2400" dirty="0">
                        <a:effectLst/>
                        <a:latin typeface="Times New Roman" panose="02020603050405020304" pitchFamily="18" charset="0"/>
                        <a:cs typeface="Times New Roman" panose="02020603050405020304" pitchFamily="18" charset="0"/>
                      </a:endParaRPr>
                    </a:p>
                    <a:p>
                      <a:pPr>
                        <a:lnSpc>
                          <a:spcPct val="107000"/>
                        </a:lnSpc>
                        <a:spcAft>
                          <a:spcPts val="0"/>
                        </a:spcAft>
                      </a:pP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a:effectLst/>
                          <a:latin typeface="Times New Roman" panose="02020603050405020304" pitchFamily="18" charset="0"/>
                          <a:cs typeface="Times New Roman" panose="02020603050405020304" pitchFamily="18" charset="0"/>
                        </a:rPr>
                        <a:t>Trung bình</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Quanh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năm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nóng</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62904286"/>
                  </a:ext>
                </a:extLst>
              </a:tr>
              <a:tr h="747000">
                <a:tc>
                  <a:txBody>
                    <a:bodyPr/>
                    <a:lstStyle/>
                    <a:p>
                      <a:pPr algn="just">
                        <a:lnSpc>
                          <a:spcPct val="107000"/>
                        </a:lnSpc>
                        <a:spcAft>
                          <a:spcPts val="0"/>
                        </a:spcAft>
                      </a:pPr>
                      <a:r>
                        <a:rPr lang="en-US" sz="2400">
                          <a:effectLst/>
                          <a:latin typeface="Times New Roman" panose="02020603050405020304" pitchFamily="18" charset="0"/>
                          <a:cs typeface="Times New Roman" panose="02020603050405020304" pitchFamily="18" charset="0"/>
                        </a:rPr>
                        <a:t>Lượng mưa</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Dưới</a:t>
                      </a:r>
                      <a:r>
                        <a:rPr lang="en-US" sz="2400" dirty="0">
                          <a:effectLst/>
                          <a:latin typeface="Times New Roman" panose="02020603050405020304" pitchFamily="18" charset="0"/>
                          <a:cs typeface="Times New Roman" panose="02020603050405020304" pitchFamily="18" charset="0"/>
                        </a:rPr>
                        <a:t> 500mm</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dirty="0">
                          <a:effectLst/>
                          <a:latin typeface="Times New Roman" panose="02020603050405020304" pitchFamily="18" charset="0"/>
                          <a:cs typeface="Times New Roman" panose="02020603050405020304" pitchFamily="18" charset="0"/>
                        </a:rPr>
                        <a:t>500mm-1500mm</a:t>
                      </a:r>
                    </a:p>
                    <a:p>
                      <a:pPr>
                        <a:lnSpc>
                          <a:spcPct val="107000"/>
                        </a:lnSpc>
                        <a:spcAft>
                          <a:spcPts val="0"/>
                        </a:spcAft>
                      </a:pP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dirty="0">
                          <a:effectLst/>
                          <a:latin typeface="Times New Roman" panose="02020603050405020304" pitchFamily="18" charset="0"/>
                          <a:cs typeface="Times New Roman" panose="02020603050405020304" pitchFamily="18" charset="0"/>
                        </a:rPr>
                        <a:t>1000mm-2000mm</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88764913"/>
                  </a:ext>
                </a:extLst>
              </a:tr>
              <a:tr h="1133513">
                <a:tc>
                  <a:txBody>
                    <a:bodyPr/>
                    <a:lstStyle/>
                    <a:p>
                      <a:pPr algn="just">
                        <a:lnSpc>
                          <a:spcPct val="107000"/>
                        </a:lnSpc>
                        <a:spcAft>
                          <a:spcPts val="0"/>
                        </a:spcAft>
                      </a:pPr>
                      <a:r>
                        <a:rPr lang="en-US" sz="2400">
                          <a:effectLst/>
                          <a:latin typeface="Times New Roman" panose="02020603050405020304" pitchFamily="18" charset="0"/>
                          <a:cs typeface="Times New Roman" panose="02020603050405020304" pitchFamily="18" charset="0"/>
                        </a:rPr>
                        <a:t>Gió thổi thường xuyên</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2400">
                          <a:effectLst/>
                          <a:latin typeface="Times New Roman" panose="02020603050405020304" pitchFamily="18" charset="0"/>
                          <a:cs typeface="Times New Roman" panose="02020603050405020304" pitchFamily="18" charset="0"/>
                        </a:rPr>
                        <a:t>Gió Đông cực</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Gió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Tây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ôn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đới</a:t>
                      </a:r>
                      <a:endParaRPr lang="en-US" sz="2400" dirty="0">
                        <a:effectLst/>
                        <a:latin typeface="Times New Roman" panose="02020603050405020304" pitchFamily="18" charset="0"/>
                        <a:cs typeface="Times New Roman" panose="02020603050405020304" pitchFamily="18" charset="0"/>
                      </a:endParaRPr>
                    </a:p>
                    <a:p>
                      <a:pPr>
                        <a:lnSpc>
                          <a:spcPct val="107000"/>
                        </a:lnSpc>
                        <a:spcAft>
                          <a:spcPts val="0"/>
                        </a:spcAft>
                      </a:pPr>
                      <a:endParaRPr lang="en-US" sz="2400" dirty="0">
                        <a:effectLst/>
                        <a:latin typeface="Times New Roman" panose="02020603050405020304" pitchFamily="18" charset="0"/>
                        <a:cs typeface="Times New Roman" panose="02020603050405020304" pitchFamily="18" charset="0"/>
                      </a:endParaRPr>
                    </a:p>
                    <a:p>
                      <a:pPr>
                        <a:lnSpc>
                          <a:spcPct val="107000"/>
                        </a:lnSpc>
                        <a:spcAft>
                          <a:spcPts val="0"/>
                        </a:spcAft>
                      </a:pP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Gió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Mậu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dịch</a:t>
                      </a:r>
                      <a:r>
                        <a:rPr lang="en-US" sz="2400" dirty="0">
                          <a:effectLst/>
                          <a:latin typeface="Times New Roman" panose="02020603050405020304" pitchFamily="18" charset="0"/>
                          <a:cs typeface="Times New Roman" panose="02020603050405020304" pitchFamily="18" charset="0"/>
                        </a:rPr>
                        <a:t>.</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6354505"/>
                  </a:ext>
                </a:extLst>
              </a:tr>
            </a:tbl>
          </a:graphicData>
        </a:graphic>
      </p:graphicFrame>
      <p:sp>
        <p:nvSpPr>
          <p:cNvPr id="5" name="Rectangle 1">
            <a:extLst>
              <a:ext uri="{FF2B5EF4-FFF2-40B4-BE49-F238E27FC236}">
                <a16:creationId xmlns:a16="http://schemas.microsoft.com/office/drawing/2014/main" id="{000E063D-E277-4591-8D51-7ECA32994FF2}"/>
              </a:ext>
            </a:extLst>
          </p:cNvPr>
          <p:cNvSpPr>
            <a:spLocks noChangeArrowheads="1"/>
          </p:cNvSpPr>
          <p:nvPr/>
        </p:nvSpPr>
        <p:spPr bwMode="auto">
          <a:xfrm>
            <a:off x="3873304" y="458404"/>
            <a:ext cx="444539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704850" algn="l"/>
              </a:tabLst>
              <a:defRPr>
                <a:solidFill>
                  <a:schemeClr val="tx1"/>
                </a:solidFill>
                <a:latin typeface="Arial" panose="020B0604020202020204" pitchFamily="34" charset="0"/>
              </a:defRPr>
            </a:lvl1pPr>
            <a:lvl2pPr eaLnBrk="0" fontAlgn="base" hangingPunct="0">
              <a:spcBef>
                <a:spcPct val="0"/>
              </a:spcBef>
              <a:spcAft>
                <a:spcPct val="0"/>
              </a:spcAft>
              <a:tabLst>
                <a:tab pos="704850" algn="l"/>
              </a:tabLst>
              <a:defRPr>
                <a:solidFill>
                  <a:schemeClr val="tx1"/>
                </a:solidFill>
                <a:latin typeface="Arial" panose="020B0604020202020204" pitchFamily="34" charset="0"/>
              </a:defRPr>
            </a:lvl2pPr>
            <a:lvl3pPr eaLnBrk="0" fontAlgn="base" hangingPunct="0">
              <a:spcBef>
                <a:spcPct val="0"/>
              </a:spcBef>
              <a:spcAft>
                <a:spcPct val="0"/>
              </a:spcAft>
              <a:tabLst>
                <a:tab pos="704850" algn="l"/>
              </a:tabLst>
              <a:defRPr>
                <a:solidFill>
                  <a:schemeClr val="tx1"/>
                </a:solidFill>
                <a:latin typeface="Arial" panose="020B0604020202020204" pitchFamily="34" charset="0"/>
              </a:defRPr>
            </a:lvl3pPr>
            <a:lvl4pPr eaLnBrk="0" fontAlgn="base" hangingPunct="0">
              <a:spcBef>
                <a:spcPct val="0"/>
              </a:spcBef>
              <a:spcAft>
                <a:spcPct val="0"/>
              </a:spcAft>
              <a:tabLst>
                <a:tab pos="704850" algn="l"/>
              </a:tabLst>
              <a:defRPr>
                <a:solidFill>
                  <a:schemeClr val="tx1"/>
                </a:solidFill>
                <a:latin typeface="Arial" panose="020B0604020202020204" pitchFamily="34" charset="0"/>
              </a:defRPr>
            </a:lvl4pPr>
            <a:lvl5pPr eaLnBrk="0" fontAlgn="base" hangingPunct="0">
              <a:spcBef>
                <a:spcPct val="0"/>
              </a:spcBef>
              <a:spcAft>
                <a:spcPct val="0"/>
              </a:spcAft>
              <a:tabLst>
                <a:tab pos="704850" algn="l"/>
              </a:tabLst>
              <a:defRPr>
                <a:solidFill>
                  <a:schemeClr val="tx1"/>
                </a:solidFill>
                <a:latin typeface="Arial" panose="020B0604020202020204" pitchFamily="34" charset="0"/>
              </a:defRPr>
            </a:lvl5pPr>
            <a:lvl6pPr eaLnBrk="0" fontAlgn="base" hangingPunct="0">
              <a:spcBef>
                <a:spcPct val="0"/>
              </a:spcBef>
              <a:spcAft>
                <a:spcPct val="0"/>
              </a:spcAft>
              <a:tabLst>
                <a:tab pos="704850" algn="l"/>
              </a:tabLst>
              <a:defRPr>
                <a:solidFill>
                  <a:schemeClr val="tx1"/>
                </a:solidFill>
                <a:latin typeface="Arial" panose="020B0604020202020204" pitchFamily="34" charset="0"/>
              </a:defRPr>
            </a:lvl6pPr>
            <a:lvl7pPr eaLnBrk="0" fontAlgn="base" hangingPunct="0">
              <a:spcBef>
                <a:spcPct val="0"/>
              </a:spcBef>
              <a:spcAft>
                <a:spcPct val="0"/>
              </a:spcAft>
              <a:tabLst>
                <a:tab pos="704850" algn="l"/>
              </a:tabLst>
              <a:defRPr>
                <a:solidFill>
                  <a:schemeClr val="tx1"/>
                </a:solidFill>
                <a:latin typeface="Arial" panose="020B0604020202020204" pitchFamily="34" charset="0"/>
              </a:defRPr>
            </a:lvl7pPr>
            <a:lvl8pPr eaLnBrk="0" fontAlgn="base" hangingPunct="0">
              <a:spcBef>
                <a:spcPct val="0"/>
              </a:spcBef>
              <a:spcAft>
                <a:spcPct val="0"/>
              </a:spcAft>
              <a:tabLst>
                <a:tab pos="704850" algn="l"/>
              </a:tabLst>
              <a:defRPr>
                <a:solidFill>
                  <a:schemeClr val="tx1"/>
                </a:solidFill>
                <a:latin typeface="Arial" panose="020B0604020202020204" pitchFamily="34" charset="0"/>
              </a:defRPr>
            </a:lvl8pPr>
            <a:lvl9pPr eaLnBrk="0" fontAlgn="base" hangingPunct="0">
              <a:spcBef>
                <a:spcPct val="0"/>
              </a:spcBef>
              <a:spcAft>
                <a:spcPct val="0"/>
              </a:spcAft>
              <a:tabLst>
                <a:tab pos="7048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704850" algn="l"/>
              </a:tabLst>
            </a:pPr>
            <a:r>
              <a:rPr kumimoji="0" lang="en-US" altLang="vi-VN" sz="2400" b="1" i="0" u="none" strike="noStrike" cap="none" normalizeH="0" baseline="0" dirty="0" err="1">
                <a:ln>
                  <a:noFill/>
                </a:ln>
                <a:solidFill>
                  <a:schemeClr val="bg1">
                    <a:lumMod val="95000"/>
                  </a:schemeClr>
                </a:solidFill>
                <a:effectLst/>
                <a:latin typeface="Times New Roman" panose="02020603050405020304" pitchFamily="18" charset="0"/>
                <a:ea typeface="Arial" panose="020B0604020202020204" pitchFamily="34" charset="0"/>
                <a:cs typeface="Times New Roman" panose="02020603050405020304" pitchFamily="18" charset="0"/>
              </a:rPr>
              <a:t>Kết</a:t>
            </a:r>
            <a:r>
              <a:rPr kumimoji="0" lang="en-US" altLang="vi-VN" sz="2400" b="1" i="0" u="none" strike="noStrike" cap="none" normalizeH="0" baseline="0" dirty="0">
                <a:ln>
                  <a:noFill/>
                </a:ln>
                <a:solidFill>
                  <a:schemeClr val="bg1">
                    <a:lumMod val="95000"/>
                  </a:schemeClr>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400" b="1" i="0" u="none" strike="noStrike" cap="none" normalizeH="0" baseline="0" dirty="0" err="1">
                <a:ln>
                  <a:noFill/>
                </a:ln>
                <a:solidFill>
                  <a:schemeClr val="bg1">
                    <a:lumMod val="95000"/>
                  </a:schemeClr>
                </a:solidFill>
                <a:effectLst/>
                <a:latin typeface="Times New Roman" panose="02020603050405020304" pitchFamily="18" charset="0"/>
                <a:ea typeface="Arial" panose="020B0604020202020204" pitchFamily="34" charset="0"/>
                <a:cs typeface="Times New Roman" panose="02020603050405020304" pitchFamily="18" charset="0"/>
              </a:rPr>
              <a:t>quả</a:t>
            </a:r>
            <a:r>
              <a:rPr kumimoji="0" lang="en-US" altLang="vi-VN" sz="2400" b="1" i="0" u="none" strike="noStrike" cap="none" normalizeH="0" baseline="0" dirty="0">
                <a:ln>
                  <a:noFill/>
                </a:ln>
                <a:solidFill>
                  <a:schemeClr val="bg1">
                    <a:lumMod val="95000"/>
                  </a:schemeClr>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400" b="1" i="0" u="none" strike="noStrike" cap="none" normalizeH="0" baseline="0" dirty="0" err="1">
                <a:ln>
                  <a:noFill/>
                </a:ln>
                <a:solidFill>
                  <a:schemeClr val="bg1">
                    <a:lumMod val="95000"/>
                  </a:schemeClr>
                </a:solidFill>
                <a:effectLst/>
                <a:latin typeface="Times New Roman" panose="02020603050405020304" pitchFamily="18" charset="0"/>
                <a:ea typeface="Arial" panose="020B0604020202020204" pitchFamily="34" charset="0"/>
                <a:cs typeface="Times New Roman" panose="02020603050405020304" pitchFamily="18" charset="0"/>
              </a:rPr>
              <a:t>phiếu</a:t>
            </a:r>
            <a:r>
              <a:rPr kumimoji="0" lang="en-US" altLang="vi-VN" sz="2400" b="1" i="0" u="none" strike="noStrike" cap="none" normalizeH="0" baseline="0" dirty="0">
                <a:ln>
                  <a:noFill/>
                </a:ln>
                <a:solidFill>
                  <a:schemeClr val="bg1">
                    <a:lumMod val="95000"/>
                  </a:schemeClr>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400" b="1" i="0" u="none" strike="noStrike" cap="none" normalizeH="0" baseline="0" dirty="0" err="1">
                <a:ln>
                  <a:noFill/>
                </a:ln>
                <a:solidFill>
                  <a:schemeClr val="bg1">
                    <a:lumMod val="95000"/>
                  </a:schemeClr>
                </a:solidFill>
                <a:effectLst/>
                <a:latin typeface="Times New Roman" panose="02020603050405020304" pitchFamily="18" charset="0"/>
                <a:ea typeface="Arial" panose="020B0604020202020204" pitchFamily="34" charset="0"/>
                <a:cs typeface="Times New Roman" panose="02020603050405020304" pitchFamily="18" charset="0"/>
              </a:rPr>
              <a:t>học</a:t>
            </a:r>
            <a:r>
              <a:rPr kumimoji="0" lang="en-US" altLang="vi-VN" sz="2400" b="1" i="0" u="none" strike="noStrike" cap="none" normalizeH="0" baseline="0" dirty="0">
                <a:ln>
                  <a:noFill/>
                </a:ln>
                <a:solidFill>
                  <a:schemeClr val="bg1">
                    <a:lumMod val="95000"/>
                  </a:schemeClr>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400" b="1" i="0" u="none" strike="noStrike" cap="none" normalizeH="0" baseline="0" dirty="0" err="1">
                <a:ln>
                  <a:noFill/>
                </a:ln>
                <a:solidFill>
                  <a:schemeClr val="bg1">
                    <a:lumMod val="95000"/>
                  </a:schemeClr>
                </a:solidFill>
                <a:effectLst/>
                <a:latin typeface="Times New Roman" panose="02020603050405020304" pitchFamily="18" charset="0"/>
                <a:ea typeface="Arial" panose="020B0604020202020204" pitchFamily="34" charset="0"/>
                <a:cs typeface="Times New Roman" panose="02020603050405020304" pitchFamily="18" charset="0"/>
              </a:rPr>
              <a:t>tập</a:t>
            </a:r>
            <a:r>
              <a:rPr kumimoji="0" lang="en-US" altLang="vi-VN" sz="2400" b="1" i="0" u="none" strike="noStrike" cap="none" normalizeH="0" baseline="0" dirty="0">
                <a:ln>
                  <a:noFill/>
                </a:ln>
                <a:solidFill>
                  <a:schemeClr val="bg1">
                    <a:lumMod val="95000"/>
                  </a:schemeClr>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400" b="1" i="0" u="none" strike="noStrike" cap="none" normalizeH="0" baseline="0" dirty="0" err="1">
                <a:ln>
                  <a:noFill/>
                </a:ln>
                <a:solidFill>
                  <a:schemeClr val="bg1">
                    <a:lumMod val="95000"/>
                  </a:schemeClr>
                </a:solidFill>
                <a:effectLst/>
                <a:latin typeface="Times New Roman" panose="02020603050405020304" pitchFamily="18" charset="0"/>
                <a:ea typeface="Arial" panose="020B0604020202020204" pitchFamily="34" charset="0"/>
                <a:cs typeface="Times New Roman" panose="02020603050405020304" pitchFamily="18" charset="0"/>
              </a:rPr>
              <a:t>số</a:t>
            </a:r>
            <a:r>
              <a:rPr kumimoji="0" lang="en-US" altLang="vi-VN" sz="2400" b="1" i="0" u="none" strike="noStrike" cap="none" normalizeH="0" baseline="0" dirty="0">
                <a:ln>
                  <a:noFill/>
                </a:ln>
                <a:solidFill>
                  <a:schemeClr val="bg1">
                    <a:lumMod val="95000"/>
                  </a:schemeClr>
                </a:solidFill>
                <a:effectLst/>
                <a:latin typeface="Times New Roman" panose="02020603050405020304" pitchFamily="18" charset="0"/>
                <a:ea typeface="Arial" panose="020B0604020202020204" pitchFamily="34" charset="0"/>
                <a:cs typeface="Times New Roman" panose="02020603050405020304" pitchFamily="18" charset="0"/>
              </a:rPr>
              <a:t> 2.</a:t>
            </a:r>
            <a:endParaRPr kumimoji="0" lang="vi-VN" altLang="vi-VN" sz="2400" b="0" i="0" u="none" strike="noStrike" cap="none" normalizeH="0" baseline="0" dirty="0">
              <a:ln>
                <a:noFill/>
              </a:ln>
              <a:solidFill>
                <a:schemeClr val="bg1">
                  <a:lumMod val="95000"/>
                </a:schemeClr>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704850" algn="l"/>
              </a:tabLst>
            </a:pPr>
            <a:endParaRPr kumimoji="0" lang="vi-VN" altLang="vi-VN" sz="2400" b="0" i="0" u="none" strike="noStrike" cap="none" normalizeH="0" baseline="0" dirty="0">
              <a:ln>
                <a:noFill/>
              </a:ln>
              <a:solidFill>
                <a:schemeClr val="bg1">
                  <a:lumMod val="95000"/>
                </a:schemeClr>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8198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0116CF0-9CC3-403E-82C9-450E265DA596}"/>
              </a:ext>
            </a:extLst>
          </p:cNvPr>
          <p:cNvGraphicFramePr>
            <a:graphicFrameLocks noGrp="1"/>
          </p:cNvGraphicFramePr>
          <p:nvPr>
            <p:extLst>
              <p:ext uri="{D42A27DB-BD31-4B8C-83A1-F6EECF244321}">
                <p14:modId xmlns:p14="http://schemas.microsoft.com/office/powerpoint/2010/main" val="4203471224"/>
              </p:ext>
            </p:extLst>
          </p:nvPr>
        </p:nvGraphicFramePr>
        <p:xfrm>
          <a:off x="897987" y="1280160"/>
          <a:ext cx="10396025" cy="3827569"/>
        </p:xfrm>
        <a:graphic>
          <a:graphicData uri="http://schemas.openxmlformats.org/drawingml/2006/table">
            <a:tbl>
              <a:tblPr firstRow="1" firstCol="1" bandRow="1">
                <a:tableStyleId>{5C22544A-7EE6-4342-B048-85BDC9FD1C3A}</a:tableStyleId>
              </a:tblPr>
              <a:tblGrid>
                <a:gridCol w="4131061">
                  <a:extLst>
                    <a:ext uri="{9D8B030D-6E8A-4147-A177-3AD203B41FA5}">
                      <a16:colId xmlns:a16="http://schemas.microsoft.com/office/drawing/2014/main" val="4022062660"/>
                    </a:ext>
                  </a:extLst>
                </a:gridCol>
                <a:gridCol w="6264964">
                  <a:extLst>
                    <a:ext uri="{9D8B030D-6E8A-4147-A177-3AD203B41FA5}">
                      <a16:colId xmlns:a16="http://schemas.microsoft.com/office/drawing/2014/main" val="3314530975"/>
                    </a:ext>
                  </a:extLst>
                </a:gridCol>
              </a:tblGrid>
              <a:tr h="306638">
                <a:tc>
                  <a:txBody>
                    <a:bodyPr/>
                    <a:lstStyle/>
                    <a:p>
                      <a:pPr>
                        <a:lnSpc>
                          <a:spcPct val="107000"/>
                        </a:lnSpc>
                        <a:spcAft>
                          <a:spcPts val="0"/>
                        </a:spcAft>
                      </a:pPr>
                      <a:r>
                        <a:rPr lang="en-US" sz="2400">
                          <a:effectLst/>
                          <a:latin typeface="Times New Roman" panose="02020603050405020304" pitchFamily="18" charset="0"/>
                          <a:cs typeface="Times New Roman" panose="02020603050405020304" pitchFamily="18" charset="0"/>
                        </a:rPr>
                        <a:t>Địa điểm</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a:effectLst/>
                          <a:latin typeface="Times New Roman" panose="02020603050405020304" pitchFamily="18" charset="0"/>
                          <a:cs typeface="Times New Roman" panose="02020603050405020304" pitchFamily="18" charset="0"/>
                        </a:rPr>
                        <a:t>Xin-ga-po (1</a:t>
                      </a:r>
                      <a:r>
                        <a:rPr lang="en-US" sz="2400" baseline="30000">
                          <a:effectLst/>
                          <a:latin typeface="Times New Roman" panose="02020603050405020304" pitchFamily="18" charset="0"/>
                          <a:cs typeface="Times New Roman" panose="02020603050405020304" pitchFamily="18" charset="0"/>
                        </a:rPr>
                        <a:t>0</a:t>
                      </a:r>
                      <a:r>
                        <a:rPr lang="en-US" sz="2400">
                          <a:effectLst/>
                          <a:latin typeface="Times New Roman" panose="02020603050405020304" pitchFamily="18" charset="0"/>
                          <a:cs typeface="Times New Roman" panose="02020603050405020304" pitchFamily="18" charset="0"/>
                        </a:rPr>
                        <a:t>17</a:t>
                      </a:r>
                      <a:r>
                        <a:rPr lang="en-US" sz="2400" baseline="30000">
                          <a:effectLst/>
                          <a:latin typeface="Times New Roman" panose="02020603050405020304" pitchFamily="18" charset="0"/>
                          <a:cs typeface="Times New Roman" panose="02020603050405020304" pitchFamily="18" charset="0"/>
                        </a:rPr>
                        <a:t>/</a:t>
                      </a:r>
                      <a:r>
                        <a:rPr lang="en-US" sz="2400">
                          <a:effectLst/>
                          <a:latin typeface="Times New Roman" panose="02020603050405020304" pitchFamily="18" charset="0"/>
                          <a:cs typeface="Times New Roman" panose="02020603050405020304" pitchFamily="18" charset="0"/>
                        </a:rPr>
                        <a:t>B)</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46670140"/>
                  </a:ext>
                </a:extLst>
              </a:tr>
              <a:tr h="490914">
                <a:tc>
                  <a:txBody>
                    <a:bodyPr/>
                    <a:lstStyle/>
                    <a:p>
                      <a:pPr>
                        <a:lnSpc>
                          <a:spcPct val="107000"/>
                        </a:lnSpc>
                        <a:spcAft>
                          <a:spcPts val="0"/>
                        </a:spcAft>
                      </a:pPr>
                      <a:r>
                        <a:rPr lang="en-US" sz="2400" b="0" dirty="0" err="1">
                          <a:effectLst/>
                          <a:latin typeface="Times New Roman" panose="02020603050405020304" pitchFamily="18" charset="0"/>
                          <a:cs typeface="Times New Roman" panose="02020603050405020304" pitchFamily="18" charset="0"/>
                        </a:rPr>
                        <a:t>Nhiệt</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độ</a:t>
                      </a:r>
                      <a:r>
                        <a:rPr lang="en-US" sz="2400" b="0" dirty="0">
                          <a:effectLst/>
                          <a:latin typeface="Times New Roman" panose="02020603050405020304" pitchFamily="18" charset="0"/>
                          <a:cs typeface="Times New Roman" panose="02020603050405020304" pitchFamily="18" charset="0"/>
                        </a:rPr>
                        <a:t>:   Cao </a:t>
                      </a:r>
                      <a:r>
                        <a:rPr lang="en-US" sz="2400" b="0" dirty="0" err="1">
                          <a:effectLst/>
                          <a:latin typeface="Times New Roman" panose="02020603050405020304" pitchFamily="18" charset="0"/>
                          <a:cs typeface="Times New Roman" panose="02020603050405020304" pitchFamily="18" charset="0"/>
                        </a:rPr>
                        <a:t>nhất</a:t>
                      </a:r>
                      <a:endParaRPr lang="vi-VN" sz="2400" b="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a:effectLst/>
                          <a:latin typeface="Times New Roman" panose="02020603050405020304" pitchFamily="18" charset="0"/>
                          <a:cs typeface="Times New Roman" panose="02020603050405020304" pitchFamily="18" charset="0"/>
                        </a:rPr>
                        <a:t>27</a:t>
                      </a:r>
                      <a:r>
                        <a:rPr lang="en-US" sz="2400" baseline="30000">
                          <a:effectLst/>
                          <a:latin typeface="Times New Roman" panose="02020603050405020304" pitchFamily="18" charset="0"/>
                          <a:cs typeface="Times New Roman" panose="02020603050405020304" pitchFamily="18" charset="0"/>
                        </a:rPr>
                        <a:t>0</a:t>
                      </a:r>
                      <a:r>
                        <a:rPr lang="en-US" sz="2400">
                          <a:effectLst/>
                          <a:latin typeface="Times New Roman" panose="02020603050405020304" pitchFamily="18" charset="0"/>
                          <a:cs typeface="Times New Roman" panose="02020603050405020304" pitchFamily="18" charset="0"/>
                        </a:rPr>
                        <a:t>C</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51183378"/>
                  </a:ext>
                </a:extLst>
              </a:tr>
              <a:tr h="490914">
                <a:tc>
                  <a:txBody>
                    <a:bodyPr/>
                    <a:lstStyle/>
                    <a:p>
                      <a:pPr>
                        <a:lnSpc>
                          <a:spcPct val="107000"/>
                        </a:lnSpc>
                        <a:spcAft>
                          <a:spcPts val="0"/>
                        </a:spcAft>
                      </a:pP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Thấp</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nhất</a:t>
                      </a:r>
                      <a:endParaRPr lang="vi-VN" sz="2400" b="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a:effectLst/>
                          <a:latin typeface="Times New Roman" panose="02020603050405020304" pitchFamily="18" charset="0"/>
                          <a:cs typeface="Times New Roman" panose="02020603050405020304" pitchFamily="18" charset="0"/>
                        </a:rPr>
                        <a:t>25</a:t>
                      </a:r>
                      <a:r>
                        <a:rPr lang="en-US" sz="2400" baseline="30000">
                          <a:effectLst/>
                          <a:latin typeface="Times New Roman" panose="02020603050405020304" pitchFamily="18" charset="0"/>
                          <a:cs typeface="Times New Roman" panose="02020603050405020304" pitchFamily="18" charset="0"/>
                        </a:rPr>
                        <a:t>0</a:t>
                      </a:r>
                      <a:r>
                        <a:rPr lang="en-US" sz="2400">
                          <a:effectLst/>
                          <a:latin typeface="Times New Roman" panose="02020603050405020304" pitchFamily="18" charset="0"/>
                          <a:cs typeface="Times New Roman" panose="02020603050405020304" pitchFamily="18" charset="0"/>
                        </a:rPr>
                        <a:t>C</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29231934"/>
                  </a:ext>
                </a:extLst>
              </a:tr>
              <a:tr h="490914">
                <a:tc>
                  <a:txBody>
                    <a:bodyPr/>
                    <a:lstStyle/>
                    <a:p>
                      <a:pPr>
                        <a:lnSpc>
                          <a:spcPct val="107000"/>
                        </a:lnSpc>
                        <a:spcAft>
                          <a:spcPts val="0"/>
                        </a:spcAft>
                      </a:pPr>
                      <a:r>
                        <a:rPr lang="en-US" sz="2400" b="0" dirty="0" err="1">
                          <a:effectLst/>
                          <a:latin typeface="Times New Roman" panose="02020603050405020304" pitchFamily="18" charset="0"/>
                          <a:cs typeface="Times New Roman" panose="02020603050405020304" pitchFamily="18" charset="0"/>
                        </a:rPr>
                        <a:t>Nhận</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xét</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về</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nhiệt</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độ</a:t>
                      </a:r>
                      <a:endParaRPr lang="vi-VN" sz="2400" b="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a:effectLst/>
                          <a:latin typeface="Times New Roman" panose="02020603050405020304" pitchFamily="18" charset="0"/>
                          <a:cs typeface="Times New Roman" panose="02020603050405020304" pitchFamily="18" charset="0"/>
                        </a:rPr>
                        <a:t>Cao quanh năm</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48045926"/>
                  </a:ext>
                </a:extLst>
              </a:tr>
              <a:tr h="742566">
                <a:tc>
                  <a:txBody>
                    <a:bodyPr/>
                    <a:lstStyle/>
                    <a:p>
                      <a:pPr>
                        <a:lnSpc>
                          <a:spcPct val="107000"/>
                        </a:lnSpc>
                        <a:spcAft>
                          <a:spcPts val="0"/>
                        </a:spcAft>
                      </a:pPr>
                      <a:r>
                        <a:rPr lang="en-US" sz="2400" b="0" dirty="0" err="1">
                          <a:effectLst/>
                          <a:latin typeface="Times New Roman" panose="02020603050405020304" pitchFamily="18" charset="0"/>
                          <a:cs typeface="Times New Roman" panose="02020603050405020304" pitchFamily="18" charset="0"/>
                        </a:rPr>
                        <a:t>Lượng</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mưa</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trung</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bình</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năm</a:t>
                      </a:r>
                      <a:endParaRPr lang="vi-VN" sz="2400" b="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dirty="0">
                          <a:effectLst/>
                          <a:latin typeface="Times New Roman" panose="02020603050405020304" pitchFamily="18" charset="0"/>
                          <a:cs typeface="Times New Roman" panose="02020603050405020304" pitchFamily="18" charset="0"/>
                        </a:rPr>
                        <a:t>2417 mm</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43962803"/>
                  </a:ext>
                </a:extLst>
              </a:tr>
              <a:tr h="742566">
                <a:tc>
                  <a:txBody>
                    <a:bodyPr/>
                    <a:lstStyle/>
                    <a:p>
                      <a:pPr>
                        <a:lnSpc>
                          <a:spcPct val="107000"/>
                        </a:lnSpc>
                        <a:spcAft>
                          <a:spcPts val="0"/>
                        </a:spcAft>
                      </a:pPr>
                      <a:r>
                        <a:rPr lang="en-US" sz="2400" b="0" dirty="0" err="1">
                          <a:effectLst/>
                          <a:latin typeface="Times New Roman" panose="02020603050405020304" pitchFamily="18" charset="0"/>
                          <a:cs typeface="Times New Roman" panose="02020603050405020304" pitchFamily="18" charset="0"/>
                        </a:rPr>
                        <a:t>Nhận</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xét</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về</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lượng</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mưa</a:t>
                      </a:r>
                      <a:endParaRPr lang="vi-VN" sz="2400" b="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Lượng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mua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trung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năm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lớn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mưa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nhiều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quanh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năm</a:t>
                      </a:r>
                      <a:r>
                        <a:rPr lang="en-US" sz="2400" dirty="0">
                          <a:effectLst/>
                          <a:latin typeface="Times New Roman" panose="02020603050405020304" pitchFamily="18" charset="0"/>
                          <a:cs typeface="Times New Roman" panose="02020603050405020304" pitchFamily="18" charset="0"/>
                        </a:rPr>
                        <a:t>.</a:t>
                      </a:r>
                    </a:p>
                  </a:txBody>
                  <a:tcPr marL="68580" marR="68580" marT="0" marB="0"/>
                </a:tc>
                <a:extLst>
                  <a:ext uri="{0D108BD9-81ED-4DB2-BD59-A6C34878D82A}">
                    <a16:rowId xmlns:a16="http://schemas.microsoft.com/office/drawing/2014/main" val="2767067286"/>
                  </a:ext>
                </a:extLst>
              </a:tr>
              <a:tr h="490914">
                <a:tc>
                  <a:txBody>
                    <a:bodyPr/>
                    <a:lstStyle/>
                    <a:p>
                      <a:pPr>
                        <a:lnSpc>
                          <a:spcPct val="107000"/>
                        </a:lnSpc>
                        <a:spcAft>
                          <a:spcPts val="0"/>
                        </a:spcAft>
                      </a:pPr>
                      <a:r>
                        <a:rPr lang="en-US" sz="2400" b="0" dirty="0" err="1">
                          <a:effectLst/>
                          <a:latin typeface="Times New Roman" panose="02020603050405020304" pitchFamily="18" charset="0"/>
                          <a:cs typeface="Times New Roman" panose="02020603050405020304" pitchFamily="18" charset="0"/>
                        </a:rPr>
                        <a:t>Thuộc</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đới</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khí</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hậu</a:t>
                      </a:r>
                      <a:endParaRPr lang="vi-VN" sz="2400" b="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Đới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nóng</a:t>
                      </a:r>
                      <a:endParaRPr lang="en-US" sz="2400" dirty="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81908808"/>
                  </a:ext>
                </a:extLst>
              </a:tr>
            </a:tbl>
          </a:graphicData>
        </a:graphic>
      </p:graphicFrame>
      <p:sp>
        <p:nvSpPr>
          <p:cNvPr id="6" name="Rectangle 5">
            <a:extLst>
              <a:ext uri="{FF2B5EF4-FFF2-40B4-BE49-F238E27FC236}">
                <a16:creationId xmlns:a16="http://schemas.microsoft.com/office/drawing/2014/main" id="{E5F5AEBC-B503-47B0-8016-FE4C8923BDB7}"/>
              </a:ext>
            </a:extLst>
          </p:cNvPr>
          <p:cNvSpPr/>
          <p:nvPr/>
        </p:nvSpPr>
        <p:spPr>
          <a:xfrm>
            <a:off x="4258797" y="546853"/>
            <a:ext cx="3674404" cy="461665"/>
          </a:xfrm>
          <a:prstGeom prst="rect">
            <a:avLst/>
          </a:prstGeom>
        </p:spPr>
        <p:txBody>
          <a:bodyPr wrap="none">
            <a:spAutoFit/>
          </a:bodyPr>
          <a:lstStyle/>
          <a:p>
            <a:r>
              <a:rPr lang="en-US" altLang="vi-VN" sz="2400" b="1" dirty="0" err="1">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Kết</a:t>
            </a:r>
            <a:r>
              <a:rPr lang="en-US" altLang="vi-VN" sz="2400" b="1" dirty="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2400" b="1" dirty="0" err="1">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quả</a:t>
            </a:r>
            <a:r>
              <a:rPr lang="en-US" altLang="vi-VN" sz="2400" b="1" dirty="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2400" b="1" dirty="0" err="1">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phiếu</a:t>
            </a:r>
            <a:r>
              <a:rPr lang="en-US" altLang="vi-VN" sz="2400" b="1" dirty="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2400" b="1" dirty="0" err="1">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học</a:t>
            </a:r>
            <a:r>
              <a:rPr lang="en-US" altLang="vi-VN" sz="2400" b="1" dirty="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2400" b="1" dirty="0" err="1">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tập</a:t>
            </a:r>
            <a:r>
              <a:rPr lang="en-US" altLang="vi-VN" sz="2400" b="1" dirty="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2400" b="1" dirty="0" err="1">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số</a:t>
            </a:r>
            <a:r>
              <a:rPr lang="en-US" altLang="vi-VN" sz="2400" b="1" dirty="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 3</a:t>
            </a:r>
            <a:endParaRPr lang="vi-VN" sz="2400"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BFC8E2AF-0ADA-461E-BCBC-13CC46117D50}"/>
              </a:ext>
            </a:extLst>
          </p:cNvPr>
          <p:cNvSpPr txBox="1"/>
          <p:nvPr/>
        </p:nvSpPr>
        <p:spPr>
          <a:xfrm flipH="1">
            <a:off x="351692" y="5577840"/>
            <a:ext cx="11479236" cy="461665"/>
          </a:xfrm>
          <a:prstGeom prst="rect">
            <a:avLst/>
          </a:prstGeom>
          <a:noFill/>
        </p:spPr>
        <p:txBody>
          <a:bodyPr wrap="square" rtlCol="0">
            <a:spAutoFit/>
          </a:bodyPr>
          <a:lstStyle/>
          <a:p>
            <a:r>
              <a:rPr lang="en-US" sz="2400" b="1" i="1" dirty="0">
                <a:solidFill>
                  <a:schemeClr val="bg1">
                    <a:lumMod val="95000"/>
                  </a:schemeClr>
                </a:solidFill>
                <a:latin typeface="Times New Roman" panose="02020603050405020304" pitchFamily="18" charset="0"/>
                <a:cs typeface="Times New Roman" panose="02020603050405020304" pitchFamily="18" charset="0"/>
              </a:rPr>
              <a:t>Ở 2 </a:t>
            </a:r>
            <a:r>
              <a:rPr lang="en-US" sz="2400" b="1" i="1" dirty="0" err="1">
                <a:solidFill>
                  <a:schemeClr val="bg1">
                    <a:lumMod val="95000"/>
                  </a:schemeClr>
                </a:solidFill>
                <a:latin typeface="Times New Roman" panose="02020603050405020304" pitchFamily="18" charset="0"/>
                <a:cs typeface="Times New Roman" panose="02020603050405020304" pitchFamily="18" charset="0"/>
              </a:rPr>
              <a:t>địa</a:t>
            </a:r>
            <a:r>
              <a:rPr lang="en-US" sz="2400" b="1" i="1" dirty="0">
                <a:solidFill>
                  <a:schemeClr val="bg1">
                    <a:lumMod val="95000"/>
                  </a:schemeClr>
                </a:solidFill>
                <a:latin typeface="Times New Roman" panose="02020603050405020304" pitchFamily="18" charset="0"/>
                <a:cs typeface="Times New Roman" panose="02020603050405020304" pitchFamily="18" charset="0"/>
              </a:rPr>
              <a:t> </a:t>
            </a:r>
            <a:r>
              <a:rPr lang="en-US" sz="2400" b="1" i="1" dirty="0" err="1">
                <a:solidFill>
                  <a:schemeClr val="bg1">
                    <a:lumMod val="95000"/>
                  </a:schemeClr>
                </a:solidFill>
                <a:latin typeface="Times New Roman" panose="02020603050405020304" pitchFamily="18" charset="0"/>
                <a:cs typeface="Times New Roman" panose="02020603050405020304" pitchFamily="18" charset="0"/>
              </a:rPr>
              <a:t>điểm</a:t>
            </a:r>
            <a:r>
              <a:rPr lang="en-US" sz="2400" b="1" i="1" dirty="0">
                <a:solidFill>
                  <a:schemeClr val="bg1">
                    <a:lumMod val="95000"/>
                  </a:schemeClr>
                </a:solidFill>
                <a:latin typeface="Times New Roman" panose="02020603050405020304" pitchFamily="18" charset="0"/>
                <a:cs typeface="Times New Roman" panose="02020603050405020304" pitchFamily="18" charset="0"/>
              </a:rPr>
              <a:t> </a:t>
            </a:r>
            <a:r>
              <a:rPr lang="en-US" sz="2400" b="1" i="1" dirty="0" err="1">
                <a:solidFill>
                  <a:schemeClr val="bg1">
                    <a:lumMod val="95000"/>
                  </a:schemeClr>
                </a:solidFill>
                <a:latin typeface="Times New Roman" panose="02020603050405020304" pitchFamily="18" charset="0"/>
                <a:cs typeface="Times New Roman" panose="02020603050405020304" pitchFamily="18" charset="0"/>
              </a:rPr>
              <a:t>còn</a:t>
            </a:r>
            <a:r>
              <a:rPr lang="en-US" sz="2400" b="1" i="1" dirty="0">
                <a:solidFill>
                  <a:schemeClr val="bg1">
                    <a:lumMod val="95000"/>
                  </a:schemeClr>
                </a:solidFill>
                <a:latin typeface="Times New Roman" panose="02020603050405020304" pitchFamily="18" charset="0"/>
                <a:cs typeface="Times New Roman" panose="02020603050405020304" pitchFamily="18" charset="0"/>
              </a:rPr>
              <a:t> </a:t>
            </a:r>
            <a:r>
              <a:rPr lang="en-US" sz="2400" b="1" i="1" dirty="0" err="1">
                <a:solidFill>
                  <a:schemeClr val="bg1">
                    <a:lumMod val="95000"/>
                  </a:schemeClr>
                </a:solidFill>
                <a:latin typeface="Times New Roman" panose="02020603050405020304" pitchFamily="18" charset="0"/>
                <a:cs typeface="Times New Roman" panose="02020603050405020304" pitchFamily="18" charset="0"/>
              </a:rPr>
              <a:t>lại</a:t>
            </a:r>
            <a:r>
              <a:rPr lang="en-US" sz="2400" b="1" i="1" dirty="0">
                <a:solidFill>
                  <a:schemeClr val="bg1">
                    <a:lumMod val="95000"/>
                  </a:schemeClr>
                </a:solidFill>
                <a:latin typeface="Times New Roman" panose="02020603050405020304" pitchFamily="18" charset="0"/>
                <a:cs typeface="Times New Roman" panose="02020603050405020304" pitchFamily="18" charset="0"/>
              </a:rPr>
              <a:t> H15.6 </a:t>
            </a:r>
            <a:r>
              <a:rPr lang="en-US" sz="2400" b="1" i="1" dirty="0" err="1">
                <a:solidFill>
                  <a:schemeClr val="bg1">
                    <a:lumMod val="95000"/>
                  </a:schemeClr>
                </a:solidFill>
                <a:latin typeface="Times New Roman" panose="02020603050405020304" pitchFamily="18" charset="0"/>
                <a:cs typeface="Times New Roman" panose="02020603050405020304" pitchFamily="18" charset="0"/>
              </a:rPr>
              <a:t>và</a:t>
            </a:r>
            <a:r>
              <a:rPr lang="en-US" sz="2400" b="1" i="1" dirty="0">
                <a:solidFill>
                  <a:schemeClr val="bg1">
                    <a:lumMod val="95000"/>
                  </a:schemeClr>
                </a:solidFill>
                <a:latin typeface="Times New Roman" panose="02020603050405020304" pitchFamily="18" charset="0"/>
                <a:cs typeface="Times New Roman" panose="02020603050405020304" pitchFamily="18" charset="0"/>
              </a:rPr>
              <a:t> 15.7 GV </a:t>
            </a:r>
            <a:r>
              <a:rPr lang="en-US" sz="2400" b="1" i="1" dirty="0" err="1">
                <a:solidFill>
                  <a:schemeClr val="bg1">
                    <a:lumMod val="95000"/>
                  </a:schemeClr>
                </a:solidFill>
                <a:latin typeface="Times New Roman" panose="02020603050405020304" pitchFamily="18" charset="0"/>
                <a:cs typeface="Times New Roman" panose="02020603050405020304" pitchFamily="18" charset="0"/>
              </a:rPr>
              <a:t>có</a:t>
            </a:r>
            <a:r>
              <a:rPr lang="en-US" sz="2400" b="1" i="1" dirty="0">
                <a:solidFill>
                  <a:schemeClr val="bg1">
                    <a:lumMod val="95000"/>
                  </a:schemeClr>
                </a:solidFill>
                <a:latin typeface="Times New Roman" panose="02020603050405020304" pitchFamily="18" charset="0"/>
                <a:cs typeface="Times New Roman" panose="02020603050405020304" pitchFamily="18" charset="0"/>
              </a:rPr>
              <a:t> </a:t>
            </a:r>
            <a:r>
              <a:rPr lang="en-US" sz="2400" b="1" i="1" dirty="0" err="1">
                <a:solidFill>
                  <a:schemeClr val="bg1">
                    <a:lumMod val="95000"/>
                  </a:schemeClr>
                </a:solidFill>
                <a:latin typeface="Times New Roman" panose="02020603050405020304" pitchFamily="18" charset="0"/>
                <a:cs typeface="Times New Roman" panose="02020603050405020304" pitchFamily="18" charset="0"/>
              </a:rPr>
              <a:t>thể</a:t>
            </a:r>
            <a:r>
              <a:rPr lang="en-US" sz="2400" b="1" i="1" dirty="0">
                <a:solidFill>
                  <a:schemeClr val="bg1">
                    <a:lumMod val="95000"/>
                  </a:schemeClr>
                </a:solidFill>
                <a:latin typeface="Times New Roman" panose="02020603050405020304" pitchFamily="18" charset="0"/>
                <a:cs typeface="Times New Roman" panose="02020603050405020304" pitchFamily="18" charset="0"/>
              </a:rPr>
              <a:t> </a:t>
            </a:r>
            <a:r>
              <a:rPr lang="en-US" sz="2400" b="1" i="1" dirty="0" err="1">
                <a:solidFill>
                  <a:schemeClr val="bg1">
                    <a:lumMod val="95000"/>
                  </a:schemeClr>
                </a:solidFill>
                <a:latin typeface="Times New Roman" panose="02020603050405020304" pitchFamily="18" charset="0"/>
                <a:cs typeface="Times New Roman" panose="02020603050405020304" pitchFamily="18" charset="0"/>
              </a:rPr>
              <a:t>yêu</a:t>
            </a:r>
            <a:r>
              <a:rPr lang="en-US" sz="2400" b="1" i="1" dirty="0">
                <a:solidFill>
                  <a:schemeClr val="bg1">
                    <a:lumMod val="95000"/>
                  </a:schemeClr>
                </a:solidFill>
                <a:latin typeface="Times New Roman" panose="02020603050405020304" pitchFamily="18" charset="0"/>
                <a:cs typeface="Times New Roman" panose="02020603050405020304" pitchFamily="18" charset="0"/>
              </a:rPr>
              <a:t> </a:t>
            </a:r>
            <a:r>
              <a:rPr lang="en-US" sz="2400" b="1" i="1" dirty="0" err="1">
                <a:solidFill>
                  <a:schemeClr val="bg1">
                    <a:lumMod val="95000"/>
                  </a:schemeClr>
                </a:solidFill>
                <a:latin typeface="Times New Roman" panose="02020603050405020304" pitchFamily="18" charset="0"/>
                <a:cs typeface="Times New Roman" panose="02020603050405020304" pitchFamily="18" charset="0"/>
              </a:rPr>
              <a:t>cầu</a:t>
            </a:r>
            <a:r>
              <a:rPr lang="en-US" sz="2400" b="1" i="1" dirty="0">
                <a:solidFill>
                  <a:schemeClr val="bg1">
                    <a:lumMod val="95000"/>
                  </a:schemeClr>
                </a:solidFill>
                <a:latin typeface="Times New Roman" panose="02020603050405020304" pitchFamily="18" charset="0"/>
                <a:cs typeface="Times New Roman" panose="02020603050405020304" pitchFamily="18" charset="0"/>
              </a:rPr>
              <a:t> HS </a:t>
            </a:r>
            <a:r>
              <a:rPr lang="en-US" sz="2400" b="1" i="1" dirty="0" err="1">
                <a:solidFill>
                  <a:schemeClr val="bg1">
                    <a:lumMod val="95000"/>
                  </a:schemeClr>
                </a:solidFill>
                <a:latin typeface="Times New Roman" panose="02020603050405020304" pitchFamily="18" charset="0"/>
                <a:cs typeface="Times New Roman" panose="02020603050405020304" pitchFamily="18" charset="0"/>
              </a:rPr>
              <a:t>làm</a:t>
            </a:r>
            <a:r>
              <a:rPr lang="en-US" sz="2400" b="1" i="1" dirty="0">
                <a:solidFill>
                  <a:schemeClr val="bg1">
                    <a:lumMod val="95000"/>
                  </a:schemeClr>
                </a:solidFill>
                <a:latin typeface="Times New Roman" panose="02020603050405020304" pitchFamily="18" charset="0"/>
                <a:cs typeface="Times New Roman" panose="02020603050405020304" pitchFamily="18" charset="0"/>
              </a:rPr>
              <a:t> ở </a:t>
            </a:r>
            <a:r>
              <a:rPr lang="en-US" sz="2400" b="1" i="1" dirty="0" err="1">
                <a:solidFill>
                  <a:schemeClr val="bg1">
                    <a:lumMod val="95000"/>
                  </a:schemeClr>
                </a:solidFill>
                <a:latin typeface="Times New Roman" panose="02020603050405020304" pitchFamily="18" charset="0"/>
                <a:cs typeface="Times New Roman" panose="02020603050405020304" pitchFamily="18" charset="0"/>
              </a:rPr>
              <a:t>nhà</a:t>
            </a:r>
            <a:r>
              <a:rPr lang="en-US" sz="2400" b="1" i="1" dirty="0">
                <a:solidFill>
                  <a:schemeClr val="bg1">
                    <a:lumMod val="95000"/>
                  </a:schemeClr>
                </a:solidFill>
                <a:latin typeface="Times New Roman" panose="02020603050405020304" pitchFamily="18" charset="0"/>
                <a:cs typeface="Times New Roman" panose="02020603050405020304" pitchFamily="18" charset="0"/>
              </a:rPr>
              <a:t> </a:t>
            </a:r>
            <a:r>
              <a:rPr lang="en-US" sz="2400" b="1" i="1" dirty="0" err="1">
                <a:solidFill>
                  <a:schemeClr val="bg1">
                    <a:lumMod val="95000"/>
                  </a:schemeClr>
                </a:solidFill>
                <a:latin typeface="Times New Roman" panose="02020603050405020304" pitchFamily="18" charset="0"/>
                <a:cs typeface="Times New Roman" panose="02020603050405020304" pitchFamily="18" charset="0"/>
              </a:rPr>
              <a:t>theo</a:t>
            </a:r>
            <a:r>
              <a:rPr lang="en-US" sz="2400" b="1" i="1" dirty="0">
                <a:solidFill>
                  <a:schemeClr val="bg1">
                    <a:lumMod val="95000"/>
                  </a:schemeClr>
                </a:solidFill>
                <a:latin typeface="Times New Roman" panose="02020603050405020304" pitchFamily="18" charset="0"/>
                <a:cs typeface="Times New Roman" panose="02020603050405020304" pitchFamily="18" charset="0"/>
              </a:rPr>
              <a:t> </a:t>
            </a:r>
            <a:r>
              <a:rPr lang="en-US" sz="2400" b="1" i="1" dirty="0" err="1">
                <a:solidFill>
                  <a:schemeClr val="bg1">
                    <a:lumMod val="95000"/>
                  </a:schemeClr>
                </a:solidFill>
                <a:latin typeface="Times New Roman" panose="02020603050405020304" pitchFamily="18" charset="0"/>
                <a:cs typeface="Times New Roman" panose="02020603050405020304" pitchFamily="18" charset="0"/>
              </a:rPr>
              <a:t>mẫu</a:t>
            </a:r>
            <a:r>
              <a:rPr lang="en-US" sz="2400" b="1" i="1" dirty="0">
                <a:solidFill>
                  <a:schemeClr val="bg1">
                    <a:lumMod val="95000"/>
                  </a:schemeClr>
                </a:solidFill>
                <a:latin typeface="Times New Roman" panose="02020603050405020304" pitchFamily="18" charset="0"/>
                <a:cs typeface="Times New Roman" panose="02020603050405020304" pitchFamily="18" charset="0"/>
              </a:rPr>
              <a:t> </a:t>
            </a:r>
            <a:r>
              <a:rPr lang="en-US" sz="2400" b="1" i="1" dirty="0" err="1">
                <a:solidFill>
                  <a:schemeClr val="bg1">
                    <a:lumMod val="95000"/>
                  </a:schemeClr>
                </a:solidFill>
                <a:latin typeface="Times New Roman" panose="02020603050405020304" pitchFamily="18" charset="0"/>
                <a:cs typeface="Times New Roman" panose="02020603050405020304" pitchFamily="18" charset="0"/>
              </a:rPr>
              <a:t>phiếu</a:t>
            </a:r>
            <a:r>
              <a:rPr lang="en-US" sz="2400" b="1" i="1" dirty="0">
                <a:solidFill>
                  <a:schemeClr val="bg1">
                    <a:lumMod val="95000"/>
                  </a:schemeClr>
                </a:solidFill>
                <a:latin typeface="Times New Roman" panose="02020603050405020304" pitchFamily="18" charset="0"/>
                <a:cs typeface="Times New Roman" panose="02020603050405020304" pitchFamily="18" charset="0"/>
              </a:rPr>
              <a:t> </a:t>
            </a:r>
            <a:r>
              <a:rPr lang="en-US" sz="2400" b="1" i="1" dirty="0" err="1">
                <a:solidFill>
                  <a:schemeClr val="bg1">
                    <a:lumMod val="95000"/>
                  </a:schemeClr>
                </a:solidFill>
                <a:latin typeface="Times New Roman" panose="02020603050405020304" pitchFamily="18" charset="0"/>
                <a:cs typeface="Times New Roman" panose="02020603050405020304" pitchFamily="18" charset="0"/>
              </a:rPr>
              <a:t>số</a:t>
            </a:r>
            <a:r>
              <a:rPr lang="en-US" sz="2400" b="1" i="1" dirty="0">
                <a:solidFill>
                  <a:schemeClr val="bg1">
                    <a:lumMod val="95000"/>
                  </a:schemeClr>
                </a:solidFill>
                <a:latin typeface="Times New Roman" panose="02020603050405020304" pitchFamily="18" charset="0"/>
                <a:cs typeface="Times New Roman" panose="02020603050405020304" pitchFamily="18" charset="0"/>
              </a:rPr>
              <a:t> 3</a:t>
            </a:r>
            <a:endParaRPr lang="vi-VN" sz="2400" b="1" i="1" dirty="0">
              <a:solidFill>
                <a:schemeClr val="bg1">
                  <a:lumMod val="9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463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8B3DF3-8CAB-4FFE-AB9A-40B0C7946C8A}"/>
              </a:ext>
            </a:extLst>
          </p:cNvPr>
          <p:cNvSpPr txBox="1"/>
          <p:nvPr/>
        </p:nvSpPr>
        <p:spPr>
          <a:xfrm>
            <a:off x="3191022" y="562707"/>
            <a:ext cx="5809956" cy="584775"/>
          </a:xfrm>
          <a:prstGeom prst="rect">
            <a:avLst/>
          </a:prstGeom>
          <a:noFill/>
        </p:spPr>
        <p:txBody>
          <a:bodyPr wrap="square" rtlCol="0">
            <a:spAutoFit/>
          </a:bodyPr>
          <a:lstStyle/>
          <a:p>
            <a:r>
              <a:rPr lang="en-US" sz="32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LUYỆN TẬP, VẬN DỤNG</a:t>
            </a:r>
            <a:endParaRPr lang="vi-VN" sz="32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50A3FB83-0BBD-4D46-B71C-228329069AD9}"/>
              </a:ext>
            </a:extLst>
          </p:cNvPr>
          <p:cNvSpPr txBox="1"/>
          <p:nvPr/>
        </p:nvSpPr>
        <p:spPr>
          <a:xfrm>
            <a:off x="1181686" y="1484142"/>
            <a:ext cx="9453489" cy="95410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dirty="0">
                <a:latin typeface="Times New Roman" panose="02020603050405020304" pitchFamily="18" charset="0"/>
                <a:cs typeface="Times New Roman" panose="02020603050405020304" pitchFamily="18" charset="0"/>
              </a:rPr>
              <a:t>1</a:t>
            </a:r>
            <a:r>
              <a:rPr lang="en-US" sz="32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cách tính nhiệt độ trung bình tháng và nhiệt độ trung bình năm? (dựa vào cách tính nhiệt độ trung bình ngày)</a:t>
            </a:r>
            <a:r>
              <a:rPr lang="en-US" sz="2400" dirty="0">
                <a:latin typeface="Times New Roman" panose="02020603050405020304" pitchFamily="18" charset="0"/>
                <a:cs typeface="Times New Roman" panose="02020603050405020304" pitchFamily="18" charset="0"/>
              </a:rPr>
              <a:t>.</a:t>
            </a:r>
            <a:endParaRPr lang="vi-VN" dirty="0">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56BF3B1A-CF67-4D71-BBC4-28DC01D1247F}"/>
              </a:ext>
            </a:extLst>
          </p:cNvPr>
          <p:cNvSpPr/>
          <p:nvPr/>
        </p:nvSpPr>
        <p:spPr>
          <a:xfrm>
            <a:off x="1181686" y="2438249"/>
            <a:ext cx="9453488" cy="23633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b="1" dirty="0">
                <a:latin typeface="Times New Roman" panose="02020603050405020304" pitchFamily="18" charset="0"/>
                <a:cs typeface="Times New Roman" panose="02020603050405020304" pitchFamily="18" charset="0"/>
              </a:rPr>
              <a:t>Cách tính: </a:t>
            </a:r>
          </a:p>
          <a:p>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Nhiệt độ trung bình tháng tính bằng cách cộng tổng nhiệt độ các ngày trong tháng và chia cho số ngày trong 1 tháng.</a:t>
            </a:r>
            <a:endParaRPr lang="en-US" sz="2400" dirty="0">
              <a:latin typeface="Times New Roman" panose="02020603050405020304" pitchFamily="18" charset="0"/>
              <a:cs typeface="Times New Roman" panose="02020603050405020304" pitchFamily="18" charset="0"/>
            </a:endParaRPr>
          </a:p>
          <a:p>
            <a:endParaRPr lang="vi-VN"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Nhiệt độ trung bình năm tính bằng cách cộng tổng nhiệt độ trung bình các tháng lại và chia cho 12 tháng trong một năm.</a:t>
            </a:r>
          </a:p>
        </p:txBody>
      </p:sp>
    </p:spTree>
    <p:extLst>
      <p:ext uri="{BB962C8B-B14F-4D97-AF65-F5344CB8AC3E}">
        <p14:creationId xmlns:p14="http://schemas.microsoft.com/office/powerpoint/2010/main" val="1094191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A7DB97A-C339-46AA-A2A2-975CFB176E68}"/>
              </a:ext>
            </a:extLst>
          </p:cNvPr>
          <p:cNvGrpSpPr/>
          <p:nvPr/>
        </p:nvGrpSpPr>
        <p:grpSpPr>
          <a:xfrm>
            <a:off x="764051" y="-239151"/>
            <a:ext cx="10663898" cy="4587728"/>
            <a:chOff x="956601" y="703385"/>
            <a:chExt cx="10663898" cy="5094165"/>
          </a:xfrm>
        </p:grpSpPr>
        <p:pic>
          <p:nvPicPr>
            <p:cNvPr id="7" name="Picture 6">
              <a:extLst>
                <a:ext uri="{FF2B5EF4-FFF2-40B4-BE49-F238E27FC236}">
                  <a16:creationId xmlns:a16="http://schemas.microsoft.com/office/drawing/2014/main" id="{EC9370A6-166E-4008-86A3-4FE9079E7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602" y="703385"/>
              <a:ext cx="10663897" cy="5094165"/>
            </a:xfrm>
            <a:prstGeom prst="rect">
              <a:avLst/>
            </a:prstGeom>
            <a:ln>
              <a:noFill/>
            </a:ln>
          </p:spPr>
        </p:pic>
        <p:sp>
          <p:nvSpPr>
            <p:cNvPr id="8" name="Rectangle 7">
              <a:extLst>
                <a:ext uri="{FF2B5EF4-FFF2-40B4-BE49-F238E27FC236}">
                  <a16:creationId xmlns:a16="http://schemas.microsoft.com/office/drawing/2014/main" id="{F7D20B98-84F2-4670-A8EB-A02E708B4F8F}"/>
                </a:ext>
              </a:extLst>
            </p:cNvPr>
            <p:cNvSpPr/>
            <p:nvPr/>
          </p:nvSpPr>
          <p:spPr>
            <a:xfrm>
              <a:off x="956601" y="703385"/>
              <a:ext cx="10663897" cy="942535"/>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sp>
        <p:nvSpPr>
          <p:cNvPr id="11" name="Rectangle: Rounded Corners 10">
            <a:extLst>
              <a:ext uri="{FF2B5EF4-FFF2-40B4-BE49-F238E27FC236}">
                <a16:creationId xmlns:a16="http://schemas.microsoft.com/office/drawing/2014/main" id="{01F25DB7-E2F4-4DBF-B66C-A394479A3DD2}"/>
              </a:ext>
            </a:extLst>
          </p:cNvPr>
          <p:cNvSpPr/>
          <p:nvPr/>
        </p:nvSpPr>
        <p:spPr>
          <a:xfrm>
            <a:off x="1889759" y="4348577"/>
            <a:ext cx="8074856" cy="222269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just">
              <a:spcAft>
                <a:spcPts val="0"/>
              </a:spcAft>
            </a:pPr>
            <a:r>
              <a:rPr 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Nhiệt độ trung bình ngày trong tháng 11 của Hà Nội:   </a:t>
            </a:r>
          </a:p>
          <a:p>
            <a:pPr algn="just">
              <a:spcAft>
                <a:spcPts val="0"/>
              </a:spcAft>
            </a:pPr>
            <a:r>
              <a:rPr 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(19+19+27+23) : 4 = 22</a:t>
            </a:r>
            <a:r>
              <a:rPr lang="vi-VN" sz="2400" baseline="300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0</a:t>
            </a:r>
            <a:r>
              <a:rPr 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C</a:t>
            </a:r>
            <a:endParaRPr lang="en-US"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Nhiệt độ cao nhất là 27</a:t>
            </a:r>
            <a:r>
              <a:rPr lang="vi-VN" sz="2400" baseline="300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0</a:t>
            </a:r>
            <a:r>
              <a:rPr 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C. Nhiệt độ thấp nhất là 19</a:t>
            </a:r>
            <a:r>
              <a:rPr lang="vi-VN" sz="2400" baseline="300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0</a:t>
            </a:r>
            <a:r>
              <a:rPr 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C.</a:t>
            </a:r>
          </a:p>
          <a:p>
            <a:pPr algn="just">
              <a:spcAft>
                <a:spcPts val="0"/>
              </a:spcAft>
            </a:pPr>
            <a:r>
              <a:rPr 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Nhiệt độ cao nhất và thấp nhất chênh nhau 8</a:t>
            </a:r>
            <a:r>
              <a:rPr lang="vi-VN" sz="2400" baseline="300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0</a:t>
            </a:r>
            <a:r>
              <a:rPr 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C.</a:t>
            </a:r>
          </a:p>
        </p:txBody>
      </p:sp>
    </p:spTree>
    <p:extLst>
      <p:ext uri="{BB962C8B-B14F-4D97-AF65-F5344CB8AC3E}">
        <p14:creationId xmlns:p14="http://schemas.microsoft.com/office/powerpoint/2010/main" val="288248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D8CDA553-DF5E-4976-B717-FA44A96A7685}"/>
              </a:ext>
            </a:extLst>
          </p:cNvPr>
          <p:cNvGrpSpPr/>
          <p:nvPr/>
        </p:nvGrpSpPr>
        <p:grpSpPr>
          <a:xfrm>
            <a:off x="3817766" y="784009"/>
            <a:ext cx="8279717" cy="4632569"/>
            <a:chOff x="3784209" y="122311"/>
            <a:chExt cx="8279717" cy="4165600"/>
          </a:xfrm>
        </p:grpSpPr>
        <p:pic>
          <p:nvPicPr>
            <p:cNvPr id="17" name="Picture 16">
              <a:extLst>
                <a:ext uri="{FF2B5EF4-FFF2-40B4-BE49-F238E27FC236}">
                  <a16:creationId xmlns:a16="http://schemas.microsoft.com/office/drawing/2014/main" id="{C7608CC3-CFEA-4000-AD1E-FFDAF5A74E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6826" y="122311"/>
              <a:ext cx="3467100" cy="4165600"/>
            </a:xfrm>
            <a:prstGeom prst="rect">
              <a:avLst/>
            </a:prstGeom>
          </p:spPr>
        </p:pic>
        <p:grpSp>
          <p:nvGrpSpPr>
            <p:cNvPr id="21" name="Group 20">
              <a:extLst>
                <a:ext uri="{FF2B5EF4-FFF2-40B4-BE49-F238E27FC236}">
                  <a16:creationId xmlns:a16="http://schemas.microsoft.com/office/drawing/2014/main" id="{0A57AB56-23A9-4EB4-AF27-ADA31472F9D2}"/>
                </a:ext>
              </a:extLst>
            </p:cNvPr>
            <p:cNvGrpSpPr/>
            <p:nvPr/>
          </p:nvGrpSpPr>
          <p:grpSpPr>
            <a:xfrm>
              <a:off x="3784209" y="137287"/>
              <a:ext cx="4812617" cy="4150624"/>
              <a:chOff x="3784209" y="137287"/>
              <a:chExt cx="4812617" cy="4150624"/>
            </a:xfrm>
          </p:grpSpPr>
          <p:pic>
            <p:nvPicPr>
              <p:cNvPr id="19" name="Picture 18">
                <a:extLst>
                  <a:ext uri="{FF2B5EF4-FFF2-40B4-BE49-F238E27FC236}">
                    <a16:creationId xmlns:a16="http://schemas.microsoft.com/office/drawing/2014/main" id="{823DAE71-7A44-435B-A17E-00F5250BD3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4209" y="137287"/>
                <a:ext cx="4812617" cy="4150624"/>
              </a:xfrm>
              <a:prstGeom prst="rect">
                <a:avLst/>
              </a:prstGeom>
            </p:spPr>
          </p:pic>
          <p:sp>
            <p:nvSpPr>
              <p:cNvPr id="20" name="Rectangle 19">
                <a:extLst>
                  <a:ext uri="{FF2B5EF4-FFF2-40B4-BE49-F238E27FC236}">
                    <a16:creationId xmlns:a16="http://schemas.microsoft.com/office/drawing/2014/main" id="{53DC8FE8-AD10-4C5E-8EAC-A6FBDE86C828}"/>
                  </a:ext>
                </a:extLst>
              </p:cNvPr>
              <p:cNvSpPr/>
              <p:nvPr/>
            </p:nvSpPr>
            <p:spPr>
              <a:xfrm>
                <a:off x="8263450" y="689316"/>
                <a:ext cx="333376" cy="346065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grpSp>
      <p:sp>
        <p:nvSpPr>
          <p:cNvPr id="23" name="Speech Bubble: Rectangle with Corners Rounded 22">
            <a:extLst>
              <a:ext uri="{FF2B5EF4-FFF2-40B4-BE49-F238E27FC236}">
                <a16:creationId xmlns:a16="http://schemas.microsoft.com/office/drawing/2014/main" id="{C3289AC4-2BCB-414E-BB64-116228D080F7}"/>
              </a:ext>
            </a:extLst>
          </p:cNvPr>
          <p:cNvSpPr/>
          <p:nvPr/>
        </p:nvSpPr>
        <p:spPr>
          <a:xfrm>
            <a:off x="0" y="1414576"/>
            <a:ext cx="3683904" cy="2355565"/>
          </a:xfrm>
          <a:prstGeom prst="wedgeRoundRectCallout">
            <a:avLst>
              <a:gd name="adj1" fmla="val 52613"/>
              <a:gd name="adj2" fmla="val 79347"/>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just"/>
            <a:r>
              <a:rPr lang="vi-VN" sz="2400" dirty="0">
                <a:latin typeface="Times New Roman" panose="02020603050405020304" pitchFamily="18" charset="0"/>
                <a:ea typeface="Arial" panose="020B0604020202020204" pitchFamily="34" charset="0"/>
              </a:rPr>
              <a:t>Em hãy cho biết cần làm gì và không được làm gì để phòng tránh tai nạn do</a:t>
            </a:r>
            <a:endParaRPr lang="en-US" sz="2400" dirty="0">
              <a:latin typeface="Times New Roman" panose="02020603050405020304" pitchFamily="18" charset="0"/>
              <a:ea typeface="Arial" panose="020B0604020202020204" pitchFamily="34" charset="0"/>
            </a:endParaRPr>
          </a:p>
          <a:p>
            <a:pPr algn="just"/>
            <a:r>
              <a:rPr lang="vi-VN" sz="2400" dirty="0">
                <a:latin typeface="Times New Roman" panose="02020603050405020304" pitchFamily="18" charset="0"/>
                <a:ea typeface="Arial" panose="020B0604020202020204" pitchFamily="34" charset="0"/>
              </a:rPr>
              <a:t>sấm sét?</a:t>
            </a:r>
            <a:endParaRPr lang="vi-VN" sz="2400" dirty="0"/>
          </a:p>
        </p:txBody>
      </p:sp>
      <p:sp>
        <p:nvSpPr>
          <p:cNvPr id="26" name="Rectangle: Rounded Corners 25">
            <a:extLst>
              <a:ext uri="{FF2B5EF4-FFF2-40B4-BE49-F238E27FC236}">
                <a16:creationId xmlns:a16="http://schemas.microsoft.com/office/drawing/2014/main" id="{6F337309-A8A0-48F7-B136-A9240AA2F651}"/>
              </a:ext>
            </a:extLst>
          </p:cNvPr>
          <p:cNvSpPr/>
          <p:nvPr/>
        </p:nvSpPr>
        <p:spPr>
          <a:xfrm>
            <a:off x="0" y="1208160"/>
            <a:ext cx="3683904" cy="171792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b="1" dirty="0">
                <a:solidFill>
                  <a:schemeClr val="bg1">
                    <a:lumMod val="95000"/>
                  </a:schemeClr>
                </a:solidFill>
                <a:latin typeface="Times New Roman" panose="02020603050405020304" pitchFamily="18" charset="0"/>
                <a:ea typeface="Times New Roman" panose="02020603050405020304" pitchFamily="18" charset="0"/>
              </a:rPr>
              <a:t>Nên:</a:t>
            </a:r>
            <a:r>
              <a:rPr lang="vi-VN" sz="2400" dirty="0">
                <a:solidFill>
                  <a:schemeClr val="bg1">
                    <a:lumMod val="95000"/>
                  </a:schemeClr>
                </a:solidFill>
                <a:latin typeface="Times New Roman" panose="02020603050405020304" pitchFamily="18" charset="0"/>
                <a:ea typeface="Times New Roman" panose="02020603050405020304" pitchFamily="18" charset="0"/>
              </a:rPr>
              <a:t> Ở trong nhà khi trời mưa giông có sấm sét, rút dây điện của các thiết bị điện tử,…</a:t>
            </a:r>
            <a:endParaRPr lang="vi-VN" sz="2400" dirty="0">
              <a:solidFill>
                <a:schemeClr val="bg1">
                  <a:lumMod val="95000"/>
                </a:schemeClr>
              </a:solidFill>
            </a:endParaRPr>
          </a:p>
        </p:txBody>
      </p:sp>
      <p:sp>
        <p:nvSpPr>
          <p:cNvPr id="27" name="Flowchart: Alternate Process 26">
            <a:extLst>
              <a:ext uri="{FF2B5EF4-FFF2-40B4-BE49-F238E27FC236}">
                <a16:creationId xmlns:a16="http://schemas.microsoft.com/office/drawing/2014/main" id="{50DF02B1-6A0E-4239-AD71-0238005FF161}"/>
              </a:ext>
            </a:extLst>
          </p:cNvPr>
          <p:cNvSpPr/>
          <p:nvPr/>
        </p:nvSpPr>
        <p:spPr>
          <a:xfrm>
            <a:off x="0" y="2928539"/>
            <a:ext cx="3683904" cy="2078401"/>
          </a:xfrm>
          <a:prstGeom prst="flowChartAlternate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r>
              <a:rPr lang="vi-VN" sz="2400" b="1" dirty="0">
                <a:solidFill>
                  <a:schemeClr val="tx1"/>
                </a:solidFill>
                <a:latin typeface="Times New Roman" panose="02020603050405020304" pitchFamily="18" charset="0"/>
                <a:ea typeface="Times New Roman" panose="02020603050405020304" pitchFamily="18" charset="0"/>
              </a:rPr>
              <a:t>Không nên: </a:t>
            </a:r>
            <a:r>
              <a:rPr lang="vi-VN" sz="2400" dirty="0">
                <a:solidFill>
                  <a:schemeClr val="tx1"/>
                </a:solidFill>
                <a:latin typeface="Times New Roman" panose="02020603050405020304" pitchFamily="18" charset="0"/>
                <a:ea typeface="Times New Roman" panose="02020603050405020304" pitchFamily="18" charset="0"/>
              </a:rPr>
              <a:t>Ra ngoài khi trời mưa gió, không trú mưa dưới những cây lớn, đặc biệt là những cây riêng lẻ….</a:t>
            </a:r>
            <a:endParaRPr lang="vi-VN" sz="2400" dirty="0">
              <a:solidFill>
                <a:schemeClr val="tx1"/>
              </a:solidFill>
            </a:endParaRPr>
          </a:p>
        </p:txBody>
      </p:sp>
    </p:spTree>
    <p:extLst>
      <p:ext uri="{BB962C8B-B14F-4D97-AF65-F5344CB8AC3E}">
        <p14:creationId xmlns:p14="http://schemas.microsoft.com/office/powerpoint/2010/main" val="188324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250"/>
                                        <p:tgtEl>
                                          <p:spTgt spid="23"/>
                                        </p:tgtEl>
                                      </p:cBhvr>
                                    </p:animEffect>
                                    <p:anim calcmode="lin" valueType="num">
                                      <p:cBhvr>
                                        <p:cTn id="13" dur="250" fill="hold"/>
                                        <p:tgtEl>
                                          <p:spTgt spid="23"/>
                                        </p:tgtEl>
                                        <p:attrNameLst>
                                          <p:attrName>ppt_x</p:attrName>
                                        </p:attrNameLst>
                                      </p:cBhvr>
                                      <p:tavLst>
                                        <p:tav tm="0">
                                          <p:val>
                                            <p:strVal val="#ppt_x"/>
                                          </p:val>
                                        </p:tav>
                                        <p:tav tm="100000">
                                          <p:val>
                                            <p:strVal val="#ppt_x"/>
                                          </p:val>
                                        </p:tav>
                                      </p:tavLst>
                                    </p:anim>
                                    <p:anim calcmode="lin" valueType="num">
                                      <p:cBhvr>
                                        <p:cTn id="14" dur="25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xit" presetSubtype="32" fill="hold" grpId="1" nodeType="clickEffect">
                                  <p:stCondLst>
                                    <p:cond delay="0"/>
                                  </p:stCondLst>
                                  <p:childTnLst>
                                    <p:anim calcmode="lin" valueType="num">
                                      <p:cBhvr>
                                        <p:cTn id="18" dur="500"/>
                                        <p:tgtEl>
                                          <p:spTgt spid="23"/>
                                        </p:tgtEl>
                                        <p:attrNameLst>
                                          <p:attrName>ppt_w</p:attrName>
                                        </p:attrNameLst>
                                      </p:cBhvr>
                                      <p:tavLst>
                                        <p:tav tm="0">
                                          <p:val>
                                            <p:strVal val="ppt_w"/>
                                          </p:val>
                                        </p:tav>
                                        <p:tav tm="100000">
                                          <p:val>
                                            <p:fltVal val="0"/>
                                          </p:val>
                                        </p:tav>
                                      </p:tavLst>
                                    </p:anim>
                                    <p:anim calcmode="lin" valueType="num">
                                      <p:cBhvr>
                                        <p:cTn id="19" dur="500"/>
                                        <p:tgtEl>
                                          <p:spTgt spid="23"/>
                                        </p:tgtEl>
                                        <p:attrNameLst>
                                          <p:attrName>ppt_h</p:attrName>
                                        </p:attrNameLst>
                                      </p:cBhvr>
                                      <p:tavLst>
                                        <p:tav tm="0">
                                          <p:val>
                                            <p:strVal val="ppt_h"/>
                                          </p:val>
                                        </p:tav>
                                        <p:tav tm="100000">
                                          <p:val>
                                            <p:fltVal val="0"/>
                                          </p:val>
                                        </p:tav>
                                      </p:tavLst>
                                    </p:anim>
                                    <p:animEffect transition="out" filter="fade">
                                      <p:cBhvr>
                                        <p:cTn id="20" dur="500"/>
                                        <p:tgtEl>
                                          <p:spTgt spid="23"/>
                                        </p:tgtEl>
                                      </p:cBhvr>
                                    </p:animEffect>
                                    <p:set>
                                      <p:cBhvr>
                                        <p:cTn id="21" dur="1" fill="hold">
                                          <p:stCondLst>
                                            <p:cond delay="499"/>
                                          </p:stCondLst>
                                        </p:cTn>
                                        <p:tgtEl>
                                          <p:spTgt spid="23"/>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p:cTn id="26" dur="1000" fill="hold"/>
                                        <p:tgtEl>
                                          <p:spTgt spid="26"/>
                                        </p:tgtEl>
                                        <p:attrNameLst>
                                          <p:attrName>ppt_w</p:attrName>
                                        </p:attrNameLst>
                                      </p:cBhvr>
                                      <p:tavLst>
                                        <p:tav tm="0">
                                          <p:val>
                                            <p:strVal val="#ppt_w*0.70"/>
                                          </p:val>
                                        </p:tav>
                                        <p:tav tm="100000">
                                          <p:val>
                                            <p:strVal val="#ppt_w"/>
                                          </p:val>
                                        </p:tav>
                                      </p:tavLst>
                                    </p:anim>
                                    <p:anim calcmode="lin" valueType="num">
                                      <p:cBhvr>
                                        <p:cTn id="27" dur="1000" fill="hold"/>
                                        <p:tgtEl>
                                          <p:spTgt spid="26"/>
                                        </p:tgtEl>
                                        <p:attrNameLst>
                                          <p:attrName>ppt_h</p:attrName>
                                        </p:attrNameLst>
                                      </p:cBhvr>
                                      <p:tavLst>
                                        <p:tav tm="0">
                                          <p:val>
                                            <p:strVal val="#ppt_h"/>
                                          </p:val>
                                        </p:tav>
                                        <p:tav tm="100000">
                                          <p:val>
                                            <p:strVal val="#ppt_h"/>
                                          </p:val>
                                        </p:tav>
                                      </p:tavLst>
                                    </p:anim>
                                    <p:animEffect transition="in" filter="fade">
                                      <p:cBhvr>
                                        <p:cTn id="28" dur="10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1000" fill="hold"/>
                                        <p:tgtEl>
                                          <p:spTgt spid="27"/>
                                        </p:tgtEl>
                                        <p:attrNameLst>
                                          <p:attrName>ppt_w</p:attrName>
                                        </p:attrNameLst>
                                      </p:cBhvr>
                                      <p:tavLst>
                                        <p:tav tm="0">
                                          <p:val>
                                            <p:strVal val="#ppt_w*0.70"/>
                                          </p:val>
                                        </p:tav>
                                        <p:tav tm="100000">
                                          <p:val>
                                            <p:strVal val="#ppt_w"/>
                                          </p:val>
                                        </p:tav>
                                      </p:tavLst>
                                    </p:anim>
                                    <p:anim calcmode="lin" valueType="num">
                                      <p:cBhvr>
                                        <p:cTn id="34" dur="1000" fill="hold"/>
                                        <p:tgtEl>
                                          <p:spTgt spid="27"/>
                                        </p:tgtEl>
                                        <p:attrNameLst>
                                          <p:attrName>ppt_h</p:attrName>
                                        </p:attrNameLst>
                                      </p:cBhvr>
                                      <p:tavLst>
                                        <p:tav tm="0">
                                          <p:val>
                                            <p:strVal val="#ppt_h"/>
                                          </p:val>
                                        </p:tav>
                                        <p:tav tm="100000">
                                          <p:val>
                                            <p:strVal val="#ppt_h"/>
                                          </p:val>
                                        </p:tav>
                                      </p:tavLst>
                                    </p:anim>
                                    <p:animEffect transition="in" filter="fade">
                                      <p:cBhvr>
                                        <p:cTn id="35"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6" grpId="0" animBg="1"/>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FF4715A0-B962-4332-ABA0-369D113E101C}"/>
              </a:ext>
            </a:extLst>
          </p:cNvPr>
          <p:cNvGrpSpPr/>
          <p:nvPr/>
        </p:nvGrpSpPr>
        <p:grpSpPr>
          <a:xfrm>
            <a:off x="218234" y="171549"/>
            <a:ext cx="5526073" cy="6514902"/>
            <a:chOff x="218234" y="171549"/>
            <a:chExt cx="5526073" cy="6514902"/>
          </a:xfrm>
        </p:grpSpPr>
        <p:grpSp>
          <p:nvGrpSpPr>
            <p:cNvPr id="20" name="Group 19">
              <a:extLst>
                <a:ext uri="{FF2B5EF4-FFF2-40B4-BE49-F238E27FC236}">
                  <a16:creationId xmlns:a16="http://schemas.microsoft.com/office/drawing/2014/main" id="{B401EDCD-16AB-44B0-B47A-01E71B27366C}"/>
                </a:ext>
              </a:extLst>
            </p:cNvPr>
            <p:cNvGrpSpPr/>
            <p:nvPr/>
          </p:nvGrpSpPr>
          <p:grpSpPr>
            <a:xfrm>
              <a:off x="218234" y="171549"/>
              <a:ext cx="5526073" cy="6514902"/>
              <a:chOff x="218234" y="171549"/>
              <a:chExt cx="5526073" cy="6514902"/>
            </a:xfrm>
          </p:grpSpPr>
          <p:pic>
            <p:nvPicPr>
              <p:cNvPr id="3" name="Picture 2">
                <a:extLst>
                  <a:ext uri="{FF2B5EF4-FFF2-40B4-BE49-F238E27FC236}">
                    <a16:creationId xmlns:a16="http://schemas.microsoft.com/office/drawing/2014/main" id="{BC753AFF-130F-4CC3-A53A-4044184E61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235" y="3530991"/>
                <a:ext cx="5526072" cy="315546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a:extLst>
                  <a:ext uri="{FF2B5EF4-FFF2-40B4-BE49-F238E27FC236}">
                    <a16:creationId xmlns:a16="http://schemas.microsoft.com/office/drawing/2014/main" id="{AC3F18E5-4669-4377-A6E2-A816D28949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234" y="171549"/>
                <a:ext cx="5526073" cy="303862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grpSp>
        <p:sp>
          <p:nvSpPr>
            <p:cNvPr id="22" name="TextBox 21">
              <a:extLst>
                <a:ext uri="{FF2B5EF4-FFF2-40B4-BE49-F238E27FC236}">
                  <a16:creationId xmlns:a16="http://schemas.microsoft.com/office/drawing/2014/main" id="{1977199A-C9E4-4C59-B0D8-8A2DAB19BF94}"/>
                </a:ext>
              </a:extLst>
            </p:cNvPr>
            <p:cNvSpPr txBox="1"/>
            <p:nvPr/>
          </p:nvSpPr>
          <p:spPr>
            <a:xfrm>
              <a:off x="351692" y="323557"/>
              <a:ext cx="2165978" cy="461665"/>
            </a:xfrm>
            <a:prstGeom prst="rect">
              <a:avLst/>
            </a:prstGeom>
            <a:noFill/>
          </p:spPr>
          <p:txBody>
            <a:bodyPr wrap="none" rtlCol="0">
              <a:spAutoFit/>
            </a:bodyPr>
            <a:lstStyle/>
            <a:p>
              <a:r>
                <a:rPr lang="vi-VN" sz="2400" b="1" dirty="0">
                  <a:latin typeface="Times New Roman" panose="02020603050405020304" pitchFamily="18" charset="0"/>
                  <a:cs typeface="Times New Roman" panose="02020603050405020304" pitchFamily="18" charset="0"/>
                </a:rPr>
                <a:t>Cảnh vùng cực</a:t>
              </a:r>
            </a:p>
          </p:txBody>
        </p:sp>
      </p:grpSp>
      <p:grpSp>
        <p:nvGrpSpPr>
          <p:cNvPr id="25" name="Group 24">
            <a:extLst>
              <a:ext uri="{FF2B5EF4-FFF2-40B4-BE49-F238E27FC236}">
                <a16:creationId xmlns:a16="http://schemas.microsoft.com/office/drawing/2014/main" id="{EE7070A0-BC1E-4B5A-9CB2-3A748C8B2ADF}"/>
              </a:ext>
            </a:extLst>
          </p:cNvPr>
          <p:cNvGrpSpPr/>
          <p:nvPr/>
        </p:nvGrpSpPr>
        <p:grpSpPr>
          <a:xfrm>
            <a:off x="6229458" y="171549"/>
            <a:ext cx="5744307" cy="6514902"/>
            <a:chOff x="6229458" y="171549"/>
            <a:chExt cx="5744307" cy="6514902"/>
          </a:xfrm>
        </p:grpSpPr>
        <p:grpSp>
          <p:nvGrpSpPr>
            <p:cNvPr id="21" name="Group 20">
              <a:extLst>
                <a:ext uri="{FF2B5EF4-FFF2-40B4-BE49-F238E27FC236}">
                  <a16:creationId xmlns:a16="http://schemas.microsoft.com/office/drawing/2014/main" id="{49E9B85A-2571-4885-8A9E-8C752EBCE193}"/>
                </a:ext>
              </a:extLst>
            </p:cNvPr>
            <p:cNvGrpSpPr/>
            <p:nvPr/>
          </p:nvGrpSpPr>
          <p:grpSpPr>
            <a:xfrm>
              <a:off x="6229458" y="171549"/>
              <a:ext cx="5744307" cy="6514902"/>
              <a:chOff x="6229459" y="171549"/>
              <a:chExt cx="5744307" cy="6514902"/>
            </a:xfrm>
          </p:grpSpPr>
          <p:pic>
            <p:nvPicPr>
              <p:cNvPr id="17" name="Picture 16">
                <a:extLst>
                  <a:ext uri="{FF2B5EF4-FFF2-40B4-BE49-F238E27FC236}">
                    <a16:creationId xmlns:a16="http://schemas.microsoft.com/office/drawing/2014/main" id="{5A6385CC-37B7-4175-9F99-CA088F74B8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9459" y="3530991"/>
                <a:ext cx="5744307" cy="315546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9" name="Picture 18">
                <a:extLst>
                  <a:ext uri="{FF2B5EF4-FFF2-40B4-BE49-F238E27FC236}">
                    <a16:creationId xmlns:a16="http://schemas.microsoft.com/office/drawing/2014/main" id="{743DDF69-2F1E-4C93-B0A5-369016D433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9459" y="171549"/>
                <a:ext cx="5744307" cy="303862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grpSp>
        <p:sp>
          <p:nvSpPr>
            <p:cNvPr id="24" name="TextBox 23">
              <a:extLst>
                <a:ext uri="{FF2B5EF4-FFF2-40B4-BE49-F238E27FC236}">
                  <a16:creationId xmlns:a16="http://schemas.microsoft.com/office/drawing/2014/main" id="{610CDB11-44E5-41CC-AD85-D3C3CB5A17C9}"/>
                </a:ext>
              </a:extLst>
            </p:cNvPr>
            <p:cNvSpPr txBox="1"/>
            <p:nvPr/>
          </p:nvSpPr>
          <p:spPr>
            <a:xfrm>
              <a:off x="6358596" y="323557"/>
              <a:ext cx="3249638" cy="461665"/>
            </a:xfrm>
            <a:prstGeom prst="rect">
              <a:avLst/>
            </a:prstGeom>
            <a:noFill/>
          </p:spPr>
          <p:txBody>
            <a:bodyPr wrap="square" rtlCol="0">
              <a:spAutoFit/>
            </a:bodyPr>
            <a:lstStyle/>
            <a:p>
              <a:r>
                <a:rPr lang="vi-VN" sz="2400" b="1" dirty="0">
                  <a:latin typeface="Times New Roman" panose="02020603050405020304" pitchFamily="18" charset="0"/>
                  <a:cs typeface="Times New Roman" panose="02020603050405020304" pitchFamily="18" charset="0"/>
                </a:rPr>
                <a:t>Cảnh vùng Xích đạo</a:t>
              </a:r>
            </a:p>
          </p:txBody>
        </p:sp>
      </p:grpSp>
      <p:sp>
        <p:nvSpPr>
          <p:cNvPr id="26" name="TextBox 25">
            <a:extLst>
              <a:ext uri="{FF2B5EF4-FFF2-40B4-BE49-F238E27FC236}">
                <a16:creationId xmlns:a16="http://schemas.microsoft.com/office/drawing/2014/main" id="{A2295015-6129-47FC-BAFB-AF1DD7A12038}"/>
              </a:ext>
            </a:extLst>
          </p:cNvPr>
          <p:cNvSpPr txBox="1"/>
          <p:nvPr/>
        </p:nvSpPr>
        <p:spPr>
          <a:xfrm>
            <a:off x="3615397" y="2968283"/>
            <a:ext cx="5964701" cy="46166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hậu</a:t>
            </a:r>
            <a:r>
              <a:rPr lang="en-US" sz="2400" dirty="0">
                <a:latin typeface="Times New Roman" panose="02020603050405020304" pitchFamily="18" charset="0"/>
                <a:cs typeface="Times New Roman" panose="02020603050405020304" pitchFamily="18" charset="0"/>
              </a:rPr>
              <a:t> ở 2 </a:t>
            </a:r>
            <a:r>
              <a:rPr lang="en-US" sz="2400" dirty="0" err="1">
                <a:latin typeface="Times New Roman" panose="02020603050405020304" pitchFamily="18" charset="0"/>
                <a:cs typeface="Times New Roman" panose="02020603050405020304" pitchFamily="18" charset="0"/>
              </a:rPr>
              <a:t>khu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63397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3E9651-11FA-45C8-924A-68F0B683B1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28E446A1-D039-4C0E-AA5F-6E50304E94FE}"/>
              </a:ext>
            </a:extLst>
          </p:cNvPr>
          <p:cNvSpPr txBox="1"/>
          <p:nvPr/>
        </p:nvSpPr>
        <p:spPr>
          <a:xfrm>
            <a:off x="1645920" y="1539240"/>
            <a:ext cx="4407641" cy="584775"/>
          </a:xfrm>
          <a:prstGeom prst="rect">
            <a:avLst/>
          </a:prstGeom>
          <a:noFill/>
        </p:spPr>
        <p:txBody>
          <a:bodyPr wrap="square" rtlCol="0">
            <a:spAutoFit/>
          </a:bodyPr>
          <a:lstStyle/>
          <a:p>
            <a:r>
              <a:rPr lang="en-US" sz="3200" b="1" dirty="0">
                <a:effectLst>
                  <a:glow rad="63500">
                    <a:schemeClr val="accent2">
                      <a:satMod val="175000"/>
                      <a:alpha val="40000"/>
                    </a:schemeClr>
                  </a:glow>
                </a:effectLst>
                <a:latin typeface="Times New Roman" panose="02020603050405020304" pitchFamily="18" charset="0"/>
                <a:cs typeface="Times New Roman" panose="02020603050405020304" pitchFamily="18" charset="0"/>
              </a:rPr>
              <a:t>TẠM BIỆT CÁC EM</a:t>
            </a:r>
            <a:endParaRPr lang="vi-VN" sz="3200" b="1" dirty="0">
              <a:effectLst>
                <a:glow rad="63500">
                  <a:schemeClr val="accent2">
                    <a:satMod val="175000"/>
                    <a:alpha val="40000"/>
                  </a:schemeClr>
                </a:glow>
              </a:effectLst>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E4AAFF6-EC70-4649-AA31-046D3E9072A8}"/>
              </a:ext>
            </a:extLst>
          </p:cNvPr>
          <p:cNvSpPr txBox="1"/>
          <p:nvPr/>
        </p:nvSpPr>
        <p:spPr>
          <a:xfrm>
            <a:off x="5999797" y="2455275"/>
            <a:ext cx="5285999" cy="584775"/>
          </a:xfrm>
          <a:prstGeom prst="rect">
            <a:avLst/>
          </a:prstGeom>
          <a:noFill/>
        </p:spPr>
        <p:txBody>
          <a:bodyPr wrap="none" rtlCol="0">
            <a:spAutoFit/>
          </a:bodyPr>
          <a:lstStyle/>
          <a:p>
            <a:r>
              <a:rPr lang="en-US" sz="3200" b="1" dirty="0">
                <a:effectLst>
                  <a:glow rad="101600">
                    <a:schemeClr val="accent2">
                      <a:satMod val="175000"/>
                      <a:alpha val="40000"/>
                    </a:schemeClr>
                  </a:glow>
                </a:effectLst>
                <a:latin typeface="Times New Roman" panose="02020603050405020304" pitchFamily="18" charset="0"/>
                <a:cs typeface="Times New Roman" panose="02020603050405020304" pitchFamily="18" charset="0"/>
              </a:rPr>
              <a:t>CHÚC CÁC EM HỌC TỐT!</a:t>
            </a:r>
            <a:endParaRPr lang="vi-VN" sz="3200" b="1" dirty="0">
              <a:effectLst>
                <a:glow rad="101600">
                  <a:schemeClr val="accent2">
                    <a:satMod val="175000"/>
                    <a:alpha val="40000"/>
                  </a:schemeClr>
                </a:glo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39716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origami"/>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F4E8558-8F87-4F21-81E2-8F7B61859673}"/>
              </a:ext>
            </a:extLst>
          </p:cNvPr>
          <p:cNvGrpSpPr/>
          <p:nvPr/>
        </p:nvGrpSpPr>
        <p:grpSpPr>
          <a:xfrm>
            <a:off x="0" y="2883876"/>
            <a:ext cx="12192000" cy="3974124"/>
            <a:chOff x="0" y="3324225"/>
            <a:chExt cx="12192000" cy="3533776"/>
          </a:xfrm>
        </p:grpSpPr>
        <p:pic>
          <p:nvPicPr>
            <p:cNvPr id="10" name="Picture 9">
              <a:extLst>
                <a:ext uri="{FF2B5EF4-FFF2-40B4-BE49-F238E27FC236}">
                  <a16:creationId xmlns:a16="http://schemas.microsoft.com/office/drawing/2014/main" id="{F3E357DA-A408-4BBC-B0BC-0EA507ED12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1028" y="3324225"/>
              <a:ext cx="6020972" cy="3533776"/>
            </a:xfrm>
            <a:prstGeom prst="rect">
              <a:avLst/>
            </a:prstGeom>
            <a:ln>
              <a:noFill/>
            </a:ln>
            <a:effectLst>
              <a:softEdge rad="112500"/>
            </a:effectLst>
          </p:spPr>
        </p:pic>
        <p:pic>
          <p:nvPicPr>
            <p:cNvPr id="12" name="Picture 11">
              <a:extLst>
                <a:ext uri="{FF2B5EF4-FFF2-40B4-BE49-F238E27FC236}">
                  <a16:creationId xmlns:a16="http://schemas.microsoft.com/office/drawing/2014/main" id="{1BA0C107-F850-4352-8823-EB1A7D28BF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24225"/>
              <a:ext cx="6171028" cy="3533775"/>
            </a:xfrm>
            <a:prstGeom prst="rect">
              <a:avLst/>
            </a:prstGeom>
            <a:ln>
              <a:noFill/>
            </a:ln>
            <a:effectLst>
              <a:softEdge rad="112500"/>
            </a:effectLst>
          </p:spPr>
        </p:pic>
      </p:grpSp>
      <p:sp>
        <p:nvSpPr>
          <p:cNvPr id="13" name="Rectangle 12">
            <a:extLst>
              <a:ext uri="{FF2B5EF4-FFF2-40B4-BE49-F238E27FC236}">
                <a16:creationId xmlns:a16="http://schemas.microsoft.com/office/drawing/2014/main" id="{5365F909-DF96-4978-9E74-0F63677A857B}"/>
              </a:ext>
            </a:extLst>
          </p:cNvPr>
          <p:cNvSpPr/>
          <p:nvPr/>
        </p:nvSpPr>
        <p:spPr>
          <a:xfrm>
            <a:off x="558018" y="700259"/>
            <a:ext cx="11226019" cy="1481175"/>
          </a:xfrm>
          <a:prstGeom prst="rect">
            <a:avLst/>
          </a:prstGeom>
        </p:spPr>
        <p:txBody>
          <a:bodyPr wrap="square">
            <a:spAutoFit/>
          </a:bodyPr>
          <a:lstStyle/>
          <a:p>
            <a:pPr algn="ctr">
              <a:lnSpc>
                <a:spcPct val="150000"/>
              </a:lnSpc>
            </a:pPr>
            <a:r>
              <a:rPr lang="en-US" sz="3200" b="1" dirty="0" err="1">
                <a:solidFill>
                  <a:schemeClr val="bg1">
                    <a:lumMod val="85000"/>
                  </a:schemeClr>
                </a:solidFill>
                <a:latin typeface="Times New Roman" panose="02020603050405020304" pitchFamily="18" charset="0"/>
                <a:ea typeface="Times New Roman" panose="02020603050405020304" pitchFamily="18" charset="0"/>
              </a:rPr>
              <a:t>Bài</a:t>
            </a:r>
            <a:r>
              <a:rPr lang="en-US" sz="3200" b="1" dirty="0">
                <a:solidFill>
                  <a:schemeClr val="bg1">
                    <a:lumMod val="85000"/>
                  </a:schemeClr>
                </a:solidFill>
                <a:latin typeface="Times New Roman" panose="02020603050405020304" pitchFamily="18" charset="0"/>
                <a:ea typeface="Times New Roman" panose="02020603050405020304" pitchFamily="18" charset="0"/>
              </a:rPr>
              <a:t> 13. THỜI TIẾT VÀ KHÍ HẬU. </a:t>
            </a:r>
          </a:p>
          <a:p>
            <a:pPr algn="ctr">
              <a:lnSpc>
                <a:spcPct val="150000"/>
              </a:lnSpc>
            </a:pPr>
            <a:r>
              <a:rPr lang="en-US" sz="3200" b="1" dirty="0">
                <a:solidFill>
                  <a:schemeClr val="bg1">
                    <a:lumMod val="85000"/>
                  </a:schemeClr>
                </a:solidFill>
                <a:latin typeface="Times New Roman" panose="02020603050405020304" pitchFamily="18" charset="0"/>
                <a:ea typeface="Times New Roman" panose="02020603050405020304" pitchFamily="18" charset="0"/>
              </a:rPr>
              <a:t>CÁC ĐỚI KHÍ HẬU TRÊN TRÁI ĐẤT.</a:t>
            </a:r>
            <a:endParaRPr lang="vi-VN" sz="2800" dirty="0">
              <a:solidFill>
                <a:schemeClr val="bg1">
                  <a:lumMod val="85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528331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000">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82140B5-860B-47E5-BA3B-DB67B683EC8A}"/>
              </a:ext>
            </a:extLst>
          </p:cNvPr>
          <p:cNvSpPr/>
          <p:nvPr/>
        </p:nvSpPr>
        <p:spPr>
          <a:xfrm>
            <a:off x="625853" y="641811"/>
            <a:ext cx="4012637" cy="584775"/>
          </a:xfrm>
          <a:prstGeom prst="rect">
            <a:avLst/>
          </a:prstGeom>
        </p:spPr>
        <p:txBody>
          <a:bodyPr wrap="none">
            <a:spAutoFit/>
          </a:bodyPr>
          <a:lstStyle/>
          <a:p>
            <a:r>
              <a:rPr lang="en-US" sz="3200" b="1" dirty="0">
                <a:solidFill>
                  <a:schemeClr val="bg1">
                    <a:lumMod val="95000"/>
                  </a:schemeClr>
                </a:solidFill>
                <a:latin typeface="Times New Roman" panose="02020603050405020304" pitchFamily="18" charset="0"/>
                <a:ea typeface="Arial" panose="020B0604020202020204" pitchFamily="34" charset="0"/>
              </a:rPr>
              <a:t>I. </a:t>
            </a:r>
            <a:r>
              <a:rPr lang="vi-VN" sz="3200" b="1" dirty="0">
                <a:solidFill>
                  <a:schemeClr val="bg1">
                    <a:lumMod val="95000"/>
                  </a:schemeClr>
                </a:solidFill>
                <a:latin typeface="Times New Roman" panose="02020603050405020304" pitchFamily="18" charset="0"/>
                <a:ea typeface="Arial" panose="020B0604020202020204" pitchFamily="34" charset="0"/>
              </a:rPr>
              <a:t>Nhiệt độ không khí </a:t>
            </a:r>
            <a:endParaRPr lang="vi-VN" sz="3200" dirty="0">
              <a:solidFill>
                <a:schemeClr val="bg1">
                  <a:lumMod val="95000"/>
                </a:schemeClr>
              </a:solidFill>
            </a:endParaRPr>
          </a:p>
        </p:txBody>
      </p:sp>
      <p:sp>
        <p:nvSpPr>
          <p:cNvPr id="4" name="Rectangle 3">
            <a:extLst>
              <a:ext uri="{FF2B5EF4-FFF2-40B4-BE49-F238E27FC236}">
                <a16:creationId xmlns:a16="http://schemas.microsoft.com/office/drawing/2014/main" id="{F5DC8D34-9BE3-4F97-A220-F9AB803AE138}"/>
              </a:ext>
            </a:extLst>
          </p:cNvPr>
          <p:cNvSpPr/>
          <p:nvPr/>
        </p:nvSpPr>
        <p:spPr>
          <a:xfrm>
            <a:off x="562389" y="1341173"/>
            <a:ext cx="10105652" cy="522259"/>
          </a:xfrm>
          <a:prstGeom prst="rect">
            <a:avLst/>
          </a:prstGeom>
        </p:spPr>
        <p:txBody>
          <a:bodyPr wrap="none">
            <a:spAutoFit/>
          </a:bodyPr>
          <a:lstStyle/>
          <a:p>
            <a:pPr algn="just">
              <a:lnSpc>
                <a:spcPct val="107000"/>
              </a:lnSpc>
              <a:spcAft>
                <a:spcPts val="800"/>
              </a:spcAft>
            </a:pPr>
            <a:r>
              <a:rPr lang="vi-VN" sz="2800" dirty="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HS</a:t>
            </a:r>
            <a:r>
              <a:rPr lang="en-US" sz="2800" dirty="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nl-NL" sz="2800" dirty="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làm việc theo cặp/bàn  theo phiếu học tập trong thời gian 3-5 phút</a:t>
            </a:r>
            <a:endParaRPr lang="vi-VN" sz="2800" dirty="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6589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99D22E78-47BE-4201-9785-5B2C182C4FAC}"/>
              </a:ext>
            </a:extLst>
          </p:cNvPr>
          <p:cNvGraphicFramePr>
            <a:graphicFrameLocks noGrp="1"/>
          </p:cNvGraphicFramePr>
          <p:nvPr>
            <p:extLst>
              <p:ext uri="{D42A27DB-BD31-4B8C-83A1-F6EECF244321}">
                <p14:modId xmlns:p14="http://schemas.microsoft.com/office/powerpoint/2010/main" val="3193268719"/>
              </p:ext>
            </p:extLst>
          </p:nvPr>
        </p:nvGraphicFramePr>
        <p:xfrm>
          <a:off x="619433" y="2114453"/>
          <a:ext cx="10810567" cy="4492824"/>
        </p:xfrm>
        <a:graphic>
          <a:graphicData uri="http://schemas.openxmlformats.org/drawingml/2006/table">
            <a:tbl>
              <a:tblPr firstRow="1" firstCol="1" bandRow="1">
                <a:tableStyleId>{5C22544A-7EE6-4342-B048-85BDC9FD1C3A}</a:tableStyleId>
              </a:tblPr>
              <a:tblGrid>
                <a:gridCol w="4383266">
                  <a:extLst>
                    <a:ext uri="{9D8B030D-6E8A-4147-A177-3AD203B41FA5}">
                      <a16:colId xmlns:a16="http://schemas.microsoft.com/office/drawing/2014/main" val="3020952583"/>
                    </a:ext>
                  </a:extLst>
                </a:gridCol>
                <a:gridCol w="6427301">
                  <a:extLst>
                    <a:ext uri="{9D8B030D-6E8A-4147-A177-3AD203B41FA5}">
                      <a16:colId xmlns:a16="http://schemas.microsoft.com/office/drawing/2014/main" val="193369187"/>
                    </a:ext>
                  </a:extLst>
                </a:gridCol>
              </a:tblGrid>
              <a:tr h="526224">
                <a:tc>
                  <a:txBody>
                    <a:bodyPr/>
                    <a:lstStyle/>
                    <a:p>
                      <a:pPr algn="just">
                        <a:lnSpc>
                          <a:spcPct val="107000"/>
                        </a:lnSpc>
                        <a:spcAft>
                          <a:spcPts val="0"/>
                        </a:spcAft>
                      </a:pPr>
                      <a:r>
                        <a:rPr lang="en-US" sz="1800" dirty="0" err="1">
                          <a:effectLst/>
                          <a:latin typeface="Times New Roman" panose="02020603050405020304" pitchFamily="18" charset="0"/>
                          <a:cs typeface="Times New Roman" panose="02020603050405020304" pitchFamily="18" charset="0"/>
                        </a:rPr>
                        <a:t>Nhiệt</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độ</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không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khí</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là</a:t>
                      </a:r>
                      <a:r>
                        <a:rPr lang="en-US" sz="1800" dirty="0">
                          <a:effectLst/>
                          <a:latin typeface="Times New Roman" panose="02020603050405020304" pitchFamily="18" charset="0"/>
                          <a:cs typeface="Times New Roman" panose="02020603050405020304" pitchFamily="18" charset="0"/>
                        </a:rPr>
                        <a:t>:</a:t>
                      </a:r>
                      <a:endParaRPr lang="vi-VN" sz="1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endParaRPr lang="vi-VN" sz="1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72000008"/>
                  </a:ext>
                </a:extLst>
              </a:tr>
              <a:tr h="526224">
                <a:tc>
                  <a:txBody>
                    <a:bodyPr/>
                    <a:lstStyle/>
                    <a:p>
                      <a:pPr algn="just">
                        <a:lnSpc>
                          <a:spcPct val="107000"/>
                        </a:lnSpc>
                        <a:spcAft>
                          <a:spcPts val="0"/>
                        </a:spcAft>
                      </a:pPr>
                      <a:r>
                        <a:rPr lang="en-US" sz="1800" dirty="0" err="1">
                          <a:effectLst/>
                          <a:latin typeface="Times New Roman" panose="02020603050405020304" pitchFamily="18" charset="0"/>
                          <a:cs typeface="Times New Roman" panose="02020603050405020304" pitchFamily="18" charset="0"/>
                        </a:rPr>
                        <a:t>Nguồn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cung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cấp</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nhiệt</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cho</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không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khí</a:t>
                      </a:r>
                      <a:r>
                        <a:rPr lang="en-US" sz="1800" dirty="0">
                          <a:effectLst/>
                          <a:latin typeface="Times New Roman" panose="02020603050405020304" pitchFamily="18" charset="0"/>
                          <a:cs typeface="Times New Roman" panose="02020603050405020304" pitchFamily="18" charset="0"/>
                        </a:rPr>
                        <a:t>:</a:t>
                      </a:r>
                      <a:endParaRPr lang="vi-VN" sz="1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endParaRPr lang="vi-VN" sz="1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31970409"/>
                  </a:ext>
                </a:extLst>
              </a:tr>
              <a:tr h="795976">
                <a:tc>
                  <a:txBody>
                    <a:bodyPr/>
                    <a:lstStyle/>
                    <a:p>
                      <a:pPr algn="just">
                        <a:lnSpc>
                          <a:spcPct val="107000"/>
                        </a:lnSpc>
                        <a:spcAft>
                          <a:spcPts val="0"/>
                        </a:spcAft>
                      </a:pPr>
                      <a:r>
                        <a:rPr lang="en-US" sz="1800">
                          <a:effectLst/>
                          <a:latin typeface="Times New Roman" panose="02020603050405020304" pitchFamily="18" charset="0"/>
                          <a:cs typeface="Times New Roman" panose="02020603050405020304" pitchFamily="18" charset="0"/>
                        </a:rPr>
                        <a:t>Không khí có nhiệt độ vì:</a:t>
                      </a:r>
                      <a:endParaRPr lang="vi-VN" sz="1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endParaRPr lang="vi-VN" sz="1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44780556"/>
                  </a:ext>
                </a:extLst>
              </a:tr>
              <a:tr h="526224">
                <a:tc>
                  <a:txBody>
                    <a:bodyPr/>
                    <a:lstStyle/>
                    <a:p>
                      <a:pPr algn="just">
                        <a:lnSpc>
                          <a:spcPct val="107000"/>
                        </a:lnSpc>
                        <a:spcAft>
                          <a:spcPts val="0"/>
                        </a:spcAft>
                      </a:pPr>
                      <a:r>
                        <a:rPr lang="en-US" sz="1800">
                          <a:effectLst/>
                          <a:latin typeface="Times New Roman" panose="02020603050405020304" pitchFamily="18" charset="0"/>
                          <a:cs typeface="Times New Roman" panose="02020603050405020304" pitchFamily="18" charset="0"/>
                        </a:rPr>
                        <a:t>Dụng cụ đo nhiệt độ không khí:</a:t>
                      </a:r>
                      <a:endParaRPr lang="vi-VN" sz="1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endParaRPr lang="vi-VN" sz="1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07272841"/>
                  </a:ext>
                </a:extLst>
              </a:tr>
              <a:tr h="526224">
                <a:tc>
                  <a:txBody>
                    <a:bodyPr/>
                    <a:lstStyle/>
                    <a:p>
                      <a:pPr algn="just">
                        <a:lnSpc>
                          <a:spcPct val="107000"/>
                        </a:lnSpc>
                        <a:spcAft>
                          <a:spcPts val="0"/>
                        </a:spcAft>
                      </a:pPr>
                      <a:r>
                        <a:rPr lang="en-US" sz="1800" dirty="0" err="1">
                          <a:effectLst/>
                          <a:latin typeface="Times New Roman" panose="02020603050405020304" pitchFamily="18" charset="0"/>
                          <a:cs typeface="Times New Roman" panose="02020603050405020304" pitchFamily="18" charset="0"/>
                        </a:rPr>
                        <a:t>Dụng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cụ</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hình</a:t>
                      </a:r>
                      <a:r>
                        <a:rPr lang="en-US" sz="1800" dirty="0">
                          <a:effectLst/>
                          <a:latin typeface="Times New Roman" panose="02020603050405020304" pitchFamily="18" charset="0"/>
                          <a:cs typeface="Times New Roman" panose="02020603050405020304" pitchFamily="18" charset="0"/>
                        </a:rPr>
                        <a:t> 13.</a:t>
                      </a:r>
                      <a:r>
                        <a:rPr lang="vi-VN" sz="1800" dirty="0">
                          <a:effectLst/>
                          <a:latin typeface="Times New Roman" panose="02020603050405020304" pitchFamily="18" charset="0"/>
                          <a:cs typeface="Times New Roman" panose="02020603050405020304" pitchFamily="18" charset="0"/>
                        </a:rPr>
                        <a:t>1</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chỉ</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số</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độ</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là</a:t>
                      </a:r>
                      <a:r>
                        <a:rPr lang="en-US" sz="1800" dirty="0">
                          <a:effectLst/>
                          <a:latin typeface="Times New Roman" panose="02020603050405020304" pitchFamily="18" charset="0"/>
                          <a:cs typeface="Times New Roman" panose="02020603050405020304" pitchFamily="18" charset="0"/>
                        </a:rPr>
                        <a:t>:</a:t>
                      </a:r>
                      <a:endParaRPr lang="vi-VN" sz="1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endParaRPr lang="vi-VN" sz="1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19848362"/>
                  </a:ext>
                </a:extLst>
              </a:tr>
              <a:tr h="795976">
                <a:tc>
                  <a:txBody>
                    <a:bodyPr/>
                    <a:lstStyle/>
                    <a:p>
                      <a:pPr algn="just">
                        <a:lnSpc>
                          <a:spcPct val="107000"/>
                        </a:lnSpc>
                        <a:spcAft>
                          <a:spcPts val="0"/>
                        </a:spcAft>
                      </a:pPr>
                      <a:r>
                        <a:rPr lang="en-US" sz="1800">
                          <a:effectLst/>
                          <a:latin typeface="Times New Roman" panose="02020603050405020304" pitchFamily="18" charset="0"/>
                          <a:cs typeface="Times New Roman" panose="02020603050405020304" pitchFamily="18" charset="0"/>
                        </a:rPr>
                        <a:t>- Số lần đo nhiệt độ không khí trong ngày:</a:t>
                      </a:r>
                      <a:endParaRPr lang="vi-VN" sz="180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1800">
                          <a:effectLst/>
                          <a:latin typeface="Times New Roman" panose="02020603050405020304" pitchFamily="18" charset="0"/>
                          <a:cs typeface="Times New Roman" panose="02020603050405020304" pitchFamily="18" charset="0"/>
                        </a:rPr>
                        <a:t>- Thời điểm đo:</a:t>
                      </a:r>
                      <a:endParaRPr lang="vi-VN" sz="1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endParaRPr lang="vi-VN" sz="1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55823544"/>
                  </a:ext>
                </a:extLst>
              </a:tr>
              <a:tr h="795976">
                <a:tc>
                  <a:txBody>
                    <a:bodyPr/>
                    <a:lstStyle/>
                    <a:p>
                      <a:pPr algn="just">
                        <a:lnSpc>
                          <a:spcPct val="107000"/>
                        </a:lnSpc>
                        <a:spcAft>
                          <a:spcPts val="0"/>
                        </a:spcAft>
                      </a:pPr>
                      <a:r>
                        <a:rPr lang="en-US" sz="1800" dirty="0" err="1">
                          <a:effectLst/>
                          <a:latin typeface="Times New Roman" panose="02020603050405020304" pitchFamily="18" charset="0"/>
                          <a:cs typeface="Times New Roman" panose="02020603050405020304" pitchFamily="18" charset="0"/>
                        </a:rPr>
                        <a:t>Cách</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tính</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nhiệt</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độ</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không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khí</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trung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bình</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ngày</a:t>
                      </a:r>
                      <a:r>
                        <a:rPr lang="en-US" sz="1800" dirty="0">
                          <a:effectLst/>
                          <a:latin typeface="Times New Roman" panose="02020603050405020304" pitchFamily="18" charset="0"/>
                          <a:cs typeface="Times New Roman" panose="02020603050405020304" pitchFamily="18" charset="0"/>
                        </a:rPr>
                        <a:t>:</a:t>
                      </a:r>
                      <a:endParaRPr lang="vi-VN" sz="1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endParaRPr lang="vi-VN" sz="1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80121148"/>
                  </a:ext>
                </a:extLst>
              </a:tr>
            </a:tbl>
          </a:graphicData>
        </a:graphic>
      </p:graphicFrame>
      <p:sp>
        <p:nvSpPr>
          <p:cNvPr id="6" name="Rectangle 5">
            <a:extLst>
              <a:ext uri="{FF2B5EF4-FFF2-40B4-BE49-F238E27FC236}">
                <a16:creationId xmlns:a16="http://schemas.microsoft.com/office/drawing/2014/main" id="{D3CE5714-355A-4519-BB6B-469D730124D4}"/>
              </a:ext>
            </a:extLst>
          </p:cNvPr>
          <p:cNvSpPr/>
          <p:nvPr/>
        </p:nvSpPr>
        <p:spPr>
          <a:xfrm>
            <a:off x="722671" y="495423"/>
            <a:ext cx="10368116" cy="1384995"/>
          </a:xfrm>
          <a:prstGeom prst="rect">
            <a:avLst/>
          </a:prstGeom>
        </p:spPr>
        <p:txBody>
          <a:bodyPr wrap="square">
            <a:spAutoFit/>
          </a:bodyPr>
          <a:lstStyle/>
          <a:p>
            <a:pPr lvl="0" indent="457200" eaLnBrk="0" fontAlgn="base" hangingPunct="0">
              <a:spcBef>
                <a:spcPct val="0"/>
              </a:spcBef>
              <a:spcAft>
                <a:spcPct val="0"/>
              </a:spcAft>
            </a:pPr>
            <a:r>
              <a:rPr lang="en-US" altLang="vi-VN" sz="2800" b="1"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Phiếu</a:t>
            </a:r>
            <a:r>
              <a:rPr lang="en-US" altLang="vi-VN" sz="2800" b="1"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b="1"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altLang="vi-VN" sz="2800" b="1"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b="1"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altLang="vi-VN" sz="2800" b="1"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b="1"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altLang="vi-VN" sz="2800" b="1"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1</a:t>
            </a:r>
            <a:endParaRPr lang="vi-VN" altLang="vi-VN" sz="2000" b="1" dirty="0">
              <a:solidFill>
                <a:schemeClr val="bg1">
                  <a:lumMod val="95000"/>
                </a:schemeClr>
              </a:solidFill>
              <a:latin typeface="Times New Roman" panose="02020603050405020304" pitchFamily="18" charset="0"/>
              <a:cs typeface="Times New Roman" panose="02020603050405020304" pitchFamily="18" charset="0"/>
            </a:endParaRPr>
          </a:p>
          <a:p>
            <a:pPr lvl="0" indent="457200" eaLnBrk="0" fontAlgn="base" hangingPunct="0">
              <a:spcBef>
                <a:spcPct val="0"/>
              </a:spcBef>
              <a:spcAft>
                <a:spcPct val="0"/>
              </a:spcAft>
            </a:pPr>
            <a:r>
              <a:rPr lang="vi-VN"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Quan sát hình 13.2</a:t>
            </a:r>
            <a:r>
              <a:rPr lang="en-US"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và thông tin k</a:t>
            </a:r>
            <a:r>
              <a:rPr lang="en-US"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ê</a:t>
            </a:r>
            <a:r>
              <a:rPr lang="vi-VN"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nh chữ </a:t>
            </a:r>
            <a:r>
              <a:rPr lang="en-US"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SGK</a:t>
            </a:r>
            <a:r>
              <a:rPr lang="vi-VN"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trang 162</a:t>
            </a:r>
            <a:r>
              <a:rPr lang="en-US"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tìm</a:t>
            </a:r>
            <a:r>
              <a:rPr lang="en-US"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altLang="vi-VN"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điền</a:t>
            </a:r>
            <a:r>
              <a:rPr lang="en-US"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đầy</a:t>
            </a:r>
            <a:r>
              <a:rPr lang="en-US"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đủ</a:t>
            </a:r>
            <a:r>
              <a:rPr lang="en-US"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altLang="vi-VN"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phiếu</a:t>
            </a:r>
            <a:r>
              <a:rPr lang="en-US"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altLang="vi-VN" sz="2000" dirty="0">
              <a:solidFill>
                <a:schemeClr val="bg1">
                  <a:lumMod val="9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0419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curtains"/>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5599D9B-4E86-465C-AD05-41310F65DD06}"/>
              </a:ext>
            </a:extLst>
          </p:cNvPr>
          <p:cNvGraphicFramePr>
            <a:graphicFrameLocks noGrp="1"/>
          </p:cNvGraphicFramePr>
          <p:nvPr>
            <p:extLst>
              <p:ext uri="{D42A27DB-BD31-4B8C-83A1-F6EECF244321}">
                <p14:modId xmlns:p14="http://schemas.microsoft.com/office/powerpoint/2010/main" val="3478627325"/>
              </p:ext>
            </p:extLst>
          </p:nvPr>
        </p:nvGraphicFramePr>
        <p:xfrm>
          <a:off x="182880" y="213361"/>
          <a:ext cx="11877040" cy="6370319"/>
        </p:xfrm>
        <a:graphic>
          <a:graphicData uri="http://schemas.openxmlformats.org/drawingml/2006/table">
            <a:tbl>
              <a:tblPr firstRow="1" firstCol="1" bandRow="1">
                <a:tableStyleId>{5C22544A-7EE6-4342-B048-85BDC9FD1C3A}</a:tableStyleId>
              </a:tblPr>
              <a:tblGrid>
                <a:gridCol w="3896040">
                  <a:extLst>
                    <a:ext uri="{9D8B030D-6E8A-4147-A177-3AD203B41FA5}">
                      <a16:colId xmlns:a16="http://schemas.microsoft.com/office/drawing/2014/main" val="2856751312"/>
                    </a:ext>
                  </a:extLst>
                </a:gridCol>
                <a:gridCol w="7981000">
                  <a:extLst>
                    <a:ext uri="{9D8B030D-6E8A-4147-A177-3AD203B41FA5}">
                      <a16:colId xmlns:a16="http://schemas.microsoft.com/office/drawing/2014/main" val="1540333899"/>
                    </a:ext>
                  </a:extLst>
                </a:gridCol>
              </a:tblGrid>
              <a:tr h="504474">
                <a:tc>
                  <a:txBody>
                    <a:bodyPr/>
                    <a:lstStyle/>
                    <a:p>
                      <a:pPr algn="just">
                        <a:lnSpc>
                          <a:spcPct val="107000"/>
                        </a:lnSpc>
                        <a:spcAft>
                          <a:spcPts val="0"/>
                        </a:spcAft>
                      </a:pPr>
                      <a:r>
                        <a:rPr lang="en-US" sz="2400">
                          <a:effectLst/>
                          <a:latin typeface="Times New Roman" panose="02020603050405020304" pitchFamily="18" charset="0"/>
                          <a:cs typeface="Times New Roman" panose="02020603050405020304" pitchFamily="18" charset="0"/>
                        </a:rPr>
                        <a:t>Nhiệt độ không khí là:</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2400">
                          <a:effectLst/>
                          <a:latin typeface="Times New Roman" panose="02020603050405020304" pitchFamily="18" charset="0"/>
                          <a:cs typeface="Times New Roman" panose="02020603050405020304" pitchFamily="18" charset="0"/>
                        </a:rPr>
                        <a:t>độ nóng hay lạnh của không khí.</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97152298"/>
                  </a:ext>
                </a:extLst>
              </a:tr>
              <a:tr h="1035074">
                <a:tc>
                  <a:txBody>
                    <a:bodyPr/>
                    <a:lstStyle/>
                    <a:p>
                      <a:pPr>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Nguồn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cung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cấp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nhiệt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khí</a:t>
                      </a:r>
                      <a:r>
                        <a:rPr lang="en-US" sz="2400" dirty="0">
                          <a:effectLst/>
                          <a:latin typeface="Times New Roman" panose="02020603050405020304" pitchFamily="18" charset="0"/>
                          <a:cs typeface="Times New Roman" panose="02020603050405020304" pitchFamily="18" charset="0"/>
                        </a:rPr>
                        <a:t>:</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US" sz="2800" b="1" dirty="0">
                        <a:effectLst/>
                        <a:latin typeface="Times New Roman" panose="02020603050405020304" pitchFamily="18" charset="0"/>
                        <a:cs typeface="Times New Roman" panose="02020603050405020304" pitchFamily="18" charset="0"/>
                      </a:endParaRPr>
                    </a:p>
                    <a:p>
                      <a:pPr>
                        <a:lnSpc>
                          <a:spcPct val="107000"/>
                        </a:lnSpc>
                        <a:spcAft>
                          <a:spcPts val="0"/>
                        </a:spcAft>
                      </a:pPr>
                      <a:r>
                        <a:rPr lang="en-US" sz="2800" b="1" dirty="0" err="1">
                          <a:effectLst/>
                          <a:latin typeface="Times New Roman" panose="02020603050405020304" pitchFamily="18" charset="0"/>
                          <a:cs typeface="Times New Roman" panose="02020603050405020304" pitchFamily="18" charset="0"/>
                        </a:rPr>
                        <a:t>Mặt</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trời</a:t>
                      </a:r>
                      <a:endParaRPr lang="vi-VN" sz="28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40240797"/>
                  </a:ext>
                </a:extLst>
              </a:tr>
              <a:tr h="1627784">
                <a:tc>
                  <a:txBody>
                    <a:bodyPr/>
                    <a:lstStyle/>
                    <a:p>
                      <a:pPr algn="just">
                        <a:lnSpc>
                          <a:spcPct val="107000"/>
                        </a:lnSpc>
                        <a:spcAft>
                          <a:spcPts val="0"/>
                        </a:spcAft>
                      </a:pPr>
                      <a:r>
                        <a:rPr lang="en-US" sz="2400">
                          <a:effectLst/>
                          <a:latin typeface="Times New Roman" panose="02020603050405020304" pitchFamily="18" charset="0"/>
                          <a:cs typeface="Times New Roman" panose="02020603050405020304" pitchFamily="18" charset="0"/>
                        </a:rPr>
                        <a:t>Không khí có nhiệt độ vì:</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25000"/>
                        </a:lnSpc>
                        <a:spcAft>
                          <a:spcPts val="900"/>
                        </a:spcAft>
                      </a:pPr>
                      <a:r>
                        <a:rPr lang="en-US" sz="2800" b="1" dirty="0" err="1">
                          <a:effectLst/>
                          <a:latin typeface="Times New Roman" panose="02020603050405020304" pitchFamily="18" charset="0"/>
                          <a:cs typeface="Times New Roman" panose="02020603050405020304" pitchFamily="18" charset="0"/>
                        </a:rPr>
                        <a:t>là</a:t>
                      </a:r>
                      <a:r>
                        <a:rPr lang="en-US" sz="2800" b="1" dirty="0">
                          <a:effectLst/>
                          <a:latin typeface="Times New Roman" panose="02020603050405020304" pitchFamily="18" charset="0"/>
                          <a:cs typeface="Times New Roman" panose="02020603050405020304" pitchFamily="18" charset="0"/>
                        </a:rPr>
                        <a:t> do </a:t>
                      </a:r>
                      <a:r>
                        <a:rPr lang="en-US" sz="2800" b="1" dirty="0" err="1">
                          <a:effectLst/>
                          <a:latin typeface="Times New Roman" panose="02020603050405020304" pitchFamily="18" charset="0"/>
                          <a:cs typeface="Times New Roman" panose="02020603050405020304" pitchFamily="18" charset="0"/>
                        </a:rPr>
                        <a:t>mặt</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đất</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hấp</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thu</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năng</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lượng</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nhiệt</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của</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Mặt</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Trời</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bức</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xạ</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lại</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vào</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không</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khí</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làm</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không</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khí</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nóng</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lên</a:t>
                      </a:r>
                      <a:r>
                        <a:rPr lang="en-US" sz="2800" b="1" dirty="0">
                          <a:effectLst/>
                          <a:latin typeface="Times New Roman" panose="02020603050405020304" pitchFamily="18" charset="0"/>
                          <a:cs typeface="Times New Roman" panose="02020603050405020304" pitchFamily="18" charset="0"/>
                        </a:rPr>
                        <a:t>.</a:t>
                      </a:r>
                      <a:endParaRPr lang="vi-VN" sz="28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6272375"/>
                  </a:ext>
                </a:extLst>
              </a:tr>
              <a:tr h="1035074">
                <a:tc>
                  <a:txBody>
                    <a:bodyPr/>
                    <a:lstStyle/>
                    <a:p>
                      <a:pPr algn="just">
                        <a:lnSpc>
                          <a:spcPct val="107000"/>
                        </a:lnSpc>
                        <a:spcAft>
                          <a:spcPts val="0"/>
                        </a:spcAft>
                      </a:pPr>
                      <a:r>
                        <a:rPr lang="en-US" sz="2400">
                          <a:effectLst/>
                          <a:latin typeface="Times New Roman" panose="02020603050405020304" pitchFamily="18" charset="0"/>
                          <a:cs typeface="Times New Roman" panose="02020603050405020304" pitchFamily="18" charset="0"/>
                        </a:rPr>
                        <a:t>Dụng cụ đo nhiệt độ không khí là:</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endParaRPr lang="en-US" sz="2800" b="1" dirty="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2800" b="1" dirty="0" err="1">
                          <a:effectLst/>
                          <a:latin typeface="Times New Roman" panose="02020603050405020304" pitchFamily="18" charset="0"/>
                          <a:cs typeface="Times New Roman" panose="02020603050405020304" pitchFamily="18" charset="0"/>
                        </a:rPr>
                        <a:t>Nhiệt</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kế</a:t>
                      </a:r>
                      <a:endParaRPr lang="vi-VN" sz="28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08307051"/>
                  </a:ext>
                </a:extLst>
              </a:tr>
              <a:tr h="1035074">
                <a:tc>
                  <a:txBody>
                    <a:bodyPr/>
                    <a:lstStyle/>
                    <a:p>
                      <a:pPr algn="just">
                        <a:lnSpc>
                          <a:spcPct val="107000"/>
                        </a:lnSpc>
                        <a:spcAft>
                          <a:spcPts val="0"/>
                        </a:spcAft>
                      </a:pPr>
                      <a:r>
                        <a:rPr lang="en-US" sz="2400">
                          <a:effectLst/>
                          <a:latin typeface="Times New Roman" panose="02020603050405020304" pitchFamily="18" charset="0"/>
                          <a:cs typeface="Times New Roman" panose="02020603050405020304" pitchFamily="18" charset="0"/>
                        </a:rPr>
                        <a:t>Dụng cụ hình 13.2 chỉ số độ là:</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endParaRPr lang="en-US" sz="2800" b="1" dirty="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2800" b="1" dirty="0" err="1">
                          <a:effectLst/>
                          <a:latin typeface="Times New Roman" panose="02020603050405020304" pitchFamily="18" charset="0"/>
                          <a:cs typeface="Times New Roman" panose="02020603050405020304" pitchFamily="18" charset="0"/>
                        </a:rPr>
                        <a:t>Nhiệt</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kế</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chỉ</a:t>
                      </a:r>
                      <a:r>
                        <a:rPr lang="en-US" sz="2800" b="1" dirty="0">
                          <a:effectLst/>
                          <a:latin typeface="Times New Roman" panose="02020603050405020304" pitchFamily="18" charset="0"/>
                          <a:cs typeface="Times New Roman" panose="02020603050405020304" pitchFamily="18" charset="0"/>
                        </a:rPr>
                        <a:t>: 25</a:t>
                      </a:r>
                      <a:r>
                        <a:rPr lang="en-US" sz="2800" b="1" baseline="30000" dirty="0">
                          <a:effectLst/>
                          <a:latin typeface="Times New Roman" panose="02020603050405020304" pitchFamily="18" charset="0"/>
                          <a:cs typeface="Times New Roman" panose="02020603050405020304" pitchFamily="18" charset="0"/>
                        </a:rPr>
                        <a:t>0</a:t>
                      </a:r>
                      <a:r>
                        <a:rPr lang="en-US" sz="2800" b="1" dirty="0">
                          <a:effectLst/>
                          <a:latin typeface="Times New Roman" panose="02020603050405020304" pitchFamily="18" charset="0"/>
                          <a:cs typeface="Times New Roman" panose="02020603050405020304" pitchFamily="18" charset="0"/>
                        </a:rPr>
                        <a:t>C</a:t>
                      </a:r>
                      <a:endParaRPr lang="vi-VN" sz="28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33354445"/>
                  </a:ext>
                </a:extLst>
              </a:tr>
              <a:tr h="1132839">
                <a:tc>
                  <a:txBody>
                    <a:bodyPr/>
                    <a:lstStyle/>
                    <a:p>
                      <a:pPr algn="just">
                        <a:lnSpc>
                          <a:spcPct val="107000"/>
                        </a:lnSpc>
                        <a:spcAft>
                          <a:spcPts val="0"/>
                        </a:spcAft>
                      </a:pPr>
                      <a:r>
                        <a:rPr lang="en-US" sz="2400">
                          <a:effectLst/>
                          <a:latin typeface="Times New Roman" panose="02020603050405020304" pitchFamily="18" charset="0"/>
                          <a:cs typeface="Times New Roman" panose="02020603050405020304" pitchFamily="18" charset="0"/>
                        </a:rPr>
                        <a:t>Cách tính nhiệt độ không khí trung bình ngày:</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2800" b="1" dirty="0" err="1">
                          <a:effectLst/>
                          <a:latin typeface="Times New Roman" panose="02020603050405020304" pitchFamily="18" charset="0"/>
                          <a:cs typeface="Times New Roman" panose="02020603050405020304" pitchFamily="18" charset="0"/>
                        </a:rPr>
                        <a:t>được</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tính</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bằng</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trung</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bình</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cộng</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của</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những</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lần</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đo</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trong</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ngày</a:t>
                      </a:r>
                      <a:r>
                        <a:rPr lang="en-US" sz="2800" b="1" dirty="0">
                          <a:effectLst/>
                          <a:latin typeface="Times New Roman" panose="02020603050405020304" pitchFamily="18" charset="0"/>
                          <a:cs typeface="Times New Roman" panose="02020603050405020304" pitchFamily="18" charset="0"/>
                        </a:rPr>
                        <a:t>.</a:t>
                      </a:r>
                      <a:endParaRPr lang="vi-VN" sz="28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1987161"/>
                  </a:ext>
                </a:extLst>
              </a:tr>
            </a:tbl>
          </a:graphicData>
        </a:graphic>
      </p:graphicFrame>
    </p:spTree>
    <p:extLst>
      <p:ext uri="{BB962C8B-B14F-4D97-AF65-F5344CB8AC3E}">
        <p14:creationId xmlns:p14="http://schemas.microsoft.com/office/powerpoint/2010/main" val="352350365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89CCB2-59D0-49FA-9E4E-26D3BAB95024}"/>
              </a:ext>
            </a:extLst>
          </p:cNvPr>
          <p:cNvSpPr/>
          <p:nvPr/>
        </p:nvSpPr>
        <p:spPr>
          <a:xfrm>
            <a:off x="360453" y="472723"/>
            <a:ext cx="10203768" cy="523220"/>
          </a:xfrm>
          <a:prstGeom prst="rect">
            <a:avLst/>
          </a:prstGeom>
        </p:spPr>
        <p:txBody>
          <a:bodyPr wrap="square">
            <a:spAutoFit/>
          </a:bodyPr>
          <a:lstStyle/>
          <a:p>
            <a:r>
              <a:rPr lang="en-US" sz="2800" b="1" dirty="0">
                <a:solidFill>
                  <a:schemeClr val="bg1">
                    <a:lumMod val="95000"/>
                  </a:schemeClr>
                </a:solidFill>
                <a:latin typeface="Times New Roman" panose="02020603050405020304" pitchFamily="18" charset="0"/>
                <a:ea typeface="Arial" panose="020B0604020202020204" pitchFamily="34" charset="0"/>
              </a:rPr>
              <a:t>II.</a:t>
            </a:r>
            <a:r>
              <a:rPr lang="vi-VN" sz="2800" b="1" dirty="0">
                <a:solidFill>
                  <a:schemeClr val="bg1">
                    <a:lumMod val="95000"/>
                  </a:schemeClr>
                </a:solidFill>
                <a:latin typeface="Times New Roman" panose="02020603050405020304" pitchFamily="18" charset="0"/>
                <a:ea typeface="Arial" panose="020B0604020202020204" pitchFamily="34" charset="0"/>
              </a:rPr>
              <a:t> Sự thay đổi nhiệt độ không khí trên bề mặt trái đất theo vĩ độ </a:t>
            </a:r>
            <a:endParaRPr lang="vi-VN" sz="2800" dirty="0">
              <a:solidFill>
                <a:schemeClr val="bg1">
                  <a:lumMod val="95000"/>
                </a:schemeClr>
              </a:solidFill>
            </a:endParaRPr>
          </a:p>
        </p:txBody>
      </p:sp>
      <p:sp>
        <p:nvSpPr>
          <p:cNvPr id="9" name="Rectangle 8">
            <a:extLst>
              <a:ext uri="{FF2B5EF4-FFF2-40B4-BE49-F238E27FC236}">
                <a16:creationId xmlns:a16="http://schemas.microsoft.com/office/drawing/2014/main" id="{013DA2DF-2FAF-4E6A-B203-00FCAE81EF33}"/>
              </a:ext>
            </a:extLst>
          </p:cNvPr>
          <p:cNvSpPr/>
          <p:nvPr/>
        </p:nvSpPr>
        <p:spPr>
          <a:xfrm>
            <a:off x="593558" y="2294139"/>
            <a:ext cx="5182713" cy="856068"/>
          </a:xfrm>
          <a:prstGeom prst="rect">
            <a:avLst/>
          </a:prstGeom>
        </p:spPr>
        <p:txBody>
          <a:bodyPr wrap="square">
            <a:spAutoFit/>
          </a:bodyPr>
          <a:lstStyle/>
          <a:p>
            <a:pPr algn="just">
              <a:lnSpc>
                <a:spcPct val="107000"/>
              </a:lnSpc>
              <a:spcAft>
                <a:spcPts val="800"/>
              </a:spcAft>
            </a:pPr>
            <a:r>
              <a:rPr 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So sánh nhiệt độ trung bình năm của một số địa điểm trên thế giới</a:t>
            </a:r>
            <a:r>
              <a:rPr lang="en-US"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2400" dirty="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7FD4D7AC-BF1C-4666-BAAB-83BCB9A76327}"/>
              </a:ext>
            </a:extLst>
          </p:cNvPr>
          <p:cNvSpPr txBox="1"/>
          <p:nvPr/>
        </p:nvSpPr>
        <p:spPr>
          <a:xfrm>
            <a:off x="267716" y="2089602"/>
            <a:ext cx="5668419" cy="1938992"/>
          </a:xfrm>
          <a:prstGeom prst="rect">
            <a:avLst/>
          </a:prstGeom>
          <a:solidFill>
            <a:schemeClr val="accent6">
              <a:lumMod val="75000"/>
            </a:schemeClr>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vi-VN" sz="2400" dirty="0">
                <a:solidFill>
                  <a:schemeClr val="bg1">
                    <a:lumMod val="95000"/>
                  </a:schemeClr>
                </a:solidFill>
                <a:latin typeface="Times New Roman" panose="02020603050405020304" pitchFamily="18" charset="0"/>
                <a:cs typeface="Times New Roman" panose="02020603050405020304" pitchFamily="18" charset="0"/>
              </a:rPr>
              <a:t>+ Xin-ga-po có nhiệt độ cao nhất (28,3</a:t>
            </a:r>
            <a:r>
              <a:rPr lang="vi-VN" sz="2400" baseline="30000" dirty="0">
                <a:solidFill>
                  <a:schemeClr val="bg1">
                    <a:lumMod val="95000"/>
                  </a:schemeClr>
                </a:solidFill>
                <a:latin typeface="Times New Roman" panose="02020603050405020304" pitchFamily="18" charset="0"/>
                <a:cs typeface="Times New Roman" panose="02020603050405020304" pitchFamily="18" charset="0"/>
              </a:rPr>
              <a:t>0</a:t>
            </a:r>
            <a:r>
              <a:rPr lang="vi-VN" sz="2400" dirty="0">
                <a:solidFill>
                  <a:schemeClr val="bg1">
                    <a:lumMod val="95000"/>
                  </a:schemeClr>
                </a:solidFill>
                <a:latin typeface="Times New Roman" panose="02020603050405020304" pitchFamily="18" charset="0"/>
                <a:cs typeface="Times New Roman" panose="02020603050405020304" pitchFamily="18" charset="0"/>
              </a:rPr>
              <a:t>C) </a:t>
            </a:r>
            <a:r>
              <a:rPr lang="en-US" sz="2400" dirty="0" err="1">
                <a:solidFill>
                  <a:schemeClr val="bg1">
                    <a:lumMod val="95000"/>
                  </a:schemeClr>
                </a:solidFill>
                <a:latin typeface="Times New Roman" panose="02020603050405020304" pitchFamily="18" charset="0"/>
                <a:cs typeface="Times New Roman" panose="02020603050405020304" pitchFamily="18" charset="0"/>
              </a:rPr>
              <a:t>nh</a:t>
            </a:r>
            <a:r>
              <a:rPr lang="vi-VN" sz="2400" dirty="0">
                <a:solidFill>
                  <a:schemeClr val="bg1">
                    <a:lumMod val="95000"/>
                  </a:schemeClr>
                </a:solidFill>
                <a:latin typeface="Times New Roman" panose="02020603050405020304" pitchFamily="18" charset="0"/>
                <a:cs typeface="Times New Roman" panose="02020603050405020304" pitchFamily="18" charset="0"/>
              </a:rPr>
              <a:t>ư</a:t>
            </a:r>
            <a:r>
              <a:rPr lang="en-US" sz="2400" dirty="0">
                <a:solidFill>
                  <a:schemeClr val="bg1">
                    <a:lumMod val="95000"/>
                  </a:schemeClr>
                </a:solidFill>
                <a:latin typeface="Times New Roman" panose="02020603050405020304" pitchFamily="18" charset="0"/>
                <a:cs typeface="Times New Roman" panose="02020603050405020304" pitchFamily="18" charset="0"/>
              </a:rPr>
              <a:t>ng </a:t>
            </a:r>
            <a:r>
              <a:rPr lang="en-US" sz="2400" dirty="0" err="1">
                <a:solidFill>
                  <a:schemeClr val="bg1">
                    <a:lumMod val="95000"/>
                  </a:schemeClr>
                </a:solidFill>
                <a:latin typeface="Times New Roman" panose="02020603050405020304" pitchFamily="18" charset="0"/>
                <a:cs typeface="Times New Roman" panose="02020603050405020304" pitchFamily="18" charset="0"/>
              </a:rPr>
              <a:t>nằm</a:t>
            </a:r>
            <a:r>
              <a:rPr lang="en-US" sz="2400" dirty="0">
                <a:solidFill>
                  <a:schemeClr val="bg1">
                    <a:lumMod val="95000"/>
                  </a:schemeClr>
                </a:solidFill>
                <a:latin typeface="Times New Roman" panose="02020603050405020304" pitchFamily="18" charset="0"/>
                <a:cs typeface="Times New Roman" panose="02020603050405020304" pitchFamily="18" charset="0"/>
              </a:rPr>
              <a:t> ở</a:t>
            </a:r>
            <a:r>
              <a:rPr lang="vi-VN" sz="2400" dirty="0">
                <a:solidFill>
                  <a:schemeClr val="bg1">
                    <a:lumMod val="95000"/>
                  </a:schemeClr>
                </a:solidFill>
                <a:latin typeface="Times New Roman" panose="02020603050405020304" pitchFamily="18" charset="0"/>
                <a:cs typeface="Times New Roman" panose="02020603050405020304" pitchFamily="18" charset="0"/>
              </a:rPr>
              <a:t> vĩ độ thấp nhất.</a:t>
            </a:r>
            <a:endParaRPr lang="en-US" sz="2400" dirty="0">
              <a:solidFill>
                <a:schemeClr val="bg1">
                  <a:lumMod val="95000"/>
                </a:schemeClr>
              </a:solidFill>
              <a:latin typeface="Times New Roman" panose="02020603050405020304" pitchFamily="18" charset="0"/>
              <a:cs typeface="Times New Roman" panose="02020603050405020304" pitchFamily="18" charset="0"/>
            </a:endParaRPr>
          </a:p>
          <a:p>
            <a:r>
              <a:rPr lang="vi-VN" sz="2400" dirty="0">
                <a:solidFill>
                  <a:schemeClr val="bg1">
                    <a:lumMod val="95000"/>
                  </a:schemeClr>
                </a:solidFill>
                <a:latin typeface="Times New Roman" panose="02020603050405020304" pitchFamily="18" charset="0"/>
                <a:cs typeface="Times New Roman" panose="02020603050405020304" pitchFamily="18" charset="0"/>
              </a:rPr>
              <a:t>+ An-ta, Na Uy ở vĩ độ cao nhất nhưng nhiệt độ trung bình năm thấp nhất (2,5</a:t>
            </a:r>
            <a:r>
              <a:rPr lang="vi-VN" sz="2400" baseline="30000" dirty="0">
                <a:solidFill>
                  <a:schemeClr val="bg1">
                    <a:lumMod val="95000"/>
                  </a:schemeClr>
                </a:solidFill>
                <a:latin typeface="Times New Roman" panose="02020603050405020304" pitchFamily="18" charset="0"/>
                <a:cs typeface="Times New Roman" panose="02020603050405020304" pitchFamily="18" charset="0"/>
              </a:rPr>
              <a:t>0</a:t>
            </a:r>
            <a:r>
              <a:rPr lang="vi-VN" sz="2400" dirty="0">
                <a:solidFill>
                  <a:schemeClr val="bg1">
                    <a:lumMod val="95000"/>
                  </a:schemeClr>
                </a:solidFill>
                <a:latin typeface="Times New Roman" panose="02020603050405020304" pitchFamily="18" charset="0"/>
                <a:cs typeface="Times New Roman" panose="02020603050405020304" pitchFamily="18" charset="0"/>
              </a:rPr>
              <a:t>C).</a:t>
            </a:r>
            <a:endParaRPr lang="en-US" sz="2400" dirty="0">
              <a:solidFill>
                <a:schemeClr val="bg1">
                  <a:lumMod val="95000"/>
                </a:schemeClr>
              </a:solidFill>
              <a:latin typeface="Times New Roman" panose="02020603050405020304" pitchFamily="18" charset="0"/>
              <a:cs typeface="Times New Roman" panose="02020603050405020304" pitchFamily="18" charset="0"/>
            </a:endParaRPr>
          </a:p>
          <a:p>
            <a:r>
              <a:rPr lang="en-US" sz="2400" i="1" dirty="0">
                <a:solidFill>
                  <a:schemeClr val="bg1">
                    <a:lumMod val="95000"/>
                  </a:schemeClr>
                </a:solidFill>
                <a:latin typeface="Times New Roman" panose="02020603050405020304" pitchFamily="18" charset="0"/>
                <a:cs typeface="Times New Roman" panose="02020603050405020304" pitchFamily="18" charset="0"/>
              </a:rPr>
              <a:t>(HS </a:t>
            </a:r>
            <a:r>
              <a:rPr lang="en-US" sz="2400" i="1" dirty="0" err="1">
                <a:solidFill>
                  <a:schemeClr val="bg1">
                    <a:lumMod val="95000"/>
                  </a:schemeClr>
                </a:solidFill>
                <a:latin typeface="Times New Roman" panose="02020603050405020304" pitchFamily="18" charset="0"/>
                <a:cs typeface="Times New Roman" panose="02020603050405020304" pitchFamily="18" charset="0"/>
              </a:rPr>
              <a:t>có</a:t>
            </a:r>
            <a:r>
              <a:rPr lang="en-US" sz="2400" i="1" dirty="0">
                <a:solidFill>
                  <a:schemeClr val="bg1">
                    <a:lumMod val="95000"/>
                  </a:schemeClr>
                </a:solidFill>
                <a:latin typeface="Times New Roman" panose="02020603050405020304" pitchFamily="18" charset="0"/>
                <a:cs typeface="Times New Roman" panose="02020603050405020304" pitchFamily="18" charset="0"/>
              </a:rPr>
              <a:t> </a:t>
            </a:r>
            <a:r>
              <a:rPr lang="en-US" sz="2400" i="1" dirty="0" err="1">
                <a:solidFill>
                  <a:schemeClr val="bg1">
                    <a:lumMod val="95000"/>
                  </a:schemeClr>
                </a:solidFill>
                <a:latin typeface="Times New Roman" panose="02020603050405020304" pitchFamily="18" charset="0"/>
                <a:cs typeface="Times New Roman" panose="02020603050405020304" pitchFamily="18" charset="0"/>
              </a:rPr>
              <a:t>thể</a:t>
            </a:r>
            <a:r>
              <a:rPr lang="en-US" sz="2400" i="1" dirty="0">
                <a:solidFill>
                  <a:schemeClr val="bg1">
                    <a:lumMod val="95000"/>
                  </a:schemeClr>
                </a:solidFill>
                <a:latin typeface="Times New Roman" panose="02020603050405020304" pitchFamily="18" charset="0"/>
                <a:cs typeface="Times New Roman" panose="02020603050405020304" pitchFamily="18" charset="0"/>
              </a:rPr>
              <a:t> </a:t>
            </a:r>
            <a:r>
              <a:rPr lang="en-US" sz="2400" i="1" dirty="0" err="1">
                <a:solidFill>
                  <a:schemeClr val="bg1">
                    <a:lumMod val="95000"/>
                  </a:schemeClr>
                </a:solidFill>
                <a:latin typeface="Times New Roman" panose="02020603050405020304" pitchFamily="18" charset="0"/>
                <a:cs typeface="Times New Roman" panose="02020603050405020304" pitchFamily="18" charset="0"/>
              </a:rPr>
              <a:t>nêu</a:t>
            </a:r>
            <a:r>
              <a:rPr lang="en-US" sz="2400" i="1" dirty="0">
                <a:solidFill>
                  <a:schemeClr val="bg1">
                    <a:lumMod val="95000"/>
                  </a:schemeClr>
                </a:solidFill>
                <a:latin typeface="Times New Roman" panose="02020603050405020304" pitchFamily="18" charset="0"/>
                <a:cs typeface="Times New Roman" panose="02020603050405020304" pitchFamily="18" charset="0"/>
              </a:rPr>
              <a:t> </a:t>
            </a:r>
            <a:r>
              <a:rPr lang="en-US" sz="2400" i="1" dirty="0" err="1">
                <a:solidFill>
                  <a:schemeClr val="bg1">
                    <a:lumMod val="95000"/>
                  </a:schemeClr>
                </a:solidFill>
                <a:latin typeface="Times New Roman" panose="02020603050405020304" pitchFamily="18" charset="0"/>
                <a:cs typeface="Times New Roman" panose="02020603050405020304" pitchFamily="18" charset="0"/>
              </a:rPr>
              <a:t>lần</a:t>
            </a:r>
            <a:r>
              <a:rPr lang="en-US" sz="2400" i="1" dirty="0">
                <a:solidFill>
                  <a:schemeClr val="bg1">
                    <a:lumMod val="95000"/>
                  </a:schemeClr>
                </a:solidFill>
                <a:latin typeface="Times New Roman" panose="02020603050405020304" pitchFamily="18" charset="0"/>
                <a:cs typeface="Times New Roman" panose="02020603050405020304" pitchFamily="18" charset="0"/>
              </a:rPr>
              <a:t> l</a:t>
            </a:r>
            <a:r>
              <a:rPr lang="vi-VN" sz="2400" i="1" dirty="0">
                <a:solidFill>
                  <a:schemeClr val="bg1">
                    <a:lumMod val="95000"/>
                  </a:schemeClr>
                </a:solidFill>
                <a:latin typeface="Times New Roman" panose="02020603050405020304" pitchFamily="18" charset="0"/>
                <a:cs typeface="Times New Roman" panose="02020603050405020304" pitchFamily="18" charset="0"/>
              </a:rPr>
              <a:t>ư</a:t>
            </a:r>
            <a:r>
              <a:rPr lang="en-US" sz="2400" i="1" dirty="0" err="1">
                <a:solidFill>
                  <a:schemeClr val="bg1">
                    <a:lumMod val="95000"/>
                  </a:schemeClr>
                </a:solidFill>
                <a:latin typeface="Times New Roman" panose="02020603050405020304" pitchFamily="18" charset="0"/>
                <a:cs typeface="Times New Roman" panose="02020603050405020304" pitchFamily="18" charset="0"/>
              </a:rPr>
              <a:t>ợt</a:t>
            </a:r>
            <a:r>
              <a:rPr lang="en-US" sz="2400" i="1" dirty="0">
                <a:solidFill>
                  <a:schemeClr val="bg1">
                    <a:lumMod val="95000"/>
                  </a:schemeClr>
                </a:solidFill>
                <a:latin typeface="Times New Roman" panose="02020603050405020304" pitchFamily="18" charset="0"/>
                <a:cs typeface="Times New Roman" panose="02020603050405020304" pitchFamily="18" charset="0"/>
              </a:rPr>
              <a:t> </a:t>
            </a:r>
            <a:r>
              <a:rPr lang="en-US" sz="2400" i="1" dirty="0" err="1">
                <a:solidFill>
                  <a:schemeClr val="bg1">
                    <a:lumMod val="95000"/>
                  </a:schemeClr>
                </a:solidFill>
                <a:latin typeface="Times New Roman" panose="02020603050405020304" pitchFamily="18" charset="0"/>
                <a:cs typeface="Times New Roman" panose="02020603050405020304" pitchFamily="18" charset="0"/>
              </a:rPr>
              <a:t>các</a:t>
            </a:r>
            <a:r>
              <a:rPr lang="en-US" sz="2400" i="1" dirty="0">
                <a:solidFill>
                  <a:schemeClr val="bg1">
                    <a:lumMod val="95000"/>
                  </a:schemeClr>
                </a:solidFill>
                <a:latin typeface="Times New Roman" panose="02020603050405020304" pitchFamily="18" charset="0"/>
                <a:cs typeface="Times New Roman" panose="02020603050405020304" pitchFamily="18" charset="0"/>
              </a:rPr>
              <a:t> </a:t>
            </a:r>
            <a:r>
              <a:rPr lang="en-US" sz="2400" i="1" dirty="0" err="1">
                <a:solidFill>
                  <a:schemeClr val="bg1">
                    <a:lumMod val="95000"/>
                  </a:schemeClr>
                </a:solidFill>
                <a:latin typeface="Times New Roman" panose="02020603050405020304" pitchFamily="18" charset="0"/>
                <a:cs typeface="Times New Roman" panose="02020603050405020304" pitchFamily="18" charset="0"/>
              </a:rPr>
              <a:t>địa</a:t>
            </a:r>
            <a:r>
              <a:rPr lang="en-US" sz="2400" i="1" dirty="0">
                <a:solidFill>
                  <a:schemeClr val="bg1">
                    <a:lumMod val="95000"/>
                  </a:schemeClr>
                </a:solidFill>
                <a:latin typeface="Times New Roman" panose="02020603050405020304" pitchFamily="18" charset="0"/>
                <a:cs typeface="Times New Roman" panose="02020603050405020304" pitchFamily="18" charset="0"/>
              </a:rPr>
              <a:t> </a:t>
            </a:r>
            <a:r>
              <a:rPr lang="en-US" sz="2400" i="1" dirty="0" err="1">
                <a:solidFill>
                  <a:schemeClr val="bg1">
                    <a:lumMod val="95000"/>
                  </a:schemeClr>
                </a:solidFill>
                <a:latin typeface="Times New Roman" panose="02020603050405020304" pitchFamily="18" charset="0"/>
                <a:cs typeface="Times New Roman" panose="02020603050405020304" pitchFamily="18" charset="0"/>
              </a:rPr>
              <a:t>điểm</a:t>
            </a:r>
            <a:r>
              <a:rPr lang="en-US" sz="2400" i="1" dirty="0">
                <a:solidFill>
                  <a:schemeClr val="bg1">
                    <a:lumMod val="95000"/>
                  </a:schemeClr>
                </a:solidFill>
                <a:latin typeface="Times New Roman" panose="02020603050405020304" pitchFamily="18" charset="0"/>
                <a:cs typeface="Times New Roman" panose="02020603050405020304" pitchFamily="18" charset="0"/>
              </a:rPr>
              <a:t>)</a:t>
            </a:r>
            <a:endParaRPr lang="vi-VN" sz="2400" i="1"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12" name="Arrow: Right 11">
            <a:extLst>
              <a:ext uri="{FF2B5EF4-FFF2-40B4-BE49-F238E27FC236}">
                <a16:creationId xmlns:a16="http://schemas.microsoft.com/office/drawing/2014/main" id="{1099242C-9DC8-4908-9F21-6DED1815B1B5}"/>
              </a:ext>
            </a:extLst>
          </p:cNvPr>
          <p:cNvSpPr/>
          <p:nvPr/>
        </p:nvSpPr>
        <p:spPr>
          <a:xfrm>
            <a:off x="187784" y="2199247"/>
            <a:ext cx="5588488" cy="20396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cs typeface="Times New Roman" panose="02020603050405020304" pitchFamily="18" charset="0"/>
              </a:rPr>
              <a:t>nhận xét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cs typeface="Times New Roman" panose="02020603050405020304" pitchFamily="18" charset="0"/>
              </a:rPr>
              <a:t>về sự thay đổi nhiệt độ không khí trên bề mặt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Trái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vĩ</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endParaRPr lang="vi-VN" sz="2400" dirty="0"/>
          </a:p>
        </p:txBody>
      </p:sp>
      <p:sp>
        <p:nvSpPr>
          <p:cNvPr id="13" name="TextBox 12">
            <a:extLst>
              <a:ext uri="{FF2B5EF4-FFF2-40B4-BE49-F238E27FC236}">
                <a16:creationId xmlns:a16="http://schemas.microsoft.com/office/drawing/2014/main" id="{9984C989-A83E-471F-8199-DF358E6A5794}"/>
              </a:ext>
            </a:extLst>
          </p:cNvPr>
          <p:cNvSpPr txBox="1"/>
          <p:nvPr/>
        </p:nvSpPr>
        <p:spPr>
          <a:xfrm>
            <a:off x="353050" y="2396439"/>
            <a:ext cx="5290874"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400" dirty="0" err="1">
                <a:latin typeface="Times New Roman" panose="02020603050405020304" pitchFamily="18" charset="0"/>
                <a:cs typeface="Times New Roman" panose="02020603050405020304" pitchFamily="18" charset="0"/>
              </a:rPr>
              <a:t>Nhiệt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p>
          <a:p>
            <a:r>
              <a:rPr lang="vi-VN" sz="2400" dirty="0">
                <a:latin typeface="Times New Roman" panose="02020603050405020304" pitchFamily="18" charset="0"/>
                <a:cs typeface="Times New Roman" panose="02020603050405020304" pitchFamily="18" charset="0"/>
              </a:rPr>
              <a:t>Không khí ở vùng vĩ độ thấp nóng hơn không kh</a:t>
            </a:r>
            <a:r>
              <a:rPr lang="en-US" sz="2400" dirty="0">
                <a:latin typeface="Times New Roman" panose="02020603050405020304" pitchFamily="18" charset="0"/>
                <a:cs typeface="Times New Roman" panose="02020603050405020304" pitchFamily="18" charset="0"/>
              </a:rPr>
              <a:t>í</a:t>
            </a:r>
            <a:r>
              <a:rPr lang="vi-VN" sz="2400" dirty="0">
                <a:latin typeface="Times New Roman" panose="02020603050405020304" pitchFamily="18" charset="0"/>
                <a:cs typeface="Times New Roman" panose="02020603050405020304" pitchFamily="18" charset="0"/>
              </a:rPr>
              <a:t> ở vùng vĩ độ cao.</a:t>
            </a:r>
          </a:p>
        </p:txBody>
      </p:sp>
      <p:sp>
        <p:nvSpPr>
          <p:cNvPr id="16" name="Thought Bubble: Cloud 15">
            <a:extLst>
              <a:ext uri="{FF2B5EF4-FFF2-40B4-BE49-F238E27FC236}">
                <a16:creationId xmlns:a16="http://schemas.microsoft.com/office/drawing/2014/main" id="{8C6766F9-7711-44E0-8BBB-E5732FED05CB}"/>
              </a:ext>
            </a:extLst>
          </p:cNvPr>
          <p:cNvSpPr/>
          <p:nvPr/>
        </p:nvSpPr>
        <p:spPr>
          <a:xfrm>
            <a:off x="107852" y="1880976"/>
            <a:ext cx="5957575" cy="1942369"/>
          </a:xfrm>
          <a:prstGeom prst="cloudCallout">
            <a:avLst>
              <a:gd name="adj1" fmla="val 36459"/>
              <a:gd name="adj2" fmla="val 1290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5000"/>
              </a:lnSpc>
            </a:pPr>
            <a:r>
              <a:rPr lang="en-US" sz="2400" dirty="0" err="1">
                <a:latin typeface="Times New Roman" panose="02020603050405020304" pitchFamily="18" charset="0"/>
                <a:cs typeface="Times New Roman" panose="02020603050405020304" pitchFamily="18" charset="0"/>
              </a:rPr>
              <a:t>Tại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nhiệt độ không khí trên bề mặt Trái đất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đổi</a:t>
            </a:r>
            <a:r>
              <a:rPr lang="vi-VN" sz="2400" dirty="0">
                <a:latin typeface="Times New Roman" panose="02020603050405020304" pitchFamily="18" charset="0"/>
                <a:cs typeface="Times New Roman" panose="02020603050405020304" pitchFamily="18" charset="0"/>
              </a:rPr>
              <a:t> theo vĩ độ</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811DC26A-A810-4401-959B-472265F2CA95}"/>
              </a:ext>
            </a:extLst>
          </p:cNvPr>
          <p:cNvSpPr txBox="1"/>
          <p:nvPr/>
        </p:nvSpPr>
        <p:spPr>
          <a:xfrm>
            <a:off x="187784" y="1906456"/>
            <a:ext cx="7249336" cy="2196242"/>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nSpc>
                <a:spcPct val="125000"/>
              </a:lnSpc>
            </a:pP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Ở vùng vĩ độ cao do góc chiếu của tia sáng Mặt Trời với bề mặt Trái Đất nhỏ nên nhận được ít nhiệt dẫn tới nhiệt độ ở đây thường thấp. </a:t>
            </a:r>
          </a:p>
        </p:txBody>
      </p:sp>
      <p:sp>
        <p:nvSpPr>
          <p:cNvPr id="21" name="TextBox 20">
            <a:extLst>
              <a:ext uri="{FF2B5EF4-FFF2-40B4-BE49-F238E27FC236}">
                <a16:creationId xmlns:a16="http://schemas.microsoft.com/office/drawing/2014/main" id="{346A5661-C020-453C-9C4D-9D2ED06FC133}"/>
              </a:ext>
            </a:extLst>
          </p:cNvPr>
          <p:cNvSpPr txBox="1"/>
          <p:nvPr/>
        </p:nvSpPr>
        <p:spPr>
          <a:xfrm>
            <a:off x="294676" y="4653933"/>
            <a:ext cx="7142443" cy="1657633"/>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nSpc>
                <a:spcPct val="125000"/>
              </a:lnSpc>
            </a:pPr>
            <a:r>
              <a:rPr lang="en-US" sz="2800" b="1" dirty="0">
                <a:latin typeface="Times New Roman" panose="02020603050405020304" pitchFamily="18" charset="0"/>
                <a:cs typeface="Times New Roman" panose="02020603050405020304" pitchFamily="18" charset="0"/>
              </a:rPr>
              <a:t>-</a:t>
            </a:r>
            <a:r>
              <a:rPr lang="vi-VN" sz="2800" b="1" dirty="0">
                <a:latin typeface="Times New Roman" panose="02020603050405020304" pitchFamily="18" charset="0"/>
                <a:cs typeface="Times New Roman" panose="02020603050405020304" pitchFamily="18" charset="0"/>
              </a:rPr>
              <a:t> Ở nơi có vĩ độ thấp góc chiếu của tia sáng Mặt Trời với bề mặt Trái Đất cao nên nhiệt độ thường cao</a:t>
            </a:r>
            <a:r>
              <a:rPr lang="en-US" sz="2800" b="1" dirty="0">
                <a:latin typeface="Times New Roman" panose="02020603050405020304" pitchFamily="18" charset="0"/>
                <a:cs typeface="Times New Roman" panose="02020603050405020304" pitchFamily="18" charset="0"/>
              </a:rPr>
              <a:t>.</a:t>
            </a:r>
            <a:endParaRPr lang="vi-VN"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5896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1"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xit" presetSubtype="32" fill="hold" grpId="1" nodeType="clickEffect">
                                  <p:stCondLst>
                                    <p:cond delay="0"/>
                                  </p:stCondLst>
                                  <p:childTnLst>
                                    <p:anim calcmode="lin" valueType="num">
                                      <p:cBhvr>
                                        <p:cTn id="21" dur="500"/>
                                        <p:tgtEl>
                                          <p:spTgt spid="9"/>
                                        </p:tgtEl>
                                        <p:attrNameLst>
                                          <p:attrName>ppt_w</p:attrName>
                                        </p:attrNameLst>
                                      </p:cBhvr>
                                      <p:tavLst>
                                        <p:tav tm="0">
                                          <p:val>
                                            <p:strVal val="ppt_w"/>
                                          </p:val>
                                        </p:tav>
                                        <p:tav tm="100000">
                                          <p:val>
                                            <p:fltVal val="0"/>
                                          </p:val>
                                        </p:tav>
                                      </p:tavLst>
                                    </p:anim>
                                    <p:anim calcmode="lin" valueType="num">
                                      <p:cBhvr>
                                        <p:cTn id="22" dur="500"/>
                                        <p:tgtEl>
                                          <p:spTgt spid="9"/>
                                        </p:tgtEl>
                                        <p:attrNameLst>
                                          <p:attrName>ppt_h</p:attrName>
                                        </p:attrNameLst>
                                      </p:cBhvr>
                                      <p:tavLst>
                                        <p:tav tm="0">
                                          <p:val>
                                            <p:strVal val="ppt_h"/>
                                          </p:val>
                                        </p:tav>
                                        <p:tav tm="100000">
                                          <p:val>
                                            <p:fltVal val="0"/>
                                          </p:val>
                                        </p:tav>
                                      </p:tavLst>
                                    </p:anim>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53" presetClass="exit" presetSubtype="32" fill="hold" grpId="0" nodeType="clickEffect">
                                  <p:stCondLst>
                                    <p:cond delay="0"/>
                                  </p:stCondLst>
                                  <p:childTnLst>
                                    <p:anim calcmode="lin" valueType="num">
                                      <p:cBhvr>
                                        <p:cTn id="28" dur="500"/>
                                        <p:tgtEl>
                                          <p:spTgt spid="11"/>
                                        </p:tgtEl>
                                        <p:attrNameLst>
                                          <p:attrName>ppt_w</p:attrName>
                                        </p:attrNameLst>
                                      </p:cBhvr>
                                      <p:tavLst>
                                        <p:tav tm="0">
                                          <p:val>
                                            <p:strVal val="ppt_w"/>
                                          </p:val>
                                        </p:tav>
                                        <p:tav tm="100000">
                                          <p:val>
                                            <p:fltVal val="0"/>
                                          </p:val>
                                        </p:tav>
                                      </p:tavLst>
                                    </p:anim>
                                    <p:anim calcmode="lin" valueType="num">
                                      <p:cBhvr>
                                        <p:cTn id="29" dur="500"/>
                                        <p:tgtEl>
                                          <p:spTgt spid="11"/>
                                        </p:tgtEl>
                                        <p:attrNameLst>
                                          <p:attrName>ppt_h</p:attrName>
                                        </p:attrNameLst>
                                      </p:cBhvr>
                                      <p:tavLst>
                                        <p:tav tm="0">
                                          <p:val>
                                            <p:strVal val="ppt_h"/>
                                          </p:val>
                                        </p:tav>
                                        <p:tav tm="100000">
                                          <p:val>
                                            <p:fltVal val="0"/>
                                          </p:val>
                                        </p:tav>
                                      </p:tavLst>
                                    </p:anim>
                                    <p:animEffect transition="out" filter="fade">
                                      <p:cBhvr>
                                        <p:cTn id="30" dur="500"/>
                                        <p:tgtEl>
                                          <p:spTgt spid="11"/>
                                        </p:tgtEl>
                                      </p:cBhvr>
                                    </p:animEffect>
                                    <p:set>
                                      <p:cBhvr>
                                        <p:cTn id="31" dur="1" fill="hold">
                                          <p:stCondLst>
                                            <p:cond delay="499"/>
                                          </p:stCondLst>
                                        </p:cTn>
                                        <p:tgtEl>
                                          <p:spTgt spid="11"/>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grpId="1" nodeType="clickEffect">
                                  <p:stCondLst>
                                    <p:cond delay="0"/>
                                  </p:stCondLst>
                                  <p:childTnLst>
                                    <p:anim calcmode="lin" valueType="num">
                                      <p:cBhvr>
                                        <p:cTn id="41" dur="500"/>
                                        <p:tgtEl>
                                          <p:spTgt spid="12"/>
                                        </p:tgtEl>
                                        <p:attrNameLst>
                                          <p:attrName>ppt_w</p:attrName>
                                        </p:attrNameLst>
                                      </p:cBhvr>
                                      <p:tavLst>
                                        <p:tav tm="0">
                                          <p:val>
                                            <p:strVal val="ppt_w"/>
                                          </p:val>
                                        </p:tav>
                                        <p:tav tm="100000">
                                          <p:val>
                                            <p:fltVal val="0"/>
                                          </p:val>
                                        </p:tav>
                                      </p:tavLst>
                                    </p:anim>
                                    <p:anim calcmode="lin" valueType="num">
                                      <p:cBhvr>
                                        <p:cTn id="42" dur="500"/>
                                        <p:tgtEl>
                                          <p:spTgt spid="12"/>
                                        </p:tgtEl>
                                        <p:attrNameLst>
                                          <p:attrName>ppt_h</p:attrName>
                                        </p:attrNameLst>
                                      </p:cBhvr>
                                      <p:tavLst>
                                        <p:tav tm="0">
                                          <p:val>
                                            <p:strVal val="ppt_h"/>
                                          </p:val>
                                        </p:tav>
                                        <p:tav tm="100000">
                                          <p:val>
                                            <p:fltVal val="0"/>
                                          </p:val>
                                        </p:tav>
                                      </p:tavLst>
                                    </p:anim>
                                    <p:animEffect transition="out" filter="fade">
                                      <p:cBhvr>
                                        <p:cTn id="43" dur="500"/>
                                        <p:tgtEl>
                                          <p:spTgt spid="12"/>
                                        </p:tgtEl>
                                      </p:cBhvr>
                                    </p:animEffect>
                                    <p:set>
                                      <p:cBhvr>
                                        <p:cTn id="44" dur="1" fill="hold">
                                          <p:stCondLst>
                                            <p:cond delay="499"/>
                                          </p:stCondLst>
                                        </p:cTn>
                                        <p:tgtEl>
                                          <p:spTgt spid="12"/>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down)">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xit" presetSubtype="32" fill="hold" grpId="2" nodeType="clickEffect">
                                  <p:stCondLst>
                                    <p:cond delay="0"/>
                                  </p:stCondLst>
                                  <p:childTnLst>
                                    <p:anim calcmode="lin" valueType="num">
                                      <p:cBhvr>
                                        <p:cTn id="53" dur="500"/>
                                        <p:tgtEl>
                                          <p:spTgt spid="12"/>
                                        </p:tgtEl>
                                        <p:attrNameLst>
                                          <p:attrName>ppt_w</p:attrName>
                                        </p:attrNameLst>
                                      </p:cBhvr>
                                      <p:tavLst>
                                        <p:tav tm="0">
                                          <p:val>
                                            <p:strVal val="ppt_w"/>
                                          </p:val>
                                        </p:tav>
                                        <p:tav tm="100000">
                                          <p:val>
                                            <p:fltVal val="0"/>
                                          </p:val>
                                        </p:tav>
                                      </p:tavLst>
                                    </p:anim>
                                    <p:anim calcmode="lin" valueType="num">
                                      <p:cBhvr>
                                        <p:cTn id="54" dur="500"/>
                                        <p:tgtEl>
                                          <p:spTgt spid="12"/>
                                        </p:tgtEl>
                                        <p:attrNameLst>
                                          <p:attrName>ppt_h</p:attrName>
                                        </p:attrNameLst>
                                      </p:cBhvr>
                                      <p:tavLst>
                                        <p:tav tm="0">
                                          <p:val>
                                            <p:strVal val="ppt_h"/>
                                          </p:val>
                                        </p:tav>
                                        <p:tav tm="100000">
                                          <p:val>
                                            <p:fltVal val="0"/>
                                          </p:val>
                                        </p:tav>
                                      </p:tavLst>
                                    </p:anim>
                                    <p:animEffect transition="out" filter="fade">
                                      <p:cBhvr>
                                        <p:cTn id="55" dur="500"/>
                                        <p:tgtEl>
                                          <p:spTgt spid="12"/>
                                        </p:tgtEl>
                                      </p:cBhvr>
                                    </p:animEffect>
                                    <p:set>
                                      <p:cBhvr>
                                        <p:cTn id="56" dur="1" fill="hold">
                                          <p:stCondLst>
                                            <p:cond delay="499"/>
                                          </p:stCondLst>
                                        </p:cTn>
                                        <p:tgtEl>
                                          <p:spTgt spid="12"/>
                                        </p:tgtEl>
                                        <p:attrNameLst>
                                          <p:attrName>style.visibility</p:attrName>
                                        </p:attrNameLst>
                                      </p:cBhvr>
                                      <p:to>
                                        <p:strVal val="hidden"/>
                                      </p:to>
                                    </p:set>
                                  </p:childTnLst>
                                </p:cTn>
                              </p:par>
                              <p:par>
                                <p:cTn id="57" presetID="53" presetClass="exit" presetSubtype="32" fill="hold" grpId="1" nodeType="withEffect">
                                  <p:stCondLst>
                                    <p:cond delay="0"/>
                                  </p:stCondLst>
                                  <p:childTnLst>
                                    <p:anim calcmode="lin" valueType="num">
                                      <p:cBhvr>
                                        <p:cTn id="58" dur="500"/>
                                        <p:tgtEl>
                                          <p:spTgt spid="13"/>
                                        </p:tgtEl>
                                        <p:attrNameLst>
                                          <p:attrName>ppt_w</p:attrName>
                                        </p:attrNameLst>
                                      </p:cBhvr>
                                      <p:tavLst>
                                        <p:tav tm="0">
                                          <p:val>
                                            <p:strVal val="ppt_w"/>
                                          </p:val>
                                        </p:tav>
                                        <p:tav tm="100000">
                                          <p:val>
                                            <p:fltVal val="0"/>
                                          </p:val>
                                        </p:tav>
                                      </p:tavLst>
                                    </p:anim>
                                    <p:anim calcmode="lin" valueType="num">
                                      <p:cBhvr>
                                        <p:cTn id="59" dur="500"/>
                                        <p:tgtEl>
                                          <p:spTgt spid="13"/>
                                        </p:tgtEl>
                                        <p:attrNameLst>
                                          <p:attrName>ppt_h</p:attrName>
                                        </p:attrNameLst>
                                      </p:cBhvr>
                                      <p:tavLst>
                                        <p:tav tm="0">
                                          <p:val>
                                            <p:strVal val="ppt_h"/>
                                          </p:val>
                                        </p:tav>
                                        <p:tav tm="100000">
                                          <p:val>
                                            <p:fltVal val="0"/>
                                          </p:val>
                                        </p:tav>
                                      </p:tavLst>
                                    </p:anim>
                                    <p:animEffect transition="out" filter="fade">
                                      <p:cBhvr>
                                        <p:cTn id="60" dur="500"/>
                                        <p:tgtEl>
                                          <p:spTgt spid="13"/>
                                        </p:tgtEl>
                                      </p:cBhvr>
                                    </p:animEffect>
                                    <p:set>
                                      <p:cBhvr>
                                        <p:cTn id="61" dur="1" fill="hold">
                                          <p:stCondLst>
                                            <p:cond delay="499"/>
                                          </p:stCondLst>
                                        </p:cTn>
                                        <p:tgtEl>
                                          <p:spTgt spid="13"/>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53" presetClass="exit" presetSubtype="32" fill="hold" grpId="1" nodeType="clickEffect">
                                  <p:stCondLst>
                                    <p:cond delay="0"/>
                                  </p:stCondLst>
                                  <p:childTnLst>
                                    <p:anim calcmode="lin" valueType="num">
                                      <p:cBhvr>
                                        <p:cTn id="72" dur="500"/>
                                        <p:tgtEl>
                                          <p:spTgt spid="16"/>
                                        </p:tgtEl>
                                        <p:attrNameLst>
                                          <p:attrName>ppt_w</p:attrName>
                                        </p:attrNameLst>
                                      </p:cBhvr>
                                      <p:tavLst>
                                        <p:tav tm="0">
                                          <p:val>
                                            <p:strVal val="ppt_w"/>
                                          </p:val>
                                        </p:tav>
                                        <p:tav tm="100000">
                                          <p:val>
                                            <p:fltVal val="0"/>
                                          </p:val>
                                        </p:tav>
                                      </p:tavLst>
                                    </p:anim>
                                    <p:anim calcmode="lin" valueType="num">
                                      <p:cBhvr>
                                        <p:cTn id="73" dur="500"/>
                                        <p:tgtEl>
                                          <p:spTgt spid="16"/>
                                        </p:tgtEl>
                                        <p:attrNameLst>
                                          <p:attrName>ppt_h</p:attrName>
                                        </p:attrNameLst>
                                      </p:cBhvr>
                                      <p:tavLst>
                                        <p:tav tm="0">
                                          <p:val>
                                            <p:strVal val="ppt_h"/>
                                          </p:val>
                                        </p:tav>
                                        <p:tav tm="100000">
                                          <p:val>
                                            <p:fltVal val="0"/>
                                          </p:val>
                                        </p:tav>
                                      </p:tavLst>
                                    </p:anim>
                                    <p:animEffect transition="out" filter="fade">
                                      <p:cBhvr>
                                        <p:cTn id="74" dur="500"/>
                                        <p:tgtEl>
                                          <p:spTgt spid="16"/>
                                        </p:tgtEl>
                                      </p:cBhvr>
                                    </p:animEffect>
                                    <p:set>
                                      <p:cBhvr>
                                        <p:cTn id="75" dur="1" fill="hold">
                                          <p:stCondLst>
                                            <p:cond delay="499"/>
                                          </p:stCondLst>
                                        </p:cTn>
                                        <p:tgtEl>
                                          <p:spTgt spid="16"/>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fade">
                                      <p:cBhvr>
                                        <p:cTn id="80" dur="1000"/>
                                        <p:tgtEl>
                                          <p:spTgt spid="17"/>
                                        </p:tgtEl>
                                      </p:cBhvr>
                                    </p:animEffect>
                                    <p:anim calcmode="lin" valueType="num">
                                      <p:cBhvr>
                                        <p:cTn id="81" dur="1000" fill="hold"/>
                                        <p:tgtEl>
                                          <p:spTgt spid="17"/>
                                        </p:tgtEl>
                                        <p:attrNameLst>
                                          <p:attrName>ppt_x</p:attrName>
                                        </p:attrNameLst>
                                      </p:cBhvr>
                                      <p:tavLst>
                                        <p:tav tm="0">
                                          <p:val>
                                            <p:strVal val="#ppt_x"/>
                                          </p:val>
                                        </p:tav>
                                        <p:tav tm="100000">
                                          <p:val>
                                            <p:strVal val="#ppt_x"/>
                                          </p:val>
                                        </p:tav>
                                      </p:tavLst>
                                    </p:anim>
                                    <p:anim calcmode="lin" valueType="num">
                                      <p:cBhvr>
                                        <p:cTn id="8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fade">
                                      <p:cBhvr>
                                        <p:cTn id="87" dur="1000"/>
                                        <p:tgtEl>
                                          <p:spTgt spid="21"/>
                                        </p:tgtEl>
                                      </p:cBhvr>
                                    </p:animEffect>
                                    <p:anim calcmode="lin" valueType="num">
                                      <p:cBhvr>
                                        <p:cTn id="88" dur="1000" fill="hold"/>
                                        <p:tgtEl>
                                          <p:spTgt spid="21"/>
                                        </p:tgtEl>
                                        <p:attrNameLst>
                                          <p:attrName>ppt_x</p:attrName>
                                        </p:attrNameLst>
                                      </p:cBhvr>
                                      <p:tavLst>
                                        <p:tav tm="0">
                                          <p:val>
                                            <p:strVal val="#ppt_x"/>
                                          </p:val>
                                        </p:tav>
                                        <p:tav tm="100000">
                                          <p:val>
                                            <p:strVal val="#ppt_x"/>
                                          </p:val>
                                        </p:tav>
                                      </p:tavLst>
                                    </p:anim>
                                    <p:anim calcmode="lin" valueType="num">
                                      <p:cBhvr>
                                        <p:cTn id="8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53" presetClass="exit" presetSubtype="32" fill="hold" grpId="2" nodeType="clickEffect">
                                  <p:stCondLst>
                                    <p:cond delay="0"/>
                                  </p:stCondLst>
                                  <p:childTnLst>
                                    <p:anim calcmode="lin" valueType="num">
                                      <p:cBhvr>
                                        <p:cTn id="93" dur="500"/>
                                        <p:tgtEl>
                                          <p:spTgt spid="11"/>
                                        </p:tgtEl>
                                        <p:attrNameLst>
                                          <p:attrName>ppt_w</p:attrName>
                                        </p:attrNameLst>
                                      </p:cBhvr>
                                      <p:tavLst>
                                        <p:tav tm="0">
                                          <p:val>
                                            <p:strVal val="ppt_w"/>
                                          </p:val>
                                        </p:tav>
                                        <p:tav tm="100000">
                                          <p:val>
                                            <p:fltVal val="0"/>
                                          </p:val>
                                        </p:tav>
                                      </p:tavLst>
                                    </p:anim>
                                    <p:anim calcmode="lin" valueType="num">
                                      <p:cBhvr>
                                        <p:cTn id="94" dur="500"/>
                                        <p:tgtEl>
                                          <p:spTgt spid="11"/>
                                        </p:tgtEl>
                                        <p:attrNameLst>
                                          <p:attrName>ppt_h</p:attrName>
                                        </p:attrNameLst>
                                      </p:cBhvr>
                                      <p:tavLst>
                                        <p:tav tm="0">
                                          <p:val>
                                            <p:strVal val="ppt_h"/>
                                          </p:val>
                                        </p:tav>
                                        <p:tav tm="100000">
                                          <p:val>
                                            <p:fltVal val="0"/>
                                          </p:val>
                                        </p:tav>
                                      </p:tavLst>
                                    </p:anim>
                                    <p:animEffect transition="out" filter="fade">
                                      <p:cBhvr>
                                        <p:cTn id="95" dur="500"/>
                                        <p:tgtEl>
                                          <p:spTgt spid="11"/>
                                        </p:tgtEl>
                                      </p:cBhvr>
                                    </p:animEffect>
                                    <p:set>
                                      <p:cBhvr>
                                        <p:cTn id="96"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9" grpId="1"/>
      <p:bldP spid="11" grpId="0" animBg="1"/>
      <p:bldP spid="11" grpId="1" animBg="1"/>
      <p:bldP spid="11" grpId="2" animBg="1"/>
      <p:bldP spid="12" grpId="0" animBg="1"/>
      <p:bldP spid="12" grpId="1" animBg="1"/>
      <p:bldP spid="12" grpId="2" animBg="1"/>
      <p:bldP spid="13" grpId="0" animBg="1"/>
      <p:bldP spid="13" grpId="1" animBg="1"/>
      <p:bldP spid="16" grpId="0" animBg="1"/>
      <p:bldP spid="16" grpId="1" animBg="1"/>
      <p:bldP spid="17"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782F74-28B6-4D9A-9026-984C71037ABB}"/>
              </a:ext>
            </a:extLst>
          </p:cNvPr>
          <p:cNvSpPr/>
          <p:nvPr/>
        </p:nvSpPr>
        <p:spPr>
          <a:xfrm>
            <a:off x="705145" y="515201"/>
            <a:ext cx="5630067" cy="523220"/>
          </a:xfrm>
          <a:prstGeom prst="rect">
            <a:avLst/>
          </a:prstGeom>
        </p:spPr>
        <p:txBody>
          <a:bodyPr wrap="none">
            <a:spAutoFit/>
          </a:bodyPr>
          <a:lstStyle/>
          <a:p>
            <a:r>
              <a:rPr lang="en-US" sz="2800" b="1" dirty="0">
                <a:solidFill>
                  <a:schemeClr val="bg1">
                    <a:lumMod val="95000"/>
                  </a:schemeClr>
                </a:solidFill>
                <a:latin typeface="Times New Roman" panose="02020603050405020304" pitchFamily="18" charset="0"/>
                <a:ea typeface="Arial" panose="020B0604020202020204" pitchFamily="34" charset="0"/>
              </a:rPr>
              <a:t>III. </a:t>
            </a:r>
            <a:r>
              <a:rPr lang="vi-VN" sz="2800" b="1" dirty="0">
                <a:solidFill>
                  <a:schemeClr val="bg1">
                    <a:lumMod val="95000"/>
                  </a:schemeClr>
                </a:solidFill>
                <a:latin typeface="Times New Roman" panose="02020603050405020304" pitchFamily="18" charset="0"/>
                <a:ea typeface="Arial" panose="020B0604020202020204" pitchFamily="34" charset="0"/>
              </a:rPr>
              <a:t>Độ ẩm không khí. Mây và mưa </a:t>
            </a:r>
            <a:endParaRPr lang="vi-VN" sz="2800" dirty="0">
              <a:solidFill>
                <a:schemeClr val="bg1">
                  <a:lumMod val="95000"/>
                </a:schemeClr>
              </a:solidFill>
            </a:endParaRPr>
          </a:p>
        </p:txBody>
      </p:sp>
      <p:sp>
        <p:nvSpPr>
          <p:cNvPr id="3" name="TextBox 2">
            <a:extLst>
              <a:ext uri="{FF2B5EF4-FFF2-40B4-BE49-F238E27FC236}">
                <a16:creationId xmlns:a16="http://schemas.microsoft.com/office/drawing/2014/main" id="{CED42E5F-0CEC-4607-8472-0E6112959EB0}"/>
              </a:ext>
            </a:extLst>
          </p:cNvPr>
          <p:cNvSpPr txBox="1"/>
          <p:nvPr/>
        </p:nvSpPr>
        <p:spPr>
          <a:xfrm>
            <a:off x="705145" y="1326982"/>
            <a:ext cx="9988062" cy="4204036"/>
          </a:xfrm>
          <a:prstGeom prst="rect">
            <a:avLst/>
          </a:prstGeom>
          <a:solidFill>
            <a:schemeClr val="accent6">
              <a:lumMod val="75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nSpc>
                <a:spcPct val="125000"/>
              </a:lnSpc>
            </a:pPr>
            <a:r>
              <a:rPr lang="en-US" sz="2400" b="1" dirty="0" err="1">
                <a:latin typeface="Times New Roman" panose="02020603050405020304" pitchFamily="18" charset="0"/>
                <a:cs typeface="Times New Roman" panose="02020603050405020304" pitchFamily="18" charset="0"/>
              </a:rPr>
              <a:t>Hoạt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các nhóm chung nhiệm vụ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phiếu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pPr>
              <a:lnSpc>
                <a:spcPct val="125000"/>
              </a:lnSpc>
            </a:pPr>
            <a:r>
              <a:rPr lang="vi-VN" sz="2400" dirty="0">
                <a:latin typeface="Times New Roman" panose="02020603050405020304" pitchFamily="18" charset="0"/>
                <a:cs typeface="Times New Roman" panose="02020603050405020304" pitchFamily="18" charset="0"/>
              </a:rPr>
              <a:t>Dựa vào bảng số liệu 13.2 và thông tin kênh chữ SGK trang 164, cho biết:</a:t>
            </a:r>
          </a:p>
          <a:p>
            <a:pPr>
              <a:lnSpc>
                <a:spcPct val="125000"/>
              </a:lnSpc>
            </a:pPr>
            <a:r>
              <a:rPr lang="vi-VN" sz="2400" dirty="0">
                <a:latin typeface="Times New Roman" panose="02020603050405020304" pitchFamily="18" charset="0"/>
                <a:cs typeface="Times New Roman" panose="02020603050405020304" pitchFamily="18" charset="0"/>
              </a:rPr>
              <a:t>1. Độ ẩm không khí là gì? </a:t>
            </a:r>
          </a:p>
          <a:p>
            <a:pPr>
              <a:lnSpc>
                <a:spcPct val="125000"/>
              </a:lnSpc>
            </a:pPr>
            <a:r>
              <a:rPr lang="vi-VN" sz="2400" dirty="0">
                <a:latin typeface="Times New Roman" panose="02020603050405020304" pitchFamily="18" charset="0"/>
                <a:cs typeface="Times New Roman" panose="02020603050405020304" pitchFamily="18" charset="0"/>
              </a:rPr>
              <a:t>2. Dụng cụ và đơn vị độ ẩm của không khí là gì? </a:t>
            </a:r>
          </a:p>
          <a:p>
            <a:pPr>
              <a:lnSpc>
                <a:spcPct val="125000"/>
              </a:lnSpc>
            </a:pPr>
            <a:r>
              <a:rPr lang="vi-VN" sz="2400" dirty="0">
                <a:latin typeface="Times New Roman" panose="02020603050405020304" pitchFamily="18" charset="0"/>
                <a:cs typeface="Times New Roman" panose="02020603050405020304" pitchFamily="18" charset="0"/>
              </a:rPr>
              <a:t>3. Nhận xét độ ẩm không khí ở các mức nhiệt độ khác nhau (bảng 13.2)? </a:t>
            </a:r>
          </a:p>
          <a:p>
            <a:pPr>
              <a:lnSpc>
                <a:spcPct val="125000"/>
              </a:lnSpc>
            </a:pPr>
            <a:r>
              <a:rPr lang="vi-VN" sz="2400" dirty="0">
                <a:latin typeface="Times New Roman" panose="02020603050405020304" pitchFamily="18" charset="0"/>
                <a:cs typeface="Times New Roman" panose="02020603050405020304" pitchFamily="18" charset="0"/>
              </a:rPr>
              <a:t>4. Hãy mô tả sự hình thành mây và mưa theo gợi ý sau:</a:t>
            </a:r>
          </a:p>
          <a:p>
            <a:pPr>
              <a:lnSpc>
                <a:spcPct val="125000"/>
              </a:lnSpc>
            </a:pPr>
            <a:r>
              <a:rPr lang="vi-VN" sz="2400" dirty="0">
                <a:latin typeface="Times New Roman" panose="02020603050405020304" pitchFamily="18" charset="0"/>
                <a:cs typeface="Times New Roman" panose="02020603050405020304" pitchFamily="18" charset="0"/>
              </a:rPr>
              <a:t>- Hơi nước trong không khí được cung cấp từ những nguồn nào?</a:t>
            </a:r>
          </a:p>
          <a:p>
            <a:pPr>
              <a:lnSpc>
                <a:spcPct val="125000"/>
              </a:lnSpc>
            </a:pPr>
            <a:r>
              <a:rPr lang="vi-VN" sz="2400" dirty="0">
                <a:latin typeface="Times New Roman" panose="02020603050405020304" pitchFamily="18" charset="0"/>
                <a:cs typeface="Times New Roman" panose="02020603050405020304" pitchFamily="18" charset="0"/>
              </a:rPr>
              <a:t>- Khi nào hơi nước ngưng tụ thành mây?</a:t>
            </a:r>
          </a:p>
          <a:p>
            <a:pPr>
              <a:lnSpc>
                <a:spcPct val="125000"/>
              </a:lnSpc>
            </a:pPr>
            <a:r>
              <a:rPr lang="vi-VN" sz="2400" dirty="0">
                <a:latin typeface="Times New Roman" panose="02020603050405020304" pitchFamily="18" charset="0"/>
                <a:cs typeface="Times New Roman" panose="02020603050405020304" pitchFamily="18" charset="0"/>
              </a:rPr>
              <a:t>- Khi nào mây tạo thành mưa?</a:t>
            </a:r>
          </a:p>
        </p:txBody>
      </p:sp>
    </p:spTree>
    <p:extLst>
      <p:ext uri="{BB962C8B-B14F-4D97-AF65-F5344CB8AC3E}">
        <p14:creationId xmlns:p14="http://schemas.microsoft.com/office/powerpoint/2010/main" val="11429666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croll: Horizontal 3">
            <a:extLst>
              <a:ext uri="{FF2B5EF4-FFF2-40B4-BE49-F238E27FC236}">
                <a16:creationId xmlns:a16="http://schemas.microsoft.com/office/drawing/2014/main" id="{39AFD417-0366-428C-9F28-32D105D73D91}"/>
              </a:ext>
            </a:extLst>
          </p:cNvPr>
          <p:cNvSpPr/>
          <p:nvPr/>
        </p:nvSpPr>
        <p:spPr>
          <a:xfrm>
            <a:off x="168813" y="379828"/>
            <a:ext cx="6738424" cy="2686929"/>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dirty="0"/>
          </a:p>
          <a:p>
            <a:r>
              <a:rPr lang="vi-VN" sz="2800" b="1" dirty="0">
                <a:latin typeface="Times New Roman" panose="02020603050405020304" pitchFamily="18" charset="0"/>
                <a:cs typeface="Times New Roman" panose="02020603050405020304" pitchFamily="18" charset="0"/>
              </a:rPr>
              <a:t>- Độ ẩm không khí là lượng hơi nước chứa trong không khí. </a:t>
            </a:r>
          </a:p>
          <a:p>
            <a:r>
              <a:rPr lang="vi-VN" sz="2800" b="1" dirty="0">
                <a:latin typeface="Times New Roman" panose="02020603050405020304" pitchFamily="18" charset="0"/>
                <a:cs typeface="Times New Roman" panose="02020603050405020304" pitchFamily="18" charset="0"/>
              </a:rPr>
              <a:t>- Dụng cụ đo: ẩm kế</a:t>
            </a:r>
          </a:p>
          <a:p>
            <a:r>
              <a:rPr lang="vi-VN" sz="2800" b="1" dirty="0">
                <a:latin typeface="Times New Roman" panose="02020603050405020304" pitchFamily="18" charset="0"/>
                <a:cs typeface="Times New Roman" panose="02020603050405020304" pitchFamily="18" charset="0"/>
              </a:rPr>
              <a:t>- Đơn vị đo: g/m</a:t>
            </a:r>
            <a:r>
              <a:rPr lang="vi-VN" sz="2800" b="1" baseline="30000" dirty="0">
                <a:latin typeface="Times New Roman" panose="02020603050405020304" pitchFamily="18" charset="0"/>
                <a:cs typeface="Times New Roman" panose="02020603050405020304" pitchFamily="18" charset="0"/>
              </a:rPr>
              <a:t>3</a:t>
            </a:r>
            <a:endParaRPr lang="vi-VN" sz="2800" b="1"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470890DC-DEC6-4307-A150-4939DE3643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8763" y="647114"/>
            <a:ext cx="4754879" cy="2419643"/>
          </a:xfrm>
          <a:prstGeom prst="rect">
            <a:avLst/>
          </a:prstGeom>
        </p:spPr>
      </p:pic>
      <p:sp>
        <p:nvSpPr>
          <p:cNvPr id="11" name="Arrow: Notched Right 10">
            <a:extLst>
              <a:ext uri="{FF2B5EF4-FFF2-40B4-BE49-F238E27FC236}">
                <a16:creationId xmlns:a16="http://schemas.microsoft.com/office/drawing/2014/main" id="{ED9FC535-4848-47A6-AC9C-3A717F29FF98}"/>
              </a:ext>
            </a:extLst>
          </p:cNvPr>
          <p:cNvSpPr/>
          <p:nvPr/>
        </p:nvSpPr>
        <p:spPr>
          <a:xfrm>
            <a:off x="63304" y="266506"/>
            <a:ext cx="6428935" cy="3362178"/>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latin typeface="Times New Roman" panose="02020603050405020304" pitchFamily="18" charset="0"/>
                <a:cs typeface="Times New Roman" panose="02020603050405020304" pitchFamily="18" charset="0"/>
              </a:rPr>
              <a:t>Nhiệt độ càng cao thì lượng hơi nước chứa trong không khí càng nhiều.</a:t>
            </a:r>
          </a:p>
        </p:txBody>
      </p:sp>
      <p:grpSp>
        <p:nvGrpSpPr>
          <p:cNvPr id="16" name="Group 15">
            <a:extLst>
              <a:ext uri="{FF2B5EF4-FFF2-40B4-BE49-F238E27FC236}">
                <a16:creationId xmlns:a16="http://schemas.microsoft.com/office/drawing/2014/main" id="{51F8DC30-1F6D-44DD-BDBA-38BAA885B926}"/>
              </a:ext>
            </a:extLst>
          </p:cNvPr>
          <p:cNvGrpSpPr/>
          <p:nvPr/>
        </p:nvGrpSpPr>
        <p:grpSpPr>
          <a:xfrm>
            <a:off x="6808764" y="647114"/>
            <a:ext cx="5319932" cy="6058486"/>
            <a:chOff x="6386730" y="429066"/>
            <a:chExt cx="5734929" cy="4506087"/>
          </a:xfrm>
        </p:grpSpPr>
        <p:pic>
          <p:nvPicPr>
            <p:cNvPr id="13" name="Picture 12">
              <a:extLst>
                <a:ext uri="{FF2B5EF4-FFF2-40B4-BE49-F238E27FC236}">
                  <a16:creationId xmlns:a16="http://schemas.microsoft.com/office/drawing/2014/main" id="{31E09E59-5700-4014-81A3-033F10891A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6730" y="429066"/>
              <a:ext cx="5734929" cy="4072596"/>
            </a:xfrm>
            <a:prstGeom prst="rect">
              <a:avLst/>
            </a:prstGeom>
            <a:ln>
              <a:noFill/>
            </a:ln>
            <a:effectLst>
              <a:outerShdw blurRad="292100" dist="139700" dir="2700000" algn="tl" rotWithShape="0">
                <a:srgbClr val="333333">
                  <a:alpha val="65000"/>
                </a:srgbClr>
              </a:outerShdw>
            </a:effectLst>
          </p:spPr>
        </p:pic>
        <p:sp>
          <p:nvSpPr>
            <p:cNvPr id="15" name="TextBox 14">
              <a:extLst>
                <a:ext uri="{FF2B5EF4-FFF2-40B4-BE49-F238E27FC236}">
                  <a16:creationId xmlns:a16="http://schemas.microsoft.com/office/drawing/2014/main" id="{AC2ACFAB-EDA2-47EF-A87D-9C88F1D821E5}"/>
                </a:ext>
              </a:extLst>
            </p:cNvPr>
            <p:cNvSpPr txBox="1"/>
            <p:nvPr/>
          </p:nvSpPr>
          <p:spPr>
            <a:xfrm>
              <a:off x="6386730" y="4504266"/>
              <a:ext cx="5734928" cy="430887"/>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mây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mưa</a:t>
              </a:r>
              <a:endParaRPr lang="vi-VN" sz="2200" dirty="0">
                <a:latin typeface="Times New Roman" panose="02020603050405020304" pitchFamily="18" charset="0"/>
                <a:cs typeface="Times New Roman" panose="02020603050405020304" pitchFamily="18" charset="0"/>
              </a:endParaRPr>
            </a:p>
          </p:txBody>
        </p:sp>
      </p:grpSp>
      <p:sp>
        <p:nvSpPr>
          <p:cNvPr id="2" name="TextBox 1">
            <a:extLst>
              <a:ext uri="{FF2B5EF4-FFF2-40B4-BE49-F238E27FC236}">
                <a16:creationId xmlns:a16="http://schemas.microsoft.com/office/drawing/2014/main" id="{A8F30ECA-9E1E-45CD-A3E1-C3FA6C6DC388}"/>
              </a:ext>
            </a:extLst>
          </p:cNvPr>
          <p:cNvSpPr txBox="1"/>
          <p:nvPr/>
        </p:nvSpPr>
        <p:spPr>
          <a:xfrm>
            <a:off x="323558" y="4033515"/>
            <a:ext cx="5505155" cy="1444306"/>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nSpc>
                <a:spcPct val="107000"/>
              </a:lnSpc>
              <a:spcAft>
                <a:spcPts val="800"/>
              </a:spcAft>
              <a:tabLst>
                <a:tab pos="581025" algn="l"/>
              </a:tabLst>
            </a:pPr>
            <a:r>
              <a:rPr lang="vi-VN" sz="24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Lượng hơi nước có trong không khí là do sự bốc hơi từ đại dương, biển, sông ngòi, ao, hồ,…</a:t>
            </a:r>
            <a:endParaRPr lang="vi-VN" sz="2800" b="1"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Rectangle: Diagonal Corners Rounded 2">
            <a:extLst>
              <a:ext uri="{FF2B5EF4-FFF2-40B4-BE49-F238E27FC236}">
                <a16:creationId xmlns:a16="http://schemas.microsoft.com/office/drawing/2014/main" id="{F0FA2094-0C24-4559-881B-53B6FC3F0AF9}"/>
              </a:ext>
            </a:extLst>
          </p:cNvPr>
          <p:cNvSpPr/>
          <p:nvPr/>
        </p:nvSpPr>
        <p:spPr>
          <a:xfrm>
            <a:off x="168812" y="2831220"/>
            <a:ext cx="6161647" cy="1107439"/>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en-US" sz="2400" b="1" dirty="0" err="1">
                <a:latin typeface="Times New Roman" panose="02020603050405020304" pitchFamily="18" charset="0"/>
                <a:cs typeface="Times New Roman" panose="02020603050405020304" pitchFamily="18" charset="0"/>
              </a:rPr>
              <a:t>Quá</a:t>
            </a:r>
            <a:r>
              <a:rPr lang="vi-VN" sz="2400"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trình hình thành mây</a:t>
            </a:r>
            <a:r>
              <a:rPr lang="en-US" sz="2400" b="1" dirty="0">
                <a:latin typeface="Times New Roman" panose="02020603050405020304" pitchFamily="18" charset="0"/>
                <a:cs typeface="Times New Roman" panose="02020603050405020304" pitchFamily="18" charset="0"/>
              </a:rPr>
              <a:t>,</a:t>
            </a:r>
            <a:r>
              <a:rPr lang="vi-VN" sz="2400" b="1" dirty="0">
                <a:latin typeface="Times New Roman" panose="02020603050405020304" pitchFamily="18" charset="0"/>
                <a:cs typeface="Times New Roman" panose="02020603050405020304" pitchFamily="18" charset="0"/>
              </a:rPr>
              <a:t> mưa</a:t>
            </a:r>
            <a:r>
              <a:rPr lang="en-US" sz="2400" b="1" dirty="0">
                <a:latin typeface="Times New Roman" panose="02020603050405020304" pitchFamily="18" charset="0"/>
                <a:cs typeface="Times New Roman" panose="02020603050405020304" pitchFamily="18" charset="0"/>
              </a:rPr>
              <a:t>:</a:t>
            </a:r>
          </a:p>
          <a:p>
            <a:pPr algn="just">
              <a:lnSpc>
                <a:spcPct val="107000"/>
              </a:lnSpc>
              <a:spcAft>
                <a:spcPts val="800"/>
              </a:spcAft>
            </a:pPr>
            <a:r>
              <a:rPr lang="vi-VN" sz="32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Mây được tạo thành bởi hơi nước bốc lên cao, gặp lạnh rồi ngưng tụ thành những hạt nước l</a:t>
            </a:r>
            <a:r>
              <a:rPr lang="en-US" sz="32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i</a:t>
            </a:r>
            <a:r>
              <a:rPr lang="vi-VN" sz="32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ti tạo ra những đám mây. </a:t>
            </a:r>
            <a:endParaRPr lang="vi-VN" sz="3200" b="1" dirty="0">
              <a:solidFill>
                <a:schemeClr val="bg1"/>
              </a:solidFill>
              <a:latin typeface="Times New Roman" panose="02020603050405020304" pitchFamily="18" charset="0"/>
              <a:ea typeface="Arial" panose="020B0604020202020204" pitchFamily="34" charset="0"/>
              <a:cs typeface="Times New Roman" panose="02020603050405020304" pitchFamily="18" charset="0"/>
            </a:endParaRPr>
          </a:p>
          <a:p>
            <a:pPr algn="just">
              <a:lnSpc>
                <a:spcPct val="107000"/>
              </a:lnSpc>
              <a:spcAft>
                <a:spcPts val="800"/>
              </a:spcAft>
            </a:pPr>
            <a:r>
              <a:rPr lang="vi-VN" sz="32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Khi hơi nước trong các đám mây tiếp tục ngưng tụ, các hạt nước to dần và đủ nặng thì hạt nước rơi trở lại mặt đất tạo thành mưa.</a:t>
            </a:r>
            <a:endParaRPr lang="vi-VN" sz="3200" b="1" dirty="0">
              <a:solidFill>
                <a:schemeClr val="bg1"/>
              </a:solidFill>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047039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grpId="0" nodeType="clickEffect">
                                  <p:stCondLst>
                                    <p:cond delay="0"/>
                                  </p:stCondLst>
                                  <p:childTnLst>
                                    <p:anim calcmode="lin" valueType="num">
                                      <p:cBhvr>
                                        <p:cTn id="11" dur="500"/>
                                        <p:tgtEl>
                                          <p:spTgt spid="4"/>
                                        </p:tgtEl>
                                        <p:attrNameLst>
                                          <p:attrName>ppt_w</p:attrName>
                                        </p:attrNameLst>
                                      </p:cBhvr>
                                      <p:tavLst>
                                        <p:tav tm="0">
                                          <p:val>
                                            <p:strVal val="ppt_w"/>
                                          </p:val>
                                        </p:tav>
                                        <p:tav tm="100000">
                                          <p:val>
                                            <p:fltVal val="0"/>
                                          </p:val>
                                        </p:tav>
                                      </p:tavLst>
                                    </p:anim>
                                    <p:anim calcmode="lin" valueType="num">
                                      <p:cBhvr>
                                        <p:cTn id="12" dur="500"/>
                                        <p:tgtEl>
                                          <p:spTgt spid="4"/>
                                        </p:tgtEl>
                                        <p:attrNameLst>
                                          <p:attrName>ppt_h</p:attrName>
                                        </p:attrNameLst>
                                      </p:cBhvr>
                                      <p:tavLst>
                                        <p:tav tm="0">
                                          <p:val>
                                            <p:strVal val="ppt_h"/>
                                          </p:val>
                                        </p:tav>
                                        <p:tav tm="100000">
                                          <p:val>
                                            <p:fltVal val="0"/>
                                          </p:val>
                                        </p:tav>
                                      </p:tavLst>
                                    </p:anim>
                                    <p:animEffect transition="out" filter="fade">
                                      <p:cBhvr>
                                        <p:cTn id="13" dur="500"/>
                                        <p:tgtEl>
                                          <p:spTgt spid="4"/>
                                        </p:tgtEl>
                                      </p:cBhvr>
                                    </p:animEffect>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250"/>
                                        <p:tgtEl>
                                          <p:spTgt spid="11"/>
                                        </p:tgtEl>
                                      </p:cBhvr>
                                    </p:animEffect>
                                    <p:anim calcmode="lin" valueType="num">
                                      <p:cBhvr>
                                        <p:cTn id="25" dur="250" fill="hold"/>
                                        <p:tgtEl>
                                          <p:spTgt spid="11"/>
                                        </p:tgtEl>
                                        <p:attrNameLst>
                                          <p:attrName>ppt_x</p:attrName>
                                        </p:attrNameLst>
                                      </p:cBhvr>
                                      <p:tavLst>
                                        <p:tav tm="0">
                                          <p:val>
                                            <p:strVal val="#ppt_x"/>
                                          </p:val>
                                        </p:tav>
                                        <p:tav tm="100000">
                                          <p:val>
                                            <p:strVal val="#ppt_x"/>
                                          </p:val>
                                        </p:tav>
                                      </p:tavLst>
                                    </p:anim>
                                    <p:anim calcmode="lin" valueType="num">
                                      <p:cBhvr>
                                        <p:cTn id="26" dur="25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xit" presetSubtype="32" fill="hold" nodeType="clickEffect">
                                  <p:stCondLst>
                                    <p:cond delay="0"/>
                                  </p:stCondLst>
                                  <p:childTnLst>
                                    <p:anim calcmode="lin" valueType="num">
                                      <p:cBhvr>
                                        <p:cTn id="30" dur="500"/>
                                        <p:tgtEl>
                                          <p:spTgt spid="10"/>
                                        </p:tgtEl>
                                        <p:attrNameLst>
                                          <p:attrName>ppt_w</p:attrName>
                                        </p:attrNameLst>
                                      </p:cBhvr>
                                      <p:tavLst>
                                        <p:tav tm="0">
                                          <p:val>
                                            <p:strVal val="ppt_w"/>
                                          </p:val>
                                        </p:tav>
                                        <p:tav tm="100000">
                                          <p:val>
                                            <p:fltVal val="0"/>
                                          </p:val>
                                        </p:tav>
                                      </p:tavLst>
                                    </p:anim>
                                    <p:anim calcmode="lin" valueType="num">
                                      <p:cBhvr>
                                        <p:cTn id="31" dur="500"/>
                                        <p:tgtEl>
                                          <p:spTgt spid="10"/>
                                        </p:tgtEl>
                                        <p:attrNameLst>
                                          <p:attrName>ppt_h</p:attrName>
                                        </p:attrNameLst>
                                      </p:cBhvr>
                                      <p:tavLst>
                                        <p:tav tm="0">
                                          <p:val>
                                            <p:strVal val="ppt_h"/>
                                          </p:val>
                                        </p:tav>
                                        <p:tav tm="100000">
                                          <p:val>
                                            <p:fltVal val="0"/>
                                          </p:val>
                                        </p:tav>
                                      </p:tavLst>
                                    </p:anim>
                                    <p:animEffect transition="out" filter="fade">
                                      <p:cBhvr>
                                        <p:cTn id="32" dur="500"/>
                                        <p:tgtEl>
                                          <p:spTgt spid="10"/>
                                        </p:tgtEl>
                                      </p:cBhvr>
                                    </p:animEffect>
                                    <p:set>
                                      <p:cBhvr>
                                        <p:cTn id="33" dur="1" fill="hold">
                                          <p:stCondLst>
                                            <p:cond delay="499"/>
                                          </p:stCondLst>
                                        </p:cTn>
                                        <p:tgtEl>
                                          <p:spTgt spid="10"/>
                                        </p:tgtEl>
                                        <p:attrNameLst>
                                          <p:attrName>style.visibility</p:attrName>
                                        </p:attrNameLst>
                                      </p:cBhvr>
                                      <p:to>
                                        <p:strVal val="hidden"/>
                                      </p:to>
                                    </p:set>
                                  </p:childTnLst>
                                </p:cTn>
                              </p:par>
                              <p:par>
                                <p:cTn id="34" presetID="53" presetClass="exit" presetSubtype="32" fill="hold" grpId="1" nodeType="withEffect">
                                  <p:stCondLst>
                                    <p:cond delay="0"/>
                                  </p:stCondLst>
                                  <p:childTnLst>
                                    <p:anim calcmode="lin" valueType="num">
                                      <p:cBhvr>
                                        <p:cTn id="35" dur="500"/>
                                        <p:tgtEl>
                                          <p:spTgt spid="11"/>
                                        </p:tgtEl>
                                        <p:attrNameLst>
                                          <p:attrName>ppt_w</p:attrName>
                                        </p:attrNameLst>
                                      </p:cBhvr>
                                      <p:tavLst>
                                        <p:tav tm="0">
                                          <p:val>
                                            <p:strVal val="ppt_w"/>
                                          </p:val>
                                        </p:tav>
                                        <p:tav tm="100000">
                                          <p:val>
                                            <p:fltVal val="0"/>
                                          </p:val>
                                        </p:tav>
                                      </p:tavLst>
                                    </p:anim>
                                    <p:anim calcmode="lin" valueType="num">
                                      <p:cBhvr>
                                        <p:cTn id="36" dur="500"/>
                                        <p:tgtEl>
                                          <p:spTgt spid="11"/>
                                        </p:tgtEl>
                                        <p:attrNameLst>
                                          <p:attrName>ppt_h</p:attrName>
                                        </p:attrNameLst>
                                      </p:cBhvr>
                                      <p:tavLst>
                                        <p:tav tm="0">
                                          <p:val>
                                            <p:strVal val="ppt_h"/>
                                          </p:val>
                                        </p:tav>
                                        <p:tav tm="100000">
                                          <p:val>
                                            <p:fltVal val="0"/>
                                          </p:val>
                                        </p:tav>
                                      </p:tavLst>
                                    </p:anim>
                                    <p:animEffect transition="out" filter="fade">
                                      <p:cBhvr>
                                        <p:cTn id="37" dur="500"/>
                                        <p:tgtEl>
                                          <p:spTgt spid="11"/>
                                        </p:tgtEl>
                                      </p:cBhvr>
                                    </p:animEffect>
                                    <p:set>
                                      <p:cBhvr>
                                        <p:cTn id="38" dur="1" fill="hold">
                                          <p:stCondLst>
                                            <p:cond delay="499"/>
                                          </p:stCondLst>
                                        </p:cTn>
                                        <p:tgtEl>
                                          <p:spTgt spid="1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down)">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barn(inVertical)">
                                      <p:cBhvr>
                                        <p:cTn id="48" dur="500"/>
                                        <p:tgtEl>
                                          <p:spTgt spid="2"/>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xit" presetSubtype="32" fill="hold" grpId="1" nodeType="clickEffect">
                                  <p:stCondLst>
                                    <p:cond delay="0"/>
                                  </p:stCondLst>
                                  <p:childTnLst>
                                    <p:anim calcmode="lin" valueType="num">
                                      <p:cBhvr>
                                        <p:cTn id="52" dur="500"/>
                                        <p:tgtEl>
                                          <p:spTgt spid="2"/>
                                        </p:tgtEl>
                                        <p:attrNameLst>
                                          <p:attrName>ppt_w</p:attrName>
                                        </p:attrNameLst>
                                      </p:cBhvr>
                                      <p:tavLst>
                                        <p:tav tm="0">
                                          <p:val>
                                            <p:strVal val="ppt_w"/>
                                          </p:val>
                                        </p:tav>
                                        <p:tav tm="100000">
                                          <p:val>
                                            <p:fltVal val="0"/>
                                          </p:val>
                                        </p:tav>
                                      </p:tavLst>
                                    </p:anim>
                                    <p:anim calcmode="lin" valueType="num">
                                      <p:cBhvr>
                                        <p:cTn id="53" dur="500"/>
                                        <p:tgtEl>
                                          <p:spTgt spid="2"/>
                                        </p:tgtEl>
                                        <p:attrNameLst>
                                          <p:attrName>ppt_h</p:attrName>
                                        </p:attrNameLst>
                                      </p:cBhvr>
                                      <p:tavLst>
                                        <p:tav tm="0">
                                          <p:val>
                                            <p:strVal val="ppt_h"/>
                                          </p:val>
                                        </p:tav>
                                        <p:tav tm="100000">
                                          <p:val>
                                            <p:fltVal val="0"/>
                                          </p:val>
                                        </p:tav>
                                      </p:tavLst>
                                    </p:anim>
                                    <p:animEffect transition="out" filter="fade">
                                      <p:cBhvr>
                                        <p:cTn id="54" dur="500"/>
                                        <p:tgtEl>
                                          <p:spTgt spid="2"/>
                                        </p:tgtEl>
                                      </p:cBhvr>
                                    </p:animEffect>
                                    <p:set>
                                      <p:cBhvr>
                                        <p:cTn id="55" dur="1" fill="hold">
                                          <p:stCondLst>
                                            <p:cond delay="499"/>
                                          </p:stCondLst>
                                        </p:cTn>
                                        <p:tgtEl>
                                          <p:spTgt spid="2"/>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barn(inVertical)">
                                      <p:cBhvr>
                                        <p:cTn id="6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1" grpId="0" animBg="1"/>
      <p:bldP spid="11" grpId="1" animBg="1"/>
      <p:bldP spid="2" grpId="0" animBg="1"/>
      <p:bldP spid="2" grpId="1" animBg="1"/>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689</TotalTime>
  <Words>1605</Words>
  <Application>Microsoft Office PowerPoint</Application>
  <PresentationFormat>Màn hình rộng</PresentationFormat>
  <Paragraphs>160</Paragraphs>
  <Slides>20</Slides>
  <Notes>0</Notes>
  <HiddenSlides>0</HiddenSlides>
  <MMClips>0</MMClips>
  <ScaleCrop>false</ScaleCrop>
  <HeadingPairs>
    <vt:vector size="6" baseType="variant">
      <vt:variant>
        <vt:lpstr>Phông được Dùng</vt:lpstr>
      </vt:variant>
      <vt:variant>
        <vt:i4>4</vt:i4>
      </vt:variant>
      <vt:variant>
        <vt:lpstr>Chủ đề</vt:lpstr>
      </vt:variant>
      <vt:variant>
        <vt:i4>1</vt:i4>
      </vt:variant>
      <vt:variant>
        <vt:lpstr>Tiêu đề Bản chiếu</vt:lpstr>
      </vt:variant>
      <vt:variant>
        <vt:i4>20</vt:i4>
      </vt:variant>
    </vt:vector>
  </HeadingPairs>
  <TitlesOfParts>
    <vt:vector size="25" baseType="lpstr">
      <vt:lpstr>Arial</vt:lpstr>
      <vt:lpstr>Calibri</vt:lpstr>
      <vt:lpstr>Calibri Light</vt:lpstr>
      <vt:lpstr>Times New Roman</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Việt Phạm Lê Hoài</cp:lastModifiedBy>
  <cp:revision>277</cp:revision>
  <dcterms:created xsi:type="dcterms:W3CDTF">2021-08-17T01:45:15Z</dcterms:created>
  <dcterms:modified xsi:type="dcterms:W3CDTF">2024-01-11T01:04:45Z</dcterms:modified>
</cp:coreProperties>
</file>