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24" r:id="rId2"/>
    <p:sldId id="329" r:id="rId3"/>
    <p:sldId id="332" r:id="rId4"/>
    <p:sldId id="330" r:id="rId5"/>
    <p:sldId id="331" r:id="rId6"/>
    <p:sldId id="258" r:id="rId7"/>
    <p:sldId id="284" r:id="rId8"/>
    <p:sldId id="642" r:id="rId9"/>
    <p:sldId id="646" r:id="rId10"/>
    <p:sldId id="641" r:id="rId11"/>
    <p:sldId id="267" r:id="rId12"/>
    <p:sldId id="644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78" r:id="rId22"/>
    <p:sldId id="645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CC3300"/>
    <a:srgbClr val="996633"/>
    <a:srgbClr val="5461DC"/>
    <a:srgbClr val="996600"/>
    <a:srgbClr val="CC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 autoAdjust="0"/>
    <p:restoredTop sz="88095" autoAdjust="0"/>
  </p:normalViewPr>
  <p:slideViewPr>
    <p:cSldViewPr snapToGrid="0">
      <p:cViewPr varScale="1">
        <p:scale>
          <a:sx n="55" d="100"/>
          <a:sy n="55" d="100"/>
        </p:scale>
        <p:origin x="10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784822-D784-4989-8570-791A58C05BED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793DA1-C4A8-461C-AC2F-B24DBE65E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93DA1-C4A8-461C-AC2F-B24DBE65E8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5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93DA1-C4A8-461C-AC2F-B24DBE65E8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6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93DA1-C4A8-461C-AC2F-B24DBE65E81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4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2280-DE1A-4078-8A68-D8A6EAA3D04B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395B-2ADF-4903-8155-25AAED47D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AFAF-A8AD-451B-9446-43AB35E2B43F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E39B-421A-4579-BEAE-23681A771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B7D1-74D2-4A93-B0AB-B3D5CE2BB3B1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DDA4-15D9-430D-9AB4-90512B1A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158B32-327E-834E-B5D8-D5C4EF16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783C-FB5A-4249-9CAC-DCC872CB87E7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D7A6DF9-DC2F-BE46-B514-A0DB5920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311A43-2F61-264E-B8C7-9BC0E5A7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F089-32AB-5848-9086-B05C03D4BDE1}" type="slidenum">
              <a:rPr lang="en-US" altLang="en-VN"/>
              <a:pPr>
                <a:defRPr/>
              </a:pPr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53524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8633-5C79-4CCA-9743-4843DDC6CE95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2431-BC0E-492B-A3EC-363A18168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233D2-DC8D-4A59-BC19-FCBAEF15BB9F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67BE-B856-49C7-91E1-67C7D4058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FE47-D986-499D-A4A5-E613A7A8F953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7B6AB-23BA-41E2-A1CD-86C3CFE7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6E35-2A6D-44BC-98A9-D874E06AFFE5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0A37-633D-4791-8096-007F66AA3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BC09-FA55-4485-B601-A41A08C94D4D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EEBB-706A-47CA-9E35-11F52FBCD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7AE93-3DFC-4AAE-A82B-904DEF5123ED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A4AB-AFAD-4F00-9F0F-FF805AECA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0D53-599D-4C79-A199-1B47ABB4CD4E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EB8F3-8179-41D7-9506-0678E4CCE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202F-981D-485E-89F8-9131D20C9BC3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21F9-5530-4CCA-B579-500EB4C19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6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FBEAAB7-E2C5-4EDC-8558-BB971E420476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CD4D574-2396-4B0A-B909-40F33A9F9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41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slide" Target="slide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jp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26" Type="http://schemas.openxmlformats.org/officeDocument/2006/relationships/image" Target="../media/image21.png"/><Relationship Id="rId3" Type="http://schemas.openxmlformats.org/officeDocument/2006/relationships/slide" Target="slide13.xml"/><Relationship Id="rId21" Type="http://schemas.openxmlformats.org/officeDocument/2006/relationships/slide" Target="slide21.xml"/><Relationship Id="rId7" Type="http://schemas.openxmlformats.org/officeDocument/2006/relationships/image" Target="../media/image14.png"/><Relationship Id="rId12" Type="http://schemas.openxmlformats.org/officeDocument/2006/relationships/slide" Target="slide16.xml"/><Relationship Id="rId17" Type="http://schemas.microsoft.com/office/2007/relationships/hdphoto" Target="../media/hdphoto8.wdp"/><Relationship Id="rId25" Type="http://schemas.openxmlformats.org/officeDocument/2006/relationships/image" Target="../media/image20.png"/><Relationship Id="rId2" Type="http://schemas.openxmlformats.org/officeDocument/2006/relationships/image" Target="../media/image12.png"/><Relationship Id="rId16" Type="http://schemas.openxmlformats.org/officeDocument/2006/relationships/image" Target="../media/image17.png"/><Relationship Id="rId20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microsoft.com/office/2007/relationships/hdphoto" Target="../media/hdphoto6.wdp"/><Relationship Id="rId24" Type="http://schemas.openxmlformats.org/officeDocument/2006/relationships/image" Target="../media/image19.gif"/><Relationship Id="rId5" Type="http://schemas.microsoft.com/office/2007/relationships/hdphoto" Target="../media/hdphoto4.wdp"/><Relationship Id="rId15" Type="http://schemas.openxmlformats.org/officeDocument/2006/relationships/slide" Target="slide17.xml"/><Relationship Id="rId23" Type="http://schemas.openxmlformats.org/officeDocument/2006/relationships/slide" Target="slide20.xml"/><Relationship Id="rId28" Type="http://schemas.openxmlformats.org/officeDocument/2006/relationships/image" Target="../media/image22.gif"/><Relationship Id="rId10" Type="http://schemas.openxmlformats.org/officeDocument/2006/relationships/image" Target="../media/image15.png"/><Relationship Id="rId19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openxmlformats.org/officeDocument/2006/relationships/slide" Target="slide15.xml"/><Relationship Id="rId14" Type="http://schemas.microsoft.com/office/2007/relationships/hdphoto" Target="../media/hdphoto7.wdp"/><Relationship Id="rId22" Type="http://schemas.openxmlformats.org/officeDocument/2006/relationships/slide" Target="slide19.xml"/><Relationship Id="rId27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0A3772-69FB-9440-85B4-F642EDE3BA89}"/>
              </a:ext>
            </a:extLst>
          </p:cNvPr>
          <p:cNvSpPr/>
          <p:nvPr/>
        </p:nvSpPr>
        <p:spPr>
          <a:xfrm>
            <a:off x="3002845" y="10249"/>
            <a:ext cx="618631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Khởi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động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pPr algn="ctr">
              <a:defRPr/>
            </a:pP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hiểu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Ý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ĐỒNG ĐỘI</a:t>
            </a: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0B2256E5-9C9E-D441-97A8-7EA7D6C38BA6}"/>
              </a:ext>
            </a:extLst>
          </p:cNvPr>
          <p:cNvSpPr/>
          <p:nvPr/>
        </p:nvSpPr>
        <p:spPr>
          <a:xfrm>
            <a:off x="3141663" y="2133600"/>
            <a:ext cx="3048000" cy="1905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0" dirty="0"/>
              <a:t>1</a:t>
            </a: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39526F28-6AEA-3047-A18C-AB84512B8D2F}"/>
              </a:ext>
            </a:extLst>
          </p:cNvPr>
          <p:cNvSpPr/>
          <p:nvPr/>
        </p:nvSpPr>
        <p:spPr>
          <a:xfrm>
            <a:off x="3141663" y="4065588"/>
            <a:ext cx="3048000" cy="1905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0" dirty="0"/>
              <a:t>3</a:t>
            </a:r>
          </a:p>
        </p:txBody>
      </p: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DE0E9027-C550-CB4C-97F1-31FD9E702AC2}"/>
              </a:ext>
            </a:extLst>
          </p:cNvPr>
          <p:cNvSpPr/>
          <p:nvPr/>
        </p:nvSpPr>
        <p:spPr>
          <a:xfrm>
            <a:off x="6200775" y="4065588"/>
            <a:ext cx="3048000" cy="1905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0" dirty="0"/>
              <a:t>4</a:t>
            </a:r>
          </a:p>
        </p:txBody>
      </p:sp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6CCE6564-C51B-614D-AD0D-A263FA784218}"/>
              </a:ext>
            </a:extLst>
          </p:cNvPr>
          <p:cNvSpPr/>
          <p:nvPr/>
        </p:nvSpPr>
        <p:spPr>
          <a:xfrm>
            <a:off x="6200775" y="2133600"/>
            <a:ext cx="3048000" cy="1905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0" dirty="0"/>
              <a:t>2</a:t>
            </a:r>
          </a:p>
        </p:txBody>
      </p:sp>
      <p:sp>
        <p:nvSpPr>
          <p:cNvPr id="8" name="Oval 7">
            <a:hlinkClick r:id="rId6" action="ppaction://hlinksldjump"/>
            <a:extLst>
              <a:ext uri="{FF2B5EF4-FFF2-40B4-BE49-F238E27FC236}">
                <a16:creationId xmlns:a16="http://schemas.microsoft.com/office/drawing/2014/main" id="{8DF22226-2480-EF49-96A8-ABBA41ABB217}"/>
              </a:ext>
            </a:extLst>
          </p:cNvPr>
          <p:cNvSpPr/>
          <p:nvPr/>
        </p:nvSpPr>
        <p:spPr>
          <a:xfrm>
            <a:off x="9906000" y="6248400"/>
            <a:ext cx="762000" cy="6365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DA436C-1332-2F4E-B803-42FAD9766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635598"/>
              </p:ext>
            </p:extLst>
          </p:nvPr>
        </p:nvGraphicFramePr>
        <p:xfrm>
          <a:off x="0" y="676895"/>
          <a:ext cx="12192000" cy="6639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1397">
                  <a:extLst>
                    <a:ext uri="{9D8B030D-6E8A-4147-A177-3AD203B41FA5}">
                      <a16:colId xmlns:a16="http://schemas.microsoft.com/office/drawing/2014/main" val="1337947902"/>
                    </a:ext>
                  </a:extLst>
                </a:gridCol>
                <a:gridCol w="4618299">
                  <a:extLst>
                    <a:ext uri="{9D8B030D-6E8A-4147-A177-3AD203B41FA5}">
                      <a16:colId xmlns:a16="http://schemas.microsoft.com/office/drawing/2014/main" val="4034662639"/>
                    </a:ext>
                  </a:extLst>
                </a:gridCol>
                <a:gridCol w="5652304">
                  <a:extLst>
                    <a:ext uri="{9D8B030D-6E8A-4147-A177-3AD203B41FA5}">
                      <a16:colId xmlns:a16="http://schemas.microsoft.com/office/drawing/2014/main" val="2113465117"/>
                    </a:ext>
                  </a:extLst>
                </a:gridCol>
              </a:tblGrid>
              <a:tr h="379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A</a:t>
                      </a:r>
                      <a:endParaRPr lang="en-VN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B</a:t>
                      </a:r>
                      <a:endParaRPr lang="en-VN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C</a:t>
                      </a:r>
                      <a:endParaRPr lang="en-VN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81929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500">
                          <a:effectLst/>
                          <a:latin typeface="+mj-lt"/>
                        </a:rPr>
                        <a:t>Loại gió</a:t>
                      </a:r>
                      <a:endParaRPr lang="en-VN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500">
                          <a:effectLst/>
                          <a:latin typeface="+mj-lt"/>
                        </a:rPr>
                        <a:t>Phạm vi gió thổi.</a:t>
                      </a:r>
                      <a:endParaRPr lang="en-VN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500">
                          <a:effectLst/>
                          <a:latin typeface="+mj-lt"/>
                        </a:rPr>
                        <a:t>Hướng gió</a:t>
                      </a:r>
                      <a:r>
                        <a:rPr lang="vi-VN" sz="2500">
                          <a:effectLst/>
                          <a:latin typeface="+mj-lt"/>
                        </a:rPr>
                        <a:t>.</a:t>
                      </a:r>
                      <a:endParaRPr lang="en-VN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032022"/>
                  </a:ext>
                </a:extLst>
              </a:tr>
              <a:tr h="1425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1/</a:t>
                      </a:r>
                      <a:r>
                        <a:rPr lang="en-US" sz="2500">
                          <a:effectLst/>
                          <a:latin typeface="+mj-lt"/>
                        </a:rPr>
                        <a:t>Đông cực</a:t>
                      </a:r>
                      <a:endParaRPr lang="en-VN" sz="250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500">
                          <a:effectLst/>
                          <a:latin typeface="+mj-lt"/>
                        </a:rPr>
                        <a:t> </a:t>
                      </a:r>
                      <a:endParaRPr lang="en-VN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a/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500" dirty="0">
                          <a:effectLst/>
                          <a:latin typeface="+mj-lt"/>
                        </a:rPr>
                        <a:t>Từ khoảng các vĩ độ 30</a:t>
                      </a:r>
                      <a:r>
                        <a:rPr lang="it-IT" sz="2500" baseline="30000" dirty="0">
                          <a:effectLst/>
                          <a:latin typeface="+mj-lt"/>
                        </a:rPr>
                        <a:t>0</a:t>
                      </a:r>
                      <a:r>
                        <a:rPr lang="it-IT" sz="2500" dirty="0">
                          <a:effectLst/>
                          <a:latin typeface="+mj-lt"/>
                        </a:rPr>
                        <a:t>B và N về XĐ</a:t>
                      </a:r>
                      <a:endParaRPr lang="en-VN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E/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effectLst/>
                          <a:latin typeface="+mj-lt"/>
                        </a:rPr>
                        <a:t>ở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nửa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cầu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B,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gió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hướng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TN, </a:t>
                      </a:r>
                      <a:endParaRPr lang="en-VN" sz="25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effectLst/>
                          <a:latin typeface="+mj-lt"/>
                        </a:rPr>
                        <a:t>ở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nửa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cầu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N,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gió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hướng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TB</a:t>
                      </a:r>
                      <a:endParaRPr lang="en-VN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7335703"/>
                  </a:ext>
                </a:extLst>
              </a:tr>
              <a:tr h="1947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2/</a:t>
                      </a:r>
                      <a:r>
                        <a:rPr lang="it-IT" sz="2500">
                          <a:effectLst/>
                          <a:latin typeface="+mj-lt"/>
                        </a:rPr>
                        <a:t>Tín phong</a:t>
                      </a:r>
                      <a:endParaRPr lang="en-VN" sz="250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+mj-lt"/>
                        </a:rPr>
                        <a:t> </a:t>
                      </a:r>
                      <a:endParaRPr lang="en-VN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b/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 err="1">
                          <a:effectLst/>
                          <a:latin typeface="+mj-lt"/>
                        </a:rPr>
                        <a:t>Từ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khoảng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vĩ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độ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90</a:t>
                      </a:r>
                      <a:r>
                        <a:rPr lang="en-US" sz="2500" baseline="30000" dirty="0">
                          <a:effectLst/>
                          <a:latin typeface="+mj-lt"/>
                        </a:rPr>
                        <a:t>0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Bvà N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về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60</a:t>
                      </a:r>
                      <a:r>
                        <a:rPr lang="en-US" sz="2500" baseline="30000" dirty="0">
                          <a:effectLst/>
                          <a:latin typeface="+mj-lt"/>
                        </a:rPr>
                        <a:t>0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B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N</a:t>
                      </a:r>
                      <a:endParaRPr lang="en-VN" sz="25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effectLst/>
                          <a:latin typeface="+mj-lt"/>
                        </a:rPr>
                        <a:t> </a:t>
                      </a:r>
                      <a:endParaRPr lang="en-VN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F/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500" dirty="0">
                          <a:effectLst/>
                          <a:latin typeface="+mj-lt"/>
                        </a:rPr>
                        <a:t>ở nửa cầu Bắc  hướng ĐB, </a:t>
                      </a:r>
                      <a:endParaRPr lang="en-VN" sz="25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500" dirty="0" err="1">
                          <a:effectLst/>
                          <a:latin typeface="+mj-lt"/>
                        </a:rPr>
                        <a:t>ở</a:t>
                      </a:r>
                      <a:r>
                        <a:rPr lang="it-IT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2500" dirty="0" err="1">
                          <a:effectLst/>
                          <a:latin typeface="+mj-lt"/>
                        </a:rPr>
                        <a:t>nửa</a:t>
                      </a:r>
                      <a:r>
                        <a:rPr lang="it-IT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2500" dirty="0" err="1">
                          <a:effectLst/>
                          <a:latin typeface="+mj-lt"/>
                        </a:rPr>
                        <a:t>cầu</a:t>
                      </a:r>
                      <a:r>
                        <a:rPr lang="it-IT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2500" dirty="0" err="1">
                          <a:effectLst/>
                          <a:latin typeface="+mj-lt"/>
                        </a:rPr>
                        <a:t>Nam</a:t>
                      </a:r>
                      <a:r>
                        <a:rPr lang="it-IT" sz="2500" dirty="0">
                          <a:effectLst/>
                          <a:latin typeface="+mj-lt"/>
                        </a:rPr>
                        <a:t>  </a:t>
                      </a:r>
                      <a:r>
                        <a:rPr lang="it-IT" sz="2500" dirty="0" err="1">
                          <a:effectLst/>
                          <a:latin typeface="+mj-lt"/>
                        </a:rPr>
                        <a:t>hướng</a:t>
                      </a:r>
                      <a:r>
                        <a:rPr lang="it-IT" sz="2500" dirty="0">
                          <a:effectLst/>
                          <a:latin typeface="+mj-lt"/>
                        </a:rPr>
                        <a:t> ĐN</a:t>
                      </a:r>
                      <a:endParaRPr lang="en-VN" sz="25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effectLst/>
                          <a:latin typeface="+mj-lt"/>
                        </a:rPr>
                        <a:t> </a:t>
                      </a:r>
                      <a:endParaRPr lang="en-VN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2082117"/>
                  </a:ext>
                </a:extLst>
              </a:tr>
              <a:tr h="1425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3/</a:t>
                      </a:r>
                      <a:r>
                        <a:rPr lang="en-US" sz="2500">
                          <a:effectLst/>
                          <a:latin typeface="+mj-lt"/>
                        </a:rPr>
                        <a:t>Tây ôn đới</a:t>
                      </a:r>
                      <a:endParaRPr lang="en-VN" sz="250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+mj-lt"/>
                        </a:rPr>
                        <a:t> </a:t>
                      </a:r>
                      <a:endParaRPr lang="en-VN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 err="1">
                          <a:effectLst/>
                          <a:latin typeface="+mj-lt"/>
                        </a:rPr>
                        <a:t>Từ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khoảng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vĩ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độ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30</a:t>
                      </a:r>
                      <a:r>
                        <a:rPr lang="en-US" sz="2500" baseline="30000" dirty="0">
                          <a:effectLst/>
                          <a:latin typeface="+mj-lt"/>
                        </a:rPr>
                        <a:t>0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B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N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lên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khoảng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vĩ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độ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60</a:t>
                      </a:r>
                      <a:r>
                        <a:rPr lang="en-US" sz="2500" baseline="30000" dirty="0">
                          <a:effectLst/>
                          <a:latin typeface="+mj-lt"/>
                        </a:rPr>
                        <a:t>0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B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N</a:t>
                      </a:r>
                      <a:endParaRPr lang="en-VN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G/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effectLst/>
                          <a:latin typeface="+mj-lt"/>
                        </a:rPr>
                        <a:t>ở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nửa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cầu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B,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gió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hướng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ĐB, </a:t>
                      </a:r>
                      <a:endParaRPr lang="en-VN" sz="25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effectLst/>
                          <a:latin typeface="+mj-lt"/>
                        </a:rPr>
                        <a:t>ở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nửa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cầu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N,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gió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hướng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ĐN</a:t>
                      </a:r>
                      <a:endParaRPr lang="en-VN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013197"/>
                  </a:ext>
                </a:extLst>
              </a:tr>
              <a:tr h="623508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VN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53260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061986A-CE3D-CF43-ABF1-D34E0FFA0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34" y="68786"/>
            <a:ext cx="101812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tập 3: Nối những đơn vị kiến thức ở cột A_B_C để tạo th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hệ thống kiến thức đầy đủ </a:t>
            </a:r>
            <a:endParaRPr kumimoji="0" lang="vi-VN" altLang="en-VN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x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v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th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kiến thức còn thiếu v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dấu </a:t>
            </a:r>
            <a:r>
              <a:rPr kumimoji="0" lang="vi-VN" altLang="en-V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kumimoji="0" lang="vi-VN" altLang="en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1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1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3005664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283345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252" y="5531453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Tai nguyen thiet ke tro choi\Angry birds epic birds\1505573783630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24" y="2116162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0" y="4212948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4" y="3290936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956560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57536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193570"/>
            <a:ext cx="1503912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2" y="5034141"/>
            <a:ext cx="1096168" cy="10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54" y="5493668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5355505"/>
            <a:ext cx="1567457" cy="117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79" y="4776243"/>
            <a:ext cx="1544696" cy="11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1" y="3351710"/>
            <a:ext cx="1552980" cy="116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51" y="2380607"/>
            <a:ext cx="1503912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83" y="-130427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942" y="-15274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096723" y="-53339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044884" y="-771305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51" y="5408521"/>
            <a:ext cx="924287" cy="12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285896" y="-757287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539466" y="2311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39467" y="2223897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680800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53" y="2712864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9"/>
            <a:ext cx="59944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4288" y="1084387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Nitơ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78%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8"/>
            <a:ext cx="5994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2781" y="640079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8"/>
            <a:ext cx="599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5697" y="959281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0-16km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20800" y="4451328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ôxy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4288" y="1052317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21 %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8"/>
            <a:ext cx="599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58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4195" y="534768"/>
            <a:ext cx="4673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2781" y="640079"/>
            <a:ext cx="41656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783" indent="-685783" algn="ctr">
              <a:buAutoNum type="arabicPeriod"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83" indent="-685783" algn="ctr">
              <a:buAutoNum type="arabicPeriod"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83" indent="-685783" algn="ctr">
              <a:buAutoNum type="arabicPeriod"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116101"/>
            <a:ext cx="8676196" cy="45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30400" y="4241800"/>
            <a:ext cx="599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TĐ</a:t>
            </a: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2731347"/>
            <a:ext cx="33655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2781" y="640079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116101"/>
            <a:ext cx="8676196" cy="45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30400" y="4241800"/>
            <a:ext cx="599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2731347"/>
            <a:ext cx="33655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004F470F-58F1-1B40-B95B-DFBF805CE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2B11B-38B7-B34B-8F11-59F94B34ED4B}"/>
              </a:ext>
            </a:extLst>
          </p:cNvPr>
          <p:cNvSpPr/>
          <p:nvPr/>
        </p:nvSpPr>
        <p:spPr>
          <a:xfrm>
            <a:off x="2923656" y="2057400"/>
            <a:ext cx="6699270" cy="23805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88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KHÔNG KHÍ</a:t>
            </a: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:a16="http://schemas.microsoft.com/office/drawing/2014/main" id="{86EA6A8A-D79B-1F45-8D77-1E61841D0C9E}"/>
              </a:ext>
            </a:extLst>
          </p:cNvPr>
          <p:cNvSpPr/>
          <p:nvPr/>
        </p:nvSpPr>
        <p:spPr>
          <a:xfrm>
            <a:off x="9829800" y="6096000"/>
            <a:ext cx="8001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2781" y="640079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 (mi-li-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116101"/>
            <a:ext cx="8676196" cy="45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30400" y="4241800"/>
            <a:ext cx="599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2731347"/>
            <a:ext cx="33655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4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2781" y="640079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116101"/>
            <a:ext cx="8676196" cy="45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30400" y="4241800"/>
            <a:ext cx="599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dôn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2731347"/>
            <a:ext cx="33655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1BE80D7E-4039-CA4B-AF96-2CC006927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77" y="-56375"/>
            <a:ext cx="12405353" cy="6970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562979-49CF-2841-81E0-6FAD27BFF191}"/>
              </a:ext>
            </a:extLst>
          </p:cNvPr>
          <p:cNvSpPr txBox="1"/>
          <p:nvPr/>
        </p:nvSpPr>
        <p:spPr>
          <a:xfrm>
            <a:off x="1117600" y="76200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perspectiveLef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ross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Vận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dung,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mở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rộng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DC32C-3487-584C-BA3E-E3E347C87B79}"/>
              </a:ext>
            </a:extLst>
          </p:cNvPr>
          <p:cNvSpPr txBox="1"/>
          <p:nvPr/>
        </p:nvSpPr>
        <p:spPr>
          <a:xfrm>
            <a:off x="1523999" y="2596038"/>
            <a:ext cx="914400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perspectiveLef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ross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Thu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thập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thông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tin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về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hoạt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động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sản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xuất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điện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gió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20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A8A969EE-84D7-3A4B-8BFC-1E7E9DD61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55209F-1780-1849-8E7F-16F2A8F48406}"/>
              </a:ext>
            </a:extLst>
          </p:cNvPr>
          <p:cNvSpPr/>
          <p:nvPr/>
        </p:nvSpPr>
        <p:spPr>
          <a:xfrm>
            <a:off x="5053086" y="2362200"/>
            <a:ext cx="2085827" cy="254589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80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GIÓ</a:t>
            </a:r>
          </a:p>
          <a:p>
            <a:pPr algn="ctr">
              <a:lnSpc>
                <a:spcPct val="150000"/>
              </a:lnSpc>
              <a:defRPr/>
            </a:pPr>
            <a:endParaRPr lang="en-US" sz="3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val 6">
            <a:hlinkClick r:id="rId3" action="ppaction://hlinksldjump"/>
            <a:extLst>
              <a:ext uri="{FF2B5EF4-FFF2-40B4-BE49-F238E27FC236}">
                <a16:creationId xmlns:a16="http://schemas.microsoft.com/office/drawing/2014/main" id="{4F003EA9-91BC-184C-AA2C-690A9A8F7AB8}"/>
              </a:ext>
            </a:extLst>
          </p:cNvPr>
          <p:cNvSpPr/>
          <p:nvPr/>
        </p:nvSpPr>
        <p:spPr>
          <a:xfrm>
            <a:off x="9829800" y="6096000"/>
            <a:ext cx="8001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31CEC62B-5694-B24A-905B-466775AEE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hlinkClick r:id="rId3" action="ppaction://hlinksldjump"/>
            <a:extLst>
              <a:ext uri="{FF2B5EF4-FFF2-40B4-BE49-F238E27FC236}">
                <a16:creationId xmlns:a16="http://schemas.microsoft.com/office/drawing/2014/main" id="{0133F0E7-CDEB-D74D-8F04-7B6C9ACF4C67}"/>
              </a:ext>
            </a:extLst>
          </p:cNvPr>
          <p:cNvSpPr/>
          <p:nvPr/>
        </p:nvSpPr>
        <p:spPr>
          <a:xfrm>
            <a:off x="9829800" y="6096000"/>
            <a:ext cx="8001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9A234-16B5-EA4D-A02E-8838504376B8}"/>
              </a:ext>
            </a:extLst>
          </p:cNvPr>
          <p:cNvSpPr/>
          <p:nvPr/>
        </p:nvSpPr>
        <p:spPr>
          <a:xfrm>
            <a:off x="4910418" y="2362200"/>
            <a:ext cx="2371162" cy="254589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80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ÔXY</a:t>
            </a:r>
          </a:p>
          <a:p>
            <a:pPr algn="ctr">
              <a:lnSpc>
                <a:spcPct val="150000"/>
              </a:lnSpc>
              <a:defRPr/>
            </a:pPr>
            <a:endParaRPr lang="en-US" sz="3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D49F6C65-AEF3-EC41-80D5-79C4D40E2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hlinkClick r:id="rId3" action="ppaction://hlinksldjump"/>
            <a:extLst>
              <a:ext uri="{FF2B5EF4-FFF2-40B4-BE49-F238E27FC236}">
                <a16:creationId xmlns:a16="http://schemas.microsoft.com/office/drawing/2014/main" id="{BC175822-A320-5B49-AD69-7A9E0A533B75}"/>
              </a:ext>
            </a:extLst>
          </p:cNvPr>
          <p:cNvSpPr/>
          <p:nvPr/>
        </p:nvSpPr>
        <p:spPr>
          <a:xfrm>
            <a:off x="9829800" y="6096000"/>
            <a:ext cx="8001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59BEE2-BD98-2C4C-A3B6-34CD15FACB02}"/>
              </a:ext>
            </a:extLst>
          </p:cNvPr>
          <p:cNvSpPr/>
          <p:nvPr/>
        </p:nvSpPr>
        <p:spPr>
          <a:xfrm>
            <a:off x="4362992" y="2362200"/>
            <a:ext cx="3466013" cy="254589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8000" b="1" spc="50" dirty="0" err="1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</a:t>
            </a:r>
            <a:r>
              <a:rPr lang="en-US" sz="80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ZÔN</a:t>
            </a:r>
          </a:p>
          <a:p>
            <a:pPr algn="ctr">
              <a:lnSpc>
                <a:spcPct val="150000"/>
              </a:lnSpc>
              <a:defRPr/>
            </a:pPr>
            <a:endParaRPr lang="en-US" sz="3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6">
            <a:extLst>
              <a:ext uri="{FF2B5EF4-FFF2-40B4-BE49-F238E27FC236}">
                <a16:creationId xmlns:a16="http://schemas.microsoft.com/office/drawing/2014/main" id="{75ECF1C0-1FA0-9244-A3A8-7F54E8C31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018"/>
            <a:ext cx="12192000" cy="6766983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VN"/>
          </a:p>
        </p:txBody>
      </p:sp>
      <p:pic>
        <p:nvPicPr>
          <p:cNvPr id="18434" name="Picture 24" descr="SailBoat">
            <a:extLst>
              <a:ext uri="{FF2B5EF4-FFF2-40B4-BE49-F238E27FC236}">
                <a16:creationId xmlns:a16="http://schemas.microsoft.com/office/drawing/2014/main" id="{649BEB12-3DDC-DC49-951B-1125F94227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315884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5" descr="th_50a9093a">
            <a:extLst>
              <a:ext uri="{FF2B5EF4-FFF2-40B4-BE49-F238E27FC236}">
                <a16:creationId xmlns:a16="http://schemas.microsoft.com/office/drawing/2014/main" id="{157F86A9-D276-6947-99D0-7867BE2CE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4467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Oval 26" descr="Copy of winxpap14">
            <a:extLst>
              <a:ext uri="{FF2B5EF4-FFF2-40B4-BE49-F238E27FC236}">
                <a16:creationId xmlns:a16="http://schemas.microsoft.com/office/drawing/2014/main" id="{0E7763A9-879F-4A4D-ACA2-291FDC85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4" y="304800"/>
            <a:ext cx="2438400" cy="16764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 cmpd="thickThin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VN"/>
          </a:p>
        </p:txBody>
      </p:sp>
      <p:pic>
        <p:nvPicPr>
          <p:cNvPr id="18437" name="Picture 27" descr="Earth-16-june">
            <a:extLst>
              <a:ext uri="{FF2B5EF4-FFF2-40B4-BE49-F238E27FC236}">
                <a16:creationId xmlns:a16="http://schemas.microsoft.com/office/drawing/2014/main" id="{E3495BF3-DD78-B548-96D5-CBAAA7EF76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218017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30">
            <a:extLst>
              <a:ext uri="{FF2B5EF4-FFF2-40B4-BE49-F238E27FC236}">
                <a16:creationId xmlns:a16="http://schemas.microsoft.com/office/drawing/2014/main" id="{0BF6AE00-0837-7943-A4A0-E9F43A292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417" y="1181100"/>
            <a:ext cx="510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4800" b="1" i="1" u="sng" dirty="0" err="1">
                <a:solidFill>
                  <a:srgbClr val="FF0000"/>
                </a:solidFill>
              </a:rPr>
              <a:t>Bài</a:t>
            </a:r>
            <a:r>
              <a:rPr lang="en-US" altLang="en-VN" sz="4800" b="1" i="1" u="sng" dirty="0">
                <a:solidFill>
                  <a:srgbClr val="FF0000"/>
                </a:solidFill>
              </a:rPr>
              <a:t> 12</a:t>
            </a:r>
            <a:endParaRPr lang="en-US" altLang="en-VN" sz="4800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F8998-4AA4-934A-9E00-3BA344016049}"/>
              </a:ext>
            </a:extLst>
          </p:cNvPr>
          <p:cNvSpPr txBox="1"/>
          <p:nvPr/>
        </p:nvSpPr>
        <p:spPr>
          <a:xfrm>
            <a:off x="1117600" y="2638558"/>
            <a:ext cx="101219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Lef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ross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Lớp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vỏ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khí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.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Khối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khí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Khí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áp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và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gió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trên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trái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đất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D93A47-06AC-7143-8FA5-D67DE1B49489}"/>
              </a:ext>
            </a:extLst>
          </p:cNvPr>
          <p:cNvSpPr/>
          <p:nvPr/>
        </p:nvSpPr>
        <p:spPr>
          <a:xfrm>
            <a:off x="120650" y="544979"/>
            <a:ext cx="11722100" cy="325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VN" sz="3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1: </a:t>
            </a:r>
            <a:r>
              <a:rPr lang="vi-VN" sz="3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hiểu biết của em và kiến thức SGK hoàn thành bài tập sau:</a:t>
            </a:r>
            <a:endParaRPr lang="en-VN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nl-NL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nl-NL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nl-NL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nl-NL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nl-NL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nl-NL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nl-NL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nl-NL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thành phần chiếm tỉ lệ bao nhiêu?</a:t>
            </a:r>
            <a:endParaRPr lang="en-VN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vi-VN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trò của ôxy, hơi nước và khí CO2 đối với tự nhiên và đời sống?</a:t>
            </a:r>
            <a:endParaRPr lang="en-VN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277EA0-E487-404D-814C-72A745052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226010"/>
              </p:ext>
            </p:extLst>
          </p:nvPr>
        </p:nvGraphicFramePr>
        <p:xfrm>
          <a:off x="0" y="4279335"/>
          <a:ext cx="12192000" cy="3264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4126">
                  <a:extLst>
                    <a:ext uri="{9D8B030D-6E8A-4147-A177-3AD203B41FA5}">
                      <a16:colId xmlns:a16="http://schemas.microsoft.com/office/drawing/2014/main" val="2929733199"/>
                    </a:ext>
                  </a:extLst>
                </a:gridCol>
                <a:gridCol w="3316646">
                  <a:extLst>
                    <a:ext uri="{9D8B030D-6E8A-4147-A177-3AD203B41FA5}">
                      <a16:colId xmlns:a16="http://schemas.microsoft.com/office/drawing/2014/main" val="2130215316"/>
                    </a:ext>
                  </a:extLst>
                </a:gridCol>
                <a:gridCol w="3182690">
                  <a:extLst>
                    <a:ext uri="{9D8B030D-6E8A-4147-A177-3AD203B41FA5}">
                      <a16:colId xmlns:a16="http://schemas.microsoft.com/office/drawing/2014/main" val="1121765774"/>
                    </a:ext>
                  </a:extLst>
                </a:gridCol>
                <a:gridCol w="3358538">
                  <a:extLst>
                    <a:ext uri="{9D8B030D-6E8A-4147-A177-3AD203B41FA5}">
                      <a16:colId xmlns:a16="http://schemas.microsoft.com/office/drawing/2014/main" val="4181154042"/>
                    </a:ext>
                  </a:extLst>
                </a:gridCol>
              </a:tblGrid>
              <a:tr h="260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 lưu</a:t>
                      </a:r>
                      <a:endParaRPr lang="en-VN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 lưu</a:t>
                      </a:r>
                      <a:endParaRPr lang="en-VN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tầng cao</a:t>
                      </a:r>
                      <a:endParaRPr lang="en-VN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723544154"/>
                  </a:ext>
                </a:extLst>
              </a:tr>
              <a:tr h="656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VN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832417768"/>
                  </a:ext>
                </a:extLst>
              </a:tr>
              <a:tr h="154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VN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VN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VN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63131158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392BD90-F342-4B4D-8103-98388506E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54445"/>
            <a:ext cx="224609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VN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VN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VN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tập 2: </a:t>
            </a:r>
            <a:r>
              <a:rPr kumimoji="0" lang="nl-NL" altLang="en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nl-NL" altLang="en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nl-NL" altLang="en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nl-NL" altLang="en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nl-NL" altLang="en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kumimoji="0" lang="nl-NL" altLang="en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nl-NL" altLang="en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nl-NL" altLang="en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nl-NL" altLang="en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nl-NL" altLang="en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nl-NL" altLang="en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nl-NL" altLang="en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en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nl-NL" altLang="en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nl-NL" altLang="en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nl-NL" altLang="en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1, 2, </a:t>
            </a:r>
            <a:r>
              <a:rPr kumimoji="0" lang="nl-NL" altLang="en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nl-NL" altLang="en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vi-VN" altLang="en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</a:t>
            </a:r>
            <a:r>
              <a:rPr kumimoji="0" lang="vi-VN" altLang="en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th</a:t>
            </a:r>
            <a:r>
              <a:rPr kumimoji="0" lang="vi-VN" altLang="en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bảng sau đây</a:t>
            </a:r>
            <a:endParaRPr kumimoji="0" lang="vi-VN" altLang="en-VN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5BD03A-2FB7-A740-8C15-454C01024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14188"/>
              </p:ext>
            </p:extLst>
          </p:nvPr>
        </p:nvGraphicFramePr>
        <p:xfrm>
          <a:off x="157482" y="563969"/>
          <a:ext cx="11877036" cy="4997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843">
                  <a:extLst>
                    <a:ext uri="{9D8B030D-6E8A-4147-A177-3AD203B41FA5}">
                      <a16:colId xmlns:a16="http://schemas.microsoft.com/office/drawing/2014/main" val="2130068286"/>
                    </a:ext>
                  </a:extLst>
                </a:gridCol>
                <a:gridCol w="5428253">
                  <a:extLst>
                    <a:ext uri="{9D8B030D-6E8A-4147-A177-3AD203B41FA5}">
                      <a16:colId xmlns:a16="http://schemas.microsoft.com/office/drawing/2014/main" val="836024525"/>
                    </a:ext>
                  </a:extLst>
                </a:gridCol>
                <a:gridCol w="4278940">
                  <a:extLst>
                    <a:ext uri="{9D8B030D-6E8A-4147-A177-3AD203B41FA5}">
                      <a16:colId xmlns:a16="http://schemas.microsoft.com/office/drawing/2014/main" val="2359760119"/>
                    </a:ext>
                  </a:extLst>
                </a:gridCol>
              </a:tblGrid>
              <a:tr h="4494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3200" dirty="0">
                          <a:effectLst/>
                        </a:rPr>
                        <a:t>Khối khí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3200">
                          <a:effectLst/>
                        </a:rPr>
                        <a:t>Nơi hình thành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3200">
                          <a:effectLst/>
                        </a:rPr>
                        <a:t>Đặc điểm chính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124848"/>
                  </a:ext>
                </a:extLst>
              </a:tr>
              <a:tr h="1200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3200" dirty="0">
                          <a:effectLst/>
                        </a:rPr>
                        <a:t>Khối khí nóng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>
                          <a:effectLst/>
                        </a:rPr>
                        <a:t> </a:t>
                      </a:r>
                      <a:endParaRPr lang="en-VN" sz="3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>
                          <a:effectLst/>
                        </a:rPr>
                        <a:t> 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>
                          <a:effectLst/>
                        </a:rPr>
                        <a:t> 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731957"/>
                  </a:ext>
                </a:extLst>
              </a:tr>
              <a:tr h="868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3200" dirty="0">
                          <a:effectLst/>
                        </a:rPr>
                        <a:t>Khối khí lạnh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 dirty="0">
                          <a:effectLst/>
                        </a:rPr>
                        <a:t> 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>
                          <a:effectLst/>
                        </a:rPr>
                        <a:t> 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555688"/>
                  </a:ext>
                </a:extLst>
              </a:tr>
              <a:tr h="9297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3200">
                          <a:effectLst/>
                        </a:rPr>
                        <a:t>Khối khí lục địa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 dirty="0">
                          <a:effectLst/>
                        </a:rPr>
                        <a:t> 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 dirty="0">
                          <a:effectLst/>
                        </a:rPr>
                        <a:t> 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956141"/>
                  </a:ext>
                </a:extLst>
              </a:tr>
              <a:tr h="9297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3200">
                          <a:effectLst/>
                        </a:rPr>
                        <a:t>Khối khí đại dương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 dirty="0">
                          <a:effectLst/>
                        </a:rPr>
                        <a:t> 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3200" dirty="0">
                          <a:effectLst/>
                        </a:rPr>
                        <a:t> 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08908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3C25FE3-0E1B-A347-B045-1E2881E08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82" y="1384994"/>
            <a:ext cx="995871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VN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en-VN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VN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en-VN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VN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en-VN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VN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en-VN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VN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en-VN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en-VN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VN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en-VN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VN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VN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V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544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F50CD04-9AD8-468E-B199-7E9FDF41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495341-4414-48B9-BB8F-96CBC097E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5F439A1-D7AA-4F01-85A6-C9B368A706FC}"/>
              </a:ext>
            </a:extLst>
          </p:cNvPr>
          <p:cNvSpPr txBox="1"/>
          <p:nvPr/>
        </p:nvSpPr>
        <p:spPr>
          <a:xfrm>
            <a:off x="838200" y="1937564"/>
            <a:ext cx="106214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VN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vi-VN" altLang="en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VN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vi-VN" altLang="en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vi-VN" altLang="en-VN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kumimoji="0" lang="vi-VN" altLang="en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VN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vi-VN" altLang="en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VN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kumimoji="0" lang="vi-VN" altLang="en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VN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kumimoji="0" lang="vi-VN" altLang="en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VN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vi-VN" altLang="en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VN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vi-VN" altLang="en-V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sau:</a:t>
            </a:r>
            <a:endParaRPr kumimoji="0" lang="vi-VN" altLang="en-V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………………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VN" sz="2800" b="1" dirty="0">
                <a:latin typeface="+mj-lt"/>
              </a:rPr>
              <a:t> - 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………………</a:t>
            </a:r>
            <a:endParaRPr kumimoji="0" lang="vi-VN" altLang="en-V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……………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TRÁI ĐẤT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đai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……….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xích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endParaRPr kumimoji="0" lang="en-US" altLang="en-V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đai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………….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  <a:r>
              <a:rPr kumimoji="0" lang="en-US" altLang="en-VN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kumimoji="0" lang="en-US" altLang="en-VN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endParaRPr kumimoji="0" lang="en-US" altLang="en-V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đai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………………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30</a:t>
            </a:r>
            <a:r>
              <a:rPr kumimoji="0" lang="en-US" altLang="en-VN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90</a:t>
            </a:r>
            <a:r>
              <a:rPr kumimoji="0" lang="en-US" altLang="en-VN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N(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Nam)</a:t>
            </a:r>
          </a:p>
          <a:p>
            <a:pPr algn="just" eaLnBrk="0" hangingPunct="0"/>
            <a:r>
              <a:rPr lang="vi-VN" sz="2800" b="1" dirty="0">
                <a:latin typeface="+mj-lt"/>
              </a:rPr>
              <a:t>Gió là………………………………………..</a:t>
            </a:r>
            <a:endParaRPr lang="en-VN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670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3988</TotalTime>
  <Words>600</Words>
  <Application>Microsoft Office PowerPoint</Application>
  <PresentationFormat>Màn hình rộng</PresentationFormat>
  <Paragraphs>128</Paragraphs>
  <Slides>22</Slides>
  <Notes>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Thuy Pham Thanh</cp:lastModifiedBy>
  <cp:revision>255</cp:revision>
  <dcterms:created xsi:type="dcterms:W3CDTF">2021-06-18T15:04:24Z</dcterms:created>
  <dcterms:modified xsi:type="dcterms:W3CDTF">2023-02-08T01:54:33Z</dcterms:modified>
</cp:coreProperties>
</file>