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12" r:id="rId3"/>
    <p:sldId id="264" r:id="rId4"/>
    <p:sldId id="265" r:id="rId5"/>
    <p:sldId id="266" r:id="rId6"/>
    <p:sldId id="256" r:id="rId7"/>
    <p:sldId id="267" r:id="rId8"/>
    <p:sldId id="258" r:id="rId9"/>
    <p:sldId id="257" r:id="rId10"/>
    <p:sldId id="259" r:id="rId11"/>
    <p:sldId id="260" r:id="rId12"/>
    <p:sldId id="268" r:id="rId13"/>
    <p:sldId id="269" r:id="rId14"/>
    <p:sldId id="271" r:id="rId15"/>
    <p:sldId id="26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86" autoAdjust="0"/>
  </p:normalViewPr>
  <p:slideViewPr>
    <p:cSldViewPr snapToGrid="0">
      <p:cViewPr varScale="1">
        <p:scale>
          <a:sx n="59" d="100"/>
          <a:sy n="59" d="100"/>
        </p:scale>
        <p:origin x="9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05536-E7FB-4FFF-9D2B-C725F772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50EE14D-6C5E-4EE6-B9E1-8A6C5E3E5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6A8C8D-BDAB-40DB-B50E-9638A0E2848D}"/>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5" name="Footer Placeholder 4">
            <a:extLst>
              <a:ext uri="{FF2B5EF4-FFF2-40B4-BE49-F238E27FC236}">
                <a16:creationId xmlns:a16="http://schemas.microsoft.com/office/drawing/2014/main" id="{9BB1FEDD-1C0F-41C6-BCF0-F664998C7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57E1A1-E754-453D-8D9E-82D49994829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1855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838B-8C1A-487B-9458-9BB3B13E27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C0987C-AA30-4D20-A19A-66A74C3F4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20C3E4A-79AF-4B59-B265-ADDDCDFD51BD}"/>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5" name="Footer Placeholder 4">
            <a:extLst>
              <a:ext uri="{FF2B5EF4-FFF2-40B4-BE49-F238E27FC236}">
                <a16:creationId xmlns:a16="http://schemas.microsoft.com/office/drawing/2014/main" id="{B126A78E-B9F4-454F-A9FC-6461B03CA9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A03CA9-9691-4DF2-ABE1-7FB8534585EF}"/>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327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A9FE4-2CAF-4DC6-8171-8782016B12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127BB6-E1D8-40F6-9E4E-E5F2E78DEE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08EEDEF-193E-4699-BEB2-2C01E5B37E5F}"/>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5" name="Footer Placeholder 4">
            <a:extLst>
              <a:ext uri="{FF2B5EF4-FFF2-40B4-BE49-F238E27FC236}">
                <a16:creationId xmlns:a16="http://schemas.microsoft.com/office/drawing/2014/main" id="{FC8008FA-F7F5-4CD6-B044-423A86440F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A3BD493-07A6-419C-B72E-698A9CE03441}"/>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6879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280-71B9-4D64-8667-34479AC026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69A2E9-D047-4D02-B3F7-9C154DEA9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32A7B3-7A32-4448-8853-2D64E8336573}"/>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5" name="Footer Placeholder 4">
            <a:extLst>
              <a:ext uri="{FF2B5EF4-FFF2-40B4-BE49-F238E27FC236}">
                <a16:creationId xmlns:a16="http://schemas.microsoft.com/office/drawing/2014/main" id="{B05AFC52-65A7-46B7-A6F1-E0697ED33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9C6A51-00C7-426C-A2EF-805A0E758D2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869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DDC0-7CCC-45F1-B5A8-ECF44698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CACAFC1-1E0C-40E0-8AF9-76AC5874B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CDB1CC-5869-4F42-A282-3E48C2C24875}"/>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5" name="Footer Placeholder 4">
            <a:extLst>
              <a:ext uri="{FF2B5EF4-FFF2-40B4-BE49-F238E27FC236}">
                <a16:creationId xmlns:a16="http://schemas.microsoft.com/office/drawing/2014/main" id="{5DEA11B3-1400-402F-9136-5B5A793569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7ACA95-E769-45EA-80DE-8E8A9278BE96}"/>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58330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3996-E979-4E28-8ABD-58F87DA9C3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509A83A-80BC-40D1-B3FB-BEF894DA84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A251671-242B-41B2-B5D6-433A7AD6D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B207518-F191-420D-BDF7-9643B341FBF6}"/>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6" name="Footer Placeholder 5">
            <a:extLst>
              <a:ext uri="{FF2B5EF4-FFF2-40B4-BE49-F238E27FC236}">
                <a16:creationId xmlns:a16="http://schemas.microsoft.com/office/drawing/2014/main" id="{FCC81180-8699-4CDA-803B-9CD5E4CA2E9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724760-A968-4386-B71C-D46E8C4DF84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322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BFAB-2A4C-42A0-8A05-3CB7A26A4B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C5A6C0A-C007-4415-ACEF-8B325EE06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7B7902-F542-4870-BE08-9238E0E1B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E3EB232-438C-4777-A354-AC9C08C8E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795CB8-EAD1-4E52-B656-1F9EAFEE9F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EEBF78-661F-4803-960E-E8CDC93C961A}"/>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8" name="Footer Placeholder 7">
            <a:extLst>
              <a:ext uri="{FF2B5EF4-FFF2-40B4-BE49-F238E27FC236}">
                <a16:creationId xmlns:a16="http://schemas.microsoft.com/office/drawing/2014/main" id="{CFF43339-83D2-4189-8EE2-40EAB735E60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BDDA6A-635E-42C6-B849-0C95B3D4797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4587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CE52-5F2B-43C5-B304-27C626C47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63B819C-1A19-4B42-A2A2-B4ED9C2454A2}"/>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4" name="Footer Placeholder 3">
            <a:extLst>
              <a:ext uri="{FF2B5EF4-FFF2-40B4-BE49-F238E27FC236}">
                <a16:creationId xmlns:a16="http://schemas.microsoft.com/office/drawing/2014/main" id="{A7C7F1FC-085A-4731-B919-3197AAF111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67240B6-86F8-4D48-8C93-C7803843FFB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45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6C572-C690-43C7-AD6F-3C4C44A35D58}"/>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3" name="Footer Placeholder 2">
            <a:extLst>
              <a:ext uri="{FF2B5EF4-FFF2-40B4-BE49-F238E27FC236}">
                <a16:creationId xmlns:a16="http://schemas.microsoft.com/office/drawing/2014/main" id="{66A1E67F-A931-4453-ADF7-2C8B1EC11B5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AF972A-D880-4016-84C6-66861D7B3F5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6103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5A44-A876-4C31-9B70-E1EDBC9E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9EEC1E9-B7EE-49BE-86DE-2D7098826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70660EA-FADC-48C1-BCDB-04781D10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704E05-FEFD-4EB0-BF06-9FF47C6A0F2B}"/>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6" name="Footer Placeholder 5">
            <a:extLst>
              <a:ext uri="{FF2B5EF4-FFF2-40B4-BE49-F238E27FC236}">
                <a16:creationId xmlns:a16="http://schemas.microsoft.com/office/drawing/2014/main" id="{42B8E11D-942F-417C-8406-8636B5E4E1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FAEAD21-50CB-4DA0-BA0E-6BD72A72D6E0}"/>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1477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A3D8-D79B-4B30-839A-4F9BB18F0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E40D96B-0EDA-4332-B1FE-E8552984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6ABEDB4-130F-43FE-A88E-2508AE28A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897D48-2405-4A18-A961-D3323B6A7DB0}"/>
              </a:ext>
            </a:extLst>
          </p:cNvPr>
          <p:cNvSpPr>
            <a:spLocks noGrp="1"/>
          </p:cNvSpPr>
          <p:nvPr>
            <p:ph type="dt" sz="half" idx="10"/>
          </p:nvPr>
        </p:nvSpPr>
        <p:spPr/>
        <p:txBody>
          <a:bodyPr/>
          <a:lstStyle/>
          <a:p>
            <a:fld id="{ABA320A1-68BF-4A6E-B4AE-A54C982D316E}" type="datetimeFigureOut">
              <a:rPr lang="vi-VN" smtClean="0"/>
              <a:t>01/02/2023</a:t>
            </a:fld>
            <a:endParaRPr lang="vi-VN"/>
          </a:p>
        </p:txBody>
      </p:sp>
      <p:sp>
        <p:nvSpPr>
          <p:cNvPr id="6" name="Footer Placeholder 5">
            <a:extLst>
              <a:ext uri="{FF2B5EF4-FFF2-40B4-BE49-F238E27FC236}">
                <a16:creationId xmlns:a16="http://schemas.microsoft.com/office/drawing/2014/main" id="{E6E01F23-BAD9-494F-88DB-9FF47DC052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6828DF2-6A45-4E12-A0A5-1842B0998E79}"/>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17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C96C9-2081-49CF-8684-62F10218D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C728F85-882E-4D55-8C5C-FC939D137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27FFB65-D41B-49B5-8287-02AF70A4E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320A1-68BF-4A6E-B4AE-A54C982D316E}" type="datetimeFigureOut">
              <a:rPr lang="vi-VN" smtClean="0"/>
              <a:t>01/02/2023</a:t>
            </a:fld>
            <a:endParaRPr lang="vi-VN"/>
          </a:p>
        </p:txBody>
      </p:sp>
      <p:sp>
        <p:nvSpPr>
          <p:cNvPr id="5" name="Footer Placeholder 4">
            <a:extLst>
              <a:ext uri="{FF2B5EF4-FFF2-40B4-BE49-F238E27FC236}">
                <a16:creationId xmlns:a16="http://schemas.microsoft.com/office/drawing/2014/main" id="{6798A19D-07BF-46B4-990A-8CA2904FA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C0D8271-328B-4371-B316-3D1C1E94C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E3B8-D34D-4493-9003-1FD75FC9A535}" type="slidenum">
              <a:rPr lang="vi-VN" smtClean="0"/>
              <a:t>‹#›</a:t>
            </a:fld>
            <a:endParaRPr lang="vi-VN"/>
          </a:p>
        </p:txBody>
      </p:sp>
    </p:spTree>
    <p:extLst>
      <p:ext uri="{BB962C8B-B14F-4D97-AF65-F5344CB8AC3E}">
        <p14:creationId xmlns:p14="http://schemas.microsoft.com/office/powerpoint/2010/main" val="327640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8140A9-73DE-4682-ACC0-24770D8F5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C30E0CA-410D-4160-98DE-87F836C6961F}"/>
              </a:ext>
            </a:extLst>
          </p:cNvPr>
          <p:cNvSpPr txBox="1"/>
          <p:nvPr/>
        </p:nvSpPr>
        <p:spPr>
          <a:xfrm>
            <a:off x="1108831" y="1207441"/>
            <a:ext cx="5155579" cy="646331"/>
          </a:xfrm>
          <a:prstGeom prst="rect">
            <a:avLst/>
          </a:prstGeom>
          <a:noFill/>
          <a:effectLst>
            <a:outerShdw blurRad="50800" dist="50800" dir="5400000" algn="ctr" rotWithShape="0">
              <a:srgbClr val="0070C0"/>
            </a:outerShdw>
          </a:effectLst>
        </p:spPr>
        <p:txBody>
          <a:bodyPr wrap="non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CHÀO MỪNG CÁC EM</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FEF3417-3CC5-4C15-B064-57B782F8C456}"/>
              </a:ext>
            </a:extLst>
          </p:cNvPr>
          <p:cNvSpPr txBox="1"/>
          <p:nvPr/>
        </p:nvSpPr>
        <p:spPr>
          <a:xfrm>
            <a:off x="5502983" y="2156063"/>
            <a:ext cx="6133494" cy="646331"/>
          </a:xfrm>
          <a:prstGeom prst="rect">
            <a:avLst/>
          </a:prstGeom>
          <a:noFill/>
          <a:effectLst>
            <a:outerShdw blurRad="50800" dist="50800" dir="5400000" algn="ctr" rotWithShape="0">
              <a:schemeClr val="accent5">
                <a:lumMod val="50000"/>
              </a:schemeClr>
            </a:outerShdw>
          </a:effectLst>
        </p:spPr>
        <p:txBody>
          <a:bodyPr wrap="square" rtlCol="0">
            <a:spAutoFit/>
          </a:bodyPr>
          <a:lstStyle/>
          <a:p>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ĐẾN VỚI GIỜ HỌC ĐỊA LÍ</a:t>
            </a:r>
            <a:endPar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1281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54BF3F-3E41-4443-9BAA-6438CD10B2D3}"/>
              </a:ext>
            </a:extLst>
          </p:cNvPr>
          <p:cNvSpPr txBox="1"/>
          <p:nvPr/>
        </p:nvSpPr>
        <p:spPr>
          <a:xfrm>
            <a:off x="4487595" y="408936"/>
            <a:ext cx="5516880" cy="584775"/>
          </a:xfrm>
          <a:prstGeom prst="rect">
            <a:avLst/>
          </a:prstGeom>
          <a:noFill/>
        </p:spPr>
        <p:txBody>
          <a:bodyPr wrap="squar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LUYỆN TẬP</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13A3B95-DD76-4693-BEF4-4072D0BF4011}"/>
              </a:ext>
            </a:extLst>
          </p:cNvPr>
          <p:cNvSpPr/>
          <p:nvPr/>
        </p:nvSpPr>
        <p:spPr>
          <a:xfrm>
            <a:off x="787791" y="980839"/>
            <a:ext cx="6679810" cy="461665"/>
          </a:xfrm>
          <a:prstGeom prst="rect">
            <a:avLst/>
          </a:prstGeom>
        </p:spPr>
        <p:txBody>
          <a:bodyPr wrap="square">
            <a:spAutoFit/>
          </a:bodyPr>
          <a:lstStyle/>
          <a:p>
            <a:r>
              <a:rPr lang="en-US" sz="2400" b="1" dirty="0" err="1">
                <a:solidFill>
                  <a:schemeClr val="bg1">
                    <a:lumMod val="95000"/>
                  </a:schemeClr>
                </a:solidFill>
                <a:latin typeface="Times New Roman" panose="02020603050405020304" pitchFamily="18" charset="0"/>
                <a:cs typeface="Times New Roman" panose="02020603050405020304" pitchFamily="18" charset="0"/>
              </a:rPr>
              <a:t>Chọn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đáp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án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đúng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nhất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trong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sau</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endParaRPr lang="vi-VN" sz="24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D32D140-688A-49F2-B844-8C4BFC520081}"/>
              </a:ext>
            </a:extLst>
          </p:cNvPr>
          <p:cNvSpPr/>
          <p:nvPr/>
        </p:nvSpPr>
        <p:spPr>
          <a:xfrm>
            <a:off x="1026940" y="2322162"/>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29D2749-2FEF-467B-AFC5-81D68175E428}"/>
              </a:ext>
            </a:extLst>
          </p:cNvPr>
          <p:cNvSpPr/>
          <p:nvPr/>
        </p:nvSpPr>
        <p:spPr>
          <a:xfrm>
            <a:off x="1026939" y="3378447"/>
            <a:ext cx="83280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540A19E8-F31E-407B-BB0A-DEED693B0E91}"/>
              </a:ext>
            </a:extLst>
          </p:cNvPr>
          <p:cNvSpPr/>
          <p:nvPr/>
        </p:nvSpPr>
        <p:spPr>
          <a:xfrm>
            <a:off x="1026940" y="4468366"/>
            <a:ext cx="838434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nối </a:t>
            </a:r>
            <a:r>
              <a:rPr lang="en-US" sz="2400">
                <a:latin typeface="Times New Roman" panose="02020603050405020304" pitchFamily="18" charset="0"/>
                <a:cs typeface="Times New Roman" panose="02020603050405020304" pitchFamily="18" charset="0"/>
              </a:rPr>
              <a:t>các</a:t>
            </a:r>
            <a:r>
              <a:rPr lang="vi-VN" sz="2400">
                <a:latin typeface="Times New Roman" panose="02020603050405020304" pitchFamily="18" charset="0"/>
                <a:cs typeface="Times New Roman" panose="02020603050405020304" pitchFamily="18" charset="0"/>
              </a:rPr>
              <a:t> điểm có độ </a:t>
            </a:r>
            <a:r>
              <a:rPr lang="en-US" sz="2400">
                <a:latin typeface="Times New Roman" panose="02020603050405020304" pitchFamily="18" charset="0"/>
                <a:cs typeface="Times New Roman" panose="02020603050405020304" pitchFamily="18" charset="0"/>
              </a:rPr>
              <a:t>cao khác nhau trên lược đồ địa hình</a:t>
            </a:r>
            <a:r>
              <a:rPr lang="vi-VN"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9B8C48E-C49E-4AC8-9D92-E43D40D20F72}"/>
              </a:ext>
            </a:extLst>
          </p:cNvPr>
          <p:cNvSpPr/>
          <p:nvPr/>
        </p:nvSpPr>
        <p:spPr>
          <a:xfrm>
            <a:off x="1026939" y="5541468"/>
            <a:ext cx="838434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latin typeface="Times New Roman" panose="02020603050405020304" pitchFamily="18" charset="0"/>
                <a:cs typeface="Times New Roman" panose="02020603050405020304" pitchFamily="18" charset="0"/>
              </a:rPr>
              <a:t>D. </a:t>
            </a:r>
            <a:r>
              <a:rPr lang="en-US" sz="2300" dirty="0" err="1">
                <a:latin typeface="Times New Roman" panose="02020603050405020304" pitchFamily="18" charset="0"/>
                <a:cs typeface="Times New Roman" panose="02020603050405020304" pitchFamily="18" charset="0"/>
              </a:rPr>
              <a:t>tròn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nối </a:t>
            </a:r>
            <a:r>
              <a:rPr lang="en-US" sz="2300" dirty="0" err="1">
                <a:latin typeface="Times New Roman" panose="02020603050405020304" pitchFamily="18" charset="0"/>
                <a:cs typeface="Times New Roman" panose="02020603050405020304" pitchFamily="18" charset="0"/>
              </a:rPr>
              <a:t>liền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vi-VN" sz="2300" dirty="0">
                <a:latin typeface="Times New Roman" panose="02020603050405020304" pitchFamily="18" charset="0"/>
                <a:cs typeface="Times New Roman" panose="02020603050405020304" pitchFamily="18" charset="0"/>
              </a:rPr>
              <a:t> điểm có độ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vi-VN" sz="23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B0343ED8-60C4-49A0-9276-92FDD5B9EAD6}"/>
              </a:ext>
            </a:extLst>
          </p:cNvPr>
          <p:cNvSpPr/>
          <p:nvPr/>
        </p:nvSpPr>
        <p:spPr>
          <a:xfrm>
            <a:off x="1026939" y="1618022"/>
            <a:ext cx="6682156" cy="56225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bg1">
                    <a:lumMod val="95000"/>
                  </a:schemeClr>
                </a:solidFill>
                <a:latin typeface="+mj-lt"/>
              </a:rPr>
              <a:t>Câu 1</a:t>
            </a:r>
            <a:r>
              <a:rPr lang="en-US" sz="2400" b="1" i="1" dirty="0">
                <a:solidFill>
                  <a:schemeClr val="bg1">
                    <a:lumMod val="95000"/>
                  </a:schemeClr>
                </a:solidFill>
                <a:latin typeface="+mj-lt"/>
              </a:rPr>
              <a:t>.</a:t>
            </a:r>
            <a:r>
              <a:rPr lang="vi-VN" sz="2400" b="1" i="1" dirty="0">
                <a:solidFill>
                  <a:schemeClr val="bg1">
                    <a:lumMod val="95000"/>
                  </a:schemeClr>
                </a:solidFill>
                <a:latin typeface="+mj-lt"/>
              </a:rPr>
              <a:t> Đường đồng mức là đường</a:t>
            </a:r>
            <a:endParaRPr lang="vi-VN" sz="2400" b="1" dirty="0">
              <a:solidFill>
                <a:schemeClr val="bg1">
                  <a:lumMod val="95000"/>
                </a:schemeClr>
              </a:solidFill>
              <a:latin typeface="+mj-lt"/>
            </a:endParaRPr>
          </a:p>
        </p:txBody>
      </p:sp>
    </p:spTree>
    <p:extLst>
      <p:ext uri="{BB962C8B-B14F-4D97-AF65-F5344CB8AC3E}">
        <p14:creationId xmlns:p14="http://schemas.microsoft.com/office/powerpoint/2010/main" val="1317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chemeClr val="accent2"/>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a16="http://schemas.microsoft.com/office/drawing/2014/main" id="{63ED42AF-CDFA-4E0C-98E3-6FD603A01D16}"/>
              </a:ext>
            </a:extLst>
          </p:cNvPr>
          <p:cNvSpPr/>
          <p:nvPr/>
        </p:nvSpPr>
        <p:spPr>
          <a:xfrm>
            <a:off x="1029285" y="2259159"/>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Càng dốc</a:t>
            </a:r>
          </a:p>
        </p:txBody>
      </p:sp>
      <p:sp>
        <p:nvSpPr>
          <p:cNvPr id="8" name="Flowchart: Terminator 7">
            <a:extLst>
              <a:ext uri="{FF2B5EF4-FFF2-40B4-BE49-F238E27FC236}">
                <a16:creationId xmlns:a16="http://schemas.microsoft.com/office/drawing/2014/main" id="{8B01CEF5-2BC3-4952-86DD-80D58076985E}"/>
              </a:ext>
            </a:extLst>
          </p:cNvPr>
          <p:cNvSpPr/>
          <p:nvPr/>
        </p:nvSpPr>
        <p:spPr>
          <a:xfrm>
            <a:off x="5629421" y="2328203"/>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Độ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ốc càng nhỏ</a:t>
            </a:r>
          </a:p>
        </p:txBody>
      </p:sp>
      <p:sp>
        <p:nvSpPr>
          <p:cNvPr id="9" name="Flowchart: Terminator 8">
            <a:extLst>
              <a:ext uri="{FF2B5EF4-FFF2-40B4-BE49-F238E27FC236}">
                <a16:creationId xmlns:a16="http://schemas.microsoft.com/office/drawing/2014/main" id="{BB1FC251-AEB0-4D68-8077-2D209B07B332}"/>
              </a:ext>
            </a:extLst>
          </p:cNvPr>
          <p:cNvSpPr/>
          <p:nvPr/>
        </p:nvSpPr>
        <p:spPr>
          <a:xfrm>
            <a:off x="1029285"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id="{90B17386-C899-4E98-9B8A-45585CAAC9AD}"/>
              </a:ext>
            </a:extLst>
          </p:cNvPr>
          <p:cNvSpPr/>
          <p:nvPr/>
        </p:nvSpPr>
        <p:spPr>
          <a:xfrm>
            <a:off x="5629420"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FA5A75D-03D1-41C4-9075-DDEE72DA0C8E}"/>
              </a:ext>
            </a:extLst>
          </p:cNvPr>
          <p:cNvSpPr/>
          <p:nvPr/>
        </p:nvSpPr>
        <p:spPr>
          <a:xfrm>
            <a:off x="900332" y="625891"/>
            <a:ext cx="8257737"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Các đường đồng mức càng gần nhau thì địa hình:   </a:t>
            </a:r>
            <a:endParaRPr lang="vi-VN"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40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8"/>
                                        </p:tgtEl>
                                        <p:attrNameLst>
                                          <p:attrName>ppt_w</p:attrName>
                                        </p:attrNameLst>
                                      </p:cBhvr>
                                      <p:tavLst>
                                        <p:tav tm="0">
                                          <p:val>
                                            <p:strVal val="ppt_w"/>
                                          </p:val>
                                        </p:tav>
                                        <p:tav tm="100000">
                                          <p:val>
                                            <p:fltVal val="0"/>
                                          </p:val>
                                        </p:tav>
                                      </p:tavLst>
                                    </p:anim>
                                    <p:anim calcmode="lin" valueType="num">
                                      <p:cBhvr>
                                        <p:cTn id="36" dur="500"/>
                                        <p:tgtEl>
                                          <p:spTgt spid="8"/>
                                        </p:tgtEl>
                                        <p:attrNameLst>
                                          <p:attrName>ppt_h</p:attrName>
                                        </p:attrNameLst>
                                      </p:cBhvr>
                                      <p:tavLst>
                                        <p:tav tm="0">
                                          <p:val>
                                            <p:strVal val="ppt_h"/>
                                          </p:val>
                                        </p:tav>
                                        <p:tav tm="100000">
                                          <p:val>
                                            <p:fltVal val="0"/>
                                          </p:val>
                                        </p:tav>
                                      </p:tavLst>
                                    </p:anim>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0"/>
                                        </p:tgtEl>
                                        <p:attrNameLst>
                                          <p:attrName>ppt_w</p:attrName>
                                        </p:attrNameLst>
                                      </p:cBhvr>
                                      <p:tavLst>
                                        <p:tav tm="0">
                                          <p:val>
                                            <p:strVal val="ppt_w"/>
                                          </p:val>
                                        </p:tav>
                                        <p:tav tm="100000">
                                          <p:val>
                                            <p:fltVal val="0"/>
                                          </p:val>
                                        </p:tav>
                                      </p:tavLst>
                                    </p:anim>
                                    <p:anim calcmode="lin" valueType="num">
                                      <p:cBhvr>
                                        <p:cTn id="41" dur="500"/>
                                        <p:tgtEl>
                                          <p:spTgt spid="10"/>
                                        </p:tgtEl>
                                        <p:attrNameLst>
                                          <p:attrName>ppt_h</p:attrName>
                                        </p:attrNameLst>
                                      </p:cBhvr>
                                      <p:tavLst>
                                        <p:tav tm="0">
                                          <p:val>
                                            <p:strVal val="ppt_h"/>
                                          </p:val>
                                        </p:tav>
                                        <p:tav tm="100000">
                                          <p:val>
                                            <p:fltVal val="0"/>
                                          </p:val>
                                        </p:tav>
                                      </p:tavLst>
                                    </p:anim>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CD9A46-91C8-42A6-A092-D2606300DE85}"/>
              </a:ext>
            </a:extLst>
          </p:cNvPr>
          <p:cNvSpPr/>
          <p:nvPr/>
        </p:nvSpPr>
        <p:spPr>
          <a:xfrm>
            <a:off x="492369" y="717452"/>
            <a:ext cx="11071274" cy="13082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Lát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endParaRPr lang="vi-VN" sz="2400" b="1" dirty="0">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E1C266DD-C5FD-4C69-AD2E-76533888FEAB}"/>
              </a:ext>
            </a:extLst>
          </p:cNvPr>
          <p:cNvSpPr/>
          <p:nvPr/>
        </p:nvSpPr>
        <p:spPr>
          <a:xfrm>
            <a:off x="628356" y="2519875"/>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B43F80BD-F8CA-4334-8BBF-EB9FE0EBEA16}"/>
              </a:ext>
            </a:extLst>
          </p:cNvPr>
          <p:cNvSpPr/>
          <p:nvPr/>
        </p:nvSpPr>
        <p:spPr>
          <a:xfrm>
            <a:off x="6096001" y="2519875"/>
            <a:ext cx="5467642"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id="{EC90C891-575A-43C3-A33D-64ADDA6AA3AF}"/>
              </a:ext>
            </a:extLst>
          </p:cNvPr>
          <p:cNvSpPr/>
          <p:nvPr/>
        </p:nvSpPr>
        <p:spPr>
          <a:xfrm>
            <a:off x="628356" y="4288889"/>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DA78EA3F-B354-4357-A11A-D5A005299EB9}"/>
              </a:ext>
            </a:extLst>
          </p:cNvPr>
          <p:cNvSpPr/>
          <p:nvPr/>
        </p:nvSpPr>
        <p:spPr>
          <a:xfrm>
            <a:off x="6096000" y="4283615"/>
            <a:ext cx="5594251"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6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F07A0-2D71-4167-A372-25DC8EE78027}"/>
              </a:ext>
            </a:extLst>
          </p:cNvPr>
          <p:cNvSpPr txBox="1"/>
          <p:nvPr/>
        </p:nvSpPr>
        <p:spPr>
          <a:xfrm>
            <a:off x="4725158" y="703383"/>
            <a:ext cx="2436886"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VẬN DỤNG</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C5F41BB0-D20B-4315-90C8-0AC53E05E824}"/>
              </a:ext>
            </a:extLst>
          </p:cNvPr>
          <p:cNvSpPr/>
          <p:nvPr/>
        </p:nvSpPr>
        <p:spPr>
          <a:xfrm>
            <a:off x="1547447" y="1927274"/>
            <a:ext cx="8792308"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đã</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dirty="0">
                <a:solidFill>
                  <a:schemeClr val="bg1">
                    <a:lumMod val="95000"/>
                  </a:schemeClr>
                </a:solidFill>
                <a:latin typeface="Times New Roman" panose="02020603050405020304" pitchFamily="18" charset="0"/>
                <a:cs typeface="Times New Roman" panose="02020603050405020304" pitchFamily="18" charset="0"/>
              </a:rPr>
              <a:t> 2, 3 </a:t>
            </a:r>
            <a:r>
              <a:rPr lang="en-US" sz="2400" dirty="0" err="1">
                <a:solidFill>
                  <a:schemeClr val="bg1">
                    <a:lumMod val="95000"/>
                  </a:schemeClr>
                </a:solidFill>
                <a:latin typeface="Times New Roman" panose="02020603050405020304" pitchFamily="18" charset="0"/>
                <a:cs typeface="Times New Roman" panose="02020603050405020304" pitchFamily="18" charset="0"/>
              </a:rPr>
              <a:t>sách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39.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B824D8-161F-4E1D-BBE8-6C735A664FF9}"/>
              </a:ext>
            </a:extLst>
          </p:cNvPr>
          <p:cNvPicPr/>
          <p:nvPr/>
        </p:nvPicPr>
        <p:blipFill>
          <a:blip r:embed="rId2"/>
          <a:stretch>
            <a:fillRect/>
          </a:stretch>
        </p:blipFill>
        <p:spPr>
          <a:xfrm>
            <a:off x="701553" y="1775850"/>
            <a:ext cx="5724525" cy="3648075"/>
          </a:xfrm>
          <a:prstGeom prst="rect">
            <a:avLst/>
          </a:prstGeom>
        </p:spPr>
      </p:pic>
      <p:pic>
        <p:nvPicPr>
          <p:cNvPr id="5" name="Picture 4">
            <a:extLst>
              <a:ext uri="{FF2B5EF4-FFF2-40B4-BE49-F238E27FC236}">
                <a16:creationId xmlns:a16="http://schemas.microsoft.com/office/drawing/2014/main" id="{96E3FE38-B8A1-418B-88AD-5ED721C592CB}"/>
              </a:ext>
            </a:extLst>
          </p:cNvPr>
          <p:cNvPicPr/>
          <p:nvPr/>
        </p:nvPicPr>
        <p:blipFill>
          <a:blip r:embed="rId3"/>
          <a:stretch>
            <a:fillRect/>
          </a:stretch>
        </p:blipFill>
        <p:spPr>
          <a:xfrm>
            <a:off x="6524625" y="1775850"/>
            <a:ext cx="5086350" cy="2324100"/>
          </a:xfrm>
          <a:prstGeom prst="rect">
            <a:avLst/>
          </a:prstGeom>
        </p:spPr>
      </p:pic>
      <p:pic>
        <p:nvPicPr>
          <p:cNvPr id="7" name="Picture 6">
            <a:extLst>
              <a:ext uri="{FF2B5EF4-FFF2-40B4-BE49-F238E27FC236}">
                <a16:creationId xmlns:a16="http://schemas.microsoft.com/office/drawing/2014/main" id="{D7375608-7B6A-428B-9A38-7405FC3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5816E18-AEBC-4255-85BD-7D67F8396E65}"/>
              </a:ext>
            </a:extLst>
          </p:cNvPr>
          <p:cNvSpPr txBox="1"/>
          <p:nvPr/>
        </p:nvSpPr>
        <p:spPr>
          <a:xfrm>
            <a:off x="1645920" y="1539240"/>
            <a:ext cx="4407641" cy="584775"/>
          </a:xfrm>
          <a:prstGeom prst="rect">
            <a:avLst/>
          </a:prstGeom>
          <a:noFill/>
        </p:spPr>
        <p:txBody>
          <a:bodyPr wrap="square" rtlCol="0">
            <a:spAutoFit/>
          </a:bodyPr>
          <a:lstStyle/>
          <a:p>
            <a:r>
              <a:rPr lang="en-US"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84CD6EF-E3FA-4BF0-ABF2-F531CAE3FDAD}"/>
              </a:ext>
            </a:extLst>
          </p:cNvPr>
          <p:cNvSpPr txBox="1"/>
          <p:nvPr/>
        </p:nvSpPr>
        <p:spPr>
          <a:xfrm>
            <a:off x="5999797" y="2455275"/>
            <a:ext cx="4989443" cy="584775"/>
          </a:xfrm>
          <a:prstGeom prst="rect">
            <a:avLst/>
          </a:prstGeom>
          <a:noFill/>
        </p:spPr>
        <p:txBody>
          <a:bodyPr wrap="none" rtlCol="0">
            <a:spAutoFit/>
          </a:bodyPr>
          <a:lstStyle/>
          <a:p>
            <a:r>
              <a:rPr lang="en-US"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32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30B1D-C532-4E0F-9A75-50B1F0F24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03" y="787792"/>
            <a:ext cx="9973993" cy="5880295"/>
          </a:xfrm>
          <a:prstGeom prst="rect">
            <a:avLst/>
          </a:prstGeom>
        </p:spPr>
      </p:pic>
      <p:sp>
        <p:nvSpPr>
          <p:cNvPr id="2" name="TextBox 1">
            <a:extLst>
              <a:ext uri="{FF2B5EF4-FFF2-40B4-BE49-F238E27FC236}">
                <a16:creationId xmlns:a16="http://schemas.microsoft.com/office/drawing/2014/main" id="{E9DFB695-8FE3-46CD-9101-8C99365005C3}"/>
              </a:ext>
            </a:extLst>
          </p:cNvPr>
          <p:cNvSpPr txBox="1"/>
          <p:nvPr/>
        </p:nvSpPr>
        <p:spPr>
          <a:xfrm>
            <a:off x="1927275" y="189913"/>
            <a:ext cx="915572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thiệu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đồ</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đầu</a:t>
            </a:r>
            <a:endParaRPr lang="vi-VN"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15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F42FB400-8361-45EF-9F4F-E03306D163A5}"/>
              </a:ext>
            </a:extLst>
          </p:cNvPr>
          <p:cNvSpPr/>
          <p:nvPr/>
        </p:nvSpPr>
        <p:spPr>
          <a:xfrm>
            <a:off x="259080" y="0"/>
            <a:ext cx="5649000" cy="3425952"/>
          </a:xfrm>
          <a:prstGeom prst="cloudCallout">
            <a:avLst>
              <a:gd name="adj1" fmla="val 52088"/>
              <a:gd name="adj2" fmla="val 57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grpSp>
        <p:nvGrpSpPr>
          <p:cNvPr id="4" name="Group 3">
            <a:extLst>
              <a:ext uri="{FF2B5EF4-FFF2-40B4-BE49-F238E27FC236}">
                <a16:creationId xmlns:a16="http://schemas.microsoft.com/office/drawing/2014/main" id="{3F6117ED-6759-489E-BFF7-22CE1F6AA71A}"/>
              </a:ext>
            </a:extLst>
          </p:cNvPr>
          <p:cNvGrpSpPr/>
          <p:nvPr/>
        </p:nvGrpSpPr>
        <p:grpSpPr>
          <a:xfrm>
            <a:off x="6096000" y="15240"/>
            <a:ext cx="6096000" cy="6766560"/>
            <a:chOff x="6096000" y="15240"/>
            <a:chExt cx="6096000" cy="6766560"/>
          </a:xfrm>
        </p:grpSpPr>
        <p:pic>
          <p:nvPicPr>
            <p:cNvPr id="1040" name="Picture 16">
              <a:extLst>
                <a:ext uri="{FF2B5EF4-FFF2-40B4-BE49-F238E27FC236}">
                  <a16:creationId xmlns:a16="http://schemas.microsoft.com/office/drawing/2014/main" id="{2781D4D8-5791-4F72-BA35-A5652375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2320"/>
              <a:ext cx="6096000" cy="3459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ECF564-CAF4-4BBF-A825-73E09825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
              <a:ext cx="6096000" cy="3276600"/>
            </a:xfrm>
            <a:prstGeom prst="rect">
              <a:avLst/>
            </a:prstGeom>
            <a:ln>
              <a:noFill/>
            </a:ln>
            <a:effectLst>
              <a:outerShdw blurRad="292100" dist="139700" dir="2700000" algn="tl" rotWithShape="0">
                <a:srgbClr val="333333">
                  <a:alpha val="65000"/>
                </a:srgbClr>
              </a:outerShdw>
            </a:effectLst>
          </p:spPr>
        </p:pic>
      </p:grpSp>
      <p:sp>
        <p:nvSpPr>
          <p:cNvPr id="7" name="Speech Bubble: Oval 6">
            <a:extLst>
              <a:ext uri="{FF2B5EF4-FFF2-40B4-BE49-F238E27FC236}">
                <a16:creationId xmlns:a16="http://schemas.microsoft.com/office/drawing/2014/main" id="{90AC4724-EF93-44CE-9E16-2E0D13D4D8F4}"/>
              </a:ext>
            </a:extLst>
          </p:cNvPr>
          <p:cNvSpPr/>
          <p:nvPr/>
        </p:nvSpPr>
        <p:spPr>
          <a:xfrm>
            <a:off x="259080" y="3425952"/>
            <a:ext cx="4739640" cy="2328346"/>
          </a:xfrm>
          <a:prstGeom prst="wedgeEllipseCallout">
            <a:avLst>
              <a:gd name="adj1" fmla="val 70592"/>
              <a:gd name="adj2" fmla="val 68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p>
        </p:txBody>
      </p:sp>
      <p:sp>
        <p:nvSpPr>
          <p:cNvPr id="9" name="Arrow: Right 8">
            <a:extLst>
              <a:ext uri="{FF2B5EF4-FFF2-40B4-BE49-F238E27FC236}">
                <a16:creationId xmlns:a16="http://schemas.microsoft.com/office/drawing/2014/main" id="{755FC23C-0B6A-42D5-9248-AA4143D79E57}"/>
              </a:ext>
            </a:extLst>
          </p:cNvPr>
          <p:cNvSpPr/>
          <p:nvPr/>
        </p:nvSpPr>
        <p:spPr>
          <a:xfrm>
            <a:off x="129540" y="1103702"/>
            <a:ext cx="5872500" cy="411452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thoại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giày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cẩm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8528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23C66-CA55-43EE-BACE-8D2AF8992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0C46831-E6B5-42C9-BE43-930821FD53D2}"/>
              </a:ext>
            </a:extLst>
          </p:cNvPr>
          <p:cNvSpPr txBox="1"/>
          <p:nvPr/>
        </p:nvSpPr>
        <p:spPr>
          <a:xfrm>
            <a:off x="3390314" y="1392701"/>
            <a:ext cx="7526215" cy="2062103"/>
          </a:xfrm>
          <a:prstGeom prst="rect">
            <a:avLst/>
          </a:prstGeom>
          <a:noFill/>
        </p:spPr>
        <p:txBody>
          <a:bodyPr wrap="square" rtlCol="0">
            <a:spAutoFit/>
          </a:bodyPr>
          <a:lstStyle/>
          <a:p>
            <a:pPr algn="ctr"/>
            <a:r>
              <a:rPr lang="en-US" sz="3200" b="1" spc="50" dirty="0" err="1">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11. THỰC HÀNH </a:t>
            </a:r>
          </a:p>
          <a:p>
            <a:pPr algn="ct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A15A3-9250-4B73-BFFD-B783B7B8A370}"/>
              </a:ext>
            </a:extLst>
          </p:cNvPr>
          <p:cNvSpPr txBox="1"/>
          <p:nvPr/>
        </p:nvSpPr>
        <p:spPr>
          <a:xfrm>
            <a:off x="562707" y="435640"/>
            <a:ext cx="5120640" cy="492443"/>
          </a:xfrm>
          <a:prstGeom prst="rect">
            <a:avLst/>
          </a:prstGeom>
          <a:noFill/>
        </p:spPr>
        <p:txBody>
          <a:bodyPr wrap="square" rtlCol="0">
            <a:spAutoFit/>
          </a:bodyPr>
          <a:lstStyle/>
          <a:p>
            <a:r>
              <a:rPr lang="en-US" sz="2600" b="1" dirty="0">
                <a:solidFill>
                  <a:schemeClr val="bg1">
                    <a:lumMod val="95000"/>
                  </a:schemeClr>
                </a:solidFill>
                <a:latin typeface="Times New Roman" panose="02020603050405020304" pitchFamily="18" charset="0"/>
                <a:cs typeface="Times New Roman" panose="02020603050405020304" pitchFamily="18" charset="0"/>
              </a:rPr>
              <a:t>1.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Đọc</a:t>
            </a:r>
            <a:r>
              <a:rPr lang="en-US" sz="2600" b="1" dirty="0">
                <a:solidFill>
                  <a:schemeClr val="bg1">
                    <a:lumMod val="95000"/>
                  </a:schemeClr>
                </a:solidFill>
                <a:latin typeface="Times New Roman" panose="02020603050405020304" pitchFamily="18" charset="0"/>
                <a:cs typeface="Times New Roman" panose="02020603050405020304" pitchFamily="18" charset="0"/>
              </a:rPr>
              <a:t> l</a:t>
            </a:r>
            <a:r>
              <a:rPr lang="vi-VN" sz="2600" b="1" dirty="0">
                <a:solidFill>
                  <a:schemeClr val="bg1">
                    <a:lumMod val="95000"/>
                  </a:schemeClr>
                </a:solidFill>
                <a:latin typeface="Times New Roman" panose="02020603050405020304" pitchFamily="18" charset="0"/>
                <a:cs typeface="Times New Roman" panose="02020603050405020304" pitchFamily="18" charset="0"/>
              </a:rPr>
              <a:t>ư</a:t>
            </a:r>
            <a:r>
              <a:rPr lang="en-US" sz="2600" b="1" dirty="0" err="1">
                <a:solidFill>
                  <a:schemeClr val="bg1">
                    <a:lumMod val="95000"/>
                  </a:schemeClr>
                </a:solidFill>
                <a:latin typeface="Times New Roman" panose="02020603050405020304" pitchFamily="18" charset="0"/>
                <a:cs typeface="Times New Roman" panose="02020603050405020304" pitchFamily="18" charset="0"/>
              </a:rPr>
              <a:t>ợc</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đồ</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tỉ</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lệ</a:t>
            </a:r>
            <a:r>
              <a:rPr lang="en-US" sz="2600" b="1" dirty="0">
                <a:solidFill>
                  <a:schemeClr val="bg1">
                    <a:lumMod val="95000"/>
                  </a:schemeClr>
                </a:solidFill>
                <a:latin typeface="Times New Roman" panose="02020603050405020304" pitchFamily="18" charset="0"/>
                <a:cs typeface="Times New Roman" panose="02020603050405020304" pitchFamily="18" charset="0"/>
              </a:rPr>
              <a:t> </a:t>
            </a:r>
            <a:r>
              <a:rPr lang="en-US" sz="2600" b="1" dirty="0" err="1">
                <a:solidFill>
                  <a:schemeClr val="bg1">
                    <a:lumMod val="95000"/>
                  </a:schemeClr>
                </a:solidFill>
                <a:latin typeface="Times New Roman" panose="02020603050405020304" pitchFamily="18" charset="0"/>
                <a:cs typeface="Times New Roman" panose="02020603050405020304" pitchFamily="18" charset="0"/>
              </a:rPr>
              <a:t>lớn</a:t>
            </a:r>
            <a:r>
              <a:rPr lang="en-US" sz="2600" b="1" dirty="0">
                <a:solidFill>
                  <a:schemeClr val="bg1">
                    <a:lumMod val="95000"/>
                  </a:schemeClr>
                </a:solidFill>
                <a:latin typeface="Times New Roman" panose="02020603050405020304" pitchFamily="18" charset="0"/>
                <a:cs typeface="Times New Roman" panose="02020603050405020304" pitchFamily="18" charset="0"/>
              </a:rPr>
              <a:t>.</a:t>
            </a:r>
            <a:endParaRPr lang="vi-VN" sz="2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521D69EF-D5DB-4C2F-BFD8-CC39B497EE10}"/>
              </a:ext>
            </a:extLst>
          </p:cNvPr>
          <p:cNvSpPr/>
          <p:nvPr/>
        </p:nvSpPr>
        <p:spPr>
          <a:xfrm>
            <a:off x="201637" y="1084910"/>
            <a:ext cx="6316980" cy="3039510"/>
          </a:xfrm>
          <a:prstGeom prst="wedgeRoundRectCallout">
            <a:avLst>
              <a:gd name="adj1" fmla="val -44244"/>
              <a:gd name="adj2" fmla="val 823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a:solidFill>
                  <a:schemeClr val="bg1">
                    <a:lumMod val="95000"/>
                  </a:schemeClr>
                </a:solidFill>
                <a:latin typeface="Times New Roman" panose="02020603050405020304" pitchFamily="18" charset="0"/>
                <a:cs typeface="Times New Roman" panose="02020603050405020304" pitchFamily="18" charset="0"/>
              </a:rPr>
              <a:t>HĐ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nhân</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a:lnSpc>
                <a:spcPct val="150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11.1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155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1.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Thế</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nào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đường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mức</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fontAlgn="auto">
              <a:lnSpc>
                <a:spcPct val="150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2. </a:t>
            </a:r>
            <a:r>
              <a:rPr lang="en-US" sz="2400"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dirty="0">
                <a:solidFill>
                  <a:schemeClr val="bg1">
                    <a:lumMod val="95000"/>
                  </a:schemeClr>
                </a:solidFill>
                <a:latin typeface="Times New Roman" panose="02020603050405020304" pitchFamily="18" charset="0"/>
                <a:cs typeface="Times New Roman" panose="02020603050405020304" pitchFamily="18" charset="0"/>
              </a:rPr>
              <a:t>đọc lược đồ địa hình tỉ lệ lớn</a:t>
            </a:r>
            <a:r>
              <a:rPr lang="en-US" sz="2400" dirty="0">
                <a:solidFill>
                  <a:schemeClr val="bg1">
                    <a:lumMod val="95000"/>
                  </a:schemeClr>
                </a:solidFill>
                <a:latin typeface="Times New Roman" panose="02020603050405020304" pitchFamily="18" charset="0"/>
                <a:cs typeface="Times New Roman" panose="02020603050405020304" pitchFamily="18" charset="0"/>
              </a:rPr>
              <a:t>?</a:t>
            </a:r>
            <a:endParaRPr lang="vi-VN" sz="24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7F06F3E-6274-497E-ABB2-0B57D7FD96C9}"/>
              </a:ext>
            </a:extLst>
          </p:cNvPr>
          <p:cNvSpPr txBox="1"/>
          <p:nvPr/>
        </p:nvSpPr>
        <p:spPr>
          <a:xfrm>
            <a:off x="326571" y="928084"/>
            <a:ext cx="6192046"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i="1" dirty="0">
                <a:ln w="0"/>
                <a:solidFill>
                  <a:schemeClr val="bg1"/>
                </a:solidFill>
                <a:latin typeface="Times New Roman" panose="02020603050405020304" pitchFamily="18" charset="0"/>
                <a:cs typeface="Times New Roman" panose="02020603050405020304" pitchFamily="18" charset="0"/>
              </a:rPr>
              <a:t>- </a:t>
            </a:r>
            <a:r>
              <a:rPr lang="vi-VN" sz="2400" b="1" i="1" dirty="0">
                <a:ln w="0"/>
                <a:solidFill>
                  <a:schemeClr val="bg1"/>
                </a:solidFill>
                <a:latin typeface="Times New Roman" panose="02020603050405020304" pitchFamily="18" charset="0"/>
                <a:cs typeface="Times New Roman" panose="02020603050405020304" pitchFamily="18" charset="0"/>
              </a:rPr>
              <a:t>Đường đồng mức </a:t>
            </a:r>
            <a:r>
              <a:rPr lang="vi-VN" sz="2400" dirty="0">
                <a:ln w="0"/>
                <a:solidFill>
                  <a:schemeClr val="bg1"/>
                </a:solidFill>
                <a:latin typeface="Times New Roman" panose="02020603050405020304" pitchFamily="18" charset="0"/>
                <a:cs typeface="Times New Roman" panose="02020603050405020304" pitchFamily="18" charset="0"/>
              </a:rPr>
              <a:t>là đường nối liền những điểm có cùng độ cao</a:t>
            </a:r>
            <a:r>
              <a:rPr lang="vi-VN" sz="2400" spc="50" dirty="0">
                <a:ln w="0"/>
                <a:solidFill>
                  <a:schemeClr val="bg1">
                    <a:lumMod val="9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6725566-C541-4A1B-8667-CDAA40136A6A}"/>
              </a:ext>
            </a:extLst>
          </p:cNvPr>
          <p:cNvSpPr txBox="1"/>
          <p:nvPr/>
        </p:nvSpPr>
        <p:spPr>
          <a:xfrm>
            <a:off x="119742" y="928083"/>
            <a:ext cx="6398875" cy="609397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6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Cách</a:t>
            </a:r>
            <a:r>
              <a:rPr lang="en-US" sz="3000" b="1" i="1"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đọc lược đồ địa hình tỉ lệ lớn:</a:t>
            </a:r>
          </a:p>
          <a:p>
            <a:pPr fontAlgn="base"/>
            <a:r>
              <a:rPr lang="en-US" sz="3000" b="1" dirty="0">
                <a:latin typeface="Times New Roman" panose="02020603050405020304" pitchFamily="18" charset="0"/>
                <a:cs typeface="Times New Roman" panose="02020603050405020304" pitchFamily="18" charset="0"/>
              </a:rPr>
              <a:t>+</a:t>
            </a:r>
            <a:r>
              <a:rPr lang="vi-VN" sz="3000" b="1" dirty="0">
                <a:latin typeface="Times New Roman" panose="02020603050405020304" pitchFamily="18" charset="0"/>
                <a:cs typeface="Times New Roman" panose="02020603050405020304" pitchFamily="18" charset="0"/>
              </a:rPr>
              <a:t> Trước hết, cần xác định được các đường đ</a:t>
            </a:r>
            <a:r>
              <a:rPr lang="en-US" sz="3000" b="1" dirty="0">
                <a:latin typeface="Times New Roman" panose="02020603050405020304" pitchFamily="18" charset="0"/>
                <a:cs typeface="Times New Roman" panose="02020603050405020304" pitchFamily="18" charset="0"/>
              </a:rPr>
              <a:t>ồ</a:t>
            </a:r>
            <a:r>
              <a:rPr lang="vi-VN" sz="3000" b="1" dirty="0">
                <a:latin typeface="Times New Roman" panose="02020603050405020304" pitchFamily="18" charset="0"/>
                <a:cs typeface="Times New Roman" panose="02020603050405020304" pitchFamily="18" charset="0"/>
              </a:rPr>
              <a:t>ng mức có khoảng cao đều cách nhau bao nhiêu mét</a:t>
            </a:r>
            <a:r>
              <a:rPr lang="en-US" sz="3000" b="1" dirty="0">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a:p>
            <a:pPr fontAlgn="base"/>
            <a:r>
              <a:rPr lang="en-US" sz="3000" b="1" dirty="0">
                <a:latin typeface="Times New Roman" panose="02020603050405020304" pitchFamily="18" charset="0"/>
                <a:cs typeface="Times New Roman" panose="02020603050405020304" pitchFamily="18" charset="0"/>
              </a:rPr>
              <a:t>+</a:t>
            </a:r>
            <a:r>
              <a:rPr lang="vi-VN" sz="3000" b="1" dirty="0">
                <a:latin typeface="Times New Roman" panose="02020603050405020304" pitchFamily="18" charset="0"/>
                <a:cs typeface="Times New Roman" panose="02020603050405020304" pitchFamily="18" charset="0"/>
              </a:rPr>
              <a:t> Căn cứ vào các đường này, ta có thể tính ra độ cao của các địa đi</a:t>
            </a:r>
            <a:r>
              <a:rPr lang="en-US" sz="3000" b="1" dirty="0">
                <a:latin typeface="Times New Roman" panose="02020603050405020304" pitchFamily="18" charset="0"/>
                <a:cs typeface="Times New Roman" panose="02020603050405020304" pitchFamily="18" charset="0"/>
              </a:rPr>
              <a:t>ể</a:t>
            </a:r>
            <a:r>
              <a:rPr lang="vi-VN" sz="3000" b="1" dirty="0">
                <a:latin typeface="Times New Roman" panose="02020603050405020304" pitchFamily="18" charset="0"/>
                <a:cs typeface="Times New Roman" panose="02020603050405020304" pitchFamily="18" charset="0"/>
              </a:rPr>
              <a:t>m trên lược đ</a:t>
            </a:r>
            <a:r>
              <a:rPr lang="en-US" sz="3000" b="1" dirty="0">
                <a:latin typeface="Times New Roman" panose="02020603050405020304" pitchFamily="18" charset="0"/>
                <a:cs typeface="Times New Roman" panose="02020603050405020304" pitchFamily="18" charset="0"/>
              </a:rPr>
              <a:t>ồ</a:t>
            </a:r>
            <a:r>
              <a:rPr lang="vi-VN" sz="3000" b="1" dirty="0">
                <a:latin typeface="Times New Roman" panose="02020603050405020304" pitchFamily="18" charset="0"/>
                <a:cs typeface="Times New Roman" panose="02020603050405020304" pitchFamily="18" charset="0"/>
              </a:rPr>
              <a:t>. </a:t>
            </a:r>
          </a:p>
          <a:p>
            <a:pPr fontAlgn="base"/>
            <a:r>
              <a:rPr lang="en-US" sz="3000" b="1" dirty="0">
                <a:latin typeface="Times New Roman" panose="02020603050405020304" pitchFamily="18" charset="0"/>
                <a:cs typeface="Times New Roman" panose="02020603050405020304" pitchFamily="18" charset="0"/>
              </a:rPr>
              <a:t>+</a:t>
            </a:r>
            <a:r>
              <a:rPr lang="vi-VN" sz="3000" b="1" dirty="0">
                <a:latin typeface="Times New Roman" panose="02020603050405020304" pitchFamily="18" charset="0"/>
                <a:cs typeface="Times New Roman" panose="02020603050405020304" pitchFamily="18" charset="0"/>
              </a:rPr>
              <a:t> Căn cứ vào độ gần hay xa nhau của đường đồng mức, ta biết được độ dốc của địa hình.</a:t>
            </a:r>
          </a:p>
          <a:p>
            <a:r>
              <a:rPr lang="en-US" sz="3000" b="1" dirty="0">
                <a:latin typeface="Times New Roman" panose="02020603050405020304" pitchFamily="18" charset="0"/>
                <a:cs typeface="Times New Roman" panose="02020603050405020304" pitchFamily="18" charset="0"/>
              </a:rPr>
              <a:t>+</a:t>
            </a:r>
            <a:r>
              <a:rPr lang="vi-VN" sz="3000" b="1" dirty="0">
                <a:latin typeface="Times New Roman" panose="02020603050405020304" pitchFamily="18" charset="0"/>
                <a:cs typeface="Times New Roman" panose="02020603050405020304" pitchFamily="18" charset="0"/>
              </a:rPr>
              <a:t> Căn cứ vào tỉ lệ lược đ</a:t>
            </a:r>
            <a:r>
              <a:rPr lang="en-US" sz="3000" b="1" dirty="0">
                <a:latin typeface="Times New Roman" panose="02020603050405020304" pitchFamily="18" charset="0"/>
                <a:cs typeface="Times New Roman" panose="02020603050405020304" pitchFamily="18" charset="0"/>
              </a:rPr>
              <a:t>ồ</a:t>
            </a:r>
            <a:r>
              <a:rPr lang="vi-VN" sz="3000" b="1" dirty="0">
                <a:latin typeface="Times New Roman" panose="02020603050405020304" pitchFamily="18" charset="0"/>
                <a:cs typeface="Times New Roman" panose="02020603050405020304" pitchFamily="18" charset="0"/>
              </a:rPr>
              <a:t>, ta tính được khoảng cách thực tế giữa các địa điểm</a:t>
            </a:r>
            <a:r>
              <a:rPr lang="en-US" sz="3000" b="1" dirty="0">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8AD19CD-FC5A-41C7-A8F1-0F25344EA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352" y="601980"/>
            <a:ext cx="5196840" cy="56540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7BB145-497D-4D52-8CAF-9CD9EB7ABFA9}"/>
              </a:ext>
            </a:extLst>
          </p:cNvPr>
          <p:cNvSpPr/>
          <p:nvPr/>
        </p:nvSpPr>
        <p:spPr>
          <a:xfrm>
            <a:off x="196950" y="218437"/>
            <a:ext cx="4542690" cy="635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lnSpc>
                <a:spcPct val="125000"/>
              </a:lnSpc>
              <a:spcAft>
                <a:spcPts val="0"/>
              </a:spcAft>
            </a:pP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HĐ </a:t>
            </a:r>
            <a:r>
              <a:rPr lang="en-US" sz="2800" i="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i="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(10p)</a:t>
            </a:r>
            <a:endParaRPr lang="vi-VN" sz="20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5000"/>
              </a:lnSpc>
              <a:spcAft>
                <a:spcPts val="0"/>
              </a:spcAft>
            </a:pPr>
            <a:r>
              <a:rPr lang="vi-VN" sz="2800" dirty="0">
                <a:solidFill>
                  <a:schemeClr val="bg1">
                    <a:lumMod val="95000"/>
                  </a:schemeClr>
                </a:solidFill>
                <a:latin typeface="Times New Roman" panose="02020603050405020304" pitchFamily="18" charset="0"/>
                <a:cs typeface="Times New Roman" panose="02020603050405020304" pitchFamily="18" charset="0"/>
              </a:rPr>
              <a:t>Dựa vào hình 1</a:t>
            </a:r>
            <a:r>
              <a:rPr lang="en-US" sz="2800" dirty="0">
                <a:solidFill>
                  <a:schemeClr val="bg1">
                    <a:lumMod val="95000"/>
                  </a:schemeClr>
                </a:solidFill>
                <a:latin typeface="Times New Roman" panose="02020603050405020304" pitchFamily="18" charset="0"/>
                <a:cs typeface="Times New Roman" panose="02020603050405020304" pitchFamily="18" charset="0"/>
              </a:rPr>
              <a:t>1.2 </a:t>
            </a:r>
            <a:r>
              <a:rPr lang="en-US" sz="2800" dirty="0" err="1">
                <a:solidFill>
                  <a:schemeClr val="bg1">
                    <a:lumMod val="95000"/>
                  </a:schemeClr>
                </a:solidFill>
                <a:latin typeface="Times New Roman" panose="02020603050405020304" pitchFamily="18" charset="0"/>
                <a:cs typeface="Times New Roman" panose="02020603050405020304" pitchFamily="18" charset="0"/>
              </a:rPr>
              <a:t>sgk</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800" dirty="0">
                <a:solidFill>
                  <a:schemeClr val="bg1">
                    <a:lumMod val="95000"/>
                  </a:schemeClr>
                </a:solidFill>
                <a:latin typeface="Times New Roman" panose="02020603050405020304" pitchFamily="18" charset="0"/>
                <a:cs typeface="Times New Roman" panose="02020603050405020304" pitchFamily="18" charset="0"/>
              </a:rPr>
              <a:t> 156</a:t>
            </a:r>
            <a:r>
              <a:rPr lang="vi-VN"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đã</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en-US" sz="28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800" dirty="0">
                <a:solidFill>
                  <a:schemeClr val="bg1">
                    <a:lumMod val="95000"/>
                  </a:schemeClr>
                </a:solidFill>
                <a:latin typeface="Times New Roman" panose="02020603050405020304" pitchFamily="18" charset="0"/>
                <a:cs typeface="Times New Roman" panose="02020603050405020304" pitchFamily="18" charset="0"/>
              </a:rPr>
              <a:t> </a:t>
            </a:r>
            <a:r>
              <a:rPr lang="vi-VN" sz="2800" dirty="0">
                <a:solidFill>
                  <a:schemeClr val="bg1">
                    <a:lumMod val="95000"/>
                  </a:schemeClr>
                </a:solidFill>
                <a:latin typeface="Times New Roman" panose="02020603050405020304" pitchFamily="18" charset="0"/>
                <a:cs typeface="Times New Roman" panose="02020603050405020304" pitchFamily="18" charset="0"/>
              </a:rPr>
              <a:t>em hãy:</a:t>
            </a:r>
            <a:endParaRPr lang="en-US" sz="2800" dirty="0">
              <a:solidFill>
                <a:schemeClr val="bg1">
                  <a:lumMod val="95000"/>
                </a:schemeClr>
              </a:solidFill>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C, D, E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cs typeface="Times New Roman" panose="02020603050405020304" pitchFamily="18" charset="0"/>
              </a:rPr>
              <a:t>3. </a:t>
            </a:r>
            <a:r>
              <a:rPr lang="vi-VN" sz="2400" dirty="0">
                <a:latin typeface="Times New Roman" panose="02020603050405020304" pitchFamily="18" charset="0"/>
                <a:cs typeface="Times New Roman" panose="02020603050405020304" pitchFamily="18" charset="0"/>
              </a:rPr>
              <a:t>So sánh độ cao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A2</a:t>
            </a:r>
            <a:r>
              <a:rPr lang="vi-VN" sz="2400" dirty="0">
                <a:latin typeface="Times New Roman" panose="02020603050405020304" pitchFamily="18" charset="0"/>
                <a:cs typeface="Times New Roman" panose="02020603050405020304" pitchFamily="18" charset="0"/>
              </a:rPr>
              <a:t>.</a:t>
            </a:r>
          </a:p>
          <a:p>
            <a:pPr>
              <a:lnSpc>
                <a:spcPct val="125000"/>
              </a:lnSpc>
            </a:pPr>
            <a:r>
              <a:rPr lang="en-US" sz="2400" dirty="0">
                <a:latin typeface="Times New Roman" panose="02020603050405020304" pitchFamily="18" charset="0"/>
                <a:cs typeface="Times New Roman" panose="02020603050405020304" pitchFamily="18" charset="0"/>
              </a:rPr>
              <a:t>4. 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B hay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A1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dốc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pPr>
              <a:lnSpc>
                <a:spcPct val="125000"/>
              </a:lnSpc>
            </a:pPr>
            <a:endParaRPr lang="vi-VN"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2E95E94-98B4-4F41-BAAC-0D2ACADE3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290" y="365760"/>
            <a:ext cx="6969760"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24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25980324-0C05-4824-9098-207509F507A9}"/>
              </a:ext>
            </a:extLst>
          </p:cNvPr>
          <p:cNvSpPr/>
          <p:nvPr/>
        </p:nvSpPr>
        <p:spPr>
          <a:xfrm>
            <a:off x="-304800" y="0"/>
            <a:ext cx="5899051" cy="6858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Đọc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lược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đồ</a:t>
            </a:r>
            <a:r>
              <a:rPr lang="en-US" sz="2200" b="1" i="1"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fontAlgn="base"/>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Khoảng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200m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B = C = 0 m  </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D = 600 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E = 100 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So sánh độ cao </a:t>
            </a:r>
            <a:r>
              <a:rPr lang="en-US" sz="2200" dirty="0" err="1">
                <a:latin typeface="Times New Roman" panose="02020603050405020304" pitchFamily="18" charset="0"/>
                <a:cs typeface="Times New Roman" panose="02020603050405020304" pitchFamily="18" charset="0"/>
              </a:rPr>
              <a:t>đỉnh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A2:</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A1 = 950m</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A2 = 900 m</a:t>
            </a:r>
            <a:endParaRPr lang="vi-VN" sz="2200" dirty="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A1&gt; A2</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sánh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sườn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đồng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A1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B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69BCDB1-87EA-4FDC-AB5A-95EDA25B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5760"/>
            <a:ext cx="6051449"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215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59B76-8DBC-4FAE-BF9F-90D64013CDFC}"/>
              </a:ext>
            </a:extLst>
          </p:cNvPr>
          <p:cNvSpPr txBox="1"/>
          <p:nvPr/>
        </p:nvSpPr>
        <p:spPr>
          <a:xfrm>
            <a:off x="900333" y="638631"/>
            <a:ext cx="5195668" cy="461665"/>
          </a:xfrm>
          <a:prstGeom prst="rect">
            <a:avLst/>
          </a:prstGeom>
          <a:noFill/>
        </p:spPr>
        <p:txBody>
          <a:bodyPr wrap="square" rtlCol="0">
            <a:spAutoFit/>
          </a:bodyPr>
          <a:lstStyle/>
          <a:p>
            <a:r>
              <a:rPr lang="nl-NL" sz="2400" b="1" dirty="0">
                <a:solidFill>
                  <a:schemeClr val="bg1">
                    <a:lumMod val="95000"/>
                  </a:schemeClr>
                </a:solidFill>
                <a:latin typeface="Times New Roman" panose="02020603050405020304" pitchFamily="18" charset="0"/>
                <a:cs typeface="Times New Roman" panose="02020603050405020304" pitchFamily="18" charset="0"/>
              </a:rPr>
              <a:t>2. Đọc lát cắt địa hình đơn giản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ECEB1101-F8EE-44B5-BEDA-C9AA14739856}"/>
              </a:ext>
            </a:extLst>
          </p:cNvPr>
          <p:cNvSpPr/>
          <p:nvPr/>
        </p:nvSpPr>
        <p:spPr>
          <a:xfrm>
            <a:off x="0" y="1258590"/>
            <a:ext cx="5195668" cy="4608809"/>
          </a:xfrm>
          <a:prstGeom prst="wedgeRoundRectCallout">
            <a:avLst>
              <a:gd name="adj1" fmla="val -50530"/>
              <a:gd name="adj2" fmla="val 729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HĐ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cặp</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25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11.3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156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fontAlgn="base"/>
            <a:r>
              <a:rPr lang="nl-NL" sz="2400" dirty="0">
                <a:latin typeface="Times New Roman" panose="02020603050405020304" pitchFamily="18" charset="0"/>
                <a:cs typeface="Times New Roman" panose="02020603050405020304" pitchFamily="18" charset="0"/>
              </a:rPr>
              <a:t>1. Thế nào là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2. Nêu cách đọc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4. Trong các điểm A, B, C, điểm nào có độ cao cao nhất và độ cao thấp nhất?</a:t>
            </a:r>
            <a:endParaRPr lang="vi-V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C3735D3-73DB-44BF-A27D-04B64294A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960" y="1258591"/>
            <a:ext cx="7040880"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CBDA0-19A0-40BF-90D8-A9365CD13394}"/>
              </a:ext>
            </a:extLst>
          </p:cNvPr>
          <p:cNvSpPr txBox="1"/>
          <p:nvPr/>
        </p:nvSpPr>
        <p:spPr>
          <a:xfrm>
            <a:off x="956603" y="788881"/>
            <a:ext cx="10325686" cy="97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Lát cắt địa hình </a:t>
            </a:r>
            <a:r>
              <a:rPr lang="vi-VN" sz="2400" dirty="0">
                <a:solidFill>
                  <a:schemeClr val="bg1">
                    <a:lumMod val="95000"/>
                  </a:schemeClr>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a16="http://schemas.microsoft.com/office/drawing/2014/main" id="{E9D0EF77-D77D-46FC-AE18-0141CECC6866}"/>
              </a:ext>
            </a:extLst>
          </p:cNvPr>
          <p:cNvSpPr txBox="1"/>
          <p:nvPr/>
        </p:nvSpPr>
        <p:spPr>
          <a:xfrm>
            <a:off x="909712" y="228601"/>
            <a:ext cx="10372578" cy="6066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3200" b="1" i="1" dirty="0" err="1">
                <a:solidFill>
                  <a:schemeClr val="bg1">
                    <a:lumMod val="95000"/>
                  </a:schemeClr>
                </a:solidFill>
                <a:latin typeface="Times New Roman" panose="02020603050405020304" pitchFamily="18" charset="0"/>
                <a:cs typeface="Times New Roman" panose="02020603050405020304" pitchFamily="18" charset="0"/>
              </a:rPr>
              <a:t>Cách</a:t>
            </a:r>
            <a:r>
              <a:rPr lang="en-US" sz="3200" b="1" i="1" dirty="0">
                <a:solidFill>
                  <a:schemeClr val="bg1">
                    <a:lumMod val="95000"/>
                  </a:schemeClr>
                </a:solidFill>
                <a:latin typeface="Times New Roman" panose="02020603050405020304" pitchFamily="18" charset="0"/>
                <a:cs typeface="Times New Roman" panose="02020603050405020304" pitchFamily="18" charset="0"/>
              </a:rPr>
              <a:t> </a:t>
            </a:r>
            <a:r>
              <a:rPr lang="vi-VN" sz="3200" b="1" i="1" dirty="0">
                <a:solidFill>
                  <a:schemeClr val="bg1">
                    <a:lumMod val="95000"/>
                  </a:schemeClr>
                </a:solidFill>
                <a:latin typeface="Times New Roman" panose="02020603050405020304" pitchFamily="18" charset="0"/>
                <a:cs typeface="Times New Roman" panose="02020603050405020304" pitchFamily="18" charset="0"/>
              </a:rPr>
              <a:t>đọc lát cắt địa hình</a:t>
            </a:r>
            <a:r>
              <a:rPr lang="en-US" sz="3200" b="1" i="1" dirty="0">
                <a:solidFill>
                  <a:schemeClr val="bg1">
                    <a:lumMod val="95000"/>
                  </a:schemeClr>
                </a:solidFill>
                <a:latin typeface="Times New Roman" panose="02020603050405020304" pitchFamily="18" charset="0"/>
                <a:cs typeface="Times New Roman" panose="02020603050405020304" pitchFamily="18" charset="0"/>
              </a:rPr>
              <a:t>:</a:t>
            </a:r>
          </a:p>
          <a:p>
            <a:pPr fontAlgn="base">
              <a:lnSpc>
                <a:spcPct val="125000"/>
              </a:lnSpc>
            </a:pPr>
            <a:r>
              <a:rPr lang="en-US" sz="3200" b="1" dirty="0">
                <a:solidFill>
                  <a:schemeClr val="bg1">
                    <a:lumMod val="95000"/>
                  </a:schemeClr>
                </a:solidFill>
                <a:latin typeface="Times New Roman" panose="02020603050405020304" pitchFamily="18" charset="0"/>
                <a:cs typeface="Times New Roman" panose="02020603050405020304" pitchFamily="18" charset="0"/>
              </a:rPr>
              <a:t>+</a:t>
            </a:r>
            <a:r>
              <a:rPr lang="vi-VN" sz="3200" b="1" dirty="0">
                <a:solidFill>
                  <a:schemeClr val="bg1">
                    <a:lumMod val="95000"/>
                  </a:schemeClr>
                </a:solidFill>
                <a:latin typeface="Times New Roman" panose="02020603050405020304" pitchFamily="18" charset="0"/>
                <a:cs typeface="Times New Roman" panose="02020603050405020304" pitchFamily="18" charset="0"/>
              </a:rPr>
              <a:t> Khi đọc lát cắt, trước tiên ta phải xác định được đi</a:t>
            </a:r>
            <a:r>
              <a:rPr lang="en-US" sz="3200" b="1" dirty="0">
                <a:solidFill>
                  <a:schemeClr val="bg1">
                    <a:lumMod val="95000"/>
                  </a:schemeClr>
                </a:solidFill>
                <a:latin typeface="Times New Roman" panose="02020603050405020304" pitchFamily="18" charset="0"/>
                <a:cs typeface="Times New Roman" panose="02020603050405020304" pitchFamily="18" charset="0"/>
              </a:rPr>
              <a:t>ể</a:t>
            </a:r>
            <a:r>
              <a:rPr lang="vi-VN" sz="3200" b="1" dirty="0">
                <a:solidFill>
                  <a:schemeClr val="bg1">
                    <a:lumMod val="95000"/>
                  </a:schemeClr>
                </a:solidFill>
                <a:latin typeface="Times New Roman" panose="02020603050405020304" pitchFamily="18" charset="0"/>
                <a:cs typeface="Times New Roman" panose="02020603050405020304" pitchFamily="18" charset="0"/>
              </a:rPr>
              <a:t>m bắt đầu và đi</a:t>
            </a:r>
            <a:r>
              <a:rPr lang="en-US" sz="3200" b="1" dirty="0">
                <a:solidFill>
                  <a:schemeClr val="bg1">
                    <a:lumMod val="95000"/>
                  </a:schemeClr>
                </a:solidFill>
                <a:latin typeface="Times New Roman" panose="02020603050405020304" pitchFamily="18" charset="0"/>
                <a:cs typeface="Times New Roman" panose="02020603050405020304" pitchFamily="18" charset="0"/>
              </a:rPr>
              <a:t>ể</a:t>
            </a:r>
            <a:r>
              <a:rPr lang="vi-VN" sz="3200" b="1" dirty="0">
                <a:solidFill>
                  <a:schemeClr val="bg1">
                    <a:lumMod val="95000"/>
                  </a:schemeClr>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3200" b="1" dirty="0">
                <a:solidFill>
                  <a:schemeClr val="bg1">
                    <a:lumMod val="95000"/>
                  </a:schemeClr>
                </a:solidFill>
                <a:latin typeface="Times New Roman" panose="02020603050405020304" pitchFamily="18" charset="0"/>
                <a:cs typeface="Times New Roman" panose="02020603050405020304" pitchFamily="18" charset="0"/>
              </a:rPr>
              <a:t>+</a:t>
            </a:r>
            <a:r>
              <a:rPr lang="vi-VN" sz="3200" b="1" dirty="0">
                <a:solidFill>
                  <a:schemeClr val="bg1">
                    <a:lumMod val="95000"/>
                  </a:schemeClr>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3200" b="1" dirty="0">
                <a:solidFill>
                  <a:schemeClr val="bg1">
                    <a:lumMod val="95000"/>
                  </a:schemeClr>
                </a:solidFill>
                <a:latin typeface="Times New Roman" panose="02020603050405020304" pitchFamily="18" charset="0"/>
                <a:cs typeface="Times New Roman" panose="02020603050405020304" pitchFamily="18" charset="0"/>
              </a:rPr>
              <a:t>+</a:t>
            </a:r>
            <a:r>
              <a:rPr lang="vi-VN" sz="3200" b="1" dirty="0">
                <a:solidFill>
                  <a:schemeClr val="bg1">
                    <a:lumMod val="95000"/>
                  </a:schemeClr>
                </a:solidFill>
                <a:latin typeface="Times New Roman" panose="02020603050405020304" pitchFamily="18" charset="0"/>
                <a:cs typeface="Times New Roman" panose="02020603050405020304" pitchFamily="18" charset="0"/>
              </a:rPr>
              <a:t> Từ đó, ta có thể mô tả sự thay đ</a:t>
            </a:r>
            <a:r>
              <a:rPr lang="en-US" sz="3200" b="1" dirty="0">
                <a:solidFill>
                  <a:schemeClr val="bg1">
                    <a:lumMod val="95000"/>
                  </a:schemeClr>
                </a:solidFill>
                <a:latin typeface="Times New Roman" panose="02020603050405020304" pitchFamily="18" charset="0"/>
                <a:cs typeface="Times New Roman" panose="02020603050405020304" pitchFamily="18" charset="0"/>
              </a:rPr>
              <a:t>ổ</a:t>
            </a:r>
            <a:r>
              <a:rPr lang="vi-VN" sz="3200" b="1" dirty="0">
                <a:solidFill>
                  <a:schemeClr val="bg1">
                    <a:lumMod val="95000"/>
                  </a:schemeClr>
                </a:solidFill>
                <a:latin typeface="Times New Roman" panose="02020603050405020304" pitchFamily="18" charset="0"/>
                <a:cs typeface="Times New Roman" panose="02020603050405020304" pitchFamily="18" charset="0"/>
              </a:rPr>
              <a:t>i của địa hình từ điểm đầu đến đi</a:t>
            </a:r>
            <a:r>
              <a:rPr lang="en-US" sz="3200" b="1" dirty="0">
                <a:solidFill>
                  <a:schemeClr val="bg1">
                    <a:lumMod val="95000"/>
                  </a:schemeClr>
                </a:solidFill>
                <a:latin typeface="Times New Roman" panose="02020603050405020304" pitchFamily="18" charset="0"/>
                <a:cs typeface="Times New Roman" panose="02020603050405020304" pitchFamily="18" charset="0"/>
              </a:rPr>
              <a:t>ể</a:t>
            </a:r>
            <a:r>
              <a:rPr lang="vi-VN" sz="3200" b="1" dirty="0">
                <a:solidFill>
                  <a:schemeClr val="bg1">
                    <a:lumMod val="95000"/>
                  </a:schemeClr>
                </a:solidFill>
                <a:latin typeface="Times New Roman" panose="02020603050405020304" pitchFamily="18" charset="0"/>
                <a:cs typeface="Times New Roman" panose="02020603050405020304" pitchFamily="18" charset="0"/>
              </a:rPr>
              <a:t>m cuối lát cắt.</a:t>
            </a:r>
          </a:p>
          <a:p>
            <a:pPr>
              <a:lnSpc>
                <a:spcPct val="125000"/>
              </a:lnSpc>
            </a:pPr>
            <a:r>
              <a:rPr lang="en-US" sz="3200" b="1" dirty="0">
                <a:solidFill>
                  <a:schemeClr val="bg1">
                    <a:lumMod val="95000"/>
                  </a:schemeClr>
                </a:solidFill>
                <a:latin typeface="Times New Roman" panose="02020603050405020304" pitchFamily="18" charset="0"/>
                <a:cs typeface="Times New Roman" panose="02020603050405020304" pitchFamily="18" charset="0"/>
              </a:rPr>
              <a:t>+</a:t>
            </a:r>
            <a:r>
              <a:rPr lang="vi-VN" sz="3200" b="1" dirty="0">
                <a:solidFill>
                  <a:schemeClr val="bg1">
                    <a:lumMod val="95000"/>
                  </a:schemeClr>
                </a:solidFill>
                <a:latin typeface="Times New Roman" panose="02020603050405020304" pitchFamily="18" charset="0"/>
                <a:cs typeface="Times New Roman" panose="02020603050405020304" pitchFamily="18" charset="0"/>
              </a:rPr>
              <a:t> Dựa vào tỉ lệ lát cắt, có th</a:t>
            </a:r>
            <a:r>
              <a:rPr lang="en-US" sz="3200" b="1" dirty="0">
                <a:solidFill>
                  <a:schemeClr val="bg1">
                    <a:lumMod val="95000"/>
                  </a:schemeClr>
                </a:solidFill>
                <a:latin typeface="Times New Roman" panose="02020603050405020304" pitchFamily="18" charset="0"/>
                <a:cs typeface="Times New Roman" panose="02020603050405020304" pitchFamily="18" charset="0"/>
              </a:rPr>
              <a:t>ể</a:t>
            </a:r>
            <a:r>
              <a:rPr lang="vi-VN" sz="3200" b="1" dirty="0">
                <a:solidFill>
                  <a:schemeClr val="bg1">
                    <a:lumMod val="95000"/>
                  </a:schemeClr>
                </a:solidFill>
                <a:latin typeface="Times New Roman" panose="02020603050405020304" pitchFamily="18" charset="0"/>
                <a:cs typeface="Times New Roman" panose="02020603050405020304" pitchFamily="18" charset="0"/>
              </a:rPr>
              <a:t> t</a:t>
            </a:r>
            <a:r>
              <a:rPr lang="en-US" sz="3200" b="1" dirty="0">
                <a:solidFill>
                  <a:schemeClr val="bg1">
                    <a:lumMod val="95000"/>
                  </a:schemeClr>
                </a:solidFill>
                <a:latin typeface="Times New Roman" panose="02020603050405020304" pitchFamily="18" charset="0"/>
                <a:cs typeface="Times New Roman" panose="02020603050405020304" pitchFamily="18" charset="0"/>
              </a:rPr>
              <a:t>í</a:t>
            </a:r>
            <a:r>
              <a:rPr lang="vi-VN" sz="3200" b="1" dirty="0">
                <a:solidFill>
                  <a:schemeClr val="bg1">
                    <a:lumMod val="95000"/>
                  </a:schemeClr>
                </a:solidFill>
                <a:latin typeface="Times New Roman" panose="02020603050405020304" pitchFamily="18" charset="0"/>
                <a:cs typeface="Times New Roman" panose="02020603050405020304" pitchFamily="18" charset="0"/>
              </a:rPr>
              <a:t>nh được khoảng cách giữa các địa đi</a:t>
            </a:r>
            <a:r>
              <a:rPr lang="en-US" sz="3200" b="1" dirty="0">
                <a:solidFill>
                  <a:schemeClr val="bg1">
                    <a:lumMod val="95000"/>
                  </a:schemeClr>
                </a:solidFill>
                <a:latin typeface="Times New Roman" panose="02020603050405020304" pitchFamily="18" charset="0"/>
                <a:cs typeface="Times New Roman" panose="02020603050405020304" pitchFamily="18" charset="0"/>
              </a:rPr>
              <a:t>ể</a:t>
            </a:r>
            <a:r>
              <a:rPr lang="vi-VN" sz="3200" b="1" dirty="0">
                <a:solidFill>
                  <a:schemeClr val="bg1">
                    <a:lumMod val="95000"/>
                  </a:schemeClr>
                </a:solidFill>
                <a:latin typeface="Times New Roman" panose="02020603050405020304" pitchFamily="18" charset="0"/>
                <a:cs typeface="Times New Roman" panose="02020603050405020304" pitchFamily="18" charset="0"/>
              </a:rPr>
              <a:t>m</a:t>
            </a:r>
            <a:r>
              <a:rPr lang="vi-VN" sz="3200" b="1" dirty="0">
                <a:solidFill>
                  <a:schemeClr val="bg1">
                    <a:lumMod val="95000"/>
                  </a:schemeClr>
                </a:solidFill>
              </a:rPr>
              <a:t>.</a:t>
            </a:r>
            <a:endParaRPr lang="vi-VN" sz="3200" b="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7ED3AD31-6534-4047-AEFE-E9D123D88B95}"/>
              </a:ext>
            </a:extLst>
          </p:cNvPr>
          <p:cNvSpPr/>
          <p:nvPr/>
        </p:nvSpPr>
        <p:spPr>
          <a:xfrm>
            <a:off x="1" y="979954"/>
            <a:ext cx="5166360" cy="55180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Trong các điểm A, B, C: điểm có độ cao cao nhất là điểm C và độ cao thấp nhất là điểm A.</a:t>
            </a:r>
          </a:p>
          <a:p>
            <a:r>
              <a:rPr lang="en-US" sz="2400" i="1" dirty="0">
                <a:solidFill>
                  <a:srgbClr val="C00000"/>
                </a:solidFill>
                <a:latin typeface="Times New Roman" panose="02020603050405020304" pitchFamily="18" charset="0"/>
                <a:cs typeface="Times New Roman" panose="02020603050405020304" pitchFamily="18" charset="0"/>
              </a:rPr>
              <a:t>(</a:t>
            </a:r>
            <a:r>
              <a:rPr lang="en-US" sz="2400" i="1" dirty="0" err="1">
                <a:solidFill>
                  <a:srgbClr val="C00000"/>
                </a:solidFill>
                <a:latin typeface="Times New Roman" panose="02020603050405020304" pitchFamily="18" charset="0"/>
                <a:cs typeface="Times New Roman" panose="02020603050405020304" pitchFamily="18" charset="0"/>
              </a:rPr>
              <a:t>Có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thể</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cho</a:t>
            </a:r>
            <a:r>
              <a:rPr lang="en-US" sz="2400" i="1" dirty="0">
                <a:solidFill>
                  <a:srgbClr val="C00000"/>
                </a:solidFill>
                <a:latin typeface="Times New Roman" panose="02020603050405020304" pitchFamily="18" charset="0"/>
                <a:cs typeface="Times New Roman" panose="02020603050405020304" pitchFamily="18" charset="0"/>
              </a:rPr>
              <a:t> HS </a:t>
            </a:r>
            <a:r>
              <a:rPr lang="en-US" sz="2400" i="1" dirty="0" err="1">
                <a:solidFill>
                  <a:srgbClr val="C00000"/>
                </a:solidFill>
                <a:latin typeface="Times New Roman" panose="02020603050405020304" pitchFamily="18" charset="0"/>
                <a:cs typeface="Times New Roman" panose="02020603050405020304" pitchFamily="18" charset="0"/>
              </a:rPr>
              <a:t>nêu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độ</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cao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của</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từng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điểm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sau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đó</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rút</a:t>
            </a:r>
            <a:r>
              <a:rPr lang="en-US" sz="2400" i="1" dirty="0">
                <a:solidFill>
                  <a:srgbClr val="C00000"/>
                </a:solidFill>
                <a:latin typeface="Times New Roman" panose="02020603050405020304" pitchFamily="18" charset="0"/>
                <a:cs typeface="Times New Roman" panose="02020603050405020304" pitchFamily="18" charset="0"/>
              </a:rPr>
              <a:t> ra KL </a:t>
            </a:r>
            <a:r>
              <a:rPr lang="en-US" sz="2400" i="1" dirty="0" err="1">
                <a:solidFill>
                  <a:srgbClr val="C00000"/>
                </a:solidFill>
                <a:latin typeface="Times New Roman" panose="02020603050405020304" pitchFamily="18" charset="0"/>
                <a:cs typeface="Times New Roman" panose="02020603050405020304" pitchFamily="18" charset="0"/>
              </a:rPr>
              <a:t>về</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độ</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cao</a:t>
            </a:r>
            <a:r>
              <a:rPr lang="en-US" sz="2400" i="1" dirty="0">
                <a:solidFill>
                  <a:srgbClr val="C00000"/>
                </a:solidFill>
                <a:latin typeface="Times New Roman" panose="02020603050405020304" pitchFamily="18" charset="0"/>
                <a:cs typeface="Times New Roman" panose="02020603050405020304" pitchFamily="18" charset="0"/>
              </a:rPr>
              <a:t>)</a:t>
            </a:r>
            <a:endParaRPr lang="vi-VN" sz="2400" i="1" dirty="0">
              <a:solidFill>
                <a:srgbClr val="C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15E8303-E209-4800-829B-D6C51338D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60" y="1258591"/>
            <a:ext cx="6888479"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1055</Words>
  <Application>Microsoft Office PowerPoint</Application>
  <PresentationFormat>Màn hình rộng</PresentationFormat>
  <Paragraphs>74</Paragraphs>
  <Slides>15</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15</vt:i4>
      </vt:variant>
    </vt:vector>
  </HeadingPairs>
  <TitlesOfParts>
    <vt:vector size="20" baseType="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Thuy Pham Thanh</cp:lastModifiedBy>
  <cp:revision>227</cp:revision>
  <dcterms:created xsi:type="dcterms:W3CDTF">2021-07-19T07:56:00Z</dcterms:created>
  <dcterms:modified xsi:type="dcterms:W3CDTF">2023-02-01T02:45:28Z</dcterms:modified>
</cp:coreProperties>
</file>