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58" r:id="rId6"/>
    <p:sldId id="261" r:id="rId7"/>
    <p:sldId id="262" r:id="rId8"/>
    <p:sldId id="264" r:id="rId9"/>
    <p:sldId id="263" r:id="rId10"/>
    <p:sldId id="265" r:id="rId11"/>
    <p:sldId id="292" r:id="rId12"/>
    <p:sldId id="270" r:id="rId13"/>
    <p:sldId id="266" r:id="rId14"/>
    <p:sldId id="267" r:id="rId15"/>
    <p:sldId id="268" r:id="rId16"/>
    <p:sldId id="269" r:id="rId17"/>
    <p:sldId id="272" r:id="rId18"/>
    <p:sldId id="273" r:id="rId19"/>
    <p:sldId id="275" r:id="rId20"/>
    <p:sldId id="274" r:id="rId21"/>
    <p:sldId id="281" r:id="rId22"/>
    <p:sldId id="282" r:id="rId23"/>
    <p:sldId id="283" r:id="rId24"/>
    <p:sldId id="289" r:id="rId25"/>
    <p:sldId id="290" r:id="rId26"/>
    <p:sldId id="286" r:id="rId27"/>
    <p:sldId id="285" r:id="rId28"/>
    <p:sldId id="291" r:id="rId29"/>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Kiểu Sáng 3 - Màu chủ đề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04/10/2023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04/10/2023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04/10/2023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04/10/2023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04/10/2023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04/10/2023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04/10/2023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04/10/2023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04/10/2023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893986"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II. Hình dạng và kích thước Trái Đất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4644008" cy="2031325"/>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15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b="1" dirty="0">
                <a:latin typeface="Times New Roman" panose="02020603050405020304" pitchFamily="18" charset="0"/>
                <a:cs typeface="Times New Roman" panose="02020603050405020304" pitchFamily="18" charset="0"/>
              </a:rPr>
              <a:t>H</a:t>
            </a:r>
            <a:r>
              <a:rPr lang="vi-VN" b="1"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473511" y="36787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4800"/>
            <a:ext cx="2004647"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1">
            <a:extLst>
              <a:ext uri="{FF2B5EF4-FFF2-40B4-BE49-F238E27FC236}">
                <a16:creationId xmlns:a16="http://schemas.microsoft.com/office/drawing/2014/main" id="{095F290D-5D67-9096-E3C9-21EB5B4150EA}"/>
              </a:ext>
            </a:extLst>
          </p:cNvPr>
          <p:cNvSpPr>
            <a:spLocks noChangeArrowheads="1"/>
          </p:cNvSpPr>
          <p:nvPr/>
        </p:nvSpPr>
        <p:spPr bwMode="auto">
          <a:xfrm>
            <a:off x="4123799" y="771550"/>
            <a:ext cx="4948308" cy="38611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ko-KR" b="1" i="0" u="none" strike="noStrike" cap="none" normalizeH="0" baseline="0" dirty="0">
                <a:ln>
                  <a:noFill/>
                </a:ln>
                <a:effectLst/>
              </a:rPr>
              <a:t>PHIẾU HỌC TẬP SỐ 2</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ko-KR" b="1"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ko-KR" b="0" i="0" u="none" strike="noStrike" cap="none" normalizeH="0" baseline="0" dirty="0" err="1">
                <a:ln>
                  <a:noFill/>
                </a:ln>
                <a:effectLst/>
              </a:rPr>
              <a:t>A.Hình</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dạng</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của</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Trái</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Đất</a:t>
            </a:r>
            <a:endParaRPr kumimoji="0" lang="en-US" altLang="ko-KR"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ko-KR" b="0" i="0" u="none" strike="noStrike" cap="none" normalizeH="0" baseline="0" dirty="0">
                <a:ln>
                  <a:noFill/>
                </a:ln>
                <a:effectLst/>
              </a:rPr>
              <a:t>*KẾT LUẬN:…………………………………………..</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ko-KR" b="0" i="0" u="none" strike="noStrike" cap="none" normalizeH="0" baseline="0" dirty="0" err="1">
                <a:ln>
                  <a:noFill/>
                </a:ln>
                <a:effectLst/>
              </a:rPr>
              <a:t>B.Kích</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thước</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Trái</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Đất</a:t>
            </a:r>
            <a:r>
              <a:rPr kumimoji="0" lang="en-US" altLang="ko-KR" b="0" i="0" u="none" strike="noStrike" cap="none" normalizeH="0" baseline="0" dirty="0">
                <a:ln>
                  <a:noFill/>
                </a:ln>
                <a:effectLst/>
              </a:rPr>
              <a:t>:</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ko-KR" b="0" i="0" u="none" strike="noStrike" cap="none" normalizeH="0" baseline="0" dirty="0">
                <a:ln>
                  <a:noFill/>
                </a:ln>
                <a:effectLst/>
              </a:rPr>
              <a:t>- Bán </a:t>
            </a:r>
            <a:r>
              <a:rPr kumimoji="0" lang="en-US" altLang="ko-KR" b="0" i="0" u="none" strike="noStrike" cap="none" normalizeH="0" baseline="0" dirty="0" err="1">
                <a:ln>
                  <a:noFill/>
                </a:ln>
                <a:effectLst/>
              </a:rPr>
              <a:t>kính</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đường</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Xích</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đạo</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của</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Trái</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Đất</a:t>
            </a:r>
            <a:r>
              <a:rPr kumimoji="0" lang="en-US" altLang="ko-KR" b="0" i="0" u="none" strike="noStrike" cap="none" normalizeH="0" baseline="0" dirty="0">
                <a:ln>
                  <a:noFill/>
                </a:ln>
                <a:effectLst/>
              </a:rPr>
              <a:t>:………………</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Đường</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kính</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đường</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Xích</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đạo</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của</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Trái</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Đất</a:t>
            </a:r>
            <a:r>
              <a:rPr kumimoji="0" lang="en-US" altLang="ko-KR" b="0" i="0" u="none" strike="noStrike" cap="none" normalizeH="0" baseline="0" dirty="0">
                <a:ln>
                  <a:noFill/>
                </a:ln>
                <a:effectLst/>
              </a:rPr>
              <a:t>:…………...</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Diện</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tích</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bề</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mặt</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của</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Trái</a:t>
            </a:r>
            <a:r>
              <a:rPr kumimoji="0" lang="en-US" altLang="ko-KR" b="0" i="0" u="none" strike="noStrike" cap="none" normalizeH="0" baseline="0" dirty="0">
                <a:ln>
                  <a:noFill/>
                </a:ln>
                <a:effectLst/>
              </a:rPr>
              <a:t> </a:t>
            </a:r>
            <a:r>
              <a:rPr kumimoji="0" lang="en-US" altLang="ko-KR" b="0" i="0" u="none" strike="noStrike" cap="none" normalizeH="0" baseline="0" dirty="0" err="1">
                <a:ln>
                  <a:noFill/>
                </a:ln>
                <a:effectLst/>
              </a:rPr>
              <a:t>Đất</a:t>
            </a:r>
            <a:r>
              <a:rPr kumimoji="0" lang="en-US" altLang="ko-KR" b="0" i="0" u="none" strike="noStrike" cap="none" normalizeH="0" baseline="0" dirty="0">
                <a:ln>
                  <a:noFill/>
                </a:ln>
                <a:effectLst/>
              </a:rPr>
              <a:t>:………………………..</a:t>
            </a:r>
          </a:p>
        </p:txBody>
      </p:sp>
      <p:graphicFrame>
        <p:nvGraphicFramePr>
          <p:cNvPr id="2" name="Bảng 1">
            <a:extLst>
              <a:ext uri="{FF2B5EF4-FFF2-40B4-BE49-F238E27FC236}">
                <a16:creationId xmlns:a16="http://schemas.microsoft.com/office/drawing/2014/main" id="{6E3F700D-AC37-A983-D41C-E8AAE5F3FD58}"/>
              </a:ext>
            </a:extLst>
          </p:cNvPr>
          <p:cNvGraphicFramePr>
            <a:graphicFrameLocks noGrp="1"/>
          </p:cNvGraphicFramePr>
          <p:nvPr>
            <p:extLst>
              <p:ext uri="{D42A27DB-BD31-4B8C-83A1-F6EECF244321}">
                <p14:modId xmlns:p14="http://schemas.microsoft.com/office/powerpoint/2010/main" val="4250639665"/>
              </p:ext>
            </p:extLst>
          </p:nvPr>
        </p:nvGraphicFramePr>
        <p:xfrm>
          <a:off x="641121" y="383469"/>
          <a:ext cx="3355567" cy="4249255"/>
        </p:xfrm>
        <a:graphic>
          <a:graphicData uri="http://schemas.openxmlformats.org/drawingml/2006/table">
            <a:tbl>
              <a:tblPr firstRow="1" firstCol="1" bandRow="1">
                <a:tableStyleId>{8799B23B-EC83-4686-B30A-512413B5E67A}</a:tableStyleId>
              </a:tblPr>
              <a:tblGrid>
                <a:gridCol w="1438109">
                  <a:extLst>
                    <a:ext uri="{9D8B030D-6E8A-4147-A177-3AD203B41FA5}">
                      <a16:colId xmlns:a16="http://schemas.microsoft.com/office/drawing/2014/main" val="1376202174"/>
                    </a:ext>
                  </a:extLst>
                </a:gridCol>
                <a:gridCol w="1917458">
                  <a:extLst>
                    <a:ext uri="{9D8B030D-6E8A-4147-A177-3AD203B41FA5}">
                      <a16:colId xmlns:a16="http://schemas.microsoft.com/office/drawing/2014/main" val="2601180022"/>
                    </a:ext>
                  </a:extLst>
                </a:gridCol>
              </a:tblGrid>
              <a:tr h="269507">
                <a:tc>
                  <a:txBody>
                    <a:bodyPr/>
                    <a:lstStyle/>
                    <a:p>
                      <a:pPr marL="0" marR="0" algn="ctr">
                        <a:lnSpc>
                          <a:spcPct val="107000"/>
                        </a:lnSpc>
                        <a:spcBef>
                          <a:spcPts val="0"/>
                        </a:spcBef>
                        <a:spcAft>
                          <a:spcPts val="0"/>
                        </a:spcAft>
                      </a:pPr>
                      <a:r>
                        <a:rPr lang="vi-VN" sz="1500" kern="100">
                          <a:effectLst/>
                        </a:rPr>
                        <a:t> </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tc>
                  <a:txBody>
                    <a:bodyPr/>
                    <a:lstStyle/>
                    <a:p>
                      <a:pPr marL="0" marR="0" algn="ctr">
                        <a:lnSpc>
                          <a:spcPct val="107000"/>
                        </a:lnSpc>
                        <a:spcBef>
                          <a:spcPts val="0"/>
                        </a:spcBef>
                        <a:spcAft>
                          <a:spcPts val="0"/>
                        </a:spcAft>
                      </a:pPr>
                      <a:r>
                        <a:rPr lang="vi-VN" sz="1500" kern="100">
                          <a:effectLst/>
                        </a:rPr>
                        <a:t>NỘI DUNG</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extLst>
                  <a:ext uri="{0D108BD9-81ED-4DB2-BD59-A6C34878D82A}">
                    <a16:rowId xmlns:a16="http://schemas.microsoft.com/office/drawing/2014/main" val="2322954394"/>
                  </a:ext>
                </a:extLst>
              </a:tr>
              <a:tr h="994937">
                <a:tc>
                  <a:txBody>
                    <a:bodyPr/>
                    <a:lstStyle/>
                    <a:p>
                      <a:pPr marL="0" marR="0" algn="ctr">
                        <a:lnSpc>
                          <a:spcPct val="107000"/>
                        </a:lnSpc>
                        <a:spcBef>
                          <a:spcPts val="0"/>
                        </a:spcBef>
                        <a:spcAft>
                          <a:spcPts val="0"/>
                        </a:spcAft>
                      </a:pPr>
                      <a:r>
                        <a:rPr lang="vi-VN" sz="1500" kern="100">
                          <a:effectLst/>
                        </a:rPr>
                        <a:t>1.Nhà thiên văn học Pi-ta-go</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tc>
                  <a:txBody>
                    <a:bodyPr/>
                    <a:lstStyle/>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extLst>
                  <a:ext uri="{0D108BD9-81ED-4DB2-BD59-A6C34878D82A}">
                    <a16:rowId xmlns:a16="http://schemas.microsoft.com/office/drawing/2014/main" val="1367467266"/>
                  </a:ext>
                </a:extLst>
              </a:tr>
              <a:tr h="994937">
                <a:tc>
                  <a:txBody>
                    <a:bodyPr/>
                    <a:lstStyle/>
                    <a:p>
                      <a:pPr marL="0" marR="0" algn="ctr">
                        <a:lnSpc>
                          <a:spcPct val="107000"/>
                        </a:lnSpc>
                        <a:spcBef>
                          <a:spcPts val="0"/>
                        </a:spcBef>
                        <a:spcAft>
                          <a:spcPts val="0"/>
                        </a:spcAft>
                      </a:pPr>
                      <a:r>
                        <a:rPr lang="vi-VN" sz="1500" kern="100">
                          <a:effectLst/>
                        </a:rPr>
                        <a:t>2.Nhà thiên văn học Ga-li-lê</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tc>
                  <a:txBody>
                    <a:bodyPr/>
                    <a:lstStyle/>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extLst>
                  <a:ext uri="{0D108BD9-81ED-4DB2-BD59-A6C34878D82A}">
                    <a16:rowId xmlns:a16="http://schemas.microsoft.com/office/drawing/2014/main" val="3688941073"/>
                  </a:ext>
                </a:extLst>
              </a:tr>
              <a:tr h="994937">
                <a:tc>
                  <a:txBody>
                    <a:bodyPr/>
                    <a:lstStyle/>
                    <a:p>
                      <a:pPr marL="0" marR="0" algn="ctr">
                        <a:lnSpc>
                          <a:spcPct val="107000"/>
                        </a:lnSpc>
                        <a:spcBef>
                          <a:spcPts val="0"/>
                        </a:spcBef>
                        <a:spcAft>
                          <a:spcPts val="0"/>
                        </a:spcAft>
                      </a:pPr>
                      <a:r>
                        <a:rPr lang="vi-VN" sz="1500" kern="100">
                          <a:effectLst/>
                        </a:rPr>
                        <a:t>3.Nhà hàng hải Cô-lôm-bô</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tc>
                  <a:txBody>
                    <a:bodyPr/>
                    <a:lstStyle/>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extLst>
                  <a:ext uri="{0D108BD9-81ED-4DB2-BD59-A6C34878D82A}">
                    <a16:rowId xmlns:a16="http://schemas.microsoft.com/office/drawing/2014/main" val="1564140591"/>
                  </a:ext>
                </a:extLst>
              </a:tr>
              <a:tr h="994937">
                <a:tc>
                  <a:txBody>
                    <a:bodyPr/>
                    <a:lstStyle/>
                    <a:p>
                      <a:pPr marL="0" marR="0" algn="ctr">
                        <a:lnSpc>
                          <a:spcPct val="107000"/>
                        </a:lnSpc>
                        <a:spcBef>
                          <a:spcPts val="0"/>
                        </a:spcBef>
                        <a:spcAft>
                          <a:spcPts val="0"/>
                        </a:spcAft>
                      </a:pPr>
                      <a:r>
                        <a:rPr lang="vi-VN" sz="1500" kern="100">
                          <a:effectLst/>
                        </a:rPr>
                        <a:t>4.Nhà thiên văn học Niu-tơn</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tc>
                  <a:txBody>
                    <a:bodyPr/>
                    <a:lstStyle/>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endParaRPr>
                    </a:p>
                    <a:p>
                      <a:pPr marL="0" marR="0" algn="ctr">
                        <a:lnSpc>
                          <a:spcPct val="107000"/>
                        </a:lnSpc>
                        <a:spcBef>
                          <a:spcPts val="0"/>
                        </a:spcBef>
                        <a:spcAft>
                          <a:spcPts val="0"/>
                        </a:spcAft>
                      </a:pPr>
                      <a:r>
                        <a:rPr lang="vi-VN" sz="1500" kern="100">
                          <a:effectLst/>
                        </a:rPr>
                        <a:t> </a:t>
                      </a:r>
                      <a:endParaRPr lang="vi-VN" sz="900" kern="100">
                        <a:effectLst/>
                        <a:latin typeface="Arial" panose="020B0604020202020204" pitchFamily="34" charset="0"/>
                        <a:ea typeface="Malgun Gothic" panose="020B0503020000020004" pitchFamily="34" charset="-127"/>
                        <a:cs typeface="Arial" panose="020B0604020202020204" pitchFamily="34" charset="0"/>
                      </a:endParaRPr>
                    </a:p>
                  </a:txBody>
                  <a:tcPr marL="52939" marR="52939" marT="0" marB="0"/>
                </a:tc>
                <a:extLst>
                  <a:ext uri="{0D108BD9-81ED-4DB2-BD59-A6C34878D82A}">
                    <a16:rowId xmlns:a16="http://schemas.microsoft.com/office/drawing/2014/main" val="1382092192"/>
                  </a:ext>
                </a:extLst>
              </a:tr>
            </a:tbl>
          </a:graphicData>
        </a:graphic>
      </p:graphicFrame>
    </p:spTree>
    <p:extLst>
      <p:ext uri="{BB962C8B-B14F-4D97-AF65-F5344CB8AC3E}">
        <p14:creationId xmlns:p14="http://schemas.microsoft.com/office/powerpoint/2010/main" val="339592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dirty="0">
                <a:ln w="0"/>
                <a:solidFill>
                  <a:schemeClr val="accent1"/>
                </a:solidFill>
                <a:effectLst>
                  <a:outerShdw blurRad="38100" dist="25400" dir="5400000" algn="ctr" rotWithShape="0">
                    <a:srgbClr val="6E747A">
                      <a:alpha val="43000"/>
                    </a:srgbClr>
                  </a:outerShdw>
                </a:effectLst>
              </a:rPr>
              <a:t>A</a:t>
            </a:r>
            <a:r>
              <a:rPr lang="vi-VN" sz="2800" b="1" dirty="0">
                <a:ln w="0"/>
                <a:solidFill>
                  <a:schemeClr val="accent1"/>
                </a:solidFill>
                <a:effectLst>
                  <a:outerShdw blurRad="38100" dist="25400" dir="5400000" algn="ctr" rotWithShape="0">
                    <a:srgbClr val="6E747A">
                      <a:alpha val="43000"/>
                    </a:srgbClr>
                  </a:outerShdw>
                </a:effectLst>
              </a:rPr>
              <a:t>. Hình dạng 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không phải là 1 mặt </a:t>
            </a:r>
            <a:r>
              <a:rPr lang="vi-VN" sz="3600" b="1" dirty="0" err="1"/>
              <a:t>phẳng</a:t>
            </a:r>
            <a:r>
              <a:rPr lang="vi-VN" sz="3600" b="1" dirty="0"/>
              <a:t>.</a:t>
            </a:r>
          </a:p>
        </p:txBody>
      </p:sp>
    </p:spTree>
    <p:extLst>
      <p:ext uri="{BB962C8B-B14F-4D97-AF65-F5344CB8AC3E}">
        <p14:creationId xmlns:p14="http://schemas.microsoft.com/office/powerpoint/2010/main" val="142796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2123658"/>
          </a:xfrm>
          <a:prstGeom prst="rect">
            <a:avLst/>
          </a:prstGeom>
          <a:noFill/>
        </p:spPr>
        <p:txBody>
          <a:bodyPr wrap="square" rtlCol="0">
            <a:spAutoFit/>
          </a:bodyPr>
          <a:lstStyle/>
          <a:p>
            <a:r>
              <a:rPr lang="vi-VN" sz="4400" b="1" dirty="0"/>
              <a:t>Trái Đất tròn và quay quanh Mặt Trời.</a:t>
            </a:r>
          </a:p>
        </p:txBody>
      </p:sp>
    </p:spTree>
    <p:extLst>
      <p:ext uri="{BB962C8B-B14F-4D97-AF65-F5344CB8AC3E}">
        <p14:creationId xmlns:p14="http://schemas.microsoft.com/office/powerpoint/2010/main" val="402064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1" i="0" dirty="0">
                <a:effectLst/>
                <a:latin typeface="Encode Sans"/>
              </a:rPr>
              <a:t>N</a:t>
            </a:r>
            <a:r>
              <a:rPr lang="en-US" b="1" i="0" dirty="0" err="1">
                <a:effectLst/>
                <a:latin typeface="Encode Sans"/>
              </a:rPr>
              <a:t>iu-tơn</a:t>
            </a:r>
            <a:r>
              <a:rPr lang="vi-VN" b="1" i="0" dirty="0">
                <a:effectLst/>
                <a:latin typeface="Encode Sans"/>
              </a:rPr>
              <a:t> trông thấy quả táo rụng từ trên cây xuống</a:t>
            </a:r>
            <a:r>
              <a:rPr lang="en-US" b="1" i="0" dirty="0">
                <a:effectLst/>
                <a:latin typeface="Encode Sans"/>
              </a:rPr>
              <a:t> </a:t>
            </a:r>
            <a:r>
              <a:rPr lang="vi-VN" b="1" i="0" dirty="0">
                <a:effectLst/>
                <a:latin typeface="Encode Sans"/>
              </a:rPr>
              <a:t>liền nghĩ đến những nguyên nhân về sự rơi của các vật và tìm ra sức hút của quả đất.</a:t>
            </a:r>
            <a:r>
              <a:rPr lang="en-US" b="1" i="0" dirty="0">
                <a:effectLst/>
                <a:latin typeface="Encode Sans"/>
              </a:rPr>
              <a:t> </a:t>
            </a:r>
            <a:r>
              <a:rPr lang="vi-VN" b="1" i="0" dirty="0">
                <a:effectLst/>
                <a:latin typeface="Encode Sans"/>
              </a:rPr>
              <a:t>Mọi vật trên </a:t>
            </a:r>
            <a:r>
              <a:rPr lang="en-US" b="1" i="0" dirty="0">
                <a:effectLst/>
                <a:latin typeface="Encode Sans"/>
              </a:rPr>
              <a:t>T</a:t>
            </a:r>
            <a:r>
              <a:rPr lang="vi-VN" b="1" i="0" dirty="0">
                <a:effectLst/>
                <a:latin typeface="Encode Sans"/>
              </a:rPr>
              <a:t>rái </a:t>
            </a:r>
            <a:r>
              <a:rPr lang="en-US" b="1" dirty="0">
                <a:latin typeface="Encode Sans"/>
              </a:rPr>
              <a:t>Đ</a:t>
            </a:r>
            <a:r>
              <a:rPr lang="vi-VN" b="1" i="0" dirty="0">
                <a:effectLst/>
                <a:latin typeface="Encode Sans"/>
              </a:rPr>
              <a:t>ất đều chịu sức hút của </a:t>
            </a:r>
            <a:r>
              <a:rPr lang="en-US" b="1" i="0" dirty="0">
                <a:effectLst/>
                <a:latin typeface="Encode Sans"/>
              </a:rPr>
              <a:t>T</a:t>
            </a:r>
            <a:r>
              <a:rPr lang="vi-VN" b="1" i="0" dirty="0">
                <a:effectLst/>
                <a:latin typeface="Encode Sans"/>
              </a:rPr>
              <a:t>rái </a:t>
            </a:r>
            <a:r>
              <a:rPr lang="en-US" b="1" dirty="0">
                <a:latin typeface="Encode Sans"/>
              </a:rPr>
              <a:t>Đ</a:t>
            </a:r>
            <a:r>
              <a:rPr lang="vi-VN" b="1" i="0" dirty="0">
                <a:effectLst/>
                <a:latin typeface="Encode Sans"/>
              </a:rPr>
              <a:t>ất. Nói một cách khác là vạn vật trong vũ trụ đều có lực hấp dẫn lẫn nhau, vì có loại lực hấp dẫn này mà </a:t>
            </a:r>
            <a:r>
              <a:rPr lang="en-US" b="1" i="0" dirty="0">
                <a:effectLst/>
                <a:latin typeface="Encode Sans"/>
              </a:rPr>
              <a:t>M</a:t>
            </a:r>
            <a:r>
              <a:rPr lang="vi-VN" b="1" i="0" dirty="0" err="1">
                <a:effectLst/>
                <a:latin typeface="Encode Sans"/>
              </a:rPr>
              <a:t>ặt</a:t>
            </a:r>
            <a:r>
              <a:rPr lang="vi-VN" b="1" i="0" dirty="0">
                <a:effectLst/>
                <a:latin typeface="Encode Sans"/>
              </a:rPr>
              <a:t> </a:t>
            </a:r>
            <a:r>
              <a:rPr lang="en-US" b="1" i="0" dirty="0">
                <a:effectLst/>
                <a:latin typeface="Encode Sans"/>
              </a:rPr>
              <a:t>T</a:t>
            </a:r>
            <a:r>
              <a:rPr lang="vi-VN" b="1" i="0" dirty="0">
                <a:effectLst/>
                <a:latin typeface="Encode Sans"/>
              </a:rPr>
              <a:t>răng mới quay quanh </a:t>
            </a:r>
            <a:r>
              <a:rPr lang="en-US" b="1" i="0" dirty="0">
                <a:effectLst/>
                <a:latin typeface="Encode Sans"/>
              </a:rPr>
              <a:t>T</a:t>
            </a:r>
            <a:r>
              <a:rPr lang="vi-VN" b="1" i="0" dirty="0">
                <a:effectLst/>
                <a:latin typeface="Encode Sans"/>
              </a:rPr>
              <a:t>rái </a:t>
            </a:r>
            <a:r>
              <a:rPr lang="en-US" b="1" dirty="0">
                <a:latin typeface="Encode Sans"/>
              </a:rPr>
              <a:t>Đ</a:t>
            </a:r>
            <a:r>
              <a:rPr lang="vi-VN" b="1" i="0" dirty="0">
                <a:effectLst/>
                <a:latin typeface="Encode Sans"/>
              </a:rPr>
              <a:t>ất, </a:t>
            </a:r>
            <a:r>
              <a:rPr lang="en-US" b="1" i="0" dirty="0">
                <a:effectLst/>
                <a:latin typeface="Encode Sans"/>
              </a:rPr>
              <a:t>T</a:t>
            </a:r>
            <a:r>
              <a:rPr lang="vi-VN" b="1" i="0" dirty="0">
                <a:effectLst/>
                <a:latin typeface="Encode Sans"/>
              </a:rPr>
              <a:t>rái </a:t>
            </a:r>
            <a:r>
              <a:rPr lang="en-US" b="1" dirty="0">
                <a:latin typeface="Encode Sans"/>
              </a:rPr>
              <a:t>Đ</a:t>
            </a:r>
            <a:r>
              <a:rPr lang="vi-VN" b="1" i="0" dirty="0">
                <a:effectLst/>
                <a:latin typeface="Encode Sans"/>
              </a:rPr>
              <a:t>ất mới quay quanh </a:t>
            </a:r>
            <a:r>
              <a:rPr lang="en-US" b="1" i="0" dirty="0">
                <a:effectLst/>
                <a:latin typeface="Encode Sans"/>
              </a:rPr>
              <a:t>M</a:t>
            </a:r>
            <a:r>
              <a:rPr lang="vi-VN" b="1" i="0" dirty="0" err="1">
                <a:effectLst/>
                <a:latin typeface="Encode Sans"/>
              </a:rPr>
              <a:t>ặt</a:t>
            </a:r>
            <a:r>
              <a:rPr lang="vi-VN" b="1" i="0" dirty="0">
                <a:effectLst/>
                <a:latin typeface="Encode Sans"/>
              </a:rPr>
              <a:t> </a:t>
            </a:r>
            <a:r>
              <a:rPr lang="en-US" b="1" i="0" dirty="0">
                <a:effectLst/>
                <a:latin typeface="Encode Sans"/>
              </a:rPr>
              <a:t>T</a:t>
            </a:r>
            <a:r>
              <a:rPr lang="vi-VN" b="1" i="0" dirty="0">
                <a:effectLst/>
                <a:latin typeface="Encode Sans"/>
              </a:rPr>
              <a:t>rời.</a:t>
            </a:r>
            <a:endParaRPr lang="vi-VN" b="1" dirty="0"/>
          </a:p>
        </p:txBody>
      </p:sp>
    </p:spTree>
    <p:extLst>
      <p:ext uri="{BB962C8B-B14F-4D97-AF65-F5344CB8AC3E}">
        <p14:creationId xmlns:p14="http://schemas.microsoft.com/office/powerpoint/2010/main" val="142233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Kích</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thước</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dirty="0"/>
              <a:t>Bán </a:t>
            </a:r>
            <a:r>
              <a:rPr lang="en-US" sz="2000" b="1" dirty="0" err="1"/>
              <a:t>kính</a:t>
            </a:r>
            <a:r>
              <a:rPr lang="en-US" sz="2000" b="1" dirty="0"/>
              <a:t> </a:t>
            </a:r>
            <a:r>
              <a:rPr lang="en-US" sz="2000" b="1" dirty="0" err="1"/>
              <a:t>đường</a:t>
            </a:r>
            <a:r>
              <a:rPr lang="en-US" sz="2000" b="1" dirty="0"/>
              <a:t> </a:t>
            </a:r>
            <a:r>
              <a:rPr lang="en-US" sz="2000" b="1" dirty="0" err="1"/>
              <a:t>Xích</a:t>
            </a:r>
            <a:r>
              <a:rPr lang="en-US" sz="2000" b="1" dirty="0"/>
              <a:t> </a:t>
            </a:r>
            <a:r>
              <a:rPr lang="en-US" sz="2000" b="1" dirty="0" err="1"/>
              <a:t>đạo</a:t>
            </a:r>
            <a:r>
              <a:rPr lang="en-US" sz="2000" b="1" dirty="0"/>
              <a:t> </a:t>
            </a:r>
            <a:r>
              <a:rPr lang="en-US" sz="2000" b="1" dirty="0" err="1"/>
              <a:t>của</a:t>
            </a:r>
            <a:r>
              <a:rPr lang="en-US" sz="2000" b="1" dirty="0"/>
              <a:t> </a:t>
            </a:r>
            <a:r>
              <a:rPr lang="en-US" sz="2000" b="1" dirty="0" err="1"/>
              <a:t>Trái</a:t>
            </a:r>
            <a:r>
              <a:rPr lang="en-US" sz="2000" b="1" dirty="0"/>
              <a:t> </a:t>
            </a:r>
            <a:r>
              <a:rPr lang="en-US" sz="2000" b="1" dirty="0" err="1"/>
              <a:t>Đất</a:t>
            </a:r>
            <a:r>
              <a:rPr lang="en-US" sz="2000" b="1" dirty="0"/>
              <a:t>: </a:t>
            </a:r>
          </a:p>
          <a:p>
            <a:r>
              <a:rPr lang="en-US" sz="2000" b="1" dirty="0"/>
              <a:t>                                    </a:t>
            </a:r>
            <a:r>
              <a:rPr lang="en-US" sz="2000" b="1" dirty="0">
                <a:solidFill>
                  <a:srgbClr val="0070C0"/>
                </a:solidFill>
              </a:rPr>
              <a:t>6370 km</a:t>
            </a:r>
          </a:p>
          <a:p>
            <a:pPr marL="285750" indent="-285750">
              <a:buFontTx/>
              <a:buChar char="-"/>
            </a:pPr>
            <a:r>
              <a:rPr lang="en-US" sz="2000" b="1" dirty="0" err="1"/>
              <a:t>Đường</a:t>
            </a:r>
            <a:r>
              <a:rPr lang="en-US" sz="2000" b="1" dirty="0"/>
              <a:t> </a:t>
            </a:r>
            <a:r>
              <a:rPr lang="en-US" sz="2000" b="1" dirty="0" err="1"/>
              <a:t>kính</a:t>
            </a:r>
            <a:r>
              <a:rPr lang="en-US" sz="2000" b="1" dirty="0"/>
              <a:t> </a:t>
            </a:r>
            <a:r>
              <a:rPr lang="en-US" sz="2000" b="1" dirty="0" err="1"/>
              <a:t>đường</a:t>
            </a:r>
            <a:r>
              <a:rPr lang="en-US" sz="2000" b="1" dirty="0"/>
              <a:t> </a:t>
            </a:r>
            <a:r>
              <a:rPr lang="en-US" sz="2000" b="1" dirty="0" err="1"/>
              <a:t>Xích</a:t>
            </a:r>
            <a:r>
              <a:rPr lang="en-US" sz="2000" b="1" dirty="0"/>
              <a:t> </a:t>
            </a:r>
            <a:r>
              <a:rPr lang="en-US" sz="2000" b="1" dirty="0" err="1"/>
              <a:t>đạo</a:t>
            </a:r>
            <a:r>
              <a:rPr lang="en-US" sz="2000" b="1" dirty="0"/>
              <a:t> </a:t>
            </a:r>
            <a:r>
              <a:rPr lang="en-US" sz="2000" b="1" dirty="0" err="1"/>
              <a:t>của</a:t>
            </a:r>
            <a:r>
              <a:rPr lang="en-US" sz="2000" b="1" dirty="0"/>
              <a:t> </a:t>
            </a:r>
            <a:r>
              <a:rPr lang="en-US" sz="2000" b="1" dirty="0" err="1"/>
              <a:t>Trái</a:t>
            </a:r>
            <a:r>
              <a:rPr lang="en-US" sz="2000" b="1" dirty="0"/>
              <a:t> </a:t>
            </a:r>
            <a:r>
              <a:rPr lang="en-US" sz="2000" b="1" dirty="0" err="1"/>
              <a:t>Đất</a:t>
            </a:r>
            <a:r>
              <a:rPr lang="en-US" sz="2000" b="1" dirty="0"/>
              <a:t>: </a:t>
            </a:r>
          </a:p>
          <a:p>
            <a:r>
              <a:rPr lang="en-US" sz="2000" b="1" dirty="0"/>
              <a:t>                                    </a:t>
            </a:r>
            <a:r>
              <a:rPr lang="en-US" sz="2000" b="1" dirty="0">
                <a:solidFill>
                  <a:srgbClr val="0070C0"/>
                </a:solidFill>
              </a:rPr>
              <a:t>40.076 km</a:t>
            </a:r>
          </a:p>
          <a:p>
            <a:pPr marL="285750" indent="-285750">
              <a:buFontTx/>
              <a:buChar char="-"/>
            </a:pPr>
            <a:r>
              <a:rPr lang="en-US" sz="2000" b="1" dirty="0" err="1"/>
              <a:t>Diện</a:t>
            </a:r>
            <a:r>
              <a:rPr lang="en-US" sz="2000" b="1" dirty="0"/>
              <a:t> </a:t>
            </a:r>
            <a:r>
              <a:rPr lang="en-US" sz="2000" b="1" dirty="0" err="1"/>
              <a:t>tích</a:t>
            </a:r>
            <a:r>
              <a:rPr lang="en-US" sz="2000" b="1" dirty="0"/>
              <a:t> </a:t>
            </a:r>
            <a:r>
              <a:rPr lang="en-US" sz="2000" b="1" dirty="0" err="1"/>
              <a:t>bề</a:t>
            </a:r>
            <a:r>
              <a:rPr lang="en-US" sz="2000" b="1" dirty="0"/>
              <a:t> </a:t>
            </a:r>
            <a:r>
              <a:rPr lang="en-US" sz="2000" b="1" dirty="0" err="1"/>
              <a:t>mặt</a:t>
            </a:r>
            <a:r>
              <a:rPr lang="en-US" sz="2000" b="1" dirty="0"/>
              <a:t> </a:t>
            </a:r>
            <a:r>
              <a:rPr lang="en-US" sz="2000" b="1" dirty="0" err="1"/>
              <a:t>của</a:t>
            </a:r>
            <a:r>
              <a:rPr lang="en-US" sz="2000" b="1" dirty="0"/>
              <a:t> </a:t>
            </a:r>
            <a:r>
              <a:rPr lang="en-US" sz="2000" b="1" dirty="0" err="1"/>
              <a:t>Trái</a:t>
            </a:r>
            <a:r>
              <a:rPr lang="en-US" sz="2000" b="1" dirty="0"/>
              <a:t> </a:t>
            </a:r>
            <a:r>
              <a:rPr lang="en-US" sz="2000" b="1" dirty="0" err="1"/>
              <a:t>Đất</a:t>
            </a:r>
            <a:r>
              <a:rPr lang="en-US" sz="2000" b="1" dirty="0"/>
              <a:t>: </a:t>
            </a:r>
          </a:p>
          <a:p>
            <a:r>
              <a:rPr lang="en-US" sz="2000" b="1" dirty="0"/>
              <a:t>                                    </a:t>
            </a:r>
            <a:r>
              <a:rPr lang="en-US" sz="2000" b="1" dirty="0">
                <a:solidFill>
                  <a:srgbClr val="0070C0"/>
                </a:solidFill>
              </a:rPr>
              <a:t>510.100.000 km</a:t>
            </a:r>
            <a:r>
              <a:rPr lang="en-US" sz="2000" b="1" baseline="30000" dirty="0">
                <a:solidFill>
                  <a:srgbClr val="0070C0"/>
                </a:solidFill>
              </a:rPr>
              <a:t>2</a:t>
            </a:r>
            <a:endParaRPr lang="vi-VN" sz="2000" b="1" dirty="0">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886039"/>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1" i="0" u="none" strike="noStrike" dirty="0">
                <a:solidFill>
                  <a:srgbClr val="000000"/>
                </a:solidFill>
                <a:effectLst/>
                <a:latin typeface="Times New Roman" panose="02020603050405020304" pitchFamily="18" charset="0"/>
              </a:rPr>
              <a:t>- </a:t>
            </a:r>
            <a:r>
              <a:rPr lang="vi-VN" sz="2400" b="1" i="0" u="none" strike="noStrike" dirty="0">
                <a:solidFill>
                  <a:srgbClr val="000000"/>
                </a:solidFill>
                <a:effectLst/>
                <a:latin typeface="Times New Roman" panose="02020603050405020304" pitchFamily="18" charset="0"/>
              </a:rPr>
              <a:t>  Trái Đất có dạng hình cầu.</a:t>
            </a:r>
            <a:endParaRPr lang="en-US" sz="3600" b="1" dirty="0">
              <a:solidFill>
                <a:srgbClr val="000000"/>
              </a:solidFill>
              <a:effectLst/>
              <a:latin typeface="Times New Roman" panose="02020603050405020304" pitchFamily="18" charset="0"/>
            </a:endParaRPr>
          </a:p>
          <a:p>
            <a:pPr marL="342900" indent="-342900" algn="just" rtl="0">
              <a:spcBef>
                <a:spcPts val="0"/>
              </a:spcBef>
              <a:spcAft>
                <a:spcPts val="0"/>
              </a:spcAft>
              <a:buFontTx/>
              <a:buChar char="-"/>
            </a:pPr>
            <a:r>
              <a:rPr lang="vi-VN" sz="2400" b="1" i="0" u="none" strike="noStrike" dirty="0">
                <a:solidFill>
                  <a:srgbClr val="000000"/>
                </a:solidFill>
                <a:effectLst/>
                <a:latin typeface="Times New Roman" panose="02020603050405020304" pitchFamily="18" charset="0"/>
              </a:rPr>
              <a:t>Trái Đất có bán kính Xích đạo là :6 378 </a:t>
            </a:r>
            <a:r>
              <a:rPr lang="vi-VN" sz="2400" b="1" i="0" u="none" strike="noStrike" dirty="0" err="1">
                <a:solidFill>
                  <a:srgbClr val="000000"/>
                </a:solidFill>
                <a:effectLst/>
                <a:latin typeface="Times New Roman" panose="02020603050405020304" pitchFamily="18" charset="0"/>
              </a:rPr>
              <a:t>km</a:t>
            </a:r>
            <a:r>
              <a:rPr lang="vi-VN" sz="2400" b="1" i="0" u="none" strike="noStrike" dirty="0">
                <a:solidFill>
                  <a:srgbClr val="000000"/>
                </a:solidFill>
                <a:effectLst/>
                <a:latin typeface="Times New Roman" panose="02020603050405020304" pitchFamily="18" charset="0"/>
              </a:rPr>
              <a:t>, diện tích bề mặt là 510 triệu km</a:t>
            </a:r>
            <a:r>
              <a:rPr lang="vi-VN" sz="2400" b="1" i="0" u="none" strike="noStrike" baseline="30000" dirty="0">
                <a:solidFill>
                  <a:srgbClr val="000000"/>
                </a:solidFill>
                <a:effectLst/>
                <a:latin typeface="Times New Roman" panose="02020603050405020304" pitchFamily="18" charset="0"/>
              </a:rPr>
              <a:t>2</a:t>
            </a:r>
            <a:r>
              <a:rPr lang="vi-VN" sz="2400" b="1" i="0" u="none" strike="noStrike" dirty="0">
                <a:solidFill>
                  <a:srgbClr val="000000"/>
                </a:solidFill>
                <a:effectLst/>
                <a:latin typeface="Times New Roman" panose="02020603050405020304" pitchFamily="18" charset="0"/>
              </a:rPr>
              <a:t>. </a:t>
            </a:r>
            <a:endParaRPr lang="en-US" sz="3600" b="1" dirty="0"/>
          </a:p>
          <a:p>
            <a:pPr algn="just" rtl="0">
              <a:spcBef>
                <a:spcPts val="0"/>
              </a:spcBef>
              <a:spcAft>
                <a:spcPts val="0"/>
              </a:spcAft>
            </a:pPr>
            <a:r>
              <a:rPr lang="en-US" sz="3600" b="1" i="0" u="none" strike="noStrike" dirty="0">
                <a:solidFill>
                  <a:srgbClr val="000000"/>
                </a:solidFill>
                <a:effectLst/>
                <a:latin typeface="Times New Roman" panose="02020603050405020304" pitchFamily="18" charset="0"/>
                <a:sym typeface="Wingdings" panose="05000000000000000000" pitchFamily="2" charset="2"/>
              </a:rPr>
              <a:t></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Nhờ</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có</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kích</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thước</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và</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khối</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lượng</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đủ</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lớn</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Trái</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Đất</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đã</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tạo</a:t>
            </a:r>
            <a:r>
              <a:rPr lang="vi-VN" sz="2400" b="1" i="0" u="none" strike="noStrike" dirty="0">
                <a:solidFill>
                  <a:srgbClr val="000000"/>
                </a:solidFill>
                <a:effectLst/>
                <a:latin typeface="Times New Roman" panose="02020603050405020304" pitchFamily="18" charset="0"/>
              </a:rPr>
              <a:t> ra </a:t>
            </a:r>
            <a:r>
              <a:rPr lang="vi-VN" sz="2400" b="1" i="0" u="none" strike="noStrike" dirty="0" err="1">
                <a:solidFill>
                  <a:srgbClr val="000000"/>
                </a:solidFill>
                <a:effectLst/>
                <a:latin typeface="Times New Roman" panose="02020603050405020304" pitchFamily="18" charset="0"/>
              </a:rPr>
              <a:t>lực</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hút</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giữ</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được</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các</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chất</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khí</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làm</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thành</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lớp</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vỏ</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khí</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bảo</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vệ</a:t>
            </a:r>
            <a:r>
              <a:rPr lang="vi-VN" sz="2400" b="1" i="0" u="none" strike="noStrike" dirty="0">
                <a:solidFill>
                  <a:srgbClr val="000000"/>
                </a:solidFill>
                <a:effectLst/>
                <a:latin typeface="Times New Roman" panose="02020603050405020304" pitchFamily="18" charset="0"/>
              </a:rPr>
              <a:t> </a:t>
            </a:r>
            <a:r>
              <a:rPr lang="vi-VN" sz="2400" b="1" i="0" u="none" strike="noStrike" dirty="0" err="1">
                <a:solidFill>
                  <a:srgbClr val="000000"/>
                </a:solidFill>
                <a:effectLst/>
                <a:latin typeface="Times New Roman" panose="02020603050405020304" pitchFamily="18" charset="0"/>
              </a:rPr>
              <a:t>mình</a:t>
            </a:r>
            <a:r>
              <a:rPr lang="vi-VN" sz="2400" b="1" i="0" u="none" strike="noStrike" dirty="0">
                <a:solidFill>
                  <a:srgbClr val="000000"/>
                </a:solidFill>
                <a:effectLst/>
                <a:latin typeface="Times New Roman" panose="02020603050405020304" pitchFamily="18" charset="0"/>
              </a:rPr>
              <a:t>.</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descr="C:\Users\ADMIN\Desktop\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92546"/>
            <a:ext cx="1474118"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843558"/>
            <a:ext cx="5545341"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5: </a:t>
            </a:r>
          </a:p>
          <a:p>
            <a:pPr algn="just"/>
            <a:r>
              <a:rPr lang="vi-VN" sz="4000" b="1" cap="none" spc="0" dirty="0">
                <a:ln/>
                <a:solidFill>
                  <a:schemeClr val="accent3"/>
                </a:solidFill>
                <a:effectLst/>
              </a:rPr>
              <a:t>Vị trí Trái Đất trong hệ Mặt Trời.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31085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1" i="1" u="none" strike="noStrike" dirty="0">
                <a:solidFill>
                  <a:srgbClr val="000000"/>
                </a:solidFill>
                <a:effectLst/>
                <a:latin typeface="Times New Roman" panose="02020603050405020304" pitchFamily="18" charset="0"/>
              </a:rPr>
              <a:t>Câu 1: Trong hệ Mặt Trời, hành tinh nào sau đây xa Mặt Trời nhất ?</a:t>
            </a:r>
            <a:endParaRPr lang="vi-VN" sz="2800" b="1"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A. Kim tinh.</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B. Thiên Vương tinh.</a:t>
            </a:r>
            <a:endParaRPr lang="vi-VN" sz="2800" b="0" dirty="0">
              <a:effectLst/>
            </a:endParaRPr>
          </a:p>
          <a:p>
            <a:pPr algn="just"/>
            <a:r>
              <a:rPr lang="vi-VN" sz="2800" b="0" i="0" u="none" strike="noStrike" dirty="0">
                <a:solidFill>
                  <a:srgbClr val="000000"/>
                </a:solidFill>
                <a:effectLst/>
                <a:latin typeface="Times New Roman" panose="02020603050405020304" pitchFamily="18" charset="0"/>
              </a:rPr>
              <a:t>C. </a:t>
            </a:r>
            <a:r>
              <a:rPr lang="vi-VN" sz="2800" dirty="0">
                <a:solidFill>
                  <a:srgbClr val="000000"/>
                </a:solidFill>
                <a:latin typeface="Times New Roman" panose="02020603050405020304" pitchFamily="18" charset="0"/>
              </a:rPr>
              <a:t>Hải Vương tinh.</a:t>
            </a:r>
            <a:endParaRPr lang="vi-VN" sz="2800" dirty="0"/>
          </a:p>
          <a:p>
            <a:pPr algn="just"/>
            <a:r>
              <a:rPr lang="vi-VN" sz="2800" b="0" i="0" u="none" strike="noStrike" dirty="0">
                <a:solidFill>
                  <a:srgbClr val="000000"/>
                </a:solidFill>
                <a:effectLst/>
                <a:latin typeface="Times New Roman" panose="02020603050405020304" pitchFamily="18" charset="0"/>
              </a:rPr>
              <a:t>D. </a:t>
            </a:r>
            <a:r>
              <a:rPr lang="vi-VN" sz="2800" dirty="0">
                <a:solidFill>
                  <a:srgbClr val="000000"/>
                </a:solidFill>
                <a:latin typeface="Times New Roman" panose="02020603050405020304" pitchFamily="18" charset="0"/>
              </a:rPr>
              <a:t>Thủy tinh. </a:t>
            </a:r>
            <a:endParaRPr lang="vi-VN" sz="2800" dirty="0"/>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1" i="1" u="none" strike="noStrike" dirty="0">
                <a:solidFill>
                  <a:srgbClr val="000000"/>
                </a:solidFill>
                <a:effectLst/>
                <a:latin typeface="Times New Roman" panose="02020603050405020304" pitchFamily="18" charset="0"/>
              </a:rPr>
              <a:t>Câu 2: Trong hệ Mặt Trời, hành tinh nào sau đây gần Mặt Trời nhất ?</a:t>
            </a:r>
            <a:endParaRPr lang="vi-VN" sz="2800" b="1"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A. Mộc tinh.</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B. Kim tinh.</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C. Thủy tinh.</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D. Thổ tinh.</a:t>
            </a:r>
            <a:endParaRPr lang="vi-VN" sz="2800" dirty="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1" i="1" u="none" strike="noStrike" dirty="0">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1"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A. Mộc tinh.</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B. Hải Vương tinh.</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C. Thiên Vương tinh.</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D. Hỏa tinh.</a:t>
            </a:r>
            <a:endParaRPr lang="vi-VN" sz="2800" b="0" dirty="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1" i="1" u="none" strike="noStrike" dirty="0">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1" dirty="0">
              <a:effectLst/>
            </a:endParaRPr>
          </a:p>
          <a:p>
            <a:pPr algn="just" rtl="0">
              <a:spcBef>
                <a:spcPts val="0"/>
              </a:spcBef>
              <a:spcAft>
                <a:spcPts val="0"/>
              </a:spcAft>
            </a:pPr>
            <a:r>
              <a:rPr lang="vi-VN" sz="2400" b="0" i="0" u="none" strike="noStrike" dirty="0">
                <a:solidFill>
                  <a:srgbClr val="000000"/>
                </a:solidFill>
                <a:effectLst/>
                <a:latin typeface="Times New Roman" panose="02020603050405020304" pitchFamily="18" charset="0"/>
              </a:rPr>
              <a:t>A. Mộc tinh.</a:t>
            </a:r>
            <a:endParaRPr lang="vi-VN" sz="2400" b="0" dirty="0">
              <a:effectLst/>
            </a:endParaRPr>
          </a:p>
          <a:p>
            <a:pPr algn="just" rtl="0">
              <a:spcBef>
                <a:spcPts val="0"/>
              </a:spcBef>
              <a:spcAft>
                <a:spcPts val="0"/>
              </a:spcAft>
            </a:pPr>
            <a:r>
              <a:rPr lang="vi-VN" sz="2400" b="0" i="0" u="none" strike="noStrike" dirty="0">
                <a:solidFill>
                  <a:srgbClr val="000000"/>
                </a:solidFill>
                <a:effectLst/>
                <a:latin typeface="Times New Roman" panose="02020603050405020304" pitchFamily="18" charset="0"/>
              </a:rPr>
              <a:t>B. Thủy tinh.</a:t>
            </a:r>
            <a:endParaRPr lang="vi-VN" sz="2400" b="0" dirty="0">
              <a:effectLst/>
            </a:endParaRPr>
          </a:p>
          <a:p>
            <a:pPr algn="just" rtl="0">
              <a:spcBef>
                <a:spcPts val="0"/>
              </a:spcBef>
              <a:spcAft>
                <a:spcPts val="0"/>
              </a:spcAft>
            </a:pPr>
            <a:r>
              <a:rPr lang="vi-VN" sz="2400" b="0" i="0" u="none" strike="noStrike" dirty="0">
                <a:solidFill>
                  <a:srgbClr val="000000"/>
                </a:solidFill>
                <a:effectLst/>
                <a:latin typeface="Times New Roman" panose="02020603050405020304" pitchFamily="18" charset="0"/>
              </a:rPr>
              <a:t>C. Kim tinh.</a:t>
            </a:r>
            <a:endParaRPr lang="vi-VN" sz="2400" b="0" dirty="0">
              <a:effectLst/>
            </a:endParaRPr>
          </a:p>
          <a:p>
            <a:pPr algn="just" rtl="0">
              <a:spcBef>
                <a:spcPts val="0"/>
              </a:spcBef>
              <a:spcAft>
                <a:spcPts val="0"/>
              </a:spcAft>
            </a:pPr>
            <a:r>
              <a:rPr lang="vi-VN" sz="2400" b="0" i="0" u="none" strike="noStrike" dirty="0">
                <a:solidFill>
                  <a:srgbClr val="000000"/>
                </a:solidFill>
                <a:effectLst/>
                <a:latin typeface="Times New Roman" panose="02020603050405020304" pitchFamily="18" charset="0"/>
              </a:rPr>
              <a:t>D. Thổ tinh.</a:t>
            </a:r>
            <a:endParaRPr lang="vi-VN" sz="2400" b="0" dirty="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1" i="1" u="none" strike="noStrike" dirty="0">
                <a:solidFill>
                  <a:srgbClr val="000000"/>
                </a:solidFill>
                <a:effectLst/>
                <a:latin typeface="Times New Roman" panose="02020603050405020304" pitchFamily="18" charset="0"/>
              </a:rPr>
              <a:t>Câu 6: Trái Đất có dạng hình gì ?</a:t>
            </a:r>
            <a:endParaRPr lang="vi-VN" sz="2800" b="1"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A. Tròn.</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B. Cầu.</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C. </a:t>
            </a:r>
            <a:r>
              <a:rPr lang="vi-VN" sz="2800" b="0" i="0" u="none" strike="noStrike" dirty="0" err="1">
                <a:solidFill>
                  <a:srgbClr val="000000"/>
                </a:solidFill>
                <a:effectLst/>
                <a:latin typeface="Times New Roman" panose="02020603050405020304" pitchFamily="18" charset="0"/>
              </a:rPr>
              <a:t>Elip</a:t>
            </a:r>
            <a:r>
              <a:rPr lang="vi-VN" sz="2800" b="0" i="0" u="none" strike="noStrike" dirty="0">
                <a:solidFill>
                  <a:srgbClr val="000000"/>
                </a:solidFill>
                <a:effectLst/>
                <a:latin typeface="Times New Roman" panose="02020603050405020304" pitchFamily="18" charset="0"/>
              </a:rPr>
              <a:t>.</a:t>
            </a:r>
            <a:endParaRPr lang="vi-VN" sz="2800" b="0" dirty="0">
              <a:effectLst/>
            </a:endParaRPr>
          </a:p>
          <a:p>
            <a:pPr algn="just" rtl="0">
              <a:spcBef>
                <a:spcPts val="0"/>
              </a:spcBef>
              <a:spcAft>
                <a:spcPts val="0"/>
              </a:spcAft>
            </a:pPr>
            <a:r>
              <a:rPr lang="vi-VN" sz="2800" b="0" i="0" u="none" strike="noStrike" dirty="0">
                <a:solidFill>
                  <a:srgbClr val="000000"/>
                </a:solidFill>
                <a:effectLst/>
                <a:latin typeface="Times New Roman" panose="02020603050405020304" pitchFamily="18" charset="0"/>
              </a:rPr>
              <a:t>D. Vuông.</a:t>
            </a:r>
            <a:endParaRPr lang="vi-VN" sz="2800" b="0" dirty="0">
              <a:effectLst/>
            </a:endParaRPr>
          </a:p>
          <a:p>
            <a:br>
              <a:rPr lang="vi-VN" dirty="0"/>
            </a:br>
            <a:endParaRPr lang="vi-VN" dirty="0"/>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1" i="1" u="none" strike="noStrike" dirty="0">
                <a:solidFill>
                  <a:srgbClr val="000000"/>
                </a:solidFill>
                <a:effectLst/>
                <a:latin typeface="Times New Roman" panose="02020603050405020304" pitchFamily="18" charset="0"/>
              </a:rPr>
              <a:t>Câu 7: Bán kính của Trái Đất là:</a:t>
            </a:r>
            <a:endParaRPr lang="vi-VN" sz="3200" b="1" dirty="0">
              <a:effectLst/>
            </a:endParaRPr>
          </a:p>
          <a:p>
            <a:pPr algn="just" rtl="0">
              <a:spcBef>
                <a:spcPts val="0"/>
              </a:spcBef>
              <a:spcAft>
                <a:spcPts val="0"/>
              </a:spcAft>
            </a:pPr>
            <a:r>
              <a:rPr lang="vi-VN" sz="3200" b="0" i="0" u="none" strike="noStrike" dirty="0">
                <a:solidFill>
                  <a:srgbClr val="000000"/>
                </a:solidFill>
                <a:effectLst/>
                <a:latin typeface="Times New Roman" panose="02020603050405020304" pitchFamily="18" charset="0"/>
              </a:rPr>
              <a:t>A. 6378 </a:t>
            </a:r>
            <a:r>
              <a:rPr lang="vi-VN" sz="3200" b="0" i="0" u="none" strike="noStrike" dirty="0" err="1">
                <a:solidFill>
                  <a:srgbClr val="000000"/>
                </a:solidFill>
                <a:effectLst/>
                <a:latin typeface="Times New Roman" panose="02020603050405020304" pitchFamily="18" charset="0"/>
              </a:rPr>
              <a:t>km</a:t>
            </a:r>
            <a:r>
              <a:rPr lang="vi-VN" sz="3200" b="0" i="0" u="none" strike="noStrike" dirty="0">
                <a:solidFill>
                  <a:srgbClr val="000000"/>
                </a:solidFill>
                <a:effectLst/>
                <a:latin typeface="Times New Roman" panose="02020603050405020304" pitchFamily="18" charset="0"/>
              </a:rPr>
              <a:t>.</a:t>
            </a:r>
            <a:endParaRPr lang="vi-VN" sz="3200" b="0" dirty="0">
              <a:effectLst/>
            </a:endParaRPr>
          </a:p>
          <a:p>
            <a:pPr algn="just" rtl="0">
              <a:spcBef>
                <a:spcPts val="0"/>
              </a:spcBef>
              <a:spcAft>
                <a:spcPts val="0"/>
              </a:spcAft>
            </a:pPr>
            <a:r>
              <a:rPr lang="vi-VN" sz="3200" b="0" i="0" u="none" strike="noStrike" dirty="0">
                <a:solidFill>
                  <a:srgbClr val="000000"/>
                </a:solidFill>
                <a:effectLst/>
                <a:latin typeface="Times New Roman" panose="02020603050405020304" pitchFamily="18" charset="0"/>
              </a:rPr>
              <a:t>B. 40 076 </a:t>
            </a:r>
            <a:r>
              <a:rPr lang="vi-VN" sz="3200" b="0" i="0" u="none" strike="noStrike" dirty="0" err="1">
                <a:solidFill>
                  <a:srgbClr val="000000"/>
                </a:solidFill>
                <a:effectLst/>
                <a:latin typeface="Times New Roman" panose="02020603050405020304" pitchFamily="18" charset="0"/>
              </a:rPr>
              <a:t>km</a:t>
            </a:r>
            <a:r>
              <a:rPr lang="vi-VN" sz="3200" b="0" i="0" u="none" strike="noStrike" dirty="0">
                <a:solidFill>
                  <a:srgbClr val="000000"/>
                </a:solidFill>
                <a:effectLst/>
                <a:latin typeface="Times New Roman" panose="02020603050405020304" pitchFamily="18" charset="0"/>
              </a:rPr>
              <a:t>.</a:t>
            </a:r>
            <a:endParaRPr lang="vi-VN" sz="3200" b="0" dirty="0">
              <a:effectLst/>
            </a:endParaRPr>
          </a:p>
          <a:p>
            <a:pPr algn="just" rtl="0">
              <a:spcBef>
                <a:spcPts val="0"/>
              </a:spcBef>
              <a:spcAft>
                <a:spcPts val="0"/>
              </a:spcAft>
            </a:pPr>
            <a:r>
              <a:rPr lang="vi-VN" sz="3200" b="0" i="0" u="none" strike="noStrike" dirty="0">
                <a:solidFill>
                  <a:srgbClr val="000000"/>
                </a:solidFill>
                <a:effectLst/>
                <a:latin typeface="Times New Roman" panose="02020603050405020304" pitchFamily="18" charset="0"/>
              </a:rPr>
              <a:t>C. 510 triệu km</a:t>
            </a:r>
            <a:r>
              <a:rPr lang="vi-VN" sz="3200" b="0" i="0" u="none" strike="noStrike" baseline="30000" dirty="0">
                <a:solidFill>
                  <a:srgbClr val="000000"/>
                </a:solidFill>
                <a:effectLst/>
                <a:latin typeface="Times New Roman" panose="02020603050405020304" pitchFamily="18" charset="0"/>
              </a:rPr>
              <a:t>2</a:t>
            </a:r>
            <a:r>
              <a:rPr lang="vi-VN" sz="3200" b="0" i="0" u="none" strike="noStrike" dirty="0">
                <a:solidFill>
                  <a:srgbClr val="000000"/>
                </a:solidFill>
                <a:effectLst/>
                <a:latin typeface="Times New Roman" panose="02020603050405020304" pitchFamily="18" charset="0"/>
              </a:rPr>
              <a:t>.</a:t>
            </a:r>
            <a:endParaRPr lang="vi-VN" sz="3200" b="0" dirty="0">
              <a:effectLst/>
            </a:endParaRPr>
          </a:p>
          <a:p>
            <a:pPr algn="just" rtl="0">
              <a:spcBef>
                <a:spcPts val="0"/>
              </a:spcBef>
              <a:spcAft>
                <a:spcPts val="0"/>
              </a:spcAft>
            </a:pPr>
            <a:r>
              <a:rPr lang="vi-VN" sz="3200" b="0" i="0" u="none" strike="noStrike" dirty="0">
                <a:solidFill>
                  <a:srgbClr val="000000"/>
                </a:solidFill>
                <a:effectLst/>
                <a:latin typeface="Times New Roman" panose="02020603050405020304" pitchFamily="18" charset="0"/>
              </a:rPr>
              <a:t>D. 149,6 triệu </a:t>
            </a:r>
            <a:r>
              <a:rPr lang="vi-VN" sz="3200" b="0" i="0" u="none" strike="noStrike" dirty="0" err="1">
                <a:solidFill>
                  <a:srgbClr val="000000"/>
                </a:solidFill>
                <a:effectLst/>
                <a:latin typeface="Times New Roman" panose="02020603050405020304" pitchFamily="18" charset="0"/>
              </a:rPr>
              <a:t>km</a:t>
            </a:r>
            <a:r>
              <a:rPr lang="vi-VN" sz="3200" b="0" i="0" u="none" strike="noStrike" dirty="0">
                <a:solidFill>
                  <a:srgbClr val="000000"/>
                </a:solidFill>
                <a:effectLst/>
                <a:latin typeface="Times New Roman" panose="02020603050405020304" pitchFamily="18" charset="0"/>
              </a:rPr>
              <a:t>.</a:t>
            </a:r>
            <a:endParaRPr lang="vi-VN" sz="3200" b="0" dirty="0">
              <a:effectLst/>
            </a:endParaRPr>
          </a:p>
          <a:p>
            <a:br>
              <a:rPr lang="vi-VN" dirty="0"/>
            </a:br>
            <a:endParaRPr lang="vi-VN" dirty="0"/>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I</a:t>
                  </a: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II</a:t>
                  </a: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38708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775877"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800655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Vị</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747535" cy="523220"/>
          </a:xfrm>
          <a:prstGeom prst="rect">
            <a:avLst/>
          </a:prstGeom>
        </p:spPr>
        <p:txBody>
          <a:bodyPr wrap="none">
            <a:spAutoFit/>
          </a:bodyPr>
          <a:lstStyle/>
          <a:p>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1211</Words>
  <Application>Microsoft Office PowerPoint</Application>
  <PresentationFormat>Trình chiếu Trên màn hình (16:9)</PresentationFormat>
  <Paragraphs>135</Paragraphs>
  <Slides>28</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28</vt:i4>
      </vt:variant>
    </vt:vector>
  </HeadingPairs>
  <TitlesOfParts>
    <vt:vector size="35" baseType="lpstr">
      <vt:lpstr>Encode Sans</vt:lpstr>
      <vt:lpstr>Arial</vt:lpstr>
      <vt:lpstr>Calibri</vt:lpstr>
      <vt:lpstr>Tahoma</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 Pham Thanh</cp:lastModifiedBy>
  <cp:revision>51</cp:revision>
  <dcterms:created xsi:type="dcterms:W3CDTF">2021-08-12T13:33:35Z</dcterms:created>
  <dcterms:modified xsi:type="dcterms:W3CDTF">2023-10-04T03:51:58Z</dcterms:modified>
</cp:coreProperties>
</file>