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0" r:id="rId3"/>
    <p:sldId id="294" r:id="rId4"/>
    <p:sldId id="257" r:id="rId5"/>
    <p:sldId id="304" r:id="rId6"/>
    <p:sldId id="295" r:id="rId7"/>
    <p:sldId id="303" r:id="rId8"/>
    <p:sldId id="306" r:id="rId9"/>
    <p:sldId id="305" r:id="rId10"/>
    <p:sldId id="311" r:id="rId11"/>
    <p:sldId id="310" r:id="rId12"/>
    <p:sldId id="299" r:id="rId13"/>
    <p:sldId id="300" r:id="rId14"/>
    <p:sldId id="312" r:id="rId15"/>
    <p:sldId id="301" r:id="rId16"/>
    <p:sldId id="30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59" d="100"/>
          <a:sy n="59" d="100"/>
        </p:scale>
        <p:origin x="976" y="52"/>
      </p:cViewPr>
      <p:guideLst>
        <p:guide orient="horz" pos="2160"/>
        <p:guide pos="3840"/>
      </p:guideLst>
    </p:cSldViewPr>
  </p:slideViewPr>
  <p:notesTextViewPr>
    <p:cViewPr>
      <p:scale>
        <a:sx n="3" d="2"/>
        <a:sy n="3" d="2"/>
      </p:scale>
      <p:origin x="0" y="0"/>
    </p:cViewPr>
  </p:notesTextViewPr>
  <p:sorterViewPr>
    <p:cViewPr>
      <p:scale>
        <a:sx n="200" d="100"/>
        <a:sy n="200" d="100"/>
      </p:scale>
      <p:origin x="0" y="-17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2023/9/8</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2023/9/8</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KÍ HIỆU VÀ CHÚ GIẢI TRÊN MỘT SỐ BẢN ĐỒ</a:t>
            </a:r>
            <a:endParaRPr lang="vi-VN"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 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4"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31"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6778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87071" y="2336393"/>
            <a:ext cx="4935109" cy="2185214"/>
          </a:xfrm>
          <a:prstGeom prst="rect">
            <a:avLst/>
          </a:prstGeom>
          <a:noFill/>
        </p:spPr>
        <p:txBody>
          <a:bodyPr wrap="square" rtlCol="0">
            <a:spAutoFit/>
          </a:bodyPr>
          <a:lstStyle/>
          <a:p>
            <a:pPr lvl="0"/>
            <a:r>
              <a:rPr lang="vi-VN" sz="2800" b="1"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sz="2800" b="1" dirty="0">
                <a:solidFill>
                  <a:prstClr val="black"/>
                </a:solidFill>
                <a:latin typeface="Times New Roman" panose="02020603050405020304" pitchFamily="18" charset="0"/>
                <a:cs typeface="Times New Roman" panose="02020603050405020304" pitchFamily="18" charset="0"/>
              </a:rPr>
              <a:t>+ Kí hiệu tượng hình</a:t>
            </a:r>
          </a:p>
          <a:p>
            <a:pPr lvl="0"/>
            <a:r>
              <a:rPr lang="vi-VN" sz="2800" b="1"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73645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Đáp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án</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err="1">
                <a:solidFill>
                  <a:prstClr val="black"/>
                </a:solidFill>
                <a:latin typeface="Times New Roman" panose="02020603050405020304" pitchFamily="18" charset="0"/>
                <a:cs typeface="Times New Roman" panose="02020603050405020304" pitchFamily="18" charset="0"/>
              </a:rPr>
              <a:t>Đỉnh</a:t>
            </a:r>
            <a:r>
              <a:rPr lang="en-US" sz="2400" b="1" dirty="0">
                <a:solidFill>
                  <a:prstClr val="black"/>
                </a:solidFill>
                <a:latin typeface="Times New Roman" panose="02020603050405020304" pitchFamily="18" charset="0"/>
                <a:cs typeface="Times New Roman" panose="02020603050405020304" pitchFamily="18" charset="0"/>
              </a:rPr>
              <a:t> Ê-</a:t>
            </a:r>
            <a:r>
              <a:rPr lang="en-US" sz="2400" b="1" dirty="0" err="1">
                <a:solidFill>
                  <a:prstClr val="black"/>
                </a:solidFill>
                <a:latin typeface="Times New Roman" panose="02020603050405020304" pitchFamily="18" charset="0"/>
                <a:cs typeface="Times New Roman" panose="02020603050405020304" pitchFamily="18" charset="0"/>
              </a:rPr>
              <a:t>vơ</a:t>
            </a:r>
            <a:r>
              <a:rPr lang="en-US" sz="2400" b="1" dirty="0">
                <a:solidFill>
                  <a:prstClr val="black"/>
                </a:solidFill>
                <a:latin typeface="Times New Roman" panose="02020603050405020304" pitchFamily="18" charset="0"/>
                <a:cs typeface="Times New Roman" panose="02020603050405020304" pitchFamily="18" charset="0"/>
              </a:rPr>
              <a:t>-ret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err="1">
                <a:solidFill>
                  <a:prstClr val="black"/>
                </a:solidFill>
                <a:latin typeface="Times New Roman" panose="02020603050405020304" pitchFamily="18" charset="0"/>
                <a:cs typeface="Times New Roman" panose="02020603050405020304" pitchFamily="18" charset="0"/>
              </a:rPr>
              <a:t>Vực</a:t>
            </a:r>
            <a:r>
              <a:rPr lang="en-US" sz="2400" b="1" dirty="0">
                <a:solidFill>
                  <a:prstClr val="black"/>
                </a:solidFill>
                <a:latin typeface="Times New Roman" panose="02020603050405020304" pitchFamily="18" charset="0"/>
                <a:cs typeface="Times New Roman" panose="02020603050405020304" pitchFamily="18" charset="0"/>
              </a:rPr>
              <a:t> Ma-</a:t>
            </a:r>
            <a:r>
              <a:rPr lang="en-US" sz="2400" b="1" dirty="0" err="1">
                <a:solidFill>
                  <a:prstClr val="black"/>
                </a:solidFill>
                <a:latin typeface="Times New Roman" panose="02020603050405020304" pitchFamily="18" charset="0"/>
                <a:cs typeface="Times New Roman" panose="02020603050405020304" pitchFamily="18" charset="0"/>
              </a:rPr>
              <a:t>ri</a:t>
            </a:r>
            <a:r>
              <a:rPr lang="en-US" sz="2400" b="1" dirty="0">
                <a:solidFill>
                  <a:prstClr val="black"/>
                </a:solidFill>
                <a:latin typeface="Times New Roman" panose="02020603050405020304" pitchFamily="18" charset="0"/>
                <a:cs typeface="Times New Roman" panose="02020603050405020304" pitchFamily="18" charset="0"/>
              </a:rPr>
              <a:t>-a-</a:t>
            </a:r>
            <a:r>
              <a:rPr lang="en-US" sz="2400" b="1" dirty="0" err="1">
                <a:solidFill>
                  <a:prstClr val="black"/>
                </a:solidFill>
                <a:latin typeface="Times New Roman" panose="02020603050405020304" pitchFamily="18" charset="0"/>
                <a:cs typeface="Times New Roman" panose="02020603050405020304" pitchFamily="18" charset="0"/>
              </a:rPr>
              <a:t>na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sâu</a:t>
            </a:r>
            <a:r>
              <a:rPr lang="en-US" sz="2400" b="1" dirty="0">
                <a:solidFill>
                  <a:prstClr val="black"/>
                </a:solidFill>
                <a:latin typeface="Times New Roman" panose="02020603050405020304" pitchFamily="18" charset="0"/>
                <a:cs typeface="Times New Roman" panose="02020603050405020304" pitchFamily="18" charset="0"/>
              </a:rPr>
              <a:t> 11034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224795" y="128719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30837"/>
            <a:ext cx="9426388" cy="2123658"/>
          </a:xfrm>
          <a:prstGeom prst="rect">
            <a:avLst/>
          </a:prstGeom>
          <a:noFill/>
        </p:spPr>
        <p:txBody>
          <a:bodyPr wrap="square" rtlCol="0">
            <a:spAutoFit/>
          </a:bodyPr>
          <a:lstStyle/>
          <a:p>
            <a:pPr lvl="0"/>
            <a:endParaRPr lang="vi-VN" dirty="0">
              <a:solidFill>
                <a:prstClr val="black"/>
              </a:solidFill>
              <a:latin typeface="Times New Roman" panose="02020603050405020304" pitchFamily="18" charset="0"/>
              <a:cs typeface="Times New Roman" panose="02020603050405020304" pitchFamily="18" charset="0"/>
            </a:endParaRPr>
          </a:p>
          <a:p>
            <a:pPr lvl="0"/>
            <a:endParaRPr lang="vi-VN" dirty="0">
              <a:solidFill>
                <a:prstClr val="black"/>
              </a:solidFill>
              <a:latin typeface="Times New Roman" panose="02020603050405020304" pitchFamily="18" charset="0"/>
              <a:cs typeface="Times New Roman" panose="02020603050405020304" pitchFamily="18" charset="0"/>
            </a:endParaRPr>
          </a:p>
          <a:p>
            <a:pPr lvl="0"/>
            <a:r>
              <a:rPr lang="vi-VN" sz="2400" b="1"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sz="2400" b="1"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sz="2400" b="1"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Đáp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1339411" y="1902375"/>
            <a:ext cx="3935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Bài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2</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2222739" y="3753593"/>
            <a:ext cx="7737690" cy="2585323"/>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hiệu đường: Đường biên giới, ranh giới, sông ngòi, đường ô tô...</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Kí hiệu điểm:  mỏ than đá, dầu mỏ, sắt, đồng...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B.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C.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Đáp</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imes New Roman" panose="02020603050405020304" pitchFamily="18" charset="0"/>
                <a:cs typeface="Times New Roman" panose="02020603050405020304" pitchFamily="18" charset="0"/>
              </a:rPr>
              <a:t>Bài</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tập</a:t>
            </a:r>
            <a:r>
              <a:rPr lang="en-US" b="1" dirty="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Đáp án C.</a:t>
            </a:r>
          </a:p>
        </p:txBody>
      </p:sp>
    </p:spTree>
    <p:extLst>
      <p:ext uri="{BB962C8B-B14F-4D97-AF65-F5344CB8AC3E}">
        <p14:creationId xmlns:p14="http://schemas.microsoft.com/office/powerpoint/2010/main" val="31215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200329"/>
          </a:xfrm>
          <a:prstGeom prst="rect">
            <a:avLst/>
          </a:prstGeom>
          <a:noFill/>
        </p:spPr>
        <p:txBody>
          <a:bodyPr wrap="square" rtlCol="0">
            <a:spAutoFit/>
          </a:bodyPr>
          <a:lstStyle/>
          <a:p>
            <a:pPr lvl="0"/>
            <a:r>
              <a:rPr lang="vi-VN" sz="3600" b="1" dirty="0">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a:t> </a:t>
            </a:r>
            <a:r>
              <a:rPr lang="en-US" sz="2400" dirty="0">
                <a:latin typeface="Times New Roman" panose="02020603050405020304" pitchFamily="18" charset="0"/>
                <a:cs typeface="Times New Roman" panose="02020603050405020304" pitchFamily="18" charset="0"/>
              </a:rPr>
              <a:t>KÍ HIỆU BẢN ĐỒ </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VÀ</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HIỆU</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a:latin typeface="Times New Roman" panose="02020603050405020304" pitchFamily="18" charset="0"/>
                <a:cs typeface="Times New Roman" panose="02020603050405020304" pitchFamily="18" charset="0"/>
              </a:rPr>
              <a:t>	Như 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I.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1815882"/>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KHBĐ là những hình vẽ. Màu sắc, chữ viết...mang tính qui ước dùng để thể hiện các đối tượng địa lí trên bản đồ</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Quan 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19"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1029311" y="2318165"/>
            <a:ext cx="4936856" cy="1384995"/>
          </a:xfrm>
          <a:prstGeom prst="rect">
            <a:avLst/>
          </a:prstGeom>
          <a:noFill/>
        </p:spPr>
        <p:txBody>
          <a:bodyPr wrap="square" rtlCol="0">
            <a:spAutoFit/>
          </a:bodyPr>
          <a:lstStyle/>
          <a:p>
            <a:pPr lvl="0" algn="just"/>
            <a:r>
              <a:rPr lang="vi-VN" sz="24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KHBĐ giúp người đọc phân biệt được sự khác nhau của các thông tin thể hiện trên bản đồ.</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1156416" y="2245360"/>
            <a:ext cx="4688724" cy="1384995"/>
          </a:xfrm>
          <a:prstGeom prst="rect">
            <a:avLst/>
          </a:prstGeom>
          <a:noFill/>
        </p:spPr>
        <p:txBody>
          <a:bodyPr wrap="square" rtlCol="0">
            <a:spAutoFit/>
          </a:bodyPr>
          <a:lstStyle/>
          <a:p>
            <a:pPr lvl="0" algn="just"/>
            <a:r>
              <a:rPr lang="vi-VN" sz="24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1782"/>
            <a:ext cx="12191980" cy="6857990"/>
          </a:xfrm>
          <a:prstGeom prst="rect">
            <a:avLst/>
          </a:prstGeom>
        </p:spPr>
      </p:pic>
      <p:sp>
        <p:nvSpPr>
          <p:cNvPr id="2" name="Rounded Rectangle 1"/>
          <p:cNvSpPr/>
          <p:nvPr/>
        </p:nvSpPr>
        <p:spPr>
          <a:xfrm>
            <a:off x="849082" y="66402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a16="http://schemas.microsoft.com/office/drawing/2014/main" val="3544372201"/>
                    </a:ext>
                  </a:extLst>
                </a:gridCol>
                <a:gridCol w="2985247">
                  <a:extLst>
                    <a:ext uri="{9D8B030D-6E8A-4147-A177-3AD203B41FA5}">
                      <a16:colId xmlns:a16="http://schemas.microsoft.com/office/drawing/2014/main" val="2092510982"/>
                    </a:ext>
                  </a:extLst>
                </a:gridCol>
                <a:gridCol w="3160057">
                  <a:extLst>
                    <a:ext uri="{9D8B030D-6E8A-4147-A177-3AD203B41FA5}">
                      <a16:colId xmlns:a16="http://schemas.microsoft.com/office/drawing/2014/main"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1319337" y="1287198"/>
            <a:ext cx="5027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702728333"/>
              </p:ext>
            </p:extLst>
          </p:nvPr>
        </p:nvGraphicFramePr>
        <p:xfrm>
          <a:off x="1654629" y="1748863"/>
          <a:ext cx="9144000" cy="4708029"/>
        </p:xfrm>
        <a:graphic>
          <a:graphicData uri="http://schemas.openxmlformats.org/drawingml/2006/table">
            <a:tbl>
              <a:tblPr firstRow="1" firstCol="1" bandRow="1">
                <a:tableStyleId>{5C22544A-7EE6-4342-B048-85BDC9FD1C3A}</a:tableStyleId>
              </a:tblPr>
              <a:tblGrid>
                <a:gridCol w="817091">
                  <a:extLst>
                    <a:ext uri="{9D8B030D-6E8A-4147-A177-3AD203B41FA5}">
                      <a16:colId xmlns:a16="http://schemas.microsoft.com/office/drawing/2014/main" val="3544372201"/>
                    </a:ext>
                  </a:extLst>
                </a:gridCol>
                <a:gridCol w="4045021">
                  <a:extLst>
                    <a:ext uri="{9D8B030D-6E8A-4147-A177-3AD203B41FA5}">
                      <a16:colId xmlns:a16="http://schemas.microsoft.com/office/drawing/2014/main" val="2092510982"/>
                    </a:ext>
                  </a:extLst>
                </a:gridCol>
                <a:gridCol w="4281888">
                  <a:extLst>
                    <a:ext uri="{9D8B030D-6E8A-4147-A177-3AD203B41FA5}">
                      <a16:colId xmlns:a16="http://schemas.microsoft.com/office/drawing/2014/main" val="3415742535"/>
                    </a:ext>
                  </a:extLst>
                </a:gridCol>
              </a:tblGrid>
              <a:tr h="1146737">
                <a:tc>
                  <a:txBody>
                    <a:bodyPr/>
                    <a:lstStyle/>
                    <a:p>
                      <a:pPr>
                        <a:lnSpc>
                          <a:spcPct val="115000"/>
                        </a:lnSpc>
                        <a:spcAft>
                          <a:spcPts val="0"/>
                        </a:spcAft>
                      </a:pPr>
                      <a:r>
                        <a:rPr lang="vi-VN"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800" b="1" dirty="0">
                          <a:effectLst/>
                          <a:latin typeface="Times New Roman" panose="02020603050405020304" pitchFamily="18" charset="0"/>
                          <a:cs typeface="Times New Roman" panose="02020603050405020304" pitchFamily="18" charset="0"/>
                        </a:rPr>
                        <a:t>Các loại kí hiệu</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800" b="1" dirty="0">
                          <a:effectLst/>
                          <a:latin typeface="Times New Roman" panose="02020603050405020304" pitchFamily="18" charset="0"/>
                          <a:cs typeface="Times New Roman" panose="02020603050405020304" pitchFamily="18" charset="0"/>
                        </a:rPr>
                        <a:t>Liệt kê các loại kí hiệu có trên h2.2, 2.3</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818875">
                <a:tc>
                  <a:txBody>
                    <a:bodyPr/>
                    <a:lstStyle/>
                    <a:p>
                      <a:pPr>
                        <a:lnSpc>
                          <a:spcPct val="115000"/>
                        </a:lnSpc>
                        <a:spcAft>
                          <a:spcPts val="0"/>
                        </a:spcAft>
                      </a:pPr>
                      <a:r>
                        <a:rPr lang="en-US" sz="2800" b="1">
                          <a:effectLst/>
                          <a:latin typeface="Times New Roman" panose="02020603050405020304" pitchFamily="18" charset="0"/>
                          <a:cs typeface="Times New Roman" panose="02020603050405020304" pitchFamily="18" charset="0"/>
                        </a:rPr>
                        <a:t>1</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800" b="1" dirty="0">
                          <a:effectLst/>
                          <a:latin typeface="Times New Roman" panose="02020603050405020304" pitchFamily="18" charset="0"/>
                          <a:cs typeface="Times New Roman" panose="02020603050405020304" pitchFamily="18" charset="0"/>
                        </a:rPr>
                        <a:t>Kí hiệu tượng hình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800" b="1"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Sân</a:t>
                      </a:r>
                      <a:r>
                        <a:rPr lang="vi-VN" sz="2800" b="1" baseline="0" dirty="0">
                          <a:effectLst/>
                          <a:latin typeface="Times New Roman" panose="02020603050405020304" pitchFamily="18" charset="0"/>
                          <a:cs typeface="Times New Roman" panose="02020603050405020304" pitchFamily="18" charset="0"/>
                        </a:rPr>
                        <a:t> bay,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818875">
                <a:tc>
                  <a:txBody>
                    <a:bodyPr/>
                    <a:lstStyle/>
                    <a:p>
                      <a:pPr>
                        <a:lnSpc>
                          <a:spcPct val="115000"/>
                        </a:lnSpc>
                        <a:spcAft>
                          <a:spcPts val="0"/>
                        </a:spcAft>
                      </a:pPr>
                      <a:r>
                        <a:rPr lang="en-US" sz="2800" b="1">
                          <a:effectLst/>
                          <a:latin typeface="Times New Roman" panose="02020603050405020304" pitchFamily="18" charset="0"/>
                          <a:cs typeface="Times New Roman" panose="02020603050405020304" pitchFamily="18" charset="0"/>
                        </a:rPr>
                        <a:t>2</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800" b="1" dirty="0">
                          <a:effectLst/>
                          <a:latin typeface="Times New Roman" panose="02020603050405020304" pitchFamily="18" charset="0"/>
                          <a:cs typeface="Times New Roman" panose="02020603050405020304" pitchFamily="18" charset="0"/>
                        </a:rPr>
                        <a:t>Kí hiệu hình học</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800" b="1" dirty="0">
                          <a:effectLst/>
                          <a:latin typeface="Times New Roman" panose="02020603050405020304" pitchFamily="18" charset="0"/>
                          <a:cs typeface="Times New Roman" panose="02020603050405020304" pitchFamily="18" charset="0"/>
                        </a:rPr>
                        <a:t>Than, sắt,</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1387115">
                <a:tc>
                  <a:txBody>
                    <a:bodyPr/>
                    <a:lstStyle/>
                    <a:p>
                      <a:pPr>
                        <a:lnSpc>
                          <a:spcPct val="115000"/>
                        </a:lnSpc>
                        <a:spcAft>
                          <a:spcPts val="0"/>
                        </a:spcAft>
                      </a:pPr>
                      <a:r>
                        <a:rPr lang="vi-VN" sz="2800" b="1">
                          <a:effectLst/>
                          <a:latin typeface="Times New Roman" panose="02020603050405020304" pitchFamily="18" charset="0"/>
                          <a:cs typeface="Times New Roman" panose="02020603050405020304" pitchFamily="18" charset="0"/>
                        </a:rPr>
                        <a:t>3</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800" b="1" dirty="0">
                          <a:effectLst/>
                          <a:latin typeface="Times New Roman" panose="02020603050405020304" pitchFamily="18" charset="0"/>
                          <a:cs typeface="Times New Roman" panose="02020603050405020304" pitchFamily="18" charset="0"/>
                        </a:rPr>
                        <a:t>Màu sắc, nét chải</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800" b="1"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Phân</a:t>
                      </a:r>
                      <a:r>
                        <a:rPr lang="vi-VN" sz="2800" b="1" baseline="0" dirty="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Tree>
    <p:extLst>
      <p:ext uri="{BB962C8B-B14F-4D97-AF65-F5344CB8AC3E}">
        <p14:creationId xmlns:p14="http://schemas.microsoft.com/office/powerpoint/2010/main" val="12752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1028</Words>
  <Application>Microsoft Office PowerPoint</Application>
  <PresentationFormat>Màn hình rộng</PresentationFormat>
  <Paragraphs>129</Paragraphs>
  <Slides>15</Slides>
  <Notes>15</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15</vt:i4>
      </vt:variant>
    </vt:vector>
  </HeadingPairs>
  <TitlesOfParts>
    <vt:vector size="22" baseType="lpstr">
      <vt:lpstr>.VnArabiaH</vt:lpstr>
      <vt:lpstr>等线</vt:lpstr>
      <vt:lpstr>Arial</vt:lpstr>
      <vt:lpstr>Calibri</vt:lpstr>
      <vt:lpstr>Times New Roman</vt:lpstr>
      <vt:lpstr>第一PPT，www.1ppt.com</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Thuy Pham Thanh</cp:lastModifiedBy>
  <cp:revision>168</cp:revision>
  <dcterms:created xsi:type="dcterms:W3CDTF">2017-05-08T08:38:07Z</dcterms:created>
  <dcterms:modified xsi:type="dcterms:W3CDTF">2023-09-08T01:51:20Z</dcterms:modified>
</cp:coreProperties>
</file>