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77" r:id="rId4"/>
    <p:sldMasterId id="2147483682" r:id="rId5"/>
  </p:sldMasterIdLst>
  <p:notesMasterIdLst>
    <p:notesMasterId r:id="rId26"/>
  </p:notesMasterIdLst>
  <p:sldIdLst>
    <p:sldId id="283" r:id="rId6"/>
    <p:sldId id="284" r:id="rId7"/>
    <p:sldId id="267" r:id="rId8"/>
    <p:sldId id="256" r:id="rId9"/>
    <p:sldId id="272" r:id="rId10"/>
    <p:sldId id="273" r:id="rId11"/>
    <p:sldId id="274" r:id="rId12"/>
    <p:sldId id="275" r:id="rId13"/>
    <p:sldId id="276" r:id="rId14"/>
    <p:sldId id="285" r:id="rId15"/>
    <p:sldId id="286" r:id="rId16"/>
    <p:sldId id="288" r:id="rId17"/>
    <p:sldId id="290" r:id="rId18"/>
    <p:sldId id="291" r:id="rId19"/>
    <p:sldId id="292" r:id="rId20"/>
    <p:sldId id="293" r:id="rId21"/>
    <p:sldId id="295" r:id="rId22"/>
    <p:sldId id="294" r:id="rId23"/>
    <p:sldId id="296" r:id="rId24"/>
    <p:sldId id="297" r:id="rId25"/>
  </p:sldIdLst>
  <p:sldSz cx="9144000" cy="5143500" type="screen16x9"/>
  <p:notesSz cx="6858000" cy="9144000"/>
  <p:defaultText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020" y="96"/>
      </p:cViewPr>
      <p:guideLst>
        <p:guide orient="horz" pos="1620"/>
        <p:guide pos="2880"/>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0A4C6B-9CA3-40E8-833A-03CCA6137168}" type="datetimeFigureOut">
              <a:rPr lang="en-US" smtClean="0"/>
              <a:t>8/23/2023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AD993E-74DC-4448-A24F-E00F45CE1404}" type="slidenum">
              <a:rPr lang="en-US" smtClean="0"/>
              <a:t>‹#›</a:t>
            </a:fld>
            <a:endParaRPr lang="en-US"/>
          </a:p>
        </p:txBody>
      </p:sp>
    </p:spTree>
    <p:extLst>
      <p:ext uri="{BB962C8B-B14F-4D97-AF65-F5344CB8AC3E}">
        <p14:creationId xmlns:p14="http://schemas.microsoft.com/office/powerpoint/2010/main" val="104577786"/>
      </p:ext>
    </p:extLst>
  </p:cSld>
  <p:clrMap bg1="lt1" tx1="dk1" bg2="lt2" tx2="dk2" accent1="accent1" accent2="accent2" accent3="accent3" accent4="accent4" accent5="accent5" accent6="accent6" hlink="hlink" folHlink="folHlink"/>
  <p:notesStyle>
    <a:lvl1pPr marL="0" algn="l" defTabSz="914220" rtl="0" eaLnBrk="1" latinLnBrk="0" hangingPunct="1">
      <a:defRPr sz="1200" kern="1200">
        <a:solidFill>
          <a:schemeClr val="tx1"/>
        </a:solidFill>
        <a:latin typeface="+mn-lt"/>
        <a:ea typeface="+mn-ea"/>
        <a:cs typeface="+mn-cs"/>
      </a:defRPr>
    </a:lvl1pPr>
    <a:lvl2pPr marL="457106" algn="l" defTabSz="914220" rtl="0" eaLnBrk="1" latinLnBrk="0" hangingPunct="1">
      <a:defRPr sz="1200" kern="1200">
        <a:solidFill>
          <a:schemeClr val="tx1"/>
        </a:solidFill>
        <a:latin typeface="+mn-lt"/>
        <a:ea typeface="+mn-ea"/>
        <a:cs typeface="+mn-cs"/>
      </a:defRPr>
    </a:lvl2pPr>
    <a:lvl3pPr marL="914220" algn="l" defTabSz="914220" rtl="0" eaLnBrk="1" latinLnBrk="0" hangingPunct="1">
      <a:defRPr sz="1200" kern="1200">
        <a:solidFill>
          <a:schemeClr val="tx1"/>
        </a:solidFill>
        <a:latin typeface="+mn-lt"/>
        <a:ea typeface="+mn-ea"/>
        <a:cs typeface="+mn-cs"/>
      </a:defRPr>
    </a:lvl3pPr>
    <a:lvl4pPr marL="1371328" algn="l" defTabSz="914220" rtl="0" eaLnBrk="1" latinLnBrk="0" hangingPunct="1">
      <a:defRPr sz="1200" kern="1200">
        <a:solidFill>
          <a:schemeClr val="tx1"/>
        </a:solidFill>
        <a:latin typeface="+mn-lt"/>
        <a:ea typeface="+mn-ea"/>
        <a:cs typeface="+mn-cs"/>
      </a:defRPr>
    </a:lvl4pPr>
    <a:lvl5pPr marL="1828439" algn="l" defTabSz="914220" rtl="0" eaLnBrk="1" latinLnBrk="0" hangingPunct="1">
      <a:defRPr sz="1200" kern="1200">
        <a:solidFill>
          <a:schemeClr val="tx1"/>
        </a:solidFill>
        <a:latin typeface="+mn-lt"/>
        <a:ea typeface="+mn-ea"/>
        <a:cs typeface="+mn-cs"/>
      </a:defRPr>
    </a:lvl5pPr>
    <a:lvl6pPr marL="2285544" algn="l" defTabSz="914220" rtl="0" eaLnBrk="1" latinLnBrk="0" hangingPunct="1">
      <a:defRPr sz="1200" kern="1200">
        <a:solidFill>
          <a:schemeClr val="tx1"/>
        </a:solidFill>
        <a:latin typeface="+mn-lt"/>
        <a:ea typeface="+mn-ea"/>
        <a:cs typeface="+mn-cs"/>
      </a:defRPr>
    </a:lvl6pPr>
    <a:lvl7pPr marL="2742650" algn="l" defTabSz="914220" rtl="0" eaLnBrk="1" latinLnBrk="0" hangingPunct="1">
      <a:defRPr sz="1200" kern="1200">
        <a:solidFill>
          <a:schemeClr val="tx1"/>
        </a:solidFill>
        <a:latin typeface="+mn-lt"/>
        <a:ea typeface="+mn-ea"/>
        <a:cs typeface="+mn-cs"/>
      </a:defRPr>
    </a:lvl7pPr>
    <a:lvl8pPr marL="3199760" algn="l" defTabSz="914220" rtl="0" eaLnBrk="1" latinLnBrk="0" hangingPunct="1">
      <a:defRPr sz="1200" kern="1200">
        <a:solidFill>
          <a:schemeClr val="tx1"/>
        </a:solidFill>
        <a:latin typeface="+mn-lt"/>
        <a:ea typeface="+mn-ea"/>
        <a:cs typeface="+mn-cs"/>
      </a:defRPr>
    </a:lvl8pPr>
    <a:lvl9pPr marL="3656869" algn="l" defTabSz="91422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20</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8"/>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BB504A-11D5-4594-99D7-C9A16AF1D06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343482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20378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887432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8380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76849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0"/>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29363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73317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3009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2536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6834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6748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BB504A-11D5-4594-99D7-C9A16AF1D06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75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2489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687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50"/>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850"/>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B561D-C668-48BD-B552-8CC5773A8FA0}" type="datetimeFigureOut">
              <a:rPr lang="en-US" smtClean="0">
                <a:solidFill>
                  <a:prstClr val="black">
                    <a:tint val="75000"/>
                  </a:prstClr>
                </a:solidFill>
              </a:rPr>
              <a:pPr/>
              <a:t>8/23/2023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B78B3C-6E8B-4E2B-B6AB-3D177A392C3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8896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4486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55618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1572074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3" tIns="34289" rIns="68573" bIns="34289">
            <a:noAutofit/>
          </a:bodyPr>
          <a:lstStyle/>
          <a:p>
            <a:endParaRPr lang="zh-CN" altLang="en-US"/>
          </a:p>
        </p:txBody>
      </p:sp>
    </p:spTree>
    <p:extLst>
      <p:ext uri="{BB962C8B-B14F-4D97-AF65-F5344CB8AC3E}">
        <p14:creationId xmlns:p14="http://schemas.microsoft.com/office/powerpoint/2010/main" val="40189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69661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819133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73737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4090037"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445451" y="2162803"/>
            <a:ext cx="977265" cy="978194"/>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653394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BB504A-11D5-4594-99D7-C9A16AF1D067}" type="datetimeFigureOut">
              <a:rPr lang="en-US" smtClean="0"/>
              <a:t>8/23/2023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77792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35459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1" name="图片占位符 10"/>
          <p:cNvSpPr>
            <a:spLocks noGrp="1"/>
          </p:cNvSpPr>
          <p:nvPr>
            <p:ph type="pic" sz="quarter" idx="11"/>
          </p:nvPr>
        </p:nvSpPr>
        <p:spPr>
          <a:xfrm>
            <a:off x="3874908"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
        <p:nvSpPr>
          <p:cNvPr id="12" name="图片占位符 11"/>
          <p:cNvSpPr>
            <a:spLocks noGrp="1"/>
          </p:cNvSpPr>
          <p:nvPr>
            <p:ph type="pic" sz="quarter" idx="12"/>
          </p:nvPr>
        </p:nvSpPr>
        <p:spPr>
          <a:xfrm>
            <a:off x="6395223" y="1851898"/>
            <a:ext cx="1405890" cy="1980248"/>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lIns="68574" tIns="34289" rIns="68574" bIns="34289">
            <a:noAutofit/>
          </a:bodyPr>
          <a:lstStyle/>
          <a:p>
            <a:endParaRPr lang="zh-CN" altLang="en-US"/>
          </a:p>
        </p:txBody>
      </p:sp>
    </p:spTree>
    <p:extLst>
      <p:ext uri="{BB962C8B-B14F-4D97-AF65-F5344CB8AC3E}">
        <p14:creationId xmlns:p14="http://schemas.microsoft.com/office/powerpoint/2010/main" val="1438253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013525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2821594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894457"/>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9980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668079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640390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417180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8835896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47995032"/>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BB504A-11D5-4594-99D7-C9A16AF1D06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1633985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498512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2023/8/23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921649"/>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BB504A-11D5-4594-99D7-C9A16AF1D067}" type="datetimeFigureOut">
              <a:rPr lang="en-US" smtClean="0"/>
              <a:t>8/23/2023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10598608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BB504A-11D5-4594-99D7-C9A16AF1D067}" type="datetimeFigureOut">
              <a:rPr lang="en-US" smtClean="0"/>
              <a:t>8/23/2023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960597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BB504A-11D5-4594-99D7-C9A16AF1D067}" type="datetimeFigureOut">
              <a:rPr lang="en-US" smtClean="0"/>
              <a:t>8/23/2023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2498868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38476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2"/>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BB504A-11D5-4594-99D7-C9A16AF1D067}" type="datetimeFigureOut">
              <a:rPr lang="en-US" smtClean="0"/>
              <a:t>8/23/2023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7553C6-A3D7-405C-ABD2-52B04B23E2E7}" type="slidenum">
              <a:rPr lang="en-US" smtClean="0"/>
              <a:t>‹#›</a:t>
            </a:fld>
            <a:endParaRPr lang="en-US"/>
          </a:p>
        </p:txBody>
      </p:sp>
    </p:spTree>
    <p:extLst>
      <p:ext uri="{BB962C8B-B14F-4D97-AF65-F5344CB8AC3E}">
        <p14:creationId xmlns:p14="http://schemas.microsoft.com/office/powerpoint/2010/main" val="3247066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3.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png"/><Relationship Id="rId5" Type="http://schemas.openxmlformats.org/officeDocument/2006/relationships/theme" Target="../theme/theme3.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7" Type="http://schemas.openxmlformats.org/officeDocument/2006/relationships/image" Target="../media/image3.png"/><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fld id="{33BB504A-11D5-4594-99D7-C9A16AF1D067}" type="datetimeFigureOut">
              <a:rPr lang="en-US" smtClean="0"/>
              <a:t>8/23/2023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fld id="{E97553C6-A3D7-405C-ABD2-52B04B23E2E7}" type="slidenum">
              <a:rPr lang="en-US" smtClean="0"/>
              <a:t>‹#›</a:t>
            </a:fld>
            <a:endParaRPr lang="en-US"/>
          </a:p>
        </p:txBody>
      </p:sp>
    </p:spTree>
    <p:extLst>
      <p:ext uri="{BB962C8B-B14F-4D97-AF65-F5344CB8AC3E}">
        <p14:creationId xmlns:p14="http://schemas.microsoft.com/office/powerpoint/2010/main" val="41551843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876B561D-C668-48BD-B552-8CC5773A8FA0}" type="datetimeFigureOut">
              <a:rPr lang="en-US" smtClean="0">
                <a:solidFill>
                  <a:prstClr val="black">
                    <a:tint val="75000"/>
                  </a:prstClr>
                </a:solidFill>
              </a:rPr>
              <a:pPr defTabSz="685698"/>
              <a:t>8/23/2023</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0CB78B3C-6E8B-4E2B-B6AB-3D177A392C3D}" type="slidenum">
              <a:rPr lang="en-US" smtClean="0">
                <a:solidFill>
                  <a:prstClr val="black">
                    <a:tint val="75000"/>
                  </a:prstClr>
                </a:solidFill>
              </a:rPr>
              <a:pPr defTabSz="685698"/>
              <a:t>‹#›</a:t>
            </a:fld>
            <a:endParaRPr lang="en-US">
              <a:solidFill>
                <a:prstClr val="black">
                  <a:tint val="75000"/>
                </a:prstClr>
              </a:solidFill>
            </a:endParaRPr>
          </a:p>
        </p:txBody>
      </p:sp>
    </p:spTree>
    <p:extLst>
      <p:ext uri="{BB962C8B-B14F-4D97-AF65-F5344CB8AC3E}">
        <p14:creationId xmlns:p14="http://schemas.microsoft.com/office/powerpoint/2010/main" val="3446863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984013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0"/>
            <a:ext cx="9144001"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9144001" cy="51435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176703076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91B7B95-319A-47BC-8F19-306856B3C9D9}" type="datetimeFigureOut">
              <a:rPr lang="zh-CN" altLang="en-US" smtClean="0">
                <a:solidFill>
                  <a:prstClr val="black">
                    <a:tint val="75000"/>
                  </a:prstClr>
                </a:solidFill>
              </a:rPr>
              <a:pPr defTabSz="685800"/>
              <a:t>2023/8/23</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F1238564-5E22-4236-90C0-7E85C431407B}" type="slidenum">
              <a:rPr lang="zh-CN" altLang="en-US" smtClean="0">
                <a:solidFill>
                  <a:prstClr val="black">
                    <a:tint val="75000"/>
                  </a:prstClr>
                </a:solidFill>
              </a:rPr>
              <a:pPr defTabSz="685800"/>
              <a:t>‹#›</a:t>
            </a:fld>
            <a:endParaRPr lang="zh-CN" altLang="en-US">
              <a:solidFill>
                <a:prstClr val="black">
                  <a:tint val="75000"/>
                </a:prstClr>
              </a:solidFill>
            </a:endParaRPr>
          </a:p>
        </p:txBody>
      </p:sp>
    </p:spTree>
    <p:extLst>
      <p:ext uri="{BB962C8B-B14F-4D97-AF65-F5344CB8AC3E}">
        <p14:creationId xmlns:p14="http://schemas.microsoft.com/office/powerpoint/2010/main" val="217383334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microsoft.com/office/2007/relationships/media" Target="../media/media2.mp3"/><Relationship Id="rId7" Type="http://schemas.openxmlformats.org/officeDocument/2006/relationships/image" Target="../media/image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gif"/><Relationship Id="rId5" Type="http://schemas.openxmlformats.org/officeDocument/2006/relationships/slideLayout" Target="../slideLayouts/slideLayout12.xml"/><Relationship Id="rId10" Type="http://schemas.openxmlformats.org/officeDocument/2006/relationships/image" Target="../media/image8.png"/><Relationship Id="rId4" Type="http://schemas.openxmlformats.org/officeDocument/2006/relationships/audio" Target="../media/media2.mp3"/><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30.pn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jpe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1.png"/><Relationship Id="rId12" Type="http://schemas.openxmlformats.org/officeDocument/2006/relationships/slide" Target="slide4.xml"/><Relationship Id="rId2" Type="http://schemas.openxmlformats.org/officeDocument/2006/relationships/audio" Target="../media/media3.mp3"/><Relationship Id="rId1" Type="http://schemas.microsoft.com/office/2007/relationships/media" Target="../media/media3.mp3"/><Relationship Id="rId6" Type="http://schemas.microsoft.com/office/2007/relationships/hdphoto" Target="../media/hdphoto1.wdp"/><Relationship Id="rId11" Type="http://schemas.openxmlformats.org/officeDocument/2006/relationships/image" Target="../media/image5.png"/><Relationship Id="rId5" Type="http://schemas.openxmlformats.org/officeDocument/2006/relationships/image" Target="../media/image10.png"/><Relationship Id="rId10" Type="http://schemas.microsoft.com/office/2007/relationships/hdphoto" Target="../media/hdphoto3.wdp"/><Relationship Id="rId4" Type="http://schemas.openxmlformats.org/officeDocument/2006/relationships/image" Target="../media/image9.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8.xml"/><Relationship Id="rId18" Type="http://schemas.microsoft.com/office/2007/relationships/hdphoto" Target="../media/hdphoto8.wdp"/><Relationship Id="rId3" Type="http://schemas.openxmlformats.org/officeDocument/2006/relationships/image" Target="../media/image15.png"/><Relationship Id="rId21" Type="http://schemas.openxmlformats.org/officeDocument/2006/relationships/image" Target="../media/image22.gif"/><Relationship Id="rId7" Type="http://schemas.openxmlformats.org/officeDocument/2006/relationships/slide" Target="slide6.xml"/><Relationship Id="rId12" Type="http://schemas.microsoft.com/office/2007/relationships/hdphoto" Target="../media/hdphoto6.wdp"/><Relationship Id="rId17" Type="http://schemas.openxmlformats.org/officeDocument/2006/relationships/image" Target="../media/image20.png"/><Relationship Id="rId25" Type="http://schemas.openxmlformats.org/officeDocument/2006/relationships/image" Target="../media/image25.gif"/><Relationship Id="rId2" Type="http://schemas.openxmlformats.org/officeDocument/2006/relationships/image" Target="../media/image14.png"/><Relationship Id="rId16" Type="http://schemas.openxmlformats.org/officeDocument/2006/relationships/slide" Target="slide9.xml"/><Relationship Id="rId20" Type="http://schemas.microsoft.com/office/2007/relationships/hdphoto" Target="../media/hdphoto9.wdp"/><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8.png"/><Relationship Id="rId24" Type="http://schemas.microsoft.com/office/2007/relationships/hdphoto" Target="../media/hdphoto10.wdp"/><Relationship Id="rId5" Type="http://schemas.openxmlformats.org/officeDocument/2006/relationships/image" Target="../media/image16.png"/><Relationship Id="rId15" Type="http://schemas.microsoft.com/office/2007/relationships/hdphoto" Target="../media/hdphoto7.wdp"/><Relationship Id="rId23" Type="http://schemas.openxmlformats.org/officeDocument/2006/relationships/image" Target="../media/image24.png"/><Relationship Id="rId10" Type="http://schemas.openxmlformats.org/officeDocument/2006/relationships/slide" Target="slide7.xml"/><Relationship Id="rId19" Type="http://schemas.openxmlformats.org/officeDocument/2006/relationships/image" Target="../media/image21.png"/><Relationship Id="rId4" Type="http://schemas.openxmlformats.org/officeDocument/2006/relationships/slide" Target="slide5.xml"/><Relationship Id="rId9" Type="http://schemas.microsoft.com/office/2007/relationships/hdphoto" Target="../media/hdphoto5.wdp"/><Relationship Id="rId14" Type="http://schemas.openxmlformats.org/officeDocument/2006/relationships/image" Target="../media/image19.png"/><Relationship Id="rId22"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 Target="slide4.xml"/><Relationship Id="rId5" Type="http://schemas.microsoft.com/office/2007/relationships/hdphoto" Target="../media/hdphoto1.wdp"/><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52578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9858375" y="1735653"/>
            <a:ext cx="457200" cy="4572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649" y="0"/>
            <a:ext cx="2208497" cy="52578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19653" y="0"/>
            <a:ext cx="2445872" cy="52578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8315" y="0"/>
            <a:ext cx="2208497" cy="52578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218" y="0"/>
            <a:ext cx="2443807" cy="52578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0583" y="-2002387"/>
            <a:ext cx="10510934" cy="8893969"/>
          </a:xfrm>
          <a:prstGeom prst="rect">
            <a:avLst/>
          </a:prstGeom>
        </p:spPr>
      </p:pic>
      <p:sp>
        <p:nvSpPr>
          <p:cNvPr id="19" name="TextBox 18"/>
          <p:cNvSpPr txBox="1"/>
          <p:nvPr/>
        </p:nvSpPr>
        <p:spPr>
          <a:xfrm>
            <a:off x="348345" y="2468285"/>
            <a:ext cx="8479972" cy="1177245"/>
          </a:xfrm>
          <a:prstGeom prst="rect">
            <a:avLst/>
          </a:prstGeom>
          <a:noFill/>
          <a:ln>
            <a:noFill/>
          </a:ln>
        </p:spPr>
        <p:txBody>
          <a:bodyPr wrap="square" lIns="68570" tIns="34289" rIns="68570" bIns="34289" rtlCol="0">
            <a:spAutoFit/>
          </a:bodyPr>
          <a:lstStyle/>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BÀI 1: HỆ THỐNG KINH, VĨ TUYẾN </a:t>
            </a:r>
          </a:p>
          <a:p>
            <a:pPr algn="ctr" defTabSz="685681"/>
            <a:r>
              <a:rPr lang="en-US" sz="36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rPr>
              <a:t>VÀ TỌA ĐỘ ĐỊA LÍ</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0022717" y="3267632"/>
            <a:ext cx="457200" cy="457200"/>
          </a:xfrm>
          <a:prstGeom prst="rect">
            <a:avLst/>
          </a:prstGeom>
        </p:spPr>
      </p:pic>
    </p:spTree>
    <p:extLst>
      <p:ext uri="{BB962C8B-B14F-4D97-AF65-F5344CB8AC3E}">
        <p14:creationId xmlns:p14="http://schemas.microsoft.com/office/powerpoint/2010/main" val="3577466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10" presetClass="entr" presetSubtype="0"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 presetClass="mediacall" presetSubtype="0" fill="hold" nodeType="withEffect">
                                  <p:stCondLst>
                                    <p:cond delay="1000"/>
                                  </p:stCondLst>
                                  <p:childTnLst>
                                    <p:cmd type="call" cmd="playFrom(0.0)">
                                      <p:cBhvr>
                                        <p:cTn id="22"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23" repeatCount="indefinite" fill="hold" display="0">
                  <p:stCondLst>
                    <p:cond delay="indefinite"/>
                  </p:stCondLst>
                  <p:endCondLst>
                    <p:cond evt="onStopAudio" delay="0">
                      <p:tgtEl>
                        <p:sldTgt/>
                      </p:tgtEl>
                    </p:cond>
                  </p:endCondLst>
                </p:cTn>
                <p:tgtEl>
                  <p:spTgt spid="25"/>
                </p:tgtEl>
              </p:cMediaNode>
            </p:audio>
            <p:audio>
              <p:cMediaNode vol="100000">
                <p:cTn id="24" fill="hold" display="0">
                  <p:stCondLst>
                    <p:cond delay="indefinite"/>
                  </p:stCondLst>
                  <p:endCondLst>
                    <p:cond evt="onStopAudio" delay="0">
                      <p:tgtEl>
                        <p:sldTgt/>
                      </p:tgtEl>
                    </p:cond>
                  </p:endCondLst>
                </p:cTn>
                <p:tgtEl>
                  <p:spTgt spid="20"/>
                </p:tgtEl>
              </p:cMediaNode>
            </p:audio>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4052984" y="2219886"/>
            <a:ext cx="3395481" cy="465719"/>
            <a:chOff x="3651378" y="2338141"/>
            <a:chExt cx="4527308"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5" name="文本框 24"/>
            <p:cNvSpPr txBox="1"/>
            <p:nvPr/>
          </p:nvSpPr>
          <p:spPr>
            <a:xfrm>
              <a:off x="3651378" y="2338141"/>
              <a:ext cx="4527308" cy="553998"/>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 Hệ thống kinh, vĩ tuyến</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3011829" y="2929405"/>
            <a:ext cx="5477782" cy="1271333"/>
            <a:chOff x="2263172" y="2385641"/>
            <a:chExt cx="7303709" cy="1695111"/>
          </a:xfrm>
        </p:grpSpPr>
        <p:sp>
          <p:nvSpPr>
            <p:cNvPr id="28" name="Freeform 5"/>
            <p:cNvSpPr/>
            <p:nvPr/>
          </p:nvSpPr>
          <p:spPr bwMode="auto">
            <a:xfrm>
              <a:off x="5194465" y="2810532"/>
              <a:ext cx="2042394" cy="983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sp>
          <p:nvSpPr>
            <p:cNvPr id="29" name="文本框 28"/>
            <p:cNvSpPr txBox="1"/>
            <p:nvPr/>
          </p:nvSpPr>
          <p:spPr>
            <a:xfrm>
              <a:off x="4564011" y="2385641"/>
              <a:ext cx="2702022"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 Tọa độ địa lí</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0" name="文本框 28"/>
            <p:cNvSpPr txBox="1"/>
            <p:nvPr/>
          </p:nvSpPr>
          <p:spPr>
            <a:xfrm>
              <a:off x="2263172" y="3408964"/>
              <a:ext cx="7303709" cy="553997"/>
            </a:xfrm>
            <a:prstGeom prst="rect">
              <a:avLst/>
            </a:prstGeom>
            <a:noFill/>
          </p:spPr>
          <p:txBody>
            <a:bodyPr wrap="none" rtlCol="0">
              <a:spAutoFit/>
            </a:bodyPr>
            <a:lstStyle/>
            <a:p>
              <a:pPr algn="ctr" defTabSz="685715"/>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a:solidFill>
                  <a:prstClr val="white"/>
                </a:solidFill>
                <a:latin typeface="汉仪喵魂体W" panose="00020600040101010101" pitchFamily="18" charset="-122"/>
                <a:ea typeface="汉仪喵魂体W" panose="00020600040101010101" pitchFamily="18" charset="-122"/>
              </a:endParaRPr>
            </a:p>
          </p:txBody>
        </p:sp>
        <p:sp>
          <p:nvSpPr>
            <p:cNvPr id="22" name="Freeform 5"/>
            <p:cNvSpPr/>
            <p:nvPr/>
          </p:nvSpPr>
          <p:spPr bwMode="auto">
            <a:xfrm>
              <a:off x="4081792" y="3932184"/>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15"/>
              <a:endParaRPr lang="zh-CN" altLang="en-US" sz="1200">
                <a:solidFill>
                  <a:prstClr val="black"/>
                </a:solidFill>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15"/>
              <a:endParaRPr lang="zh-CN" altLang="en-US" sz="1400">
                <a:solidFill>
                  <a:prstClr val="black"/>
                </a:solidFill>
              </a:endParaRPr>
            </a:p>
          </p:txBody>
        </p:sp>
      </p:grpSp>
      <p:sp>
        <p:nvSpPr>
          <p:cNvPr id="46" name="文本框 45"/>
          <p:cNvSpPr txBox="1"/>
          <p:nvPr/>
        </p:nvSpPr>
        <p:spPr>
          <a:xfrm>
            <a:off x="1613229" y="369163"/>
            <a:ext cx="6344526" cy="900247"/>
          </a:xfrm>
          <a:prstGeom prst="rect">
            <a:avLst/>
          </a:prstGeom>
          <a:noFill/>
        </p:spPr>
        <p:txBody>
          <a:bodyPr wrap="none" lIns="68573" tIns="34289" rIns="68573" bIns="34289" rtlCol="0">
            <a:spAutoFit/>
          </a:bodyPr>
          <a:lstStyle/>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15"/>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554210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3011840" y="2219884"/>
            <a:ext cx="5477782" cy="465719"/>
            <a:chOff x="2263187" y="2338141"/>
            <a:chExt cx="7303712"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pPr defTabSz="685749"/>
              <a:endParaRPr lang="zh-CN" altLang="en-US" sz="1200">
                <a:solidFill>
                  <a:prstClr val="black"/>
                </a:solidFill>
              </a:endParaRPr>
            </a:p>
          </p:txBody>
        </p:sp>
        <p:sp>
          <p:nvSpPr>
            <p:cNvPr id="25" name="文本框 24"/>
            <p:cNvSpPr txBox="1"/>
            <p:nvPr/>
          </p:nvSpPr>
          <p:spPr>
            <a:xfrm>
              <a:off x="2263187" y="2338141"/>
              <a:ext cx="7303712" cy="553998"/>
            </a:xfrm>
            <a:prstGeom prst="rect">
              <a:avLst/>
            </a:prstGeom>
            <a:noFill/>
          </p:spPr>
          <p:txBody>
            <a:bodyPr wrap="none" rtlCol="0">
              <a:spAutoFit/>
            </a:bodyPr>
            <a:lstStyle/>
            <a:p>
              <a:pPr algn="ctr" defTabSz="685749"/>
              <a:r>
                <a:rPr lang="en-US" altLang="zh-CN" sz="21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1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926432" y="1679973"/>
            <a:ext cx="1645444" cy="2219326"/>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749"/>
              <a:endParaRPr lang="zh-CN" altLang="en-US">
                <a:solidFill>
                  <a:prstClr val="black"/>
                </a:solidFill>
              </a:endParaRPr>
            </a:p>
          </p:txBody>
        </p:sp>
      </p:grpSp>
      <p:sp>
        <p:nvSpPr>
          <p:cNvPr id="46" name="文本框 45"/>
          <p:cNvSpPr txBox="1"/>
          <p:nvPr/>
        </p:nvSpPr>
        <p:spPr>
          <a:xfrm>
            <a:off x="1613229" y="369161"/>
            <a:ext cx="6344526" cy="900247"/>
          </a:xfrm>
          <a:prstGeom prst="rect">
            <a:avLst/>
          </a:prstGeom>
          <a:noFill/>
        </p:spPr>
        <p:txBody>
          <a:bodyPr wrap="none" lIns="68576" tIns="34289" rIns="68576" bIns="34289" rtlCol="0">
            <a:spAutoFit/>
          </a:bodyPr>
          <a:lstStyle/>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BÀI 1: HỆ THỐNG KINH, VĨ TUYẾN </a:t>
            </a:r>
          </a:p>
          <a:p>
            <a:pPr algn="ctr" defTabSz="685749"/>
            <a:r>
              <a:rPr lang="en-US" altLang="zh-CN" sz="2700" b="1">
                <a:solidFill>
                  <a:srgbClr val="FFE88B"/>
                </a:solidFill>
                <a:latin typeface="汉仪喵魂体W" panose="00020600040101010101" pitchFamily="18" charset="-122"/>
                <a:ea typeface="汉仪喵魂体W" panose="00020600040101010101" pitchFamily="18" charset="-122"/>
              </a:rPr>
              <a:t>VÀ TỌA ĐỘ ĐỊA LÍ</a:t>
            </a:r>
            <a:endParaRPr lang="zh-CN" altLang="en-US" sz="27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975997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090937"/>
            <a:ext cx="5105400" cy="3766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 name="TextBox 96"/>
          <p:cNvSpPr txBox="1"/>
          <p:nvPr/>
        </p:nvSpPr>
        <p:spPr>
          <a:xfrm>
            <a:off x="228600" y="1047750"/>
            <a:ext cx="3581400" cy="3785652"/>
          </a:xfrm>
          <a:prstGeom prst="rect">
            <a:avLst/>
          </a:prstGeom>
          <a:noFill/>
        </p:spPr>
        <p:txBody>
          <a:bodyPr wrap="square" lIns="91436" tIns="45718" rIns="91436" bIns="45718" rtlCol="0">
            <a:spAutoFit/>
          </a:bodyPr>
          <a:lstStyle/>
          <a:p>
            <a:pPr algn="ctr"/>
            <a:r>
              <a:rPr lang="en-US" sz="2400" b="1">
                <a:solidFill>
                  <a:schemeClr val="bg1"/>
                </a:solidFill>
                <a:latin typeface="Times New Roman" pitchFamily="18" charset="0"/>
                <a:cs typeface="Times New Roman" pitchFamily="18" charset="0"/>
              </a:rPr>
              <a:t>Hình 1.3a có:</a:t>
            </a:r>
          </a:p>
          <a:p>
            <a:pPr algn="just"/>
            <a:r>
              <a:rPr lang="en-US" sz="2400" b="1">
                <a:solidFill>
                  <a:schemeClr val="bg1"/>
                </a:solidFill>
                <a:latin typeface="Times New Roman" pitchFamily="18" charset="0"/>
                <a:cs typeface="Times New Roman" pitchFamily="18" charset="0"/>
              </a:rPr>
              <a:t>- KT là những đường thẳng song song cách đều nhau.</a:t>
            </a:r>
          </a:p>
          <a:p>
            <a:pPr algn="just"/>
            <a:r>
              <a:rPr lang="en-US" sz="2400" b="1">
                <a:solidFill>
                  <a:schemeClr val="bg1"/>
                </a:solidFill>
                <a:latin typeface="Times New Roman" pitchFamily="18" charset="0"/>
                <a:cs typeface="Times New Roman" pitchFamily="18" charset="0"/>
              </a:rPr>
              <a:t>- VT cũng là những đường thẳng song song cách đều nhau.</a:t>
            </a:r>
          </a:p>
          <a:p>
            <a:pPr algn="just"/>
            <a:r>
              <a:rPr lang="en-US" sz="2400" b="1">
                <a:solidFill>
                  <a:schemeClr val="bg1"/>
                </a:solidFill>
                <a:latin typeface="Times New Roman" pitchFamily="18" charset="0"/>
                <a:cs typeface="Times New Roman" pitchFamily="18" charset="0"/>
              </a:rPr>
              <a:t>- Các KT, VT vuông góc với nhau</a:t>
            </a:r>
          </a:p>
          <a:p>
            <a:endParaRPr lang="en-US" sz="2400" b="1">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01093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165091" y="157185"/>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711006"/>
            <a:ext cx="30416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9927" y="720531"/>
            <a:ext cx="2505075"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730056"/>
            <a:ext cx="2819400" cy="2163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81001" y="3409952"/>
            <a:ext cx="8480425" cy="1384995"/>
          </a:xfrm>
          <a:prstGeom prst="rect">
            <a:avLst/>
          </a:prstGeom>
        </p:spPr>
        <p:txBody>
          <a:bodyPr wrap="square" lIns="91436" tIns="45718" rIns="91436" bIns="45718">
            <a:spAutoFit/>
          </a:bodyPr>
          <a:lstStyle/>
          <a:p>
            <a:pPr algn="just"/>
            <a:r>
              <a:rPr lang="en-US" sz="2800" b="1">
                <a:solidFill>
                  <a:srgbClr val="0070C0"/>
                </a:solidFill>
                <a:latin typeface="Times New Roman"/>
                <a:ea typeface="Calibri"/>
              </a:rPr>
              <a:t>? Dựa vào nội dung mô tả lưới kinh vĩ tuyến của bản đồ thế giới (hình 1.3a), hãy mô tả đặc điểm của lưới kinh, vĩ tuyến của các hình còn lại (hình 1.3b và 1.3c)</a:t>
            </a:r>
            <a:endParaRPr lang="en-US" sz="2800">
              <a:solidFill>
                <a:srgbClr val="0070C0"/>
              </a:solidFill>
            </a:endParaRPr>
          </a:p>
        </p:txBody>
      </p:sp>
    </p:spTree>
    <p:extLst>
      <p:ext uri="{BB962C8B-B14F-4D97-AF65-F5344CB8AC3E}">
        <p14:creationId xmlns:p14="http://schemas.microsoft.com/office/powerpoint/2010/main" val="3709483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1"/>
            <a:ext cx="4953000" cy="3525068"/>
          </a:xfrm>
          <a:prstGeom prst="rect">
            <a:avLst/>
          </a:prstGeom>
          <a:noFill/>
        </p:spPr>
        <p:txBody>
          <a:bodyPr wrap="square" lIns="91436" tIns="45718" rIns="91436" bIns="45718" rtlCol="0">
            <a:spAutoFit/>
          </a:bodyPr>
          <a:lstStyle/>
          <a:p>
            <a:pPr algn="ctr"/>
            <a:r>
              <a:rPr lang="en-US" sz="2400" b="1" dirty="0" err="1">
                <a:solidFill>
                  <a:prstClr val="white"/>
                </a:solidFill>
                <a:latin typeface="Times New Roman" pitchFamily="18" charset="0"/>
                <a:cs typeface="Times New Roman" pitchFamily="18" charset="0"/>
              </a:rPr>
              <a:t>Hình</a:t>
            </a:r>
            <a:r>
              <a:rPr lang="en-US" sz="2400" b="1" dirty="0">
                <a:solidFill>
                  <a:prstClr val="white"/>
                </a:solidFill>
                <a:latin typeface="Times New Roman" pitchFamily="18" charset="0"/>
                <a:cs typeface="Times New Roman" pitchFamily="18" charset="0"/>
              </a:rPr>
              <a:t> 1.3b </a:t>
            </a:r>
            <a:r>
              <a:rPr lang="en-US" sz="2400" b="1" dirty="0" err="1">
                <a:solidFill>
                  <a:prstClr val="white"/>
                </a:solidFill>
                <a:latin typeface="Times New Roman" pitchFamily="18" charset="0"/>
                <a:cs typeface="Times New Roman" pitchFamily="18" charset="0"/>
              </a:rPr>
              <a:t>có</a:t>
            </a:r>
            <a:r>
              <a:rPr lang="en-US" sz="2400" b="1" dirty="0">
                <a:solidFill>
                  <a:prstClr val="white"/>
                </a:solidFill>
                <a:latin typeface="Times New Roman" pitchFamily="18" charset="0"/>
                <a:cs typeface="Times New Roman" pitchFamily="18" charset="0"/>
              </a:rPr>
              <a:t>:</a:t>
            </a: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Kinh</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những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đường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thẳng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tỏa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ra</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theo</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hình</a:t>
            </a:r>
            <a:r>
              <a:rPr lang="en-US" sz="2400" b="1" dirty="0">
                <a:solidFill>
                  <a:schemeClr val="bg1"/>
                </a:solidFill>
                <a:latin typeface="Times New Roman"/>
                <a:ea typeface="Calibri"/>
                <a:cs typeface="Times New Roman"/>
              </a:rPr>
              <a:t> nan </a:t>
            </a:r>
            <a:r>
              <a:rPr lang="en-US" sz="2400" b="1" dirty="0" err="1">
                <a:solidFill>
                  <a:schemeClr val="bg1"/>
                </a:solidFill>
                <a:latin typeface="Times New Roman"/>
                <a:ea typeface="Calibri"/>
                <a:cs typeface="Times New Roman"/>
              </a:rPr>
              <a:t>quạt</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pPr algn="just">
              <a:lnSpc>
                <a:spcPct val="115000"/>
              </a:lnSpc>
              <a:spcAft>
                <a:spcPts val="1000"/>
              </a:spcAft>
            </a:pP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Vĩ</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tuyến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là</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những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cung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tròn</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đồng</a:t>
            </a:r>
            <a:r>
              <a:rPr lang="en-US" sz="2400" b="1" dirty="0">
                <a:solidFill>
                  <a:schemeClr val="bg1"/>
                </a:solidFill>
                <a:latin typeface="Times New Roman"/>
                <a:ea typeface="Calibri"/>
                <a:cs typeface="Times New Roman"/>
              </a:rPr>
              <a:t> </a:t>
            </a:r>
            <a:r>
              <a:rPr lang="en-US" sz="2400" b="1" dirty="0" err="1">
                <a:solidFill>
                  <a:schemeClr val="bg1"/>
                </a:solidFill>
                <a:latin typeface="Times New Roman"/>
                <a:ea typeface="Calibri"/>
                <a:cs typeface="Times New Roman"/>
              </a:rPr>
              <a:t>tâm</a:t>
            </a:r>
            <a:r>
              <a:rPr lang="en-US" sz="2400" b="1" dirty="0">
                <a:solidFill>
                  <a:schemeClr val="bg1"/>
                </a:solidFill>
                <a:latin typeface="Times New Roman"/>
                <a:ea typeface="Calibri"/>
                <a:cs typeface="Times New Roman"/>
              </a:rPr>
              <a:t>.</a:t>
            </a:r>
            <a:endParaRPr lang="en-US" sz="2400" b="1" dirty="0">
              <a:solidFill>
                <a:schemeClr val="bg1"/>
              </a:solidFill>
              <a:latin typeface="Calibri"/>
              <a:ea typeface="Calibri"/>
              <a:cs typeface="Times New Roman"/>
            </a:endParaRPr>
          </a:p>
          <a:p>
            <a:r>
              <a:rPr lang="en-US" sz="2400" b="1" dirty="0">
                <a:solidFill>
                  <a:schemeClr val="bg1"/>
                </a:solidFill>
                <a:latin typeface="Times New Roman"/>
                <a:ea typeface="Calibri"/>
              </a:rPr>
              <a:t>- </a:t>
            </a:r>
            <a:r>
              <a:rPr lang="en-US" sz="2400" b="1" dirty="0" err="1">
                <a:solidFill>
                  <a:schemeClr val="bg1"/>
                </a:solidFill>
                <a:latin typeface="Times New Roman"/>
                <a:ea typeface="Calibri"/>
              </a:rPr>
              <a:t>Tâm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các</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vĩ</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tuyến</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cũng</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chính</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là</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điểm</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gặp</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nhau</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của</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các</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đường</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kinh</a:t>
            </a:r>
            <a:r>
              <a:rPr lang="en-US" sz="2400" b="1" dirty="0">
                <a:solidFill>
                  <a:schemeClr val="bg1"/>
                </a:solidFill>
                <a:latin typeface="Times New Roman"/>
                <a:ea typeface="Calibri"/>
              </a:rPr>
              <a:t> </a:t>
            </a:r>
            <a:r>
              <a:rPr lang="en-US" sz="2400" b="1" dirty="0" err="1">
                <a:solidFill>
                  <a:schemeClr val="bg1"/>
                </a:solidFill>
                <a:latin typeface="Times New Roman"/>
                <a:ea typeface="Calibri"/>
              </a:rPr>
              <a:t>tuyến</a:t>
            </a:r>
            <a:r>
              <a:rPr lang="en-US" sz="2400" b="1" dirty="0">
                <a:solidFill>
                  <a:schemeClr val="bg1"/>
                </a:solidFill>
                <a:latin typeface="Times New Roman"/>
                <a:ea typeface="Calibri"/>
              </a:rPr>
              <a:t>.</a:t>
            </a:r>
            <a:endParaRPr lang="en-US" sz="2400" b="1" dirty="0">
              <a:solidFill>
                <a:schemeClr val="bg1"/>
              </a:solidFill>
              <a:latin typeface="Times New Roman" pitchFamily="18" charset="0"/>
              <a:cs typeface="Times New Roman" pitchFamily="18" charset="0"/>
            </a:endParaRPr>
          </a:p>
        </p:txBody>
      </p:sp>
      <p:pic>
        <p:nvPicPr>
          <p:cNvPr id="2" name="Picture 2">
            <a:extLst>
              <a:ext uri="{FF2B5EF4-FFF2-40B4-BE49-F238E27FC236}">
                <a16:creationId xmlns:a16="http://schemas.microsoft.com/office/drawing/2014/main" id="{EF6B6C8A-C149-BA84-0A4C-25E5AA52D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28750"/>
            <a:ext cx="3651250" cy="308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46719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16" y="458022"/>
            <a:ext cx="7559684" cy="468887"/>
            <a:chOff x="994820" y="496392"/>
            <a:chExt cx="5886671" cy="625183"/>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884924" y="5381090"/>
                <a:ext cx="534027" cy="459362"/>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66"/>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66"/>
                <a:endParaRPr lang="zh-CN" altLang="en-US">
                  <a:solidFill>
                    <a:prstClr val="white"/>
                  </a:solidFill>
                </a:endParaRPr>
              </a:p>
            </p:txBody>
          </p:sp>
        </p:grpSp>
        <p:sp>
          <p:nvSpPr>
            <p:cNvPr id="94" name="文本框 93"/>
            <p:cNvSpPr txBox="1"/>
            <p:nvPr/>
          </p:nvSpPr>
          <p:spPr>
            <a:xfrm>
              <a:off x="1407454" y="496392"/>
              <a:ext cx="4999346" cy="615554"/>
            </a:xfrm>
            <a:prstGeom prst="rect">
              <a:avLst/>
            </a:prstGeom>
            <a:noFill/>
          </p:spPr>
          <p:txBody>
            <a:bodyPr wrap="square" rtlCol="0">
              <a:spAutoFit/>
            </a:bodyPr>
            <a:lstStyle/>
            <a:p>
              <a:pPr defTabSz="685766"/>
              <a:r>
                <a:rPr lang="en-US" altLang="zh-CN" sz="2400">
                  <a:solidFill>
                    <a:prstClr val="white"/>
                  </a:solidFill>
                  <a:latin typeface="汉仪喵魂体W" panose="00020600040101010101" pitchFamily="18" charset="-122"/>
                  <a:ea typeface="汉仪喵魂体W" panose="00020600040101010101" pitchFamily="18" charset="-122"/>
                </a:rPr>
                <a:t>III. Lưới kinh, vĩ tuyến của bản đồ thế giới</a:t>
              </a:r>
              <a:endParaRPr lang="zh-CN" altLang="en-US" sz="2400" dirty="0">
                <a:solidFill>
                  <a:prstClr val="white"/>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28600" y="1047750"/>
            <a:ext cx="4572000" cy="2547364"/>
          </a:xfrm>
          <a:prstGeom prst="rect">
            <a:avLst/>
          </a:prstGeom>
          <a:noFill/>
        </p:spPr>
        <p:txBody>
          <a:bodyPr wrap="square" lIns="91436" tIns="45718" rIns="91436" bIns="45718" rtlCol="0">
            <a:spAutoFit/>
          </a:bodyPr>
          <a:lstStyle/>
          <a:p>
            <a:pPr algn="ctr"/>
            <a:r>
              <a:rPr lang="en-US" sz="2400" b="1">
                <a:solidFill>
                  <a:prstClr val="white"/>
                </a:solidFill>
                <a:latin typeface="Times New Roman" pitchFamily="18" charset="0"/>
                <a:cs typeface="Times New Roman" pitchFamily="18" charset="0"/>
              </a:rPr>
              <a:t>Hình 1.3c có:</a:t>
            </a:r>
          </a:p>
          <a:p>
            <a:pPr algn="just">
              <a:lnSpc>
                <a:spcPct val="115000"/>
              </a:lnSpc>
              <a:spcAft>
                <a:spcPts val="1000"/>
              </a:spcAft>
            </a:pPr>
            <a:r>
              <a:rPr lang="en-US" sz="2400" b="1">
                <a:solidFill>
                  <a:schemeClr val="bg1"/>
                </a:solidFill>
                <a:latin typeface="Times New Roman"/>
                <a:ea typeface="Calibri"/>
                <a:cs typeface="Times New Roman"/>
              </a:rPr>
              <a:t>- Kinh tuyến là những đường thẳng tỏa ra từ điểm cực.</a:t>
            </a:r>
            <a:endParaRPr lang="en-US" sz="2400" b="1">
              <a:solidFill>
                <a:schemeClr val="bg1"/>
              </a:solidFill>
              <a:latin typeface="Calibri"/>
              <a:ea typeface="Calibri"/>
              <a:cs typeface="Times New Roman"/>
            </a:endParaRPr>
          </a:p>
          <a:p>
            <a:pPr algn="just"/>
            <a:r>
              <a:rPr lang="en-US" sz="2400" b="1">
                <a:solidFill>
                  <a:schemeClr val="bg1"/>
                </a:solidFill>
                <a:latin typeface="Times New Roman"/>
                <a:ea typeface="Calibri"/>
              </a:rPr>
              <a:t>- Vĩ tuyến là những vòng tròn đồng tâm mà tâm là nơi gặp nhau của các kinh tuyến.</a:t>
            </a:r>
            <a:endParaRPr lang="en-US" sz="2400" b="1">
              <a:solidFill>
                <a:schemeClr val="bg1"/>
              </a:solidFill>
              <a:latin typeface="Times New Roman" pitchFamily="18" charset="0"/>
              <a:cs typeface="Times New Roman" pitchFamily="18" charset="0"/>
            </a:endParaRPr>
          </a:p>
        </p:txBody>
      </p:sp>
      <p:pic>
        <p:nvPicPr>
          <p:cNvPr id="2" name="Picture 2">
            <a:extLst>
              <a:ext uri="{FF2B5EF4-FFF2-40B4-BE49-F238E27FC236}">
                <a16:creationId xmlns:a16="http://schemas.microsoft.com/office/drawing/2014/main" id="{001AD12E-FD0A-DC5F-845A-89BAF61CF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2" y="1086275"/>
            <a:ext cx="3724275" cy="377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459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sp>
        <p:nvSpPr>
          <p:cNvPr id="2" name="Rectangle 1"/>
          <p:cNvSpPr/>
          <p:nvPr/>
        </p:nvSpPr>
        <p:spPr>
          <a:xfrm>
            <a:off x="228600" y="1123950"/>
            <a:ext cx="3289504" cy="3596369"/>
          </a:xfrm>
          <a:prstGeom prst="rect">
            <a:avLst/>
          </a:prstGeom>
        </p:spPr>
        <p:txBody>
          <a:bodyPr wrap="square" lIns="91438" tIns="45719" rIns="91438" bIns="45719">
            <a:spAutoFit/>
          </a:bodyPr>
          <a:lstStyle/>
          <a:p>
            <a:pPr algn="just">
              <a:lnSpc>
                <a:spcPct val="115000"/>
              </a:lnSpc>
            </a:pPr>
            <a:r>
              <a:rPr lang="en-US" b="1" i="1">
                <a:solidFill>
                  <a:schemeClr val="bg1"/>
                </a:solidFill>
                <a:latin typeface="Times New Roman"/>
                <a:ea typeface="Calibri"/>
                <a:cs typeface="Times New Roman"/>
              </a:rPr>
              <a:t>Dựa vào hình 1.4, em hãy hoàn thành các nhiệm vụ sau:</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1. Miêu tả đặc điểm lưới kinh, vĩ tuyến của bản đồ trên. (2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2. Tìm trên bản đồ các vĩ tuyến và ghi vĩ độ của các vĩ tuyến đó. (4 điểm)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Vòng cực Bắc, Vòng cực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 Chí tuyến Bắc, Chí tuyến Nam.</a:t>
            </a:r>
            <a:endParaRPr lang="en-US" b="1">
              <a:solidFill>
                <a:schemeClr val="bg1"/>
              </a:solidFill>
              <a:latin typeface="Calibri"/>
              <a:ea typeface="Calibri"/>
              <a:cs typeface="Times New Roman"/>
            </a:endParaRPr>
          </a:p>
          <a:p>
            <a:pPr algn="just">
              <a:lnSpc>
                <a:spcPct val="115000"/>
              </a:lnSpc>
            </a:pPr>
            <a:r>
              <a:rPr lang="en-US" b="1" i="1">
                <a:solidFill>
                  <a:schemeClr val="bg1"/>
                </a:solidFill>
                <a:latin typeface="Times New Roman"/>
                <a:ea typeface="Calibri"/>
                <a:cs typeface="Times New Roman"/>
              </a:rPr>
              <a:t>3. Xác định tọa độ địa lí của các điểm A,B,C,D. (4 điểm)</a:t>
            </a:r>
            <a:endParaRPr lang="en-US" b="1">
              <a:solidFill>
                <a:schemeClr val="bg1"/>
              </a:solidFill>
              <a:effectLst/>
              <a:latin typeface="Calibri"/>
              <a:ea typeface="Calibri"/>
              <a:cs typeface="Times New Roman"/>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1" y="1285876"/>
            <a:ext cx="5235446" cy="3145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117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6742" y="244270"/>
            <a:ext cx="3714552" cy="2359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71226" y="2343151"/>
            <a:ext cx="8667974" cy="2640723"/>
          </a:xfrm>
          <a:prstGeom prst="rect">
            <a:avLst/>
          </a:prstGeom>
        </p:spPr>
        <p:txBody>
          <a:bodyPr wrap="square" lIns="91438" tIns="45719" rIns="91438" bIns="45719">
            <a:spAutoFit/>
          </a:bodyPr>
          <a:lstStyle/>
          <a:p>
            <a:pPr algn="just">
              <a:lnSpc>
                <a:spcPct val="115000"/>
              </a:lnSpc>
            </a:pPr>
            <a:r>
              <a:rPr lang="en-US" sz="2400" b="1">
                <a:solidFill>
                  <a:schemeClr val="bg1"/>
                </a:solidFill>
                <a:latin typeface="Times New Roman"/>
                <a:ea typeface="Calibri"/>
                <a:cs typeface="Times New Roman"/>
              </a:rPr>
              <a:t>Hình 1.4 có:</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Kinh tuyến giữa là một đường thẳng có độ dài bằng 1/2 độ dài xích đạo. Các kinh tuyến khác là những đường cong giống hình elip, cách đều nhau, có chiều lõm hướng về kinh tuyến giữa.</a:t>
            </a:r>
            <a:endParaRPr lang="en-US" sz="2400" b="1">
              <a:solidFill>
                <a:schemeClr val="bg1"/>
              </a:solidFill>
              <a:latin typeface="Calibri"/>
              <a:ea typeface="Calibri"/>
              <a:cs typeface="Times New Roman"/>
            </a:endParaRPr>
          </a:p>
          <a:p>
            <a:pPr algn="just">
              <a:lnSpc>
                <a:spcPct val="115000"/>
              </a:lnSpc>
            </a:pPr>
            <a:r>
              <a:rPr lang="en-US" sz="2400" b="1">
                <a:solidFill>
                  <a:schemeClr val="bg1"/>
                </a:solidFill>
                <a:latin typeface="Times New Roman"/>
                <a:ea typeface="Calibri"/>
                <a:cs typeface="Times New Roman"/>
              </a:rPr>
              <a:t>- Vĩ tuyến là những đường thẳng song song và vuông góc với kinh tuyến giữa.</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4112029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7"/>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783"/>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a:solidFill>
                    <a:prstClr val="white"/>
                  </a:solidFill>
                </a:endParaRPr>
              </a:p>
            </p:txBody>
          </p:sp>
        </p:grpSp>
        <p:sp>
          <p:nvSpPr>
            <p:cNvPr id="94" name="文本框 93"/>
            <p:cNvSpPr txBox="1"/>
            <p:nvPr/>
          </p:nvSpPr>
          <p:spPr>
            <a:xfrm>
              <a:off x="1595869" y="448892"/>
              <a:ext cx="4581359" cy="800217"/>
            </a:xfrm>
            <a:prstGeom prst="rect">
              <a:avLst/>
            </a:prstGeom>
            <a:noFill/>
          </p:spPr>
          <p:txBody>
            <a:bodyPr wrap="none" rtlCol="0">
              <a:spAutoFit/>
            </a:bodyPr>
            <a:lstStyle/>
            <a:p>
              <a:pPr defTabSz="685783"/>
              <a:r>
                <a:rPr lang="en-US" altLang="zh-CN" sz="3300" b="1">
                  <a:solidFill>
                    <a:srgbClr val="FF0000"/>
                  </a:solidFill>
                  <a:latin typeface="汉仪喵魂体W" panose="00020600040101010101" pitchFamily="18" charset="-122"/>
                  <a:ea typeface="汉仪喵魂体W" panose="00020600040101010101" pitchFamily="18" charset="-122"/>
                </a:rPr>
                <a:t>LUYỆN TẬP</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157351" y="714815"/>
            <a:ext cx="8783468" cy="440888"/>
          </a:xfrm>
          <a:prstGeom prst="rect">
            <a:avLst/>
          </a:prstGeom>
        </p:spPr>
        <p:txBody>
          <a:bodyPr wrap="square" lIns="68579" tIns="34289" rIns="68579" bIns="34289">
            <a:spAutoFit/>
          </a:bodyPr>
          <a:lstStyle/>
          <a:p>
            <a:pPr algn="just" defTabSz="685783">
              <a:lnSpc>
                <a:spcPct val="115000"/>
              </a:lnSpc>
            </a:pPr>
            <a:r>
              <a:rPr lang="en-US" sz="2100" b="1">
                <a:solidFill>
                  <a:srgbClr val="FF0000"/>
                </a:solidFill>
                <a:latin typeface="Times New Roman"/>
                <a:ea typeface="Calibri"/>
                <a:cs typeface="Times New Roman"/>
              </a:rPr>
              <a:t>Bài tập 1.</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1405" y="920353"/>
            <a:ext cx="6209414" cy="39435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05908" y="1352551"/>
            <a:ext cx="2384893" cy="1791260"/>
          </a:xfrm>
          <a:prstGeom prst="rect">
            <a:avLst/>
          </a:prstGeom>
        </p:spPr>
        <p:txBody>
          <a:bodyPr wrap="square" lIns="91438" tIns="45719" rIns="91438" bIns="45719">
            <a:spAutoFit/>
          </a:bodyPr>
          <a:lstStyle/>
          <a:p>
            <a:pPr algn="just">
              <a:lnSpc>
                <a:spcPct val="115000"/>
              </a:lnSpc>
            </a:pPr>
            <a:r>
              <a:rPr lang="nl-NL" sz="2400" b="1">
                <a:solidFill>
                  <a:schemeClr val="bg1"/>
                </a:solidFill>
                <a:latin typeface="Times New Roman" pitchFamily="18" charset="0"/>
                <a:ea typeface="Calibri"/>
                <a:cs typeface="Times New Roman" pitchFamily="18" charset="0"/>
              </a:rPr>
              <a:t>A (150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B (90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B)</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C (60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Đ, 30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a:p>
            <a:pPr algn="just">
              <a:lnSpc>
                <a:spcPct val="115000"/>
              </a:lnSpc>
            </a:pPr>
            <a:r>
              <a:rPr lang="nl-NL" sz="2400" b="1">
                <a:solidFill>
                  <a:schemeClr val="bg1"/>
                </a:solidFill>
                <a:latin typeface="Times New Roman" pitchFamily="18" charset="0"/>
                <a:ea typeface="Calibri"/>
                <a:cs typeface="Times New Roman" pitchFamily="18" charset="0"/>
              </a:rPr>
              <a:t>D (120</a:t>
            </a:r>
            <a:r>
              <a:rPr lang="nl-NL" sz="2400" b="1" baseline="30000">
                <a:solidFill>
                  <a:schemeClr val="bg1"/>
                </a:solidFill>
                <a:latin typeface="Times New Roman" pitchFamily="18" charset="0"/>
                <a:ea typeface="Calibri"/>
                <a:cs typeface="Times New Roman" pitchFamily="18" charset="0"/>
              </a:rPr>
              <a:t>0 </a:t>
            </a:r>
            <a:r>
              <a:rPr lang="nl-NL" sz="2400" b="1">
                <a:solidFill>
                  <a:schemeClr val="bg1"/>
                </a:solidFill>
                <a:latin typeface="Times New Roman" pitchFamily="18" charset="0"/>
                <a:ea typeface="Calibri"/>
                <a:cs typeface="Times New Roman" pitchFamily="18" charset="0"/>
              </a:rPr>
              <a:t>T, 60</a:t>
            </a:r>
            <a:r>
              <a:rPr lang="nl-NL" sz="2400" b="1" baseline="30000">
                <a:solidFill>
                  <a:schemeClr val="bg1"/>
                </a:solidFill>
                <a:latin typeface="Times New Roman" pitchFamily="18" charset="0"/>
                <a:ea typeface="Calibri"/>
                <a:cs typeface="Times New Roman" pitchFamily="18" charset="0"/>
              </a:rPr>
              <a:t>0</a:t>
            </a:r>
            <a:r>
              <a:rPr lang="nl-NL" sz="2400" b="1">
                <a:solidFill>
                  <a:schemeClr val="bg1"/>
                </a:solidFill>
                <a:latin typeface="Times New Roman" pitchFamily="18" charset="0"/>
                <a:ea typeface="Calibri"/>
                <a:cs typeface="Times New Roman" pitchFamily="18" charset="0"/>
              </a:rPr>
              <a:t>N)</a:t>
            </a:r>
            <a:endParaRPr lang="en-US" sz="2400" b="1">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2469819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91897" y="244269"/>
            <a:ext cx="3375481" cy="600164"/>
            <a:chOff x="994820" y="448892"/>
            <a:chExt cx="5886671" cy="800218"/>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800"/>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a:solidFill>
                    <a:prstClr val="white"/>
                  </a:solidFill>
                </a:endParaRPr>
              </a:p>
            </p:txBody>
          </p:sp>
        </p:grpSp>
        <p:sp>
          <p:nvSpPr>
            <p:cNvPr id="94" name="文本框 93"/>
            <p:cNvSpPr txBox="1"/>
            <p:nvPr/>
          </p:nvSpPr>
          <p:spPr>
            <a:xfrm>
              <a:off x="1595869" y="448892"/>
              <a:ext cx="4540545" cy="800218"/>
            </a:xfrm>
            <a:prstGeom prst="rect">
              <a:avLst/>
            </a:prstGeom>
            <a:noFill/>
          </p:spPr>
          <p:txBody>
            <a:bodyPr wrap="none" rtlCol="0">
              <a:spAutoFit/>
            </a:bodyPr>
            <a:lstStyle/>
            <a:p>
              <a:pPr defTabSz="685800"/>
              <a:r>
                <a:rPr lang="en-US" altLang="zh-CN" sz="3300" b="1">
                  <a:solidFill>
                    <a:srgbClr val="FF0000"/>
                  </a:solidFill>
                  <a:latin typeface="汉仪喵魂体W" panose="00020600040101010101" pitchFamily="18" charset="-122"/>
                  <a:ea typeface="汉仪喵魂体W" panose="00020600040101010101" pitchFamily="18" charset="-122"/>
                </a:rPr>
                <a:t>VẬN DỤNG</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291897" y="1011090"/>
            <a:ext cx="8547303" cy="3851504"/>
          </a:xfrm>
          <a:prstGeom prst="rect">
            <a:avLst/>
          </a:prstGeom>
        </p:spPr>
        <p:txBody>
          <a:bodyPr wrap="square" lIns="68580" tIns="34290" rIns="68580" bIns="34290">
            <a:spAutoFit/>
          </a:bodyPr>
          <a:lstStyle/>
          <a:p>
            <a:pPr algn="just">
              <a:lnSpc>
                <a:spcPct val="115000"/>
              </a:lnSpc>
              <a:spcAft>
                <a:spcPts val="0"/>
              </a:spcAft>
            </a:pPr>
            <a:r>
              <a:rPr lang="en-US" sz="3600" b="1">
                <a:solidFill>
                  <a:schemeClr val="bg1"/>
                </a:solidFill>
                <a:latin typeface="Times New Roman"/>
                <a:ea typeface="Calibri"/>
                <a:cs typeface="Times New Roman"/>
              </a:rPr>
              <a:t>1. Xác định trên bản đồ hành chính Việt Nam về tọa độ 4 điểm cực. HS ghi chú tọa độ địa lí các điểm cực lên bản đồ (tọa độ và địa danh).</a:t>
            </a:r>
          </a:p>
          <a:p>
            <a:pPr algn="just">
              <a:lnSpc>
                <a:spcPct val="115000"/>
              </a:lnSpc>
              <a:spcAft>
                <a:spcPts val="0"/>
              </a:spcAft>
            </a:pPr>
            <a:r>
              <a:rPr lang="en-US" sz="3600" b="1">
                <a:solidFill>
                  <a:schemeClr val="bg1"/>
                </a:solidFill>
                <a:effectLst/>
                <a:latin typeface="Times New Roman"/>
                <a:ea typeface="Calibri"/>
                <a:cs typeface="Times New Roman"/>
              </a:rPr>
              <a:t>2. Trình bày báo cáo ngắn thông tin về 4 điểm cực trên. </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119194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746121" y="458019"/>
            <a:ext cx="2798263" cy="600164"/>
            <a:chOff x="994820" y="496392"/>
            <a:chExt cx="5886671" cy="800212"/>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pPr defTabSz="685698"/>
                <a:endParaRPr lang="zh-CN" altLang="en-US" sz="1400">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698"/>
                <a:endParaRPr lang="zh-CN" altLang="en-US" sz="1400">
                  <a:solidFill>
                    <a:prstClr val="white"/>
                  </a:solidFill>
                </a:endParaRPr>
              </a:p>
            </p:txBody>
          </p:sp>
        </p:grpSp>
        <p:sp>
          <p:nvSpPr>
            <p:cNvPr id="94" name="文本框 93"/>
            <p:cNvSpPr txBox="1"/>
            <p:nvPr/>
          </p:nvSpPr>
          <p:spPr>
            <a:xfrm>
              <a:off x="1595871" y="496392"/>
              <a:ext cx="4367695" cy="800212"/>
            </a:xfrm>
            <a:prstGeom prst="rect">
              <a:avLst/>
            </a:prstGeom>
            <a:noFill/>
          </p:spPr>
          <p:txBody>
            <a:bodyPr wrap="none" rtlCol="0">
              <a:spAutoFit/>
            </a:bodyPr>
            <a:lstStyle/>
            <a:p>
              <a:pPr defTabSz="685698"/>
              <a:r>
                <a:rPr lang="en-US" altLang="zh-CN" sz="3300" b="1">
                  <a:solidFill>
                    <a:srgbClr val="FF0000"/>
                  </a:solidFill>
                  <a:latin typeface="汉仪喵魂体W" panose="00020600040101010101" pitchFamily="18" charset="-122"/>
                  <a:ea typeface="汉仪喵魂体W" panose="00020600040101010101" pitchFamily="18" charset="-122"/>
                </a:rPr>
                <a:t>MỞ ĐẦU</a:t>
              </a:r>
              <a:endParaRPr lang="zh-CN" altLang="en-US" sz="33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TextBox 96"/>
          <p:cNvSpPr txBox="1"/>
          <p:nvPr/>
        </p:nvSpPr>
        <p:spPr>
          <a:xfrm>
            <a:off x="2199904" y="1035106"/>
            <a:ext cx="5023262" cy="438581"/>
          </a:xfrm>
          <a:prstGeom prst="rect">
            <a:avLst/>
          </a:prstGeom>
          <a:noFill/>
        </p:spPr>
        <p:txBody>
          <a:bodyPr wrap="square" lIns="68571" tIns="34289" rIns="68571" bIns="34289" rtlCol="0">
            <a:spAutoFit/>
          </a:bodyPr>
          <a:lstStyle/>
          <a:p>
            <a:pPr algn="ctr" defTabSz="685698"/>
            <a:r>
              <a:rPr lang="en-US" sz="2400" b="1">
                <a:solidFill>
                  <a:srgbClr val="0070C0"/>
                </a:solidFill>
                <a:latin typeface="Times New Roman" pitchFamily="18" charset="0"/>
                <a:cs typeface="Times New Roman" pitchFamily="18" charset="0"/>
              </a:rPr>
              <a:t>TRÒ CHƠI “AI NHANH HƠN”</a:t>
            </a:r>
          </a:p>
        </p:txBody>
      </p:sp>
      <p:sp>
        <p:nvSpPr>
          <p:cNvPr id="98" name="Rectangle 97"/>
          <p:cNvSpPr/>
          <p:nvPr/>
        </p:nvSpPr>
        <p:spPr>
          <a:xfrm>
            <a:off x="382985" y="1642272"/>
            <a:ext cx="8416637" cy="2936189"/>
          </a:xfrm>
          <a:prstGeom prst="rect">
            <a:avLst/>
          </a:prstGeom>
        </p:spPr>
        <p:txBody>
          <a:bodyPr wrap="square" lIns="68571" tIns="34289" rIns="68571" bIns="34289">
            <a:spAutoFit/>
          </a:bodyPr>
          <a:lstStyle/>
          <a:p>
            <a:pPr algn="just" defTabSz="685698">
              <a:lnSpc>
                <a:spcPct val="115000"/>
              </a:lnSpc>
            </a:pPr>
            <a:r>
              <a:rPr lang="en-US" sz="2700" b="1">
                <a:solidFill>
                  <a:prstClr val="black"/>
                </a:solidFill>
                <a:latin typeface="Times New Roman" pitchFamily="18" charset="0"/>
                <a:ea typeface="Calibri"/>
                <a:cs typeface="Times New Roman" pitchFamily="18" charset="0"/>
              </a:rPr>
              <a:t>Luật chơi:</a:t>
            </a:r>
          </a:p>
          <a:p>
            <a:pPr algn="just" defTabSz="685698">
              <a:lnSpc>
                <a:spcPct val="115000"/>
              </a:lnSpc>
            </a:pPr>
            <a:r>
              <a:rPr lang="en-US" sz="2700" b="1">
                <a:solidFill>
                  <a:prstClr val="black"/>
                </a:solidFill>
                <a:latin typeface="Times New Roman" pitchFamily="18" charset="0"/>
                <a:ea typeface="Calibri"/>
                <a:cs typeface="Times New Roman" pitchFamily="18" charset="0"/>
              </a:rPr>
              <a:t>- Có 5 câu hỏi liên quan đến hệ thống kinh, vĩ tuyến và tọa độ địa lí.</a:t>
            </a:r>
          </a:p>
          <a:p>
            <a:pPr algn="just" defTabSz="685698">
              <a:lnSpc>
                <a:spcPct val="115000"/>
              </a:lnSpc>
            </a:pPr>
            <a:r>
              <a:rPr lang="en-US" sz="2700" b="1">
                <a:solidFill>
                  <a:prstClr val="black"/>
                </a:solidFill>
                <a:latin typeface="Times New Roman" pitchFamily="18" charset="0"/>
                <a:ea typeface="Calibri"/>
                <a:cs typeface="Times New Roman" pitchFamily="18" charset="0"/>
              </a:rPr>
              <a:t>- Mỗi HS được lựa chọn 1 câu hỏi bất kì. Nếu trả lời đúng, HS đó được 10 điểm. Nếu trả lời sai, quyền trả lời thuộc về các bạn khác trong lớp.</a:t>
            </a:r>
          </a:p>
        </p:txBody>
      </p:sp>
    </p:spTree>
    <p:extLst>
      <p:ext uri="{BB962C8B-B14F-4D97-AF65-F5344CB8AC3E}">
        <p14:creationId xmlns:p14="http://schemas.microsoft.com/office/powerpoint/2010/main" val="331799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circle(in)">
                                      <p:cBhvr>
                                        <p:cTn id="7"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015" y="0"/>
            <a:ext cx="9304015" cy="5228062"/>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9153525" cy="5143500"/>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4869" y="3407299"/>
            <a:ext cx="1673107" cy="156978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551719" y="3695700"/>
            <a:ext cx="437450" cy="307181"/>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9221992" y="4247729"/>
            <a:ext cx="349782" cy="327477"/>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53277" y="743599"/>
            <a:ext cx="1115579" cy="1044909"/>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2452" y="548705"/>
            <a:ext cx="1498298" cy="4679358"/>
          </a:xfrm>
          <a:prstGeom prst="rect">
            <a:avLst/>
          </a:prstGeom>
        </p:spPr>
      </p:pic>
      <p:grpSp>
        <p:nvGrpSpPr>
          <p:cNvPr id="28" name="组合 27"/>
          <p:cNvGrpSpPr/>
          <p:nvPr/>
        </p:nvGrpSpPr>
        <p:grpSpPr>
          <a:xfrm>
            <a:off x="6296972" y="1565560"/>
            <a:ext cx="1015565" cy="876446"/>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19" name="文本框 18"/>
            <p:cNvSpPr txBox="1"/>
            <p:nvPr/>
          </p:nvSpPr>
          <p:spPr>
            <a:xfrm rot="854957">
              <a:off x="8556625" y="2240820"/>
              <a:ext cx="1032761" cy="861775"/>
            </a:xfrm>
            <a:prstGeom prst="rect">
              <a:avLst/>
            </a:prstGeom>
            <a:noFill/>
          </p:spPr>
          <p:txBody>
            <a:bodyPr wrap="none" rtlCol="0">
              <a:spAutoFit/>
            </a:bodyPr>
            <a:lstStyle/>
            <a:p>
              <a:pPr defTabSz="685783"/>
              <a:r>
                <a:rPr lang="en-US" altLang="zh-CN" sz="3600" dirty="0" err="1">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36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208244" y="1258825"/>
            <a:ext cx="1107996" cy="876446"/>
            <a:chOff x="2944324" y="1678431"/>
            <a:chExt cx="1477327"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0" name="矩形 19"/>
            <p:cNvSpPr/>
            <p:nvPr/>
          </p:nvSpPr>
          <p:spPr>
            <a:xfrm rot="20718769">
              <a:off x="2944324" y="1869375"/>
              <a:ext cx="1477327" cy="861775"/>
            </a:xfrm>
            <a:prstGeom prst="rect">
              <a:avLst/>
            </a:prstGeom>
          </p:spPr>
          <p:txBody>
            <a:bodyPr wrap="none">
              <a:spAutoFit/>
            </a:bodyPr>
            <a:lstStyle/>
            <a:p>
              <a:pPr defTabSz="685783"/>
              <a:r>
                <a:rPr lang="en-US" altLang="zh-CN" sz="3600" dirty="0" err="1">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36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3572837" y="1523446"/>
            <a:ext cx="1015565" cy="876446"/>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1" name="矩形 20"/>
            <p:cNvSpPr/>
            <p:nvPr/>
          </p:nvSpPr>
          <p:spPr>
            <a:xfrm rot="987423">
              <a:off x="4773982" y="2188113"/>
              <a:ext cx="1306339" cy="861775"/>
            </a:xfrm>
            <a:prstGeom prst="rect">
              <a:avLst/>
            </a:prstGeom>
          </p:spPr>
          <p:txBody>
            <a:bodyPr wrap="none">
              <a:spAutoFit/>
            </a:bodyPr>
            <a:lstStyle/>
            <a:p>
              <a:pPr defTabSz="685783"/>
              <a:r>
                <a:rPr lang="en-US" altLang="zh-CN" sz="3600" dirty="0" err="1">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36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4814202" y="1475500"/>
            <a:ext cx="1210588" cy="876446"/>
            <a:chOff x="6418937" y="1967332"/>
            <a:chExt cx="1614117"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zh-CN" altLang="en-US" sz="1400">
                <a:solidFill>
                  <a:prstClr val="white"/>
                </a:solidFill>
              </a:endParaRPr>
            </a:p>
          </p:txBody>
        </p:sp>
        <p:sp>
          <p:nvSpPr>
            <p:cNvPr id="22" name="矩形 21"/>
            <p:cNvSpPr/>
            <p:nvPr/>
          </p:nvSpPr>
          <p:spPr>
            <a:xfrm rot="20892565">
              <a:off x="6418937" y="2160533"/>
              <a:ext cx="1614117" cy="861775"/>
            </a:xfrm>
            <a:prstGeom prst="rect">
              <a:avLst/>
            </a:prstGeom>
          </p:spPr>
          <p:txBody>
            <a:bodyPr wrap="none">
              <a:spAutoFit/>
            </a:bodyPr>
            <a:lstStyle/>
            <a:p>
              <a:pPr defTabSz="685783"/>
              <a:r>
                <a:rPr lang="en-US" altLang="zh-CN" sz="3600" dirty="0" err="1">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36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032457" y="1353750"/>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5" name="矩形 24"/>
          <p:cNvSpPr/>
          <p:nvPr/>
        </p:nvSpPr>
        <p:spPr>
          <a:xfrm rot="20118966">
            <a:off x="3476944" y="1362478"/>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6" name="矩形 25"/>
          <p:cNvSpPr/>
          <p:nvPr/>
        </p:nvSpPr>
        <p:spPr>
          <a:xfrm rot="1119809">
            <a:off x="5518256" y="1389724"/>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
        <p:nvSpPr>
          <p:cNvPr id="27" name="矩形 26"/>
          <p:cNvSpPr/>
          <p:nvPr/>
        </p:nvSpPr>
        <p:spPr>
          <a:xfrm rot="20691888">
            <a:off x="6813613" y="1511049"/>
            <a:ext cx="490542" cy="133028"/>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endParaRPr lang="zh-CN" altLang="en-US" sz="1400">
              <a:solidFill>
                <a:prstClr val="white"/>
              </a:solidFill>
            </a:endParaRPr>
          </a:p>
        </p:txBody>
      </p:sp>
    </p:spTree>
    <p:extLst>
      <p:ext uri="{BB962C8B-B14F-4D97-AF65-F5344CB8AC3E}">
        <p14:creationId xmlns:p14="http://schemas.microsoft.com/office/powerpoint/2010/main" val="1686577334"/>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0" b="-10000"/>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Khi con qua song\river-landscape-clipart-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715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ADMIN\Desktop\453552345 (3).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852741" y="-383191"/>
            <a:ext cx="4343397" cy="207673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2971808" y="644664"/>
            <a:ext cx="4938715" cy="707886"/>
          </a:xfrm>
          <a:prstGeom prst="rect">
            <a:avLst/>
          </a:prstGeom>
          <a:noFill/>
        </p:spPr>
        <p:txBody>
          <a:bodyPr wrap="square" lIns="91424" tIns="45712" rIns="91424" bIns="45712" rtlCol="0">
            <a:spAutoFit/>
          </a:bodyPr>
          <a:lstStyle/>
          <a:p>
            <a:r>
              <a:rPr lang="en-US" sz="4000" b="1" dirty="0">
                <a:solidFill>
                  <a:srgbClr val="C00000"/>
                </a:solidFill>
                <a:latin typeface="Arial" panose="020B0604020202020204" pitchFamily="34" charset="0"/>
                <a:cs typeface="Arial" panose="020B0604020202020204" pitchFamily="34" charset="0"/>
              </a:rPr>
              <a:t> AI NHANH HƠN</a:t>
            </a:r>
          </a:p>
        </p:txBody>
      </p:sp>
      <p:pic>
        <p:nvPicPr>
          <p:cNvPr id="14" name="Picture 2" descr="Hình ảnh có liên quan"/>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16762" y1="11429" x2="65714" y2="92286"/>
                        <a14:foregroundMark x1="81143" y1="8286" x2="33143" y2="26714"/>
                        <a14:foregroundMark x1="74667" y1="3429" x2="50286" y2="32286"/>
                        <a14:foregroundMark x1="84571" y1="4000" x2="85333" y2="9571"/>
                        <a14:foregroundMark x1="46095" y1="39571" x2="19238" y2="70143"/>
                        <a14:foregroundMark x1="46095" y1="71429" x2="39619" y2="90429"/>
                        <a14:foregroundMark x1="56000" y1="21857" x2="64952" y2="53000"/>
                        <a14:foregroundMark x1="22476" y1="16857" x2="13524" y2="21143"/>
                        <a14:foregroundMark x1="46857" y1="75714" x2="40381" y2="95857"/>
                        <a14:foregroundMark x1="60000" y1="63429" x2="66476" y2="84857"/>
                        <a14:foregroundMark x1="36381" y1="72000" x2="37905" y2="84286"/>
                        <a14:foregroundMark x1="68952" y1="67143" x2="71429" y2="84286"/>
                        <a14:foregroundMark x1="59238" y1="53000" x2="75429" y2="56714"/>
                        <a14:foregroundMark x1="87810" y1="45714" x2="80381" y2="59143"/>
                        <a14:foregroundMark x1="82857" y1="16857" x2="62476" y2="18714"/>
                        <a14:foregroundMark x1="11048" y1="11429" x2="7810" y2="21143"/>
                        <a14:foregroundMark x1="68190" y1="91000" x2="68190" y2="94714"/>
                        <a14:foregroundMark x1="42286" y1="13429" x2="39048" y2="28571"/>
                        <a14:foregroundMark x1="62476" y1="15143" x2="62476" y2="35429"/>
                        <a14:foregroundMark x1="56381" y1="27714" x2="52571" y2="45286"/>
                        <a14:foregroundMark x1="53143" y1="13429" x2="49905" y2="38714"/>
                        <a14:foregroundMark x1="36381" y1="13000" x2="35238" y2="19143"/>
                        <a14:foregroundMark x1="52571" y1="12286" x2="56952" y2="15143"/>
                        <a14:backgroundMark x1="31048" y1="63714" x2="29333" y2="68000"/>
                      </a14:backgroundRemoval>
                    </a14:imgEffect>
                  </a14:imgLayer>
                </a14:imgProps>
              </a:ext>
              <a:ext uri="{28A0092B-C50C-407E-A947-70E740481C1C}">
                <a14:useLocalDpi xmlns:a14="http://schemas.microsoft.com/office/drawing/2010/main" val="0"/>
              </a:ext>
            </a:extLst>
          </a:blip>
          <a:srcRect/>
          <a:stretch>
            <a:fillRect/>
          </a:stretch>
        </p:blipFill>
        <p:spPr bwMode="auto">
          <a:xfrm>
            <a:off x="4681538" y="2254255"/>
            <a:ext cx="2124078" cy="28321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ADMIN\Desktop\512821722.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41684" y1="5882" x2="42505" y2="12745"/>
                        <a14:foregroundMark x1="55236" y1="3922" x2="55647" y2="12745"/>
                        <a14:foregroundMark x1="45380" y1="1634" x2="45380" y2="12418"/>
                        <a14:foregroundMark x1="35113" y1="92647" x2="36756" y2="95425"/>
                        <a14:foregroundMark x1="65914" y1="92320" x2="62218"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2514608" y="2462509"/>
            <a:ext cx="2319337" cy="2623184"/>
          </a:xfrm>
          <a:prstGeom prst="rect">
            <a:avLst/>
          </a:prstGeom>
          <a:noFill/>
          <a:extLst>
            <a:ext uri="{909E8E84-426E-40DD-AFC4-6F175D3DCCD1}">
              <a14:hiddenFill xmlns:a14="http://schemas.microsoft.com/office/drawing/2010/main">
                <a:solidFill>
                  <a:srgbClr val="FFFFFF"/>
                </a:solidFill>
              </a14:hiddenFill>
            </a:ext>
          </a:extLst>
        </p:spPr>
      </p:pic>
      <p:pic>
        <p:nvPicPr>
          <p:cNvPr id="3" name="Donkey Kong Theme so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05939" y="4148590"/>
            <a:ext cx="609600" cy="609600"/>
          </a:xfrm>
          <a:prstGeom prst="rect">
            <a:avLst/>
          </a:prstGeom>
        </p:spPr>
      </p:pic>
      <p:pic>
        <p:nvPicPr>
          <p:cNvPr id="11" name="Picture 10"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48350" y="1587123"/>
            <a:ext cx="1152193" cy="700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3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15"/>
                                        </p:tgtEl>
                                        <p:attrNameLst>
                                          <p:attrName>r</p:attrName>
                                        </p:attrNameLst>
                                      </p:cBhvr>
                                    </p:animRot>
                                    <p:animRot by="-240000">
                                      <p:cBhvr>
                                        <p:cTn id="9" dur="200" fill="hold">
                                          <p:stCondLst>
                                            <p:cond delay="200"/>
                                          </p:stCondLst>
                                        </p:cTn>
                                        <p:tgtEl>
                                          <p:spTgt spid="15"/>
                                        </p:tgtEl>
                                        <p:attrNameLst>
                                          <p:attrName>r</p:attrName>
                                        </p:attrNameLst>
                                      </p:cBhvr>
                                    </p:animRot>
                                    <p:animRot by="240000">
                                      <p:cBhvr>
                                        <p:cTn id="10" dur="200" fill="hold">
                                          <p:stCondLst>
                                            <p:cond delay="400"/>
                                          </p:stCondLst>
                                        </p:cTn>
                                        <p:tgtEl>
                                          <p:spTgt spid="15"/>
                                        </p:tgtEl>
                                        <p:attrNameLst>
                                          <p:attrName>r</p:attrName>
                                        </p:attrNameLst>
                                      </p:cBhvr>
                                    </p:animRot>
                                    <p:animRot by="-240000">
                                      <p:cBhvr>
                                        <p:cTn id="11" dur="200" fill="hold">
                                          <p:stCondLst>
                                            <p:cond delay="600"/>
                                          </p:stCondLst>
                                        </p:cTn>
                                        <p:tgtEl>
                                          <p:spTgt spid="15"/>
                                        </p:tgtEl>
                                        <p:attrNameLst>
                                          <p:attrName>r</p:attrName>
                                        </p:attrNameLst>
                                      </p:cBhvr>
                                    </p:animRot>
                                    <p:animRot by="120000">
                                      <p:cBhvr>
                                        <p:cTn id="12" dur="200" fill="hold">
                                          <p:stCondLst>
                                            <p:cond delay="800"/>
                                          </p:stCondLst>
                                        </p:cTn>
                                        <p:tgtEl>
                                          <p:spTgt spid="15"/>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4"/>
                                        </p:tgtEl>
                                        <p:attrNameLst>
                                          <p:attrName>r</p:attrName>
                                        </p:attrNameLst>
                                      </p:cBhvr>
                                    </p:animRot>
                                    <p:animRot by="-240000">
                                      <p:cBhvr>
                                        <p:cTn id="15" dur="400" fill="hold">
                                          <p:stCondLst>
                                            <p:cond delay="400"/>
                                          </p:stCondLst>
                                        </p:cTn>
                                        <p:tgtEl>
                                          <p:spTgt spid="14"/>
                                        </p:tgtEl>
                                        <p:attrNameLst>
                                          <p:attrName>r</p:attrName>
                                        </p:attrNameLst>
                                      </p:cBhvr>
                                    </p:animRot>
                                    <p:animRot by="240000">
                                      <p:cBhvr>
                                        <p:cTn id="16" dur="400" fill="hold">
                                          <p:stCondLst>
                                            <p:cond delay="800"/>
                                          </p:stCondLst>
                                        </p:cTn>
                                        <p:tgtEl>
                                          <p:spTgt spid="14"/>
                                        </p:tgtEl>
                                        <p:attrNameLst>
                                          <p:attrName>r</p:attrName>
                                        </p:attrNameLst>
                                      </p:cBhvr>
                                    </p:animRot>
                                    <p:animRot by="-240000">
                                      <p:cBhvr>
                                        <p:cTn id="17" dur="400" fill="hold">
                                          <p:stCondLst>
                                            <p:cond delay="1200"/>
                                          </p:stCondLst>
                                        </p:cTn>
                                        <p:tgtEl>
                                          <p:spTgt spid="14"/>
                                        </p:tgtEl>
                                        <p:attrNameLst>
                                          <p:attrName>r</p:attrName>
                                        </p:attrNameLst>
                                      </p:cBhvr>
                                    </p:animRot>
                                    <p:animRot by="120000">
                                      <p:cBhvr>
                                        <p:cTn id="18" dur="400" fill="hold">
                                          <p:stCondLst>
                                            <p:cond delay="1600"/>
                                          </p:stCondLst>
                                        </p:cTn>
                                        <p:tgtEl>
                                          <p:spTgt spid="14"/>
                                        </p:tgtEl>
                                        <p:attrNameLst>
                                          <p:attrName>r</p:attrName>
                                        </p:attrNameLst>
                                      </p:cBhvr>
                                    </p:animRot>
                                  </p:childTnLst>
                                </p:cTn>
                              </p:par>
                              <p:par>
                                <p:cTn id="19" presetID="26"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par>
                                <p:cTn id="35" presetID="26"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80">
                                          <p:stCondLst>
                                            <p:cond delay="0"/>
                                          </p:stCondLst>
                                        </p:cTn>
                                        <p:tgtEl>
                                          <p:spTgt spid="10"/>
                                        </p:tgtEl>
                                      </p:cBhvr>
                                    </p:animEffect>
                                    <p:anim calcmode="lin" valueType="num">
                                      <p:cBhvr>
                                        <p:cTn id="3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3" dur="26">
                                          <p:stCondLst>
                                            <p:cond delay="650"/>
                                          </p:stCondLst>
                                        </p:cTn>
                                        <p:tgtEl>
                                          <p:spTgt spid="10"/>
                                        </p:tgtEl>
                                      </p:cBhvr>
                                      <p:to x="100000" y="60000"/>
                                    </p:animScale>
                                    <p:animScale>
                                      <p:cBhvr>
                                        <p:cTn id="44" dur="166" decel="50000">
                                          <p:stCondLst>
                                            <p:cond delay="676"/>
                                          </p:stCondLst>
                                        </p:cTn>
                                        <p:tgtEl>
                                          <p:spTgt spid="10"/>
                                        </p:tgtEl>
                                      </p:cBhvr>
                                      <p:to x="100000" y="100000"/>
                                    </p:animScale>
                                    <p:animScale>
                                      <p:cBhvr>
                                        <p:cTn id="45" dur="26">
                                          <p:stCondLst>
                                            <p:cond delay="1312"/>
                                          </p:stCondLst>
                                        </p:cTn>
                                        <p:tgtEl>
                                          <p:spTgt spid="10"/>
                                        </p:tgtEl>
                                      </p:cBhvr>
                                      <p:to x="100000" y="80000"/>
                                    </p:animScale>
                                    <p:animScale>
                                      <p:cBhvr>
                                        <p:cTn id="46" dur="166" decel="50000">
                                          <p:stCondLst>
                                            <p:cond delay="1338"/>
                                          </p:stCondLst>
                                        </p:cTn>
                                        <p:tgtEl>
                                          <p:spTgt spid="10"/>
                                        </p:tgtEl>
                                      </p:cBhvr>
                                      <p:to x="100000" y="100000"/>
                                    </p:animScale>
                                    <p:animScale>
                                      <p:cBhvr>
                                        <p:cTn id="47" dur="26">
                                          <p:stCondLst>
                                            <p:cond delay="1642"/>
                                          </p:stCondLst>
                                        </p:cTn>
                                        <p:tgtEl>
                                          <p:spTgt spid="10"/>
                                        </p:tgtEl>
                                      </p:cBhvr>
                                      <p:to x="100000" y="90000"/>
                                    </p:animScale>
                                    <p:animScale>
                                      <p:cBhvr>
                                        <p:cTn id="48" dur="166" decel="50000">
                                          <p:stCondLst>
                                            <p:cond delay="1668"/>
                                          </p:stCondLst>
                                        </p:cTn>
                                        <p:tgtEl>
                                          <p:spTgt spid="10"/>
                                        </p:tgtEl>
                                      </p:cBhvr>
                                      <p:to x="100000" y="100000"/>
                                    </p:animScale>
                                    <p:animScale>
                                      <p:cBhvr>
                                        <p:cTn id="49" dur="26">
                                          <p:stCondLst>
                                            <p:cond delay="1808"/>
                                          </p:stCondLst>
                                        </p:cTn>
                                        <p:tgtEl>
                                          <p:spTgt spid="10"/>
                                        </p:tgtEl>
                                      </p:cBhvr>
                                      <p:to x="100000" y="95000"/>
                                    </p:animScale>
                                    <p:animScale>
                                      <p:cBhvr>
                                        <p:cTn id="50" dur="166" decel="50000">
                                          <p:stCondLst>
                                            <p:cond delay="1834"/>
                                          </p:stCondLst>
                                        </p:cTn>
                                        <p:tgtEl>
                                          <p:spTgt spid="10"/>
                                        </p:tgtEl>
                                      </p:cBhvr>
                                      <p:to x="100000" y="100000"/>
                                    </p:animScale>
                                  </p:childTnLst>
                                </p:cTn>
                              </p:par>
                            </p:childTnLst>
                          </p:cTn>
                        </p:par>
                        <p:par>
                          <p:cTn id="51" fill="hold">
                            <p:stCondLst>
                              <p:cond delay="2000"/>
                            </p:stCondLst>
                            <p:childTnLst>
                              <p:par>
                                <p:cTn id="52" presetID="10" presetClass="entr" presetSubtype="0"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30">
                <p:cTn id="55" repeatCount="indefinite"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3" name="Picture 4" descr="C:\Users\ADMIN\Desktop\canh22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90"/>
            <a:ext cx="9124950" cy="51092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ADMIN\Desktop\11.png">
            <a:hlinkClick r:id="rId4"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474705" y="315971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C:\Users\ADMIN\Desktop\2.png">
            <a:hlinkClick r:id="rId7"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62715" y="2468202"/>
            <a:ext cx="1061293" cy="79597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5" descr="C:\Users\ADMIN\Desktop\3.png">
            <a:hlinkClick r:id="rId10" action="ppaction://hlinksldjump"/>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1638300" y="2217420"/>
            <a:ext cx="990600" cy="74295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6" descr="C:\Users\ADMIN\Desktop\4.png">
            <a:hlinkClick r:id="rId13" action="ppaction://hlinksldjump"/>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2743200" y="2068152"/>
            <a:ext cx="10668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7" descr="C:\Users\ADMIN\Desktop\5.png">
            <a:hlinkClick r:id="rId16" action="ppaction://hlinksldjump"/>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810000" y="1645179"/>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C:\Users\ADMIN\Desktop\512821722.jpg"/>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0" b="100000" l="0" r="100000">
                        <a14:foregroundMark x1="44969" y1="5882" x2="42300" y2="10131"/>
                        <a14:foregroundMark x1="52772" y1="5065" x2="54825" y2="12908"/>
                        <a14:foregroundMark x1="57084" y1="3758" x2="56057" y2="9967"/>
                        <a14:foregroundMark x1="34021" y1="91667" x2="37629" y2="94118"/>
                        <a14:foregroundMark x1="64433" y1="92157" x2="62371" y2="94608"/>
                      </a14:backgroundRemoval>
                    </a14:imgEffect>
                  </a14:imgLayer>
                </a14:imgProps>
              </a:ext>
              <a:ext uri="{28A0092B-C50C-407E-A947-70E740481C1C}">
                <a14:useLocalDpi xmlns:a14="http://schemas.microsoft.com/office/drawing/2010/main" val="0"/>
              </a:ext>
            </a:extLst>
          </a:blip>
          <a:srcRect/>
          <a:stretch>
            <a:fillRect/>
          </a:stretch>
        </p:blipFill>
        <p:spPr bwMode="auto">
          <a:xfrm>
            <a:off x="181104" y="3775606"/>
            <a:ext cx="822126" cy="774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ADMIN\Desktop\11.png">
            <a:hlinkClick r:id="rId13" action="ppaction://hlinksldjump"/>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89" b="100000" l="9589" r="100000"/>
                    </a14:imgEffect>
                  </a14:imgLayer>
                </a14:imgProps>
              </a:ext>
              <a:ext uri="{28A0092B-C50C-407E-A947-70E740481C1C}">
                <a14:useLocalDpi xmlns:a14="http://schemas.microsoft.com/office/drawing/2010/main" val="0"/>
              </a:ext>
            </a:extLst>
          </a:blip>
          <a:srcRect/>
          <a:stretch>
            <a:fillRect/>
          </a:stretch>
        </p:blipFill>
        <p:spPr bwMode="auto">
          <a:xfrm>
            <a:off x="3415248" y="4120252"/>
            <a:ext cx="1147235" cy="8604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Users\ADMIN\Desktop\2.png">
            <a:hlinkClick r:id="rId16" action="ppaction://hlinksldjump"/>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7260" l="0" r="100000"/>
                    </a14:imgEffect>
                  </a14:imgLayer>
                </a14:imgProps>
              </a:ext>
              <a:ext uri="{28A0092B-C50C-407E-A947-70E740481C1C}">
                <a14:useLocalDpi xmlns:a14="http://schemas.microsoft.com/office/drawing/2010/main" val="0"/>
              </a:ext>
            </a:extLst>
          </a:blip>
          <a:srcRect/>
          <a:stretch>
            <a:fillRect/>
          </a:stretch>
        </p:blipFill>
        <p:spPr bwMode="auto">
          <a:xfrm>
            <a:off x="4724408" y="4016636"/>
            <a:ext cx="1175593" cy="88169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3.png">
            <a:hlinkClick r:id="" action="ppaction://noaction"/>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055" b="100000" l="0" r="100000"/>
                    </a14:imgEffect>
                  </a14:imgLayer>
                </a14:imgProps>
              </a:ext>
              <a:ext uri="{28A0092B-C50C-407E-A947-70E740481C1C}">
                <a14:useLocalDpi xmlns:a14="http://schemas.microsoft.com/office/drawing/2010/main" val="0"/>
              </a:ext>
            </a:extLst>
          </a:blip>
          <a:srcRect/>
          <a:stretch>
            <a:fillRect/>
          </a:stretch>
        </p:blipFill>
        <p:spPr bwMode="auto">
          <a:xfrm>
            <a:off x="6010184" y="3582184"/>
            <a:ext cx="1158522" cy="86889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C:\Users\ADMIN\Desktop\4.png">
            <a:hlinkClick r:id="" action="ppaction://noaction"/>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6575" l="0" r="100000"/>
                    </a14:imgEffect>
                  </a14:imgLayer>
                </a14:imgProps>
              </a:ext>
              <a:ext uri="{28A0092B-C50C-407E-A947-70E740481C1C}">
                <a14:useLocalDpi xmlns:a14="http://schemas.microsoft.com/office/drawing/2010/main" val="0"/>
              </a:ext>
            </a:extLst>
          </a:blip>
          <a:srcRect/>
          <a:stretch>
            <a:fillRect/>
          </a:stretch>
        </p:blipFill>
        <p:spPr bwMode="auto">
          <a:xfrm>
            <a:off x="6248402" y="2513790"/>
            <a:ext cx="1164735" cy="8735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5.png">
            <a:hlinkClick r:id="" action="ppaction://noaction"/>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504288" y="1785456"/>
            <a:ext cx="1127934" cy="8459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310412" y="-97820"/>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ết quả hình ảnh cho FIREWORK GIF"/>
          <p:cNvPicPr>
            <a:picLocks noChangeAspect="1" noChangeArrowheads="1" noCrop="1"/>
          </p:cNvPicPr>
          <p:nvPr/>
        </p:nvPicPr>
        <p:blipFill>
          <a:blip r:embed="rId21">
            <a:extLst>
              <a:ext uri="{28A0092B-C50C-407E-A947-70E740481C1C}">
                <a14:useLocalDpi xmlns:a14="http://schemas.microsoft.com/office/drawing/2010/main" val="0"/>
              </a:ext>
            </a:extLst>
          </a:blip>
          <a:srcRect/>
          <a:stretch>
            <a:fillRect/>
          </a:stretch>
        </p:blipFill>
        <p:spPr bwMode="auto">
          <a:xfrm>
            <a:off x="-250457" y="-11455"/>
            <a:ext cx="2939313" cy="25660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6822542" y="-400048"/>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194846" flipH="1">
            <a:off x="6033664" y="-578479"/>
            <a:ext cx="1673636"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ình ảnh có liên quan"/>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100000" l="0" r="100000">
                        <a14:foregroundMark x1="16952" y1="13286" x2="66476" y2="90571"/>
                        <a14:foregroundMark x1="80000" y1="8429" x2="37524" y2="91714"/>
                        <a14:foregroundMark x1="33905" y1="15857" x2="41714" y2="42429"/>
                        <a14:foregroundMark x1="63619" y1="11714" x2="57905" y2="40286"/>
                        <a14:foregroundMark x1="60190" y1="10571" x2="48762" y2="30714"/>
                        <a14:foregroundMark x1="46667" y1="17000" x2="54476" y2="45000"/>
                        <a14:foregroundMark x1="14857" y1="12143" x2="32571" y2="21143"/>
                        <a14:foregroundMark x1="15619" y1="11143" x2="3619" y2="17429"/>
                        <a14:foregroundMark x1="6476" y1="16429" x2="14095" y2="26000"/>
                        <a14:foregroundMark x1="80571" y1="6429" x2="61524" y2="8429"/>
                        <a14:foregroundMark x1="82667" y1="4714" x2="82095" y2="16429"/>
                        <a14:foregroundMark x1="42476" y1="39714" x2="19048" y2="69429"/>
                        <a14:foregroundMark x1="51429" y1="42714" x2="52952" y2="43286"/>
                        <a14:backgroundMark x1="55810" y1="3143" x2="67238" y2="1571"/>
                      </a14:backgroundRemoval>
                    </a14:imgEffect>
                  </a14:imgLayer>
                </a14:imgProps>
              </a:ext>
              <a:ext uri="{28A0092B-C50C-407E-A947-70E740481C1C}">
                <a14:useLocalDpi xmlns:a14="http://schemas.microsoft.com/office/drawing/2010/main" val="0"/>
              </a:ext>
            </a:extLst>
          </a:blip>
          <a:srcRect/>
          <a:stretch>
            <a:fillRect/>
          </a:stretch>
        </p:blipFill>
        <p:spPr bwMode="auto">
          <a:xfrm>
            <a:off x="1931596" y="4056398"/>
            <a:ext cx="693215" cy="9242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355512">
            <a:off x="7714422" y="-567964"/>
            <a:ext cx="1549878" cy="234585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Kết quả hình ảnh cho bamboo cartoon 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rot="739192">
            <a:off x="8350011" y="-275764"/>
            <a:ext cx="1549878" cy="23458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1904999" y="1733558"/>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sp>
        <p:nvSpPr>
          <p:cNvPr id="30" name="Rectangle 29"/>
          <p:cNvSpPr/>
          <p:nvPr/>
        </p:nvSpPr>
        <p:spPr>
          <a:xfrm>
            <a:off x="1905008" y="1667931"/>
            <a:ext cx="6029215" cy="1200329"/>
          </a:xfrm>
          <a:prstGeom prst="rect">
            <a:avLst/>
          </a:prstGeom>
          <a:noFill/>
        </p:spPr>
        <p:txBody>
          <a:bodyPr wrap="none" lIns="91424" tIns="45712" rIns="91424" bIns="45712">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391150" y="2010600"/>
            <a:ext cx="4762500" cy="4200526"/>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25">
            <a:extLst>
              <a:ext uri="{28A0092B-C50C-407E-A947-70E740481C1C}">
                <a14:useLocalDpi xmlns:a14="http://schemas.microsoft.com/office/drawing/2010/main" val="0"/>
              </a:ext>
            </a:extLst>
          </a:blip>
          <a:srcRect/>
          <a:stretch>
            <a:fillRect/>
          </a:stretch>
        </p:blipFill>
        <p:spPr bwMode="auto">
          <a:xfrm>
            <a:off x="5552965" y="2034648"/>
            <a:ext cx="4762500" cy="420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8931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8"/>
                                        </p:tgtEl>
                                        <p:attrNameLst>
                                          <p:attrName>r</p:attrName>
                                        </p:attrNameLst>
                                      </p:cBhvr>
                                    </p:animRot>
                                    <p:animRot by="-240000">
                                      <p:cBhvr>
                                        <p:cTn id="7" dur="200" fill="hold">
                                          <p:stCondLst>
                                            <p:cond delay="200"/>
                                          </p:stCondLst>
                                        </p:cTn>
                                        <p:tgtEl>
                                          <p:spTgt spid="58"/>
                                        </p:tgtEl>
                                        <p:attrNameLst>
                                          <p:attrName>r</p:attrName>
                                        </p:attrNameLst>
                                      </p:cBhvr>
                                    </p:animRot>
                                    <p:animRot by="240000">
                                      <p:cBhvr>
                                        <p:cTn id="8" dur="200" fill="hold">
                                          <p:stCondLst>
                                            <p:cond delay="400"/>
                                          </p:stCondLst>
                                        </p:cTn>
                                        <p:tgtEl>
                                          <p:spTgt spid="58"/>
                                        </p:tgtEl>
                                        <p:attrNameLst>
                                          <p:attrName>r</p:attrName>
                                        </p:attrNameLst>
                                      </p:cBhvr>
                                    </p:animRot>
                                    <p:animRot by="-240000">
                                      <p:cBhvr>
                                        <p:cTn id="9" dur="200" fill="hold">
                                          <p:stCondLst>
                                            <p:cond delay="600"/>
                                          </p:stCondLst>
                                        </p:cTn>
                                        <p:tgtEl>
                                          <p:spTgt spid="58"/>
                                        </p:tgtEl>
                                        <p:attrNameLst>
                                          <p:attrName>r</p:attrName>
                                        </p:attrNameLst>
                                      </p:cBhvr>
                                    </p:animRot>
                                    <p:animRot by="120000">
                                      <p:cBhvr>
                                        <p:cTn id="10" dur="200" fill="hold">
                                          <p:stCondLst>
                                            <p:cond delay="800"/>
                                          </p:stCondLst>
                                        </p:cTn>
                                        <p:tgtEl>
                                          <p:spTgt spid="58"/>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26"/>
                                        </p:tgtEl>
                                        <p:attrNameLst>
                                          <p:attrName>r</p:attrName>
                                        </p:attrNameLst>
                                      </p:cBhvr>
                                    </p:animRot>
                                    <p:animRot by="-240000">
                                      <p:cBhvr>
                                        <p:cTn id="13" dur="400" fill="hold">
                                          <p:stCondLst>
                                            <p:cond delay="400"/>
                                          </p:stCondLst>
                                        </p:cTn>
                                        <p:tgtEl>
                                          <p:spTgt spid="26"/>
                                        </p:tgtEl>
                                        <p:attrNameLst>
                                          <p:attrName>r</p:attrName>
                                        </p:attrNameLst>
                                      </p:cBhvr>
                                    </p:animRot>
                                    <p:animRot by="240000">
                                      <p:cBhvr>
                                        <p:cTn id="14" dur="400" fill="hold">
                                          <p:stCondLst>
                                            <p:cond delay="800"/>
                                          </p:stCondLst>
                                        </p:cTn>
                                        <p:tgtEl>
                                          <p:spTgt spid="26"/>
                                        </p:tgtEl>
                                        <p:attrNameLst>
                                          <p:attrName>r</p:attrName>
                                        </p:attrNameLst>
                                      </p:cBhvr>
                                    </p:animRot>
                                    <p:animRot by="-240000">
                                      <p:cBhvr>
                                        <p:cTn id="15" dur="400" fill="hold">
                                          <p:stCondLst>
                                            <p:cond delay="1200"/>
                                          </p:stCondLst>
                                        </p:cTn>
                                        <p:tgtEl>
                                          <p:spTgt spid="26"/>
                                        </p:tgtEl>
                                        <p:attrNameLst>
                                          <p:attrName>r</p:attrName>
                                        </p:attrNameLst>
                                      </p:cBhvr>
                                    </p:animRot>
                                    <p:animRot by="120000">
                                      <p:cBhvr>
                                        <p:cTn id="16" dur="400" fill="hold">
                                          <p:stCondLst>
                                            <p:cond delay="16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8"/>
                    </p:tgtEl>
                  </p:cond>
                </p:stCondLst>
                <p:endSync evt="end" delay="0">
                  <p:rtn val="all"/>
                </p:endSync>
                <p:childTnLst>
                  <p:par>
                    <p:cTn id="18" fill="hold">
                      <p:stCondLst>
                        <p:cond delay="0"/>
                      </p:stCondLst>
                      <p:childTnLst>
                        <p:par>
                          <p:cTn id="19" fill="hold">
                            <p:stCondLst>
                              <p:cond delay="0"/>
                            </p:stCondLst>
                            <p:childTnLst>
                              <p:par>
                                <p:cTn id="20" presetID="44" presetClass="path" presetSubtype="0" accel="50000" decel="50000" fill="hold" nodeType="clickEffect">
                                  <p:stCondLst>
                                    <p:cond delay="0"/>
                                  </p:stCondLst>
                                  <p:childTnLst>
                                    <p:animMotion origin="layout" path="M -0.01302 -0.06513 L -0.03316 -0.11883 C -0.03715 -0.12963 -0.03576 -0.14043 -0.03108 -0.14908 C -0.02413 -0.15864 -0.01441 -0.16235 -0.00226 -0.1605 L 0.05191 -0.15679 " pathEditMode="relative" rAng="-3854564" ptsTypes="FffFF">
                                      <p:cBhvr>
                                        <p:cTn id="21" dur="500" fill="hold"/>
                                        <p:tgtEl>
                                          <p:spTgt spid="58"/>
                                        </p:tgtEl>
                                        <p:attrNameLst>
                                          <p:attrName>ppt_x</p:attrName>
                                          <p:attrName>ppt_y</p:attrName>
                                        </p:attrNameLst>
                                      </p:cBhvr>
                                      <p:rCtr x="1493" y="-6080"/>
                                    </p:animMotion>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0.05156 -0.1571 L 0.04774 -0.29599 " pathEditMode="relative" rAng="0" ptsTypes="AA">
                                      <p:cBhvr>
                                        <p:cTn id="25" dur="500" fill="hold"/>
                                        <p:tgtEl>
                                          <p:spTgt spid="58"/>
                                        </p:tgtEl>
                                        <p:attrNameLst>
                                          <p:attrName>ppt_x</p:attrName>
                                          <p:attrName>ppt_y</p:attrName>
                                        </p:attrNameLst>
                                      </p:cBhvr>
                                      <p:rCtr x="-191" y="-6944"/>
                                    </p:animMotion>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0.04774 -0.29599 L 0.17274 -0.35525 " pathEditMode="relative" rAng="0" ptsTypes="AA">
                                      <p:cBhvr>
                                        <p:cTn id="29" dur="500" fill="hold"/>
                                        <p:tgtEl>
                                          <p:spTgt spid="58"/>
                                        </p:tgtEl>
                                        <p:attrNameLst>
                                          <p:attrName>ppt_x</p:attrName>
                                          <p:attrName>ppt_y</p:attrName>
                                        </p:attrNameLst>
                                      </p:cBhvr>
                                      <p:rCtr x="6250" y="-2963"/>
                                    </p:animMotion>
                                  </p:childTnLst>
                                </p:cTn>
                              </p:par>
                            </p:childTnLst>
                          </p:cTn>
                        </p:par>
                      </p:childTnLst>
                    </p:cTn>
                  </p:par>
                  <p:par>
                    <p:cTn id="30" fill="hold">
                      <p:stCondLst>
                        <p:cond delay="indefinite"/>
                      </p:stCondLst>
                      <p:childTnLst>
                        <p:par>
                          <p:cTn id="31" fill="hold">
                            <p:stCondLst>
                              <p:cond delay="0"/>
                            </p:stCondLst>
                            <p:childTnLst>
                              <p:par>
                                <p:cTn id="32" presetID="63" presetClass="path" presetSubtype="0" accel="50000" decel="50000" fill="hold" nodeType="clickEffect">
                                  <p:stCondLst>
                                    <p:cond delay="0"/>
                                  </p:stCondLst>
                                  <p:childTnLst>
                                    <p:animMotion origin="layout" path="M 0.17274 -0.35524 L 0.29774 -0.38487 " pathEditMode="relative" rAng="0" ptsTypes="AA">
                                      <p:cBhvr>
                                        <p:cTn id="33" dur="500" fill="hold"/>
                                        <p:tgtEl>
                                          <p:spTgt spid="58"/>
                                        </p:tgtEl>
                                        <p:attrNameLst>
                                          <p:attrName>ppt_x</p:attrName>
                                          <p:attrName>ppt_y</p:attrName>
                                        </p:attrNameLst>
                                      </p:cBhvr>
                                      <p:rCtr x="6250" y="-1481"/>
                                    </p:animMotion>
                                  </p:childTnLst>
                                </p:cTn>
                              </p:par>
                            </p:childTnLst>
                          </p:cTn>
                        </p:par>
                      </p:childTnLst>
                    </p:cTn>
                  </p:par>
                  <p:par>
                    <p:cTn id="34" fill="hold">
                      <p:stCondLst>
                        <p:cond delay="indefinite"/>
                      </p:stCondLst>
                      <p:childTnLst>
                        <p:par>
                          <p:cTn id="35" fill="hold">
                            <p:stCondLst>
                              <p:cond delay="0"/>
                            </p:stCondLst>
                            <p:childTnLst>
                              <p:par>
                                <p:cTn id="36" presetID="63" presetClass="path" presetSubtype="0" accel="50000" decel="50000" fill="hold" nodeType="clickEffect">
                                  <p:stCondLst>
                                    <p:cond delay="0"/>
                                  </p:stCondLst>
                                  <p:childTnLst>
                                    <p:animMotion origin="layout" path="M 0.29774 -0.38488 L 0.41441 -0.44414 " pathEditMode="relative" rAng="0" ptsTypes="AA">
                                      <p:cBhvr>
                                        <p:cTn id="37" dur="500" fill="hold"/>
                                        <p:tgtEl>
                                          <p:spTgt spid="58"/>
                                        </p:tgtEl>
                                        <p:attrNameLst>
                                          <p:attrName>ppt_x</p:attrName>
                                          <p:attrName>ppt_y</p:attrName>
                                        </p:attrNameLst>
                                      </p:cBhvr>
                                      <p:rCtr x="5833" y="-2963"/>
                                    </p:animMotion>
                                  </p:childTnLst>
                                </p:cTn>
                              </p:par>
                            </p:childTnLst>
                          </p:cTn>
                        </p:par>
                        <p:par>
                          <p:cTn id="38" fill="hold">
                            <p:stCondLst>
                              <p:cond delay="500"/>
                            </p:stCondLst>
                            <p:childTnLst>
                              <p:par>
                                <p:cTn id="39" presetID="63" presetClass="path" presetSubtype="0" accel="50000" decel="50000" fill="hold" nodeType="afterEffect">
                                  <p:stCondLst>
                                    <p:cond delay="0"/>
                                  </p:stCondLst>
                                  <p:childTnLst>
                                    <p:animMotion origin="layout" path="M 0.41441 -0.42932 L 0.33108 -0.54784 " pathEditMode="relative" rAng="0" ptsTypes="AA">
                                      <p:cBhvr>
                                        <p:cTn id="40" dur="500" fill="hold"/>
                                        <p:tgtEl>
                                          <p:spTgt spid="58"/>
                                        </p:tgtEl>
                                        <p:attrNameLst>
                                          <p:attrName>ppt_x</p:attrName>
                                          <p:attrName>ppt_y</p:attrName>
                                        </p:attrNameLst>
                                      </p:cBhvr>
                                      <p:rCtr x="-4167" y="-5926"/>
                                    </p:animMotion>
                                  </p:childTnLst>
                                </p:cTn>
                              </p:par>
                            </p:childTnLst>
                          </p:cTn>
                        </p:par>
                        <p:par>
                          <p:cTn id="41" fill="hold">
                            <p:stCondLst>
                              <p:cond delay="1000"/>
                            </p:stCondLst>
                            <p:childTnLst>
                              <p:par>
                                <p:cTn id="42" presetID="38" presetClass="path" presetSubtype="0" accel="50000" decel="50000" fill="hold" nodeType="afterEffect">
                                  <p:stCondLst>
                                    <p:cond delay="0"/>
                                  </p:stCondLst>
                                  <p:childTnLst>
                                    <p:animMotion origin="layout" path="M 0.33941 -0.65155 L 0.33507 -0.55278 L 0.33108 -0.65155 L 0.32691 -0.55278 L 0.32274 -0.65155 L 0.31875 -0.55278 L 0.31441 -0.65155 L 0.31042 -0.55278 L 0.30608 -0.65155 L 0.30174 -0.55278 L 0.29774 -0.65155 L 0.29358 -0.55278 L 0.28958 -0.65155 L 0.28542 -0.55278 L 0.28108 -0.65155 L 0.27708 -0.55278 L 0.27274 -0.65155 " pathEditMode="relative" rAng="0" ptsTypes="FFFFFFFFFFFFFFFFF">
                                      <p:cBhvr>
                                        <p:cTn id="43" dur="3000" fill="hold"/>
                                        <p:tgtEl>
                                          <p:spTgt spid="58"/>
                                        </p:tgtEl>
                                        <p:attrNameLst>
                                          <p:attrName>ppt_x</p:attrName>
                                          <p:attrName>ppt_y</p:attrName>
                                        </p:attrNameLst>
                                      </p:cBhvr>
                                      <p:rCtr x="-3333" y="4938"/>
                                    </p:animMotion>
                                  </p:childTnLst>
                                </p:cTn>
                              </p:par>
                              <p:par>
                                <p:cTn id="44" presetID="1" presetClass="entr" presetSubtype="0"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31"/>
                                        </p:tgtEl>
                                        <p:attrNameLst>
                                          <p:attrName>style.visibility</p:attrName>
                                        </p:attrNameLst>
                                      </p:cBhvr>
                                      <p:to>
                                        <p:strVal val="visible"/>
                                      </p:to>
                                    </p:set>
                                  </p:childTnLst>
                                </p:cTn>
                              </p:par>
                              <p:par>
                                <p:cTn id="50" presetID="1" presetClass="exit" presetSubtype="0" fill="hold" nodeType="withEffect">
                                  <p:stCondLst>
                                    <p:cond delay="5000"/>
                                  </p:stCondLst>
                                  <p:childTnLst>
                                    <p:set>
                                      <p:cBhvr>
                                        <p:cTn id="51" dur="1" fill="hold">
                                          <p:stCondLst>
                                            <p:cond delay="0"/>
                                          </p:stCondLst>
                                        </p:cTn>
                                        <p:tgtEl>
                                          <p:spTgt spid="31"/>
                                        </p:tgtEl>
                                        <p:attrNameLst>
                                          <p:attrName>style.visibility</p:attrName>
                                        </p:attrNameLst>
                                      </p:cBhvr>
                                      <p:to>
                                        <p:strVal val="hidden"/>
                                      </p:to>
                                    </p:set>
                                  </p:childTnLst>
                                </p:cTn>
                              </p:par>
                              <p:par>
                                <p:cTn id="52" presetID="1" presetClass="exit" presetSubtype="0" fill="hold" nodeType="withEffect">
                                  <p:stCondLst>
                                    <p:cond delay="5000"/>
                                  </p:stCondLst>
                                  <p:childTnLst>
                                    <p:set>
                                      <p:cBhvr>
                                        <p:cTn id="53" dur="1" fill="hold">
                                          <p:stCondLst>
                                            <p:cond delay="0"/>
                                          </p:stCondLst>
                                        </p:cTn>
                                        <p:tgtEl>
                                          <p:spTgt spid="18"/>
                                        </p:tgtEl>
                                        <p:attrNameLst>
                                          <p:attrName>style.visibility</p:attrName>
                                        </p:attrNameLst>
                                      </p:cBhvr>
                                      <p:to>
                                        <p:strVal val="hidden"/>
                                      </p:to>
                                    </p:set>
                                  </p:childTnLst>
                                </p:cTn>
                              </p:par>
                              <p:par>
                                <p:cTn id="54" presetID="1" presetClass="exit" presetSubtype="0" fill="hold" grpId="1" nodeType="withEffect">
                                  <p:stCondLst>
                                    <p:cond delay="5000"/>
                                  </p:stCondLst>
                                  <p:childTnLst>
                                    <p:set>
                                      <p:cBhvr>
                                        <p:cTn id="5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37" presetClass="path" presetSubtype="0" accel="50000" decel="50000" fill="hold" nodeType="clickEffect">
                                  <p:stCondLst>
                                    <p:cond delay="0"/>
                                  </p:stCondLst>
                                  <p:childTnLst>
                                    <p:animMotion origin="layout" path="M 0.01823 -0.01544 L 0.04705 -0.16359 C 0.05313 -0.1963 0.06476 -0.21667 0.07847 -0.22068 C 0.09427 -0.22531 0.10834 -0.21297 0.11962 -0.1855 L 0.17518 -0.06266 " pathEditMode="relative" rAng="-577008" ptsTypes="FffFF">
                                      <p:cBhvr>
                                        <p:cTn id="60" dur="1000" fill="hold"/>
                                        <p:tgtEl>
                                          <p:spTgt spid="26"/>
                                        </p:tgtEl>
                                        <p:attrNameLst>
                                          <p:attrName>ppt_x</p:attrName>
                                          <p:attrName>ppt_y</p:attrName>
                                        </p:attrNameLst>
                                      </p:cBhvr>
                                      <p:rCtr x="6979" y="-11451"/>
                                    </p:animMotion>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nodeType="clickEffect">
                                  <p:stCondLst>
                                    <p:cond delay="0"/>
                                  </p:stCondLst>
                                  <p:childTnLst>
                                    <p:animMotion origin="layout" path="M 0.17517 -0.06265 L 0.32587 -0.08889 " pathEditMode="relative" rAng="0" ptsTypes="AA">
                                      <p:cBhvr>
                                        <p:cTn id="64" dur="1000" fill="hold"/>
                                        <p:tgtEl>
                                          <p:spTgt spid="26"/>
                                        </p:tgtEl>
                                        <p:attrNameLst>
                                          <p:attrName>ppt_x</p:attrName>
                                          <p:attrName>ppt_y</p:attrName>
                                        </p:attrNameLst>
                                      </p:cBhvr>
                                      <p:rCtr x="7535" y="-1327"/>
                                    </p:animMotion>
                                  </p:childTnLst>
                                </p:cTn>
                              </p:par>
                            </p:childTnLst>
                          </p:cTn>
                        </p:par>
                      </p:childTnLst>
                    </p:cTn>
                  </p:par>
                  <p:par>
                    <p:cTn id="65" fill="hold">
                      <p:stCondLst>
                        <p:cond delay="indefinite"/>
                      </p:stCondLst>
                      <p:childTnLst>
                        <p:par>
                          <p:cTn id="66" fill="hold">
                            <p:stCondLst>
                              <p:cond delay="0"/>
                            </p:stCondLst>
                            <p:childTnLst>
                              <p:par>
                                <p:cTn id="67" presetID="63" presetClass="path" presetSubtype="0" accel="50000" decel="50000" fill="hold" nodeType="clickEffect">
                                  <p:stCondLst>
                                    <p:cond delay="0"/>
                                  </p:stCondLst>
                                  <p:childTnLst>
                                    <p:animMotion origin="layout" path="M 0.32587 -0.08889 L 0.47587 -0.20741 " pathEditMode="relative" rAng="0" ptsTypes="AA">
                                      <p:cBhvr>
                                        <p:cTn id="68" dur="1000" fill="hold"/>
                                        <p:tgtEl>
                                          <p:spTgt spid="26"/>
                                        </p:tgtEl>
                                        <p:attrNameLst>
                                          <p:attrName>ppt_x</p:attrName>
                                          <p:attrName>ppt_y</p:attrName>
                                        </p:attrNameLst>
                                      </p:cBhvr>
                                      <p:rCtr x="7500" y="-5926"/>
                                    </p:animMotion>
                                  </p:childTnLst>
                                </p:cTn>
                              </p:par>
                            </p:childTnLst>
                          </p:cTn>
                        </p:par>
                      </p:childTnLst>
                    </p:cTn>
                  </p:par>
                  <p:par>
                    <p:cTn id="69" fill="hold">
                      <p:stCondLst>
                        <p:cond delay="indefinite"/>
                      </p:stCondLst>
                      <p:childTnLst>
                        <p:par>
                          <p:cTn id="70" fill="hold">
                            <p:stCondLst>
                              <p:cond delay="0"/>
                            </p:stCondLst>
                            <p:childTnLst>
                              <p:par>
                                <p:cTn id="71" presetID="63" presetClass="path" presetSubtype="0" accel="50000" decel="50000" fill="hold" nodeType="clickEffect">
                                  <p:stCondLst>
                                    <p:cond delay="0"/>
                                  </p:stCondLst>
                                  <p:childTnLst>
                                    <p:animMotion origin="layout" path="M 0.47587 -0.20741 L 0.4842 -0.40803 " pathEditMode="relative" rAng="0" ptsTypes="AA">
                                      <p:cBhvr>
                                        <p:cTn id="72" dur="1000" fill="hold"/>
                                        <p:tgtEl>
                                          <p:spTgt spid="26"/>
                                        </p:tgtEl>
                                        <p:attrNameLst>
                                          <p:attrName>ppt_x</p:attrName>
                                          <p:attrName>ppt_y</p:attrName>
                                        </p:attrNameLst>
                                      </p:cBhvr>
                                      <p:rCtr x="417" y="-10031"/>
                                    </p:animMotion>
                                  </p:childTnLst>
                                </p:cTn>
                              </p:par>
                            </p:childTnLst>
                          </p:cTn>
                        </p:par>
                      </p:childTnLst>
                    </p:cTn>
                  </p:par>
                  <p:par>
                    <p:cTn id="73" fill="hold">
                      <p:stCondLst>
                        <p:cond delay="indefinite"/>
                      </p:stCondLst>
                      <p:childTnLst>
                        <p:par>
                          <p:cTn id="74" fill="hold">
                            <p:stCondLst>
                              <p:cond delay="0"/>
                            </p:stCondLst>
                            <p:childTnLst>
                              <p:par>
                                <p:cTn id="75" presetID="63" presetClass="path" presetSubtype="0" accel="50000" decel="50000" fill="hold" nodeType="clickEffect">
                                  <p:stCondLst>
                                    <p:cond delay="0"/>
                                  </p:stCondLst>
                                  <p:childTnLst>
                                    <p:animMotion origin="layout" path="M 0.46754 -0.40802 L 0.4092 -0.55617 " pathEditMode="relative" rAng="0" ptsTypes="AA">
                                      <p:cBhvr>
                                        <p:cTn id="76" dur="1000" fill="hold"/>
                                        <p:tgtEl>
                                          <p:spTgt spid="26"/>
                                        </p:tgtEl>
                                        <p:attrNameLst>
                                          <p:attrName>ppt_x</p:attrName>
                                          <p:attrName>ppt_y</p:attrName>
                                        </p:attrNameLst>
                                      </p:cBhvr>
                                      <p:rCtr x="-2917" y="-7407"/>
                                    </p:animMotion>
                                  </p:childTnLst>
                                </p:cTn>
                              </p:par>
                            </p:childTnLst>
                          </p:cTn>
                        </p:par>
                        <p:par>
                          <p:cTn id="77" fill="hold">
                            <p:stCondLst>
                              <p:cond delay="1000"/>
                            </p:stCondLst>
                            <p:childTnLst>
                              <p:par>
                                <p:cTn id="78" presetID="45" presetClass="path" presetSubtype="0" accel="50000" decel="50000" fill="hold" nodeType="afterEffect">
                                  <p:stCondLst>
                                    <p:cond delay="0"/>
                                  </p:stCondLst>
                                  <p:childTnLst>
                                    <p:animMotion origin="layout" path="M 0.3342 -0.6213 L 0.34497 -0.6213 C 0.35 -0.6213 0.35573 -0.63612 0.36094 -0.63859 C 0.36459 -0.63859 0.3717 -0.6247 0.37483 -0.6247 C 0.37934 -0.6247 0.38368 -0.62902 0.39202 -0.62902 L 0.39775 -0.79321 L 0.40417 -0.59476 L 0.41181 -0.6213 L 0.41806 -0.62902 L 0.43351 -0.62254 C 0.44045 -0.62562 0.44618 -0.63951 0.45313 -0.64476 C 0.45573 -0.64599 0.46146 -0.64692 0.46528 -0.64476 C 0.4691 -0.6426 0.4724 -0.62778 0.47361 -0.62655 C 0.47552 -0.62254 0.47986 -0.62655 0.48247 -0.6247 L 0.48629 -0.6213 L 0.4934 -0.6213 " pathEditMode="relative" rAng="0" ptsTypes="FfffFFFFFffffFFF">
                                      <p:cBhvr>
                                        <p:cTn id="79" dur="1000" fill="hold"/>
                                        <p:tgtEl>
                                          <p:spTgt spid="26"/>
                                        </p:tgtEl>
                                        <p:attrNameLst>
                                          <p:attrName>ppt_x</p:attrName>
                                          <p:attrName>ppt_y</p:attrName>
                                        </p:attrNameLst>
                                      </p:cBhvr>
                                      <p:rCtr x="7951" y="-7284"/>
                                    </p:animMotion>
                                  </p:childTnLst>
                                </p:cTn>
                              </p:par>
                              <p:par>
                                <p:cTn id="80" presetID="1" presetClass="entr" presetSubtype="0" fill="hold" nodeType="withEffect">
                                  <p:stCondLst>
                                    <p:cond delay="0"/>
                                  </p:stCondLst>
                                  <p:childTnLst>
                                    <p:set>
                                      <p:cBhvr>
                                        <p:cTn id="81" dur="1" fill="hold">
                                          <p:stCondLst>
                                            <p:cond delay="0"/>
                                          </p:stCondLst>
                                        </p:cTn>
                                        <p:tgtEl>
                                          <p:spTgt spid="21"/>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29"/>
                                        </p:tgtEl>
                                        <p:attrNameLst>
                                          <p:attrName>style.visibility</p:attrName>
                                        </p:attrNameLst>
                                      </p:cBhvr>
                                      <p:to>
                                        <p:strVal val="visible"/>
                                      </p:to>
                                    </p:set>
                                  </p:childTnLst>
                                </p:cTn>
                              </p:par>
                              <p:par>
                                <p:cTn id="84" presetID="1"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childTnLst>
                                </p:cTn>
                              </p:par>
                              <p:par>
                                <p:cTn id="86" presetID="1" presetClass="exit" presetSubtype="0" fill="hold" nodeType="withEffect">
                                  <p:stCondLst>
                                    <p:cond delay="5000"/>
                                  </p:stCondLst>
                                  <p:childTnLst>
                                    <p:set>
                                      <p:cBhvr>
                                        <p:cTn id="87" dur="1" fill="hold">
                                          <p:stCondLst>
                                            <p:cond delay="0"/>
                                          </p:stCondLst>
                                        </p:cTn>
                                        <p:tgtEl>
                                          <p:spTgt spid="32"/>
                                        </p:tgtEl>
                                        <p:attrNameLst>
                                          <p:attrName>style.visibility</p:attrName>
                                        </p:attrNameLst>
                                      </p:cBhvr>
                                      <p:to>
                                        <p:strVal val="hidden"/>
                                      </p:to>
                                    </p:set>
                                  </p:childTnLst>
                                </p:cTn>
                              </p:par>
                              <p:par>
                                <p:cTn id="88" presetID="1" presetClass="exit" presetSubtype="0" fill="hold" grpId="1" nodeType="withEffect">
                                  <p:stCondLst>
                                    <p:cond delay="50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exit" presetSubtype="0" fill="hold" nodeType="withEffect">
                                  <p:stCondLst>
                                    <p:cond delay="500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29" grpId="0"/>
      <p:bldP spid="29" grpId="1"/>
      <p:bldP spid="30" grpId="0"/>
      <p:bldP spid="3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Kinh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080253" y="480064"/>
            <a:ext cx="3472948" cy="1200323"/>
          </a:xfrm>
          <a:prstGeom prst="rect">
            <a:avLst/>
          </a:prstGeom>
          <a:noFill/>
        </p:spPr>
        <p:txBody>
          <a:bodyPr wrap="square" lIns="91424" tIns="45712" rIns="91424" bIns="45712" rtlCol="0">
            <a:spAutoFit/>
          </a:bodyPr>
          <a:lstStyle/>
          <a:p>
            <a:pPr algn="ctr"/>
            <a:r>
              <a:rPr lang="en-US" sz="2400" b="1">
                <a:latin typeface="Times New Roman"/>
                <a:ea typeface="Calibri"/>
              </a:rPr>
              <a:t>KT là các đường nối cực Bắc và cực Nam trên bề mặt quả Địa Cầu</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383286" y="3338501"/>
            <a:ext cx="4495800" cy="769435"/>
          </a:xfrm>
          <a:prstGeom prst="rect">
            <a:avLst/>
          </a:prstGeom>
          <a:noFill/>
        </p:spPr>
        <p:txBody>
          <a:bodyPr wrap="square" lIns="91424" tIns="45712" rIns="91424" bIns="45712" rtlCol="0">
            <a:spAutoFit/>
          </a:bodyPr>
          <a:lstStyle/>
          <a:p>
            <a:pPr algn="ctr"/>
            <a:r>
              <a:rPr lang="en-US" sz="4400" b="1">
                <a:latin typeface="Times New Roman"/>
                <a:ea typeface="Calibri"/>
              </a:rPr>
              <a:t>Vĩ tuyến là gì?</a:t>
            </a:r>
            <a:endParaRPr lang="en-US" sz="44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4"/>
            <a:ext cx="3352800" cy="1200323"/>
          </a:xfrm>
          <a:prstGeom prst="rect">
            <a:avLst/>
          </a:prstGeom>
          <a:noFill/>
        </p:spPr>
        <p:txBody>
          <a:bodyPr wrap="square" lIns="91424" tIns="45712" rIns="91424" bIns="45712" rtlCol="0">
            <a:spAutoFit/>
          </a:bodyPr>
          <a:lstStyle/>
          <a:p>
            <a:pPr algn="ctr"/>
            <a:r>
              <a:rPr lang="en-US" sz="2400" b="1">
                <a:latin typeface="Times New Roman"/>
                <a:ea typeface="Calibri"/>
              </a:rPr>
              <a:t>VT là các vòng tròn bao quanh quả Địa Cầu, song song với xích đạo</a:t>
            </a:r>
            <a:endParaRPr lang="en-US" sz="24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2952751"/>
            <a:ext cx="5345686" cy="1938986"/>
          </a:xfrm>
          <a:prstGeom prst="rect">
            <a:avLst/>
          </a:prstGeom>
          <a:noFill/>
        </p:spPr>
        <p:txBody>
          <a:bodyPr wrap="square" lIns="91424" tIns="45712" rIns="91424" bIns="45712" rtlCol="0">
            <a:spAutoFit/>
          </a:bodyPr>
          <a:lstStyle/>
          <a:p>
            <a:pPr algn="ctr"/>
            <a:r>
              <a:rPr lang="en-US" sz="4000" b="1">
                <a:latin typeface="Times New Roman"/>
                <a:ea typeface="Calibri"/>
              </a:rPr>
              <a:t>Tọa độ địa lí của một điểm được xác định như thế nào?</a:t>
            </a:r>
            <a:endParaRPr lang="en-US" sz="4000" b="1" dirty="0">
              <a:solidFill>
                <a:srgbClr val="008000"/>
              </a:solidFill>
              <a:latin typeface="Arial" panose="020B0604020202020204" pitchFamily="34" charset="0"/>
              <a:cs typeface="Arial" panose="020B0604020202020204" pitchFamily="34" charset="0"/>
            </a:endParaRPr>
          </a:p>
        </p:txBody>
      </p:sp>
      <p:sp>
        <p:nvSpPr>
          <p:cNvPr id="11" name="TextBox 10"/>
          <p:cNvSpPr txBox="1"/>
          <p:nvPr/>
        </p:nvSpPr>
        <p:spPr>
          <a:xfrm>
            <a:off x="3124200" y="480062"/>
            <a:ext cx="3352800" cy="1338819"/>
          </a:xfrm>
          <a:prstGeom prst="rect">
            <a:avLst/>
          </a:prstGeom>
          <a:noFill/>
        </p:spPr>
        <p:txBody>
          <a:bodyPr wrap="square" lIns="91424" tIns="45712" rIns="91424" bIns="45712" rtlCol="0">
            <a:spAutoFit/>
          </a:bodyPr>
          <a:lstStyle/>
          <a:p>
            <a:pPr algn="ctr"/>
            <a:r>
              <a:rPr lang="en-US" sz="2000" b="1">
                <a:latin typeface="Times New Roman"/>
                <a:ea typeface="Calibri"/>
              </a:rPr>
              <a:t>Tọa độ địa lí của một điểm được xác định là số kinh độ và vĩ độ của điểm đó trên bản đồ hay quả Địa Cầu</a:t>
            </a:r>
            <a:endParaRPr lang="en-US" sz="20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dirty="0">
                <a:latin typeface="Times New Roman"/>
                <a:ea typeface="Calibri"/>
              </a:rPr>
              <a:t>A (10</a:t>
            </a:r>
            <a:r>
              <a:rPr lang="nl-NL" sz="2800" b="1" baseline="30000" dirty="0">
                <a:latin typeface="Times New Roman"/>
                <a:ea typeface="Calibri"/>
              </a:rPr>
              <a:t>0 </a:t>
            </a:r>
            <a:r>
              <a:rPr lang="nl-NL" sz="2800" b="1" dirty="0">
                <a:latin typeface="Times New Roman"/>
                <a:ea typeface="Calibri"/>
              </a:rPr>
              <a:t>T, 10</a:t>
            </a:r>
            <a:r>
              <a:rPr lang="nl-NL" sz="2800" b="1" baseline="30000" dirty="0">
                <a:latin typeface="Times New Roman"/>
                <a:ea typeface="Calibri"/>
              </a:rPr>
              <a:t>0</a:t>
            </a:r>
            <a:r>
              <a:rPr lang="nl-NL" sz="2800" b="1" dirty="0">
                <a:latin typeface="Times New Roman"/>
                <a:ea typeface="Calibri"/>
              </a:rPr>
              <a:t>B)</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72" y="133350"/>
            <a:ext cx="6928264" cy="5010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Tai nguyen thiet ke tro choi\Khi con qua song\cartoon_natural_landscape_vector_27857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147"/>
            <a:ext cx="9144000" cy="51263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C:\Users\ADMIN\Desktop\cau ho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14" y="1908810"/>
            <a:ext cx="9818114" cy="35433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C:\Users\ADMIN\Desktop\453552345 (3).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8636" l="0" r="100000">
                        <a14:foregroundMark x1="48087" y1="3274" x2="50000" y2="3411"/>
                      </a14:backgroundRemoval>
                    </a14:imgEffect>
                  </a14:imgLayer>
                </a14:imgProps>
              </a:ext>
              <a:ext uri="{28A0092B-C50C-407E-A947-70E740481C1C}">
                <a14:useLocalDpi xmlns:a14="http://schemas.microsoft.com/office/drawing/2010/main" val="0"/>
              </a:ext>
            </a:extLst>
          </a:blip>
          <a:srcRect/>
          <a:stretch>
            <a:fillRect/>
          </a:stretch>
        </p:blipFill>
        <p:spPr bwMode="auto">
          <a:xfrm>
            <a:off x="2983496" y="-453679"/>
            <a:ext cx="3613657" cy="253393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762000" y="2571755"/>
            <a:ext cx="5421886" cy="461659"/>
          </a:xfrm>
          <a:prstGeom prst="rect">
            <a:avLst/>
          </a:prstGeom>
          <a:noFill/>
        </p:spPr>
        <p:txBody>
          <a:bodyPr wrap="square" lIns="91424" tIns="45712" rIns="91424" bIns="45712" rtlCol="0">
            <a:spAutoFit/>
          </a:bodyPr>
          <a:lstStyle/>
          <a:p>
            <a:pPr lvl="0" algn="ctr"/>
            <a:r>
              <a:rPr lang="en-US" sz="2400" b="1">
                <a:solidFill>
                  <a:prstClr val="black"/>
                </a:solidFill>
                <a:latin typeface="Times New Roman"/>
                <a:ea typeface="Calibri"/>
              </a:rPr>
              <a:t>Hãy cho biết tọa độ địa lí của điểm D</a:t>
            </a:r>
          </a:p>
        </p:txBody>
      </p:sp>
      <p:sp>
        <p:nvSpPr>
          <p:cNvPr id="11" name="TextBox 10"/>
          <p:cNvSpPr txBox="1"/>
          <p:nvPr/>
        </p:nvSpPr>
        <p:spPr>
          <a:xfrm>
            <a:off x="3212086" y="480061"/>
            <a:ext cx="3124200" cy="523214"/>
          </a:xfrm>
          <a:prstGeom prst="rect">
            <a:avLst/>
          </a:prstGeom>
          <a:noFill/>
        </p:spPr>
        <p:txBody>
          <a:bodyPr wrap="square" lIns="91424" tIns="45712" rIns="91424" bIns="45712" rtlCol="0">
            <a:spAutoFit/>
          </a:bodyPr>
          <a:lstStyle/>
          <a:p>
            <a:pPr algn="ctr"/>
            <a:r>
              <a:rPr lang="nl-NL" sz="2800" b="1">
                <a:latin typeface="Times New Roman"/>
                <a:ea typeface="Calibri"/>
              </a:rPr>
              <a:t>D (30</a:t>
            </a:r>
            <a:r>
              <a:rPr lang="nl-NL" sz="2800" b="1" baseline="30000">
                <a:latin typeface="Times New Roman"/>
                <a:ea typeface="Calibri"/>
              </a:rPr>
              <a:t>0 </a:t>
            </a:r>
            <a:r>
              <a:rPr lang="nl-NL" sz="2800" b="1">
                <a:latin typeface="Times New Roman"/>
                <a:ea typeface="Calibri"/>
              </a:rPr>
              <a:t>Đ, 10</a:t>
            </a:r>
            <a:r>
              <a:rPr lang="nl-NL" sz="2800" b="1" baseline="30000">
                <a:latin typeface="Times New Roman"/>
                <a:ea typeface="Calibri"/>
              </a:rPr>
              <a:t>0</a:t>
            </a:r>
            <a:r>
              <a:rPr lang="nl-NL" sz="2800" b="1">
                <a:latin typeface="Times New Roman"/>
                <a:ea typeface="Calibri"/>
              </a:rPr>
              <a:t>N)</a:t>
            </a:r>
            <a:endParaRPr lang="en-US" sz="2800" b="1" dirty="0">
              <a:solidFill>
                <a:srgbClr val="C00000"/>
              </a:solidFill>
              <a:latin typeface="Arial" panose="020B0604020202020204" pitchFamily="34" charset="0"/>
              <a:cs typeface="Arial" panose="020B0604020202020204" pitchFamily="34" charset="0"/>
            </a:endParaRPr>
          </a:p>
        </p:txBody>
      </p:sp>
      <p:pic>
        <p:nvPicPr>
          <p:cNvPr id="13"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83589" y="16836"/>
            <a:ext cx="1708019" cy="72611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9805" y="2990850"/>
            <a:ext cx="29686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5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80">
                                          <p:stCondLst>
                                            <p:cond delay="0"/>
                                          </p:stCondLst>
                                        </p:cTn>
                                        <p:tgtEl>
                                          <p:spTgt spid="11"/>
                                        </p:tgtEl>
                                      </p:cBhvr>
                                    </p:animEffect>
                                    <p:anim calcmode="lin" valueType="num">
                                      <p:cBhvr>
                                        <p:cTn id="29"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4" dur="26">
                                          <p:stCondLst>
                                            <p:cond delay="650"/>
                                          </p:stCondLst>
                                        </p:cTn>
                                        <p:tgtEl>
                                          <p:spTgt spid="11"/>
                                        </p:tgtEl>
                                      </p:cBhvr>
                                      <p:to x="100000" y="60000"/>
                                    </p:animScale>
                                    <p:animScale>
                                      <p:cBhvr>
                                        <p:cTn id="35" dur="166" decel="50000">
                                          <p:stCondLst>
                                            <p:cond delay="676"/>
                                          </p:stCondLst>
                                        </p:cTn>
                                        <p:tgtEl>
                                          <p:spTgt spid="11"/>
                                        </p:tgtEl>
                                      </p:cBhvr>
                                      <p:to x="100000" y="100000"/>
                                    </p:animScale>
                                    <p:animScale>
                                      <p:cBhvr>
                                        <p:cTn id="36" dur="26">
                                          <p:stCondLst>
                                            <p:cond delay="1312"/>
                                          </p:stCondLst>
                                        </p:cTn>
                                        <p:tgtEl>
                                          <p:spTgt spid="11"/>
                                        </p:tgtEl>
                                      </p:cBhvr>
                                      <p:to x="100000" y="80000"/>
                                    </p:animScale>
                                    <p:animScale>
                                      <p:cBhvr>
                                        <p:cTn id="37" dur="166" decel="50000">
                                          <p:stCondLst>
                                            <p:cond delay="1338"/>
                                          </p:stCondLst>
                                        </p:cTn>
                                        <p:tgtEl>
                                          <p:spTgt spid="11"/>
                                        </p:tgtEl>
                                      </p:cBhvr>
                                      <p:to x="100000" y="100000"/>
                                    </p:animScale>
                                    <p:animScale>
                                      <p:cBhvr>
                                        <p:cTn id="38" dur="26">
                                          <p:stCondLst>
                                            <p:cond delay="1642"/>
                                          </p:stCondLst>
                                        </p:cTn>
                                        <p:tgtEl>
                                          <p:spTgt spid="11"/>
                                        </p:tgtEl>
                                      </p:cBhvr>
                                      <p:to x="100000" y="90000"/>
                                    </p:animScale>
                                    <p:animScale>
                                      <p:cBhvr>
                                        <p:cTn id="39" dur="166" decel="50000">
                                          <p:stCondLst>
                                            <p:cond delay="1668"/>
                                          </p:stCondLst>
                                        </p:cTn>
                                        <p:tgtEl>
                                          <p:spTgt spid="11"/>
                                        </p:tgtEl>
                                      </p:cBhvr>
                                      <p:to x="100000" y="100000"/>
                                    </p:animScale>
                                    <p:animScale>
                                      <p:cBhvr>
                                        <p:cTn id="40" dur="26">
                                          <p:stCondLst>
                                            <p:cond delay="1808"/>
                                          </p:stCondLst>
                                        </p:cTn>
                                        <p:tgtEl>
                                          <p:spTgt spid="11"/>
                                        </p:tgtEl>
                                      </p:cBhvr>
                                      <p:to x="100000" y="95000"/>
                                    </p:animScale>
                                    <p:animScale>
                                      <p:cBhvr>
                                        <p:cTn id="41"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4.xml><?xml version="1.0" encoding="utf-8"?>
<a:theme xmlns:a="http://schemas.openxmlformats.org/drawingml/2006/main" name="1_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560</TotalTime>
  <Words>756</Words>
  <Application>Microsoft Office PowerPoint</Application>
  <PresentationFormat>Trình chiếu Trên màn hình (16:9)</PresentationFormat>
  <Paragraphs>81</Paragraphs>
  <Slides>20</Slides>
  <Notes>12</Notes>
  <HiddenSlides>0</HiddenSlides>
  <MMClips>3</MMClips>
  <ScaleCrop>false</ScaleCrop>
  <HeadingPairs>
    <vt:vector size="6" baseType="variant">
      <vt:variant>
        <vt:lpstr>Phông được Dùng</vt:lpstr>
      </vt:variant>
      <vt:variant>
        <vt:i4>5</vt:i4>
      </vt:variant>
      <vt:variant>
        <vt:lpstr>Chủ đề</vt:lpstr>
      </vt:variant>
      <vt:variant>
        <vt:i4>5</vt:i4>
      </vt:variant>
      <vt:variant>
        <vt:lpstr>Tiêu đề Bản chiếu</vt:lpstr>
      </vt:variant>
      <vt:variant>
        <vt:i4>20</vt:i4>
      </vt:variant>
    </vt:vector>
  </HeadingPairs>
  <TitlesOfParts>
    <vt:vector size="30" baseType="lpstr">
      <vt:lpstr>汉仪喵魂体W</vt:lpstr>
      <vt:lpstr>Arial</vt:lpstr>
      <vt:lpstr>Calibri</vt:lpstr>
      <vt:lpstr>Calibri Light</vt:lpstr>
      <vt:lpstr>Times New Roman</vt:lpstr>
      <vt:lpstr>Office Theme</vt:lpstr>
      <vt:lpstr>1_Office Theme</vt:lpstr>
      <vt:lpstr>包图主题2</vt:lpstr>
      <vt:lpstr>1_包图主题2</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Thuy Pham Thanh</cp:lastModifiedBy>
  <cp:revision>57</cp:revision>
  <dcterms:created xsi:type="dcterms:W3CDTF">2017-12-31T23:29:53Z</dcterms:created>
  <dcterms:modified xsi:type="dcterms:W3CDTF">2023-08-23T04:32:43Z</dcterms:modified>
</cp:coreProperties>
</file>