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3"/>
  </p:notesMasterIdLst>
  <p:sldIdLst>
    <p:sldId id="258" r:id="rId4"/>
    <p:sldId id="261" r:id="rId5"/>
    <p:sldId id="260" r:id="rId6"/>
    <p:sldId id="269" r:id="rId7"/>
    <p:sldId id="262" r:id="rId8"/>
    <p:sldId id="264" r:id="rId9"/>
    <p:sldId id="266" r:id="rId10"/>
    <p:sldId id="268" r:id="rId11"/>
    <p:sldId id="285" r:id="rId12"/>
    <p:sldId id="270" r:id="rId13"/>
    <p:sldId id="271" r:id="rId14"/>
    <p:sldId id="281" r:id="rId15"/>
    <p:sldId id="280" r:id="rId16"/>
    <p:sldId id="282" r:id="rId17"/>
    <p:sldId id="274" r:id="rId18"/>
    <p:sldId id="276" r:id="rId19"/>
    <p:sldId id="283" r:id="rId20"/>
    <p:sldId id="277"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varScale="1">
        <p:scale>
          <a:sx n="63" d="100"/>
          <a:sy n="63" d="100"/>
        </p:scale>
        <p:origin x="840"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8/16/2023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842852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B561D-C668-48BD-B552-8CC5773A8FA0}"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B561D-C668-48BD-B552-8CC5773A8FA0}"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B561D-C668-48BD-B552-8CC5773A8FA0}" type="datetimeFigureOut">
              <a:rPr lang="en-US" smtClean="0"/>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B561D-C668-48BD-B552-8CC5773A8FA0}" type="datetimeFigureOut">
              <a:rPr lang="en-US" smtClean="0"/>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8/16/2023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2023/8/16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4949" y="-2640827"/>
            <a:ext cx="14014579" cy="11858625"/>
          </a:xfrm>
          <a:prstGeom prst="rect">
            <a:avLst/>
          </a:prstGeom>
        </p:spPr>
      </p:pic>
      <p:sp>
        <p:nvSpPr>
          <p:cNvPr id="19" name="TextBox 18"/>
          <p:cNvSpPr txBox="1"/>
          <p:nvPr/>
        </p:nvSpPr>
        <p:spPr>
          <a:xfrm>
            <a:off x="0" y="1534160"/>
            <a:ext cx="11771089" cy="1754326"/>
          </a:xfrm>
          <a:prstGeom prst="rect">
            <a:avLst/>
          </a:prstGeom>
          <a:noFill/>
          <a:ln>
            <a:noFill/>
          </a:ln>
        </p:spPr>
        <p:txBody>
          <a:bodyPr wrap="square" rtlCol="0">
            <a:spAutoFit/>
          </a:bodyPr>
          <a:lstStyle/>
          <a:p>
            <a:pPr algn="ctr"/>
            <a:r>
              <a:rPr lang="en-US" sz="5400" b="1" dirty="0">
                <a:ln w="15875">
                  <a:solidFill>
                    <a:schemeClr val="tx2">
                      <a:lumMod val="40000"/>
                      <a:lumOff val="60000"/>
                    </a:schemeClr>
                  </a:solidFill>
                </a:ln>
                <a:latin typeface="Times New Roman" panose="02020603050405020304" pitchFamily="18" charset="0"/>
                <a:cs typeface="Times New Roman" panose="02020603050405020304" pitchFamily="18" charset="0"/>
              </a:rPr>
              <a:t>BÀI 1: HỆ THỐNG KINH, VĨ TUYẾN </a:t>
            </a:r>
          </a:p>
          <a:p>
            <a:pPr algn="ctr"/>
            <a:r>
              <a:rPr lang="en-US" sz="5400" b="1" dirty="0">
                <a:ln w="15875">
                  <a:solidFill>
                    <a:schemeClr val="tx2">
                      <a:lumMod val="40000"/>
                      <a:lumOff val="60000"/>
                    </a:schemeClr>
                  </a:solidFill>
                </a:ln>
                <a:latin typeface="Times New Roman" panose="02020603050405020304" pitchFamily="18" charset="0"/>
                <a:cs typeface="Times New Roman" panose="02020603050405020304" pitchFamily="18" charset="0"/>
              </a:rPr>
              <a:t>VÀ 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834392" y="3905866"/>
            <a:ext cx="3672000" cy="573459"/>
            <a:chOff x="4081792" y="2385641"/>
            <a:chExt cx="3672000"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593187" y="2385641"/>
              <a:ext cx="2643673"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779060"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5007525"/>
          </a:xfrm>
          <a:prstGeom prst="rect">
            <a:avLst/>
          </a:prstGeom>
          <a:noFill/>
        </p:spPr>
        <p:txBody>
          <a:bodyPr wrap="square" rtlCol="0">
            <a:spAutoFit/>
          </a:bodyPr>
          <a:lstStyle/>
          <a:p>
            <a:pPr algn="ctr">
              <a:lnSpc>
                <a:spcPct val="115000"/>
              </a:lnSpc>
              <a:spcAft>
                <a:spcPts val="1000"/>
              </a:spcAft>
            </a:pPr>
            <a:r>
              <a:rPr lang="en-US" sz="3200" b="1">
                <a:solidFill>
                  <a:srgbClr val="FF0000"/>
                </a:solidFill>
                <a:latin typeface="Times New Roman"/>
                <a:ea typeface="Calibri"/>
                <a:cs typeface="Times New Roman"/>
              </a:rPr>
              <a:t>NHIỆM VỤ 1</a:t>
            </a:r>
            <a:endParaRPr lang="en-US" sz="3200" b="1">
              <a:solidFill>
                <a:srgbClr val="0070C0"/>
              </a:solidFill>
              <a:latin typeface="Times New Roman"/>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Đọc nội dung kênh chữ trong mục II SGK, trả lời 2 câu hỏi:</a:t>
            </a:r>
            <a:endParaRPr lang="en-US" sz="3200">
              <a:solidFill>
                <a:srgbClr val="0070C0"/>
              </a:solidFill>
              <a:latin typeface="Calibri"/>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1. Tọa độ địa lí của một điểm trên quả Địa Cầu/bản đồ được xác định như thế nào?</a:t>
            </a:r>
            <a:endParaRPr lang="en-US" sz="3200">
              <a:solidFill>
                <a:srgbClr val="0070C0"/>
              </a:solidFill>
              <a:latin typeface="Calibri"/>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2. Khi xác định tọa độ địa lí của một điểm cần lưu ý điều gì?</a:t>
            </a:r>
            <a:endParaRPr lang="en-US" sz="3200">
              <a:solidFill>
                <a:srgbClr val="0070C0"/>
              </a:solidFill>
              <a:effectLst/>
              <a:latin typeface="Calibri"/>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179" y="1195467"/>
            <a:ext cx="5303818" cy="53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684057" cy="589181"/>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5078698"/>
          </a:xfrm>
          <a:prstGeom prst="rect">
            <a:avLst/>
          </a:prstGeom>
          <a:noFill/>
        </p:spPr>
        <p:txBody>
          <a:bodyPr wrap="square" rtlCol="0">
            <a:spAutoFit/>
          </a:bodyPr>
          <a:lstStyle/>
          <a:p>
            <a:pPr algn="just">
              <a:lnSpc>
                <a:spcPct val="115000"/>
              </a:lnSpc>
              <a:spcAft>
                <a:spcPts val="1000"/>
              </a:spcAft>
            </a:pP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Kinh</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của</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một</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điểm</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khoảng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cách</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tính</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bằng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từ</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kinh</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tuyến</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gốc</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đến</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kinh</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tuyến</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đi</a:t>
            </a:r>
            <a:r>
              <a:rPr lang="en-US" sz="2800" b="1" dirty="0">
                <a:solidFill>
                  <a:prstClr val="white"/>
                </a:solidFill>
                <a:latin typeface="Times New Roman"/>
                <a:ea typeface="Calibri"/>
                <a:cs typeface="Times New Roman"/>
              </a:rPr>
              <a:t> qua </a:t>
            </a:r>
            <a:r>
              <a:rPr lang="en-US" sz="2800" b="1" dirty="0" err="1">
                <a:solidFill>
                  <a:prstClr val="white"/>
                </a:solidFill>
                <a:latin typeface="Times New Roman"/>
                <a:ea typeface="Calibri"/>
                <a:cs typeface="Times New Roman"/>
              </a:rPr>
              <a:t>điểm</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đó</a:t>
            </a:r>
            <a:r>
              <a:rPr lang="en-US" sz="2800" b="1" dirty="0">
                <a:solidFill>
                  <a:prstClr val="white"/>
                </a:solidFill>
                <a:latin typeface="Times New Roman"/>
                <a:ea typeface="Calibri"/>
                <a:cs typeface="Times New Roman"/>
              </a:rPr>
              <a:t>.</a:t>
            </a:r>
            <a:endParaRPr lang="en-US" sz="2800" b="1" dirty="0">
              <a:solidFill>
                <a:prstClr val="white"/>
              </a:solidFill>
              <a:latin typeface="Calibri"/>
              <a:ea typeface="Calibri"/>
              <a:cs typeface="Times New Roman"/>
            </a:endParaRPr>
          </a:p>
          <a:p>
            <a:pPr algn="just">
              <a:lnSpc>
                <a:spcPct val="115000"/>
              </a:lnSpc>
              <a:spcAft>
                <a:spcPts val="1000"/>
              </a:spcAft>
            </a:pP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Vĩ</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của</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một</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điểm</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khoảng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cách</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tính</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bằng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từ</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vĩ</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tuyến</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gốc</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đến</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vĩ</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tuyến</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đi</a:t>
            </a:r>
            <a:r>
              <a:rPr lang="en-US" sz="2800" b="1" dirty="0">
                <a:solidFill>
                  <a:prstClr val="white"/>
                </a:solidFill>
                <a:latin typeface="Times New Roman"/>
                <a:ea typeface="Calibri"/>
                <a:cs typeface="Times New Roman"/>
              </a:rPr>
              <a:t> qua </a:t>
            </a:r>
            <a:r>
              <a:rPr lang="en-US" sz="2800" b="1" dirty="0" err="1">
                <a:solidFill>
                  <a:prstClr val="white"/>
                </a:solidFill>
                <a:latin typeface="Times New Roman"/>
                <a:ea typeface="Calibri"/>
                <a:cs typeface="Times New Roman"/>
              </a:rPr>
              <a:t>điểm</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đó</a:t>
            </a:r>
            <a:r>
              <a:rPr lang="en-US" sz="2800" b="1" dirty="0">
                <a:solidFill>
                  <a:prstClr val="white"/>
                </a:solidFill>
                <a:latin typeface="Times New Roman"/>
                <a:ea typeface="Calibri"/>
                <a:cs typeface="Times New Roman"/>
              </a:rPr>
              <a:t>.</a:t>
            </a:r>
            <a:endParaRPr lang="en-US" sz="2800" b="1" dirty="0">
              <a:solidFill>
                <a:prstClr val="white"/>
              </a:solidFill>
              <a:latin typeface="Calibri"/>
              <a:ea typeface="Calibri"/>
              <a:cs typeface="Times New Roman"/>
            </a:endParaRPr>
          </a:p>
          <a:p>
            <a:r>
              <a:rPr lang="en-US" sz="2800" b="1" dirty="0">
                <a:solidFill>
                  <a:prstClr val="white"/>
                </a:solidFill>
                <a:latin typeface="Times New Roman"/>
                <a:ea typeface="Calibri"/>
              </a:rPr>
              <a:t>- </a:t>
            </a:r>
            <a:r>
              <a:rPr lang="en-US" sz="2800" b="1" dirty="0" err="1">
                <a:solidFill>
                  <a:prstClr val="white"/>
                </a:solidFill>
                <a:latin typeface="Times New Roman"/>
                <a:ea typeface="Calibri"/>
              </a:rPr>
              <a:t>Tọa</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độ</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địa</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lí</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của</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một</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điểm</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nơi</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giao</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nhau</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giữa</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kinh</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độ</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và</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vĩ</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độ</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của</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điểm</a:t>
            </a:r>
            <a:r>
              <a:rPr lang="en-US" sz="2800" b="1" dirty="0">
                <a:solidFill>
                  <a:prstClr val="white"/>
                </a:solidFill>
                <a:latin typeface="Times New Roman"/>
                <a:ea typeface="Calibri"/>
              </a:rPr>
              <a:t> </a:t>
            </a:r>
            <a:r>
              <a:rPr lang="en-US" sz="2800" b="1" dirty="0" err="1">
                <a:solidFill>
                  <a:prstClr val="white"/>
                </a:solidFill>
                <a:latin typeface="Times New Roman"/>
                <a:ea typeface="Calibri"/>
              </a:rPr>
              <a:t>đó</a:t>
            </a:r>
            <a:r>
              <a:rPr lang="en-US" sz="2800" b="1" dirty="0">
                <a:solidFill>
                  <a:prstClr val="white"/>
                </a:solidFill>
                <a:latin typeface="Times New Roman"/>
                <a:ea typeface="Calibri"/>
              </a:rPr>
              <a:t>.</a:t>
            </a:r>
          </a:p>
          <a:p>
            <a:pPr algn="just">
              <a:lnSpc>
                <a:spcPct val="115000"/>
              </a:lnSpc>
              <a:spcAft>
                <a:spcPts val="1000"/>
              </a:spcAft>
            </a:pPr>
            <a:r>
              <a:rPr lang="nl-NL" sz="2800" b="1" dirty="0">
                <a:solidFill>
                  <a:prstClr val="white"/>
                </a:solidFill>
                <a:latin typeface="Times New Roman"/>
                <a:ea typeface="Calibri"/>
                <a:cs typeface="Times New Roman"/>
              </a:rPr>
              <a:t>         </a:t>
            </a:r>
            <a:endParaRPr lang="en-US" sz="2800" b="1" dirty="0">
              <a:solidFill>
                <a:prstClr val="white"/>
              </a:solidFill>
              <a:latin typeface="Calibri"/>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085" y="1161792"/>
            <a:ext cx="5303838"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940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779060"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4312976"/>
          </a:xfrm>
          <a:prstGeom prst="rect">
            <a:avLst/>
          </a:prstGeom>
          <a:noFill/>
        </p:spPr>
        <p:txBody>
          <a:bodyPr wrap="square" rtlCol="0">
            <a:spAutoFit/>
          </a:bodyPr>
          <a:lstStyle/>
          <a:p>
            <a:pPr algn="ctr">
              <a:lnSpc>
                <a:spcPct val="115000"/>
              </a:lnSpc>
              <a:spcAft>
                <a:spcPts val="1000"/>
              </a:spcAft>
            </a:pPr>
            <a:r>
              <a:rPr lang="en-US" sz="3200" b="1">
                <a:solidFill>
                  <a:srgbClr val="FF0000"/>
                </a:solidFill>
                <a:latin typeface="Times New Roman"/>
                <a:ea typeface="Calibri"/>
                <a:cs typeface="Times New Roman"/>
              </a:rPr>
              <a:t>NHIỆM VỤ 2</a:t>
            </a:r>
            <a:endParaRPr lang="en-US" sz="3200" b="1">
              <a:solidFill>
                <a:srgbClr val="0070C0"/>
              </a:solidFill>
              <a:latin typeface="Times New Roman"/>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Quan sát hình 1.2 và đọc thông tin trong mục II, em hãy:</a:t>
            </a:r>
            <a:endParaRPr lang="en-US" sz="2400">
              <a:solidFill>
                <a:srgbClr val="0070C0"/>
              </a:solidFill>
              <a:latin typeface="Calibri"/>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1. Xác định tọa độ địa lí các điểm A,B,C,D và ghi ra tọa độ địa lí các điểm đó trong vở/tài liệu HS/giấy nháp,...</a:t>
            </a:r>
            <a:endParaRPr lang="en-US" sz="2400">
              <a:solidFill>
                <a:srgbClr val="0070C0"/>
              </a:solidFill>
              <a:effectLst/>
              <a:latin typeface="Calibri"/>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179" y="1195467"/>
            <a:ext cx="5303818" cy="53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54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684057" cy="589181"/>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3216265"/>
          </a:xfrm>
          <a:prstGeom prst="rect">
            <a:avLst/>
          </a:prstGeom>
          <a:noFill/>
        </p:spPr>
        <p:txBody>
          <a:bodyPr wrap="square" rtlCol="0">
            <a:spAutoFit/>
          </a:bodyPr>
          <a:lstStyle/>
          <a:p>
            <a:pPr algn="just">
              <a:lnSpc>
                <a:spcPct val="115000"/>
              </a:lnSpc>
              <a:spcAft>
                <a:spcPts val="1000"/>
              </a:spcAft>
            </a:pPr>
            <a:r>
              <a:rPr lang="nl-NL" sz="4000" b="1">
                <a:solidFill>
                  <a:srgbClr val="0070C0"/>
                </a:solidFill>
                <a:latin typeface="Times New Roman" pitchFamily="18" charset="0"/>
                <a:ea typeface="Calibri"/>
                <a:cs typeface="Times New Roman" pitchFamily="18" charset="0"/>
              </a:rPr>
              <a:t>         A (80</a:t>
            </a:r>
            <a:r>
              <a:rPr lang="nl-NL" sz="4000" b="1" baseline="30000">
                <a:solidFill>
                  <a:srgbClr val="0070C0"/>
                </a:solidFill>
                <a:latin typeface="Times New Roman" pitchFamily="18" charset="0"/>
                <a:ea typeface="Calibri"/>
                <a:cs typeface="Times New Roman" pitchFamily="18" charset="0"/>
              </a:rPr>
              <a:t>0 </a:t>
            </a:r>
            <a:r>
              <a:rPr lang="nl-NL" sz="4000" b="1">
                <a:solidFill>
                  <a:srgbClr val="0070C0"/>
                </a:solidFill>
                <a:latin typeface="Times New Roman" pitchFamily="18" charset="0"/>
                <a:ea typeface="Calibri"/>
                <a:cs typeface="Times New Roman" pitchFamily="18" charset="0"/>
              </a:rPr>
              <a:t>Đ, 40</a:t>
            </a:r>
            <a:r>
              <a:rPr lang="nl-NL" sz="4000" b="1" baseline="30000">
                <a:solidFill>
                  <a:srgbClr val="0070C0"/>
                </a:solidFill>
                <a:latin typeface="Times New Roman" pitchFamily="18" charset="0"/>
                <a:ea typeface="Calibri"/>
                <a:cs typeface="Times New Roman" pitchFamily="18" charset="0"/>
              </a:rPr>
              <a:t>0</a:t>
            </a:r>
            <a:r>
              <a:rPr lang="nl-NL" sz="4000" b="1">
                <a:solidFill>
                  <a:srgbClr val="0070C0"/>
                </a:solidFill>
                <a:latin typeface="Times New Roman" pitchFamily="18" charset="0"/>
                <a:ea typeface="Calibri"/>
                <a:cs typeface="Times New Roman" pitchFamily="18" charset="0"/>
              </a:rPr>
              <a:t>B)</a:t>
            </a:r>
            <a:endParaRPr lang="en-US" sz="4000" b="1">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nl-NL" sz="4000" b="1">
                <a:solidFill>
                  <a:srgbClr val="0070C0"/>
                </a:solidFill>
                <a:latin typeface="Times New Roman" pitchFamily="18" charset="0"/>
                <a:ea typeface="Calibri"/>
                <a:cs typeface="Times New Roman" pitchFamily="18" charset="0"/>
              </a:rPr>
              <a:t>         B (40</a:t>
            </a:r>
            <a:r>
              <a:rPr lang="nl-NL" sz="4000" b="1" baseline="30000">
                <a:solidFill>
                  <a:srgbClr val="0070C0"/>
                </a:solidFill>
                <a:latin typeface="Times New Roman" pitchFamily="18" charset="0"/>
                <a:ea typeface="Calibri"/>
                <a:cs typeface="Times New Roman" pitchFamily="18" charset="0"/>
              </a:rPr>
              <a:t>0</a:t>
            </a:r>
            <a:r>
              <a:rPr lang="nl-NL" sz="4000" b="1">
                <a:solidFill>
                  <a:srgbClr val="0070C0"/>
                </a:solidFill>
                <a:latin typeface="Times New Roman" pitchFamily="18" charset="0"/>
                <a:ea typeface="Calibri"/>
                <a:cs typeface="Times New Roman" pitchFamily="18" charset="0"/>
              </a:rPr>
              <a:t> Đ, 20</a:t>
            </a:r>
            <a:r>
              <a:rPr lang="nl-NL" sz="4000" b="1" baseline="30000">
                <a:solidFill>
                  <a:srgbClr val="0070C0"/>
                </a:solidFill>
                <a:latin typeface="Times New Roman" pitchFamily="18" charset="0"/>
                <a:ea typeface="Calibri"/>
                <a:cs typeface="Times New Roman" pitchFamily="18" charset="0"/>
              </a:rPr>
              <a:t>0</a:t>
            </a:r>
            <a:r>
              <a:rPr lang="nl-NL" sz="4000" b="1">
                <a:solidFill>
                  <a:srgbClr val="0070C0"/>
                </a:solidFill>
                <a:latin typeface="Times New Roman" pitchFamily="18" charset="0"/>
                <a:ea typeface="Calibri"/>
                <a:cs typeface="Times New Roman" pitchFamily="18" charset="0"/>
              </a:rPr>
              <a:t>B)</a:t>
            </a:r>
            <a:endParaRPr lang="en-US" sz="4000" b="1">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nl-NL" sz="4000" b="1">
                <a:solidFill>
                  <a:srgbClr val="0070C0"/>
                </a:solidFill>
                <a:latin typeface="Times New Roman" pitchFamily="18" charset="0"/>
                <a:ea typeface="Calibri"/>
                <a:cs typeface="Times New Roman" pitchFamily="18" charset="0"/>
              </a:rPr>
              <a:t>         C (20</a:t>
            </a:r>
            <a:r>
              <a:rPr lang="nl-NL" sz="4000" b="1" baseline="30000">
                <a:solidFill>
                  <a:srgbClr val="0070C0"/>
                </a:solidFill>
                <a:latin typeface="Times New Roman" pitchFamily="18" charset="0"/>
                <a:ea typeface="Calibri"/>
                <a:cs typeface="Times New Roman" pitchFamily="18" charset="0"/>
              </a:rPr>
              <a:t>0 </a:t>
            </a:r>
            <a:r>
              <a:rPr lang="nl-NL" sz="4000" b="1">
                <a:solidFill>
                  <a:srgbClr val="0070C0"/>
                </a:solidFill>
                <a:latin typeface="Times New Roman" pitchFamily="18" charset="0"/>
                <a:ea typeface="Calibri"/>
                <a:cs typeface="Times New Roman" pitchFamily="18" charset="0"/>
              </a:rPr>
              <a:t>Đ, 40</a:t>
            </a:r>
            <a:r>
              <a:rPr lang="nl-NL" sz="4000" b="1" baseline="30000">
                <a:solidFill>
                  <a:srgbClr val="0070C0"/>
                </a:solidFill>
                <a:latin typeface="Times New Roman" pitchFamily="18" charset="0"/>
                <a:ea typeface="Calibri"/>
                <a:cs typeface="Times New Roman" pitchFamily="18" charset="0"/>
              </a:rPr>
              <a:t>0</a:t>
            </a:r>
            <a:r>
              <a:rPr lang="nl-NL" sz="4000" b="1">
                <a:solidFill>
                  <a:srgbClr val="0070C0"/>
                </a:solidFill>
                <a:latin typeface="Times New Roman" pitchFamily="18" charset="0"/>
                <a:ea typeface="Calibri"/>
                <a:cs typeface="Times New Roman" pitchFamily="18" charset="0"/>
              </a:rPr>
              <a:t>N)</a:t>
            </a:r>
            <a:endParaRPr lang="en-US" sz="4000" b="1">
              <a:solidFill>
                <a:srgbClr val="0070C0"/>
              </a:solidFill>
              <a:latin typeface="Times New Roman" pitchFamily="18" charset="0"/>
              <a:ea typeface="Calibri"/>
              <a:cs typeface="Times New Roman" pitchFamily="18" charset="0"/>
            </a:endParaRPr>
          </a:p>
          <a:p>
            <a:r>
              <a:rPr lang="nl-NL" sz="4000" b="1">
                <a:solidFill>
                  <a:srgbClr val="0070C0"/>
                </a:solidFill>
                <a:latin typeface="Times New Roman" pitchFamily="18" charset="0"/>
                <a:ea typeface="Calibri"/>
                <a:cs typeface="Times New Roman" pitchFamily="18" charset="0"/>
              </a:rPr>
              <a:t>         D (40</a:t>
            </a:r>
            <a:r>
              <a:rPr lang="nl-NL" sz="4000" b="1" baseline="30000">
                <a:solidFill>
                  <a:srgbClr val="0070C0"/>
                </a:solidFill>
                <a:latin typeface="Times New Roman" pitchFamily="18" charset="0"/>
                <a:ea typeface="Calibri"/>
                <a:cs typeface="Times New Roman" pitchFamily="18" charset="0"/>
              </a:rPr>
              <a:t>0 </a:t>
            </a:r>
            <a:r>
              <a:rPr lang="nl-NL" sz="4000" b="1">
                <a:solidFill>
                  <a:srgbClr val="0070C0"/>
                </a:solidFill>
                <a:latin typeface="Times New Roman" pitchFamily="18" charset="0"/>
                <a:ea typeface="Calibri"/>
                <a:cs typeface="Times New Roman" pitchFamily="18" charset="0"/>
              </a:rPr>
              <a:t>T, 20</a:t>
            </a:r>
            <a:r>
              <a:rPr lang="nl-NL" sz="4000" b="1" baseline="30000">
                <a:solidFill>
                  <a:srgbClr val="0070C0"/>
                </a:solidFill>
                <a:latin typeface="Times New Roman" pitchFamily="18" charset="0"/>
                <a:ea typeface="Calibri"/>
                <a:cs typeface="Times New Roman" pitchFamily="18" charset="0"/>
              </a:rPr>
              <a:t>0</a:t>
            </a:r>
            <a:r>
              <a:rPr lang="nl-NL" sz="4000" b="1">
                <a:solidFill>
                  <a:srgbClr val="0070C0"/>
                </a:solidFill>
                <a:latin typeface="Times New Roman" pitchFamily="18" charset="0"/>
                <a:ea typeface="Calibri"/>
                <a:cs typeface="Times New Roman" pitchFamily="18" charset="0"/>
              </a:rPr>
              <a:t>N)</a:t>
            </a:r>
            <a:endParaRPr lang="en-US" sz="4000" b="1">
              <a:solidFill>
                <a:srgbClr val="0070C0"/>
              </a:solidFill>
              <a:latin typeface="Times New Roman" pitchFamily="18" charset="0"/>
              <a:ea typeface="Calibri"/>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3906" y="310791"/>
            <a:ext cx="6148017" cy="619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39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1083374"/>
          </a:xfrm>
          <a:prstGeom prst="rect">
            <a:avLst/>
          </a:prstGeom>
        </p:spPr>
        <p:txBody>
          <a:bodyPr wrap="square">
            <a:spAutoFit/>
          </a:bodyPr>
          <a:lstStyle/>
          <a:p>
            <a:pPr algn="just">
              <a:lnSpc>
                <a:spcPct val="115000"/>
              </a:lnSpc>
              <a:spcAft>
                <a:spcPts val="0"/>
              </a:spcAft>
            </a:pPr>
            <a:r>
              <a:rPr lang="en-US" sz="2800" b="1">
                <a:solidFill>
                  <a:srgbClr val="FF0000"/>
                </a:solidFill>
                <a:latin typeface="Times New Roman"/>
                <a:ea typeface="Calibri"/>
                <a:cs typeface="Times New Roman"/>
              </a:rPr>
              <a:t>Bài tập 1. </a:t>
            </a:r>
            <a:r>
              <a:rPr lang="en-US" sz="2800" b="1">
                <a:solidFill>
                  <a:schemeClr val="bg1"/>
                </a:solidFill>
                <a:latin typeface="Times New Roman"/>
                <a:ea typeface="Calibri"/>
                <a:cs typeface="Times New Roman"/>
              </a:rPr>
              <a:t>Cho biết nếu vẽ các đường kinh tuyến, vĩ tuyến cách nhau </a:t>
            </a:r>
            <a:r>
              <a:rPr lang="nl-NL" sz="2800" b="1">
                <a:solidFill>
                  <a:schemeClr val="bg1"/>
                </a:solidFill>
                <a:latin typeface="Times New Roman"/>
                <a:ea typeface="Calibri"/>
                <a:cs typeface="Times New Roman"/>
              </a:rPr>
              <a:t>1</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 thì trên quả địa cầu có bao nhiêu kinh tuyến, vĩ tuyến.</a:t>
            </a:r>
            <a:endParaRPr lang="en-US" sz="2800" b="1">
              <a:solidFill>
                <a:schemeClr val="bg1"/>
              </a:solidFill>
              <a:effectLst/>
              <a:latin typeface="Calibri"/>
              <a:ea typeface="Calibri"/>
              <a:cs typeface="Times New Roman"/>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046" y="2006930"/>
            <a:ext cx="5668047" cy="45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ectangle 97"/>
          <p:cNvSpPr/>
          <p:nvPr/>
        </p:nvSpPr>
        <p:spPr>
          <a:xfrm>
            <a:off x="389195" y="2262696"/>
            <a:ext cx="5676251" cy="3065455"/>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kinh tuyến thì có 360 kinh tuyến.</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 </a:t>
            </a:r>
            <a:r>
              <a:rPr lang="en-US" sz="2400" i="1">
                <a:solidFill>
                  <a:schemeClr val="bg1"/>
                </a:solidFill>
                <a:latin typeface="Times New Roman" pitchFamily="18" charset="0"/>
                <a:ea typeface="Calibri"/>
                <a:cs typeface="Times New Roman" pitchFamily="18" charset="0"/>
              </a:rPr>
              <a:t>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vĩ tuyến thì có:</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Bắc</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Nam</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Vĩ tuyến 0</a:t>
            </a:r>
            <a:r>
              <a:rPr lang="nl-NL" sz="2400" i="1" baseline="30000">
                <a:solidFill>
                  <a:schemeClr val="bg1"/>
                </a:solidFill>
                <a:latin typeface="Times New Roman" pitchFamily="18" charset="0"/>
                <a:ea typeface="Calibri"/>
                <a:cs typeface="Times New Roman" pitchFamily="18" charset="0"/>
              </a:rPr>
              <a:t>0</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--&gt; Vậy có tất cả 181 vĩ tuyến</a:t>
            </a:r>
            <a:endParaRPr lang="en-US" sz="2400" i="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randombar(horizontal)">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2. </a:t>
            </a:r>
            <a:endParaRPr lang="en-US">
              <a:solidFill>
                <a:prstClr val="black"/>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248" y="1095133"/>
            <a:ext cx="7592074" cy="543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5279" y="1741564"/>
            <a:ext cx="3491078" cy="2569934"/>
          </a:xfrm>
          <a:prstGeom prst="rect">
            <a:avLst/>
          </a:prstGeom>
        </p:spPr>
        <p:txBody>
          <a:bodyPr wrap="square">
            <a:spAutoFit/>
          </a:bodyPr>
          <a:lstStyle/>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(1) Vòng cực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(2) Chí tuyến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(3) Xích đạo</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(4) Chí tuyến nam</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(5) Vòng cực nam</a:t>
            </a:r>
            <a:endParaRPr lang="en-US" sz="2800" b="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5465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circle(in)">
                                      <p:cBhvr>
                                        <p:cTn id="10" dur="2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3. </a:t>
            </a:r>
            <a:endParaRPr lang="en-US">
              <a:solidFill>
                <a:prstClr val="black"/>
              </a:solidFill>
            </a:endParaRPr>
          </a:p>
        </p:txBody>
      </p:sp>
      <p:sp>
        <p:nvSpPr>
          <p:cNvPr id="14" name="Rectangle 13"/>
          <p:cNvSpPr/>
          <p:nvPr/>
        </p:nvSpPr>
        <p:spPr>
          <a:xfrm>
            <a:off x="475279" y="1618353"/>
            <a:ext cx="3075443" cy="3250121"/>
          </a:xfrm>
          <a:prstGeom prst="rect">
            <a:avLst/>
          </a:prstGeom>
        </p:spPr>
        <p:txBody>
          <a:bodyPr wrap="square">
            <a:spAutoFit/>
          </a:bodyPr>
          <a:lstStyle/>
          <a:p>
            <a:pPr algn="just">
              <a:lnSpc>
                <a:spcPct val="115000"/>
              </a:lnSpc>
              <a:spcAft>
                <a:spcPts val="600"/>
              </a:spcAft>
            </a:pPr>
            <a:r>
              <a:rPr lang="nl-NL" sz="2400" b="1">
                <a:solidFill>
                  <a:prstClr val="white"/>
                </a:solidFill>
                <a:latin typeface="Times New Roman"/>
                <a:ea typeface="Calibri"/>
                <a:cs typeface="Times New Roman"/>
              </a:rPr>
              <a:t>A (130</a:t>
            </a:r>
            <a:r>
              <a:rPr lang="nl-NL" sz="2400" b="1" baseline="30000">
                <a:solidFill>
                  <a:prstClr val="white"/>
                </a:solidFill>
                <a:latin typeface="Times New Roman"/>
                <a:ea typeface="Calibri"/>
                <a:cs typeface="Times New Roman"/>
              </a:rPr>
              <a:t>0 </a:t>
            </a:r>
            <a:r>
              <a:rPr lang="nl-NL" sz="2400" b="1">
                <a:solidFill>
                  <a:prstClr val="white"/>
                </a:solidFill>
                <a:latin typeface="Times New Roman"/>
                <a:ea typeface="Calibri"/>
                <a:cs typeface="Times New Roman"/>
              </a:rPr>
              <a:t>Đ, 10</a:t>
            </a:r>
            <a:r>
              <a:rPr lang="nl-NL" sz="2400" b="1" baseline="30000">
                <a:solidFill>
                  <a:prstClr val="white"/>
                </a:solidFill>
                <a:latin typeface="Times New Roman"/>
                <a:ea typeface="Calibri"/>
                <a:cs typeface="Times New Roman"/>
              </a:rPr>
              <a:t>0</a:t>
            </a:r>
            <a:r>
              <a:rPr lang="nl-NL" sz="2400" b="1">
                <a:solidFill>
                  <a:prstClr val="white"/>
                </a:solidFill>
                <a:latin typeface="Times New Roman"/>
                <a:ea typeface="Calibri"/>
                <a:cs typeface="Times New Roman"/>
              </a:rPr>
              <a:t>B)</a:t>
            </a:r>
            <a:endParaRPr lang="en-US" sz="2400" b="1">
              <a:solidFill>
                <a:prstClr val="white"/>
              </a:solidFill>
              <a:latin typeface="Calibri"/>
              <a:ea typeface="Calibri"/>
              <a:cs typeface="Times New Roman"/>
            </a:endParaRPr>
          </a:p>
          <a:p>
            <a:pPr algn="just">
              <a:lnSpc>
                <a:spcPct val="115000"/>
              </a:lnSpc>
              <a:spcAft>
                <a:spcPts val="600"/>
              </a:spcAft>
            </a:pPr>
            <a:r>
              <a:rPr lang="nl-NL" sz="2400" b="1">
                <a:solidFill>
                  <a:prstClr val="white"/>
                </a:solidFill>
                <a:latin typeface="Times New Roman"/>
                <a:ea typeface="Calibri"/>
                <a:cs typeface="Times New Roman"/>
              </a:rPr>
              <a:t>B (110</a:t>
            </a:r>
            <a:r>
              <a:rPr lang="nl-NL" sz="2400" b="1" baseline="30000">
                <a:solidFill>
                  <a:prstClr val="white"/>
                </a:solidFill>
                <a:latin typeface="Times New Roman"/>
                <a:ea typeface="Calibri"/>
                <a:cs typeface="Times New Roman"/>
              </a:rPr>
              <a:t>0</a:t>
            </a:r>
            <a:r>
              <a:rPr lang="nl-NL" sz="2400" b="1">
                <a:solidFill>
                  <a:prstClr val="white"/>
                </a:solidFill>
                <a:latin typeface="Times New Roman"/>
                <a:ea typeface="Calibri"/>
                <a:cs typeface="Times New Roman"/>
              </a:rPr>
              <a:t>,  10</a:t>
            </a:r>
            <a:r>
              <a:rPr lang="nl-NL" sz="2400" b="1" baseline="30000">
                <a:solidFill>
                  <a:prstClr val="white"/>
                </a:solidFill>
                <a:latin typeface="Times New Roman"/>
                <a:ea typeface="Calibri"/>
                <a:cs typeface="Times New Roman"/>
              </a:rPr>
              <a:t>0</a:t>
            </a:r>
            <a:r>
              <a:rPr lang="nl-NL" sz="2400" b="1">
                <a:solidFill>
                  <a:prstClr val="white"/>
                </a:solidFill>
                <a:latin typeface="Times New Roman"/>
                <a:ea typeface="Calibri"/>
                <a:cs typeface="Times New Roman"/>
              </a:rPr>
              <a:t>B)</a:t>
            </a:r>
            <a:endParaRPr lang="en-US" sz="2400" b="1">
              <a:solidFill>
                <a:prstClr val="white"/>
              </a:solidFill>
              <a:latin typeface="Calibri"/>
              <a:ea typeface="Calibri"/>
              <a:cs typeface="Times New Roman"/>
            </a:endParaRPr>
          </a:p>
          <a:p>
            <a:pPr>
              <a:spcAft>
                <a:spcPts val="600"/>
              </a:spcAft>
            </a:pPr>
            <a:r>
              <a:rPr lang="nl-NL" sz="2400" b="1">
                <a:solidFill>
                  <a:prstClr val="white"/>
                </a:solidFill>
                <a:latin typeface="Times New Roman"/>
                <a:ea typeface="Calibri"/>
              </a:rPr>
              <a:t>C (130</a:t>
            </a:r>
            <a:r>
              <a:rPr lang="nl-NL" sz="2400" b="1" baseline="30000">
                <a:solidFill>
                  <a:prstClr val="white"/>
                </a:solidFill>
                <a:latin typeface="Times New Roman"/>
                <a:ea typeface="Calibri"/>
              </a:rPr>
              <a:t>0</a:t>
            </a:r>
            <a:r>
              <a:rPr lang="nl-NL" sz="2400" b="1">
                <a:solidFill>
                  <a:prstClr val="white"/>
                </a:solidFill>
                <a:latin typeface="Times New Roman"/>
                <a:ea typeface="Calibri"/>
              </a:rPr>
              <a:t>Đ, 0</a:t>
            </a:r>
            <a:r>
              <a:rPr lang="nl-NL" sz="2400" b="1" baseline="30000">
                <a:solidFill>
                  <a:prstClr val="white"/>
                </a:solidFill>
                <a:latin typeface="Times New Roman"/>
                <a:ea typeface="Calibri"/>
              </a:rPr>
              <a:t>0</a:t>
            </a:r>
            <a:r>
              <a:rPr lang="nl-NL" sz="2400" b="1">
                <a:solidFill>
                  <a:prstClr val="white"/>
                </a:solidFill>
                <a:latin typeface="Times New Roman"/>
                <a:ea typeface="Calibri"/>
              </a:rPr>
              <a:t>)</a:t>
            </a:r>
          </a:p>
          <a:p>
            <a:pPr>
              <a:spcAft>
                <a:spcPts val="600"/>
              </a:spcAft>
            </a:pPr>
            <a:r>
              <a:rPr lang="nl-NL" sz="2400" b="1">
                <a:solidFill>
                  <a:prstClr val="white"/>
                </a:solidFill>
                <a:latin typeface="Times New Roman"/>
                <a:ea typeface="Calibri"/>
              </a:rPr>
              <a:t>D (120</a:t>
            </a:r>
            <a:r>
              <a:rPr lang="nl-NL" sz="2400" b="1" baseline="30000">
                <a:solidFill>
                  <a:prstClr val="white"/>
                </a:solidFill>
                <a:latin typeface="Times New Roman"/>
                <a:ea typeface="Calibri"/>
              </a:rPr>
              <a:t>0</a:t>
            </a:r>
            <a:r>
              <a:rPr lang="nl-NL" sz="2400" b="1">
                <a:solidFill>
                  <a:prstClr val="white"/>
                </a:solidFill>
                <a:latin typeface="Times New Roman"/>
                <a:ea typeface="Calibri"/>
              </a:rPr>
              <a:t>Đ, 10</a:t>
            </a:r>
            <a:r>
              <a:rPr lang="nl-NL" sz="2400" b="1" baseline="30000">
                <a:solidFill>
                  <a:prstClr val="white"/>
                </a:solidFill>
                <a:latin typeface="Times New Roman"/>
                <a:ea typeface="Calibri"/>
              </a:rPr>
              <a:t>0</a:t>
            </a:r>
            <a:r>
              <a:rPr lang="nl-NL" sz="2400" b="1">
                <a:solidFill>
                  <a:prstClr val="white"/>
                </a:solidFill>
                <a:latin typeface="Times New Roman"/>
                <a:ea typeface="Calibri"/>
              </a:rPr>
              <a:t>N)</a:t>
            </a:r>
          </a:p>
          <a:p>
            <a:pPr>
              <a:spcAft>
                <a:spcPts val="600"/>
              </a:spcAft>
            </a:pPr>
            <a:r>
              <a:rPr lang="nl-NL" sz="2400" b="1">
                <a:solidFill>
                  <a:prstClr val="white"/>
                </a:solidFill>
                <a:latin typeface="Times New Roman"/>
                <a:ea typeface="Calibri"/>
              </a:rPr>
              <a:t>Đ (140</a:t>
            </a:r>
            <a:r>
              <a:rPr lang="nl-NL" sz="2400" b="1" baseline="30000">
                <a:solidFill>
                  <a:prstClr val="white"/>
                </a:solidFill>
                <a:latin typeface="Times New Roman"/>
                <a:ea typeface="Calibri"/>
              </a:rPr>
              <a:t>0</a:t>
            </a:r>
            <a:r>
              <a:rPr lang="nl-NL" sz="2400" b="1">
                <a:solidFill>
                  <a:prstClr val="white"/>
                </a:solidFill>
                <a:latin typeface="Times New Roman"/>
                <a:ea typeface="Calibri"/>
              </a:rPr>
              <a:t>Đ, 0</a:t>
            </a:r>
            <a:r>
              <a:rPr lang="nl-NL" sz="2400" b="1" baseline="30000">
                <a:solidFill>
                  <a:prstClr val="white"/>
                </a:solidFill>
                <a:latin typeface="Times New Roman"/>
                <a:ea typeface="Calibri"/>
              </a:rPr>
              <a:t>0</a:t>
            </a:r>
            <a:r>
              <a:rPr lang="nl-NL" sz="2400" b="1">
                <a:solidFill>
                  <a:prstClr val="white"/>
                </a:solidFill>
                <a:latin typeface="Times New Roman"/>
                <a:ea typeface="Calibri"/>
              </a:rPr>
              <a:t>)</a:t>
            </a:r>
          </a:p>
          <a:p>
            <a:pPr lvl="0">
              <a:spcAft>
                <a:spcPts val="600"/>
              </a:spcAft>
            </a:pPr>
            <a:r>
              <a:rPr lang="nl-NL" sz="2400" b="1">
                <a:solidFill>
                  <a:prstClr val="white"/>
                </a:solidFill>
                <a:latin typeface="Times New Roman"/>
                <a:ea typeface="Calibri"/>
              </a:rPr>
              <a:t>E (130</a:t>
            </a:r>
            <a:r>
              <a:rPr lang="nl-NL" sz="2400" b="1" baseline="30000">
                <a:solidFill>
                  <a:prstClr val="white"/>
                </a:solidFill>
                <a:latin typeface="Times New Roman"/>
                <a:ea typeface="Calibri"/>
              </a:rPr>
              <a:t>0</a:t>
            </a:r>
            <a:r>
              <a:rPr lang="nl-NL" sz="2400" b="1">
                <a:solidFill>
                  <a:prstClr val="white"/>
                </a:solidFill>
                <a:latin typeface="Times New Roman"/>
                <a:ea typeface="Calibri"/>
              </a:rPr>
              <a:t>Đ, 15</a:t>
            </a:r>
            <a:r>
              <a:rPr lang="nl-NL" sz="2400" b="1" baseline="30000">
                <a:solidFill>
                  <a:prstClr val="white"/>
                </a:solidFill>
                <a:latin typeface="Times New Roman"/>
                <a:ea typeface="Calibri"/>
              </a:rPr>
              <a:t>0</a:t>
            </a:r>
            <a:r>
              <a:rPr lang="nl-NL" sz="2400" b="1">
                <a:solidFill>
                  <a:prstClr val="white"/>
                </a:solidFill>
                <a:latin typeface="Times New Roman"/>
                <a:ea typeface="Calibri"/>
              </a:rPr>
              <a:t>B)</a:t>
            </a:r>
          </a:p>
          <a:p>
            <a:pPr lvl="0">
              <a:spcAft>
                <a:spcPts val="600"/>
              </a:spcAft>
            </a:pPr>
            <a:r>
              <a:rPr lang="nl-NL" sz="2400" b="1">
                <a:solidFill>
                  <a:prstClr val="white"/>
                </a:solidFill>
                <a:latin typeface="Times New Roman"/>
                <a:ea typeface="Calibri"/>
              </a:rPr>
              <a:t>G (125</a:t>
            </a:r>
            <a:r>
              <a:rPr lang="nl-NL" sz="2400" b="1" baseline="30000">
                <a:solidFill>
                  <a:prstClr val="white"/>
                </a:solidFill>
                <a:latin typeface="Times New Roman"/>
                <a:ea typeface="Calibri"/>
              </a:rPr>
              <a:t>0</a:t>
            </a:r>
            <a:r>
              <a:rPr lang="nl-NL" sz="2400" b="1">
                <a:solidFill>
                  <a:prstClr val="white"/>
                </a:solidFill>
                <a:latin typeface="Times New Roman"/>
                <a:ea typeface="Calibri"/>
              </a:rPr>
              <a:t>Đ, 0</a:t>
            </a:r>
            <a:r>
              <a:rPr lang="nl-NL" sz="2400" b="1" baseline="30000">
                <a:solidFill>
                  <a:prstClr val="white"/>
                </a:solidFill>
                <a:latin typeface="Times New Roman"/>
                <a:ea typeface="Calibri"/>
              </a:rPr>
              <a:t>0</a:t>
            </a:r>
            <a:r>
              <a:rPr lang="nl-NL" sz="2400" b="1">
                <a:solidFill>
                  <a:prstClr val="white"/>
                </a:solidFill>
                <a:latin typeface="Times New Roman"/>
                <a:ea typeface="Calibri"/>
              </a:rPr>
              <a: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779" y="797817"/>
            <a:ext cx="7012296" cy="57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32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ircle(in)">
                                      <p:cBhvr>
                                        <p:cTn id="17" dur="20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circle(in)">
                                      <p:cBhvr>
                                        <p:cTn id="22" dur="20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circle(in)">
                                      <p:cBhvr>
                                        <p:cTn id="27" dur="2000"/>
                                        <p:tgtEl>
                                          <p:spTgt spid="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circle(in)">
                                      <p:cBhvr>
                                        <p:cTn id="32" dur="2000"/>
                                        <p:tgtEl>
                                          <p:spTgt spid="1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xEl>
                                              <p:pRg st="4" end="4"/>
                                            </p:txEl>
                                          </p:spTgt>
                                        </p:tgtEl>
                                        <p:attrNameLst>
                                          <p:attrName>style.visibility</p:attrName>
                                        </p:attrNameLst>
                                      </p:cBhvr>
                                      <p:to>
                                        <p:strVal val="visible"/>
                                      </p:to>
                                    </p:set>
                                    <p:animEffect transition="in" filter="circle(in)">
                                      <p:cBhvr>
                                        <p:cTn id="37" dur="2000"/>
                                        <p:tgtEl>
                                          <p:spTgt spid="1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4">
                                            <p:txEl>
                                              <p:pRg st="5" end="5"/>
                                            </p:txEl>
                                          </p:spTgt>
                                        </p:tgtEl>
                                        <p:attrNameLst>
                                          <p:attrName>style.visibility</p:attrName>
                                        </p:attrNameLst>
                                      </p:cBhvr>
                                      <p:to>
                                        <p:strVal val="visible"/>
                                      </p:to>
                                    </p:set>
                                    <p:animEffect transition="in" filter="circle(in)">
                                      <p:cBhvr>
                                        <p:cTn id="42" dur="2000"/>
                                        <p:tgtEl>
                                          <p:spTgt spid="1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4">
                                            <p:txEl>
                                              <p:pRg st="6" end="6"/>
                                            </p:txEl>
                                          </p:spTgt>
                                        </p:tgtEl>
                                        <p:attrNameLst>
                                          <p:attrName>style.visibility</p:attrName>
                                        </p:attrNameLst>
                                      </p:cBhvr>
                                      <p:to>
                                        <p:strVal val="visible"/>
                                      </p:to>
                                    </p:set>
                                    <p:animEffect transition="in" filter="circle(in)">
                                      <p:cBhvr>
                                        <p:cTn id="47" dur="20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1699331" y="1348120"/>
            <a:ext cx="8917209" cy="2428357"/>
          </a:xfrm>
          <a:prstGeom prst="rect">
            <a:avLst/>
          </a:prstGeom>
        </p:spPr>
        <p:txBody>
          <a:bodyPr wrap="square">
            <a:spAutoFit/>
          </a:bodyPr>
          <a:lstStyle/>
          <a:p>
            <a:pPr indent="457200" algn="ctr">
              <a:lnSpc>
                <a:spcPct val="115000"/>
              </a:lnSpc>
              <a:spcAft>
                <a:spcPts val="0"/>
              </a:spcAft>
            </a:pPr>
            <a:r>
              <a:rPr lang="en-US" sz="4400" b="1">
                <a:solidFill>
                  <a:srgbClr val="00B0F0"/>
                </a:solidFill>
                <a:latin typeface="Times New Roman"/>
                <a:ea typeface="Calibri"/>
                <a:cs typeface="Times New Roman"/>
              </a:rPr>
              <a:t>Tra cứu thông tin, ghi tọa độ địa lí các điểm cực (Bắc, Nam, Đông, Tây) trên phần đất liền nước ta.</a:t>
            </a:r>
            <a:endParaRPr lang="en-US" sz="4400">
              <a:solidFill>
                <a:srgbClr val="00B0F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1380133"/>
            <a:ext cx="7148945"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610692"/>
            <a:ext cx="3731017"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96392"/>
              <a:ext cx="426973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1197750" y="2288756"/>
            <a:ext cx="4773168" cy="3194721"/>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a:solidFill>
                  <a:srgbClr val="0070C0"/>
                </a:solidFill>
                <a:latin typeface="汉仪喵魂体W" panose="00020600040101010101" pitchFamily="18" charset="-122"/>
                <a:ea typeface="汉仪喵魂体W" panose="00020600040101010101" pitchFamily="18" charset="-122"/>
              </a:rPr>
              <a:t>Ngày nay, các con tàu ra khơi đều có gắn các thiết bị định vị để thông báo vị trí của con tàu. Vậy dựa vào đâu để người ta xác định được vị trí của con tàu khi đang lênh đênh trên biển?</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078" y="3486193"/>
            <a:ext cx="4432173" cy="30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435290" y="2959841"/>
            <a:ext cx="4464684" cy="620959"/>
            <a:chOff x="3682690" y="2338141"/>
            <a:chExt cx="4464684"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82690" y="2338141"/>
              <a:ext cx="4464684"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I.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4044679" y="3905866"/>
            <a:ext cx="7245894" cy="1695111"/>
            <a:chOff x="2292079" y="2385641"/>
            <a:chExt cx="7245894" cy="1695111"/>
          </a:xfrm>
        </p:grpSpPr>
        <p:sp>
          <p:nvSpPr>
            <p:cNvPr id="28" name="Freeform 5"/>
            <p:cNvSpPr/>
            <p:nvPr/>
          </p:nvSpPr>
          <p:spPr bwMode="auto">
            <a:xfrm>
              <a:off x="5194465" y="2810532"/>
              <a:ext cx="2042394" cy="983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593186" y="2385641"/>
              <a:ext cx="2643673"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sp>
          <p:nvSpPr>
            <p:cNvPr id="20" name="文本框 28"/>
            <p:cNvSpPr txBox="1"/>
            <p:nvPr/>
          </p:nvSpPr>
          <p:spPr>
            <a:xfrm>
              <a:off x="2292079" y="3408964"/>
              <a:ext cx="7245894"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sp>
          <p:nvSpPr>
            <p:cNvPr id="22" name="Freeform 5"/>
            <p:cNvSpPr/>
            <p:nvPr/>
          </p:nvSpPr>
          <p:spPr bwMode="auto">
            <a:xfrm>
              <a:off x="4081792" y="3932184"/>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435290" y="2959841"/>
            <a:ext cx="4464684" cy="620959"/>
            <a:chOff x="3682690" y="2338141"/>
            <a:chExt cx="4464684"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82690" y="2338141"/>
              <a:ext cx="4464684"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I.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139" y="1721670"/>
            <a:ext cx="5671702"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98154" y="2502323"/>
            <a:ext cx="4363685" cy="1865126"/>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a:solidFill>
                  <a:prstClr val="white"/>
                </a:solidFill>
                <a:latin typeface="Times New Roman" pitchFamily="18" charset="0"/>
                <a:ea typeface="汉仪喵魂体W" panose="00020600040101010101" pitchFamily="18" charset="-122"/>
                <a:cs typeface="Times New Roman" pitchFamily="18" charset="0"/>
              </a:rPr>
              <a:t>Quả Địa Cầu là mô hình thu nhỏ của Trái Đất. Trên quả Địa Cầu, có thể hiện cực Bắc, cực Nam và hệ thống kinh, vĩ tuyến.</a:t>
            </a: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5"/>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332509" y="5402625"/>
            <a:ext cx="6198437" cy="1200329"/>
          </a:xfrm>
          <a:prstGeom prst="rect">
            <a:avLst/>
          </a:prstGeom>
          <a:noFill/>
        </p:spPr>
        <p:txBody>
          <a:bodyPr wrap="square" rtlCol="0">
            <a:spAutoFit/>
          </a:bodyPr>
          <a:lstStyle/>
          <a:p>
            <a:pPr algn="just"/>
            <a:r>
              <a:rPr lang="en-US" sz="3600" b="1">
                <a:solidFill>
                  <a:srgbClr val="0070C0"/>
                </a:solidFill>
                <a:latin typeface="Times New Roman"/>
                <a:ea typeface="Calibri"/>
              </a:rPr>
              <a:t>? Em hãy nhận xét về hình dạng quả Địa Cầu</a:t>
            </a:r>
            <a:endParaRPr lang="en-US" sz="36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92926" y="1301426"/>
            <a:ext cx="6238020" cy="4980851"/>
          </a:xfrm>
          <a:prstGeom prst="rect">
            <a:avLst/>
          </a:prstGeom>
        </p:spPr>
        <p:txBody>
          <a:bodyPr wrap="square">
            <a:spAutoFit/>
          </a:bodyPr>
          <a:lstStyle/>
          <a:p>
            <a:pPr algn="just">
              <a:lnSpc>
                <a:spcPct val="115000"/>
              </a:lnSpc>
              <a:spcAft>
                <a:spcPts val="1000"/>
              </a:spcAft>
            </a:pPr>
            <a:r>
              <a:rPr lang="en-US" sz="2400" b="1" dirty="0">
                <a:solidFill>
                  <a:srgbClr val="0070C0"/>
                </a:solidFill>
                <a:latin typeface="Times New Roman"/>
                <a:ea typeface="Calibri"/>
                <a:cs typeface="Times New Roman"/>
              </a:rPr>
              <a:t>Quan </a:t>
            </a:r>
            <a:r>
              <a:rPr lang="en-US" sz="2400" b="1" dirty="0" err="1">
                <a:solidFill>
                  <a:srgbClr val="0070C0"/>
                </a:solidFill>
                <a:latin typeface="Times New Roman"/>
                <a:ea typeface="Calibri"/>
                <a:cs typeface="Times New Roman"/>
              </a:rPr>
              <a:t>sát</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hình</a:t>
            </a:r>
            <a:r>
              <a:rPr lang="en-US" sz="2400" b="1" dirty="0">
                <a:solidFill>
                  <a:srgbClr val="0070C0"/>
                </a:solidFill>
                <a:latin typeface="Times New Roman"/>
                <a:ea typeface="Calibri"/>
                <a:cs typeface="Times New Roman"/>
              </a:rPr>
              <a:t> 1.1 </a:t>
            </a:r>
            <a:r>
              <a:rPr lang="en-US" sz="2400" b="1" dirty="0" err="1">
                <a:solidFill>
                  <a:srgbClr val="0070C0"/>
                </a:solidFill>
                <a:latin typeface="Times New Roman"/>
                <a:ea typeface="Calibri"/>
                <a:cs typeface="Times New Roman"/>
              </a:rPr>
              <a:t>và</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đọc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thông</a:t>
            </a:r>
            <a:r>
              <a:rPr lang="en-US" sz="2400" b="1" dirty="0">
                <a:solidFill>
                  <a:srgbClr val="0070C0"/>
                </a:solidFill>
                <a:latin typeface="Times New Roman"/>
                <a:ea typeface="Calibri"/>
                <a:cs typeface="Times New Roman"/>
              </a:rPr>
              <a:t> tin </a:t>
            </a:r>
            <a:r>
              <a:rPr lang="en-US" sz="2400" b="1" dirty="0" err="1">
                <a:solidFill>
                  <a:srgbClr val="0070C0"/>
                </a:solidFill>
                <a:latin typeface="Times New Roman"/>
                <a:ea typeface="Calibri"/>
                <a:cs typeface="Times New Roman"/>
              </a:rPr>
              <a:t>trong</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mục</a:t>
            </a:r>
            <a:r>
              <a:rPr lang="en-US" sz="2400" b="1" dirty="0">
                <a:solidFill>
                  <a:srgbClr val="0070C0"/>
                </a:solidFill>
                <a:latin typeface="Times New Roman"/>
                <a:ea typeface="Calibri"/>
                <a:cs typeface="Times New Roman"/>
              </a:rPr>
              <a:t> I, </a:t>
            </a:r>
            <a:r>
              <a:rPr lang="en-US" sz="2400" b="1" dirty="0" err="1">
                <a:solidFill>
                  <a:srgbClr val="0070C0"/>
                </a:solidFill>
                <a:latin typeface="Times New Roman"/>
                <a:ea typeface="Calibri"/>
                <a:cs typeface="Times New Roman"/>
              </a:rPr>
              <a:t>em</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hãy</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xác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định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các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đối</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tượng</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sau</a:t>
            </a:r>
            <a:r>
              <a:rPr lang="en-US" sz="2400" b="1" dirty="0">
                <a:solidFill>
                  <a:srgbClr val="0070C0"/>
                </a:solidFill>
                <a:latin typeface="Times New Roman"/>
                <a:ea typeface="Calibri"/>
                <a:cs typeface="Times New Roman"/>
              </a:rPr>
              <a:t>: </a:t>
            </a:r>
            <a:endParaRPr lang="en-US" sz="2400" dirty="0">
              <a:solidFill>
                <a:srgbClr val="0070C0"/>
              </a:solidFill>
              <a:latin typeface="Calibri"/>
              <a:ea typeface="Calibri"/>
              <a:cs typeface="Times New Roman"/>
            </a:endParaRPr>
          </a:p>
          <a:p>
            <a:pPr algn="just">
              <a:lnSpc>
                <a:spcPct val="115000"/>
              </a:lnSpc>
              <a:spcAft>
                <a:spcPts val="1000"/>
              </a:spcAft>
            </a:pPr>
            <a:r>
              <a:rPr lang="en-US" sz="2400" b="1" dirty="0">
                <a:solidFill>
                  <a:srgbClr val="0070C0"/>
                </a:solidFill>
                <a:latin typeface="Times New Roman"/>
                <a:ea typeface="Calibri"/>
                <a:cs typeface="Times New Roman"/>
              </a:rPr>
              <a:t>1. </a:t>
            </a:r>
            <a:r>
              <a:rPr lang="en-US" sz="2400" b="1" dirty="0" err="1">
                <a:solidFill>
                  <a:srgbClr val="0070C0"/>
                </a:solidFill>
                <a:latin typeface="Times New Roman"/>
                <a:ea typeface="Calibri"/>
                <a:cs typeface="Times New Roman"/>
              </a:rPr>
              <a:t>Xác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định</a:t>
            </a:r>
            <a:r>
              <a:rPr lang="en-US" sz="2400" b="1" dirty="0">
                <a:solidFill>
                  <a:srgbClr val="0070C0"/>
                </a:solidFill>
                <a:latin typeface="Times New Roman"/>
                <a:ea typeface="Calibri"/>
                <a:cs typeface="Times New Roman"/>
              </a:rPr>
              <a:t>:</a:t>
            </a:r>
            <a:endParaRPr lang="en-US" sz="2400" dirty="0">
              <a:solidFill>
                <a:srgbClr val="0070C0"/>
              </a:solidFill>
              <a:latin typeface="Calibri"/>
              <a:ea typeface="Calibri"/>
              <a:cs typeface="Times New Roman"/>
            </a:endParaRPr>
          </a:p>
          <a:p>
            <a:pPr algn="just">
              <a:lnSpc>
                <a:spcPct val="115000"/>
              </a:lnSpc>
              <a:spcAft>
                <a:spcPts val="1000"/>
              </a:spcAft>
            </a:pPr>
            <a:r>
              <a:rPr lang="en-US" sz="2400" b="1" dirty="0">
                <a:solidFill>
                  <a:srgbClr val="0070C0"/>
                </a:solidFill>
                <a:latin typeface="Times New Roman"/>
                <a:ea typeface="Calibri"/>
                <a:cs typeface="Times New Roman"/>
              </a:rPr>
              <a:t>     + </a:t>
            </a:r>
            <a:r>
              <a:rPr lang="en-US" sz="2400" b="1" dirty="0" err="1">
                <a:solidFill>
                  <a:srgbClr val="0070C0"/>
                </a:solidFill>
                <a:latin typeface="Times New Roman"/>
                <a:ea typeface="Calibri"/>
                <a:cs typeface="Times New Roman"/>
              </a:rPr>
              <a:t>kinh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tuyến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gốc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các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kinh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tuyến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Đông</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các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kinh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tuyến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tây</a:t>
            </a:r>
            <a:r>
              <a:rPr lang="en-US" sz="2400" b="1" dirty="0">
                <a:solidFill>
                  <a:srgbClr val="0070C0"/>
                </a:solidFill>
                <a:latin typeface="Times New Roman"/>
                <a:ea typeface="Calibri"/>
                <a:cs typeface="Times New Roman"/>
              </a:rPr>
              <a:t>.</a:t>
            </a:r>
            <a:endParaRPr lang="en-US" sz="2400" dirty="0">
              <a:solidFill>
                <a:srgbClr val="0070C0"/>
              </a:solidFill>
              <a:latin typeface="Calibri"/>
              <a:ea typeface="Calibri"/>
              <a:cs typeface="Times New Roman"/>
            </a:endParaRPr>
          </a:p>
          <a:p>
            <a:pPr algn="just">
              <a:lnSpc>
                <a:spcPct val="115000"/>
              </a:lnSpc>
              <a:spcAft>
                <a:spcPts val="1000"/>
              </a:spcAft>
            </a:pPr>
            <a:r>
              <a:rPr lang="en-US" sz="2400" b="1" dirty="0">
                <a:solidFill>
                  <a:srgbClr val="0070C0"/>
                </a:solidFill>
                <a:latin typeface="Times New Roman"/>
                <a:ea typeface="Calibri"/>
                <a:cs typeface="Times New Roman"/>
              </a:rPr>
              <a:t>     + </a:t>
            </a:r>
            <a:r>
              <a:rPr lang="en-US" sz="2400" b="1" dirty="0" err="1">
                <a:solidFill>
                  <a:srgbClr val="0070C0"/>
                </a:solidFill>
                <a:latin typeface="Times New Roman"/>
                <a:ea typeface="Calibri"/>
                <a:cs typeface="Times New Roman"/>
              </a:rPr>
              <a:t>vĩ</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tuyến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gốc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xích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đạo</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vĩ</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tuyến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bắc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vĩ</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tuyến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nam</a:t>
            </a:r>
            <a:r>
              <a:rPr lang="en-US" sz="2400" b="1" dirty="0">
                <a:solidFill>
                  <a:srgbClr val="0070C0"/>
                </a:solidFill>
                <a:latin typeface="Times New Roman"/>
                <a:ea typeface="Calibri"/>
                <a:cs typeface="Times New Roman"/>
              </a:rPr>
              <a:t>.</a:t>
            </a:r>
            <a:endParaRPr lang="en-US" sz="2400" dirty="0">
              <a:solidFill>
                <a:srgbClr val="0070C0"/>
              </a:solidFill>
              <a:latin typeface="Calibri"/>
              <a:ea typeface="Calibri"/>
              <a:cs typeface="Times New Roman"/>
            </a:endParaRPr>
          </a:p>
          <a:p>
            <a:pPr algn="just">
              <a:lnSpc>
                <a:spcPct val="115000"/>
              </a:lnSpc>
              <a:spcAft>
                <a:spcPts val="1000"/>
              </a:spcAft>
            </a:pPr>
            <a:r>
              <a:rPr lang="en-US" sz="2400" b="1" dirty="0">
                <a:solidFill>
                  <a:srgbClr val="0070C0"/>
                </a:solidFill>
                <a:latin typeface="Times New Roman"/>
                <a:ea typeface="Calibri"/>
                <a:cs typeface="Times New Roman"/>
              </a:rPr>
              <a:t>     + </a:t>
            </a:r>
            <a:r>
              <a:rPr lang="en-US" sz="2400" b="1" dirty="0" err="1">
                <a:solidFill>
                  <a:srgbClr val="0070C0"/>
                </a:solidFill>
                <a:latin typeface="Times New Roman"/>
                <a:ea typeface="Calibri"/>
                <a:cs typeface="Times New Roman"/>
              </a:rPr>
              <a:t>bán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cầu</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bắc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bán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cầu</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nam</a:t>
            </a:r>
            <a:endParaRPr lang="en-US" sz="2400" dirty="0">
              <a:solidFill>
                <a:srgbClr val="0070C0"/>
              </a:solidFill>
              <a:latin typeface="Calibri"/>
              <a:ea typeface="Calibri"/>
              <a:cs typeface="Times New Roman"/>
            </a:endParaRPr>
          </a:p>
          <a:p>
            <a:pPr algn="just">
              <a:lnSpc>
                <a:spcPct val="115000"/>
              </a:lnSpc>
              <a:spcAft>
                <a:spcPts val="1000"/>
              </a:spcAft>
            </a:pPr>
            <a:r>
              <a:rPr lang="en-US" sz="2400" b="1" dirty="0">
                <a:solidFill>
                  <a:srgbClr val="0070C0"/>
                </a:solidFill>
                <a:latin typeface="Times New Roman" pitchFamily="18" charset="0"/>
                <a:ea typeface="Calibri"/>
                <a:cs typeface="Times New Roman" pitchFamily="18" charset="0"/>
              </a:rPr>
              <a:t>2. So </a:t>
            </a:r>
            <a:r>
              <a:rPr lang="en-US" sz="2400" b="1" dirty="0" err="1">
                <a:solidFill>
                  <a:srgbClr val="0070C0"/>
                </a:solidFill>
                <a:latin typeface="Times New Roman" pitchFamily="18" charset="0"/>
                <a:ea typeface="Calibri"/>
                <a:cs typeface="Times New Roman" pitchFamily="18" charset="0"/>
              </a:rPr>
              <a:t>sánh</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độ</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dài</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các</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đường</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kinh</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tuyến</a:t>
            </a:r>
            <a:r>
              <a:rPr lang="en-US" sz="2400" b="1" dirty="0">
                <a:solidFill>
                  <a:srgbClr val="0070C0"/>
                </a:solidFill>
                <a:latin typeface="Times New Roman" pitchFamily="18" charset="0"/>
                <a:ea typeface="Calibri"/>
                <a:cs typeface="Times New Roman" pitchFamily="18" charset="0"/>
              </a:rPr>
              <a:t> với </a:t>
            </a:r>
            <a:r>
              <a:rPr lang="en-US" sz="2400" b="1" dirty="0" err="1">
                <a:solidFill>
                  <a:srgbClr val="0070C0"/>
                </a:solidFill>
                <a:latin typeface="Times New Roman" pitchFamily="18" charset="0"/>
                <a:ea typeface="Calibri"/>
                <a:cs typeface="Times New Roman" pitchFamily="18" charset="0"/>
              </a:rPr>
              <a:t>nhau</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và</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độ</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dài</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các</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đường</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vĩ</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tuyến</a:t>
            </a:r>
            <a:r>
              <a:rPr lang="en-US" sz="2400" b="1" dirty="0">
                <a:solidFill>
                  <a:srgbClr val="0070C0"/>
                </a:solidFill>
                <a:latin typeface="Times New Roman" pitchFamily="18" charset="0"/>
                <a:ea typeface="Calibri"/>
                <a:cs typeface="Times New Roman" pitchFamily="18" charset="0"/>
              </a:rPr>
              <a:t> với </a:t>
            </a:r>
            <a:r>
              <a:rPr lang="en-US" sz="2400" b="1" dirty="0" err="1">
                <a:solidFill>
                  <a:srgbClr val="0070C0"/>
                </a:solidFill>
                <a:latin typeface="Times New Roman" pitchFamily="18" charset="0"/>
                <a:ea typeface="Calibri"/>
                <a:cs typeface="Times New Roman" pitchFamily="18" charset="0"/>
              </a:rPr>
              <a:t>nhau</a:t>
            </a:r>
            <a:r>
              <a:rPr lang="en-US" sz="2400" b="1" dirty="0">
                <a:solidFill>
                  <a:srgbClr val="0070C0"/>
                </a:solidFill>
                <a:latin typeface="Times New Roman" pitchFamily="18" charset="0"/>
                <a:ea typeface="Calibri"/>
                <a:cs typeface="Times New Roman" pitchFamily="18" charset="0"/>
              </a:rPr>
              <a:t>.</a:t>
            </a:r>
            <a:endParaRPr lang="en-US" sz="2400" dirty="0">
              <a:solidFill>
                <a:srgbClr val="0070C0"/>
              </a:solidFill>
              <a:effectLst/>
              <a:latin typeface="Times New Roman" pitchFamily="18" charset="0"/>
              <a:ea typeface="Calibri"/>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935" y="1959427"/>
            <a:ext cx="5141812" cy="456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2" name="Table 1"/>
          <p:cNvGraphicFramePr>
            <a:graphicFrameLocks noGrp="1"/>
          </p:cNvGraphicFramePr>
          <p:nvPr>
            <p:extLst>
              <p:ext uri="{D42A27DB-BD31-4B8C-83A1-F6EECF244321}">
                <p14:modId xmlns:p14="http://schemas.microsoft.com/office/powerpoint/2010/main" val="187056582"/>
              </p:ext>
            </p:extLst>
          </p:nvPr>
        </p:nvGraphicFramePr>
        <p:xfrm>
          <a:off x="359562" y="1881968"/>
          <a:ext cx="4651825" cy="4637584"/>
        </p:xfrm>
        <a:graphic>
          <a:graphicData uri="http://schemas.openxmlformats.org/drawingml/2006/table">
            <a:tbl>
              <a:tblPr firstRow="1" firstCol="1" bandRow="1"/>
              <a:tblGrid>
                <a:gridCol w="2325431">
                  <a:extLst>
                    <a:ext uri="{9D8B030D-6E8A-4147-A177-3AD203B41FA5}">
                      <a16:colId xmlns:a16="http://schemas.microsoft.com/office/drawing/2014/main" val="20000"/>
                    </a:ext>
                  </a:extLst>
                </a:gridCol>
                <a:gridCol w="2326394">
                  <a:extLst>
                    <a:ext uri="{9D8B030D-6E8A-4147-A177-3AD203B41FA5}">
                      <a16:colId xmlns:a16="http://schemas.microsoft.com/office/drawing/2014/main" val="20001"/>
                    </a:ext>
                  </a:extLst>
                </a:gridCol>
              </a:tblGrid>
              <a:tr h="421599">
                <a:tc>
                  <a:txBody>
                    <a:bodyPr/>
                    <a:lstStyle/>
                    <a:p>
                      <a:pPr algn="ctr">
                        <a:lnSpc>
                          <a:spcPct val="115000"/>
                        </a:lnSpc>
                        <a:spcAft>
                          <a:spcPts val="0"/>
                        </a:spcAft>
                      </a:pPr>
                      <a:r>
                        <a:rPr lang="en-US" sz="2000" b="1">
                          <a:solidFill>
                            <a:schemeClr val="bg1"/>
                          </a:solidFill>
                          <a:effectLst/>
                          <a:latin typeface="Times New Roman"/>
                          <a:ea typeface="Calibri"/>
                          <a:cs typeface="Times New Roman"/>
                        </a:rPr>
                        <a:t>Kinh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1"/>
                          </a:solidFill>
                          <a:effectLst/>
                          <a:latin typeface="Times New Roman"/>
                          <a:ea typeface="Calibri"/>
                          <a:cs typeface="Times New Roman"/>
                        </a:rPr>
                        <a:t>Vĩ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gốc:.....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gốc:.....</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Tây:.....</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Bắc:.....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Đông:.....</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Nam:.....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KT:.....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VT:.....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Rectangle 1"/>
          <p:cNvSpPr>
            <a:spLocks noChangeArrowheads="1"/>
          </p:cNvSpPr>
          <p:nvPr/>
        </p:nvSpPr>
        <p:spPr bwMode="auto">
          <a:xfrm>
            <a:off x="676913" y="1403468"/>
            <a:ext cx="3526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bg1"/>
                </a:solidFill>
                <a:effectLst/>
                <a:latin typeface="Times New Roman" pitchFamily="18" charset="0"/>
                <a:ea typeface="Calibri" pitchFamily="34" charset="0"/>
                <a:cs typeface="Times New Roman" pitchFamily="18" charset="0"/>
              </a:rPr>
              <a:t>PHIẾU HỌC TẬP SỐ 1</a:t>
            </a:r>
            <a:endParaRPr kumimoji="0" lang="en-US" sz="2400" b="1" i="0" u="none" strike="noStrike" cap="none" normalizeH="0" baseline="0">
              <a:ln>
                <a:noFill/>
              </a:ln>
              <a:solidFill>
                <a:schemeClr val="bg1"/>
              </a:solidFill>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784" y="1236874"/>
            <a:ext cx="5933378" cy="52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9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70446" y="-125558"/>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7" name="TextBox 6"/>
          <p:cNvSpPr txBox="1"/>
          <p:nvPr/>
        </p:nvSpPr>
        <p:spPr>
          <a:xfrm>
            <a:off x="480482" y="819552"/>
            <a:ext cx="10582945" cy="1077218"/>
          </a:xfrm>
          <a:prstGeom prst="rect">
            <a:avLst/>
          </a:prstGeom>
          <a:noFill/>
        </p:spPr>
        <p:txBody>
          <a:bodyPr wrap="square" rtlCol="0">
            <a:spAutoFit/>
          </a:bodyPr>
          <a:lstStyle/>
          <a:p>
            <a:pPr marL="457200" indent="-457200" algn="just">
              <a:buFontTx/>
              <a:buAutoNum type="arabicPeriod"/>
            </a:pPr>
            <a:r>
              <a:rPr lang="vi-VN" sz="3200" b="1" i="1" dirty="0">
                <a:solidFill>
                  <a:prstClr val="white"/>
                </a:solidFill>
                <a:latin typeface="Times New Roman" pitchFamily="18" charset="0"/>
                <a:cs typeface="Times New Roman" pitchFamily="18" charset="0"/>
              </a:rPr>
              <a:t>KINH TUYẾN: - Khái niệm: là nửa đường tròn nối 2 cực trên bề mặt quả Địa Cầu</a:t>
            </a:r>
          </a:p>
        </p:txBody>
      </p:sp>
      <p:sp>
        <p:nvSpPr>
          <p:cNvPr id="8" name="TextBox 7"/>
          <p:cNvSpPr txBox="1"/>
          <p:nvPr/>
        </p:nvSpPr>
        <p:spPr>
          <a:xfrm>
            <a:off x="737010" y="2080582"/>
            <a:ext cx="10571070" cy="584775"/>
          </a:xfrm>
          <a:prstGeom prst="rect">
            <a:avLst/>
          </a:prstGeom>
          <a:noFill/>
        </p:spPr>
        <p:txBody>
          <a:bodyPr wrap="square" rtlCol="0">
            <a:spAutoFit/>
          </a:bodyPr>
          <a:lstStyle/>
          <a:p>
            <a:pPr lvl="0" algn="just"/>
            <a:r>
              <a:rPr lang="vi-VN" sz="3200" b="1" i="1" dirty="0">
                <a:solidFill>
                  <a:prstClr val="white"/>
                </a:solidFill>
                <a:latin typeface="Times New Roman" pitchFamily="18" charset="0"/>
                <a:ea typeface="Calibri"/>
                <a:cs typeface="Times New Roman" pitchFamily="18" charset="0"/>
              </a:rPr>
              <a:t>- Kinh tuyến gốc: </a:t>
            </a:r>
            <a:r>
              <a:rPr lang="nl-NL" sz="3200" b="1" i="1" dirty="0">
                <a:solidFill>
                  <a:prstClr val="white"/>
                </a:solidFill>
                <a:latin typeface="Times New Roman" pitchFamily="18" charset="0"/>
                <a:ea typeface="Calibri"/>
                <a:cs typeface="Times New Roman" pitchFamily="18" charset="0"/>
              </a:rPr>
              <a:t>0</a:t>
            </a:r>
            <a:r>
              <a:rPr lang="nl-NL" sz="3200" b="1" i="1" baseline="30000" dirty="0">
                <a:solidFill>
                  <a:prstClr val="white"/>
                </a:solidFill>
                <a:latin typeface="Times New Roman" pitchFamily="18" charset="0"/>
                <a:ea typeface="Calibri"/>
                <a:cs typeface="Times New Roman" pitchFamily="18" charset="0"/>
              </a:rPr>
              <a:t>0</a:t>
            </a:r>
            <a:r>
              <a:rPr lang="vi-VN" sz="3200" b="1" i="1" dirty="0">
                <a:solidFill>
                  <a:prstClr val="white"/>
                </a:solidFill>
                <a:latin typeface="Times New Roman" pitchFamily="18" charset="0"/>
                <a:cs typeface="Times New Roman" pitchFamily="18" charset="0"/>
              </a:rPr>
              <a:t> (đi qua đài thiên văn </a:t>
            </a:r>
            <a:r>
              <a:rPr lang="vi-VN" sz="3200" b="1" i="1" dirty="0" err="1">
                <a:solidFill>
                  <a:prstClr val="white"/>
                </a:solidFill>
                <a:latin typeface="Times New Roman" pitchFamily="18" charset="0"/>
                <a:cs typeface="Times New Roman" pitchFamily="18" charset="0"/>
              </a:rPr>
              <a:t>Grin-uých</a:t>
            </a:r>
            <a:r>
              <a:rPr lang="vi-VN" sz="3200" b="1" i="1" dirty="0">
                <a:solidFill>
                  <a:prstClr val="white"/>
                </a:solidFill>
                <a:latin typeface="Times New Roman" pitchFamily="18" charset="0"/>
                <a:cs typeface="Times New Roman" pitchFamily="18" charset="0"/>
              </a:rPr>
              <a:t>, Anh)</a:t>
            </a:r>
          </a:p>
        </p:txBody>
      </p:sp>
      <p:sp>
        <p:nvSpPr>
          <p:cNvPr id="9" name="TextBox 8"/>
          <p:cNvSpPr txBox="1"/>
          <p:nvPr/>
        </p:nvSpPr>
        <p:spPr>
          <a:xfrm>
            <a:off x="737010" y="3067566"/>
            <a:ext cx="10184990" cy="584775"/>
          </a:xfrm>
          <a:prstGeom prst="rect">
            <a:avLst/>
          </a:prstGeom>
          <a:noFill/>
        </p:spPr>
        <p:txBody>
          <a:bodyPr wrap="square" rtlCol="0">
            <a:spAutoFit/>
          </a:bodyPr>
          <a:lstStyle/>
          <a:p>
            <a:pPr lvl="0" algn="just"/>
            <a:r>
              <a:rPr lang="en-US" sz="3200" b="1" i="1" dirty="0">
                <a:solidFill>
                  <a:prstClr val="white"/>
                </a:solidFill>
                <a:latin typeface="Times New Roman" pitchFamily="18" charset="0"/>
                <a:ea typeface="Calibri"/>
                <a:cs typeface="Times New Roman" pitchFamily="18" charset="0"/>
              </a:rPr>
              <a:t>- </a:t>
            </a:r>
            <a:r>
              <a:rPr lang="en-US" sz="3200" b="1" i="1" dirty="0" err="1">
                <a:solidFill>
                  <a:prstClr val="white"/>
                </a:solidFill>
                <a:latin typeface="Times New Roman" pitchFamily="18" charset="0"/>
                <a:ea typeface="Calibri"/>
                <a:cs typeface="Times New Roman" pitchFamily="18" charset="0"/>
              </a:rPr>
              <a:t>Kinh</a:t>
            </a:r>
            <a:r>
              <a:rPr lang="en-US" sz="3200" b="1" i="1" dirty="0">
                <a:solidFill>
                  <a:prstClr val="white"/>
                </a:solidFill>
                <a:latin typeface="Times New Roman" pitchFamily="18" charset="0"/>
                <a:ea typeface="Calibri"/>
                <a:cs typeface="Times New Roman" pitchFamily="18" charset="0"/>
              </a:rPr>
              <a:t> </a:t>
            </a:r>
            <a:r>
              <a:rPr lang="vi-VN" sz="3200" b="1" i="1" dirty="0">
                <a:solidFill>
                  <a:prstClr val="white"/>
                </a:solidFill>
                <a:latin typeface="Times New Roman" pitchFamily="18" charset="0"/>
                <a:ea typeface="Calibri"/>
                <a:cs typeface="Times New Roman" pitchFamily="18" charset="0"/>
              </a:rPr>
              <a:t>tuyến Tây</a:t>
            </a:r>
            <a:r>
              <a:rPr lang="en-US" sz="3200" b="1" i="1" dirty="0">
                <a:solidFill>
                  <a:prstClr val="white"/>
                </a:solidFill>
                <a:latin typeface="Times New Roman" pitchFamily="18" charset="0"/>
                <a:ea typeface="Calibri"/>
                <a:cs typeface="Times New Roman" pitchFamily="18" charset="0"/>
              </a:rPr>
              <a:t>: </a:t>
            </a:r>
            <a:r>
              <a:rPr lang="en-US" sz="3200" b="1" i="1" dirty="0" err="1">
                <a:solidFill>
                  <a:prstClr val="white"/>
                </a:solidFill>
                <a:latin typeface="Times New Roman" pitchFamily="18" charset="0"/>
                <a:ea typeface="Calibri"/>
                <a:cs typeface="Times New Roman" pitchFamily="18" charset="0"/>
              </a:rPr>
              <a:t>Những</a:t>
            </a:r>
            <a:r>
              <a:rPr lang="en-US" sz="3200" b="1" i="1" dirty="0">
                <a:solidFill>
                  <a:prstClr val="white"/>
                </a:solidFill>
                <a:latin typeface="Times New Roman" pitchFamily="18" charset="0"/>
                <a:ea typeface="Calibri"/>
                <a:cs typeface="Times New Roman" pitchFamily="18" charset="0"/>
              </a:rPr>
              <a:t> KT </a:t>
            </a:r>
            <a:r>
              <a:rPr lang="en-US" sz="3200" b="1" i="1" dirty="0" err="1">
                <a:solidFill>
                  <a:prstClr val="white"/>
                </a:solidFill>
                <a:latin typeface="Times New Roman" pitchFamily="18" charset="0"/>
                <a:ea typeface="Calibri"/>
                <a:cs typeface="Times New Roman" pitchFamily="18" charset="0"/>
              </a:rPr>
              <a:t>nằm</a:t>
            </a:r>
            <a:r>
              <a:rPr lang="en-US" sz="3200" b="1" i="1" dirty="0">
                <a:solidFill>
                  <a:prstClr val="white"/>
                </a:solidFill>
                <a:latin typeface="Times New Roman" pitchFamily="18" charset="0"/>
                <a:ea typeface="Calibri"/>
                <a:cs typeface="Times New Roman" pitchFamily="18" charset="0"/>
              </a:rPr>
              <a:t> </a:t>
            </a:r>
            <a:r>
              <a:rPr lang="en-US" sz="3200" b="1" i="1" dirty="0" err="1">
                <a:solidFill>
                  <a:prstClr val="white"/>
                </a:solidFill>
                <a:latin typeface="Times New Roman" pitchFamily="18" charset="0"/>
                <a:ea typeface="Calibri"/>
                <a:cs typeface="Times New Roman" pitchFamily="18" charset="0"/>
              </a:rPr>
              <a:t>bên</a:t>
            </a:r>
            <a:r>
              <a:rPr lang="en-US" sz="3200" b="1" i="1" dirty="0">
                <a:solidFill>
                  <a:prstClr val="white"/>
                </a:solidFill>
                <a:latin typeface="Times New Roman" pitchFamily="18" charset="0"/>
                <a:ea typeface="Calibri"/>
                <a:cs typeface="Times New Roman" pitchFamily="18" charset="0"/>
              </a:rPr>
              <a:t> </a:t>
            </a:r>
            <a:r>
              <a:rPr lang="en-US" sz="3200" b="1" i="1" dirty="0" err="1">
                <a:solidFill>
                  <a:prstClr val="white"/>
                </a:solidFill>
                <a:latin typeface="Times New Roman" pitchFamily="18" charset="0"/>
                <a:ea typeface="Calibri"/>
                <a:cs typeface="Times New Roman" pitchFamily="18" charset="0"/>
              </a:rPr>
              <a:t>trái</a:t>
            </a:r>
            <a:r>
              <a:rPr lang="en-US" sz="3200" b="1" i="1" dirty="0">
                <a:solidFill>
                  <a:prstClr val="white"/>
                </a:solidFill>
                <a:latin typeface="Times New Roman" pitchFamily="18" charset="0"/>
                <a:ea typeface="Calibri"/>
                <a:cs typeface="Times New Roman" pitchFamily="18" charset="0"/>
              </a:rPr>
              <a:t> KT </a:t>
            </a:r>
            <a:r>
              <a:rPr lang="en-US" sz="3200" b="1" i="1" dirty="0" err="1">
                <a:solidFill>
                  <a:prstClr val="white"/>
                </a:solidFill>
                <a:latin typeface="Times New Roman" pitchFamily="18" charset="0"/>
                <a:ea typeface="Calibri"/>
                <a:cs typeface="Times New Roman" pitchFamily="18" charset="0"/>
              </a:rPr>
              <a:t>gốc</a:t>
            </a:r>
            <a:endParaRPr lang="en-US" sz="3200" b="1" i="1" dirty="0">
              <a:solidFill>
                <a:prstClr val="white"/>
              </a:solidFill>
              <a:latin typeface="Times New Roman" pitchFamily="18" charset="0"/>
              <a:cs typeface="Times New Roman" pitchFamily="18" charset="0"/>
            </a:endParaRPr>
          </a:p>
        </p:txBody>
      </p:sp>
      <p:sp>
        <p:nvSpPr>
          <p:cNvPr id="10" name="TextBox 9"/>
          <p:cNvSpPr txBox="1"/>
          <p:nvPr/>
        </p:nvSpPr>
        <p:spPr>
          <a:xfrm>
            <a:off x="737009" y="3976000"/>
            <a:ext cx="10559195" cy="613245"/>
          </a:xfrm>
          <a:prstGeom prst="rect">
            <a:avLst/>
          </a:prstGeom>
          <a:noFill/>
        </p:spPr>
        <p:txBody>
          <a:bodyPr wrap="square" rtlCol="0">
            <a:spAutoFit/>
          </a:bodyPr>
          <a:lstStyle/>
          <a:p>
            <a:pPr lvl="0" algn="just">
              <a:lnSpc>
                <a:spcPct val="115000"/>
              </a:lnSpc>
              <a:defRPr/>
            </a:pPr>
            <a:r>
              <a:rPr lang="en-US" sz="3200" b="1" i="1" dirty="0">
                <a:solidFill>
                  <a:prstClr val="white"/>
                </a:solidFill>
                <a:latin typeface="Times New Roman" pitchFamily="18" charset="0"/>
                <a:ea typeface="Calibri"/>
                <a:cs typeface="Times New Roman" pitchFamily="18" charset="0"/>
              </a:rPr>
              <a:t>- </a:t>
            </a:r>
            <a:r>
              <a:rPr lang="en-US" sz="3200" b="1" i="1" dirty="0" err="1">
                <a:solidFill>
                  <a:prstClr val="white"/>
                </a:solidFill>
                <a:latin typeface="Times New Roman" pitchFamily="18" charset="0"/>
                <a:ea typeface="Calibri"/>
                <a:cs typeface="Times New Roman" pitchFamily="18" charset="0"/>
              </a:rPr>
              <a:t>Kinh</a:t>
            </a:r>
            <a:r>
              <a:rPr lang="en-US" sz="3200" b="1" i="1" dirty="0">
                <a:solidFill>
                  <a:prstClr val="white"/>
                </a:solidFill>
                <a:latin typeface="Times New Roman" pitchFamily="18" charset="0"/>
                <a:ea typeface="Calibri"/>
                <a:cs typeface="Times New Roman" pitchFamily="18" charset="0"/>
              </a:rPr>
              <a:t> </a:t>
            </a:r>
            <a:r>
              <a:rPr lang="vi-VN" sz="3200" b="1" i="1" dirty="0">
                <a:solidFill>
                  <a:prstClr val="white"/>
                </a:solidFill>
                <a:latin typeface="Times New Roman" pitchFamily="18" charset="0"/>
                <a:ea typeface="Calibri"/>
                <a:cs typeface="Times New Roman" pitchFamily="18" charset="0"/>
              </a:rPr>
              <a:t>tuyến Đông: </a:t>
            </a:r>
            <a:r>
              <a:rPr lang="en-US" sz="3200" b="1" i="1" dirty="0" err="1">
                <a:solidFill>
                  <a:prstClr val="white"/>
                </a:solidFill>
                <a:latin typeface="Times New Roman" pitchFamily="18" charset="0"/>
                <a:ea typeface="Calibri"/>
                <a:cs typeface="Times New Roman" pitchFamily="18" charset="0"/>
              </a:rPr>
              <a:t>Những</a:t>
            </a:r>
            <a:r>
              <a:rPr lang="en-US" sz="3200" b="1" i="1" dirty="0">
                <a:solidFill>
                  <a:prstClr val="white"/>
                </a:solidFill>
                <a:latin typeface="Times New Roman" pitchFamily="18" charset="0"/>
                <a:ea typeface="Calibri"/>
                <a:cs typeface="Times New Roman" pitchFamily="18" charset="0"/>
              </a:rPr>
              <a:t> KT </a:t>
            </a:r>
            <a:r>
              <a:rPr lang="en-US" sz="3200" b="1" i="1" dirty="0" err="1">
                <a:solidFill>
                  <a:prstClr val="white"/>
                </a:solidFill>
                <a:latin typeface="Times New Roman" pitchFamily="18" charset="0"/>
                <a:ea typeface="Calibri"/>
                <a:cs typeface="Times New Roman" pitchFamily="18" charset="0"/>
              </a:rPr>
              <a:t>nằm</a:t>
            </a:r>
            <a:r>
              <a:rPr lang="en-US" sz="3200" b="1" i="1" dirty="0">
                <a:solidFill>
                  <a:prstClr val="white"/>
                </a:solidFill>
                <a:latin typeface="Times New Roman" pitchFamily="18" charset="0"/>
                <a:ea typeface="Calibri"/>
                <a:cs typeface="Times New Roman" pitchFamily="18" charset="0"/>
              </a:rPr>
              <a:t> </a:t>
            </a:r>
            <a:r>
              <a:rPr lang="en-US" sz="3200" b="1" i="1" dirty="0" err="1">
                <a:solidFill>
                  <a:prstClr val="white"/>
                </a:solidFill>
                <a:latin typeface="Times New Roman" pitchFamily="18" charset="0"/>
                <a:ea typeface="Calibri"/>
                <a:cs typeface="Times New Roman" pitchFamily="18" charset="0"/>
              </a:rPr>
              <a:t>bên</a:t>
            </a:r>
            <a:r>
              <a:rPr lang="en-US" sz="3200" b="1" i="1" dirty="0">
                <a:solidFill>
                  <a:prstClr val="white"/>
                </a:solidFill>
                <a:latin typeface="Times New Roman" pitchFamily="18" charset="0"/>
                <a:ea typeface="Calibri"/>
                <a:cs typeface="Times New Roman" pitchFamily="18" charset="0"/>
              </a:rPr>
              <a:t> </a:t>
            </a:r>
            <a:r>
              <a:rPr lang="en-US" sz="3200" b="1" i="1" dirty="0" err="1">
                <a:solidFill>
                  <a:prstClr val="white"/>
                </a:solidFill>
                <a:latin typeface="Times New Roman" pitchFamily="18" charset="0"/>
                <a:ea typeface="Calibri"/>
                <a:cs typeface="Times New Roman" pitchFamily="18" charset="0"/>
              </a:rPr>
              <a:t>phải</a:t>
            </a:r>
            <a:r>
              <a:rPr lang="en-US" sz="3200" b="1" i="1" dirty="0">
                <a:solidFill>
                  <a:prstClr val="white"/>
                </a:solidFill>
                <a:latin typeface="Times New Roman" pitchFamily="18" charset="0"/>
                <a:ea typeface="Calibri"/>
                <a:cs typeface="Times New Roman" pitchFamily="18" charset="0"/>
              </a:rPr>
              <a:t> KT </a:t>
            </a:r>
            <a:r>
              <a:rPr lang="en-US" sz="3200" b="1" i="1" dirty="0" err="1">
                <a:solidFill>
                  <a:prstClr val="white"/>
                </a:solidFill>
                <a:latin typeface="Times New Roman" pitchFamily="18" charset="0"/>
                <a:ea typeface="Calibri"/>
                <a:cs typeface="Times New Roman" pitchFamily="18" charset="0"/>
              </a:rPr>
              <a:t>gốc</a:t>
            </a:r>
            <a:endParaRPr lang="en-US" sz="3200" b="1" i="1" dirty="0">
              <a:solidFill>
                <a:prstClr val="white"/>
              </a:solidFill>
              <a:latin typeface="Times New Roman" pitchFamily="18" charset="0"/>
              <a:ea typeface="Calibri"/>
              <a:cs typeface="Times New Roman" pitchFamily="18" charset="0"/>
            </a:endParaRPr>
          </a:p>
        </p:txBody>
      </p:sp>
      <p:sp>
        <p:nvSpPr>
          <p:cNvPr id="11" name="TextBox 10"/>
          <p:cNvSpPr txBox="1"/>
          <p:nvPr/>
        </p:nvSpPr>
        <p:spPr>
          <a:xfrm>
            <a:off x="725135" y="5237030"/>
            <a:ext cx="10095265" cy="613245"/>
          </a:xfrm>
          <a:prstGeom prst="rect">
            <a:avLst/>
          </a:prstGeom>
          <a:noFill/>
        </p:spPr>
        <p:txBody>
          <a:bodyPr wrap="square" rtlCol="0">
            <a:spAutoFit/>
          </a:bodyPr>
          <a:lstStyle/>
          <a:p>
            <a:pPr lvl="0" algn="just">
              <a:lnSpc>
                <a:spcPct val="115000"/>
              </a:lnSpc>
              <a:defRPr/>
            </a:pPr>
            <a:r>
              <a:rPr lang="en-US" sz="3200" b="1" i="1" dirty="0">
                <a:solidFill>
                  <a:prstClr val="white"/>
                </a:solidFill>
                <a:latin typeface="Times New Roman" pitchFamily="18" charset="0"/>
                <a:ea typeface="Calibri"/>
                <a:cs typeface="Times New Roman" pitchFamily="18" charset="0"/>
              </a:rPr>
              <a:t>- So </a:t>
            </a:r>
            <a:r>
              <a:rPr lang="vi-VN" sz="3200" b="1" i="1" dirty="0">
                <a:solidFill>
                  <a:prstClr val="white"/>
                </a:solidFill>
                <a:latin typeface="Times New Roman" pitchFamily="18" charset="0"/>
                <a:ea typeface="Calibri"/>
                <a:cs typeface="Times New Roman" pitchFamily="18" charset="0"/>
              </a:rPr>
              <a:t>sánh độ dài các đường kinh tuyến:</a:t>
            </a:r>
            <a:r>
              <a:rPr lang="en-US" sz="3200" b="1" i="1" dirty="0" err="1">
                <a:solidFill>
                  <a:prstClr val="white"/>
                </a:solidFill>
                <a:latin typeface="Times New Roman" pitchFamily="18" charset="0"/>
                <a:ea typeface="Calibri"/>
                <a:cs typeface="Times New Roman" pitchFamily="18" charset="0"/>
              </a:rPr>
              <a:t>Bằng</a:t>
            </a:r>
            <a:r>
              <a:rPr lang="en-US" sz="3200" b="1" i="1" dirty="0">
                <a:solidFill>
                  <a:prstClr val="white"/>
                </a:solidFill>
                <a:latin typeface="Times New Roman" pitchFamily="18" charset="0"/>
                <a:ea typeface="Calibri"/>
                <a:cs typeface="Times New Roman" pitchFamily="18" charset="0"/>
              </a:rPr>
              <a:t> </a:t>
            </a:r>
            <a:r>
              <a:rPr lang="en-US" sz="3200" b="1" i="1" dirty="0" err="1">
                <a:solidFill>
                  <a:prstClr val="white"/>
                </a:solidFill>
                <a:latin typeface="Times New Roman" pitchFamily="18" charset="0"/>
                <a:ea typeface="Calibri"/>
                <a:cs typeface="Times New Roman" pitchFamily="18" charset="0"/>
              </a:rPr>
              <a:t>nhau</a:t>
            </a:r>
            <a:endParaRPr lang="en-US" sz="3200" b="1" i="1" dirty="0">
              <a:solidFill>
                <a:prstClr val="white"/>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88307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70446" y="-125558"/>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2" name="TextBox 11"/>
          <p:cNvSpPr txBox="1"/>
          <p:nvPr/>
        </p:nvSpPr>
        <p:spPr>
          <a:xfrm>
            <a:off x="975360" y="1484423"/>
            <a:ext cx="10899965" cy="1043619"/>
          </a:xfrm>
          <a:prstGeom prst="rect">
            <a:avLst/>
          </a:prstGeom>
          <a:noFill/>
        </p:spPr>
        <p:txBody>
          <a:bodyPr wrap="square" rtlCol="0">
            <a:spAutoFit/>
          </a:bodyPr>
          <a:lstStyle/>
          <a:p>
            <a:pPr lvl="0" algn="just">
              <a:lnSpc>
                <a:spcPct val="115000"/>
              </a:lnSpc>
              <a:defRPr/>
            </a:pPr>
            <a:r>
              <a:rPr lang="en-US" sz="2800" b="1" i="1" dirty="0">
                <a:solidFill>
                  <a:prstClr val="white"/>
                </a:solidFill>
                <a:latin typeface="Times New Roman" pitchFamily="18" charset="0"/>
                <a:ea typeface="Calibri"/>
                <a:cs typeface="Times New Roman" pitchFamily="18" charset="0"/>
              </a:rPr>
              <a:t>2. </a:t>
            </a:r>
            <a:r>
              <a:rPr lang="vi-VN" sz="2800" b="1" i="1" dirty="0">
                <a:solidFill>
                  <a:prstClr val="white"/>
                </a:solidFill>
                <a:latin typeface="Times New Roman" pitchFamily="18" charset="0"/>
                <a:ea typeface="Calibri"/>
                <a:cs typeface="Times New Roman" pitchFamily="18" charset="0"/>
              </a:rPr>
              <a:t>VĨ TUYẾN</a:t>
            </a:r>
            <a:r>
              <a:rPr lang="en-US" sz="2800" b="1" i="1" dirty="0">
                <a:solidFill>
                  <a:prstClr val="white"/>
                </a:solidFill>
                <a:latin typeface="Times New Roman" pitchFamily="18" charset="0"/>
                <a:ea typeface="Calibri"/>
                <a:cs typeface="Times New Roman" pitchFamily="18" charset="0"/>
              </a:rPr>
              <a:t>: - </a:t>
            </a:r>
            <a:r>
              <a:rPr lang="vi-VN" sz="2800" b="1" i="1" dirty="0">
                <a:solidFill>
                  <a:prstClr val="white"/>
                </a:solidFill>
                <a:latin typeface="Times New Roman" pitchFamily="18" charset="0"/>
                <a:ea typeface="Calibri"/>
                <a:cs typeface="Times New Roman" pitchFamily="18" charset="0"/>
              </a:rPr>
              <a:t>Khái niệm: </a:t>
            </a:r>
            <a:r>
              <a:rPr lang="en-US" sz="2800" b="1" i="1" dirty="0" err="1">
                <a:solidFill>
                  <a:prstClr val="white"/>
                </a:solidFill>
                <a:latin typeface="Times New Roman" pitchFamily="18" charset="0"/>
                <a:ea typeface="Calibri"/>
                <a:cs typeface="Times New Roman" pitchFamily="18" charset="0"/>
              </a:rPr>
              <a:t>là</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vòng</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tròn</a:t>
            </a:r>
            <a:r>
              <a:rPr lang="en-US" sz="2800" b="1" i="1" dirty="0">
                <a:solidFill>
                  <a:prstClr val="white"/>
                </a:solidFill>
                <a:latin typeface="Times New Roman" pitchFamily="18" charset="0"/>
                <a:ea typeface="Calibri"/>
                <a:cs typeface="Times New Roman" pitchFamily="18" charset="0"/>
              </a:rPr>
              <a:t> bao </a:t>
            </a:r>
            <a:r>
              <a:rPr lang="en-US" sz="2800" b="1" i="1" dirty="0" err="1">
                <a:solidFill>
                  <a:prstClr val="white"/>
                </a:solidFill>
                <a:latin typeface="Times New Roman" pitchFamily="18" charset="0"/>
                <a:ea typeface="Calibri"/>
                <a:cs typeface="Times New Roman" pitchFamily="18" charset="0"/>
              </a:rPr>
              <a:t>quanh</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quả</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Địa</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Cầu</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và</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vuông</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góc</a:t>
            </a:r>
            <a:r>
              <a:rPr lang="en-US" sz="2800" b="1" i="1" dirty="0">
                <a:solidFill>
                  <a:prstClr val="white"/>
                </a:solidFill>
                <a:latin typeface="Times New Roman" pitchFamily="18" charset="0"/>
                <a:ea typeface="Calibri"/>
                <a:cs typeface="Times New Roman" pitchFamily="18" charset="0"/>
              </a:rPr>
              <a:t> với KT</a:t>
            </a:r>
          </a:p>
        </p:txBody>
      </p:sp>
      <p:sp>
        <p:nvSpPr>
          <p:cNvPr id="13" name="TextBox 12"/>
          <p:cNvSpPr txBox="1"/>
          <p:nvPr/>
        </p:nvSpPr>
        <p:spPr>
          <a:xfrm>
            <a:off x="1087120" y="2766959"/>
            <a:ext cx="10325071" cy="523220"/>
          </a:xfrm>
          <a:prstGeom prst="rect">
            <a:avLst/>
          </a:prstGeom>
          <a:noFill/>
        </p:spPr>
        <p:txBody>
          <a:bodyPr wrap="square" rtlCol="0">
            <a:spAutoFit/>
          </a:bodyPr>
          <a:lstStyle/>
          <a:p>
            <a:pPr lvl="0" algn="just"/>
            <a:r>
              <a:rPr lang="vi-VN" sz="2800" b="1" i="1" dirty="0">
                <a:solidFill>
                  <a:prstClr val="white"/>
                </a:solidFill>
                <a:latin typeface="Times New Roman" pitchFamily="18" charset="0"/>
                <a:ea typeface="Calibri"/>
                <a:cs typeface="Times New Roman" pitchFamily="18" charset="0"/>
              </a:rPr>
              <a:t>- Vĩ tuyến gốc: </a:t>
            </a:r>
            <a:r>
              <a:rPr lang="nl-NL" sz="2800" b="1" i="1" dirty="0">
                <a:solidFill>
                  <a:prstClr val="white"/>
                </a:solidFill>
                <a:latin typeface="Times New Roman" pitchFamily="18" charset="0"/>
                <a:ea typeface="Calibri"/>
                <a:cs typeface="Times New Roman" pitchFamily="18" charset="0"/>
              </a:rPr>
              <a:t>0</a:t>
            </a:r>
            <a:r>
              <a:rPr lang="nl-NL" sz="2800" b="1" i="1" baseline="30000" dirty="0">
                <a:solidFill>
                  <a:prstClr val="white"/>
                </a:solidFill>
                <a:latin typeface="Times New Roman" pitchFamily="18" charset="0"/>
                <a:ea typeface="Calibri"/>
                <a:cs typeface="Times New Roman" pitchFamily="18" charset="0"/>
              </a:rPr>
              <a:t>0 </a:t>
            </a:r>
            <a:r>
              <a:rPr lang="nl-NL" sz="2800" b="1" i="1" dirty="0">
                <a:solidFill>
                  <a:prstClr val="white"/>
                </a:solidFill>
                <a:latin typeface="Times New Roman" pitchFamily="18" charset="0"/>
                <a:ea typeface="Calibri"/>
                <a:cs typeface="Times New Roman" pitchFamily="18" charset="0"/>
              </a:rPr>
              <a:t>(xích đạo)</a:t>
            </a:r>
            <a:endParaRPr lang="en-US" sz="2800" b="1" i="1" dirty="0">
              <a:solidFill>
                <a:prstClr val="white"/>
              </a:solidFill>
              <a:latin typeface="Times New Roman" pitchFamily="18" charset="0"/>
              <a:cs typeface="Times New Roman" pitchFamily="18" charset="0"/>
            </a:endParaRPr>
          </a:p>
        </p:txBody>
      </p:sp>
      <p:sp>
        <p:nvSpPr>
          <p:cNvPr id="14" name="TextBox 13"/>
          <p:cNvSpPr txBox="1"/>
          <p:nvPr/>
        </p:nvSpPr>
        <p:spPr>
          <a:xfrm>
            <a:off x="1127760" y="3538581"/>
            <a:ext cx="10673015" cy="548099"/>
          </a:xfrm>
          <a:prstGeom prst="rect">
            <a:avLst/>
          </a:prstGeom>
          <a:noFill/>
        </p:spPr>
        <p:txBody>
          <a:bodyPr wrap="square" rtlCol="0">
            <a:spAutoFit/>
          </a:bodyPr>
          <a:lstStyle/>
          <a:p>
            <a:pPr lvl="0" algn="just">
              <a:lnSpc>
                <a:spcPct val="115000"/>
              </a:lnSpc>
              <a:defRPr/>
            </a:pPr>
            <a:r>
              <a:rPr lang="en-US" sz="2800" b="1" i="1" dirty="0">
                <a:solidFill>
                  <a:prstClr val="white"/>
                </a:solidFill>
                <a:latin typeface="Times New Roman" pitchFamily="18" charset="0"/>
                <a:ea typeface="Calibri"/>
                <a:cs typeface="Times New Roman" pitchFamily="18" charset="0"/>
              </a:rPr>
              <a:t>- </a:t>
            </a:r>
            <a:r>
              <a:rPr lang="vi-VN" sz="2800" b="1" i="1" dirty="0">
                <a:solidFill>
                  <a:prstClr val="white"/>
                </a:solidFill>
                <a:latin typeface="Times New Roman" pitchFamily="18" charset="0"/>
                <a:ea typeface="Calibri"/>
                <a:cs typeface="Times New Roman" pitchFamily="18" charset="0"/>
              </a:rPr>
              <a:t>Vĩ tuyến Bắc: </a:t>
            </a:r>
            <a:r>
              <a:rPr lang="en-US" sz="2800" b="1" i="1" dirty="0" err="1">
                <a:solidFill>
                  <a:prstClr val="white"/>
                </a:solidFill>
                <a:latin typeface="Times New Roman" pitchFamily="18" charset="0"/>
                <a:ea typeface="Calibri"/>
                <a:cs typeface="Times New Roman" pitchFamily="18" charset="0"/>
              </a:rPr>
              <a:t>Những</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vĩ</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tuyến</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nằm</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từ</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xích</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đạo</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đến</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cực</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Bắc</a:t>
            </a:r>
            <a:endParaRPr lang="en-US" sz="2800" b="1" i="1" dirty="0">
              <a:solidFill>
                <a:prstClr val="white"/>
              </a:solidFill>
              <a:latin typeface="Times New Roman" pitchFamily="18" charset="0"/>
              <a:ea typeface="Calibri"/>
              <a:cs typeface="Times New Roman" pitchFamily="18" charset="0"/>
            </a:endParaRPr>
          </a:p>
        </p:txBody>
      </p:sp>
      <p:sp>
        <p:nvSpPr>
          <p:cNvPr id="15" name="TextBox 14"/>
          <p:cNvSpPr txBox="1"/>
          <p:nvPr/>
        </p:nvSpPr>
        <p:spPr>
          <a:xfrm>
            <a:off x="1178560" y="4417633"/>
            <a:ext cx="10696765" cy="548099"/>
          </a:xfrm>
          <a:prstGeom prst="rect">
            <a:avLst/>
          </a:prstGeom>
          <a:noFill/>
        </p:spPr>
        <p:txBody>
          <a:bodyPr wrap="square" rtlCol="0">
            <a:spAutoFit/>
          </a:bodyPr>
          <a:lstStyle/>
          <a:p>
            <a:pPr lvl="0" algn="just">
              <a:lnSpc>
                <a:spcPct val="115000"/>
              </a:lnSpc>
              <a:defRPr/>
            </a:pPr>
            <a:r>
              <a:rPr lang="en-US" sz="2800" b="1" i="1" dirty="0">
                <a:solidFill>
                  <a:prstClr val="white"/>
                </a:solidFill>
                <a:latin typeface="Times New Roman" pitchFamily="18" charset="0"/>
                <a:ea typeface="Calibri"/>
                <a:cs typeface="Times New Roman" pitchFamily="18" charset="0"/>
              </a:rPr>
              <a:t>- </a:t>
            </a:r>
            <a:r>
              <a:rPr lang="vi-VN" sz="2800" b="1" i="1" dirty="0">
                <a:solidFill>
                  <a:prstClr val="white"/>
                </a:solidFill>
                <a:latin typeface="Times New Roman" pitchFamily="18" charset="0"/>
                <a:ea typeface="Calibri"/>
                <a:cs typeface="Times New Roman" pitchFamily="18" charset="0"/>
              </a:rPr>
              <a:t>Vĩ tuyến Nam: </a:t>
            </a:r>
            <a:r>
              <a:rPr lang="en-US" sz="2800" b="1" i="1" dirty="0" err="1">
                <a:solidFill>
                  <a:prstClr val="white"/>
                </a:solidFill>
                <a:latin typeface="Times New Roman" pitchFamily="18" charset="0"/>
                <a:ea typeface="Calibri"/>
                <a:cs typeface="Times New Roman" pitchFamily="18" charset="0"/>
              </a:rPr>
              <a:t>Những</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vĩ</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tuyến</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nằm</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từ</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xích</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đạo</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đến</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cực</a:t>
            </a:r>
            <a:r>
              <a:rPr lang="en-US" sz="2800" b="1" i="1" dirty="0">
                <a:solidFill>
                  <a:prstClr val="white"/>
                </a:solidFill>
                <a:latin typeface="Times New Roman" pitchFamily="18" charset="0"/>
                <a:ea typeface="Calibri"/>
                <a:cs typeface="Times New Roman" pitchFamily="18" charset="0"/>
              </a:rPr>
              <a:t> Nam</a:t>
            </a:r>
          </a:p>
        </p:txBody>
      </p:sp>
      <p:sp>
        <p:nvSpPr>
          <p:cNvPr id="16" name="TextBox 15"/>
          <p:cNvSpPr txBox="1"/>
          <p:nvPr/>
        </p:nvSpPr>
        <p:spPr>
          <a:xfrm>
            <a:off x="1087120" y="5296405"/>
            <a:ext cx="10788205" cy="548099"/>
          </a:xfrm>
          <a:prstGeom prst="rect">
            <a:avLst/>
          </a:prstGeom>
          <a:noFill/>
        </p:spPr>
        <p:txBody>
          <a:bodyPr wrap="square" rtlCol="0">
            <a:spAutoFit/>
          </a:bodyPr>
          <a:lstStyle/>
          <a:p>
            <a:pPr lvl="0" algn="just">
              <a:lnSpc>
                <a:spcPct val="115000"/>
              </a:lnSpc>
              <a:defRPr/>
            </a:pPr>
            <a:r>
              <a:rPr lang="en-US" sz="2800" b="1" i="1" dirty="0">
                <a:solidFill>
                  <a:prstClr val="white"/>
                </a:solidFill>
                <a:latin typeface="Times New Roman" pitchFamily="18" charset="0"/>
                <a:ea typeface="Calibri"/>
                <a:cs typeface="Times New Roman" pitchFamily="18" charset="0"/>
              </a:rPr>
              <a:t>- So </a:t>
            </a:r>
            <a:r>
              <a:rPr lang="vi-VN" sz="2800" b="1" i="1" dirty="0">
                <a:solidFill>
                  <a:prstClr val="white"/>
                </a:solidFill>
                <a:latin typeface="Times New Roman" pitchFamily="18" charset="0"/>
                <a:ea typeface="Calibri"/>
                <a:cs typeface="Times New Roman" pitchFamily="18" charset="0"/>
              </a:rPr>
              <a:t>sánh độ dài các đường vĩ tuyến: </a:t>
            </a:r>
            <a:r>
              <a:rPr lang="en-US" sz="2800" b="1" i="1" dirty="0" err="1">
                <a:solidFill>
                  <a:prstClr val="white"/>
                </a:solidFill>
                <a:latin typeface="Times New Roman" pitchFamily="18" charset="0"/>
                <a:ea typeface="Calibri"/>
                <a:cs typeface="Times New Roman" pitchFamily="18" charset="0"/>
              </a:rPr>
              <a:t>giảm</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dần</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từ</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xích</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đạo</a:t>
            </a:r>
            <a:r>
              <a:rPr lang="en-US" sz="2800" b="1" i="1" dirty="0">
                <a:solidFill>
                  <a:prstClr val="white"/>
                </a:solidFill>
                <a:latin typeface="Times New Roman" pitchFamily="18" charset="0"/>
                <a:ea typeface="Calibri"/>
                <a:cs typeface="Times New Roman" pitchFamily="18" charset="0"/>
              </a:rPr>
              <a:t> </a:t>
            </a:r>
            <a:r>
              <a:rPr lang="en-US" sz="2800" b="1" i="1" dirty="0" err="1">
                <a:solidFill>
                  <a:prstClr val="white"/>
                </a:solidFill>
                <a:latin typeface="Times New Roman" pitchFamily="18" charset="0"/>
                <a:ea typeface="Calibri"/>
                <a:cs typeface="Times New Roman" pitchFamily="18" charset="0"/>
              </a:rPr>
              <a:t>về</a:t>
            </a:r>
            <a:r>
              <a:rPr lang="en-US" sz="2800" b="1" i="1" dirty="0">
                <a:solidFill>
                  <a:prstClr val="white"/>
                </a:solidFill>
                <a:latin typeface="Times New Roman" pitchFamily="18" charset="0"/>
                <a:ea typeface="Calibri"/>
                <a:cs typeface="Times New Roman" pitchFamily="18" charset="0"/>
              </a:rPr>
              <a:t> 2 </a:t>
            </a:r>
            <a:r>
              <a:rPr lang="en-US" sz="2800" b="1" i="1" dirty="0" err="1">
                <a:solidFill>
                  <a:prstClr val="white"/>
                </a:solidFill>
                <a:latin typeface="Times New Roman" pitchFamily="18" charset="0"/>
                <a:ea typeface="Calibri"/>
                <a:cs typeface="Times New Roman" pitchFamily="18" charset="0"/>
              </a:rPr>
              <a:t>cực</a:t>
            </a:r>
            <a:endParaRPr lang="en-US" sz="2800" b="1" i="1" dirty="0">
              <a:solidFill>
                <a:prstClr val="white"/>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81718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TotalTime>
  <Words>990</Words>
  <Application>Microsoft Office PowerPoint</Application>
  <PresentationFormat>Màn hình rộng</PresentationFormat>
  <Paragraphs>122</Paragraphs>
  <Slides>19</Slides>
  <Notes>18</Notes>
  <HiddenSlides>0</HiddenSlides>
  <MMClips>2</MMClips>
  <ScaleCrop>false</ScaleCrop>
  <HeadingPairs>
    <vt:vector size="6" baseType="variant">
      <vt:variant>
        <vt:lpstr>Phông được Dùng</vt:lpstr>
      </vt:variant>
      <vt:variant>
        <vt:i4>6</vt:i4>
      </vt:variant>
      <vt:variant>
        <vt:lpstr>Chủ đề</vt:lpstr>
      </vt:variant>
      <vt:variant>
        <vt:i4>3</vt:i4>
      </vt:variant>
      <vt:variant>
        <vt:lpstr>Tiêu đề Bản chiếu</vt:lpstr>
      </vt:variant>
      <vt:variant>
        <vt:i4>19</vt:i4>
      </vt:variant>
    </vt:vector>
  </HeadingPairs>
  <TitlesOfParts>
    <vt:vector size="28" baseType="lpstr">
      <vt:lpstr>方正静蕾简体</vt:lpstr>
      <vt:lpstr>汉仪喵魂体W</vt:lpstr>
      <vt:lpstr>Arial</vt:lpstr>
      <vt:lpstr>Calibri</vt:lpstr>
      <vt:lpstr>Calibri Light</vt:lpstr>
      <vt:lpstr>Times New Roman</vt:lpstr>
      <vt:lpstr>Office Theme</vt:lpstr>
      <vt:lpstr>包图主题2</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Thuy Pham Thanh</cp:lastModifiedBy>
  <cp:revision>71</cp:revision>
  <dcterms:created xsi:type="dcterms:W3CDTF">2020-11-02T15:38:20Z</dcterms:created>
  <dcterms:modified xsi:type="dcterms:W3CDTF">2023-08-16T04:29:45Z</dcterms:modified>
</cp:coreProperties>
</file>