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12" r:id="rId2"/>
    <p:sldId id="273" r:id="rId3"/>
    <p:sldId id="315" r:id="rId4"/>
    <p:sldId id="313" r:id="rId5"/>
    <p:sldId id="317" r:id="rId6"/>
    <p:sldId id="318" r:id="rId7"/>
    <p:sldId id="320" r:id="rId8"/>
    <p:sldId id="321" r:id="rId9"/>
    <p:sldId id="323" r:id="rId10"/>
    <p:sldId id="322" r:id="rId11"/>
    <p:sldId id="311" r:id="rId12"/>
    <p:sldId id="297" r:id="rId13"/>
    <p:sldId id="275" r:id="rId14"/>
    <p:sldId id="270" r:id="rId15"/>
    <p:sldId id="283" r:id="rId16"/>
    <p:sldId id="298" r:id="rId17"/>
    <p:sldId id="294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25" r:id="rId30"/>
    <p:sldId id="271" r:id="rId31"/>
  </p:sldIdLst>
  <p:sldSz cx="12161838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6600"/>
    <a:srgbClr val="CC3300"/>
    <a:srgbClr val="99FF33"/>
    <a:srgbClr val="800000"/>
    <a:srgbClr val="FFFF00"/>
    <a:srgbClr val="0000BF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8" autoAdjust="0"/>
    <p:restoredTop sz="94660"/>
  </p:normalViewPr>
  <p:slideViewPr>
    <p:cSldViewPr>
      <p:cViewPr varScale="1">
        <p:scale>
          <a:sx n="77" d="100"/>
          <a:sy n="77" d="100"/>
        </p:scale>
        <p:origin x="244" y="48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DD6FF0-2192-441E-8895-AC3A24E97E0D}" type="datetimeFigureOut">
              <a:rPr lang="en-US"/>
              <a:pPr>
                <a:defRPr/>
              </a:pPr>
              <a:t>5/9/2024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4A16C-1E52-4399-BA67-19A55461E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D2BD15-E85E-47D0-AF61-6E614ACA095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16A636B-E189-4803-8E92-4948BC9A2274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>
              <a:latin typeface="+mn-lt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D4C2E3-DAB2-434D-B2D0-AB61EF427B8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>
              <a:cs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l="4907" b="6708"/>
          <a:stretch>
            <a:fillRect/>
          </a:stretch>
        </p:blipFill>
        <p:spPr bwMode="auto">
          <a:xfrm>
            <a:off x="0" y="1470025"/>
            <a:ext cx="10221913" cy="53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380000">
            <a:off x="2368814" y="2482012"/>
            <a:ext cx="6476182" cy="1019848"/>
          </a:xfrm>
        </p:spPr>
        <p:txBody>
          <a:bodyPr rtlCol="0" anchor="t">
            <a:normAutofit/>
          </a:bodyPr>
          <a:lstStyle>
            <a:lvl1pPr marL="285750" indent="-285750" algn="l">
              <a:buFont typeface="Arial" pitchFamily="34" charset="0"/>
              <a:buNone/>
              <a:defRPr lang="en-US" sz="18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380000">
            <a:off x="5383257" y="3492694"/>
            <a:ext cx="3831906" cy="860948"/>
          </a:xfrm>
        </p:spPr>
        <p:txBody>
          <a:bodyPr rtlCol="0">
            <a:normAutofit/>
          </a:bodyPr>
          <a:lstStyle>
            <a:lvl1pPr marL="342900" indent="-342900">
              <a:buNone/>
              <a:defRPr lang="en-US"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 l="7143"/>
          <a:stretch>
            <a:fillRect/>
          </a:stretch>
        </p:blipFill>
        <p:spPr bwMode="auto">
          <a:xfrm>
            <a:off x="0" y="188913"/>
            <a:ext cx="187642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date here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here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7D9097-0F0E-4953-9E75-15C9A06DA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l="7143"/>
          <a:stretch>
            <a:fillRect/>
          </a:stretch>
        </p:blipFill>
        <p:spPr bwMode="auto">
          <a:xfrm>
            <a:off x="0" y="188913"/>
            <a:ext cx="187642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chemeClr val="accent2"/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date here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here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B04683-12B8-405E-BABA-25540971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l="7143"/>
          <a:stretch>
            <a:fillRect/>
          </a:stretch>
        </p:blipFill>
        <p:spPr bwMode="auto">
          <a:xfrm>
            <a:off x="0" y="188913"/>
            <a:ext cx="187642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date here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here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99F4A1-9C4E-47FD-A626-AD7062E85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8013" y="274638"/>
            <a:ext cx="10945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600200"/>
            <a:ext cx="10945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38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Your date here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56075" y="6356350"/>
            <a:ext cx="3849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Your footer here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15375" y="6356350"/>
            <a:ext cx="2838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08C6BE-9C55-47BE-A0C9-F4074CC3A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12" Type="http://schemas.openxmlformats.org/officeDocument/2006/relationships/image" Target="../media/image1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10" Type="http://schemas.openxmlformats.org/officeDocument/2006/relationships/image" Target="../media/image15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My%20Documents/New%20Folder/power/PhanMemHoTro/Dao%20dong%20da%20hai.ckt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38"/>
            <a:ext cx="12161838" cy="683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5"/>
          <p:cNvSpPr>
            <a:spLocks noGrp="1"/>
          </p:cNvSpPr>
          <p:nvPr>
            <p:ph type="title" idx="4294967295"/>
          </p:nvPr>
        </p:nvSpPr>
        <p:spPr>
          <a:xfrm>
            <a:off x="0" y="4508500"/>
            <a:ext cx="12161838" cy="1143000"/>
          </a:xfrm>
        </p:spPr>
        <p:txBody>
          <a:bodyPr/>
          <a:lstStyle/>
          <a:p>
            <a:pPr>
              <a:defRPr/>
            </a:pPr>
            <a:r>
              <a:rPr lang="en-US" sz="9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MẠCH KHUẾCH ĐẠI</a:t>
            </a:r>
            <a:br>
              <a:rPr lang="en-US" sz="9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9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MẠCH TẠO XUNG</a:t>
            </a:r>
          </a:p>
        </p:txBody>
      </p:sp>
      <p:sp>
        <p:nvSpPr>
          <p:cNvPr id="7171" name="Shape 467"/>
          <p:cNvSpPr txBox="1">
            <a:spLocks/>
          </p:cNvSpPr>
          <p:nvPr/>
        </p:nvSpPr>
        <p:spPr bwMode="auto">
          <a:xfrm>
            <a:off x="1508919" y="1189038"/>
            <a:ext cx="91440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algn="ctr">
              <a:buClr>
                <a:srgbClr val="00CEF6"/>
              </a:buClr>
              <a:buFont typeface="Oswald"/>
              <a:buNone/>
            </a:pPr>
            <a:r>
              <a:rPr lang="en-US" sz="12000" b="1" dirty="0">
                <a:solidFill>
                  <a:srgbClr val="00CEF6"/>
                </a:solidFill>
                <a:latin typeface="Oswald"/>
                <a:sym typeface="Oswald"/>
              </a:rPr>
              <a:t>BÀI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53" name="Text Box 125"/>
          <p:cNvSpPr txBox="1">
            <a:spLocks noChangeArrowheads="1"/>
          </p:cNvSpPr>
          <p:nvPr/>
        </p:nvSpPr>
        <p:spPr bwMode="auto">
          <a:xfrm>
            <a:off x="5548313" y="1295400"/>
            <a:ext cx="836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+ E</a:t>
            </a:r>
          </a:p>
        </p:txBody>
      </p:sp>
      <p:sp>
        <p:nvSpPr>
          <p:cNvPr id="48254" name="Text Box 126"/>
          <p:cNvSpPr txBox="1">
            <a:spLocks noChangeArrowheads="1"/>
          </p:cNvSpPr>
          <p:nvPr/>
        </p:nvSpPr>
        <p:spPr bwMode="auto">
          <a:xfrm>
            <a:off x="6613525" y="2590800"/>
            <a:ext cx="58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- E</a:t>
            </a:r>
          </a:p>
        </p:txBody>
      </p:sp>
      <p:sp>
        <p:nvSpPr>
          <p:cNvPr id="48255" name="Text Box 127"/>
          <p:cNvSpPr txBox="1">
            <a:spLocks noChangeArrowheads="1"/>
          </p:cNvSpPr>
          <p:nvPr/>
        </p:nvSpPr>
        <p:spPr bwMode="auto">
          <a:xfrm>
            <a:off x="4560888" y="1371600"/>
            <a:ext cx="560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VÑ</a:t>
            </a:r>
          </a:p>
        </p:txBody>
      </p:sp>
      <p:sp>
        <p:nvSpPr>
          <p:cNvPr id="48256" name="Text Box 128"/>
          <p:cNvSpPr txBox="1">
            <a:spLocks noChangeArrowheads="1"/>
          </p:cNvSpPr>
          <p:nvPr/>
        </p:nvSpPr>
        <p:spPr bwMode="auto">
          <a:xfrm>
            <a:off x="4560888" y="2438400"/>
            <a:ext cx="627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VK</a:t>
            </a:r>
          </a:p>
        </p:txBody>
      </p:sp>
      <p:sp>
        <p:nvSpPr>
          <p:cNvPr id="48257" name="Text Box 129"/>
          <p:cNvSpPr txBox="1">
            <a:spLocks noChangeArrowheads="1"/>
          </p:cNvSpPr>
          <p:nvPr/>
        </p:nvSpPr>
        <p:spPr bwMode="auto">
          <a:xfrm>
            <a:off x="8361363" y="2209800"/>
            <a:ext cx="617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U</a:t>
            </a:r>
            <a:r>
              <a:rPr lang="en-US" altLang="vi-VN" baseline="-25000">
                <a:solidFill>
                  <a:srgbClr val="000000"/>
                </a:solidFill>
                <a:latin typeface="VNI-Times" pitchFamily="2" charset="0"/>
              </a:rPr>
              <a:t>Ra</a:t>
            </a:r>
          </a:p>
        </p:txBody>
      </p:sp>
      <p:sp>
        <p:nvSpPr>
          <p:cNvPr id="48258" name="Text Box 130"/>
          <p:cNvSpPr txBox="1">
            <a:spLocks noChangeArrowheads="1"/>
          </p:cNvSpPr>
          <p:nvPr/>
        </p:nvSpPr>
        <p:spPr bwMode="auto">
          <a:xfrm>
            <a:off x="3497263" y="1981200"/>
            <a:ext cx="474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U</a:t>
            </a:r>
            <a:r>
              <a:rPr lang="en-US" altLang="vi-VN" baseline="-25000">
                <a:solidFill>
                  <a:srgbClr val="000000"/>
                </a:solidFill>
                <a:latin typeface="VNI-Times" pitchFamily="2" charset="0"/>
              </a:rPr>
              <a:t>v</a:t>
            </a:r>
          </a:p>
        </p:txBody>
      </p:sp>
      <p:sp>
        <p:nvSpPr>
          <p:cNvPr id="48259" name="Text Box 131"/>
          <p:cNvSpPr txBox="1">
            <a:spLocks noChangeArrowheads="1"/>
          </p:cNvSpPr>
          <p:nvPr/>
        </p:nvSpPr>
        <p:spPr bwMode="auto">
          <a:xfrm>
            <a:off x="3571875" y="1295400"/>
            <a:ext cx="608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R</a:t>
            </a:r>
            <a:r>
              <a:rPr lang="en-US" altLang="vi-VN" baseline="-25000">
                <a:solidFill>
                  <a:srgbClr val="00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48260" name="Text Box 132"/>
          <p:cNvSpPr txBox="1">
            <a:spLocks noChangeArrowheads="1"/>
          </p:cNvSpPr>
          <p:nvPr/>
        </p:nvSpPr>
        <p:spPr bwMode="auto">
          <a:xfrm>
            <a:off x="6232525" y="152400"/>
            <a:ext cx="684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b="1">
                <a:solidFill>
                  <a:srgbClr val="000000"/>
                </a:solidFill>
                <a:latin typeface="VNI-Times" pitchFamily="2" charset="0"/>
              </a:rPr>
              <a:t>R</a:t>
            </a:r>
            <a:r>
              <a:rPr lang="en-US" altLang="vi-VN" b="1" baseline="-25000">
                <a:solidFill>
                  <a:srgbClr val="000000"/>
                </a:solidFill>
                <a:latin typeface="VNI-Times" pitchFamily="2" charset="0"/>
              </a:rPr>
              <a:t>ht</a:t>
            </a:r>
          </a:p>
        </p:txBody>
      </p:sp>
      <p:grpSp>
        <p:nvGrpSpPr>
          <p:cNvPr id="47260" name="Group 133"/>
          <p:cNvGrpSpPr>
            <a:grpSpLocks/>
          </p:cNvGrpSpPr>
          <p:nvPr/>
        </p:nvGrpSpPr>
        <p:grpSpPr bwMode="auto">
          <a:xfrm>
            <a:off x="3421063" y="533400"/>
            <a:ext cx="5319712" cy="2819400"/>
            <a:chOff x="1512" y="720"/>
            <a:chExt cx="3648" cy="1860"/>
          </a:xfrm>
        </p:grpSpPr>
        <p:sp>
          <p:nvSpPr>
            <p:cNvPr id="47345" name="AutoShape 134"/>
            <p:cNvSpPr>
              <a:spLocks noChangeArrowheads="1"/>
            </p:cNvSpPr>
            <p:nvPr/>
          </p:nvSpPr>
          <p:spPr bwMode="auto">
            <a:xfrm rot="5400000">
              <a:off x="3367" y="1320"/>
              <a:ext cx="816" cy="864"/>
            </a:xfrm>
            <a:prstGeom prst="triangle">
              <a:avLst>
                <a:gd name="adj" fmla="val 50000"/>
              </a:avLst>
            </a:prstGeom>
            <a:solidFill>
              <a:srgbClr val="CCECFF"/>
            </a:solidFill>
            <a:ln w="381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7346" name="Text Box 135"/>
            <p:cNvSpPr txBox="1">
              <a:spLocks noChangeArrowheads="1"/>
            </p:cNvSpPr>
            <p:nvPr/>
          </p:nvSpPr>
          <p:spPr bwMode="auto">
            <a:xfrm>
              <a:off x="3343" y="1349"/>
              <a:ext cx="28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000">
                  <a:solidFill>
                    <a:srgbClr val="000000"/>
                  </a:solidFill>
                  <a:latin typeface=".VnArial" pitchFamily="34" charset="0"/>
                </a:rPr>
                <a:t>-</a:t>
              </a:r>
            </a:p>
          </p:txBody>
        </p:sp>
        <p:sp>
          <p:nvSpPr>
            <p:cNvPr id="47347" name="Text Box 136"/>
            <p:cNvSpPr txBox="1">
              <a:spLocks noChangeArrowheads="1"/>
            </p:cNvSpPr>
            <p:nvPr/>
          </p:nvSpPr>
          <p:spPr bwMode="auto">
            <a:xfrm>
              <a:off x="3306" y="1842"/>
              <a:ext cx="289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000">
                  <a:solidFill>
                    <a:srgbClr val="000000"/>
                  </a:solidFill>
                  <a:latin typeface=".VnArial" pitchFamily="34" charset="0"/>
                </a:rPr>
                <a:t>+</a:t>
              </a:r>
            </a:p>
          </p:txBody>
        </p:sp>
        <p:sp>
          <p:nvSpPr>
            <p:cNvPr id="47348" name="Line 137"/>
            <p:cNvSpPr>
              <a:spLocks noChangeShapeType="1"/>
            </p:cNvSpPr>
            <p:nvPr/>
          </p:nvSpPr>
          <p:spPr bwMode="auto">
            <a:xfrm>
              <a:off x="3631" y="2016"/>
              <a:ext cx="0" cy="34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49" name="Line 138"/>
            <p:cNvSpPr>
              <a:spLocks noChangeShapeType="1"/>
            </p:cNvSpPr>
            <p:nvPr/>
          </p:nvSpPr>
          <p:spPr bwMode="auto">
            <a:xfrm>
              <a:off x="3631" y="1128"/>
              <a:ext cx="0" cy="36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50" name="Line 139"/>
            <p:cNvSpPr>
              <a:spLocks noChangeShapeType="1"/>
            </p:cNvSpPr>
            <p:nvPr/>
          </p:nvSpPr>
          <p:spPr bwMode="auto">
            <a:xfrm>
              <a:off x="4194" y="1754"/>
              <a:ext cx="72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51" name="Line 140"/>
            <p:cNvSpPr>
              <a:spLocks noChangeShapeType="1"/>
            </p:cNvSpPr>
            <p:nvPr/>
          </p:nvSpPr>
          <p:spPr bwMode="auto">
            <a:xfrm>
              <a:off x="2935" y="1992"/>
              <a:ext cx="4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52" name="Line 141"/>
            <p:cNvSpPr>
              <a:spLocks noChangeShapeType="1"/>
            </p:cNvSpPr>
            <p:nvPr/>
          </p:nvSpPr>
          <p:spPr bwMode="auto">
            <a:xfrm>
              <a:off x="2916" y="768"/>
              <a:ext cx="1524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70" name="Rectangle 142"/>
            <p:cNvSpPr>
              <a:spLocks noChangeArrowheads="1"/>
            </p:cNvSpPr>
            <p:nvPr/>
          </p:nvSpPr>
          <p:spPr bwMode="auto">
            <a:xfrm>
              <a:off x="2167" y="1468"/>
              <a:ext cx="452" cy="9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47354" name="Line 143"/>
            <p:cNvSpPr>
              <a:spLocks noChangeShapeType="1"/>
            </p:cNvSpPr>
            <p:nvPr/>
          </p:nvSpPr>
          <p:spPr bwMode="auto">
            <a:xfrm flipV="1">
              <a:off x="2621" y="1512"/>
              <a:ext cx="723" cy="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55" name="Line 144"/>
            <p:cNvSpPr>
              <a:spLocks noChangeShapeType="1"/>
            </p:cNvSpPr>
            <p:nvPr/>
          </p:nvSpPr>
          <p:spPr bwMode="auto">
            <a:xfrm>
              <a:off x="1824" y="1516"/>
              <a:ext cx="355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56" name="Line 145"/>
            <p:cNvSpPr>
              <a:spLocks noChangeShapeType="1"/>
            </p:cNvSpPr>
            <p:nvPr/>
          </p:nvSpPr>
          <p:spPr bwMode="auto">
            <a:xfrm>
              <a:off x="2928" y="768"/>
              <a:ext cx="0" cy="7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57" name="Line 146"/>
            <p:cNvSpPr>
              <a:spLocks noChangeShapeType="1"/>
            </p:cNvSpPr>
            <p:nvPr/>
          </p:nvSpPr>
          <p:spPr bwMode="auto">
            <a:xfrm>
              <a:off x="4439" y="755"/>
              <a:ext cx="0" cy="100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58" name="Line 147"/>
            <p:cNvSpPr>
              <a:spLocks noChangeShapeType="1"/>
            </p:cNvSpPr>
            <p:nvPr/>
          </p:nvSpPr>
          <p:spPr bwMode="auto">
            <a:xfrm flipH="1">
              <a:off x="2934" y="1988"/>
              <a:ext cx="4" cy="496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359" name="Group 148"/>
            <p:cNvGrpSpPr>
              <a:grpSpLocks/>
            </p:cNvGrpSpPr>
            <p:nvPr/>
          </p:nvGrpSpPr>
          <p:grpSpPr bwMode="auto">
            <a:xfrm>
              <a:off x="1512" y="2484"/>
              <a:ext cx="512" cy="96"/>
              <a:chOff x="528" y="2160"/>
              <a:chExt cx="576" cy="144"/>
            </a:xfrm>
          </p:grpSpPr>
          <p:sp>
            <p:nvSpPr>
              <p:cNvPr id="47391" name="Line 149"/>
              <p:cNvSpPr>
                <a:spLocks noChangeShapeType="1"/>
              </p:cNvSpPr>
              <p:nvPr/>
            </p:nvSpPr>
            <p:spPr bwMode="auto">
              <a:xfrm flipH="1">
                <a:off x="52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92" name="Line 150"/>
              <p:cNvSpPr>
                <a:spLocks noChangeShapeType="1"/>
              </p:cNvSpPr>
              <p:nvPr/>
            </p:nvSpPr>
            <p:spPr bwMode="auto">
              <a:xfrm flipH="1">
                <a:off x="624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93" name="Line 151"/>
              <p:cNvSpPr>
                <a:spLocks noChangeShapeType="1"/>
              </p:cNvSpPr>
              <p:nvPr/>
            </p:nvSpPr>
            <p:spPr bwMode="auto">
              <a:xfrm flipH="1">
                <a:off x="720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" name="Line 152"/>
              <p:cNvSpPr>
                <a:spLocks noChangeShapeType="1"/>
              </p:cNvSpPr>
              <p:nvPr/>
            </p:nvSpPr>
            <p:spPr bwMode="auto">
              <a:xfrm flipH="1">
                <a:off x="816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Line 153"/>
              <p:cNvSpPr>
                <a:spLocks noChangeShapeType="1"/>
              </p:cNvSpPr>
              <p:nvPr/>
            </p:nvSpPr>
            <p:spPr bwMode="auto">
              <a:xfrm flipH="1">
                <a:off x="912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Line 154"/>
              <p:cNvSpPr>
                <a:spLocks noChangeShapeType="1"/>
              </p:cNvSpPr>
              <p:nvPr/>
            </p:nvSpPr>
            <p:spPr bwMode="auto">
              <a:xfrm flipH="1">
                <a:off x="100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155"/>
              <p:cNvSpPr>
                <a:spLocks noChangeShapeType="1"/>
              </p:cNvSpPr>
              <p:nvPr/>
            </p:nvSpPr>
            <p:spPr bwMode="auto">
              <a:xfrm>
                <a:off x="624" y="21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360" name="Line 156"/>
            <p:cNvSpPr>
              <a:spLocks noChangeShapeType="1"/>
            </p:cNvSpPr>
            <p:nvPr/>
          </p:nvSpPr>
          <p:spPr bwMode="auto">
            <a:xfrm>
              <a:off x="1812" y="2004"/>
              <a:ext cx="0" cy="47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361" name="Group 157"/>
            <p:cNvGrpSpPr>
              <a:grpSpLocks/>
            </p:cNvGrpSpPr>
            <p:nvPr/>
          </p:nvGrpSpPr>
          <p:grpSpPr bwMode="auto">
            <a:xfrm>
              <a:off x="4584" y="2472"/>
              <a:ext cx="576" cy="96"/>
              <a:chOff x="528" y="2160"/>
              <a:chExt cx="576" cy="144"/>
            </a:xfrm>
          </p:grpSpPr>
          <p:sp>
            <p:nvSpPr>
              <p:cNvPr id="47384" name="Line 158"/>
              <p:cNvSpPr>
                <a:spLocks noChangeShapeType="1"/>
              </p:cNvSpPr>
              <p:nvPr/>
            </p:nvSpPr>
            <p:spPr bwMode="auto">
              <a:xfrm flipH="1">
                <a:off x="52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5" name="Line 159"/>
              <p:cNvSpPr>
                <a:spLocks noChangeShapeType="1"/>
              </p:cNvSpPr>
              <p:nvPr/>
            </p:nvSpPr>
            <p:spPr bwMode="auto">
              <a:xfrm flipH="1">
                <a:off x="624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6" name="Line 160"/>
              <p:cNvSpPr>
                <a:spLocks noChangeShapeType="1"/>
              </p:cNvSpPr>
              <p:nvPr/>
            </p:nvSpPr>
            <p:spPr bwMode="auto">
              <a:xfrm flipH="1">
                <a:off x="720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7" name="Line 161"/>
              <p:cNvSpPr>
                <a:spLocks noChangeShapeType="1"/>
              </p:cNvSpPr>
              <p:nvPr/>
            </p:nvSpPr>
            <p:spPr bwMode="auto">
              <a:xfrm flipH="1">
                <a:off x="816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8" name="Line 162"/>
              <p:cNvSpPr>
                <a:spLocks noChangeShapeType="1"/>
              </p:cNvSpPr>
              <p:nvPr/>
            </p:nvSpPr>
            <p:spPr bwMode="auto">
              <a:xfrm flipH="1">
                <a:off x="912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9" name="Line 163"/>
              <p:cNvSpPr>
                <a:spLocks noChangeShapeType="1"/>
              </p:cNvSpPr>
              <p:nvPr/>
            </p:nvSpPr>
            <p:spPr bwMode="auto">
              <a:xfrm flipH="1">
                <a:off x="100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90" name="Line 164"/>
              <p:cNvSpPr>
                <a:spLocks noChangeShapeType="1"/>
              </p:cNvSpPr>
              <p:nvPr/>
            </p:nvSpPr>
            <p:spPr bwMode="auto">
              <a:xfrm>
                <a:off x="624" y="21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362" name="Line 165"/>
            <p:cNvSpPr>
              <a:spLocks noChangeShapeType="1"/>
            </p:cNvSpPr>
            <p:nvPr/>
          </p:nvSpPr>
          <p:spPr bwMode="auto">
            <a:xfrm>
              <a:off x="4932" y="2148"/>
              <a:ext cx="0" cy="3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63" name="Oval 166"/>
            <p:cNvSpPr>
              <a:spLocks noChangeArrowheads="1"/>
            </p:cNvSpPr>
            <p:nvPr/>
          </p:nvSpPr>
          <p:spPr bwMode="auto">
            <a:xfrm>
              <a:off x="1789" y="1494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7364" name="Oval 167"/>
            <p:cNvSpPr>
              <a:spLocks noChangeArrowheads="1"/>
            </p:cNvSpPr>
            <p:nvPr/>
          </p:nvSpPr>
          <p:spPr bwMode="auto">
            <a:xfrm>
              <a:off x="2897" y="1488"/>
              <a:ext cx="49" cy="4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grpSp>
          <p:nvGrpSpPr>
            <p:cNvPr id="47365" name="Group 168"/>
            <p:cNvGrpSpPr>
              <a:grpSpLocks/>
            </p:cNvGrpSpPr>
            <p:nvPr/>
          </p:nvGrpSpPr>
          <p:grpSpPr bwMode="auto">
            <a:xfrm>
              <a:off x="2580" y="2484"/>
              <a:ext cx="576" cy="96"/>
              <a:chOff x="528" y="2160"/>
              <a:chExt cx="576" cy="144"/>
            </a:xfrm>
          </p:grpSpPr>
          <p:sp>
            <p:nvSpPr>
              <p:cNvPr id="47377" name="Line 169"/>
              <p:cNvSpPr>
                <a:spLocks noChangeShapeType="1"/>
              </p:cNvSpPr>
              <p:nvPr/>
            </p:nvSpPr>
            <p:spPr bwMode="auto">
              <a:xfrm flipH="1">
                <a:off x="52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78" name="Line 170"/>
              <p:cNvSpPr>
                <a:spLocks noChangeShapeType="1"/>
              </p:cNvSpPr>
              <p:nvPr/>
            </p:nvSpPr>
            <p:spPr bwMode="auto">
              <a:xfrm flipH="1">
                <a:off x="624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79" name="Line 171"/>
              <p:cNvSpPr>
                <a:spLocks noChangeShapeType="1"/>
              </p:cNvSpPr>
              <p:nvPr/>
            </p:nvSpPr>
            <p:spPr bwMode="auto">
              <a:xfrm flipH="1">
                <a:off x="720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0" name="Line 172"/>
              <p:cNvSpPr>
                <a:spLocks noChangeShapeType="1"/>
              </p:cNvSpPr>
              <p:nvPr/>
            </p:nvSpPr>
            <p:spPr bwMode="auto">
              <a:xfrm flipH="1">
                <a:off x="816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1" name="Line 173"/>
              <p:cNvSpPr>
                <a:spLocks noChangeShapeType="1"/>
              </p:cNvSpPr>
              <p:nvPr/>
            </p:nvSpPr>
            <p:spPr bwMode="auto">
              <a:xfrm flipH="1">
                <a:off x="912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2" name="Line 174"/>
              <p:cNvSpPr>
                <a:spLocks noChangeShapeType="1"/>
              </p:cNvSpPr>
              <p:nvPr/>
            </p:nvSpPr>
            <p:spPr bwMode="auto">
              <a:xfrm flipH="1">
                <a:off x="100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83" name="Line 175"/>
              <p:cNvSpPr>
                <a:spLocks noChangeShapeType="1"/>
              </p:cNvSpPr>
              <p:nvPr/>
            </p:nvSpPr>
            <p:spPr bwMode="auto">
              <a:xfrm>
                <a:off x="624" y="21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366" name="Oval 176"/>
            <p:cNvSpPr>
              <a:spLocks noChangeArrowheads="1"/>
            </p:cNvSpPr>
            <p:nvPr/>
          </p:nvSpPr>
          <p:spPr bwMode="auto">
            <a:xfrm>
              <a:off x="1791" y="1988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8305" name="Rectangle 177"/>
            <p:cNvSpPr>
              <a:spLocks noChangeArrowheads="1"/>
            </p:cNvSpPr>
            <p:nvPr/>
          </p:nvSpPr>
          <p:spPr bwMode="auto">
            <a:xfrm>
              <a:off x="3426" y="720"/>
              <a:ext cx="432" cy="9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47368" name="Oval 178"/>
            <p:cNvSpPr>
              <a:spLocks noChangeArrowheads="1"/>
            </p:cNvSpPr>
            <p:nvPr/>
          </p:nvSpPr>
          <p:spPr bwMode="auto">
            <a:xfrm>
              <a:off x="3609" y="1106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7369" name="Oval 179"/>
            <p:cNvSpPr>
              <a:spLocks noChangeArrowheads="1"/>
            </p:cNvSpPr>
            <p:nvPr/>
          </p:nvSpPr>
          <p:spPr bwMode="auto">
            <a:xfrm>
              <a:off x="3609" y="2342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7370" name="Oval 180"/>
            <p:cNvSpPr>
              <a:spLocks noChangeArrowheads="1"/>
            </p:cNvSpPr>
            <p:nvPr/>
          </p:nvSpPr>
          <p:spPr bwMode="auto">
            <a:xfrm>
              <a:off x="4419" y="1724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7371" name="Oval 181"/>
            <p:cNvSpPr>
              <a:spLocks noChangeArrowheads="1"/>
            </p:cNvSpPr>
            <p:nvPr/>
          </p:nvSpPr>
          <p:spPr bwMode="auto">
            <a:xfrm>
              <a:off x="4899" y="1736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7372" name="Oval 182"/>
            <p:cNvSpPr>
              <a:spLocks noChangeArrowheads="1"/>
            </p:cNvSpPr>
            <p:nvPr/>
          </p:nvSpPr>
          <p:spPr bwMode="auto">
            <a:xfrm>
              <a:off x="4905" y="2114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7373" name="Line 183"/>
            <p:cNvSpPr>
              <a:spLocks noChangeShapeType="1"/>
            </p:cNvSpPr>
            <p:nvPr/>
          </p:nvSpPr>
          <p:spPr bwMode="auto">
            <a:xfrm>
              <a:off x="1812" y="1542"/>
              <a:ext cx="0" cy="450"/>
            </a:xfrm>
            <a:prstGeom prst="line">
              <a:avLst/>
            </a:prstGeom>
            <a:noFill/>
            <a:ln w="12700">
              <a:solidFill>
                <a:srgbClr val="FF66CC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74" name="Line 184"/>
            <p:cNvSpPr>
              <a:spLocks noChangeShapeType="1"/>
            </p:cNvSpPr>
            <p:nvPr/>
          </p:nvSpPr>
          <p:spPr bwMode="auto">
            <a:xfrm>
              <a:off x="4920" y="1770"/>
              <a:ext cx="0" cy="33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75" name="Oval 185"/>
            <p:cNvSpPr>
              <a:spLocks noChangeArrowheads="1"/>
            </p:cNvSpPr>
            <p:nvPr/>
          </p:nvSpPr>
          <p:spPr bwMode="auto">
            <a:xfrm>
              <a:off x="3321" y="1490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7376" name="Oval 186"/>
            <p:cNvSpPr>
              <a:spLocks noChangeArrowheads="1"/>
            </p:cNvSpPr>
            <p:nvPr/>
          </p:nvSpPr>
          <p:spPr bwMode="auto">
            <a:xfrm>
              <a:off x="3321" y="1970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187"/>
          <p:cNvGrpSpPr>
            <a:grpSpLocks/>
          </p:cNvGrpSpPr>
          <p:nvPr/>
        </p:nvGrpSpPr>
        <p:grpSpPr bwMode="auto">
          <a:xfrm>
            <a:off x="1900238" y="1752600"/>
            <a:ext cx="1444625" cy="762000"/>
            <a:chOff x="334" y="1950"/>
            <a:chExt cx="772" cy="427"/>
          </a:xfrm>
        </p:grpSpPr>
        <p:sp>
          <p:nvSpPr>
            <p:cNvPr id="47343" name="Line 188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44" name="Line 189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90"/>
          <p:cNvGrpSpPr>
            <a:grpSpLocks/>
          </p:cNvGrpSpPr>
          <p:nvPr/>
        </p:nvGrpSpPr>
        <p:grpSpPr bwMode="auto">
          <a:xfrm>
            <a:off x="1900238" y="1905000"/>
            <a:ext cx="1368425" cy="533400"/>
            <a:chOff x="343" y="2054"/>
            <a:chExt cx="810" cy="295"/>
          </a:xfrm>
        </p:grpSpPr>
        <p:sp>
          <p:nvSpPr>
            <p:cNvPr id="47340" name="Freeform 191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41" name="Freeform 192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42" name="Freeform 193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4"/>
          <p:cNvGrpSpPr>
            <a:grpSpLocks/>
          </p:cNvGrpSpPr>
          <p:nvPr/>
        </p:nvGrpSpPr>
        <p:grpSpPr bwMode="auto">
          <a:xfrm>
            <a:off x="8969375" y="838200"/>
            <a:ext cx="1222375" cy="2144713"/>
            <a:chOff x="334" y="1950"/>
            <a:chExt cx="772" cy="427"/>
          </a:xfrm>
        </p:grpSpPr>
        <p:sp>
          <p:nvSpPr>
            <p:cNvPr id="47338" name="Line 195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39" name="Line 196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97"/>
          <p:cNvGrpSpPr>
            <a:grpSpLocks/>
          </p:cNvGrpSpPr>
          <p:nvPr/>
        </p:nvGrpSpPr>
        <p:grpSpPr bwMode="auto">
          <a:xfrm flipV="1">
            <a:off x="8969375" y="1295400"/>
            <a:ext cx="1216025" cy="1611313"/>
            <a:chOff x="343" y="2054"/>
            <a:chExt cx="810" cy="295"/>
          </a:xfrm>
        </p:grpSpPr>
        <p:sp>
          <p:nvSpPr>
            <p:cNvPr id="47335" name="Freeform 198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36" name="Freeform 199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37" name="Freeform 200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01"/>
          <p:cNvGrpSpPr>
            <a:grpSpLocks/>
          </p:cNvGrpSpPr>
          <p:nvPr/>
        </p:nvGrpSpPr>
        <p:grpSpPr bwMode="auto">
          <a:xfrm>
            <a:off x="1671638" y="1600200"/>
            <a:ext cx="1793875" cy="841375"/>
            <a:chOff x="173" y="1806"/>
            <a:chExt cx="1132" cy="530"/>
          </a:xfrm>
        </p:grpSpPr>
        <p:sp>
          <p:nvSpPr>
            <p:cNvPr id="47332" name="Text Box 202"/>
            <p:cNvSpPr txBox="1">
              <a:spLocks noChangeArrowheads="1"/>
            </p:cNvSpPr>
            <p:nvPr/>
          </p:nvSpPr>
          <p:spPr bwMode="auto">
            <a:xfrm>
              <a:off x="301" y="1806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U</a:t>
              </a:r>
              <a:r>
                <a:rPr lang="en-US" altLang="vi-VN" sz="1400" baseline="-25000">
                  <a:solidFill>
                    <a:srgbClr val="000000"/>
                  </a:solidFill>
                  <a:latin typeface="VNI-Times" pitchFamily="2" charset="0"/>
                </a:rPr>
                <a:t>V</a:t>
              </a:r>
              <a:endParaRPr lang="en-US" altLang="vi-VN" sz="140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47333" name="Text Box 203"/>
            <p:cNvSpPr txBox="1">
              <a:spLocks noChangeArrowheads="1"/>
            </p:cNvSpPr>
            <p:nvPr/>
          </p:nvSpPr>
          <p:spPr bwMode="auto">
            <a:xfrm>
              <a:off x="173" y="2090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  <p:sp>
          <p:nvSpPr>
            <p:cNvPr id="47334" name="Text Box 204"/>
            <p:cNvSpPr txBox="1">
              <a:spLocks noChangeArrowheads="1"/>
            </p:cNvSpPr>
            <p:nvPr/>
          </p:nvSpPr>
          <p:spPr bwMode="auto">
            <a:xfrm>
              <a:off x="1005" y="2144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t</a:t>
              </a:r>
            </a:p>
          </p:txBody>
        </p:sp>
      </p:grpSp>
      <p:grpSp>
        <p:nvGrpSpPr>
          <p:cNvPr id="11" name="Group 205"/>
          <p:cNvGrpSpPr>
            <a:grpSpLocks/>
          </p:cNvGrpSpPr>
          <p:nvPr/>
        </p:nvGrpSpPr>
        <p:grpSpPr bwMode="auto">
          <a:xfrm>
            <a:off x="8664575" y="685800"/>
            <a:ext cx="1793875" cy="1682750"/>
            <a:chOff x="4816" y="1294"/>
            <a:chExt cx="1132" cy="1060"/>
          </a:xfrm>
        </p:grpSpPr>
        <p:sp>
          <p:nvSpPr>
            <p:cNvPr id="47329" name="Text Box 206"/>
            <p:cNvSpPr txBox="1">
              <a:spLocks noChangeArrowheads="1"/>
            </p:cNvSpPr>
            <p:nvPr/>
          </p:nvSpPr>
          <p:spPr bwMode="auto">
            <a:xfrm>
              <a:off x="4979" y="1294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U</a:t>
              </a:r>
              <a:r>
                <a:rPr lang="en-US" altLang="vi-VN" sz="1400" baseline="-25000">
                  <a:solidFill>
                    <a:srgbClr val="000000"/>
                  </a:solidFill>
                  <a:latin typeface="VNI-Times" pitchFamily="2" charset="0"/>
                </a:rPr>
                <a:t>R</a:t>
              </a:r>
              <a:endParaRPr lang="en-US" altLang="vi-VN" sz="140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47330" name="Text Box 207"/>
            <p:cNvSpPr txBox="1">
              <a:spLocks noChangeArrowheads="1"/>
            </p:cNvSpPr>
            <p:nvPr/>
          </p:nvSpPr>
          <p:spPr bwMode="auto">
            <a:xfrm>
              <a:off x="4816" y="2108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  <p:sp>
          <p:nvSpPr>
            <p:cNvPr id="47331" name="Text Box 208"/>
            <p:cNvSpPr txBox="1">
              <a:spLocks noChangeArrowheads="1"/>
            </p:cNvSpPr>
            <p:nvPr/>
          </p:nvSpPr>
          <p:spPr bwMode="auto">
            <a:xfrm>
              <a:off x="5648" y="2162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t</a:t>
              </a:r>
            </a:p>
          </p:txBody>
        </p:sp>
      </p:grpSp>
      <p:sp>
        <p:nvSpPr>
          <p:cNvPr id="48337" name="Line 209"/>
          <p:cNvSpPr>
            <a:spLocks noChangeShapeType="1"/>
          </p:cNvSpPr>
          <p:nvPr/>
        </p:nvSpPr>
        <p:spPr bwMode="auto">
          <a:xfrm>
            <a:off x="3876675" y="1752600"/>
            <a:ext cx="461963" cy="0"/>
          </a:xfrm>
          <a:prstGeom prst="line">
            <a:avLst/>
          </a:prstGeom>
          <a:noFill/>
          <a:ln w="28575">
            <a:solidFill>
              <a:srgbClr val="00FF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38" name="Line 210"/>
          <p:cNvSpPr>
            <a:spLocks noChangeShapeType="1"/>
          </p:cNvSpPr>
          <p:nvPr/>
        </p:nvSpPr>
        <p:spPr bwMode="auto">
          <a:xfrm>
            <a:off x="4789488" y="1752600"/>
            <a:ext cx="461962" cy="0"/>
          </a:xfrm>
          <a:prstGeom prst="line">
            <a:avLst/>
          </a:prstGeom>
          <a:noFill/>
          <a:ln w="28575">
            <a:solidFill>
              <a:srgbClr val="00FF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39" name="Line 211"/>
          <p:cNvSpPr>
            <a:spLocks noChangeShapeType="1"/>
          </p:cNvSpPr>
          <p:nvPr/>
        </p:nvSpPr>
        <p:spPr bwMode="auto">
          <a:xfrm>
            <a:off x="5472113" y="1752600"/>
            <a:ext cx="463550" cy="0"/>
          </a:xfrm>
          <a:prstGeom prst="line">
            <a:avLst/>
          </a:prstGeom>
          <a:noFill/>
          <a:ln w="28575">
            <a:solidFill>
              <a:srgbClr val="FF66CC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0" name="Line 212"/>
          <p:cNvSpPr>
            <a:spLocks noChangeShapeType="1"/>
          </p:cNvSpPr>
          <p:nvPr/>
        </p:nvSpPr>
        <p:spPr bwMode="auto">
          <a:xfrm>
            <a:off x="7558088" y="2108200"/>
            <a:ext cx="684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1" name="Line 213"/>
          <p:cNvSpPr>
            <a:spLocks noChangeShapeType="1"/>
          </p:cNvSpPr>
          <p:nvPr/>
        </p:nvSpPr>
        <p:spPr bwMode="auto">
          <a:xfrm rot="-5400000">
            <a:off x="7534275" y="1819275"/>
            <a:ext cx="285750" cy="0"/>
          </a:xfrm>
          <a:prstGeom prst="line">
            <a:avLst/>
          </a:prstGeom>
          <a:noFill/>
          <a:ln w="28575">
            <a:solidFill>
              <a:srgbClr val="38E45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2" name="Line 214"/>
          <p:cNvSpPr>
            <a:spLocks noChangeShapeType="1"/>
          </p:cNvSpPr>
          <p:nvPr/>
        </p:nvSpPr>
        <p:spPr bwMode="auto">
          <a:xfrm rot="-5400000">
            <a:off x="7534275" y="1285875"/>
            <a:ext cx="285750" cy="0"/>
          </a:xfrm>
          <a:prstGeom prst="line">
            <a:avLst/>
          </a:prstGeom>
          <a:noFill/>
          <a:ln w="28575">
            <a:solidFill>
              <a:srgbClr val="38E45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3" name="Line 215"/>
          <p:cNvSpPr>
            <a:spLocks noChangeShapeType="1"/>
          </p:cNvSpPr>
          <p:nvPr/>
        </p:nvSpPr>
        <p:spPr bwMode="auto">
          <a:xfrm rot="-5400000">
            <a:off x="7534275" y="752475"/>
            <a:ext cx="285750" cy="0"/>
          </a:xfrm>
          <a:prstGeom prst="line">
            <a:avLst/>
          </a:prstGeom>
          <a:noFill/>
          <a:ln w="28575">
            <a:solidFill>
              <a:srgbClr val="38E45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4" name="Line 216"/>
          <p:cNvSpPr>
            <a:spLocks noChangeShapeType="1"/>
          </p:cNvSpPr>
          <p:nvPr/>
        </p:nvSpPr>
        <p:spPr bwMode="auto">
          <a:xfrm rot="10800000">
            <a:off x="7145338" y="609600"/>
            <a:ext cx="455612" cy="0"/>
          </a:xfrm>
          <a:prstGeom prst="line">
            <a:avLst/>
          </a:prstGeom>
          <a:noFill/>
          <a:ln w="28575">
            <a:solidFill>
              <a:srgbClr val="38E45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5" name="Line 217"/>
          <p:cNvSpPr>
            <a:spLocks noChangeShapeType="1"/>
          </p:cNvSpPr>
          <p:nvPr/>
        </p:nvSpPr>
        <p:spPr bwMode="auto">
          <a:xfrm rot="10800000">
            <a:off x="6461125" y="609600"/>
            <a:ext cx="360363" cy="0"/>
          </a:xfrm>
          <a:prstGeom prst="line">
            <a:avLst/>
          </a:prstGeom>
          <a:noFill/>
          <a:ln w="28575">
            <a:solidFill>
              <a:srgbClr val="38E45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6" name="Line 218"/>
          <p:cNvSpPr>
            <a:spLocks noChangeShapeType="1"/>
          </p:cNvSpPr>
          <p:nvPr/>
        </p:nvSpPr>
        <p:spPr bwMode="auto">
          <a:xfrm rot="10800000">
            <a:off x="5548313" y="609600"/>
            <a:ext cx="457200" cy="0"/>
          </a:xfrm>
          <a:prstGeom prst="line">
            <a:avLst/>
          </a:prstGeom>
          <a:noFill/>
          <a:ln w="28575">
            <a:solidFill>
              <a:srgbClr val="38E45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7" name="Line 219"/>
          <p:cNvSpPr>
            <a:spLocks noChangeShapeType="1"/>
          </p:cNvSpPr>
          <p:nvPr/>
        </p:nvSpPr>
        <p:spPr bwMode="auto">
          <a:xfrm rot="5400000">
            <a:off x="5281613" y="876300"/>
            <a:ext cx="381000" cy="0"/>
          </a:xfrm>
          <a:prstGeom prst="line">
            <a:avLst/>
          </a:prstGeom>
          <a:noFill/>
          <a:ln w="28575">
            <a:solidFill>
              <a:srgbClr val="38E45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48" name="Line 220"/>
          <p:cNvSpPr>
            <a:spLocks noChangeShapeType="1"/>
          </p:cNvSpPr>
          <p:nvPr/>
        </p:nvSpPr>
        <p:spPr bwMode="auto">
          <a:xfrm rot="5400000">
            <a:off x="5281613" y="1409700"/>
            <a:ext cx="381000" cy="0"/>
          </a:xfrm>
          <a:prstGeom prst="line">
            <a:avLst/>
          </a:prstGeom>
          <a:noFill/>
          <a:ln w="28575">
            <a:solidFill>
              <a:srgbClr val="38E455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221"/>
          <p:cNvGrpSpPr>
            <a:grpSpLocks/>
          </p:cNvGrpSpPr>
          <p:nvPr/>
        </p:nvGrpSpPr>
        <p:grpSpPr bwMode="auto">
          <a:xfrm>
            <a:off x="3497263" y="762000"/>
            <a:ext cx="1366837" cy="533400"/>
            <a:chOff x="334" y="1950"/>
            <a:chExt cx="772" cy="427"/>
          </a:xfrm>
        </p:grpSpPr>
        <p:sp>
          <p:nvSpPr>
            <p:cNvPr id="47327" name="Line 222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28" name="Line 223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24"/>
          <p:cNvGrpSpPr>
            <a:grpSpLocks/>
          </p:cNvGrpSpPr>
          <p:nvPr/>
        </p:nvGrpSpPr>
        <p:grpSpPr bwMode="auto">
          <a:xfrm flipV="1">
            <a:off x="3497263" y="990600"/>
            <a:ext cx="1366837" cy="228600"/>
            <a:chOff x="343" y="2054"/>
            <a:chExt cx="810" cy="295"/>
          </a:xfrm>
        </p:grpSpPr>
        <p:sp>
          <p:nvSpPr>
            <p:cNvPr id="47324" name="Freeform 225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25" name="Freeform 226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26" name="Freeform 227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228"/>
          <p:cNvGrpSpPr>
            <a:grpSpLocks/>
          </p:cNvGrpSpPr>
          <p:nvPr/>
        </p:nvGrpSpPr>
        <p:grpSpPr bwMode="auto">
          <a:xfrm>
            <a:off x="3268663" y="685800"/>
            <a:ext cx="1563687" cy="558800"/>
            <a:chOff x="173" y="1806"/>
            <a:chExt cx="1132" cy="666"/>
          </a:xfrm>
        </p:grpSpPr>
        <p:sp>
          <p:nvSpPr>
            <p:cNvPr id="47321" name="Text Box 229"/>
            <p:cNvSpPr txBox="1">
              <a:spLocks noChangeArrowheads="1"/>
            </p:cNvSpPr>
            <p:nvPr/>
          </p:nvSpPr>
          <p:spPr bwMode="auto">
            <a:xfrm>
              <a:off x="301" y="1806"/>
              <a:ext cx="3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200">
                  <a:solidFill>
                    <a:srgbClr val="000000"/>
                  </a:solidFill>
                  <a:latin typeface="VNI-Times" pitchFamily="2" charset="0"/>
                </a:rPr>
                <a:t>U</a:t>
              </a:r>
              <a:r>
                <a:rPr lang="en-US" altLang="vi-VN" sz="1200" baseline="-25000">
                  <a:solidFill>
                    <a:srgbClr val="000000"/>
                  </a:solidFill>
                  <a:latin typeface="VNI-Times" pitchFamily="2" charset="0"/>
                </a:rPr>
                <a:t>ht</a:t>
              </a:r>
              <a:endParaRPr lang="en-US" altLang="vi-VN" sz="1200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47322" name="Text Box 230"/>
            <p:cNvSpPr txBox="1">
              <a:spLocks noChangeArrowheads="1"/>
            </p:cNvSpPr>
            <p:nvPr/>
          </p:nvSpPr>
          <p:spPr bwMode="auto">
            <a:xfrm>
              <a:off x="173" y="2092"/>
              <a:ext cx="3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200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  <p:sp>
          <p:nvSpPr>
            <p:cNvPr id="47323" name="Text Box 231"/>
            <p:cNvSpPr txBox="1">
              <a:spLocks noChangeArrowheads="1"/>
            </p:cNvSpPr>
            <p:nvPr/>
          </p:nvSpPr>
          <p:spPr bwMode="auto">
            <a:xfrm>
              <a:off x="1005" y="2145"/>
              <a:ext cx="3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200">
                  <a:solidFill>
                    <a:srgbClr val="000000"/>
                  </a:solidFill>
                  <a:latin typeface="VNI-Times" pitchFamily="2" charset="0"/>
                </a:rPr>
                <a:t>    t</a:t>
              </a:r>
            </a:p>
          </p:txBody>
        </p:sp>
      </p:grpSp>
      <p:grpSp>
        <p:nvGrpSpPr>
          <p:cNvPr id="15" name="Group 232"/>
          <p:cNvGrpSpPr>
            <a:grpSpLocks/>
          </p:cNvGrpSpPr>
          <p:nvPr/>
        </p:nvGrpSpPr>
        <p:grpSpPr bwMode="auto">
          <a:xfrm>
            <a:off x="3271838" y="5876925"/>
            <a:ext cx="2247900" cy="701675"/>
            <a:chOff x="1608" y="3818"/>
            <a:chExt cx="1420" cy="443"/>
          </a:xfrm>
        </p:grpSpPr>
        <p:sp>
          <p:nvSpPr>
            <p:cNvPr id="47310" name="Text Box 233"/>
            <p:cNvSpPr txBox="1">
              <a:spLocks noChangeArrowheads="1"/>
            </p:cNvSpPr>
            <p:nvPr/>
          </p:nvSpPr>
          <p:spPr bwMode="auto">
            <a:xfrm>
              <a:off x="1608" y="3900"/>
              <a:ext cx="1420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>
                  <a:solidFill>
                    <a:srgbClr val="FF0000"/>
                  </a:solidFill>
                  <a:latin typeface="VNI-Times" pitchFamily="2" charset="0"/>
                </a:rPr>
                <a:t>K</a:t>
              </a:r>
              <a:r>
                <a:rPr lang="en-US" altLang="vi-VN" sz="2400" baseline="-25000">
                  <a:solidFill>
                    <a:srgbClr val="FF0000"/>
                  </a:solidFill>
                  <a:latin typeface="VNI-Times" pitchFamily="2" charset="0"/>
                </a:rPr>
                <a:t>Ñ</a:t>
              </a:r>
              <a:r>
                <a:rPr lang="en-US" altLang="vi-VN" sz="2400">
                  <a:solidFill>
                    <a:srgbClr val="FF0000"/>
                  </a:solidFill>
                  <a:latin typeface="VNI-Times" pitchFamily="2" charset="0"/>
                </a:rPr>
                <a:t> =         =</a:t>
              </a:r>
            </a:p>
          </p:txBody>
        </p:sp>
        <p:grpSp>
          <p:nvGrpSpPr>
            <p:cNvPr id="47311" name="Group 234"/>
            <p:cNvGrpSpPr>
              <a:grpSpLocks/>
            </p:cNvGrpSpPr>
            <p:nvPr/>
          </p:nvGrpSpPr>
          <p:grpSpPr bwMode="auto">
            <a:xfrm>
              <a:off x="2629" y="3818"/>
              <a:ext cx="328" cy="437"/>
              <a:chOff x="4341" y="3770"/>
              <a:chExt cx="328" cy="437"/>
            </a:xfrm>
          </p:grpSpPr>
          <p:sp>
            <p:nvSpPr>
              <p:cNvPr id="47318" name="Text Box 235"/>
              <p:cNvSpPr txBox="1">
                <a:spLocks noChangeArrowheads="1"/>
              </p:cNvSpPr>
              <p:nvPr/>
            </p:nvSpPr>
            <p:spPr bwMode="auto">
              <a:xfrm>
                <a:off x="4341" y="3770"/>
                <a:ext cx="328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00"/>
                    </a:solidFill>
                    <a:latin typeface="VNI-Times" pitchFamily="2" charset="0"/>
                  </a:rPr>
                  <a:t>R</a:t>
                </a:r>
                <a:r>
                  <a:rPr lang="en-US" altLang="vi-VN" sz="2000" baseline="-25000">
                    <a:solidFill>
                      <a:srgbClr val="FF0000"/>
                    </a:solidFill>
                    <a:latin typeface="VNI-Times" pitchFamily="2" charset="0"/>
                  </a:rPr>
                  <a:t>ht</a:t>
                </a:r>
              </a:p>
            </p:txBody>
          </p:sp>
          <p:sp>
            <p:nvSpPr>
              <p:cNvPr id="47319" name="Text Box 236"/>
              <p:cNvSpPr txBox="1">
                <a:spLocks noChangeArrowheads="1"/>
              </p:cNvSpPr>
              <p:nvPr/>
            </p:nvSpPr>
            <p:spPr bwMode="auto">
              <a:xfrm>
                <a:off x="4349" y="3956"/>
                <a:ext cx="316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00"/>
                    </a:solidFill>
                    <a:latin typeface="VNI-Times" pitchFamily="2" charset="0"/>
                  </a:rPr>
                  <a:t>R</a:t>
                </a:r>
                <a:r>
                  <a:rPr lang="en-US" altLang="vi-VN" sz="2000" baseline="-25000">
                    <a:solidFill>
                      <a:srgbClr val="FF0000"/>
                    </a:solidFill>
                    <a:latin typeface="VNI-Times" pitchFamily="2" charset="0"/>
                  </a:rPr>
                  <a:t>1</a:t>
                </a:r>
              </a:p>
            </p:txBody>
          </p:sp>
          <p:sp>
            <p:nvSpPr>
              <p:cNvPr id="47320" name="Line 237"/>
              <p:cNvSpPr>
                <a:spLocks noChangeShapeType="1"/>
              </p:cNvSpPr>
              <p:nvPr/>
            </p:nvSpPr>
            <p:spPr bwMode="auto">
              <a:xfrm>
                <a:off x="4371" y="4016"/>
                <a:ext cx="259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312" name="Group 238"/>
            <p:cNvGrpSpPr>
              <a:grpSpLocks/>
            </p:cNvGrpSpPr>
            <p:nvPr/>
          </p:nvGrpSpPr>
          <p:grpSpPr bwMode="auto">
            <a:xfrm>
              <a:off x="2078" y="3823"/>
              <a:ext cx="383" cy="438"/>
              <a:chOff x="3502" y="3782"/>
              <a:chExt cx="383" cy="438"/>
            </a:xfrm>
          </p:grpSpPr>
          <p:sp>
            <p:nvSpPr>
              <p:cNvPr id="47313" name="Text Box 239"/>
              <p:cNvSpPr txBox="1">
                <a:spLocks noChangeArrowheads="1"/>
              </p:cNvSpPr>
              <p:nvPr/>
            </p:nvSpPr>
            <p:spPr bwMode="auto">
              <a:xfrm>
                <a:off x="3533" y="3782"/>
                <a:ext cx="352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FF0000"/>
                    </a:solidFill>
                    <a:latin typeface="VNI-Times" pitchFamily="2" charset="0"/>
                  </a:rPr>
                  <a:t>U</a:t>
                </a:r>
                <a:r>
                  <a:rPr lang="en-US" altLang="vi-VN" sz="2000" baseline="-25000">
                    <a:solidFill>
                      <a:srgbClr val="FF0000"/>
                    </a:solidFill>
                    <a:latin typeface="VNI-Times" pitchFamily="2" charset="0"/>
                  </a:rPr>
                  <a:t>R</a:t>
                </a:r>
              </a:p>
            </p:txBody>
          </p:sp>
          <p:sp>
            <p:nvSpPr>
              <p:cNvPr id="47314" name="Text Box 240"/>
              <p:cNvSpPr txBox="1">
                <a:spLocks noChangeArrowheads="1"/>
              </p:cNvSpPr>
              <p:nvPr/>
            </p:nvSpPr>
            <p:spPr bwMode="auto">
              <a:xfrm>
                <a:off x="3525" y="3969"/>
                <a:ext cx="360" cy="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000">
                    <a:solidFill>
                      <a:srgbClr val="800000"/>
                    </a:solidFill>
                    <a:latin typeface="VNI-Times" pitchFamily="2" charset="0"/>
                  </a:rPr>
                  <a:t>U</a:t>
                </a:r>
                <a:r>
                  <a:rPr lang="en-US" altLang="vi-VN" sz="2000" baseline="-25000">
                    <a:solidFill>
                      <a:srgbClr val="800000"/>
                    </a:solidFill>
                    <a:latin typeface="VNI-Times" pitchFamily="2" charset="0"/>
                  </a:rPr>
                  <a:t>V</a:t>
                </a:r>
                <a:endParaRPr lang="en-US" altLang="vi-VN" sz="2000" baseline="-25000">
                  <a:solidFill>
                    <a:srgbClr val="800000"/>
                  </a:solidFill>
                  <a:latin typeface=".VnArial" pitchFamily="34" charset="0"/>
                </a:endParaRPr>
              </a:p>
            </p:txBody>
          </p:sp>
          <p:sp>
            <p:nvSpPr>
              <p:cNvPr id="47315" name="Line 241"/>
              <p:cNvSpPr>
                <a:spLocks noChangeShapeType="1"/>
              </p:cNvSpPr>
              <p:nvPr/>
            </p:nvSpPr>
            <p:spPr bwMode="auto">
              <a:xfrm>
                <a:off x="3543" y="4028"/>
                <a:ext cx="259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6" name="Line 242"/>
              <p:cNvSpPr>
                <a:spLocks noChangeShapeType="1"/>
              </p:cNvSpPr>
              <p:nvPr/>
            </p:nvSpPr>
            <p:spPr bwMode="auto">
              <a:xfrm>
                <a:off x="3502" y="3857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17" name="Line 243"/>
              <p:cNvSpPr>
                <a:spLocks noChangeShapeType="1"/>
              </p:cNvSpPr>
              <p:nvPr/>
            </p:nvSpPr>
            <p:spPr bwMode="auto">
              <a:xfrm>
                <a:off x="3846" y="3857"/>
                <a:ext cx="0" cy="3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372" name="Text Box 244"/>
          <p:cNvSpPr txBox="1">
            <a:spLocks noChangeArrowheads="1"/>
          </p:cNvSpPr>
          <p:nvPr/>
        </p:nvSpPr>
        <p:spPr bwMode="auto">
          <a:xfrm>
            <a:off x="6081713" y="1752600"/>
            <a:ext cx="896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600" b="1">
                <a:solidFill>
                  <a:srgbClr val="66CCFF"/>
                </a:solidFill>
                <a:latin typeface="VNI-Auchon" pitchFamily="2" charset="0"/>
              </a:rPr>
              <a:t>OA</a:t>
            </a:r>
          </a:p>
        </p:txBody>
      </p:sp>
      <p:sp>
        <p:nvSpPr>
          <p:cNvPr id="48373" name="Line 245"/>
          <p:cNvSpPr>
            <a:spLocks noChangeShapeType="1"/>
          </p:cNvSpPr>
          <p:nvPr/>
        </p:nvSpPr>
        <p:spPr bwMode="auto">
          <a:xfrm>
            <a:off x="6308725" y="2057400"/>
            <a:ext cx="461963" cy="0"/>
          </a:xfrm>
          <a:prstGeom prst="line">
            <a:avLst/>
          </a:prstGeom>
          <a:noFill/>
          <a:ln w="28575">
            <a:solidFill>
              <a:srgbClr val="FF66CC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374" name="Text Box 246"/>
          <p:cNvSpPr txBox="1">
            <a:spLocks noChangeArrowheads="1"/>
          </p:cNvSpPr>
          <p:nvPr/>
        </p:nvSpPr>
        <p:spPr bwMode="auto">
          <a:xfrm>
            <a:off x="1824038" y="1981200"/>
            <a:ext cx="1520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vi-VN" sz="1400" b="1" i="1">
                <a:solidFill>
                  <a:srgbClr val="FF0000"/>
                </a:solidFill>
                <a:latin typeface="VNI-Times" pitchFamily="2" charset="0"/>
              </a:rPr>
              <a:t> +        +        + </a:t>
            </a:r>
          </a:p>
          <a:p>
            <a:pPr>
              <a:lnSpc>
                <a:spcPct val="70000"/>
              </a:lnSpc>
            </a:pPr>
            <a:r>
              <a:rPr lang="en-US" altLang="vi-VN" sz="1400" b="1" i="1">
                <a:solidFill>
                  <a:srgbClr val="000000"/>
                </a:solidFill>
                <a:latin typeface="VNI-Times" pitchFamily="2" charset="0"/>
              </a:rPr>
              <a:t>      </a:t>
            </a:r>
            <a:r>
              <a:rPr lang="en-US" altLang="vi-VN" sz="1400" b="1" i="1">
                <a:solidFill>
                  <a:srgbClr val="0000FF"/>
                </a:solidFill>
                <a:latin typeface="VNI-Times" pitchFamily="2" charset="0"/>
              </a:rPr>
              <a:t>-          -         -</a:t>
            </a:r>
          </a:p>
        </p:txBody>
      </p:sp>
      <p:sp>
        <p:nvSpPr>
          <p:cNvPr id="48375" name="Text Box 247"/>
          <p:cNvSpPr txBox="1">
            <a:spLocks noChangeArrowheads="1"/>
          </p:cNvSpPr>
          <p:nvPr/>
        </p:nvSpPr>
        <p:spPr bwMode="auto">
          <a:xfrm>
            <a:off x="8893175" y="1828800"/>
            <a:ext cx="14446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vi-VN" sz="1600" b="1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lang="en-US" altLang="vi-VN" sz="1600" b="1">
                <a:solidFill>
                  <a:srgbClr val="FF0000"/>
                </a:solidFill>
                <a:latin typeface="Times New Roman" pitchFamily="18" charset="0"/>
              </a:rPr>
              <a:t>+     +      +</a:t>
            </a:r>
          </a:p>
          <a:p>
            <a:pPr>
              <a:lnSpc>
                <a:spcPct val="70000"/>
              </a:lnSpc>
            </a:pPr>
            <a:endParaRPr lang="en-US" altLang="vi-VN" sz="16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70000"/>
              </a:lnSpc>
            </a:pPr>
            <a:r>
              <a:rPr lang="en-US" altLang="vi-VN" sz="1600" b="1">
                <a:solidFill>
                  <a:srgbClr val="0000FF"/>
                </a:solidFill>
                <a:latin typeface="Times New Roman" pitchFamily="18" charset="0"/>
              </a:rPr>
              <a:t> -      -       -</a:t>
            </a:r>
          </a:p>
        </p:txBody>
      </p:sp>
      <p:grpSp>
        <p:nvGrpSpPr>
          <p:cNvPr id="18" name="Group 253"/>
          <p:cNvGrpSpPr>
            <a:grpSpLocks/>
          </p:cNvGrpSpPr>
          <p:nvPr/>
        </p:nvGrpSpPr>
        <p:grpSpPr bwMode="auto">
          <a:xfrm>
            <a:off x="1512888" y="2757488"/>
            <a:ext cx="1831975" cy="1204912"/>
            <a:chOff x="23" y="1530"/>
            <a:chExt cx="1564" cy="1590"/>
          </a:xfrm>
        </p:grpSpPr>
        <p:sp>
          <p:nvSpPr>
            <p:cNvPr id="47302" name="Text Box 254"/>
            <p:cNvSpPr txBox="1">
              <a:spLocks noChangeArrowheads="1"/>
            </p:cNvSpPr>
            <p:nvPr/>
          </p:nvSpPr>
          <p:spPr bwMode="auto">
            <a:xfrm>
              <a:off x="23" y="1530"/>
              <a:ext cx="55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000000"/>
                  </a:solidFill>
                  <a:latin typeface="Tahoma" pitchFamily="34" charset="0"/>
                </a:rPr>
                <a:t>U</a:t>
              </a:r>
              <a:r>
                <a:rPr lang="en-US" altLang="vi-VN" baseline="-25000">
                  <a:solidFill>
                    <a:srgbClr val="000000"/>
                  </a:solidFill>
                  <a:latin typeface="Tahoma" pitchFamily="34" charset="0"/>
                </a:rPr>
                <a:t>vào</a:t>
              </a:r>
            </a:p>
          </p:txBody>
        </p:sp>
        <p:grpSp>
          <p:nvGrpSpPr>
            <p:cNvPr id="47303" name="Group 255"/>
            <p:cNvGrpSpPr>
              <a:grpSpLocks/>
            </p:cNvGrpSpPr>
            <p:nvPr/>
          </p:nvGrpSpPr>
          <p:grpSpPr bwMode="auto">
            <a:xfrm>
              <a:off x="336" y="1648"/>
              <a:ext cx="1251" cy="1472"/>
              <a:chOff x="336" y="1648"/>
              <a:chExt cx="1251" cy="1472"/>
            </a:xfrm>
          </p:grpSpPr>
          <p:sp>
            <p:nvSpPr>
              <p:cNvPr id="47304" name="Line 256"/>
              <p:cNvSpPr>
                <a:spLocks noChangeShapeType="1"/>
              </p:cNvSpPr>
              <p:nvPr/>
            </p:nvSpPr>
            <p:spPr bwMode="auto">
              <a:xfrm>
                <a:off x="509" y="1648"/>
                <a:ext cx="0" cy="147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05" name="Line 257"/>
              <p:cNvSpPr>
                <a:spLocks noChangeShapeType="1"/>
              </p:cNvSpPr>
              <p:nvPr/>
            </p:nvSpPr>
            <p:spPr bwMode="auto">
              <a:xfrm>
                <a:off x="386" y="2296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06" name="Freeform 258"/>
              <p:cNvSpPr>
                <a:spLocks/>
              </p:cNvSpPr>
              <p:nvPr/>
            </p:nvSpPr>
            <p:spPr bwMode="auto">
              <a:xfrm>
                <a:off x="515" y="1942"/>
                <a:ext cx="941" cy="707"/>
              </a:xfrm>
              <a:custGeom>
                <a:avLst/>
                <a:gdLst>
                  <a:gd name="T0" fmla="*/ 0 w 1104"/>
                  <a:gd name="T1" fmla="*/ 655 h 576"/>
                  <a:gd name="T2" fmla="*/ 152 w 1104"/>
                  <a:gd name="T3" fmla="*/ 0 h 576"/>
                  <a:gd name="T4" fmla="*/ 304 w 1104"/>
                  <a:gd name="T5" fmla="*/ 655 h 576"/>
                  <a:gd name="T6" fmla="*/ 455 w 1104"/>
                  <a:gd name="T7" fmla="*/ 1307 h 576"/>
                  <a:gd name="T8" fmla="*/ 583 w 1104"/>
                  <a:gd name="T9" fmla="*/ 655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4"/>
                  <a:gd name="T16" fmla="*/ 0 h 576"/>
                  <a:gd name="T17" fmla="*/ 1104 w 1104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4" h="576">
                    <a:moveTo>
                      <a:pt x="0" y="288"/>
                    </a:moveTo>
                    <a:cubicBezTo>
                      <a:pt x="96" y="144"/>
                      <a:pt x="192" y="0"/>
                      <a:pt x="288" y="0"/>
                    </a:cubicBezTo>
                    <a:cubicBezTo>
                      <a:pt x="384" y="0"/>
                      <a:pt x="480" y="192"/>
                      <a:pt x="576" y="288"/>
                    </a:cubicBezTo>
                    <a:cubicBezTo>
                      <a:pt x="672" y="384"/>
                      <a:pt x="776" y="576"/>
                      <a:pt x="864" y="576"/>
                    </a:cubicBezTo>
                    <a:cubicBezTo>
                      <a:pt x="952" y="576"/>
                      <a:pt x="1064" y="336"/>
                      <a:pt x="1104" y="288"/>
                    </a:cubicBez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07" name="Text Box 259"/>
              <p:cNvSpPr txBox="1">
                <a:spLocks noChangeArrowheads="1"/>
              </p:cNvSpPr>
              <p:nvPr/>
            </p:nvSpPr>
            <p:spPr bwMode="auto">
              <a:xfrm>
                <a:off x="1153" y="2308"/>
                <a:ext cx="185" cy="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vi-VN">
                    <a:solidFill>
                      <a:srgbClr val="000000"/>
                    </a:solidFill>
                    <a:latin typeface="Tahoma" pitchFamily="34" charset="0"/>
                  </a:rPr>
                  <a:t>-</a:t>
                </a:r>
              </a:p>
            </p:txBody>
          </p:sp>
          <p:graphicFrame>
            <p:nvGraphicFramePr>
              <p:cNvPr id="47236" name="Object 132"/>
              <p:cNvGraphicFramePr>
                <a:graphicFrameLocks noChangeAspect="1"/>
              </p:cNvGraphicFramePr>
              <p:nvPr/>
            </p:nvGraphicFramePr>
            <p:xfrm>
              <a:off x="1415" y="2060"/>
              <a:ext cx="123" cy="1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236" name="Equation" r:id="rId2" imgW="203024" imgH="152268" progId="">
                      <p:embed/>
                    </p:oleObj>
                  </mc:Choice>
                  <mc:Fallback>
                    <p:oleObj name="Equation" r:id="rId2" imgW="203024" imgH="152268" progId="">
                      <p:embed/>
                      <p:pic>
                        <p:nvPicPr>
                          <p:cNvPr id="0" name="Picture 1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15" y="2060"/>
                            <a:ext cx="123" cy="1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7308" name="Text Box 261"/>
              <p:cNvSpPr txBox="1">
                <a:spLocks noChangeArrowheads="1"/>
              </p:cNvSpPr>
              <p:nvPr/>
            </p:nvSpPr>
            <p:spPr bwMode="auto">
              <a:xfrm>
                <a:off x="336" y="2211"/>
                <a:ext cx="185" cy="4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vi-VN">
                    <a:solidFill>
                      <a:srgbClr val="000000"/>
                    </a:solidFill>
                    <a:latin typeface="Tahoma" pitchFamily="34" charset="0"/>
                  </a:rPr>
                  <a:t>o</a:t>
                </a:r>
              </a:p>
            </p:txBody>
          </p:sp>
          <p:graphicFrame>
            <p:nvGraphicFramePr>
              <p:cNvPr id="47238" name="Object 134"/>
              <p:cNvGraphicFramePr>
                <a:graphicFrameLocks noChangeAspect="1"/>
              </p:cNvGraphicFramePr>
              <p:nvPr/>
            </p:nvGraphicFramePr>
            <p:xfrm>
              <a:off x="884" y="2355"/>
              <a:ext cx="129" cy="1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238" name="Equation" r:id="rId4" imgW="139700" imgH="139700" progId="">
                      <p:embed/>
                    </p:oleObj>
                  </mc:Choice>
                  <mc:Fallback>
                    <p:oleObj name="Equation" r:id="rId4" imgW="139700" imgH="139700" progId="">
                      <p:embed/>
                      <p:pic>
                        <p:nvPicPr>
                          <p:cNvPr id="0" name="Picture 1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84" y="2355"/>
                            <a:ext cx="129" cy="18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239" name="Object 135"/>
              <p:cNvGraphicFramePr>
                <a:graphicFrameLocks noChangeAspect="1"/>
              </p:cNvGraphicFramePr>
              <p:nvPr/>
            </p:nvGraphicFramePr>
            <p:xfrm>
              <a:off x="1375" y="2296"/>
              <a:ext cx="212" cy="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239" name="Equation" r:id="rId6" imgW="228402" imgH="177646" progId="">
                      <p:embed/>
                    </p:oleObj>
                  </mc:Choice>
                  <mc:Fallback>
                    <p:oleObj name="Equation" r:id="rId6" imgW="228402" imgH="177646" progId="">
                      <p:embed/>
                      <p:pic>
                        <p:nvPicPr>
                          <p:cNvPr id="0" name="Picture 1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75" y="2296"/>
                            <a:ext cx="212" cy="2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7309" name="Text Box 264"/>
              <p:cNvSpPr txBox="1">
                <a:spLocks noChangeArrowheads="1"/>
              </p:cNvSpPr>
              <p:nvPr/>
            </p:nvSpPr>
            <p:spPr bwMode="auto">
              <a:xfrm>
                <a:off x="625" y="2017"/>
                <a:ext cx="187" cy="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vi-VN">
                    <a:solidFill>
                      <a:srgbClr val="000000"/>
                    </a:solidFill>
                    <a:latin typeface="Tahoma" pitchFamily="34" charset="0"/>
                  </a:rPr>
                  <a:t>+</a:t>
                </a:r>
              </a:p>
            </p:txBody>
          </p:sp>
        </p:grpSp>
      </p:grpSp>
      <p:sp>
        <p:nvSpPr>
          <p:cNvPr id="47253" name="Rectangle 149"/>
          <p:cNvSpPr>
            <a:spLocks noChangeArrowheads="1"/>
          </p:cNvSpPr>
          <p:nvPr/>
        </p:nvSpPr>
        <p:spPr bwMode="auto">
          <a:xfrm>
            <a:off x="0" y="3933825"/>
            <a:ext cx="12161838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7663" indent="-347663">
              <a:spcBef>
                <a:spcPct val="20000"/>
              </a:spcBef>
              <a:buFontTx/>
              <a:buBlip>
                <a:blip r:embed="rId8"/>
              </a:buBlip>
            </a:pPr>
            <a:r>
              <a:rPr lang="pt-BR" sz="2800" b="1" i="1">
                <a:solidFill>
                  <a:srgbClr val="990000"/>
                </a:solidFill>
                <a:latin typeface="VNI-Times" pitchFamily="2" charset="0"/>
              </a:rPr>
              <a:t>Tín hieäu vaøo</a:t>
            </a:r>
            <a:r>
              <a:rPr lang="pt-BR" sz="2800" b="1" i="1">
                <a:latin typeface="VNI-Times" pitchFamily="2" charset="0"/>
              </a:rPr>
              <a:t> (U</a:t>
            </a:r>
            <a:r>
              <a:rPr lang="pt-BR" sz="2800" b="1" i="1" baseline="-25000">
                <a:latin typeface="VNI-Times" pitchFamily="2" charset="0"/>
              </a:rPr>
              <a:t>V</a:t>
            </a:r>
            <a:r>
              <a:rPr lang="pt-BR" sz="2800" b="1" i="1">
                <a:latin typeface="VNI-Times" pitchFamily="2" charset="0"/>
              </a:rPr>
              <a:t>) </a:t>
            </a:r>
            <a:r>
              <a:rPr lang="pt-BR" sz="2800" b="1" i="1">
                <a:latin typeface="VNI-Times" pitchFamily="2" charset="0"/>
                <a:sym typeface="Wingdings 3" pitchFamily="18" charset="2"/>
              </a:rPr>
              <a:t></a:t>
            </a:r>
            <a:r>
              <a:rPr lang="pt-BR" sz="2800" b="1" i="1">
                <a:latin typeface="VNI-Times" pitchFamily="2" charset="0"/>
              </a:rPr>
              <a:t> R</a:t>
            </a:r>
            <a:r>
              <a:rPr lang="pt-BR" sz="2800" b="1" i="1" baseline="-25000">
                <a:latin typeface="VNI-Times" pitchFamily="2" charset="0"/>
              </a:rPr>
              <a:t>1 </a:t>
            </a:r>
            <a:r>
              <a:rPr lang="pt-BR" sz="2800" b="1" i="1">
                <a:latin typeface="VNI-Times" pitchFamily="2" charset="0"/>
                <a:sym typeface="Wingdings 3" pitchFamily="18" charset="2"/>
              </a:rPr>
              <a:t> VÑ  OA  ñaàu Ra</a:t>
            </a:r>
            <a:r>
              <a:rPr lang="en-US" sz="2800" b="1" i="1">
                <a:latin typeface="VNI-Times" pitchFamily="2" charset="0"/>
              </a:rPr>
              <a:t>.</a:t>
            </a:r>
          </a:p>
          <a:p>
            <a:pPr marL="347663" indent="-347663">
              <a:spcBef>
                <a:spcPct val="20000"/>
              </a:spcBef>
              <a:buFontTx/>
              <a:buBlip>
                <a:blip r:embed="rId8"/>
              </a:buBlip>
            </a:pPr>
            <a:r>
              <a:rPr lang="en-US" sz="2800" b="1" i="1">
                <a:latin typeface="VNI-Times" pitchFamily="2" charset="0"/>
              </a:rPr>
              <a:t>Keát quaû tín hieäu ra (U</a:t>
            </a:r>
            <a:r>
              <a:rPr lang="en-US" sz="2800" b="1" i="1" baseline="-25000">
                <a:latin typeface="VNI-Times" pitchFamily="2" charset="0"/>
              </a:rPr>
              <a:t>RA</a:t>
            </a:r>
            <a:r>
              <a:rPr lang="en-US" sz="2800" b="1" i="1">
                <a:latin typeface="VNI-Times" pitchFamily="2" charset="0"/>
              </a:rPr>
              <a:t>) </a:t>
            </a:r>
            <a:r>
              <a:rPr lang="pt-BR" sz="2800" b="1" i="1">
                <a:latin typeface="VNI-Times" pitchFamily="2" charset="0"/>
                <a:sym typeface="Wingdings 3" pitchFamily="18" charset="2"/>
              </a:rPr>
              <a:t>ñöôïc OA khueách ñaïi leân vaø </a:t>
            </a:r>
            <a:r>
              <a:rPr lang="en-US" sz="2800" b="1" i="1">
                <a:latin typeface="VNI-Times" pitchFamily="2" charset="0"/>
              </a:rPr>
              <a:t>ngöôïc daáu tín hieäu vaøo  (U</a:t>
            </a:r>
            <a:r>
              <a:rPr lang="en-US" sz="2800" b="1" i="1" baseline="-25000">
                <a:latin typeface="VNI-Times" pitchFamily="2" charset="0"/>
              </a:rPr>
              <a:t>V</a:t>
            </a:r>
            <a:r>
              <a:rPr lang="en-US" sz="2800" b="1" i="1">
                <a:latin typeface="VNI-Times" pitchFamily="2" charset="0"/>
              </a:rPr>
              <a:t>)</a:t>
            </a:r>
          </a:p>
          <a:p>
            <a:pPr marL="347663" indent="-347663">
              <a:spcBef>
                <a:spcPct val="20000"/>
              </a:spcBef>
              <a:buFontTx/>
              <a:buBlip>
                <a:blip r:embed="rId8"/>
              </a:buBlip>
            </a:pPr>
            <a:r>
              <a:rPr lang="en-US" sz="2800" b="1" i="1">
                <a:solidFill>
                  <a:srgbClr val="990000"/>
                </a:solidFill>
                <a:latin typeface="VNI-Times" pitchFamily="2" charset="0"/>
              </a:rPr>
              <a:t>Moät phaàn tín hieäu ra</a:t>
            </a:r>
            <a:r>
              <a:rPr lang="en-US" sz="2800" b="1" i="1">
                <a:latin typeface="VNI-Times" pitchFamily="2" charset="0"/>
              </a:rPr>
              <a:t> (U</a:t>
            </a:r>
            <a:r>
              <a:rPr lang="en-US" sz="2800" b="1" i="1" baseline="-25000">
                <a:latin typeface="VNI-Times" pitchFamily="2" charset="0"/>
              </a:rPr>
              <a:t>ht</a:t>
            </a:r>
            <a:r>
              <a:rPr lang="en-US" sz="2800" b="1" i="1">
                <a:latin typeface="VNI-Times" pitchFamily="2" charset="0"/>
              </a:rPr>
              <a:t>) </a:t>
            </a:r>
            <a:r>
              <a:rPr lang="pt-BR" sz="2800" b="1" i="1">
                <a:latin typeface="VNI-Times" pitchFamily="2" charset="0"/>
                <a:sym typeface="Wingdings 3" pitchFamily="18" charset="2"/>
              </a:rPr>
              <a:t> R</a:t>
            </a:r>
            <a:r>
              <a:rPr lang="pt-BR" sz="2800" b="1" i="1" baseline="-25000">
                <a:latin typeface="VNI-Times" pitchFamily="2" charset="0"/>
                <a:sym typeface="Wingdings 3" pitchFamily="18" charset="2"/>
              </a:rPr>
              <a:t>ht</a:t>
            </a:r>
            <a:r>
              <a:rPr lang="pt-BR" sz="2800" b="1" i="1">
                <a:latin typeface="VNI-Times" pitchFamily="2" charset="0"/>
                <a:sym typeface="Wingdings 3" pitchFamily="18" charset="2"/>
              </a:rPr>
              <a:t>  VÑ :nhaèm oån ñònh U</a:t>
            </a:r>
            <a:r>
              <a:rPr lang="pt-BR" sz="2800" b="1" i="1" baseline="-25000">
                <a:latin typeface="VNI-Times" pitchFamily="2" charset="0"/>
                <a:sym typeface="Wingdings 3" pitchFamily="18" charset="2"/>
              </a:rPr>
              <a:t>RA</a:t>
            </a:r>
            <a:r>
              <a:rPr lang="pt-BR" sz="2800" b="1" i="1">
                <a:latin typeface="VNI-Times" pitchFamily="2" charset="0"/>
                <a:sym typeface="Wingdings 3" pitchFamily="18" charset="2"/>
              </a:rPr>
              <a:t> (hoài tieáp aâm)</a:t>
            </a:r>
          </a:p>
          <a:p>
            <a:pPr marL="347663" indent="-347663">
              <a:spcBef>
                <a:spcPct val="20000"/>
              </a:spcBef>
              <a:buFontTx/>
              <a:buBlip>
                <a:blip r:embed="rId8"/>
              </a:buBlip>
            </a:pPr>
            <a:r>
              <a:rPr lang="en-US" sz="2800" b="1" i="1">
                <a:solidFill>
                  <a:srgbClr val="990000"/>
                </a:solidFill>
                <a:latin typeface="VNI-Times" pitchFamily="2" charset="0"/>
                <a:sym typeface="Wingdings 3" pitchFamily="18" charset="2"/>
              </a:rPr>
              <a:t>Heä soá khueách ñaïi:</a:t>
            </a:r>
          </a:p>
        </p:txBody>
      </p:sp>
      <p:grpSp>
        <p:nvGrpSpPr>
          <p:cNvPr id="20" name="Group 265"/>
          <p:cNvGrpSpPr>
            <a:grpSpLocks/>
          </p:cNvGrpSpPr>
          <p:nvPr/>
        </p:nvGrpSpPr>
        <p:grpSpPr bwMode="auto">
          <a:xfrm>
            <a:off x="9021763" y="3027363"/>
            <a:ext cx="1266825" cy="1566862"/>
            <a:chOff x="3830" y="1584"/>
            <a:chExt cx="1882" cy="1440"/>
          </a:xfrm>
        </p:grpSpPr>
        <p:sp>
          <p:nvSpPr>
            <p:cNvPr id="47295" name="Line 266"/>
            <p:cNvSpPr>
              <a:spLocks noChangeShapeType="1"/>
            </p:cNvSpPr>
            <p:nvPr/>
          </p:nvSpPr>
          <p:spPr bwMode="auto">
            <a:xfrm>
              <a:off x="3840" y="2160"/>
              <a:ext cx="16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96" name="Line 267"/>
            <p:cNvSpPr>
              <a:spLocks noChangeShapeType="1"/>
            </p:cNvSpPr>
            <p:nvPr/>
          </p:nvSpPr>
          <p:spPr bwMode="auto">
            <a:xfrm>
              <a:off x="4032" y="1584"/>
              <a:ext cx="0" cy="14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97" name="Freeform 268"/>
            <p:cNvSpPr>
              <a:spLocks/>
            </p:cNvSpPr>
            <p:nvPr/>
          </p:nvSpPr>
          <p:spPr bwMode="auto">
            <a:xfrm>
              <a:off x="4032" y="1584"/>
              <a:ext cx="1152" cy="1152"/>
            </a:xfrm>
            <a:custGeom>
              <a:avLst/>
              <a:gdLst>
                <a:gd name="T0" fmla="*/ 0 w 1152"/>
                <a:gd name="T1" fmla="*/ 576 h 1152"/>
                <a:gd name="T2" fmla="*/ 288 w 1152"/>
                <a:gd name="T3" fmla="*/ 1152 h 1152"/>
                <a:gd name="T4" fmla="*/ 576 w 1152"/>
                <a:gd name="T5" fmla="*/ 576 h 1152"/>
                <a:gd name="T6" fmla="*/ 864 w 1152"/>
                <a:gd name="T7" fmla="*/ 0 h 1152"/>
                <a:gd name="T8" fmla="*/ 1152 w 1152"/>
                <a:gd name="T9" fmla="*/ 576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1152"/>
                <a:gd name="T17" fmla="*/ 1152 w 1152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1152">
                  <a:moveTo>
                    <a:pt x="0" y="576"/>
                  </a:moveTo>
                  <a:cubicBezTo>
                    <a:pt x="96" y="864"/>
                    <a:pt x="192" y="1152"/>
                    <a:pt x="288" y="1152"/>
                  </a:cubicBezTo>
                  <a:cubicBezTo>
                    <a:pt x="384" y="1152"/>
                    <a:pt x="480" y="768"/>
                    <a:pt x="576" y="576"/>
                  </a:cubicBezTo>
                  <a:cubicBezTo>
                    <a:pt x="672" y="384"/>
                    <a:pt x="768" y="0"/>
                    <a:pt x="864" y="0"/>
                  </a:cubicBezTo>
                  <a:cubicBezTo>
                    <a:pt x="960" y="0"/>
                    <a:pt x="1104" y="480"/>
                    <a:pt x="1152" y="576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98" name="Text Box 269"/>
            <p:cNvSpPr txBox="1">
              <a:spLocks noChangeArrowheads="1"/>
            </p:cNvSpPr>
            <p:nvPr/>
          </p:nvSpPr>
          <p:spPr bwMode="auto">
            <a:xfrm>
              <a:off x="4752" y="1873"/>
              <a:ext cx="291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000000"/>
                  </a:solidFill>
                  <a:latin typeface="Tahoma" pitchFamily="34" charset="0"/>
                </a:rPr>
                <a:t>+</a:t>
              </a:r>
            </a:p>
          </p:txBody>
        </p:sp>
        <p:sp>
          <p:nvSpPr>
            <p:cNvPr id="47299" name="Text Box 270"/>
            <p:cNvSpPr txBox="1">
              <a:spLocks noChangeArrowheads="1"/>
            </p:cNvSpPr>
            <p:nvPr/>
          </p:nvSpPr>
          <p:spPr bwMode="auto">
            <a:xfrm>
              <a:off x="4177" y="2206"/>
              <a:ext cx="288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000000"/>
                  </a:solidFill>
                  <a:latin typeface="Tahoma" pitchFamily="34" charset="0"/>
                </a:rPr>
                <a:t>-</a:t>
              </a:r>
            </a:p>
          </p:txBody>
        </p:sp>
        <p:graphicFrame>
          <p:nvGraphicFramePr>
            <p:cNvPr id="47247" name="Object 143"/>
            <p:cNvGraphicFramePr>
              <a:graphicFrameLocks noChangeAspect="1"/>
            </p:cNvGraphicFramePr>
            <p:nvPr/>
          </p:nvGraphicFramePr>
          <p:xfrm>
            <a:off x="5520" y="1968"/>
            <a:ext cx="192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47" name="Equation" r:id="rId9" imgW="203024" imgH="152268" progId="">
                    <p:embed/>
                  </p:oleObj>
                </mc:Choice>
                <mc:Fallback>
                  <p:oleObj name="Equation" r:id="rId9" imgW="203024" imgH="152268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0" y="1968"/>
                          <a:ext cx="192" cy="1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300" name="Text Box 272"/>
            <p:cNvSpPr txBox="1">
              <a:spLocks noChangeArrowheads="1"/>
            </p:cNvSpPr>
            <p:nvPr/>
          </p:nvSpPr>
          <p:spPr bwMode="auto">
            <a:xfrm>
              <a:off x="3830" y="2162"/>
              <a:ext cx="211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000000"/>
                  </a:solidFill>
                  <a:latin typeface="Tahoma" pitchFamily="34" charset="0"/>
                </a:rPr>
                <a:t>o</a:t>
              </a:r>
            </a:p>
          </p:txBody>
        </p:sp>
        <p:sp>
          <p:nvSpPr>
            <p:cNvPr id="47301" name="Text Box 273"/>
            <p:cNvSpPr txBox="1">
              <a:spLocks noChangeArrowheads="1"/>
            </p:cNvSpPr>
            <p:nvPr/>
          </p:nvSpPr>
          <p:spPr bwMode="auto">
            <a:xfrm>
              <a:off x="3957" y="1612"/>
              <a:ext cx="775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000000"/>
                  </a:solidFill>
                  <a:latin typeface="Tahoma" pitchFamily="34" charset="0"/>
                </a:rPr>
                <a:t>U</a:t>
              </a:r>
              <a:r>
                <a:rPr lang="en-US" altLang="vi-VN" baseline="-25000">
                  <a:solidFill>
                    <a:srgbClr val="000000"/>
                  </a:solidFill>
                  <a:latin typeface="Tahoma" pitchFamily="34" charset="0"/>
                </a:rPr>
                <a:t>ra</a:t>
              </a:r>
            </a:p>
          </p:txBody>
        </p:sp>
        <p:graphicFrame>
          <p:nvGraphicFramePr>
            <p:cNvPr id="47250" name="Object 146"/>
            <p:cNvGraphicFramePr>
              <a:graphicFrameLocks noChangeAspect="1"/>
            </p:cNvGraphicFramePr>
            <p:nvPr/>
          </p:nvGraphicFramePr>
          <p:xfrm>
            <a:off x="4608" y="2208"/>
            <a:ext cx="15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50" name="Equation" r:id="rId11" imgW="139700" imgH="139700" progId="">
                    <p:embed/>
                  </p:oleObj>
                </mc:Choice>
                <mc:Fallback>
                  <p:oleObj name="Equation" r:id="rId11" imgW="139700" imgH="139700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2208"/>
                          <a:ext cx="152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251" name="Object 147"/>
            <p:cNvGraphicFramePr>
              <a:graphicFrameLocks noChangeAspect="1"/>
            </p:cNvGraphicFramePr>
            <p:nvPr/>
          </p:nvGraphicFramePr>
          <p:xfrm>
            <a:off x="5088" y="2187"/>
            <a:ext cx="249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51" name="Equation" r:id="rId13" imgW="228402" imgH="177646" progId="">
                    <p:embed/>
                  </p:oleObj>
                </mc:Choice>
                <mc:Fallback>
                  <p:oleObj name="Equation" r:id="rId13" imgW="228402" imgH="177646" progId="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2187"/>
                          <a:ext cx="249" cy="1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394" name="AutoShape 290"/>
          <p:cNvSpPr>
            <a:spLocks noChangeArrowheads="1"/>
          </p:cNvSpPr>
          <p:nvPr/>
        </p:nvSpPr>
        <p:spPr bwMode="auto">
          <a:xfrm>
            <a:off x="8240713" y="4221163"/>
            <a:ext cx="3921125" cy="1944687"/>
          </a:xfrm>
          <a:prstGeom prst="cloudCallout">
            <a:avLst>
              <a:gd name="adj1" fmla="val -22875"/>
              <a:gd name="adj2" fmla="val 83958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1" i="1">
                <a:latin typeface="VNI-Times" pitchFamily="2" charset="0"/>
              </a:rPr>
              <a:t>Tín hiệu truyền như thế naøo ?</a:t>
            </a:r>
          </a:p>
        </p:txBody>
      </p:sp>
      <p:sp>
        <p:nvSpPr>
          <p:cNvPr id="47395" name="AutoShape 291"/>
          <p:cNvSpPr>
            <a:spLocks noChangeArrowheads="1"/>
          </p:cNvSpPr>
          <p:nvPr/>
        </p:nvSpPr>
        <p:spPr bwMode="auto">
          <a:xfrm>
            <a:off x="8253413" y="4221163"/>
            <a:ext cx="3908425" cy="2232025"/>
          </a:xfrm>
          <a:prstGeom prst="cloudCallout">
            <a:avLst>
              <a:gd name="adj1" fmla="val -31111"/>
              <a:gd name="adj2" fmla="val 34495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i="1">
                <a:latin typeface="VNI-Times" pitchFamily="2" charset="0"/>
              </a:rPr>
              <a:t>Tín hiệu ra như thế naøo so với tín hiệu vaøo ?</a:t>
            </a:r>
          </a:p>
        </p:txBody>
      </p:sp>
      <p:sp>
        <p:nvSpPr>
          <p:cNvPr id="47396" name="AutoShape 292"/>
          <p:cNvSpPr>
            <a:spLocks noChangeArrowheads="1"/>
          </p:cNvSpPr>
          <p:nvPr/>
        </p:nvSpPr>
        <p:spPr bwMode="auto">
          <a:xfrm>
            <a:off x="8469313" y="4437063"/>
            <a:ext cx="3692525" cy="1838325"/>
          </a:xfrm>
          <a:prstGeom prst="cloudCallout">
            <a:avLst>
              <a:gd name="adj1" fmla="val -42907"/>
              <a:gd name="adj2" fmla="val 55699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i="1">
                <a:latin typeface="VNI-Times" pitchFamily="2" charset="0"/>
              </a:rPr>
              <a:t>Moät phaàn tín hiệu ra truyeàn veà ñaâu?</a:t>
            </a:r>
          </a:p>
        </p:txBody>
      </p:sp>
      <p:sp>
        <p:nvSpPr>
          <p:cNvPr id="47397" name="AutoShape 293"/>
          <p:cNvSpPr>
            <a:spLocks noChangeArrowheads="1"/>
          </p:cNvSpPr>
          <p:nvPr/>
        </p:nvSpPr>
        <p:spPr bwMode="auto">
          <a:xfrm>
            <a:off x="7770813" y="4194175"/>
            <a:ext cx="4391025" cy="2663825"/>
          </a:xfrm>
          <a:prstGeom prst="cloudCallout">
            <a:avLst>
              <a:gd name="adj1" fmla="val -41106"/>
              <a:gd name="adj2" fmla="val 31167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i="1">
                <a:latin typeface="VNI-Times" pitchFamily="2" charset="0"/>
              </a:rPr>
              <a:t>Ñeå ñieàu chænh heä soá khueách ñaïi ta coù theå ñieàu chænh phaàn töû naøo ?</a:t>
            </a:r>
          </a:p>
        </p:txBody>
      </p:sp>
      <p:sp>
        <p:nvSpPr>
          <p:cNvPr id="47398" name="AutoShape 294"/>
          <p:cNvSpPr>
            <a:spLocks noChangeArrowheads="1"/>
          </p:cNvSpPr>
          <p:nvPr/>
        </p:nvSpPr>
        <p:spPr bwMode="auto">
          <a:xfrm>
            <a:off x="7448550" y="0"/>
            <a:ext cx="4321175" cy="549275"/>
          </a:xfrm>
          <a:prstGeom prst="wedgeRoundRectCallout">
            <a:avLst>
              <a:gd name="adj1" fmla="val -64657"/>
              <a:gd name="adj2" fmla="val 6935"/>
              <a:gd name="adj3" fmla="val 16667"/>
            </a:avLst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b="1" i="1">
                <a:latin typeface="VNI-Times" pitchFamily="2" charset="0"/>
              </a:rPr>
              <a:t>Ñieàu chænh R</a:t>
            </a:r>
            <a:r>
              <a:rPr lang="en-US" sz="2800" b="1" i="1" baseline="-25000">
                <a:latin typeface="VNI-Times" pitchFamily="2" charset="0"/>
              </a:rPr>
              <a:t>ht</a:t>
            </a:r>
            <a:endParaRPr lang="en-US" sz="2800" b="1" i="1">
              <a:latin typeface="VNI-Times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48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48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1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4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4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4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4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4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4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4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4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1" dur="500"/>
                                        <p:tgtEl>
                                          <p:spTgt spid="4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4" dur="500"/>
                                        <p:tgtEl>
                                          <p:spTgt spid="4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7" dur="500"/>
                                        <p:tgtEl>
                                          <p:spTgt spid="4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4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48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4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1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47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47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4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4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7" dur="500"/>
                                        <p:tgtEl>
                                          <p:spTgt spid="47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770" decel="100000"/>
                                        <p:tgtEl>
                                          <p:spTgt spid="47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770" decel="100000"/>
                                        <p:tgtEl>
                                          <p:spTgt spid="47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1" dur="770" fill="hold"/>
                                        <p:tgtEl>
                                          <p:spTgt spid="4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4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8" dur="500"/>
                                        <p:tgtEl>
                                          <p:spTgt spid="47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4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473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473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4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4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9" dur="500"/>
                                        <p:tgtEl>
                                          <p:spTgt spid="47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4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770" decel="100000"/>
                                        <p:tgtEl>
                                          <p:spTgt spid="473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1" dur="770" decel="100000"/>
                                        <p:tgtEl>
                                          <p:spTgt spid="473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4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5" dur="770" fill="hold"/>
                                        <p:tgtEl>
                                          <p:spTgt spid="4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0" dur="500"/>
                                        <p:tgtEl>
                                          <p:spTgt spid="47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4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4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53" grpId="0"/>
      <p:bldP spid="48254" grpId="0"/>
      <p:bldP spid="48255" grpId="0"/>
      <p:bldP spid="48256" grpId="0"/>
      <p:bldP spid="48257" grpId="0"/>
      <p:bldP spid="48257" grpId="1"/>
      <p:bldP spid="48258" grpId="0"/>
      <p:bldP spid="48258" grpId="1"/>
      <p:bldP spid="48259" grpId="0"/>
      <p:bldP spid="48260" grpId="0"/>
      <p:bldP spid="48337" grpId="0" animBg="1"/>
      <p:bldP spid="48338" grpId="0" animBg="1"/>
      <p:bldP spid="48339" grpId="0" animBg="1"/>
      <p:bldP spid="48340" grpId="0" animBg="1"/>
      <p:bldP spid="48341" grpId="0" animBg="1"/>
      <p:bldP spid="48342" grpId="0" animBg="1"/>
      <p:bldP spid="48343" grpId="0" animBg="1"/>
      <p:bldP spid="48344" grpId="0" animBg="1"/>
      <p:bldP spid="48345" grpId="0" animBg="1"/>
      <p:bldP spid="48346" grpId="0" animBg="1"/>
      <p:bldP spid="48347" grpId="0" animBg="1"/>
      <p:bldP spid="48348" grpId="0" animBg="1"/>
      <p:bldP spid="48372" grpId="0"/>
      <p:bldP spid="48373" grpId="0" animBg="1"/>
      <p:bldP spid="48374" grpId="0"/>
      <p:bldP spid="48374" grpId="1"/>
      <p:bldP spid="48375" grpId="0"/>
      <p:bldP spid="48375" grpId="1"/>
      <p:bldP spid="47394" grpId="0" animBg="1"/>
      <p:bldP spid="47394" grpId="1" animBg="1"/>
      <p:bldP spid="47395" grpId="0" animBg="1"/>
      <p:bldP spid="47395" grpId="1" animBg="1"/>
      <p:bldP spid="47396" grpId="0" animBg="1"/>
      <p:bldP spid="47396" grpId="1" animBg="1"/>
      <p:bldP spid="47397" grpId="0" animBg="1"/>
      <p:bldP spid="47397" grpId="1" animBg="1"/>
      <p:bldP spid="473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4"/>
          <p:cNvPicPr>
            <a:picLocks noChangeAspect="1" noChangeArrowheads="1"/>
          </p:cNvPicPr>
          <p:nvPr/>
        </p:nvPicPr>
        <p:blipFill>
          <a:blip r:embed="rId2"/>
          <a:srcRect l="13132" r="14229"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5"/>
          <p:cNvSpPr>
            <a:spLocks noGrp="1"/>
          </p:cNvSpPr>
          <p:nvPr>
            <p:ph type="title" idx="4294967295"/>
          </p:nvPr>
        </p:nvSpPr>
        <p:spPr>
          <a:xfrm>
            <a:off x="430213" y="1557338"/>
            <a:ext cx="9480550" cy="3082925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en-US" sz="8800" b="1">
                <a:solidFill>
                  <a:schemeClr val="bg1"/>
                </a:solidFill>
                <a:latin typeface=".VnTifani HeavyH" pitchFamily="34" charset="0"/>
                <a:ea typeface="Batang" pitchFamily="18" charset="-127"/>
              </a:rPr>
              <a:t>MẠCH TẠO XUNG</a:t>
            </a:r>
            <a:endParaRPr lang="en-US" sz="8800" b="1">
              <a:solidFill>
                <a:srgbClr val="FFFF00"/>
              </a:solidFill>
              <a:latin typeface=".VnTifani HeavyH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4" descr="mach_tao_xung_5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61838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3"/>
          <p:cNvSpPr>
            <a:spLocks noGrp="1"/>
          </p:cNvSpPr>
          <p:nvPr>
            <p:ph type="body" idx="4294967295"/>
          </p:nvPr>
        </p:nvSpPr>
        <p:spPr>
          <a:xfrm>
            <a:off x="0" y="5661025"/>
            <a:ext cx="12161838" cy="854075"/>
          </a:xfrm>
        </p:spPr>
        <p:txBody>
          <a:bodyPr/>
          <a:lstStyle/>
          <a:p>
            <a:pPr marL="0" indent="1588" algn="ctr">
              <a:lnSpc>
                <a:spcPct val="90000"/>
              </a:lnSpc>
              <a:buFont typeface="Arial" charset="0"/>
              <a:buNone/>
            </a:pPr>
            <a:r>
              <a:rPr lang="en-US" sz="4000"/>
              <a:t>Mạch tạo xung là mạch điện mắc phối hợp giữa các linh kiện điện tử.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01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2"/>
          <a:srcRect l="12460" r="13527"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Shape 99"/>
          <p:cNvSpPr txBox="1">
            <a:spLocks/>
          </p:cNvSpPr>
          <p:nvPr/>
        </p:nvSpPr>
        <p:spPr bwMode="auto">
          <a:xfrm>
            <a:off x="717550" y="620713"/>
            <a:ext cx="843756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marL="266700" indent="-266700">
              <a:buClr>
                <a:srgbClr val="FFFFFF"/>
              </a:buClr>
              <a:buFont typeface="Montserrat"/>
              <a:buNone/>
            </a:pPr>
            <a:r>
              <a:rPr lang="en-US" sz="4400" b="1">
                <a:solidFill>
                  <a:srgbClr val="FFC800"/>
                </a:solidFill>
                <a:latin typeface="Montserrat"/>
                <a:sym typeface="Montserrat"/>
              </a:rPr>
              <a:t>I. </a:t>
            </a:r>
            <a:br>
              <a:rPr lang="en-US" sz="4400" b="1">
                <a:solidFill>
                  <a:srgbClr val="FFC800"/>
                </a:solidFill>
                <a:latin typeface="Montserrat"/>
                <a:sym typeface="Montserrat"/>
              </a:rPr>
            </a:br>
            <a:r>
              <a:rPr lang="en-US" sz="5400" b="1">
                <a:solidFill>
                  <a:schemeClr val="bg1"/>
                </a:solidFill>
              </a:rPr>
              <a:t>Chức năng của mạch tạo xung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4"/>
          <p:cNvSpPr>
            <a:spLocks noChangeArrowheads="1"/>
          </p:cNvSpPr>
          <p:nvPr/>
        </p:nvSpPr>
        <p:spPr bwMode="auto">
          <a:xfrm>
            <a:off x="536575" y="1341438"/>
            <a:ext cx="113030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4000" b="1" i="1"/>
              <a:t>Biến đổi năng lượng điện một chiều thành năng lượng dao động điện có dạng xung và tần số theo yêu cầu.</a:t>
            </a:r>
          </a:p>
        </p:txBody>
      </p:sp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608013" y="3789363"/>
            <a:ext cx="109458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en-US" sz="3600" i="1" u="sng"/>
              <a:t> </a:t>
            </a:r>
            <a:r>
              <a:rPr lang="vi-VN" sz="3600" i="1" u="sng"/>
              <a:t>Xung:</a:t>
            </a:r>
            <a:r>
              <a:rPr lang="vi-VN" sz="3600"/>
              <a:t> là một giao động điện có dạng hình răng cưa hay hình chữ nhật</a:t>
            </a: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1039813" y="4797425"/>
            <a:ext cx="4746625" cy="1655763"/>
            <a:chOff x="864" y="1226"/>
            <a:chExt cx="3543" cy="1032"/>
          </a:xfrm>
        </p:grpSpPr>
        <p:grpSp>
          <p:nvGrpSpPr>
            <p:cNvPr id="51214" name="Group 81"/>
            <p:cNvGrpSpPr>
              <a:grpSpLocks/>
            </p:cNvGrpSpPr>
            <p:nvPr/>
          </p:nvGrpSpPr>
          <p:grpSpPr bwMode="auto">
            <a:xfrm>
              <a:off x="1081" y="1375"/>
              <a:ext cx="3019" cy="883"/>
              <a:chOff x="1081" y="1375"/>
              <a:chExt cx="3019" cy="883"/>
            </a:xfrm>
          </p:grpSpPr>
          <p:sp>
            <p:nvSpPr>
              <p:cNvPr id="51222" name="Line 82"/>
              <p:cNvSpPr>
                <a:spLocks noChangeShapeType="1"/>
              </p:cNvSpPr>
              <p:nvPr/>
            </p:nvSpPr>
            <p:spPr bwMode="auto">
              <a:xfrm>
                <a:off x="1081" y="2165"/>
                <a:ext cx="301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3" name="Line 83"/>
              <p:cNvSpPr>
                <a:spLocks noChangeShapeType="1"/>
              </p:cNvSpPr>
              <p:nvPr/>
            </p:nvSpPr>
            <p:spPr bwMode="auto">
              <a:xfrm flipV="1">
                <a:off x="1161" y="1375"/>
                <a:ext cx="0" cy="8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215" name="Group 84"/>
            <p:cNvGrpSpPr>
              <a:grpSpLocks/>
            </p:cNvGrpSpPr>
            <p:nvPr/>
          </p:nvGrpSpPr>
          <p:grpSpPr bwMode="auto">
            <a:xfrm>
              <a:off x="1171" y="1692"/>
              <a:ext cx="2739" cy="482"/>
              <a:chOff x="1171" y="1543"/>
              <a:chExt cx="3984" cy="631"/>
            </a:xfrm>
          </p:grpSpPr>
          <p:sp>
            <p:nvSpPr>
              <p:cNvPr id="51219" name="Freeform 85"/>
              <p:cNvSpPr>
                <a:spLocks/>
              </p:cNvSpPr>
              <p:nvPr/>
            </p:nvSpPr>
            <p:spPr bwMode="auto">
              <a:xfrm>
                <a:off x="1171" y="1561"/>
                <a:ext cx="1328" cy="613"/>
              </a:xfrm>
              <a:custGeom>
                <a:avLst/>
                <a:gdLst>
                  <a:gd name="T0" fmla="*/ 0 w 1328"/>
                  <a:gd name="T1" fmla="*/ 613 h 613"/>
                  <a:gd name="T2" fmla="*/ 1133 w 1328"/>
                  <a:gd name="T3" fmla="*/ 0 h 613"/>
                  <a:gd name="T4" fmla="*/ 1328 w 1328"/>
                  <a:gd name="T5" fmla="*/ 613 h 613"/>
                  <a:gd name="T6" fmla="*/ 0 60000 65536"/>
                  <a:gd name="T7" fmla="*/ 0 60000 65536"/>
                  <a:gd name="T8" fmla="*/ 0 60000 65536"/>
                  <a:gd name="T9" fmla="*/ 0 w 1328"/>
                  <a:gd name="T10" fmla="*/ 0 h 613"/>
                  <a:gd name="T11" fmla="*/ 1328 w 1328"/>
                  <a:gd name="T12" fmla="*/ 613 h 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8" h="613">
                    <a:moveTo>
                      <a:pt x="0" y="613"/>
                    </a:moveTo>
                    <a:lnTo>
                      <a:pt x="1133" y="0"/>
                    </a:lnTo>
                    <a:lnTo>
                      <a:pt x="1328" y="613"/>
                    </a:lnTo>
                  </a:path>
                </a:pathLst>
              </a:custGeom>
              <a:noFill/>
              <a:ln w="28575" cmpd="sng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0" name="Freeform 86"/>
              <p:cNvSpPr>
                <a:spLocks/>
              </p:cNvSpPr>
              <p:nvPr/>
            </p:nvSpPr>
            <p:spPr bwMode="auto">
              <a:xfrm>
                <a:off x="2508" y="1543"/>
                <a:ext cx="1328" cy="613"/>
              </a:xfrm>
              <a:custGeom>
                <a:avLst/>
                <a:gdLst>
                  <a:gd name="T0" fmla="*/ 0 w 1328"/>
                  <a:gd name="T1" fmla="*/ 613 h 613"/>
                  <a:gd name="T2" fmla="*/ 1133 w 1328"/>
                  <a:gd name="T3" fmla="*/ 0 h 613"/>
                  <a:gd name="T4" fmla="*/ 1328 w 1328"/>
                  <a:gd name="T5" fmla="*/ 613 h 613"/>
                  <a:gd name="T6" fmla="*/ 0 60000 65536"/>
                  <a:gd name="T7" fmla="*/ 0 60000 65536"/>
                  <a:gd name="T8" fmla="*/ 0 60000 65536"/>
                  <a:gd name="T9" fmla="*/ 0 w 1328"/>
                  <a:gd name="T10" fmla="*/ 0 h 613"/>
                  <a:gd name="T11" fmla="*/ 1328 w 1328"/>
                  <a:gd name="T12" fmla="*/ 613 h 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8" h="613">
                    <a:moveTo>
                      <a:pt x="0" y="613"/>
                    </a:moveTo>
                    <a:lnTo>
                      <a:pt x="1133" y="0"/>
                    </a:lnTo>
                    <a:lnTo>
                      <a:pt x="1328" y="613"/>
                    </a:lnTo>
                  </a:path>
                </a:pathLst>
              </a:custGeom>
              <a:noFill/>
              <a:ln w="28575" cmpd="sng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1" name="Freeform 87"/>
              <p:cNvSpPr>
                <a:spLocks/>
              </p:cNvSpPr>
              <p:nvPr/>
            </p:nvSpPr>
            <p:spPr bwMode="auto">
              <a:xfrm>
                <a:off x="3827" y="1543"/>
                <a:ext cx="1328" cy="613"/>
              </a:xfrm>
              <a:custGeom>
                <a:avLst/>
                <a:gdLst>
                  <a:gd name="T0" fmla="*/ 0 w 1328"/>
                  <a:gd name="T1" fmla="*/ 613 h 613"/>
                  <a:gd name="T2" fmla="*/ 1133 w 1328"/>
                  <a:gd name="T3" fmla="*/ 0 h 613"/>
                  <a:gd name="T4" fmla="*/ 1328 w 1328"/>
                  <a:gd name="T5" fmla="*/ 613 h 613"/>
                  <a:gd name="T6" fmla="*/ 0 60000 65536"/>
                  <a:gd name="T7" fmla="*/ 0 60000 65536"/>
                  <a:gd name="T8" fmla="*/ 0 60000 65536"/>
                  <a:gd name="T9" fmla="*/ 0 w 1328"/>
                  <a:gd name="T10" fmla="*/ 0 h 613"/>
                  <a:gd name="T11" fmla="*/ 1328 w 1328"/>
                  <a:gd name="T12" fmla="*/ 613 h 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8" h="613">
                    <a:moveTo>
                      <a:pt x="0" y="613"/>
                    </a:moveTo>
                    <a:lnTo>
                      <a:pt x="1133" y="0"/>
                    </a:lnTo>
                    <a:lnTo>
                      <a:pt x="1328" y="613"/>
                    </a:lnTo>
                  </a:path>
                </a:pathLst>
              </a:custGeom>
              <a:noFill/>
              <a:ln w="28575" cmpd="sng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6" name="Text Box 88"/>
            <p:cNvSpPr txBox="1">
              <a:spLocks noChangeArrowheads="1"/>
            </p:cNvSpPr>
            <p:nvPr/>
          </p:nvSpPr>
          <p:spPr bwMode="auto">
            <a:xfrm>
              <a:off x="864" y="1226"/>
              <a:ext cx="39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 sz="1400" b="1">
                  <a:solidFill>
                    <a:srgbClr val="000000"/>
                  </a:solidFill>
                  <a:latin typeface="VNI-Times" pitchFamily="2" charset="0"/>
                </a:rPr>
                <a:t>U</a:t>
              </a:r>
              <a:r>
                <a:rPr lang="en-US" altLang="vi-VN" sz="1400" b="1" baseline="-25000">
                  <a:solidFill>
                    <a:srgbClr val="000000"/>
                  </a:solidFill>
                  <a:latin typeface="VNI-Times" pitchFamily="2" charset="0"/>
                </a:rPr>
                <a:t>X</a:t>
              </a:r>
              <a:endParaRPr lang="en-US" altLang="vi-VN" sz="1400" b="1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51217" name="Text Box 89"/>
            <p:cNvSpPr txBox="1">
              <a:spLocks noChangeArrowheads="1"/>
            </p:cNvSpPr>
            <p:nvPr/>
          </p:nvSpPr>
          <p:spPr bwMode="auto">
            <a:xfrm>
              <a:off x="4025" y="1926"/>
              <a:ext cx="382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 sz="2000" b="1" i="1">
                  <a:solidFill>
                    <a:srgbClr val="000000"/>
                  </a:solidFill>
                  <a:latin typeface="VNI-Times" pitchFamily="2" charset="0"/>
                </a:rPr>
                <a:t>t</a:t>
              </a:r>
            </a:p>
          </p:txBody>
        </p:sp>
        <p:sp>
          <p:nvSpPr>
            <p:cNvPr id="51218" name="Text Box 90"/>
            <p:cNvSpPr txBox="1">
              <a:spLocks noChangeArrowheads="1"/>
            </p:cNvSpPr>
            <p:nvPr/>
          </p:nvSpPr>
          <p:spPr bwMode="auto">
            <a:xfrm>
              <a:off x="964" y="1942"/>
              <a:ext cx="381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 b="1" i="1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5942013" y="4797425"/>
            <a:ext cx="4562475" cy="1638300"/>
            <a:chOff x="847" y="2398"/>
            <a:chExt cx="3426" cy="1002"/>
          </a:xfrm>
        </p:grpSpPr>
        <p:grpSp>
          <p:nvGrpSpPr>
            <p:cNvPr id="51205" name="Group 92"/>
            <p:cNvGrpSpPr>
              <a:grpSpLocks/>
            </p:cNvGrpSpPr>
            <p:nvPr/>
          </p:nvGrpSpPr>
          <p:grpSpPr bwMode="auto">
            <a:xfrm>
              <a:off x="1081" y="2517"/>
              <a:ext cx="3019" cy="883"/>
              <a:chOff x="1081" y="1375"/>
              <a:chExt cx="3019" cy="883"/>
            </a:xfrm>
          </p:grpSpPr>
          <p:sp>
            <p:nvSpPr>
              <p:cNvPr id="51212" name="Line 93"/>
              <p:cNvSpPr>
                <a:spLocks noChangeShapeType="1"/>
              </p:cNvSpPr>
              <p:nvPr/>
            </p:nvSpPr>
            <p:spPr bwMode="auto">
              <a:xfrm>
                <a:off x="1081" y="2165"/>
                <a:ext cx="301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3" name="Line 94"/>
              <p:cNvSpPr>
                <a:spLocks noChangeShapeType="1"/>
              </p:cNvSpPr>
              <p:nvPr/>
            </p:nvSpPr>
            <p:spPr bwMode="auto">
              <a:xfrm flipV="1">
                <a:off x="1161" y="1375"/>
                <a:ext cx="0" cy="8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206" name="Group 95"/>
            <p:cNvGrpSpPr>
              <a:grpSpLocks/>
            </p:cNvGrpSpPr>
            <p:nvPr/>
          </p:nvGrpSpPr>
          <p:grpSpPr bwMode="auto">
            <a:xfrm>
              <a:off x="1161" y="2713"/>
              <a:ext cx="2598" cy="502"/>
              <a:chOff x="1161" y="2713"/>
              <a:chExt cx="3035" cy="502"/>
            </a:xfrm>
          </p:grpSpPr>
          <p:sp>
            <p:nvSpPr>
              <p:cNvPr id="51210" name="Freeform 96"/>
              <p:cNvSpPr>
                <a:spLocks/>
              </p:cNvSpPr>
              <p:nvPr/>
            </p:nvSpPr>
            <p:spPr bwMode="auto">
              <a:xfrm>
                <a:off x="1161" y="2731"/>
                <a:ext cx="1533" cy="484"/>
              </a:xfrm>
              <a:custGeom>
                <a:avLst/>
                <a:gdLst>
                  <a:gd name="T0" fmla="*/ 0 w 2276"/>
                  <a:gd name="T1" fmla="*/ 6 h 586"/>
                  <a:gd name="T2" fmla="*/ 170 w 2276"/>
                  <a:gd name="T3" fmla="*/ 6 h 586"/>
                  <a:gd name="T4" fmla="*/ 170 w 2276"/>
                  <a:gd name="T5" fmla="*/ 330 h 586"/>
                  <a:gd name="T6" fmla="*/ 350 w 2276"/>
                  <a:gd name="T7" fmla="*/ 330 h 586"/>
                  <a:gd name="T8" fmla="*/ 350 w 2276"/>
                  <a:gd name="T9" fmla="*/ 0 h 586"/>
                  <a:gd name="T10" fmla="*/ 517 w 2276"/>
                  <a:gd name="T11" fmla="*/ 0 h 586"/>
                  <a:gd name="T12" fmla="*/ 517 w 2276"/>
                  <a:gd name="T13" fmla="*/ 325 h 586"/>
                  <a:gd name="T14" fmla="*/ 696 w 2276"/>
                  <a:gd name="T15" fmla="*/ 325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76"/>
                  <a:gd name="T25" fmla="*/ 0 h 586"/>
                  <a:gd name="T26" fmla="*/ 2276 w 2276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76" h="586">
                    <a:moveTo>
                      <a:pt x="0" y="10"/>
                    </a:moveTo>
                    <a:lnTo>
                      <a:pt x="558" y="10"/>
                    </a:lnTo>
                    <a:lnTo>
                      <a:pt x="558" y="586"/>
                    </a:lnTo>
                    <a:lnTo>
                      <a:pt x="1143" y="586"/>
                    </a:lnTo>
                    <a:lnTo>
                      <a:pt x="1143" y="0"/>
                    </a:lnTo>
                    <a:lnTo>
                      <a:pt x="1691" y="0"/>
                    </a:lnTo>
                    <a:lnTo>
                      <a:pt x="1691" y="576"/>
                    </a:lnTo>
                    <a:lnTo>
                      <a:pt x="2276" y="576"/>
                    </a:lnTo>
                  </a:path>
                </a:pathLst>
              </a:custGeom>
              <a:noFill/>
              <a:ln w="19050" cmpd="sng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1" name="Freeform 97"/>
              <p:cNvSpPr>
                <a:spLocks/>
              </p:cNvSpPr>
              <p:nvPr/>
            </p:nvSpPr>
            <p:spPr bwMode="auto">
              <a:xfrm>
                <a:off x="2691" y="2713"/>
                <a:ext cx="1505" cy="492"/>
              </a:xfrm>
              <a:custGeom>
                <a:avLst/>
                <a:gdLst>
                  <a:gd name="T0" fmla="*/ 0 w 1505"/>
                  <a:gd name="T1" fmla="*/ 492 h 492"/>
                  <a:gd name="T2" fmla="*/ 0 w 1505"/>
                  <a:gd name="T3" fmla="*/ 19 h 492"/>
                  <a:gd name="T4" fmla="*/ 363 w 1505"/>
                  <a:gd name="T5" fmla="*/ 19 h 492"/>
                  <a:gd name="T6" fmla="*/ 363 w 1505"/>
                  <a:gd name="T7" fmla="*/ 492 h 492"/>
                  <a:gd name="T8" fmla="*/ 771 w 1505"/>
                  <a:gd name="T9" fmla="*/ 492 h 492"/>
                  <a:gd name="T10" fmla="*/ 771 w 1505"/>
                  <a:gd name="T11" fmla="*/ 0 h 492"/>
                  <a:gd name="T12" fmla="*/ 1124 w 1505"/>
                  <a:gd name="T13" fmla="*/ 0 h 492"/>
                  <a:gd name="T14" fmla="*/ 1124 w 1505"/>
                  <a:gd name="T15" fmla="*/ 492 h 492"/>
                  <a:gd name="T16" fmla="*/ 1505 w 1505"/>
                  <a:gd name="T17" fmla="*/ 492 h 4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05"/>
                  <a:gd name="T28" fmla="*/ 0 h 492"/>
                  <a:gd name="T29" fmla="*/ 1505 w 1505"/>
                  <a:gd name="T30" fmla="*/ 492 h 4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05" h="492">
                    <a:moveTo>
                      <a:pt x="0" y="492"/>
                    </a:moveTo>
                    <a:lnTo>
                      <a:pt x="0" y="19"/>
                    </a:lnTo>
                    <a:lnTo>
                      <a:pt x="363" y="19"/>
                    </a:lnTo>
                    <a:lnTo>
                      <a:pt x="363" y="492"/>
                    </a:lnTo>
                    <a:lnTo>
                      <a:pt x="771" y="492"/>
                    </a:lnTo>
                    <a:lnTo>
                      <a:pt x="771" y="0"/>
                    </a:lnTo>
                    <a:lnTo>
                      <a:pt x="1124" y="0"/>
                    </a:lnTo>
                    <a:lnTo>
                      <a:pt x="1124" y="492"/>
                    </a:lnTo>
                    <a:lnTo>
                      <a:pt x="1505" y="492"/>
                    </a:lnTo>
                  </a:path>
                </a:pathLst>
              </a:custGeom>
              <a:noFill/>
              <a:ln w="19050" cmpd="sng">
                <a:solidFill>
                  <a:srgbClr val="FF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07" name="Text Box 98"/>
            <p:cNvSpPr txBox="1">
              <a:spLocks noChangeArrowheads="1"/>
            </p:cNvSpPr>
            <p:nvPr/>
          </p:nvSpPr>
          <p:spPr bwMode="auto">
            <a:xfrm>
              <a:off x="847" y="2398"/>
              <a:ext cx="401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 sz="1400" b="1">
                  <a:solidFill>
                    <a:srgbClr val="000000"/>
                  </a:solidFill>
                  <a:latin typeface="VNI-Times" pitchFamily="2" charset="0"/>
                </a:rPr>
                <a:t>U</a:t>
              </a:r>
              <a:r>
                <a:rPr lang="en-US" altLang="vi-VN" sz="1400" b="1" baseline="-25000">
                  <a:solidFill>
                    <a:srgbClr val="000000"/>
                  </a:solidFill>
                  <a:latin typeface="VNI-Times" pitchFamily="2" charset="0"/>
                </a:rPr>
                <a:t>X</a:t>
              </a:r>
              <a:endParaRPr lang="en-US" altLang="vi-VN" sz="1400" b="1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51208" name="Text Box 99"/>
            <p:cNvSpPr txBox="1">
              <a:spLocks noChangeArrowheads="1"/>
            </p:cNvSpPr>
            <p:nvPr/>
          </p:nvSpPr>
          <p:spPr bwMode="auto">
            <a:xfrm>
              <a:off x="3892" y="3038"/>
              <a:ext cx="38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 sz="2000" b="1" i="1">
                  <a:solidFill>
                    <a:srgbClr val="000000"/>
                  </a:solidFill>
                  <a:latin typeface="VNI-Times" pitchFamily="2" charset="0"/>
                </a:rPr>
                <a:t>  t</a:t>
              </a:r>
            </a:p>
          </p:txBody>
        </p:sp>
        <p:sp>
          <p:nvSpPr>
            <p:cNvPr id="51209" name="Text Box 100"/>
            <p:cNvSpPr txBox="1">
              <a:spLocks noChangeArrowheads="1"/>
            </p:cNvSpPr>
            <p:nvPr/>
          </p:nvSpPr>
          <p:spPr bwMode="auto">
            <a:xfrm>
              <a:off x="954" y="3094"/>
              <a:ext cx="38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 b="1" i="1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32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3251" name="Picture 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61838" cy="694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Shape 99"/>
          <p:cNvSpPr txBox="1">
            <a:spLocks/>
          </p:cNvSpPr>
          <p:nvPr/>
        </p:nvSpPr>
        <p:spPr bwMode="auto">
          <a:xfrm>
            <a:off x="812800" y="1196975"/>
            <a:ext cx="80073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 marL="266700" indent="-266700">
              <a:lnSpc>
                <a:spcPct val="120000"/>
              </a:lnSpc>
              <a:buClr>
                <a:srgbClr val="FFFFFF"/>
              </a:buClr>
              <a:buFont typeface="Montserrat"/>
              <a:buNone/>
            </a:pPr>
            <a:r>
              <a:rPr lang="en-US" sz="4400" b="1">
                <a:solidFill>
                  <a:srgbClr val="FFC800"/>
                </a:solidFill>
                <a:latin typeface="Montserrat"/>
                <a:sym typeface="Montserrat"/>
              </a:rPr>
              <a:t>II. </a:t>
            </a:r>
            <a:br>
              <a:rPr lang="en-US" sz="4400" b="1">
                <a:solidFill>
                  <a:srgbClr val="FFC800"/>
                </a:solidFill>
                <a:latin typeface="Montserrat"/>
                <a:sym typeface="Montserrat"/>
              </a:rPr>
            </a:br>
            <a:r>
              <a:rPr lang="en-US" sz="5000" b="1">
                <a:solidFill>
                  <a:schemeClr val="bg1"/>
                </a:solidFill>
              </a:rPr>
              <a:t>Mạch tạo xung đa hài tự dao động</a:t>
            </a:r>
          </a:p>
          <a:p>
            <a:pPr marL="266700" indent="-266700">
              <a:buClr>
                <a:srgbClr val="FFFFFF"/>
              </a:buClr>
              <a:buFont typeface="Montserrat"/>
              <a:buNone/>
            </a:pPr>
            <a:endParaRPr lang="en-US" sz="50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 txBox="1">
            <a:spLocks noGrp="1"/>
          </p:cNvSpPr>
          <p:nvPr/>
        </p:nvSpPr>
        <p:spPr>
          <a:xfrm>
            <a:off x="8715375" y="6356350"/>
            <a:ext cx="28384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6CECDF-BD24-4D19-93C5-DB45CB4B6A37}" type="slidenum">
              <a:rPr lang="en-US" sz="12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20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866900" y="0"/>
            <a:ext cx="102949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/>
              <a:t>Là mạch điện tạo ra các xung hình chữ nhật lặp lại theo chu kì , có hai trạng thái cân bằng không ổn định.</a:t>
            </a:r>
          </a:p>
        </p:txBody>
      </p:sp>
      <p:grpSp>
        <p:nvGrpSpPr>
          <p:cNvPr id="54275" name="Group 255"/>
          <p:cNvGrpSpPr>
            <a:grpSpLocks/>
          </p:cNvGrpSpPr>
          <p:nvPr/>
        </p:nvGrpSpPr>
        <p:grpSpPr bwMode="auto">
          <a:xfrm>
            <a:off x="968375" y="1989138"/>
            <a:ext cx="3733800" cy="3395662"/>
            <a:chOff x="609600" y="1676400"/>
            <a:chExt cx="4191000" cy="3758589"/>
          </a:xfrm>
        </p:grpSpPr>
        <p:cxnSp>
          <p:nvCxnSpPr>
            <p:cNvPr id="257" name="Straight Arrow Connector 256"/>
            <p:cNvCxnSpPr/>
            <p:nvPr/>
          </p:nvCxnSpPr>
          <p:spPr>
            <a:xfrm rot="5400000" flipH="1" flipV="1">
              <a:off x="534416" y="2514558"/>
              <a:ext cx="1217720" cy="17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/>
            <p:nvPr/>
          </p:nvCxnSpPr>
          <p:spPr>
            <a:xfrm>
              <a:off x="914303" y="2895877"/>
              <a:ext cx="3733054" cy="17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1142385" y="2818561"/>
              <a:ext cx="457945" cy="175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1600330" y="2286138"/>
              <a:ext cx="457946" cy="175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>
              <a:off x="2058275" y="2818561"/>
              <a:ext cx="456163" cy="175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2514439" y="2286138"/>
              <a:ext cx="457945" cy="175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>
              <a:off x="2972383" y="2818561"/>
              <a:ext cx="456163" cy="175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>
              <a:off x="3428546" y="2286138"/>
              <a:ext cx="457946" cy="175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3886492" y="2818561"/>
              <a:ext cx="456163" cy="175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 flipH="1" flipV="1">
              <a:off x="1332349" y="2552337"/>
              <a:ext cx="534180" cy="17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5400000" flipH="1" flipV="1">
              <a:off x="1792063" y="2552350"/>
              <a:ext cx="53242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 flipH="1" flipV="1">
              <a:off x="2249117" y="2551459"/>
              <a:ext cx="532423" cy="17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rot="5400000" flipH="1" flipV="1">
              <a:off x="2707062" y="2551459"/>
              <a:ext cx="532423" cy="1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 flipH="1" flipV="1">
              <a:off x="3163225" y="2551459"/>
              <a:ext cx="532423" cy="1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5400000" flipH="1" flipV="1">
              <a:off x="3621171" y="2551459"/>
              <a:ext cx="532423" cy="17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rot="5400000" flipH="1" flipV="1">
              <a:off x="532646" y="4190913"/>
              <a:ext cx="121947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/>
            <p:nvPr/>
          </p:nvCxnSpPr>
          <p:spPr>
            <a:xfrm>
              <a:off x="914303" y="4572218"/>
              <a:ext cx="3733054" cy="17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1600330" y="4496659"/>
              <a:ext cx="45794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>
              <a:off x="1142385" y="3962479"/>
              <a:ext cx="457945" cy="175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>
              <a:off x="2514439" y="4496659"/>
              <a:ext cx="45794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>
              <a:off x="2058275" y="3962479"/>
              <a:ext cx="456163" cy="175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>
              <a:off x="3428546" y="4496659"/>
              <a:ext cx="45794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>
              <a:off x="2972383" y="3962479"/>
              <a:ext cx="456163" cy="175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3886492" y="3962479"/>
              <a:ext cx="456163" cy="175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 rot="16200000" flipH="1">
              <a:off x="1600330" y="3962479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rot="5400000" flipH="1" flipV="1">
              <a:off x="1791185" y="4229569"/>
              <a:ext cx="53418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 flipH="1" flipV="1">
              <a:off x="2248240" y="4228678"/>
              <a:ext cx="534180" cy="17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rot="5400000" flipH="1" flipV="1">
              <a:off x="2706184" y="4228678"/>
              <a:ext cx="534180" cy="1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rot="5400000" flipH="1" flipV="1">
              <a:off x="3162348" y="4228678"/>
              <a:ext cx="534180" cy="17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rot="5400000" flipH="1" flipV="1">
              <a:off x="3620293" y="4228678"/>
              <a:ext cx="534180" cy="17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08" name="TextBox 286"/>
            <p:cNvSpPr txBox="1">
              <a:spLocks noChangeArrowheads="1"/>
            </p:cNvSpPr>
            <p:nvPr/>
          </p:nvSpPr>
          <p:spPr bwMode="auto">
            <a:xfrm>
              <a:off x="2133114" y="3503858"/>
              <a:ext cx="304703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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9" name="TextBox 287"/>
            <p:cNvSpPr txBox="1">
              <a:spLocks noChangeArrowheads="1"/>
            </p:cNvSpPr>
            <p:nvPr/>
          </p:nvSpPr>
          <p:spPr bwMode="auto">
            <a:xfrm>
              <a:off x="837682" y="4496660"/>
              <a:ext cx="304702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54310" name="TextBox 288"/>
            <p:cNvSpPr txBox="1">
              <a:spLocks noChangeArrowheads="1"/>
            </p:cNvSpPr>
            <p:nvPr/>
          </p:nvSpPr>
          <p:spPr bwMode="auto">
            <a:xfrm>
              <a:off x="837682" y="2818561"/>
              <a:ext cx="304702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54311" name="TextBox 289"/>
            <p:cNvSpPr txBox="1">
              <a:spLocks noChangeArrowheads="1"/>
            </p:cNvSpPr>
            <p:nvPr/>
          </p:nvSpPr>
          <p:spPr bwMode="auto">
            <a:xfrm>
              <a:off x="609600" y="1676400"/>
              <a:ext cx="609406" cy="1317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ra1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E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12" name="TextBox 290"/>
            <p:cNvSpPr txBox="1">
              <a:spLocks noChangeArrowheads="1"/>
            </p:cNvSpPr>
            <p:nvPr/>
          </p:nvSpPr>
          <p:spPr bwMode="auto">
            <a:xfrm>
              <a:off x="609600" y="3352741"/>
              <a:ext cx="609406" cy="1317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ra2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E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13" name="TextBox 291"/>
            <p:cNvSpPr txBox="1">
              <a:spLocks noChangeArrowheads="1"/>
            </p:cNvSpPr>
            <p:nvPr/>
          </p:nvSpPr>
          <p:spPr bwMode="auto">
            <a:xfrm>
              <a:off x="4419276" y="2818561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54314" name="TextBox 292"/>
            <p:cNvSpPr txBox="1">
              <a:spLocks noChangeArrowheads="1"/>
            </p:cNvSpPr>
            <p:nvPr/>
          </p:nvSpPr>
          <p:spPr bwMode="auto">
            <a:xfrm>
              <a:off x="4419276" y="4496660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54315" name="TextBox 293"/>
            <p:cNvSpPr txBox="1">
              <a:spLocks noChangeArrowheads="1"/>
            </p:cNvSpPr>
            <p:nvPr/>
          </p:nvSpPr>
          <p:spPr bwMode="auto">
            <a:xfrm>
              <a:off x="1372248" y="2818561"/>
              <a:ext cx="379542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5" name="Straight Connector 294"/>
            <p:cNvCxnSpPr/>
            <p:nvPr/>
          </p:nvCxnSpPr>
          <p:spPr>
            <a:xfrm rot="5400000">
              <a:off x="1332349" y="4228678"/>
              <a:ext cx="534180" cy="178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17" name="Line 231"/>
            <p:cNvSpPr>
              <a:spLocks noChangeShapeType="1"/>
            </p:cNvSpPr>
            <p:nvPr/>
          </p:nvSpPr>
          <p:spPr bwMode="auto">
            <a:xfrm>
              <a:off x="1600200" y="2819400"/>
              <a:ext cx="0" cy="1162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8" name="Line 231"/>
            <p:cNvSpPr>
              <a:spLocks noChangeShapeType="1"/>
            </p:cNvSpPr>
            <p:nvPr/>
          </p:nvSpPr>
          <p:spPr bwMode="auto">
            <a:xfrm>
              <a:off x="2057400" y="2819400"/>
              <a:ext cx="0" cy="1162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9" name="Line 231"/>
            <p:cNvSpPr>
              <a:spLocks noChangeShapeType="1"/>
            </p:cNvSpPr>
            <p:nvPr/>
          </p:nvSpPr>
          <p:spPr bwMode="auto">
            <a:xfrm>
              <a:off x="2514600" y="2819400"/>
              <a:ext cx="0" cy="1162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0" name="Line 231"/>
            <p:cNvSpPr>
              <a:spLocks noChangeShapeType="1"/>
            </p:cNvSpPr>
            <p:nvPr/>
          </p:nvSpPr>
          <p:spPr bwMode="auto">
            <a:xfrm>
              <a:off x="2971800" y="2819400"/>
              <a:ext cx="0" cy="1162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1" name="Line 231"/>
            <p:cNvSpPr>
              <a:spLocks noChangeShapeType="1"/>
            </p:cNvSpPr>
            <p:nvPr/>
          </p:nvSpPr>
          <p:spPr bwMode="auto">
            <a:xfrm>
              <a:off x="3429000" y="2819400"/>
              <a:ext cx="0" cy="1162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2" name="Line 231"/>
            <p:cNvSpPr>
              <a:spLocks noChangeShapeType="1"/>
            </p:cNvSpPr>
            <p:nvPr/>
          </p:nvSpPr>
          <p:spPr bwMode="auto">
            <a:xfrm>
              <a:off x="3886200" y="2819400"/>
              <a:ext cx="0" cy="1162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TextBox 301"/>
            <p:cNvSpPr txBox="1">
              <a:spLocks noChangeArrowheads="1"/>
            </p:cNvSpPr>
            <p:nvPr/>
          </p:nvSpPr>
          <p:spPr bwMode="auto">
            <a:xfrm>
              <a:off x="2058275" y="2818561"/>
              <a:ext cx="379542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24" name="TextBox 302"/>
            <p:cNvSpPr txBox="1">
              <a:spLocks noChangeArrowheads="1"/>
            </p:cNvSpPr>
            <p:nvPr/>
          </p:nvSpPr>
          <p:spPr bwMode="auto">
            <a:xfrm>
              <a:off x="1295627" y="4496660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25" name="TextBox 303"/>
            <p:cNvSpPr txBox="1">
              <a:spLocks noChangeArrowheads="1"/>
            </p:cNvSpPr>
            <p:nvPr/>
          </p:nvSpPr>
          <p:spPr bwMode="auto">
            <a:xfrm>
              <a:off x="2058275" y="4496660"/>
              <a:ext cx="379542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26" name="TextBox 304"/>
            <p:cNvSpPr txBox="1">
              <a:spLocks noChangeArrowheads="1"/>
            </p:cNvSpPr>
            <p:nvPr/>
          </p:nvSpPr>
          <p:spPr bwMode="auto">
            <a:xfrm>
              <a:off x="2514438" y="2818561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27" name="TextBox 305"/>
            <p:cNvSpPr txBox="1">
              <a:spLocks noChangeArrowheads="1"/>
            </p:cNvSpPr>
            <p:nvPr/>
          </p:nvSpPr>
          <p:spPr bwMode="auto">
            <a:xfrm>
              <a:off x="2514438" y="4496660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28" name="TextBox 306"/>
            <p:cNvSpPr txBox="1">
              <a:spLocks noChangeArrowheads="1"/>
            </p:cNvSpPr>
            <p:nvPr/>
          </p:nvSpPr>
          <p:spPr bwMode="auto">
            <a:xfrm>
              <a:off x="3428546" y="2818561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29" name="TextBox 307"/>
            <p:cNvSpPr txBox="1">
              <a:spLocks noChangeArrowheads="1"/>
            </p:cNvSpPr>
            <p:nvPr/>
          </p:nvSpPr>
          <p:spPr bwMode="auto">
            <a:xfrm>
              <a:off x="2972383" y="2818561"/>
              <a:ext cx="379542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30" name="TextBox 308"/>
            <p:cNvSpPr txBox="1">
              <a:spLocks noChangeArrowheads="1"/>
            </p:cNvSpPr>
            <p:nvPr/>
          </p:nvSpPr>
          <p:spPr bwMode="auto">
            <a:xfrm>
              <a:off x="3886492" y="2818561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31" name="TextBox 309"/>
            <p:cNvSpPr txBox="1">
              <a:spLocks noChangeArrowheads="1"/>
            </p:cNvSpPr>
            <p:nvPr/>
          </p:nvSpPr>
          <p:spPr bwMode="auto">
            <a:xfrm>
              <a:off x="2972383" y="4496660"/>
              <a:ext cx="379542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32" name="TextBox 310"/>
            <p:cNvSpPr txBox="1">
              <a:spLocks noChangeArrowheads="1"/>
            </p:cNvSpPr>
            <p:nvPr/>
          </p:nvSpPr>
          <p:spPr bwMode="auto">
            <a:xfrm>
              <a:off x="3428546" y="4496660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33" name="TextBox 311"/>
            <p:cNvSpPr txBox="1">
              <a:spLocks noChangeArrowheads="1"/>
            </p:cNvSpPr>
            <p:nvPr/>
          </p:nvSpPr>
          <p:spPr bwMode="auto">
            <a:xfrm>
              <a:off x="3886492" y="4496660"/>
              <a:ext cx="381324" cy="405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34" name="Line 233"/>
            <p:cNvSpPr>
              <a:spLocks noChangeShapeType="1"/>
            </p:cNvSpPr>
            <p:nvPr/>
          </p:nvSpPr>
          <p:spPr bwMode="auto">
            <a:xfrm>
              <a:off x="2057400" y="4038600"/>
              <a:ext cx="0" cy="1160928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Line 233"/>
            <p:cNvSpPr>
              <a:spLocks noChangeShapeType="1"/>
            </p:cNvSpPr>
            <p:nvPr/>
          </p:nvSpPr>
          <p:spPr bwMode="auto">
            <a:xfrm>
              <a:off x="2971800" y="4038600"/>
              <a:ext cx="0" cy="1160928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Line 233"/>
            <p:cNvSpPr>
              <a:spLocks noChangeShapeType="1"/>
            </p:cNvSpPr>
            <p:nvPr/>
          </p:nvSpPr>
          <p:spPr bwMode="auto">
            <a:xfrm>
              <a:off x="2514600" y="1981200"/>
              <a:ext cx="0" cy="1160928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Line 233"/>
            <p:cNvSpPr>
              <a:spLocks noChangeShapeType="1"/>
            </p:cNvSpPr>
            <p:nvPr/>
          </p:nvSpPr>
          <p:spPr bwMode="auto">
            <a:xfrm>
              <a:off x="2971800" y="1981200"/>
              <a:ext cx="0" cy="1160928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TextBox 316"/>
            <p:cNvSpPr txBox="1">
              <a:spLocks noChangeArrowheads="1"/>
            </p:cNvSpPr>
            <p:nvPr/>
          </p:nvSpPr>
          <p:spPr bwMode="auto">
            <a:xfrm>
              <a:off x="2286356" y="4725092"/>
              <a:ext cx="456164" cy="709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vi-VN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8" name="Straight Arrow Connector 317"/>
            <p:cNvCxnSpPr/>
            <p:nvPr/>
          </p:nvCxnSpPr>
          <p:spPr>
            <a:xfrm rot="5400000" flipH="1" flipV="1">
              <a:off x="2514451" y="4572907"/>
              <a:ext cx="1757" cy="91410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Arrow Connector 318"/>
            <p:cNvCxnSpPr/>
            <p:nvPr/>
          </p:nvCxnSpPr>
          <p:spPr>
            <a:xfrm>
              <a:off x="2514439" y="2133265"/>
              <a:ext cx="457945" cy="17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Arrow Connector 319"/>
            <p:cNvCxnSpPr/>
            <p:nvPr/>
          </p:nvCxnSpPr>
          <p:spPr>
            <a:xfrm>
              <a:off x="2058275" y="3809606"/>
              <a:ext cx="456163" cy="17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42" name="TextBox 320"/>
            <p:cNvSpPr txBox="1">
              <a:spLocks noChangeArrowheads="1"/>
            </p:cNvSpPr>
            <p:nvPr/>
          </p:nvSpPr>
          <p:spPr bwMode="auto">
            <a:xfrm>
              <a:off x="2591059" y="1829274"/>
              <a:ext cx="304703" cy="405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vi-VN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</a:t>
              </a:r>
              <a:endPara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4276" name="TextBox 322"/>
          <p:cNvSpPr txBox="1">
            <a:spLocks noChangeArrowheads="1"/>
          </p:cNvSpPr>
          <p:nvPr/>
        </p:nvSpPr>
        <p:spPr bwMode="auto">
          <a:xfrm>
            <a:off x="1039813" y="5373688"/>
            <a:ext cx="3671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vi-VN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Dạng xung ra lí tưởng tại colectơ</a:t>
            </a:r>
          </a:p>
        </p:txBody>
      </p:sp>
      <p:pic>
        <p:nvPicPr>
          <p:cNvPr id="78922" name="Picture 74" descr="Machdddaha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4725" y="2133600"/>
            <a:ext cx="7377113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 idx="4294967295"/>
          </p:nvPr>
        </p:nvSpPr>
        <p:spPr>
          <a:xfrm>
            <a:off x="622300" y="0"/>
            <a:ext cx="10945813" cy="576263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Sơ đồ mạch</a:t>
            </a:r>
          </a:p>
        </p:txBody>
      </p:sp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430213" y="476250"/>
            <a:ext cx="11398250" cy="4321175"/>
            <a:chOff x="704" y="1176"/>
            <a:chExt cx="4280" cy="2037"/>
          </a:xfrm>
        </p:grpSpPr>
        <p:sp>
          <p:nvSpPr>
            <p:cNvPr id="2" name="Text Box 5"/>
            <p:cNvSpPr txBox="1">
              <a:spLocks noChangeArrowheads="1"/>
            </p:cNvSpPr>
            <p:nvPr/>
          </p:nvSpPr>
          <p:spPr bwMode="auto">
            <a:xfrm>
              <a:off x="3192" y="1712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C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6325" name="Text Box 6"/>
            <p:cNvSpPr txBox="1">
              <a:spLocks noChangeArrowheads="1"/>
            </p:cNvSpPr>
            <p:nvPr/>
          </p:nvSpPr>
          <p:spPr bwMode="auto">
            <a:xfrm>
              <a:off x="4504" y="1308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baseline="-25000">
                  <a:solidFill>
                    <a:srgbClr val="FF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6326" name="Text Box 7"/>
            <p:cNvSpPr txBox="1">
              <a:spLocks noChangeArrowheads="1"/>
            </p:cNvSpPr>
            <p:nvPr/>
          </p:nvSpPr>
          <p:spPr bwMode="auto">
            <a:xfrm>
              <a:off x="4084" y="2188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U</a:t>
              </a:r>
              <a:r>
                <a:rPr lang="en-US" baseline="-25000">
                  <a:solidFill>
                    <a:srgbClr val="0000FF"/>
                  </a:solidFill>
                  <a:latin typeface="Times New Roman" pitchFamily="18" charset="0"/>
                </a:rPr>
                <a:t>ra2</a:t>
              </a:r>
            </a:p>
          </p:txBody>
        </p:sp>
        <p:sp>
          <p:nvSpPr>
            <p:cNvPr id="56327" name="Text Box 8"/>
            <p:cNvSpPr txBox="1">
              <a:spLocks noChangeArrowheads="1"/>
            </p:cNvSpPr>
            <p:nvPr/>
          </p:nvSpPr>
          <p:spPr bwMode="auto">
            <a:xfrm>
              <a:off x="704" y="2124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U</a:t>
              </a:r>
              <a:r>
                <a:rPr lang="en-US" baseline="-25000">
                  <a:solidFill>
                    <a:srgbClr val="FF0000"/>
                  </a:solidFill>
                  <a:latin typeface="Times New Roman" pitchFamily="18" charset="0"/>
                </a:rPr>
                <a:t>ra1</a:t>
              </a:r>
            </a:p>
          </p:txBody>
        </p:sp>
        <p:sp>
          <p:nvSpPr>
            <p:cNvPr id="56328" name="Text Box 9"/>
            <p:cNvSpPr txBox="1">
              <a:spLocks noChangeArrowheads="1"/>
            </p:cNvSpPr>
            <p:nvPr/>
          </p:nvSpPr>
          <p:spPr bwMode="auto">
            <a:xfrm>
              <a:off x="2640" y="2412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I</a:t>
              </a:r>
              <a:r>
                <a:rPr lang="en-US" baseline="-25000">
                  <a:solidFill>
                    <a:srgbClr val="0000FF"/>
                  </a:solidFill>
                  <a:latin typeface="Times New Roman" pitchFamily="18" charset="0"/>
                </a:rPr>
                <a:t>b2</a:t>
              </a:r>
            </a:p>
          </p:txBody>
        </p:sp>
        <p:sp>
          <p:nvSpPr>
            <p:cNvPr id="56329" name="Text Box 10"/>
            <p:cNvSpPr txBox="1">
              <a:spLocks noChangeArrowheads="1"/>
            </p:cNvSpPr>
            <p:nvPr/>
          </p:nvSpPr>
          <p:spPr bwMode="auto">
            <a:xfrm>
              <a:off x="2248" y="2384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en-US" baseline="-25000">
                  <a:solidFill>
                    <a:srgbClr val="FF0000"/>
                  </a:solidFill>
                  <a:latin typeface="Times New Roman" pitchFamily="18" charset="0"/>
                </a:rPr>
                <a:t>b1</a:t>
              </a:r>
            </a:p>
          </p:txBody>
        </p:sp>
        <p:sp>
          <p:nvSpPr>
            <p:cNvPr id="56330" name="Text Box 11"/>
            <p:cNvSpPr txBox="1">
              <a:spLocks noChangeArrowheads="1"/>
            </p:cNvSpPr>
            <p:nvPr/>
          </p:nvSpPr>
          <p:spPr bwMode="auto">
            <a:xfrm>
              <a:off x="1392" y="2248"/>
              <a:ext cx="48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56331" name="Text Box 12"/>
            <p:cNvSpPr txBox="1">
              <a:spLocks noChangeArrowheads="1"/>
            </p:cNvSpPr>
            <p:nvPr/>
          </p:nvSpPr>
          <p:spPr bwMode="auto">
            <a:xfrm>
              <a:off x="3624" y="1772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I</a:t>
              </a:r>
              <a:r>
                <a:rPr lang="en-US" baseline="-25000">
                  <a:solidFill>
                    <a:srgbClr val="0000FF"/>
                  </a:solidFill>
                  <a:latin typeface="Times New Roman" pitchFamily="18" charset="0"/>
                </a:rPr>
                <a:t>C2</a:t>
              </a:r>
            </a:p>
          </p:txBody>
        </p:sp>
        <p:sp>
          <p:nvSpPr>
            <p:cNvPr id="56332" name="Text Box 13"/>
            <p:cNvSpPr txBox="1">
              <a:spLocks noChangeArrowheads="1"/>
            </p:cNvSpPr>
            <p:nvPr/>
          </p:nvSpPr>
          <p:spPr bwMode="auto">
            <a:xfrm>
              <a:off x="1536" y="2672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Times New Roman" pitchFamily="18" charset="0"/>
                </a:rPr>
                <a:t>T</a:t>
              </a:r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6333" name="Text Box 14"/>
            <p:cNvSpPr txBox="1">
              <a:spLocks noChangeArrowheads="1"/>
            </p:cNvSpPr>
            <p:nvPr/>
          </p:nvSpPr>
          <p:spPr bwMode="auto">
            <a:xfrm>
              <a:off x="3272" y="2672"/>
              <a:ext cx="4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Times New Roman" pitchFamily="18" charset="0"/>
                </a:rPr>
                <a:t>T</a:t>
              </a: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6334" name="Oval 15"/>
            <p:cNvSpPr>
              <a:spLocks noChangeArrowheads="1"/>
            </p:cNvSpPr>
            <p:nvPr/>
          </p:nvSpPr>
          <p:spPr bwMode="auto">
            <a:xfrm>
              <a:off x="4560" y="1176"/>
              <a:ext cx="176" cy="1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56335" name="Group 16"/>
            <p:cNvGrpSpPr>
              <a:grpSpLocks/>
            </p:cNvGrpSpPr>
            <p:nvPr/>
          </p:nvGrpSpPr>
          <p:grpSpPr bwMode="auto">
            <a:xfrm>
              <a:off x="848" y="1256"/>
              <a:ext cx="3864" cy="1957"/>
              <a:chOff x="1075" y="1544"/>
              <a:chExt cx="4085" cy="2069"/>
            </a:xfrm>
          </p:grpSpPr>
          <p:grpSp>
            <p:nvGrpSpPr>
              <p:cNvPr id="56338" name="Group 17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3" name="Rectangle 18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432" name="Line 19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3" name="Line 20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latin typeface="Times New Roman" pitchFamily="18" charset="0"/>
                    </a:rPr>
                    <a:t>R</a:t>
                  </a:r>
                  <a:r>
                    <a:rPr lang="en-US" baseline="-25000">
                      <a:latin typeface="Times New Roman" pitchFamily="18" charset="0"/>
                    </a:rPr>
                    <a:t>4</a:t>
                  </a:r>
                </a:p>
              </p:txBody>
            </p:sp>
          </p:grpSp>
          <p:grpSp>
            <p:nvGrpSpPr>
              <p:cNvPr id="56339" name="Group 22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4" name="Rectangle 23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6" cy="381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428" name="Line 24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9" name="Line 25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480" cy="2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latin typeface="Times New Roman" pitchFamily="18" charset="0"/>
                    </a:rPr>
                    <a:t>R</a:t>
                  </a:r>
                  <a:r>
                    <a:rPr lang="en-US" baseline="-25000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56340" name="Group 27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56341" name="Group 28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42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2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2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22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latin typeface="Times New Roman" pitchFamily="18" charset="0"/>
                      </a:rPr>
                      <a:t>R</a:t>
                    </a:r>
                    <a:r>
                      <a:rPr lang="en-US" baseline="-25000">
                        <a:latin typeface="Times New Roman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6342" name="Group 33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42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2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22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22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latin typeface="Times New Roman" pitchFamily="18" charset="0"/>
                      </a:rPr>
                      <a:t>R</a:t>
                    </a:r>
                    <a:r>
                      <a:rPr lang="en-US" baseline="-25000">
                        <a:latin typeface="Times New Roman" pitchFamily="18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56343" name="Group 38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5641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415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16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17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418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79" cy="22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latin typeface="Times New Roman" pitchFamily="18" charset="0"/>
                      </a:rPr>
                      <a:t>C</a:t>
                    </a:r>
                    <a:r>
                      <a:rPr lang="en-US" baseline="-25000">
                        <a:latin typeface="Times New Roman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6344" name="Group 44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56345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46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4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4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49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5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635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56408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9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10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11" name="Line 5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12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13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352" name="Group 58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56402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3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4" name="Line 6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5" name="Line 6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6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7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35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5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55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5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5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58" name="Line 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5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6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6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36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6363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6399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0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401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364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56396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97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98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36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6393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94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95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366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56390" name="Oval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91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92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36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6387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88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89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6368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6384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85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86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369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70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7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7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7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74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75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76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637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56380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81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82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83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378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79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6336" name="Oval 114"/>
            <p:cNvSpPr>
              <a:spLocks noChangeArrowheads="1"/>
            </p:cNvSpPr>
            <p:nvPr/>
          </p:nvSpPr>
          <p:spPr bwMode="auto">
            <a:xfrm>
              <a:off x="4560" y="1552"/>
              <a:ext cx="176" cy="1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56337" name="Text Box 115"/>
            <p:cNvSpPr txBox="1">
              <a:spLocks noChangeArrowheads="1"/>
            </p:cNvSpPr>
            <p:nvPr/>
          </p:nvSpPr>
          <p:spPr bwMode="auto">
            <a:xfrm>
              <a:off x="1056" y="1756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I</a:t>
              </a:r>
              <a:r>
                <a:rPr lang="en-US" baseline="-25000">
                  <a:solidFill>
                    <a:srgbClr val="0000FF"/>
                  </a:solidFill>
                  <a:latin typeface="Times New Roman" pitchFamily="18" charset="0"/>
                </a:rPr>
                <a:t>C1</a:t>
              </a:r>
            </a:p>
          </p:txBody>
        </p:sp>
      </p:grpSp>
      <p:sp>
        <p:nvSpPr>
          <p:cNvPr id="56438" name="Rectangle 118"/>
          <p:cNvSpPr>
            <a:spLocks noChangeArrowheads="1"/>
          </p:cNvSpPr>
          <p:nvPr/>
        </p:nvSpPr>
        <p:spPr bwMode="auto">
          <a:xfrm>
            <a:off x="0" y="4868863"/>
            <a:ext cx="121618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800000"/>
                </a:solidFill>
              </a:rPr>
              <a:t>T1, T2</a:t>
            </a:r>
            <a:r>
              <a:rPr lang="en-US" sz="3200" b="1" i="1"/>
              <a:t> : tranzito mắc Emitter chung</a:t>
            </a:r>
          </a:p>
          <a:p>
            <a:r>
              <a:rPr lang="en-US" sz="3200" b="1" i="1">
                <a:solidFill>
                  <a:srgbClr val="800000"/>
                </a:solidFill>
              </a:rPr>
              <a:t>R1, R2 : </a:t>
            </a:r>
            <a:r>
              <a:rPr lang="en-US" sz="3200" b="1" i="1"/>
              <a:t>điện trở</a:t>
            </a:r>
            <a:r>
              <a:rPr lang="en-US" sz="3200" b="1" i="1">
                <a:solidFill>
                  <a:srgbClr val="800000"/>
                </a:solidFill>
              </a:rPr>
              <a:t> </a:t>
            </a:r>
            <a:r>
              <a:rPr lang="en-US" sz="3200" b="1" i="1"/>
              <a:t>tải của T1, T2</a:t>
            </a:r>
          </a:p>
          <a:p>
            <a:r>
              <a:rPr lang="en-US" sz="3200" b="1" i="1">
                <a:solidFill>
                  <a:srgbClr val="800000"/>
                </a:solidFill>
              </a:rPr>
              <a:t>R3, R4</a:t>
            </a:r>
            <a:r>
              <a:rPr lang="en-US" sz="3200" b="1" i="1"/>
              <a:t> : điện trở định thiên áp cho T2 và T1</a:t>
            </a:r>
          </a:p>
          <a:p>
            <a:r>
              <a:rPr lang="en-US" sz="3200" b="1" i="1">
                <a:solidFill>
                  <a:srgbClr val="800000"/>
                </a:solidFill>
              </a:rPr>
              <a:t>C1, C2</a:t>
            </a:r>
            <a:r>
              <a:rPr lang="en-US" sz="3200" b="1" i="1"/>
              <a:t> : điều khiển sự đóng mở của T2 và T1</a:t>
            </a:r>
          </a:p>
        </p:txBody>
      </p:sp>
      <p:pic>
        <p:nvPicPr>
          <p:cNvPr id="60648" name="Picture 232" descr="n-p-n-symb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25" y="4365625"/>
            <a:ext cx="3605213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5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57503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57514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15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16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17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18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19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0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1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2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3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4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5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6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7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28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57529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57530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57531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57532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33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57534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35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57536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537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504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57505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57506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7507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7508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7509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7510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7511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7512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7513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57346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57347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57386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57387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57388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57389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57390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57391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57392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57393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57394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57395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57396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57406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87095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500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501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50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57407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87100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496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97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9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57408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57409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8710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492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93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94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7410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8711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48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8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90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57411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5748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8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84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8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86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7412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57413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14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15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16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17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18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7419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57476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7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8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9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80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81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420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57470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1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2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3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4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75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7421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22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23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24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25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26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27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28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29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430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7431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7467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68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69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432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57464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65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66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433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7461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62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63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434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57458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59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60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435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7455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56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57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7436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7452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53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54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7437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38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39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40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41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42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43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44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7445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57448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49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50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451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7446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447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7397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57398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57399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00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1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02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03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7405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87200" name="Text Box 160"/>
          <p:cNvSpPr txBox="1">
            <a:spLocks noChangeArrowheads="1"/>
          </p:cNvSpPr>
          <p:nvPr/>
        </p:nvSpPr>
        <p:spPr bwMode="auto">
          <a:xfrm>
            <a:off x="6908800" y="549275"/>
            <a:ext cx="5253038" cy="6045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tabLst>
                <a:tab pos="1371600" algn="l"/>
              </a:tabLst>
            </a:pPr>
            <a:r>
              <a:rPr lang="en-US" sz="2600" b="1" i="1"/>
              <a:t>-Khi bắt đầu cấp điện thì trong mạch sẽ có dòng điện.</a:t>
            </a:r>
          </a:p>
          <a:p>
            <a:pPr>
              <a:spcBef>
                <a:spcPct val="20000"/>
              </a:spcBef>
              <a:tabLst>
                <a:tab pos="1371600" algn="l"/>
              </a:tabLst>
            </a:pPr>
            <a:r>
              <a:rPr lang="en-US" sz="2600" b="1" i="1"/>
              <a:t>-Giả sử </a:t>
            </a:r>
            <a:r>
              <a:rPr lang="en-US" sz="2600" b="1" i="1">
                <a:solidFill>
                  <a:srgbClr val="FF0000"/>
                </a:solidFill>
              </a:rPr>
              <a:t>I</a:t>
            </a:r>
            <a:r>
              <a:rPr lang="en-US" sz="2600" b="1" i="1" baseline="-25000">
                <a:solidFill>
                  <a:srgbClr val="FF0000"/>
                </a:solidFill>
              </a:rPr>
              <a:t>c1</a:t>
            </a:r>
            <a:r>
              <a:rPr lang="en-US" sz="2600" b="1" i="1"/>
              <a:t> nhanh hơn </a:t>
            </a:r>
            <a:r>
              <a:rPr lang="en-US" sz="2600" b="1" i="1">
                <a:solidFill>
                  <a:srgbClr val="FF0000"/>
                </a:solidFill>
              </a:rPr>
              <a:t>I</a:t>
            </a:r>
            <a:r>
              <a:rPr lang="en-US" sz="2600" b="1" i="1" baseline="-25000">
                <a:solidFill>
                  <a:srgbClr val="FF0000"/>
                </a:solidFill>
              </a:rPr>
              <a:t>c2</a:t>
            </a:r>
            <a:r>
              <a:rPr lang="en-US" sz="2600" b="1" i="1"/>
              <a:t> một chút thì C</a:t>
            </a:r>
            <a:r>
              <a:rPr lang="en-US" sz="2600" b="1" i="1" baseline="-25000"/>
              <a:t>1 </a:t>
            </a:r>
            <a:r>
              <a:rPr lang="en-US" sz="2600" b="1" i="1"/>
              <a:t>được </a:t>
            </a:r>
            <a:r>
              <a:rPr lang="en-US" sz="2600" b="1" i="1">
                <a:solidFill>
                  <a:srgbClr val="0000FF"/>
                </a:solidFill>
              </a:rPr>
              <a:t>tích điện đầy trước</a:t>
            </a:r>
            <a:r>
              <a:rPr lang="en-US" sz="2600" b="1" i="1"/>
              <a:t> tụ C</a:t>
            </a:r>
            <a:r>
              <a:rPr lang="en-US" sz="2600" b="1" i="1" baseline="-25000"/>
              <a:t>2</a:t>
            </a:r>
            <a:endParaRPr lang="en-US" sz="2600" b="1" i="1">
              <a:sym typeface="Wingdings 3" pitchFamily="18" charset="2"/>
            </a:endParaRP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tabLst>
                <a:tab pos="1371600" algn="l"/>
              </a:tabLst>
            </a:pPr>
            <a:r>
              <a:rPr lang="en-US" sz="2600" b="1" i="1" u="sng">
                <a:solidFill>
                  <a:srgbClr val="800000"/>
                </a:solidFill>
                <a:sym typeface="Wingdings 3" pitchFamily="18" charset="2"/>
              </a:rPr>
              <a:t>Trạng thái cân bằng 1: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§"/>
              <a:tabLst>
                <a:tab pos="1371600" algn="l"/>
              </a:tabLst>
            </a:pPr>
            <a:r>
              <a:rPr lang="en-US" sz="2600" b="1" i="1">
                <a:sym typeface="Wingdings 3" pitchFamily="18" charset="2"/>
              </a:rPr>
              <a:t> C</a:t>
            </a:r>
            <a:r>
              <a:rPr lang="en-US" sz="2600" b="1" i="1" baseline="-25000">
                <a:sym typeface="Wingdings 3" pitchFamily="18" charset="2"/>
              </a:rPr>
              <a:t>2</a:t>
            </a:r>
            <a:r>
              <a:rPr lang="en-US" sz="2600" b="1" i="1">
                <a:sym typeface="Wingdings 3" pitchFamily="18" charset="2"/>
              </a:rPr>
              <a:t> vẫn đang tích điện  </a:t>
            </a:r>
            <a:r>
              <a:rPr lang="en-US" sz="2600" b="1" i="1">
                <a:solidFill>
                  <a:srgbClr val="FF0000"/>
                </a:solidFill>
                <a:sym typeface="Wingdings 3" pitchFamily="18" charset="2"/>
              </a:rPr>
              <a:t>V</a:t>
            </a:r>
            <a:r>
              <a:rPr lang="en-US" sz="2600" b="1" i="1" baseline="-25000">
                <a:solidFill>
                  <a:srgbClr val="FF0000"/>
                </a:solidFill>
                <a:sym typeface="Wingdings 3" pitchFamily="18" charset="2"/>
              </a:rPr>
              <a:t>B1</a:t>
            </a:r>
            <a:r>
              <a:rPr lang="en-US" sz="2600" b="1" i="1">
                <a:solidFill>
                  <a:srgbClr val="FF0000"/>
                </a:solidFill>
                <a:sym typeface="Wingdings 3" pitchFamily="18" charset="2"/>
              </a:rPr>
              <a:t> &gt; 0</a:t>
            </a:r>
            <a:r>
              <a:rPr lang="en-US" sz="2600" b="1" i="1">
                <a:sym typeface="Wingdings 3" pitchFamily="18" charset="2"/>
              </a:rPr>
              <a:t> (do R</a:t>
            </a:r>
            <a:r>
              <a:rPr lang="en-US" sz="2600" b="1" i="1" baseline="-25000">
                <a:sym typeface="Wingdings 3" pitchFamily="18" charset="2"/>
              </a:rPr>
              <a:t>4</a:t>
            </a:r>
            <a:r>
              <a:rPr lang="en-US" sz="2600" b="1" i="1">
                <a:sym typeface="Wingdings 3" pitchFamily="18" charset="2"/>
              </a:rPr>
              <a:t> định thiên)  </a:t>
            </a:r>
            <a:r>
              <a:rPr lang="en-US" sz="2600" b="1" i="1">
                <a:solidFill>
                  <a:srgbClr val="FF0000"/>
                </a:solidFill>
                <a:sym typeface="Wingdings 3" pitchFamily="18" charset="2"/>
              </a:rPr>
              <a:t>T</a:t>
            </a:r>
            <a:r>
              <a:rPr lang="en-US" sz="2600" b="1" i="1" baseline="-25000">
                <a:solidFill>
                  <a:srgbClr val="FF0000"/>
                </a:solidFill>
                <a:sym typeface="Wingdings 3" pitchFamily="18" charset="2"/>
              </a:rPr>
              <a:t>1</a:t>
            </a:r>
            <a:r>
              <a:rPr lang="en-US" sz="2600" b="1" i="1">
                <a:sym typeface="Wingdings 3" pitchFamily="18" charset="2"/>
              </a:rPr>
              <a:t> dẫn điện (</a:t>
            </a:r>
            <a:r>
              <a:rPr lang="en-US" sz="2600" b="1" i="1">
                <a:solidFill>
                  <a:srgbClr val="FF0000"/>
                </a:solidFill>
                <a:sym typeface="Wingdings 3" pitchFamily="18" charset="2"/>
              </a:rPr>
              <a:t>THÔNG</a:t>
            </a:r>
            <a:r>
              <a:rPr lang="en-US" sz="2600" b="1" i="1">
                <a:sym typeface="Wingdings 3" pitchFamily="18" charset="2"/>
              </a:rPr>
              <a:t>).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§"/>
              <a:tabLst>
                <a:tab pos="1371600" algn="l"/>
              </a:tabLst>
            </a:pPr>
            <a:r>
              <a:rPr lang="en-US" sz="2600" b="1" i="1">
                <a:sym typeface="Wingdings 3" pitchFamily="18" charset="2"/>
              </a:rPr>
              <a:t> C</a:t>
            </a:r>
            <a:r>
              <a:rPr lang="en-US" sz="2600" b="1" i="1" baseline="-25000">
                <a:sym typeface="Wingdings 3" pitchFamily="18" charset="2"/>
              </a:rPr>
              <a:t>1</a:t>
            </a:r>
            <a:r>
              <a:rPr lang="en-US" sz="2600" b="1" i="1">
                <a:sym typeface="Wingdings 3" pitchFamily="18" charset="2"/>
              </a:rPr>
              <a:t> </a:t>
            </a:r>
            <a:r>
              <a:rPr lang="en-US" sz="2600" b="1" i="1">
                <a:solidFill>
                  <a:srgbClr val="FF0000"/>
                </a:solidFill>
                <a:sym typeface="Wingdings 3" pitchFamily="18" charset="2"/>
              </a:rPr>
              <a:t>PHÓNG ĐIỆN</a:t>
            </a:r>
            <a:r>
              <a:rPr lang="en-US" sz="2600" b="1" i="1">
                <a:sym typeface="Wingdings 3" pitchFamily="18" charset="2"/>
              </a:rPr>
              <a:t> (lúc này nó như một nguồn điện một chiều) </a:t>
            </a:r>
            <a:r>
              <a:rPr lang="en-US" sz="2600" b="1" i="1">
                <a:solidFill>
                  <a:srgbClr val="0000FF"/>
                </a:solidFill>
                <a:sym typeface="Wingdings 3" pitchFamily="18" charset="2"/>
              </a:rPr>
              <a:t>V</a:t>
            </a:r>
            <a:r>
              <a:rPr lang="en-US" sz="2600" b="1" i="1" baseline="-25000">
                <a:solidFill>
                  <a:srgbClr val="0000FF"/>
                </a:solidFill>
                <a:sym typeface="Wingdings 3" pitchFamily="18" charset="2"/>
              </a:rPr>
              <a:t>B2</a:t>
            </a:r>
            <a:r>
              <a:rPr lang="en-US" sz="2600" b="1" i="1">
                <a:solidFill>
                  <a:srgbClr val="0000FF"/>
                </a:solidFill>
                <a:sym typeface="Wingdings 3" pitchFamily="18" charset="2"/>
              </a:rPr>
              <a:t>&lt;0</a:t>
            </a:r>
            <a:r>
              <a:rPr lang="en-US" sz="2600" b="1" i="1">
                <a:sym typeface="Wingdings 3" pitchFamily="18" charset="2"/>
              </a:rPr>
              <a:t>  </a:t>
            </a:r>
            <a:r>
              <a:rPr lang="en-US" sz="2600" b="1" i="1">
                <a:solidFill>
                  <a:srgbClr val="0000FF"/>
                </a:solidFill>
                <a:sym typeface="Wingdings 3" pitchFamily="18" charset="2"/>
              </a:rPr>
              <a:t>T</a:t>
            </a:r>
            <a:r>
              <a:rPr lang="en-US" sz="2600" b="1" i="1" baseline="-25000">
                <a:solidFill>
                  <a:srgbClr val="0000FF"/>
                </a:solidFill>
                <a:sym typeface="Wingdings 3" pitchFamily="18" charset="2"/>
              </a:rPr>
              <a:t>2</a:t>
            </a:r>
            <a:r>
              <a:rPr lang="en-US" sz="2600" b="1" i="1">
                <a:sym typeface="Wingdings 3" pitchFamily="18" charset="2"/>
              </a:rPr>
              <a:t> không dẫn điện (</a:t>
            </a:r>
            <a:r>
              <a:rPr lang="en-US" sz="2600" b="1" i="1">
                <a:solidFill>
                  <a:srgbClr val="0000FF"/>
                </a:solidFill>
                <a:sym typeface="Wingdings 3" pitchFamily="18" charset="2"/>
              </a:rPr>
              <a:t>KHÓA</a:t>
            </a:r>
            <a:r>
              <a:rPr lang="en-US" sz="2600" b="1" i="1">
                <a:sym typeface="Wingdings 3" pitchFamily="18" charset="2"/>
              </a:rPr>
              <a:t>)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§"/>
              <a:tabLst>
                <a:tab pos="1371600" algn="l"/>
              </a:tabLst>
            </a:pPr>
            <a:r>
              <a:rPr lang="en-US" sz="2600" b="1" i="1">
                <a:sym typeface="Wingdings 3" pitchFamily="18" charset="2"/>
              </a:rPr>
              <a:t> Xung ra  	</a:t>
            </a:r>
          </a:p>
        </p:txBody>
      </p:sp>
      <p:sp>
        <p:nvSpPr>
          <p:cNvPr id="87201" name="Line 161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02" name="Line 162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03" name="Line 163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04" name="Line 164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05" name="Line 165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06" name="Line 166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07" name="Line 167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08" name="Line 168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09" name="Line 169"/>
          <p:cNvSpPr>
            <a:spLocks noChangeShapeType="1"/>
          </p:cNvSpPr>
          <p:nvPr/>
        </p:nvSpPr>
        <p:spPr bwMode="auto">
          <a:xfrm rot="10800000" flipH="1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10" name="Line 170"/>
          <p:cNvSpPr>
            <a:spLocks noChangeShapeType="1"/>
          </p:cNvSpPr>
          <p:nvPr/>
        </p:nvSpPr>
        <p:spPr bwMode="auto">
          <a:xfrm rot="10800000" flipH="1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11" name="Line 171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12" name="Line 172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13" name="Line 173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14" name="Line 174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15" name="Line 175"/>
          <p:cNvSpPr>
            <a:spLocks noChangeShapeType="1"/>
          </p:cNvSpPr>
          <p:nvPr/>
        </p:nvSpPr>
        <p:spPr bwMode="auto">
          <a:xfrm rot="10800000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16" name="Line 176"/>
          <p:cNvSpPr>
            <a:spLocks noChangeShapeType="1"/>
          </p:cNvSpPr>
          <p:nvPr/>
        </p:nvSpPr>
        <p:spPr bwMode="auto">
          <a:xfrm rot="10800000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17" name="Rectangle 177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218" name="Rectangle 178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219" name="Rectangle 179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220" name="Rectangle 180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221" name="Rectangle 181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222" name="Rectangle 182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223" name="Line 183"/>
          <p:cNvSpPr>
            <a:spLocks noChangeShapeType="1"/>
          </p:cNvSpPr>
          <p:nvPr/>
        </p:nvSpPr>
        <p:spPr bwMode="auto">
          <a:xfrm rot="10800000">
            <a:off x="2019300" y="28575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24" name="Line 184"/>
          <p:cNvSpPr>
            <a:spLocks noChangeShapeType="1"/>
          </p:cNvSpPr>
          <p:nvPr/>
        </p:nvSpPr>
        <p:spPr bwMode="auto">
          <a:xfrm rot="10800000">
            <a:off x="1376363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25" name="Line 185"/>
          <p:cNvSpPr>
            <a:spLocks noChangeShapeType="1"/>
          </p:cNvSpPr>
          <p:nvPr/>
        </p:nvSpPr>
        <p:spPr bwMode="auto">
          <a:xfrm rot="16200000" flipH="1">
            <a:off x="1185863" y="3143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26" name="Line 186"/>
          <p:cNvSpPr>
            <a:spLocks noChangeShapeType="1"/>
          </p:cNvSpPr>
          <p:nvPr/>
        </p:nvSpPr>
        <p:spPr bwMode="auto">
          <a:xfrm rot="16200000" flipH="1">
            <a:off x="1185863" y="3803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27" name="Line 187"/>
          <p:cNvSpPr>
            <a:spLocks noChangeShapeType="1"/>
          </p:cNvSpPr>
          <p:nvPr/>
        </p:nvSpPr>
        <p:spPr bwMode="auto">
          <a:xfrm rot="10800000" flipV="1">
            <a:off x="2660650" y="3232150"/>
            <a:ext cx="303213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28" name="Line 188"/>
          <p:cNvSpPr>
            <a:spLocks noChangeShapeType="1"/>
          </p:cNvSpPr>
          <p:nvPr/>
        </p:nvSpPr>
        <p:spPr bwMode="auto">
          <a:xfrm rot="10800000">
            <a:off x="2019300" y="3422650"/>
            <a:ext cx="303213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229" name="Text Box 189"/>
          <p:cNvSpPr txBox="1">
            <a:spLocks noChangeArrowheads="1"/>
          </p:cNvSpPr>
          <p:nvPr/>
        </p:nvSpPr>
        <p:spPr bwMode="auto">
          <a:xfrm>
            <a:off x="1849438" y="3460750"/>
            <a:ext cx="658812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87230" name="Text Box 190"/>
          <p:cNvSpPr txBox="1">
            <a:spLocks noChangeArrowheads="1"/>
          </p:cNvSpPr>
          <p:nvPr/>
        </p:nvSpPr>
        <p:spPr bwMode="auto">
          <a:xfrm>
            <a:off x="3833813" y="34480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87231" name="Text Box 191"/>
          <p:cNvSpPr txBox="1">
            <a:spLocks noChangeArrowheads="1"/>
          </p:cNvSpPr>
          <p:nvPr/>
        </p:nvSpPr>
        <p:spPr bwMode="auto">
          <a:xfrm>
            <a:off x="9177338" y="5805488"/>
            <a:ext cx="2808287" cy="860425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– 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</a:p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 (I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  <a:endParaRPr lang="en-US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7232" name="Freeform 192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233" name="Freeform 193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234" name="Rectangle 194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235" name="Rectangle 195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236" name="AutoShape 196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5100638" y="1358900"/>
            <a:ext cx="1266825" cy="304800"/>
          </a:xfrm>
          <a:prstGeom prst="actionButtonBlank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1">
                <a:latin typeface="Times New Roman" pitchFamily="18" charset="0"/>
              </a:rPr>
              <a:t>Minh họa</a:t>
            </a:r>
          </a:p>
        </p:txBody>
      </p:sp>
      <p:sp>
        <p:nvSpPr>
          <p:cNvPr id="87238" name="Rectangle 198"/>
          <p:cNvSpPr>
            <a:spLocks noChangeArrowheads="1"/>
          </p:cNvSpPr>
          <p:nvPr/>
        </p:nvSpPr>
        <p:spPr bwMode="auto">
          <a:xfrm>
            <a:off x="1473200" y="0"/>
            <a:ext cx="9290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 Nguyên lí làm việc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72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8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8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8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8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8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8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8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8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8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0"/>
                                        <p:tgtEl>
                                          <p:spTgt spid="8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0"/>
                                        <p:tgtEl>
                                          <p:spTgt spid="8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0"/>
                                        <p:tgtEl>
                                          <p:spTgt spid="8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0"/>
                                        <p:tgtEl>
                                          <p:spTgt spid="8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8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8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8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8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500"/>
                                        <p:tgtEl>
                                          <p:spTgt spid="8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8" dur="500"/>
                                        <p:tgtEl>
                                          <p:spTgt spid="8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5000"/>
                                        <p:tgtEl>
                                          <p:spTgt spid="8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5000"/>
                                        <p:tgtEl>
                                          <p:spTgt spid="8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87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4" dur="500"/>
                                        <p:tgtEl>
                                          <p:spTgt spid="87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87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8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4" dur="500"/>
                                        <p:tgtEl>
                                          <p:spTgt spid="8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7" dur="500"/>
                                        <p:tgtEl>
                                          <p:spTgt spid="8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0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1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8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1" dur="500"/>
                                        <p:tgtEl>
                                          <p:spTgt spid="8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4" dur="500"/>
                                        <p:tgtEl>
                                          <p:spTgt spid="8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8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0" dur="500"/>
                                        <p:tgtEl>
                                          <p:spTgt spid="87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0"/>
                                        <p:tgtEl>
                                          <p:spTgt spid="8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0"/>
                                        <p:tgtEl>
                                          <p:spTgt spid="8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2" dur="500"/>
                                        <p:tgtEl>
                                          <p:spTgt spid="87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3" presetClass="exit" presetSubtype="1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45" dur="5000"/>
                                        <p:tgtEl>
                                          <p:spTgt spid="87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48" dur="5000"/>
                                        <p:tgtEl>
                                          <p:spTgt spid="87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51" dur="5000"/>
                                        <p:tgtEl>
                                          <p:spTgt spid="87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54" dur="5000"/>
                                        <p:tgtEl>
                                          <p:spTgt spid="87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0" dur="500"/>
                                        <p:tgtEl>
                                          <p:spTgt spid="87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0"/>
                                        <p:tgtEl>
                                          <p:spTgt spid="8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0"/>
                                        <p:tgtEl>
                                          <p:spTgt spid="8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0" dur="500"/>
                                        <p:tgtEl>
                                          <p:spTgt spid="87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5" dur="500"/>
                                        <p:tgtEl>
                                          <p:spTgt spid="87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9" dur="500"/>
                                        <p:tgtEl>
                                          <p:spTgt spid="872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00" grpId="0" uiExpand="1" build="p" animBg="1"/>
      <p:bldP spid="87201" grpId="0" animBg="1"/>
      <p:bldP spid="87202" grpId="0" animBg="1"/>
      <p:bldP spid="87203" grpId="0" animBg="1"/>
      <p:bldP spid="87204" grpId="0" animBg="1"/>
      <p:bldP spid="87205" grpId="0" animBg="1"/>
      <p:bldP spid="87206" grpId="0" animBg="1"/>
      <p:bldP spid="87207" grpId="0" animBg="1"/>
      <p:bldP spid="87208" grpId="0" animBg="1"/>
      <p:bldP spid="87209" grpId="0" animBg="1"/>
      <p:bldP spid="87209" grpId="1" animBg="1"/>
      <p:bldP spid="87210" grpId="0" animBg="1"/>
      <p:bldP spid="87210" grpId="1" animBg="1"/>
      <p:bldP spid="87211" grpId="0" animBg="1"/>
      <p:bldP spid="87212" grpId="0" animBg="1"/>
      <p:bldP spid="87213" grpId="0" animBg="1"/>
      <p:bldP spid="87214" grpId="0" animBg="1"/>
      <p:bldP spid="87215" grpId="0" animBg="1"/>
      <p:bldP spid="87216" grpId="0" animBg="1"/>
      <p:bldP spid="87217" grpId="0" animBg="1"/>
      <p:bldP spid="87217" grpId="1" animBg="1"/>
      <p:bldP spid="87218" grpId="0" animBg="1"/>
      <p:bldP spid="87218" grpId="1" animBg="1"/>
      <p:bldP spid="87219" grpId="0" animBg="1"/>
      <p:bldP spid="87220" grpId="0" animBg="1"/>
      <p:bldP spid="87221" grpId="0" animBg="1"/>
      <p:bldP spid="87221" grpId="1" animBg="1"/>
      <p:bldP spid="87222" grpId="0" animBg="1"/>
      <p:bldP spid="87222" grpId="1" animBg="1"/>
      <p:bldP spid="87223" grpId="0" animBg="1"/>
      <p:bldP spid="87224" grpId="0" animBg="1"/>
      <p:bldP spid="87225" grpId="0" animBg="1"/>
      <p:bldP spid="87226" grpId="0" animBg="1"/>
      <p:bldP spid="87227" grpId="0" animBg="1"/>
      <p:bldP spid="87228" grpId="0" animBg="1"/>
      <p:bldP spid="87229" grpId="0" animBg="1"/>
      <p:bldP spid="87230" grpId="0" animBg="1"/>
      <p:bldP spid="87231" grpId="0" build="p" animBg="1"/>
      <p:bldP spid="87232" grpId="0" animBg="1"/>
      <p:bldP spid="87233" grpId="0" animBg="1"/>
      <p:bldP spid="87234" grpId="0" animBg="1"/>
      <p:bldP spid="87235" grpId="0" animBg="1"/>
      <p:bldP spid="872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9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58525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58536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37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38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39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0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1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2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3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4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5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6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7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8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49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50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58551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58552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58553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58554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55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58556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57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58558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559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526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58527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58528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8529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8530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8531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8532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8533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8534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8535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58370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58371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58408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58409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58410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58411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58412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58413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58414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58415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58416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58417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58418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58428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88119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522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3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58429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88124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518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19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2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58430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58431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8813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8514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15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16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8432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88135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851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1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12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58433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58504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50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0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07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508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8434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58435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36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3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38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39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8441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58498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99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500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501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502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503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442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58492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9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94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95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9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97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8443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4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5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6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7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8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9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0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1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2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8453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8489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90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91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45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58486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87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88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455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8483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84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85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456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58480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81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82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457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8477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78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7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8458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8474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75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76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8459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60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61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62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63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64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65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66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467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58470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71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72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473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8468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469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8419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58420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58421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2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3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4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25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6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8427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88224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225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226" name="Text Box 162"/>
          <p:cNvSpPr txBox="1">
            <a:spLocks noChangeArrowheads="1"/>
          </p:cNvSpPr>
          <p:nvPr/>
        </p:nvSpPr>
        <p:spPr bwMode="auto">
          <a:xfrm>
            <a:off x="6908800" y="620713"/>
            <a:ext cx="5253038" cy="57435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2"/>
              </a:buBlip>
              <a:tabLst>
                <a:tab pos="1371600" algn="l"/>
              </a:tabLst>
            </a:pPr>
            <a:r>
              <a:rPr lang="en-US" sz="3200" b="1" i="1" u="sng">
                <a:latin typeface="VNI-Times" pitchFamily="2" charset="0"/>
                <a:sym typeface="Wingdings 3" pitchFamily="18" charset="2"/>
              </a:rPr>
              <a:t> </a:t>
            </a:r>
            <a:r>
              <a:rPr lang="en-US" sz="3200" b="1" i="1" u="sng">
                <a:solidFill>
                  <a:srgbClr val="990000"/>
                </a:solidFill>
                <a:latin typeface="Times New Roman" pitchFamily="18" charset="0"/>
                <a:sym typeface="Wingdings 3" pitchFamily="18" charset="2"/>
              </a:rPr>
              <a:t>Trạng thái cân bằng 2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§"/>
              <a:tabLst>
                <a:tab pos="1371600" algn="l"/>
              </a:tabLst>
            </a:pPr>
            <a:r>
              <a:rPr lang="en-US" sz="3200" b="1">
                <a:latin typeface="VNI-Times" pitchFamily="2" charset="0"/>
                <a:sym typeface="Wingdings 3" pitchFamily="18" charset="2"/>
              </a:rPr>
              <a:t> 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3200" b="1" baseline="-25000">
                <a:latin typeface="Times New Roman" pitchFamily="18" charset="0"/>
                <a:sym typeface="Wingdings 3" pitchFamily="18" charset="2"/>
              </a:rPr>
              <a:t>1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đã phóng hết điện 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sym typeface="Wingdings 3" pitchFamily="18" charset="2"/>
              </a:rPr>
              <a:t>tích điện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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V</a:t>
            </a:r>
            <a:r>
              <a:rPr lang="en-US" sz="3200" b="1" baseline="-25000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B2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 &gt; 0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(do R</a:t>
            </a:r>
            <a:r>
              <a:rPr lang="en-US" sz="3200" b="1" baseline="-25000">
                <a:latin typeface="Times New Roman" pitchFamily="18" charset="0"/>
                <a:sym typeface="Wingdings 3" pitchFamily="18" charset="2"/>
              </a:rPr>
              <a:t>3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định thiên) 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T</a:t>
            </a:r>
            <a:r>
              <a:rPr lang="en-US" sz="3200" b="1" baseline="-25000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2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dẫn điện (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THÔNG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).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§"/>
              <a:tabLst>
                <a:tab pos="1371600" algn="l"/>
              </a:tabLst>
            </a:pPr>
            <a:r>
              <a:rPr lang="en-US" sz="3200" b="1">
                <a:latin typeface="VNI-Times" pitchFamily="2" charset="0"/>
                <a:sym typeface="Wingdings 3" pitchFamily="18" charset="2"/>
              </a:rPr>
              <a:t> 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3200" b="1" baseline="-25000">
                <a:latin typeface="Times New Roman" pitchFamily="18" charset="0"/>
                <a:sym typeface="Wingdings 3" pitchFamily="18" charset="2"/>
              </a:rPr>
              <a:t>2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đã tích đầy điện 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sym typeface="Wingdings 3" pitchFamily="18" charset="2"/>
              </a:rPr>
              <a:t>phóng điện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(lúc này nó như một nguồn điện một chiều)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sym typeface="Wingdings 3" pitchFamily="18" charset="2"/>
              </a:rPr>
              <a:t>V</a:t>
            </a:r>
            <a:r>
              <a:rPr lang="en-US" sz="3200" b="1" baseline="-25000">
                <a:solidFill>
                  <a:srgbClr val="0000FF"/>
                </a:solidFill>
                <a:latin typeface="Times New Roman" pitchFamily="18" charset="0"/>
                <a:sym typeface="Wingdings 3" pitchFamily="18" charset="2"/>
              </a:rPr>
              <a:t>B1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sym typeface="Wingdings 3" pitchFamily="18" charset="2"/>
              </a:rPr>
              <a:t>&lt; 0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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sym typeface="Wingdings 3" pitchFamily="18" charset="2"/>
              </a:rPr>
              <a:t>T</a:t>
            </a:r>
            <a:r>
              <a:rPr lang="en-US" sz="3200" b="1" baseline="-25000">
                <a:solidFill>
                  <a:srgbClr val="0000FF"/>
                </a:solidFill>
                <a:latin typeface="Times New Roman" pitchFamily="18" charset="0"/>
                <a:sym typeface="Wingdings 3" pitchFamily="18" charset="2"/>
              </a:rPr>
              <a:t>1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 không dẫn điện nữa(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sym typeface="Wingdings 3" pitchFamily="18" charset="2"/>
              </a:rPr>
              <a:t>KHÓA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)</a:t>
            </a:r>
          </a:p>
          <a:p>
            <a:pPr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§"/>
              <a:tabLst>
                <a:tab pos="1371600" algn="l"/>
              </a:tabLst>
            </a:pPr>
            <a:r>
              <a:rPr lang="en-US" sz="3200" b="1">
                <a:latin typeface="VNI-Times" pitchFamily="2" charset="0"/>
                <a:sym typeface="Wingdings 3" pitchFamily="18" charset="2"/>
              </a:rPr>
              <a:t> </a:t>
            </a:r>
            <a:r>
              <a:rPr lang="en-US" sz="3200" b="1">
                <a:latin typeface="Times New Roman" pitchFamily="18" charset="0"/>
                <a:sym typeface="Wingdings 3" pitchFamily="18" charset="2"/>
              </a:rPr>
              <a:t>Xung ra  	</a:t>
            </a:r>
          </a:p>
        </p:txBody>
      </p:sp>
      <p:sp>
        <p:nvSpPr>
          <p:cNvPr id="88227" name="Line 163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28" name="Line 164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29" name="Line 165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0" name="Line 166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1" name="Line 167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2" name="Line 168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3" name="Line 169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4" name="Line 170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5" name="Line 171"/>
          <p:cNvSpPr>
            <a:spLocks noChangeShapeType="1"/>
          </p:cNvSpPr>
          <p:nvPr/>
        </p:nvSpPr>
        <p:spPr bwMode="auto">
          <a:xfrm rot="10800000" flipH="1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6" name="Line 172"/>
          <p:cNvSpPr>
            <a:spLocks noChangeShapeType="1"/>
          </p:cNvSpPr>
          <p:nvPr/>
        </p:nvSpPr>
        <p:spPr bwMode="auto">
          <a:xfrm rot="10800000" flipH="1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7" name="Line 173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8" name="Line 174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39" name="Line 175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40" name="Line 176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41" name="Line 177"/>
          <p:cNvSpPr>
            <a:spLocks noChangeShapeType="1"/>
          </p:cNvSpPr>
          <p:nvPr/>
        </p:nvSpPr>
        <p:spPr bwMode="auto">
          <a:xfrm rot="10800000" flipH="1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42" name="Line 178"/>
          <p:cNvSpPr>
            <a:spLocks noChangeShapeType="1"/>
          </p:cNvSpPr>
          <p:nvPr/>
        </p:nvSpPr>
        <p:spPr bwMode="auto">
          <a:xfrm rot="10800000" flipH="1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43" name="Rectangle 179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44" name="Rectangle 180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45" name="Rectangle 181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46" name="Rectangle 182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47" name="Rectangle 183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48" name="Rectangle 184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49" name="Line 185"/>
          <p:cNvSpPr>
            <a:spLocks noChangeShapeType="1"/>
          </p:cNvSpPr>
          <p:nvPr/>
        </p:nvSpPr>
        <p:spPr bwMode="auto">
          <a:xfrm rot="16200000" flipH="1">
            <a:off x="4886325" y="3105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50" name="Line 186"/>
          <p:cNvSpPr>
            <a:spLocks noChangeShapeType="1"/>
          </p:cNvSpPr>
          <p:nvPr/>
        </p:nvSpPr>
        <p:spPr bwMode="auto">
          <a:xfrm rot="16200000" flipH="1">
            <a:off x="4886325" y="37655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51" name="Line 187"/>
          <p:cNvSpPr>
            <a:spLocks noChangeShapeType="1"/>
          </p:cNvSpPr>
          <p:nvPr/>
        </p:nvSpPr>
        <p:spPr bwMode="auto">
          <a:xfrm rot="10800000" flipH="1" flipV="1">
            <a:off x="3319463" y="3232150"/>
            <a:ext cx="303212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52" name="Line 188"/>
          <p:cNvSpPr>
            <a:spLocks noChangeShapeType="1"/>
          </p:cNvSpPr>
          <p:nvPr/>
        </p:nvSpPr>
        <p:spPr bwMode="auto">
          <a:xfrm rot="10800000" flipH="1">
            <a:off x="4029075" y="3422650"/>
            <a:ext cx="303213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253" name="Text Box 189"/>
          <p:cNvSpPr txBox="1">
            <a:spLocks noChangeArrowheads="1"/>
          </p:cNvSpPr>
          <p:nvPr/>
        </p:nvSpPr>
        <p:spPr bwMode="auto">
          <a:xfrm>
            <a:off x="3851275" y="34798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88254" name="Text Box 190"/>
          <p:cNvSpPr txBox="1">
            <a:spLocks noChangeArrowheads="1"/>
          </p:cNvSpPr>
          <p:nvPr/>
        </p:nvSpPr>
        <p:spPr bwMode="auto">
          <a:xfrm>
            <a:off x="1874838" y="34607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88255" name="Text Box 191"/>
          <p:cNvSpPr txBox="1">
            <a:spLocks noChangeArrowheads="1"/>
          </p:cNvSpPr>
          <p:nvPr/>
        </p:nvSpPr>
        <p:spPr bwMode="auto">
          <a:xfrm>
            <a:off x="8961438" y="5873750"/>
            <a:ext cx="3200400" cy="984250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8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8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 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(I</a:t>
            </a:r>
            <a:r>
              <a:rPr lang="en-US" sz="28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</a:p>
          <a:p>
            <a:pPr>
              <a:defRPr/>
            </a:pP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8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8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- I</a:t>
            </a:r>
            <a:r>
              <a:rPr lang="en-US" sz="28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8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	</a:t>
            </a:r>
            <a:endParaRPr lang="en-US" sz="2400" b="1" i="1" baseline="-25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sym typeface="Wingdings 3" pitchFamily="18" charset="2"/>
            </a:endParaRPr>
          </a:p>
        </p:txBody>
      </p:sp>
      <p:sp>
        <p:nvSpPr>
          <p:cNvPr id="58404" name="Freeform 192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5" name="Freeform 193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258" name="Rectangle 194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259" name="Rectangle 195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82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0"/>
                                        <p:tgtEl>
                                          <p:spTgt spid="8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0"/>
                                        <p:tgtEl>
                                          <p:spTgt spid="8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0"/>
                                        <p:tgtEl>
                                          <p:spTgt spid="8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0"/>
                                        <p:tgtEl>
                                          <p:spTgt spid="8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0"/>
                                        <p:tgtEl>
                                          <p:spTgt spid="8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0"/>
                                        <p:tgtEl>
                                          <p:spTgt spid="8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0"/>
                                        <p:tgtEl>
                                          <p:spTgt spid="8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0"/>
                                        <p:tgtEl>
                                          <p:spTgt spid="8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0"/>
                                        <p:tgtEl>
                                          <p:spTgt spid="8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0"/>
                                        <p:tgtEl>
                                          <p:spTgt spid="8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0"/>
                                        <p:tgtEl>
                                          <p:spTgt spid="8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0"/>
                                        <p:tgtEl>
                                          <p:spTgt spid="8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0"/>
                                        <p:tgtEl>
                                          <p:spTgt spid="8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0"/>
                                        <p:tgtEl>
                                          <p:spTgt spid="8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0"/>
                                        <p:tgtEl>
                                          <p:spTgt spid="8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0"/>
                                        <p:tgtEl>
                                          <p:spTgt spid="8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0"/>
                                        <p:tgtEl>
                                          <p:spTgt spid="8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0"/>
                                        <p:tgtEl>
                                          <p:spTgt spid="8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1" dur="5000"/>
                                        <p:tgtEl>
                                          <p:spTgt spid="8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0"/>
                                        <p:tgtEl>
                                          <p:spTgt spid="8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0"/>
                                        <p:tgtEl>
                                          <p:spTgt spid="8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0"/>
                                        <p:tgtEl>
                                          <p:spTgt spid="8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0"/>
                                        <p:tgtEl>
                                          <p:spTgt spid="8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0"/>
                                        <p:tgtEl>
                                          <p:spTgt spid="8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0"/>
                                        <p:tgtEl>
                                          <p:spTgt spid="88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0"/>
                                        <p:tgtEl>
                                          <p:spTgt spid="88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0"/>
                                        <p:tgtEl>
                                          <p:spTgt spid="8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0"/>
                                        <p:tgtEl>
                                          <p:spTgt spid="8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0"/>
                                        <p:tgtEl>
                                          <p:spTgt spid="8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0"/>
                                        <p:tgtEl>
                                          <p:spTgt spid="8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3" dur="500"/>
                                        <p:tgtEl>
                                          <p:spTgt spid="8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8" dur="500"/>
                                        <p:tgtEl>
                                          <p:spTgt spid="88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500"/>
                                        <p:tgtEl>
                                          <p:spTgt spid="88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6" dur="500"/>
                                        <p:tgtEl>
                                          <p:spTgt spid="88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1" dur="500"/>
                                        <p:tgtEl>
                                          <p:spTgt spid="88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5" dur="500"/>
                                        <p:tgtEl>
                                          <p:spTgt spid="882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24" grpId="0" animBg="1"/>
      <p:bldP spid="88225" grpId="0" animBg="1"/>
      <p:bldP spid="88226" grpId="0" build="p" animBg="1"/>
      <p:bldP spid="88227" grpId="0" animBg="1"/>
      <p:bldP spid="88228" grpId="0" animBg="1"/>
      <p:bldP spid="88229" grpId="0" animBg="1"/>
      <p:bldP spid="88230" grpId="0" animBg="1"/>
      <p:bldP spid="88231" grpId="0" animBg="1"/>
      <p:bldP spid="88232" grpId="0" animBg="1"/>
      <p:bldP spid="88233" grpId="0" animBg="1"/>
      <p:bldP spid="88234" grpId="0" animBg="1"/>
      <p:bldP spid="88235" grpId="0" animBg="1"/>
      <p:bldP spid="88236" grpId="0" animBg="1"/>
      <p:bldP spid="88237" grpId="0" animBg="1"/>
      <p:bldP spid="88238" grpId="0" animBg="1"/>
      <p:bldP spid="88239" grpId="0" animBg="1"/>
      <p:bldP spid="88240" grpId="0" animBg="1"/>
      <p:bldP spid="88241" grpId="0" animBg="1"/>
      <p:bldP spid="88242" grpId="0" animBg="1"/>
      <p:bldP spid="88243" grpId="0" animBg="1"/>
      <p:bldP spid="88244" grpId="0" animBg="1"/>
      <p:bldP spid="88245" grpId="0" animBg="1"/>
      <p:bldP spid="88246" grpId="0" animBg="1"/>
      <p:bldP spid="88247" grpId="0" animBg="1"/>
      <p:bldP spid="88248" grpId="0" animBg="1"/>
      <p:bldP spid="88249" grpId="0" animBg="1"/>
      <p:bldP spid="88250" grpId="0" animBg="1"/>
      <p:bldP spid="88251" grpId="0" animBg="1"/>
      <p:bldP spid="88252" grpId="0" animBg="1"/>
      <p:bldP spid="88253" grpId="0" animBg="1"/>
      <p:bldP spid="88254" grpId="0" animBg="1"/>
      <p:bldP spid="88255" grpId="0" build="p" animBg="1"/>
      <p:bldP spid="88258" grpId="0" animBg="1"/>
      <p:bldP spid="882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4"/>
          <p:cNvPicPr>
            <a:picLocks noChangeAspect="1" noChangeArrowheads="1"/>
          </p:cNvPicPr>
          <p:nvPr/>
        </p:nvPicPr>
        <p:blipFill>
          <a:blip r:embed="rId2"/>
          <a:srcRect l="13132" r="14229"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5"/>
          <p:cNvSpPr>
            <a:spLocks noGrp="1"/>
          </p:cNvSpPr>
          <p:nvPr>
            <p:ph type="title" idx="4294967295"/>
          </p:nvPr>
        </p:nvSpPr>
        <p:spPr>
          <a:xfrm>
            <a:off x="608013" y="1557338"/>
            <a:ext cx="8713787" cy="3082925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  <a:defRPr/>
            </a:pPr>
            <a:r>
              <a:rPr lang="en-US" sz="9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</a:rPr>
              <a:t>MẠCH KHUẾCH ĐẠI</a:t>
            </a:r>
            <a:endParaRPr lang="en-US" sz="96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59551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59562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3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4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5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6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7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8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69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0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1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2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3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4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5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76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59577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59578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59579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59580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1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59582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3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59584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85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552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59553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59554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9555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9556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9557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9558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9559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9560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9561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59394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59395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59434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59435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59436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59437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59438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59439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59440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59441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59442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59443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59444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59454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89143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548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9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59455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89148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544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5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59456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59457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8915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9540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41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42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9458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8915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953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3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38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59459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5953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531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32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33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34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59460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59461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62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63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64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65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66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9467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59524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5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6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7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8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9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468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59518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19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0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1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2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23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946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0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1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2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3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4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5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6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7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8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9479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9515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16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17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480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59512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13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14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481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950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10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11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482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59506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07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0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483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950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0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05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484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59500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01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502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9485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6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7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8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89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0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1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2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9493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59496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497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498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499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9494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495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9445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59446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59447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48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9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0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1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2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59453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59396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7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250" name="Freeform 162"/>
          <p:cNvSpPr>
            <a:spLocks/>
          </p:cNvSpPr>
          <p:nvPr/>
        </p:nvSpPr>
        <p:spPr bwMode="auto">
          <a:xfrm flipH="1" flipV="1">
            <a:off x="1968500" y="46482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251" name="Freeform 163"/>
          <p:cNvSpPr>
            <a:spLocks/>
          </p:cNvSpPr>
          <p:nvPr/>
        </p:nvSpPr>
        <p:spPr bwMode="auto">
          <a:xfrm flipH="1">
            <a:off x="1951038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252" name="Line 164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53" name="Line 165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54" name="Line 166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55" name="Line 167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56" name="Line 168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57" name="Line 169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58" name="Line 170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59" name="Line 171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0" name="Line 172"/>
          <p:cNvSpPr>
            <a:spLocks noChangeShapeType="1"/>
          </p:cNvSpPr>
          <p:nvPr/>
        </p:nvSpPr>
        <p:spPr bwMode="auto">
          <a:xfrm rot="10800000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1" name="Line 173"/>
          <p:cNvSpPr>
            <a:spLocks noChangeShapeType="1"/>
          </p:cNvSpPr>
          <p:nvPr/>
        </p:nvSpPr>
        <p:spPr bwMode="auto">
          <a:xfrm rot="10800000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2" name="Line 174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3" name="Line 175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4" name="Line 176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5" name="Line 177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6" name="Line 178"/>
          <p:cNvSpPr>
            <a:spLocks noChangeShapeType="1"/>
          </p:cNvSpPr>
          <p:nvPr/>
        </p:nvSpPr>
        <p:spPr bwMode="auto">
          <a:xfrm rot="10800000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7" name="Line 179"/>
          <p:cNvSpPr>
            <a:spLocks noChangeShapeType="1"/>
          </p:cNvSpPr>
          <p:nvPr/>
        </p:nvSpPr>
        <p:spPr bwMode="auto">
          <a:xfrm rot="10800000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68" name="Rectangle 180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269" name="Rectangle 181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270" name="Rectangle 182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271" name="Rectangle 183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272" name="Rectangle 184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273" name="Rectangle 185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274" name="Line 186"/>
          <p:cNvSpPr>
            <a:spLocks noChangeShapeType="1"/>
          </p:cNvSpPr>
          <p:nvPr/>
        </p:nvSpPr>
        <p:spPr bwMode="auto">
          <a:xfrm rot="16200000" flipH="1">
            <a:off x="1177925" y="30797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75" name="Line 187"/>
          <p:cNvSpPr>
            <a:spLocks noChangeShapeType="1"/>
          </p:cNvSpPr>
          <p:nvPr/>
        </p:nvSpPr>
        <p:spPr bwMode="auto">
          <a:xfrm rot="16200000" flipH="1">
            <a:off x="1177925" y="3740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76" name="Line 188"/>
          <p:cNvSpPr>
            <a:spLocks noChangeShapeType="1"/>
          </p:cNvSpPr>
          <p:nvPr/>
        </p:nvSpPr>
        <p:spPr bwMode="auto">
          <a:xfrm rot="10800000" flipV="1">
            <a:off x="2660650" y="3232150"/>
            <a:ext cx="303213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77" name="Line 189"/>
          <p:cNvSpPr>
            <a:spLocks noChangeShapeType="1"/>
          </p:cNvSpPr>
          <p:nvPr/>
        </p:nvSpPr>
        <p:spPr bwMode="auto">
          <a:xfrm rot="10800000">
            <a:off x="2027238" y="342265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9278" name="Text Box 190"/>
          <p:cNvSpPr txBox="1">
            <a:spLocks noChangeArrowheads="1"/>
          </p:cNvSpPr>
          <p:nvPr/>
        </p:nvSpPr>
        <p:spPr bwMode="auto">
          <a:xfrm>
            <a:off x="1831975" y="34671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89279" name="Text Box 191"/>
          <p:cNvSpPr txBox="1">
            <a:spLocks noChangeArrowheads="1"/>
          </p:cNvSpPr>
          <p:nvPr/>
        </p:nvSpPr>
        <p:spPr bwMode="auto">
          <a:xfrm>
            <a:off x="3833813" y="34734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59428" name="Freeform 192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9" name="Freeform 193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282" name="Rectangle 194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283" name="Rectangle 195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284" name="Text Box 196"/>
          <p:cNvSpPr txBox="1">
            <a:spLocks noChangeArrowheads="1"/>
          </p:cNvSpPr>
          <p:nvPr/>
        </p:nvSpPr>
        <p:spPr bwMode="auto">
          <a:xfrm>
            <a:off x="7043738" y="4102100"/>
            <a:ext cx="452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Trạng thái cân bằng 1</a:t>
            </a:r>
          </a:p>
        </p:txBody>
      </p:sp>
      <p:sp>
        <p:nvSpPr>
          <p:cNvPr id="89285" name="Text Box 197"/>
          <p:cNvSpPr txBox="1">
            <a:spLocks noChangeArrowheads="1"/>
          </p:cNvSpPr>
          <p:nvPr/>
        </p:nvSpPr>
        <p:spPr bwMode="auto">
          <a:xfrm>
            <a:off x="7634288" y="4737100"/>
            <a:ext cx="2973387" cy="860425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– 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</a:p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 (I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  <a:endParaRPr lang="en-US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8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2000"/>
                                        <p:tgtEl>
                                          <p:spTgt spid="8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2000"/>
                                        <p:tgtEl>
                                          <p:spTgt spid="8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2000"/>
                                        <p:tgtEl>
                                          <p:spTgt spid="8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2000"/>
                                        <p:tgtEl>
                                          <p:spTgt spid="8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2000"/>
                                        <p:tgtEl>
                                          <p:spTgt spid="8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2000"/>
                                        <p:tgtEl>
                                          <p:spTgt spid="8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2000"/>
                                        <p:tgtEl>
                                          <p:spTgt spid="8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2000"/>
                                        <p:tgtEl>
                                          <p:spTgt spid="8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2000"/>
                                        <p:tgtEl>
                                          <p:spTgt spid="8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2000"/>
                                        <p:tgtEl>
                                          <p:spTgt spid="8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2000"/>
                                        <p:tgtEl>
                                          <p:spTgt spid="8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2000"/>
                                        <p:tgtEl>
                                          <p:spTgt spid="8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2000"/>
                                        <p:tgtEl>
                                          <p:spTgt spid="8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2000"/>
                                        <p:tgtEl>
                                          <p:spTgt spid="8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2000"/>
                                        <p:tgtEl>
                                          <p:spTgt spid="8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2000"/>
                                        <p:tgtEl>
                                          <p:spTgt spid="8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2000"/>
                                        <p:tgtEl>
                                          <p:spTgt spid="8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1" dur="2000"/>
                                        <p:tgtEl>
                                          <p:spTgt spid="8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8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2000"/>
                                        <p:tgtEl>
                                          <p:spTgt spid="89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2000"/>
                                        <p:tgtEl>
                                          <p:spTgt spid="89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2000"/>
                                        <p:tgtEl>
                                          <p:spTgt spid="8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2000"/>
                                        <p:tgtEl>
                                          <p:spTgt spid="89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8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8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8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8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8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8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89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2000"/>
                                        <p:tgtEl>
                                          <p:spTgt spid="8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50" grpId="0" animBg="1"/>
      <p:bldP spid="89251" grpId="0" animBg="1"/>
      <p:bldP spid="89252" grpId="0" animBg="1"/>
      <p:bldP spid="89253" grpId="0" animBg="1"/>
      <p:bldP spid="89254" grpId="0" animBg="1"/>
      <p:bldP spid="89255" grpId="0" animBg="1"/>
      <p:bldP spid="89256" grpId="0" animBg="1"/>
      <p:bldP spid="89257" grpId="0" animBg="1"/>
      <p:bldP spid="89258" grpId="0" animBg="1"/>
      <p:bldP spid="89259" grpId="0" animBg="1"/>
      <p:bldP spid="89260" grpId="0" animBg="1"/>
      <p:bldP spid="89261" grpId="0" animBg="1"/>
      <p:bldP spid="89262" grpId="0" animBg="1"/>
      <p:bldP spid="89263" grpId="0" animBg="1"/>
      <p:bldP spid="89264" grpId="0" animBg="1"/>
      <p:bldP spid="89265" grpId="0" animBg="1"/>
      <p:bldP spid="89266" grpId="0" animBg="1"/>
      <p:bldP spid="89267" grpId="0" animBg="1"/>
      <p:bldP spid="89268" grpId="0" animBg="1"/>
      <p:bldP spid="89269" grpId="0" animBg="1"/>
      <p:bldP spid="89270" grpId="0" animBg="1"/>
      <p:bldP spid="89271" grpId="0" animBg="1"/>
      <p:bldP spid="89272" grpId="0" animBg="1"/>
      <p:bldP spid="89273" grpId="0" animBg="1"/>
      <p:bldP spid="89274" grpId="0" animBg="1"/>
      <p:bldP spid="89275" grpId="0" animBg="1"/>
      <p:bldP spid="89276" grpId="0" animBg="1"/>
      <p:bldP spid="89277" grpId="0" animBg="1"/>
      <p:bldP spid="89278" grpId="0" animBg="1"/>
      <p:bldP spid="89282" grpId="0" animBg="1"/>
      <p:bldP spid="89283" grpId="0" animBg="1"/>
      <p:bldP spid="89284" grpId="0"/>
      <p:bldP spid="892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60577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60588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89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0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1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2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3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4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5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6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7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8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599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00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01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02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0603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0604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0605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0606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07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0608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09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0610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11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578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0579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0580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0581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0582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0583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0584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0585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0586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0587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0418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60419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60460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60461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60462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60463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60464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60465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0466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60467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60468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60469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60470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60480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90167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574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575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57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60481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90172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570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571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57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60482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60483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017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0566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67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68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0484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018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0562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63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64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60485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6055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5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5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5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60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0486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60487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88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8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490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91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92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0493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0550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51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52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53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54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55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494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0544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45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46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47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48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49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0495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96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97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98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499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00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01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02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03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504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0505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0541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42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43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506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0538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39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40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507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0535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36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37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508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0532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33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34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509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0529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30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31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51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0526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27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28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0511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12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13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14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15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16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17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18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0519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60522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23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24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525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0520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521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0471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60472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0473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4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5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6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7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8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0479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0420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1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2" name="Freeform 162"/>
          <p:cNvSpPr>
            <a:spLocks/>
          </p:cNvSpPr>
          <p:nvPr/>
        </p:nvSpPr>
        <p:spPr bwMode="auto">
          <a:xfrm flipH="1" flipV="1">
            <a:off x="1968500" y="46482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3" name="Freeform 163"/>
          <p:cNvSpPr>
            <a:spLocks/>
          </p:cNvSpPr>
          <p:nvPr/>
        </p:nvSpPr>
        <p:spPr bwMode="auto">
          <a:xfrm flipH="1">
            <a:off x="1951038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276" name="Line 164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77" name="Line 165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78" name="Line 166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79" name="Line 167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0" name="Line 168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1" name="Line 169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2" name="Line 170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3" name="Line 171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4" name="Line 172"/>
          <p:cNvSpPr>
            <a:spLocks noChangeShapeType="1"/>
          </p:cNvSpPr>
          <p:nvPr/>
        </p:nvSpPr>
        <p:spPr bwMode="auto">
          <a:xfrm rot="10800000" flipH="1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5" name="Line 173"/>
          <p:cNvSpPr>
            <a:spLocks noChangeShapeType="1"/>
          </p:cNvSpPr>
          <p:nvPr/>
        </p:nvSpPr>
        <p:spPr bwMode="auto">
          <a:xfrm rot="10800000" flipH="1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6" name="Line 174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7" name="Line 175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8" name="Line 176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89" name="Line 177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90" name="Line 178"/>
          <p:cNvSpPr>
            <a:spLocks noChangeShapeType="1"/>
          </p:cNvSpPr>
          <p:nvPr/>
        </p:nvSpPr>
        <p:spPr bwMode="auto">
          <a:xfrm rot="10800000" flipH="1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91" name="Line 179"/>
          <p:cNvSpPr>
            <a:spLocks noChangeShapeType="1"/>
          </p:cNvSpPr>
          <p:nvPr/>
        </p:nvSpPr>
        <p:spPr bwMode="auto">
          <a:xfrm rot="10800000" flipH="1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92" name="Rectangle 180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293" name="Rectangle 181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294" name="Rectangle 182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295" name="Rectangle 183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296" name="Rectangle 184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297" name="Rectangle 185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298" name="Line 186"/>
          <p:cNvSpPr>
            <a:spLocks noChangeShapeType="1"/>
          </p:cNvSpPr>
          <p:nvPr/>
        </p:nvSpPr>
        <p:spPr bwMode="auto">
          <a:xfrm rot="16200000" flipH="1">
            <a:off x="4886325" y="3105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299" name="Line 187"/>
          <p:cNvSpPr>
            <a:spLocks noChangeShapeType="1"/>
          </p:cNvSpPr>
          <p:nvPr/>
        </p:nvSpPr>
        <p:spPr bwMode="auto">
          <a:xfrm rot="16200000" flipH="1">
            <a:off x="4886325" y="37655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300" name="Line 188"/>
          <p:cNvSpPr>
            <a:spLocks noChangeShapeType="1"/>
          </p:cNvSpPr>
          <p:nvPr/>
        </p:nvSpPr>
        <p:spPr bwMode="auto">
          <a:xfrm rot="10800000" flipH="1" flipV="1">
            <a:off x="3319463" y="3232150"/>
            <a:ext cx="303212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301" name="Line 189"/>
          <p:cNvSpPr>
            <a:spLocks noChangeShapeType="1"/>
          </p:cNvSpPr>
          <p:nvPr/>
        </p:nvSpPr>
        <p:spPr bwMode="auto">
          <a:xfrm rot="10800000" flipH="1">
            <a:off x="4029075" y="3422650"/>
            <a:ext cx="303213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302" name="Text Box 190"/>
          <p:cNvSpPr txBox="1">
            <a:spLocks noChangeArrowheads="1"/>
          </p:cNvSpPr>
          <p:nvPr/>
        </p:nvSpPr>
        <p:spPr bwMode="auto">
          <a:xfrm>
            <a:off x="3851275" y="34798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90303" name="Text Box 191"/>
          <p:cNvSpPr txBox="1">
            <a:spLocks noChangeArrowheads="1"/>
          </p:cNvSpPr>
          <p:nvPr/>
        </p:nvSpPr>
        <p:spPr bwMode="auto">
          <a:xfrm>
            <a:off x="1874838" y="34607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60452" name="Freeform 192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53" name="Freeform 193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306" name="Rectangle 194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307" name="Rectangle 195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308" name="Freeform 196"/>
          <p:cNvSpPr>
            <a:spLocks/>
          </p:cNvSpPr>
          <p:nvPr/>
        </p:nvSpPr>
        <p:spPr bwMode="auto">
          <a:xfrm flipH="1">
            <a:off x="25669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309" name="Freeform 197"/>
          <p:cNvSpPr>
            <a:spLocks/>
          </p:cNvSpPr>
          <p:nvPr/>
        </p:nvSpPr>
        <p:spPr bwMode="auto">
          <a:xfrm flipH="1" flipV="1">
            <a:off x="25511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310" name="Text Box 198"/>
          <p:cNvSpPr txBox="1">
            <a:spLocks noChangeArrowheads="1"/>
          </p:cNvSpPr>
          <p:nvPr/>
        </p:nvSpPr>
        <p:spPr bwMode="auto">
          <a:xfrm>
            <a:off x="6789738" y="4305300"/>
            <a:ext cx="452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Trạng thái cân bằng 2</a:t>
            </a:r>
          </a:p>
        </p:txBody>
      </p:sp>
      <p:sp>
        <p:nvSpPr>
          <p:cNvPr id="90311" name="Text Box 199"/>
          <p:cNvSpPr txBox="1">
            <a:spLocks noChangeArrowheads="1"/>
          </p:cNvSpPr>
          <p:nvPr/>
        </p:nvSpPr>
        <p:spPr bwMode="auto">
          <a:xfrm>
            <a:off x="7305675" y="5013325"/>
            <a:ext cx="3167063" cy="860425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(I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</a:p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- 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	</a:t>
            </a:r>
            <a:endParaRPr lang="en-US" sz="2400" b="1" i="1" baseline="-25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sym typeface="Wingdings 3" pitchFamily="18" charset="2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9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0"/>
                                        <p:tgtEl>
                                          <p:spTgt spid="9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0"/>
                                        <p:tgtEl>
                                          <p:spTgt spid="9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0"/>
                                        <p:tgtEl>
                                          <p:spTgt spid="9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0"/>
                                        <p:tgtEl>
                                          <p:spTgt spid="9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0"/>
                                        <p:tgtEl>
                                          <p:spTgt spid="9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0"/>
                                        <p:tgtEl>
                                          <p:spTgt spid="9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0"/>
                                        <p:tgtEl>
                                          <p:spTgt spid="9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0"/>
                                        <p:tgtEl>
                                          <p:spTgt spid="9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0"/>
                                        <p:tgtEl>
                                          <p:spTgt spid="9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0"/>
                                        <p:tgtEl>
                                          <p:spTgt spid="9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0"/>
                                        <p:tgtEl>
                                          <p:spTgt spid="9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0"/>
                                        <p:tgtEl>
                                          <p:spTgt spid="9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0"/>
                                        <p:tgtEl>
                                          <p:spTgt spid="9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0"/>
                                        <p:tgtEl>
                                          <p:spTgt spid="9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0"/>
                                        <p:tgtEl>
                                          <p:spTgt spid="9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0"/>
                                        <p:tgtEl>
                                          <p:spTgt spid="9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0"/>
                                        <p:tgtEl>
                                          <p:spTgt spid="9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1" dur="5000"/>
                                        <p:tgtEl>
                                          <p:spTgt spid="9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0"/>
                                        <p:tgtEl>
                                          <p:spTgt spid="9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0"/>
                                        <p:tgtEl>
                                          <p:spTgt spid="9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0"/>
                                        <p:tgtEl>
                                          <p:spTgt spid="9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9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0"/>
                                        <p:tgtEl>
                                          <p:spTgt spid="9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0"/>
                                        <p:tgtEl>
                                          <p:spTgt spid="90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0"/>
                                        <p:tgtEl>
                                          <p:spTgt spid="90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0"/>
                                        <p:tgtEl>
                                          <p:spTgt spid="90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0"/>
                                        <p:tgtEl>
                                          <p:spTgt spid="90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9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0"/>
                                        <p:tgtEl>
                                          <p:spTgt spid="9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0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0"/>
                                        <p:tgtEl>
                                          <p:spTgt spid="9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76" grpId="0" animBg="1"/>
      <p:bldP spid="90277" grpId="0" animBg="1"/>
      <p:bldP spid="90278" grpId="0" animBg="1"/>
      <p:bldP spid="90279" grpId="0" animBg="1"/>
      <p:bldP spid="90280" grpId="0" animBg="1"/>
      <p:bldP spid="90281" grpId="0" animBg="1"/>
      <p:bldP spid="90282" grpId="0" animBg="1"/>
      <p:bldP spid="90283" grpId="0" animBg="1"/>
      <p:bldP spid="90284" grpId="0" animBg="1"/>
      <p:bldP spid="90285" grpId="0" animBg="1"/>
      <p:bldP spid="90286" grpId="0" animBg="1"/>
      <p:bldP spid="90287" grpId="0" animBg="1"/>
      <p:bldP spid="90288" grpId="0" animBg="1"/>
      <p:bldP spid="90289" grpId="0" animBg="1"/>
      <p:bldP spid="90290" grpId="0" animBg="1"/>
      <p:bldP spid="90291" grpId="0" animBg="1"/>
      <p:bldP spid="90292" grpId="0" animBg="1"/>
      <p:bldP spid="90293" grpId="0" animBg="1"/>
      <p:bldP spid="90294" grpId="0" animBg="1"/>
      <p:bldP spid="90295" grpId="0" animBg="1"/>
      <p:bldP spid="90296" grpId="0" animBg="1"/>
      <p:bldP spid="90297" grpId="0" animBg="1"/>
      <p:bldP spid="90298" grpId="0" animBg="1"/>
      <p:bldP spid="90299" grpId="0" animBg="1"/>
      <p:bldP spid="90300" grpId="0" animBg="1"/>
      <p:bldP spid="90301" grpId="0" animBg="1"/>
      <p:bldP spid="90302" grpId="0" animBg="1"/>
      <p:bldP spid="90306" grpId="0" animBg="1"/>
      <p:bldP spid="90307" grpId="0" animBg="1"/>
      <p:bldP spid="90308" grpId="0" animBg="1"/>
      <p:bldP spid="90309" grpId="0" animBg="1"/>
      <p:bldP spid="90310" grpId="0"/>
      <p:bldP spid="903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1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61603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61614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5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6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7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8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9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0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1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2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3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4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5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6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7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8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1629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1630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1631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1632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3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Times New Roman" pitchFamily="18" charset="0"/>
                  </a:rPr>
                  <a:t>I</a:t>
                </a:r>
                <a:r>
                  <a:rPr lang="en-US" sz="1400" b="1" i="1" baseline="-25000">
                    <a:latin typeface="Times New Roman" pitchFamily="18" charset="0"/>
                  </a:rPr>
                  <a:t>C1</a:t>
                </a:r>
                <a:r>
                  <a:rPr lang="en-US" sz="1400" b="1" i="1">
                    <a:latin typeface="Times New Roman" pitchFamily="18" charset="0"/>
                  </a:rPr>
                  <a:t>R</a:t>
                </a:r>
                <a:r>
                  <a:rPr lang="en-US" sz="1400" b="1" i="1" baseline="-25000">
                    <a:latin typeface="Times New Roman" pitchFamily="18" charset="0"/>
                  </a:rPr>
                  <a:t>1</a:t>
                </a:r>
                <a:endParaRPr lang="en-US" sz="1400" b="1" i="1">
                  <a:latin typeface="Times New Roman" pitchFamily="18" charset="0"/>
                </a:endParaRPr>
              </a:p>
            </p:txBody>
          </p:sp>
          <p:sp>
            <p:nvSpPr>
              <p:cNvPr id="61634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5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1636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7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04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1605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1606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1607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1608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1609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1610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1611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1612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1613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1442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61443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61486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61487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61488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61489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61490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61491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1492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61493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61494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61495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61496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61506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91191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600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1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61507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91196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596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7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61508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61509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120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1592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93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94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1510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1207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158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8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90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61511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6158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8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84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8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86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1512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61513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4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5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16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7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8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519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1576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7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8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9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80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81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520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1570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1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2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3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4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5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521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2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3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4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5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6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7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8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29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30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1531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1567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8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9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532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1564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5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6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533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1561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2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3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534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1558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9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0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535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1555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6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7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536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1552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3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4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537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38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39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40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41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42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43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44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1545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61548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49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0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1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546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47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1497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61498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1499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0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1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2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3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4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1505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1444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5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Freeform 162"/>
          <p:cNvSpPr>
            <a:spLocks/>
          </p:cNvSpPr>
          <p:nvPr/>
        </p:nvSpPr>
        <p:spPr bwMode="auto">
          <a:xfrm flipH="1" flipV="1">
            <a:off x="1968500" y="46482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Freeform 163"/>
          <p:cNvSpPr>
            <a:spLocks/>
          </p:cNvSpPr>
          <p:nvPr/>
        </p:nvSpPr>
        <p:spPr bwMode="auto">
          <a:xfrm flipH="1">
            <a:off x="1951038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300" name="Line 164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1" name="Line 165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2" name="Line 166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3" name="Line 167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4" name="Line 168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5" name="Line 169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6" name="Line 170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7" name="Line 171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8" name="Line 172"/>
          <p:cNvSpPr>
            <a:spLocks noChangeShapeType="1"/>
          </p:cNvSpPr>
          <p:nvPr/>
        </p:nvSpPr>
        <p:spPr bwMode="auto">
          <a:xfrm rot="10800000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09" name="Line 173"/>
          <p:cNvSpPr>
            <a:spLocks noChangeShapeType="1"/>
          </p:cNvSpPr>
          <p:nvPr/>
        </p:nvSpPr>
        <p:spPr bwMode="auto">
          <a:xfrm rot="10800000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10" name="Line 174"/>
          <p:cNvSpPr>
            <a:spLocks noChangeShapeType="1"/>
          </p:cNvSpPr>
          <p:nvPr/>
        </p:nvSpPr>
        <p:spPr bwMode="auto">
          <a:xfrm rot="16200000" flipH="1">
            <a:off x="4860925" y="19939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11" name="Line 175"/>
          <p:cNvSpPr>
            <a:spLocks noChangeShapeType="1"/>
          </p:cNvSpPr>
          <p:nvPr/>
        </p:nvSpPr>
        <p:spPr bwMode="auto">
          <a:xfrm rot="16200000" flipH="1">
            <a:off x="37877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12" name="Line 176"/>
          <p:cNvSpPr>
            <a:spLocks noChangeShapeType="1"/>
          </p:cNvSpPr>
          <p:nvPr/>
        </p:nvSpPr>
        <p:spPr bwMode="auto">
          <a:xfrm rot="16200000" flipH="1">
            <a:off x="4860925" y="26543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13" name="Line 177"/>
          <p:cNvSpPr>
            <a:spLocks noChangeShapeType="1"/>
          </p:cNvSpPr>
          <p:nvPr/>
        </p:nvSpPr>
        <p:spPr bwMode="auto">
          <a:xfrm rot="16200000" flipH="1">
            <a:off x="37877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14" name="Line 178"/>
          <p:cNvSpPr>
            <a:spLocks noChangeShapeType="1"/>
          </p:cNvSpPr>
          <p:nvPr/>
        </p:nvSpPr>
        <p:spPr bwMode="auto">
          <a:xfrm rot="10800000">
            <a:off x="4637088" y="285750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15" name="Line 179"/>
          <p:cNvSpPr>
            <a:spLocks noChangeShapeType="1"/>
          </p:cNvSpPr>
          <p:nvPr/>
        </p:nvSpPr>
        <p:spPr bwMode="auto">
          <a:xfrm rot="10800000">
            <a:off x="3994150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16" name="Rectangle 180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17" name="Rectangle 181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18" name="Rectangle 182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19" name="Rectangle 183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20" name="Rectangle 184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21" name="Rectangle 185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22" name="Line 186"/>
          <p:cNvSpPr>
            <a:spLocks noChangeShapeType="1"/>
          </p:cNvSpPr>
          <p:nvPr/>
        </p:nvSpPr>
        <p:spPr bwMode="auto">
          <a:xfrm rot="16200000" flipH="1">
            <a:off x="1177925" y="30797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23" name="Line 187"/>
          <p:cNvSpPr>
            <a:spLocks noChangeShapeType="1"/>
          </p:cNvSpPr>
          <p:nvPr/>
        </p:nvSpPr>
        <p:spPr bwMode="auto">
          <a:xfrm rot="16200000" flipH="1">
            <a:off x="1177925" y="3740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24" name="Line 188"/>
          <p:cNvSpPr>
            <a:spLocks noChangeShapeType="1"/>
          </p:cNvSpPr>
          <p:nvPr/>
        </p:nvSpPr>
        <p:spPr bwMode="auto">
          <a:xfrm rot="10800000" flipV="1">
            <a:off x="2635250" y="3232150"/>
            <a:ext cx="303213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25" name="Line 189"/>
          <p:cNvSpPr>
            <a:spLocks noChangeShapeType="1"/>
          </p:cNvSpPr>
          <p:nvPr/>
        </p:nvSpPr>
        <p:spPr bwMode="auto">
          <a:xfrm rot="10800000">
            <a:off x="2027238" y="342265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326" name="Text Box 190"/>
          <p:cNvSpPr txBox="1">
            <a:spLocks noChangeArrowheads="1"/>
          </p:cNvSpPr>
          <p:nvPr/>
        </p:nvSpPr>
        <p:spPr bwMode="auto">
          <a:xfrm>
            <a:off x="1831975" y="34671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91327" name="Text Box 191"/>
          <p:cNvSpPr txBox="1">
            <a:spLocks noChangeArrowheads="1"/>
          </p:cNvSpPr>
          <p:nvPr/>
        </p:nvSpPr>
        <p:spPr bwMode="auto">
          <a:xfrm>
            <a:off x="3833813" y="34734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61476" name="Freeform 192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7" name="Freeform 193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330" name="Rectangle 194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331" name="Rectangle 195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0" name="Freeform 196"/>
          <p:cNvSpPr>
            <a:spLocks/>
          </p:cNvSpPr>
          <p:nvPr/>
        </p:nvSpPr>
        <p:spPr bwMode="auto">
          <a:xfrm flipH="1">
            <a:off x="25669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1" name="Freeform 197"/>
          <p:cNvSpPr>
            <a:spLocks/>
          </p:cNvSpPr>
          <p:nvPr/>
        </p:nvSpPr>
        <p:spPr bwMode="auto">
          <a:xfrm flipH="1" flipV="1">
            <a:off x="25511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334" name="Freeform 198"/>
          <p:cNvSpPr>
            <a:spLocks/>
          </p:cNvSpPr>
          <p:nvPr/>
        </p:nvSpPr>
        <p:spPr bwMode="auto">
          <a:xfrm flipH="1" flipV="1">
            <a:off x="3175000" y="46418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335" name="Freeform 199"/>
          <p:cNvSpPr>
            <a:spLocks/>
          </p:cNvSpPr>
          <p:nvPr/>
        </p:nvSpPr>
        <p:spPr bwMode="auto">
          <a:xfrm flipH="1">
            <a:off x="3159125" y="56896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336" name="Text Box 200"/>
          <p:cNvSpPr txBox="1">
            <a:spLocks noChangeArrowheads="1"/>
          </p:cNvSpPr>
          <p:nvPr/>
        </p:nvSpPr>
        <p:spPr bwMode="auto">
          <a:xfrm>
            <a:off x="7043738" y="4102100"/>
            <a:ext cx="452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Trạng thái cân bằng 1</a:t>
            </a:r>
          </a:p>
        </p:txBody>
      </p:sp>
      <p:sp>
        <p:nvSpPr>
          <p:cNvPr id="91337" name="Text Box 201"/>
          <p:cNvSpPr txBox="1">
            <a:spLocks noChangeArrowheads="1"/>
          </p:cNvSpPr>
          <p:nvPr/>
        </p:nvSpPr>
        <p:spPr bwMode="auto">
          <a:xfrm>
            <a:off x="7664450" y="4724400"/>
            <a:ext cx="2973388" cy="860425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– 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</a:p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 (I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  <a:endParaRPr lang="en-US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9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0"/>
                                        <p:tgtEl>
                                          <p:spTgt spid="9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0"/>
                                        <p:tgtEl>
                                          <p:spTgt spid="9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0"/>
                                        <p:tgtEl>
                                          <p:spTgt spid="9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0"/>
                                        <p:tgtEl>
                                          <p:spTgt spid="9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0"/>
                                        <p:tgtEl>
                                          <p:spTgt spid="9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0"/>
                                        <p:tgtEl>
                                          <p:spTgt spid="9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0"/>
                                        <p:tgtEl>
                                          <p:spTgt spid="9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0"/>
                                        <p:tgtEl>
                                          <p:spTgt spid="9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0"/>
                                        <p:tgtEl>
                                          <p:spTgt spid="9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0"/>
                                        <p:tgtEl>
                                          <p:spTgt spid="9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0"/>
                                        <p:tgtEl>
                                          <p:spTgt spid="9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0"/>
                                        <p:tgtEl>
                                          <p:spTgt spid="9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0"/>
                                        <p:tgtEl>
                                          <p:spTgt spid="9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0"/>
                                        <p:tgtEl>
                                          <p:spTgt spid="9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0"/>
                                        <p:tgtEl>
                                          <p:spTgt spid="9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0"/>
                                        <p:tgtEl>
                                          <p:spTgt spid="9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0"/>
                                        <p:tgtEl>
                                          <p:spTgt spid="9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1" dur="5000"/>
                                        <p:tgtEl>
                                          <p:spTgt spid="9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0"/>
                                        <p:tgtEl>
                                          <p:spTgt spid="9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0"/>
                                        <p:tgtEl>
                                          <p:spTgt spid="91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0"/>
                                        <p:tgtEl>
                                          <p:spTgt spid="91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0"/>
                                        <p:tgtEl>
                                          <p:spTgt spid="91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0"/>
                                        <p:tgtEl>
                                          <p:spTgt spid="91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0"/>
                                        <p:tgtEl>
                                          <p:spTgt spid="9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0"/>
                                        <p:tgtEl>
                                          <p:spTgt spid="9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0"/>
                                        <p:tgtEl>
                                          <p:spTgt spid="9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0"/>
                                        <p:tgtEl>
                                          <p:spTgt spid="9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9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0"/>
                                        <p:tgtEl>
                                          <p:spTgt spid="9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1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0"/>
                                        <p:tgtEl>
                                          <p:spTgt spid="9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00" grpId="0" animBg="1"/>
      <p:bldP spid="91301" grpId="0" animBg="1"/>
      <p:bldP spid="91302" grpId="0" animBg="1"/>
      <p:bldP spid="91303" grpId="0" animBg="1"/>
      <p:bldP spid="91304" grpId="0" animBg="1"/>
      <p:bldP spid="91305" grpId="0" animBg="1"/>
      <p:bldP spid="91306" grpId="0" animBg="1"/>
      <p:bldP spid="91307" grpId="0" animBg="1"/>
      <p:bldP spid="91308" grpId="0" animBg="1"/>
      <p:bldP spid="91309" grpId="0" animBg="1"/>
      <p:bldP spid="91310" grpId="0" animBg="1"/>
      <p:bldP spid="91311" grpId="0" animBg="1"/>
      <p:bldP spid="91312" grpId="0" animBg="1"/>
      <p:bldP spid="91313" grpId="0" animBg="1"/>
      <p:bldP spid="91314" grpId="0" animBg="1"/>
      <p:bldP spid="91315" grpId="0" animBg="1"/>
      <p:bldP spid="91316" grpId="0" animBg="1"/>
      <p:bldP spid="91317" grpId="0" animBg="1"/>
      <p:bldP spid="91318" grpId="0" animBg="1"/>
      <p:bldP spid="91319" grpId="0" animBg="1"/>
      <p:bldP spid="91320" grpId="0" animBg="1"/>
      <p:bldP spid="91321" grpId="0" animBg="1"/>
      <p:bldP spid="91322" grpId="0" animBg="1"/>
      <p:bldP spid="91323" grpId="0" animBg="1"/>
      <p:bldP spid="91324" grpId="0" animBg="1"/>
      <p:bldP spid="91325" grpId="0" animBg="1"/>
      <p:bldP spid="91330" grpId="0" animBg="1"/>
      <p:bldP spid="91331" grpId="0" animBg="1"/>
      <p:bldP spid="91334" grpId="0" animBg="1"/>
      <p:bldP spid="913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5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62629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62640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1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2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3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4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5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6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7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8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9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0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1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2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3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4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2655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2656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2657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2658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9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2660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61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2662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63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630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2631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2632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2633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2634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2635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2636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2637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2638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2639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2466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62467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62512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62513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62514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62515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62516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62517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2518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62519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62520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62521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62522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62532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92215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26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27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2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62533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92220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22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23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2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62534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62535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222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2618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19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20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2536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223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261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1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16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62537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62608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609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10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11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612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2538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62539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0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1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42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3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4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545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2602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3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4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5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6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7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46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2596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7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8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9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0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1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547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8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49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0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1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2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3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4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5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556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255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2593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4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5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58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2590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1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2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59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2587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8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9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60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2584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5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6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61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2581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2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3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62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2578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79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0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563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64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65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66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67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68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69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70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2571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62574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75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76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77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572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73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2523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62524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2525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6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7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8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9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0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2531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2468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9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0" name="Freeform 162"/>
          <p:cNvSpPr>
            <a:spLocks/>
          </p:cNvSpPr>
          <p:nvPr/>
        </p:nvSpPr>
        <p:spPr bwMode="auto">
          <a:xfrm flipH="1" flipV="1">
            <a:off x="1968500" y="46482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Freeform 163"/>
          <p:cNvSpPr>
            <a:spLocks/>
          </p:cNvSpPr>
          <p:nvPr/>
        </p:nvSpPr>
        <p:spPr bwMode="auto">
          <a:xfrm flipH="1">
            <a:off x="1951038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Freeform 164"/>
          <p:cNvSpPr>
            <a:spLocks/>
          </p:cNvSpPr>
          <p:nvPr/>
        </p:nvSpPr>
        <p:spPr bwMode="auto">
          <a:xfrm flipH="1">
            <a:off x="25669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3" name="Freeform 165"/>
          <p:cNvSpPr>
            <a:spLocks/>
          </p:cNvSpPr>
          <p:nvPr/>
        </p:nvSpPr>
        <p:spPr bwMode="auto">
          <a:xfrm flipH="1" flipV="1">
            <a:off x="25511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4" name="Freeform 166"/>
          <p:cNvSpPr>
            <a:spLocks/>
          </p:cNvSpPr>
          <p:nvPr/>
        </p:nvSpPr>
        <p:spPr bwMode="auto">
          <a:xfrm flipH="1" flipV="1">
            <a:off x="3167063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5" name="Freeform 167"/>
          <p:cNvSpPr>
            <a:spLocks/>
          </p:cNvSpPr>
          <p:nvPr/>
        </p:nvSpPr>
        <p:spPr bwMode="auto">
          <a:xfrm flipH="1">
            <a:off x="3149600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8" name="Freeform 168"/>
          <p:cNvSpPr>
            <a:spLocks/>
          </p:cNvSpPr>
          <p:nvPr/>
        </p:nvSpPr>
        <p:spPr bwMode="auto">
          <a:xfrm flipH="1">
            <a:off x="3757613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9" name="Freeform 169"/>
          <p:cNvSpPr>
            <a:spLocks/>
          </p:cNvSpPr>
          <p:nvPr/>
        </p:nvSpPr>
        <p:spPr bwMode="auto">
          <a:xfrm flipH="1" flipV="1">
            <a:off x="374967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0" name="Line 170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1" name="Line 171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2" name="Line 172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3" name="Line 173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4" name="Line 174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5" name="Line 175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6" name="Line 176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7" name="Line 177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8" name="Line 178"/>
          <p:cNvSpPr>
            <a:spLocks noChangeShapeType="1"/>
          </p:cNvSpPr>
          <p:nvPr/>
        </p:nvSpPr>
        <p:spPr bwMode="auto">
          <a:xfrm rot="10800000" flipH="1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9" name="Line 179"/>
          <p:cNvSpPr>
            <a:spLocks noChangeShapeType="1"/>
          </p:cNvSpPr>
          <p:nvPr/>
        </p:nvSpPr>
        <p:spPr bwMode="auto">
          <a:xfrm rot="10800000" flipH="1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0" name="Line 180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1" name="Line 181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2" name="Line 182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3" name="Line 183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4" name="Line 184"/>
          <p:cNvSpPr>
            <a:spLocks noChangeShapeType="1"/>
          </p:cNvSpPr>
          <p:nvPr/>
        </p:nvSpPr>
        <p:spPr bwMode="auto">
          <a:xfrm rot="10800000" flipH="1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5" name="Line 185"/>
          <p:cNvSpPr>
            <a:spLocks noChangeShapeType="1"/>
          </p:cNvSpPr>
          <p:nvPr/>
        </p:nvSpPr>
        <p:spPr bwMode="auto">
          <a:xfrm rot="10800000" flipH="1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6" name="Rectangle 186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7" name="Rectangle 187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8" name="Rectangle 188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9" name="Rectangle 189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0" name="Rectangle 190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1" name="Rectangle 191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2" name="Line 192"/>
          <p:cNvSpPr>
            <a:spLocks noChangeShapeType="1"/>
          </p:cNvSpPr>
          <p:nvPr/>
        </p:nvSpPr>
        <p:spPr bwMode="auto">
          <a:xfrm rot="16200000" flipH="1">
            <a:off x="4886325" y="3105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3" name="Line 193"/>
          <p:cNvSpPr>
            <a:spLocks noChangeShapeType="1"/>
          </p:cNvSpPr>
          <p:nvPr/>
        </p:nvSpPr>
        <p:spPr bwMode="auto">
          <a:xfrm rot="16200000" flipH="1">
            <a:off x="4886325" y="37655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4" name="Line 194"/>
          <p:cNvSpPr>
            <a:spLocks noChangeShapeType="1"/>
          </p:cNvSpPr>
          <p:nvPr/>
        </p:nvSpPr>
        <p:spPr bwMode="auto">
          <a:xfrm rot="10800000" flipH="1" flipV="1">
            <a:off x="3319463" y="3232150"/>
            <a:ext cx="303212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5" name="Line 195"/>
          <p:cNvSpPr>
            <a:spLocks noChangeShapeType="1"/>
          </p:cNvSpPr>
          <p:nvPr/>
        </p:nvSpPr>
        <p:spPr bwMode="auto">
          <a:xfrm rot="10800000" flipH="1">
            <a:off x="4029075" y="3422650"/>
            <a:ext cx="303213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6" name="Text Box 196"/>
          <p:cNvSpPr txBox="1">
            <a:spLocks noChangeArrowheads="1"/>
          </p:cNvSpPr>
          <p:nvPr/>
        </p:nvSpPr>
        <p:spPr bwMode="auto">
          <a:xfrm>
            <a:off x="3851275" y="34798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92357" name="Text Box 197"/>
          <p:cNvSpPr txBox="1">
            <a:spLocks noChangeArrowheads="1"/>
          </p:cNvSpPr>
          <p:nvPr/>
        </p:nvSpPr>
        <p:spPr bwMode="auto">
          <a:xfrm>
            <a:off x="1874838" y="34607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62506" name="Freeform 198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07" name="Freeform 199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0" name="Rectangle 200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1" name="Rectangle 201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2" name="Text Box 202"/>
          <p:cNvSpPr txBox="1">
            <a:spLocks noChangeArrowheads="1"/>
          </p:cNvSpPr>
          <p:nvPr/>
        </p:nvSpPr>
        <p:spPr bwMode="auto">
          <a:xfrm>
            <a:off x="6789738" y="4305300"/>
            <a:ext cx="452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Trạng thái cân bằng 2</a:t>
            </a:r>
          </a:p>
        </p:txBody>
      </p:sp>
      <p:sp>
        <p:nvSpPr>
          <p:cNvPr id="92363" name="Text Box 203"/>
          <p:cNvSpPr txBox="1">
            <a:spLocks noChangeArrowheads="1"/>
          </p:cNvSpPr>
          <p:nvPr/>
        </p:nvSpPr>
        <p:spPr bwMode="auto">
          <a:xfrm>
            <a:off x="7305675" y="5013325"/>
            <a:ext cx="3240088" cy="860425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(I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</a:p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- 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	</a:t>
            </a:r>
            <a:endParaRPr lang="en-US" sz="2400" b="1" i="1" baseline="-25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sym typeface="Wingdings 3" pitchFamily="18" charset="2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9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0"/>
                                        <p:tgtEl>
                                          <p:spTgt spid="9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0"/>
                                        <p:tgtEl>
                                          <p:spTgt spid="9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0"/>
                                        <p:tgtEl>
                                          <p:spTgt spid="9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0"/>
                                        <p:tgtEl>
                                          <p:spTgt spid="9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0"/>
                                        <p:tgtEl>
                                          <p:spTgt spid="9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0"/>
                                        <p:tgtEl>
                                          <p:spTgt spid="9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0"/>
                                        <p:tgtEl>
                                          <p:spTgt spid="9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0"/>
                                        <p:tgtEl>
                                          <p:spTgt spid="9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0"/>
                                        <p:tgtEl>
                                          <p:spTgt spid="9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0"/>
                                        <p:tgtEl>
                                          <p:spTgt spid="9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0"/>
                                        <p:tgtEl>
                                          <p:spTgt spid="9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0"/>
                                        <p:tgtEl>
                                          <p:spTgt spid="9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0"/>
                                        <p:tgtEl>
                                          <p:spTgt spid="9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0"/>
                                        <p:tgtEl>
                                          <p:spTgt spid="9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0"/>
                                        <p:tgtEl>
                                          <p:spTgt spid="9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0"/>
                                        <p:tgtEl>
                                          <p:spTgt spid="9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0"/>
                                        <p:tgtEl>
                                          <p:spTgt spid="9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1" dur="5000"/>
                                        <p:tgtEl>
                                          <p:spTgt spid="9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0"/>
                                        <p:tgtEl>
                                          <p:spTgt spid="9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0"/>
                                        <p:tgtEl>
                                          <p:spTgt spid="9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0"/>
                                        <p:tgtEl>
                                          <p:spTgt spid="9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9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0"/>
                                        <p:tgtEl>
                                          <p:spTgt spid="9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0"/>
                                        <p:tgtEl>
                                          <p:spTgt spid="92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0"/>
                                        <p:tgtEl>
                                          <p:spTgt spid="92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0"/>
                                        <p:tgtEl>
                                          <p:spTgt spid="92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0"/>
                                        <p:tgtEl>
                                          <p:spTgt spid="92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9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0"/>
                                        <p:tgtEl>
                                          <p:spTgt spid="9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2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0"/>
                                        <p:tgtEl>
                                          <p:spTgt spid="9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8" grpId="0" animBg="1"/>
      <p:bldP spid="92329" grpId="0" animBg="1"/>
      <p:bldP spid="92330" grpId="0" animBg="1"/>
      <p:bldP spid="92331" grpId="0" animBg="1"/>
      <p:bldP spid="92332" grpId="0" animBg="1"/>
      <p:bldP spid="92333" grpId="0" animBg="1"/>
      <p:bldP spid="92334" grpId="0" animBg="1"/>
      <p:bldP spid="92335" grpId="0" animBg="1"/>
      <p:bldP spid="92336" grpId="0" animBg="1"/>
      <p:bldP spid="92337" grpId="0" animBg="1"/>
      <p:bldP spid="92338" grpId="0" animBg="1"/>
      <p:bldP spid="92339" grpId="0" animBg="1"/>
      <p:bldP spid="92340" grpId="0" animBg="1"/>
      <p:bldP spid="92341" grpId="0" animBg="1"/>
      <p:bldP spid="92342" grpId="0" animBg="1"/>
      <p:bldP spid="92343" grpId="0" animBg="1"/>
      <p:bldP spid="92344" grpId="0" animBg="1"/>
      <p:bldP spid="92345" grpId="0" animBg="1"/>
      <p:bldP spid="92346" grpId="0" animBg="1"/>
      <p:bldP spid="92347" grpId="0" animBg="1"/>
      <p:bldP spid="92348" grpId="0" animBg="1"/>
      <p:bldP spid="92349" grpId="0" animBg="1"/>
      <p:bldP spid="92350" grpId="0" animBg="1"/>
      <p:bldP spid="92351" grpId="0" animBg="1"/>
      <p:bldP spid="92352" grpId="0" animBg="1"/>
      <p:bldP spid="92353" grpId="0" animBg="1"/>
      <p:bldP spid="92354" grpId="0" animBg="1"/>
      <p:bldP spid="92355" grpId="0" animBg="1"/>
      <p:bldP spid="92356" grpId="0" animBg="1"/>
      <p:bldP spid="92360" grpId="0" animBg="1"/>
      <p:bldP spid="92361" grpId="0" animBg="1"/>
      <p:bldP spid="92362" grpId="0"/>
      <p:bldP spid="923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89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63655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63666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67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68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69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0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1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2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3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4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5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6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7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8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9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80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3681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3682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3683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3684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85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3686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87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3688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89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656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3657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3658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3659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3660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3661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3662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3663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3664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3665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3490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63491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63538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63539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63540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63541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63542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63543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3544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63545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63546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63547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63548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63558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93239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652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3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63559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93244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648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9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63560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63561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325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3644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45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46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3562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3255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364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4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42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63563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63634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63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3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37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638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3564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63565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66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6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68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69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3571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3628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9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30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31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32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33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572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3622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4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5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7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3573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4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5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6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7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8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79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80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81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82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3583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3619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0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1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58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3616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7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8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585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3613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4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5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586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3610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1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2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587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3607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8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588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3604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5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6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3589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90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91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92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93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94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95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96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597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63600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1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2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3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3598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3599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3549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63550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3551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2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3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4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5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6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3557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3492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3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4" name="Freeform 162"/>
          <p:cNvSpPr>
            <a:spLocks/>
          </p:cNvSpPr>
          <p:nvPr/>
        </p:nvSpPr>
        <p:spPr bwMode="auto">
          <a:xfrm flipH="1" flipV="1">
            <a:off x="1968500" y="46482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Freeform 163"/>
          <p:cNvSpPr>
            <a:spLocks/>
          </p:cNvSpPr>
          <p:nvPr/>
        </p:nvSpPr>
        <p:spPr bwMode="auto">
          <a:xfrm flipH="1">
            <a:off x="1951038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48" name="Line 164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49" name="Line 165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0" name="Line 166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1" name="Line 167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2" name="Line 168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3" name="Line 169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4" name="Line 170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5" name="Line 171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6" name="Line 172"/>
          <p:cNvSpPr>
            <a:spLocks noChangeShapeType="1"/>
          </p:cNvSpPr>
          <p:nvPr/>
        </p:nvSpPr>
        <p:spPr bwMode="auto">
          <a:xfrm rot="10800000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7" name="Line 173"/>
          <p:cNvSpPr>
            <a:spLocks noChangeShapeType="1"/>
          </p:cNvSpPr>
          <p:nvPr/>
        </p:nvSpPr>
        <p:spPr bwMode="auto">
          <a:xfrm rot="10800000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8" name="Line 174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59" name="Line 175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60" name="Line 176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61" name="Line 177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62" name="Line 178"/>
          <p:cNvSpPr>
            <a:spLocks noChangeShapeType="1"/>
          </p:cNvSpPr>
          <p:nvPr/>
        </p:nvSpPr>
        <p:spPr bwMode="auto">
          <a:xfrm rot="10800000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63" name="Line 179"/>
          <p:cNvSpPr>
            <a:spLocks noChangeShapeType="1"/>
          </p:cNvSpPr>
          <p:nvPr/>
        </p:nvSpPr>
        <p:spPr bwMode="auto">
          <a:xfrm rot="10800000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64" name="Rectangle 180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65" name="Rectangle 181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66" name="Rectangle 182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67" name="Rectangle 183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68" name="Rectangle 184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69" name="Rectangle 185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70" name="Line 186"/>
          <p:cNvSpPr>
            <a:spLocks noChangeShapeType="1"/>
          </p:cNvSpPr>
          <p:nvPr/>
        </p:nvSpPr>
        <p:spPr bwMode="auto">
          <a:xfrm rot="16200000" flipH="1">
            <a:off x="1177925" y="30797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71" name="Line 187"/>
          <p:cNvSpPr>
            <a:spLocks noChangeShapeType="1"/>
          </p:cNvSpPr>
          <p:nvPr/>
        </p:nvSpPr>
        <p:spPr bwMode="auto">
          <a:xfrm rot="16200000" flipH="1">
            <a:off x="1177925" y="3740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72" name="Line 188"/>
          <p:cNvSpPr>
            <a:spLocks noChangeShapeType="1"/>
          </p:cNvSpPr>
          <p:nvPr/>
        </p:nvSpPr>
        <p:spPr bwMode="auto">
          <a:xfrm rot="10800000" flipV="1">
            <a:off x="2660650" y="3232150"/>
            <a:ext cx="303213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73" name="Line 189"/>
          <p:cNvSpPr>
            <a:spLocks noChangeShapeType="1"/>
          </p:cNvSpPr>
          <p:nvPr/>
        </p:nvSpPr>
        <p:spPr bwMode="auto">
          <a:xfrm rot="10800000">
            <a:off x="2027238" y="342265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374" name="Text Box 190"/>
          <p:cNvSpPr txBox="1">
            <a:spLocks noChangeArrowheads="1"/>
          </p:cNvSpPr>
          <p:nvPr/>
        </p:nvSpPr>
        <p:spPr bwMode="auto">
          <a:xfrm>
            <a:off x="1831975" y="34671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93375" name="Text Box 191"/>
          <p:cNvSpPr txBox="1">
            <a:spLocks noChangeArrowheads="1"/>
          </p:cNvSpPr>
          <p:nvPr/>
        </p:nvSpPr>
        <p:spPr bwMode="auto">
          <a:xfrm>
            <a:off x="3833813" y="34734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63524" name="Freeform 192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5" name="Freeform 193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78" name="Rectangle 194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379" name="Rectangle 195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8" name="Freeform 196"/>
          <p:cNvSpPr>
            <a:spLocks/>
          </p:cNvSpPr>
          <p:nvPr/>
        </p:nvSpPr>
        <p:spPr bwMode="auto">
          <a:xfrm flipH="1">
            <a:off x="25669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29" name="Freeform 197"/>
          <p:cNvSpPr>
            <a:spLocks/>
          </p:cNvSpPr>
          <p:nvPr/>
        </p:nvSpPr>
        <p:spPr bwMode="auto">
          <a:xfrm flipH="1" flipV="1">
            <a:off x="25511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0" name="Freeform 198"/>
          <p:cNvSpPr>
            <a:spLocks/>
          </p:cNvSpPr>
          <p:nvPr/>
        </p:nvSpPr>
        <p:spPr bwMode="auto">
          <a:xfrm flipH="1" flipV="1">
            <a:off x="3175000" y="46418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1" name="Freeform 199"/>
          <p:cNvSpPr>
            <a:spLocks/>
          </p:cNvSpPr>
          <p:nvPr/>
        </p:nvSpPr>
        <p:spPr bwMode="auto">
          <a:xfrm flipH="1">
            <a:off x="3159125" y="56896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2" name="Freeform 200"/>
          <p:cNvSpPr>
            <a:spLocks/>
          </p:cNvSpPr>
          <p:nvPr/>
        </p:nvSpPr>
        <p:spPr bwMode="auto">
          <a:xfrm flipH="1">
            <a:off x="3757613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33" name="Freeform 201"/>
          <p:cNvSpPr>
            <a:spLocks/>
          </p:cNvSpPr>
          <p:nvPr/>
        </p:nvSpPr>
        <p:spPr bwMode="auto">
          <a:xfrm flipH="1" flipV="1">
            <a:off x="374967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86" name="Freeform 202"/>
          <p:cNvSpPr>
            <a:spLocks/>
          </p:cNvSpPr>
          <p:nvPr/>
        </p:nvSpPr>
        <p:spPr bwMode="auto">
          <a:xfrm flipH="1" flipV="1">
            <a:off x="4357688" y="46418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87" name="Freeform 203"/>
          <p:cNvSpPr>
            <a:spLocks/>
          </p:cNvSpPr>
          <p:nvPr/>
        </p:nvSpPr>
        <p:spPr bwMode="auto">
          <a:xfrm flipH="1">
            <a:off x="4341813" y="56896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88" name="Text Box 204"/>
          <p:cNvSpPr txBox="1">
            <a:spLocks noChangeArrowheads="1"/>
          </p:cNvSpPr>
          <p:nvPr/>
        </p:nvSpPr>
        <p:spPr bwMode="auto">
          <a:xfrm>
            <a:off x="7043738" y="4102100"/>
            <a:ext cx="452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Trạng thái cân bằng 1</a:t>
            </a:r>
          </a:p>
        </p:txBody>
      </p:sp>
      <p:sp>
        <p:nvSpPr>
          <p:cNvPr id="93389" name="Text Box 205"/>
          <p:cNvSpPr txBox="1">
            <a:spLocks noChangeArrowheads="1"/>
          </p:cNvSpPr>
          <p:nvPr/>
        </p:nvSpPr>
        <p:spPr bwMode="auto">
          <a:xfrm>
            <a:off x="7664450" y="4724400"/>
            <a:ext cx="2973388" cy="860425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– 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</a:p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 (I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  <a:endParaRPr lang="en-US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9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0"/>
                                        <p:tgtEl>
                                          <p:spTgt spid="9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0"/>
                                        <p:tgtEl>
                                          <p:spTgt spid="9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0"/>
                                        <p:tgtEl>
                                          <p:spTgt spid="9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0"/>
                                        <p:tgtEl>
                                          <p:spTgt spid="9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0"/>
                                        <p:tgtEl>
                                          <p:spTgt spid="9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0"/>
                                        <p:tgtEl>
                                          <p:spTgt spid="9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0"/>
                                        <p:tgtEl>
                                          <p:spTgt spid="9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0"/>
                                        <p:tgtEl>
                                          <p:spTgt spid="9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0"/>
                                        <p:tgtEl>
                                          <p:spTgt spid="9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0"/>
                                        <p:tgtEl>
                                          <p:spTgt spid="9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0"/>
                                        <p:tgtEl>
                                          <p:spTgt spid="9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0"/>
                                        <p:tgtEl>
                                          <p:spTgt spid="9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0"/>
                                        <p:tgtEl>
                                          <p:spTgt spid="9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0"/>
                                        <p:tgtEl>
                                          <p:spTgt spid="9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0"/>
                                        <p:tgtEl>
                                          <p:spTgt spid="9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0"/>
                                        <p:tgtEl>
                                          <p:spTgt spid="9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0"/>
                                        <p:tgtEl>
                                          <p:spTgt spid="9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1" dur="5000"/>
                                        <p:tgtEl>
                                          <p:spTgt spid="9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0"/>
                                        <p:tgtEl>
                                          <p:spTgt spid="9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0"/>
                                        <p:tgtEl>
                                          <p:spTgt spid="93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0"/>
                                        <p:tgtEl>
                                          <p:spTgt spid="93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0"/>
                                        <p:tgtEl>
                                          <p:spTgt spid="9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0"/>
                                        <p:tgtEl>
                                          <p:spTgt spid="93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0"/>
                                        <p:tgtEl>
                                          <p:spTgt spid="9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0"/>
                                        <p:tgtEl>
                                          <p:spTgt spid="9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0"/>
                                        <p:tgtEl>
                                          <p:spTgt spid="9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0"/>
                                        <p:tgtEl>
                                          <p:spTgt spid="9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9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0"/>
                                        <p:tgtEl>
                                          <p:spTgt spid="9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3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0"/>
                                        <p:tgtEl>
                                          <p:spTgt spid="9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48" grpId="0" animBg="1"/>
      <p:bldP spid="93349" grpId="0" animBg="1"/>
      <p:bldP spid="93350" grpId="0" animBg="1"/>
      <p:bldP spid="93351" grpId="0" animBg="1"/>
      <p:bldP spid="93352" grpId="0" animBg="1"/>
      <p:bldP spid="93353" grpId="0" animBg="1"/>
      <p:bldP spid="93354" grpId="0" animBg="1"/>
      <p:bldP spid="93355" grpId="0" animBg="1"/>
      <p:bldP spid="93356" grpId="0" animBg="1"/>
      <p:bldP spid="93357" grpId="0" animBg="1"/>
      <p:bldP spid="93358" grpId="0" animBg="1"/>
      <p:bldP spid="93359" grpId="0" animBg="1"/>
      <p:bldP spid="93360" grpId="0" animBg="1"/>
      <p:bldP spid="93361" grpId="0" animBg="1"/>
      <p:bldP spid="93362" grpId="0" animBg="1"/>
      <p:bldP spid="93363" grpId="0" animBg="1"/>
      <p:bldP spid="93364" grpId="0" animBg="1"/>
      <p:bldP spid="93365" grpId="0" animBg="1"/>
      <p:bldP spid="93366" grpId="0" animBg="1"/>
      <p:bldP spid="93367" grpId="0" animBg="1"/>
      <p:bldP spid="93368" grpId="0" animBg="1"/>
      <p:bldP spid="93369" grpId="0" animBg="1"/>
      <p:bldP spid="93370" grpId="0" animBg="1"/>
      <p:bldP spid="93371" grpId="0" animBg="1"/>
      <p:bldP spid="93372" grpId="0" animBg="1"/>
      <p:bldP spid="93373" grpId="0" animBg="1"/>
      <p:bldP spid="93374" grpId="0" animBg="1"/>
      <p:bldP spid="93378" grpId="0" animBg="1"/>
      <p:bldP spid="93379" grpId="0" animBg="1"/>
      <p:bldP spid="93386" grpId="0" animBg="1"/>
      <p:bldP spid="93387" grpId="0" animBg="1"/>
      <p:bldP spid="93388" grpId="0"/>
      <p:bldP spid="933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3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64681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64692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3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4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5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6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7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8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9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0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1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2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3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4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5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6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4707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4708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4709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4710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11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4712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13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4714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15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682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4683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4684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4685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4686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4687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4688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4689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4690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4691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4514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64515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64564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64565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64566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64567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64568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64569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4570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64571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64572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64573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64574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64584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94263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678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679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68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64585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94268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674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675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67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64586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64587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427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4670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71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72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4588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427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466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6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68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64589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6466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61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62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63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64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4590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64591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592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593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594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595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596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4597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4654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5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6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7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8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9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598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4648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9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0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1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2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3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459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0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1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2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3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4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5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6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7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4608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4609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4645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6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7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610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4642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3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4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611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463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0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1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612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4636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37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3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613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463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3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35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614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4630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31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32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4615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16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17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18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19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20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21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22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4623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64626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27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28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29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4624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4625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4575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64576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4577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8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79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0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1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82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4583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4516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8" name="Freeform 162"/>
          <p:cNvSpPr>
            <a:spLocks/>
          </p:cNvSpPr>
          <p:nvPr/>
        </p:nvSpPr>
        <p:spPr bwMode="auto">
          <a:xfrm flipH="1" flipV="1">
            <a:off x="1968500" y="46482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9" name="Freeform 163"/>
          <p:cNvSpPr>
            <a:spLocks/>
          </p:cNvSpPr>
          <p:nvPr/>
        </p:nvSpPr>
        <p:spPr bwMode="auto">
          <a:xfrm flipH="1">
            <a:off x="1951038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0" name="Freeform 164"/>
          <p:cNvSpPr>
            <a:spLocks/>
          </p:cNvSpPr>
          <p:nvPr/>
        </p:nvSpPr>
        <p:spPr bwMode="auto">
          <a:xfrm flipH="1">
            <a:off x="25669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1" name="Freeform 165"/>
          <p:cNvSpPr>
            <a:spLocks/>
          </p:cNvSpPr>
          <p:nvPr/>
        </p:nvSpPr>
        <p:spPr bwMode="auto">
          <a:xfrm flipH="1" flipV="1">
            <a:off x="25511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2" name="Freeform 166"/>
          <p:cNvSpPr>
            <a:spLocks/>
          </p:cNvSpPr>
          <p:nvPr/>
        </p:nvSpPr>
        <p:spPr bwMode="auto">
          <a:xfrm flipH="1" flipV="1">
            <a:off x="3167063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3" name="Freeform 167"/>
          <p:cNvSpPr>
            <a:spLocks/>
          </p:cNvSpPr>
          <p:nvPr/>
        </p:nvSpPr>
        <p:spPr bwMode="auto">
          <a:xfrm flipH="1">
            <a:off x="3149600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Freeform 168"/>
          <p:cNvSpPr>
            <a:spLocks/>
          </p:cNvSpPr>
          <p:nvPr/>
        </p:nvSpPr>
        <p:spPr bwMode="auto">
          <a:xfrm flipH="1">
            <a:off x="3757613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Freeform 169"/>
          <p:cNvSpPr>
            <a:spLocks/>
          </p:cNvSpPr>
          <p:nvPr/>
        </p:nvSpPr>
        <p:spPr bwMode="auto">
          <a:xfrm flipH="1" flipV="1">
            <a:off x="374967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378" name="Line 170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79" name="Line 171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0" name="Line 172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1" name="Line 173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2" name="Line 174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3" name="Line 175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4" name="Line 176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5" name="Line 177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6" name="Line 178"/>
          <p:cNvSpPr>
            <a:spLocks noChangeShapeType="1"/>
          </p:cNvSpPr>
          <p:nvPr/>
        </p:nvSpPr>
        <p:spPr bwMode="auto">
          <a:xfrm rot="10800000" flipH="1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7" name="Line 179"/>
          <p:cNvSpPr>
            <a:spLocks noChangeShapeType="1"/>
          </p:cNvSpPr>
          <p:nvPr/>
        </p:nvSpPr>
        <p:spPr bwMode="auto">
          <a:xfrm rot="10800000" flipH="1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8" name="Line 180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89" name="Line 181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90" name="Line 182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91" name="Line 183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92" name="Line 184"/>
          <p:cNvSpPr>
            <a:spLocks noChangeShapeType="1"/>
          </p:cNvSpPr>
          <p:nvPr/>
        </p:nvSpPr>
        <p:spPr bwMode="auto">
          <a:xfrm rot="10800000" flipH="1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93" name="Line 185"/>
          <p:cNvSpPr>
            <a:spLocks noChangeShapeType="1"/>
          </p:cNvSpPr>
          <p:nvPr/>
        </p:nvSpPr>
        <p:spPr bwMode="auto">
          <a:xfrm rot="10800000" flipH="1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394" name="Rectangle 186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395" name="Rectangle 187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396" name="Rectangle 188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397" name="Rectangle 189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398" name="Rectangle 190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399" name="Rectangle 191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400" name="Line 192"/>
          <p:cNvSpPr>
            <a:spLocks noChangeShapeType="1"/>
          </p:cNvSpPr>
          <p:nvPr/>
        </p:nvSpPr>
        <p:spPr bwMode="auto">
          <a:xfrm rot="16200000" flipH="1">
            <a:off x="4886325" y="3105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401" name="Line 193"/>
          <p:cNvSpPr>
            <a:spLocks noChangeShapeType="1"/>
          </p:cNvSpPr>
          <p:nvPr/>
        </p:nvSpPr>
        <p:spPr bwMode="auto">
          <a:xfrm rot="16200000" flipH="1">
            <a:off x="4886325" y="37655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402" name="Line 194"/>
          <p:cNvSpPr>
            <a:spLocks noChangeShapeType="1"/>
          </p:cNvSpPr>
          <p:nvPr/>
        </p:nvSpPr>
        <p:spPr bwMode="auto">
          <a:xfrm rot="10800000" flipH="1" flipV="1">
            <a:off x="3319463" y="3232150"/>
            <a:ext cx="303212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403" name="Line 195"/>
          <p:cNvSpPr>
            <a:spLocks noChangeShapeType="1"/>
          </p:cNvSpPr>
          <p:nvPr/>
        </p:nvSpPr>
        <p:spPr bwMode="auto">
          <a:xfrm rot="10800000" flipH="1">
            <a:off x="4029075" y="3422650"/>
            <a:ext cx="303213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404" name="Text Box 196"/>
          <p:cNvSpPr txBox="1">
            <a:spLocks noChangeArrowheads="1"/>
          </p:cNvSpPr>
          <p:nvPr/>
        </p:nvSpPr>
        <p:spPr bwMode="auto">
          <a:xfrm>
            <a:off x="3851275" y="34798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94405" name="Text Box 197"/>
          <p:cNvSpPr txBox="1">
            <a:spLocks noChangeArrowheads="1"/>
          </p:cNvSpPr>
          <p:nvPr/>
        </p:nvSpPr>
        <p:spPr bwMode="auto">
          <a:xfrm>
            <a:off x="1874838" y="34607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64554" name="Freeform 198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5" name="Freeform 199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408" name="Rectangle 200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409" name="Rectangle 201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8" name="Freeform 202"/>
          <p:cNvSpPr>
            <a:spLocks/>
          </p:cNvSpPr>
          <p:nvPr/>
        </p:nvSpPr>
        <p:spPr bwMode="auto">
          <a:xfrm flipH="1" flipV="1">
            <a:off x="4357688" y="46418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9" name="Freeform 203"/>
          <p:cNvSpPr>
            <a:spLocks/>
          </p:cNvSpPr>
          <p:nvPr/>
        </p:nvSpPr>
        <p:spPr bwMode="auto">
          <a:xfrm flipH="1">
            <a:off x="4341813" y="56896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412" name="Freeform 204"/>
          <p:cNvSpPr>
            <a:spLocks/>
          </p:cNvSpPr>
          <p:nvPr/>
        </p:nvSpPr>
        <p:spPr bwMode="auto">
          <a:xfrm flipH="1">
            <a:off x="4957763" y="46545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413" name="Freeform 205"/>
          <p:cNvSpPr>
            <a:spLocks/>
          </p:cNvSpPr>
          <p:nvPr/>
        </p:nvSpPr>
        <p:spPr bwMode="auto">
          <a:xfrm flipH="1" flipV="1">
            <a:off x="4949825" y="57023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414" name="Text Box 206"/>
          <p:cNvSpPr txBox="1">
            <a:spLocks noChangeArrowheads="1"/>
          </p:cNvSpPr>
          <p:nvPr/>
        </p:nvSpPr>
        <p:spPr bwMode="auto">
          <a:xfrm>
            <a:off x="6789738" y="4305300"/>
            <a:ext cx="4527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Trạng thái cân bằng 2</a:t>
            </a:r>
          </a:p>
        </p:txBody>
      </p:sp>
      <p:sp>
        <p:nvSpPr>
          <p:cNvPr id="94415" name="Text Box 207"/>
          <p:cNvSpPr txBox="1">
            <a:spLocks noChangeArrowheads="1"/>
          </p:cNvSpPr>
          <p:nvPr/>
        </p:nvSpPr>
        <p:spPr bwMode="auto">
          <a:xfrm>
            <a:off x="7297738" y="5016500"/>
            <a:ext cx="3319462" cy="860425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(I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</a:p>
          <a:p>
            <a:pPr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- 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	</a:t>
            </a:r>
            <a:endParaRPr lang="en-US" sz="2400" b="1" i="1" baseline="-25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sym typeface="Wingdings 3" pitchFamily="18" charset="2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9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0"/>
                                        <p:tgtEl>
                                          <p:spTgt spid="9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0"/>
                                        <p:tgtEl>
                                          <p:spTgt spid="9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0"/>
                                        <p:tgtEl>
                                          <p:spTgt spid="9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0"/>
                                        <p:tgtEl>
                                          <p:spTgt spid="9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0"/>
                                        <p:tgtEl>
                                          <p:spTgt spid="9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0"/>
                                        <p:tgtEl>
                                          <p:spTgt spid="9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0"/>
                                        <p:tgtEl>
                                          <p:spTgt spid="9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0"/>
                                        <p:tgtEl>
                                          <p:spTgt spid="9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0"/>
                                        <p:tgtEl>
                                          <p:spTgt spid="9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0"/>
                                        <p:tgtEl>
                                          <p:spTgt spid="9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0"/>
                                        <p:tgtEl>
                                          <p:spTgt spid="9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0"/>
                                        <p:tgtEl>
                                          <p:spTgt spid="9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0"/>
                                        <p:tgtEl>
                                          <p:spTgt spid="9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0"/>
                                        <p:tgtEl>
                                          <p:spTgt spid="9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0"/>
                                        <p:tgtEl>
                                          <p:spTgt spid="9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0"/>
                                        <p:tgtEl>
                                          <p:spTgt spid="9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0"/>
                                        <p:tgtEl>
                                          <p:spTgt spid="9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1" dur="5000"/>
                                        <p:tgtEl>
                                          <p:spTgt spid="9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0"/>
                                        <p:tgtEl>
                                          <p:spTgt spid="9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0"/>
                                        <p:tgtEl>
                                          <p:spTgt spid="9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0"/>
                                        <p:tgtEl>
                                          <p:spTgt spid="9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9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0"/>
                                        <p:tgtEl>
                                          <p:spTgt spid="9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0"/>
                                        <p:tgtEl>
                                          <p:spTgt spid="94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0"/>
                                        <p:tgtEl>
                                          <p:spTgt spid="94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0"/>
                                        <p:tgtEl>
                                          <p:spTgt spid="94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0"/>
                                        <p:tgtEl>
                                          <p:spTgt spid="94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9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0"/>
                                        <p:tgtEl>
                                          <p:spTgt spid="9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4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0"/>
                                        <p:tgtEl>
                                          <p:spTgt spid="9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78" grpId="0" animBg="1"/>
      <p:bldP spid="94379" grpId="0" animBg="1"/>
      <p:bldP spid="94380" grpId="0" animBg="1"/>
      <p:bldP spid="94381" grpId="0" animBg="1"/>
      <p:bldP spid="94382" grpId="0" animBg="1"/>
      <p:bldP spid="94383" grpId="0" animBg="1"/>
      <p:bldP spid="94384" grpId="0" animBg="1"/>
      <p:bldP spid="94385" grpId="0" animBg="1"/>
      <p:bldP spid="94386" grpId="0" animBg="1"/>
      <p:bldP spid="94387" grpId="0" animBg="1"/>
      <p:bldP spid="94388" grpId="0" animBg="1"/>
      <p:bldP spid="94389" grpId="0" animBg="1"/>
      <p:bldP spid="94390" grpId="0" animBg="1"/>
      <p:bldP spid="94391" grpId="0" animBg="1"/>
      <p:bldP spid="94392" grpId="0" animBg="1"/>
      <p:bldP spid="94393" grpId="0" animBg="1"/>
      <p:bldP spid="94394" grpId="0" animBg="1"/>
      <p:bldP spid="94395" grpId="0" animBg="1"/>
      <p:bldP spid="94396" grpId="0" animBg="1"/>
      <p:bldP spid="94397" grpId="0" animBg="1"/>
      <p:bldP spid="94398" grpId="0" animBg="1"/>
      <p:bldP spid="94399" grpId="0" animBg="1"/>
      <p:bldP spid="94400" grpId="0" animBg="1"/>
      <p:bldP spid="94401" grpId="0" animBg="1"/>
      <p:bldP spid="94402" grpId="0" animBg="1"/>
      <p:bldP spid="94403" grpId="0" animBg="1"/>
      <p:bldP spid="94404" grpId="0" animBg="1"/>
      <p:bldP spid="94408" grpId="0" animBg="1"/>
      <p:bldP spid="94409" grpId="0" animBg="1"/>
      <p:bldP spid="94412" grpId="0" animBg="1"/>
      <p:bldP spid="94413" grpId="0" animBg="1"/>
      <p:bldP spid="94414" grpId="0"/>
      <p:bldP spid="944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65703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65714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15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16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17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18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19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0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1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2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3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4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5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6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7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8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5729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5730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5731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5732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33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5734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35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5736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37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704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5705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5706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5707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5708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5709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5710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5711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5712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5713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5538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65539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65586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65587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65588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65589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65590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65591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5592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65593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65594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65595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65596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65606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95287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700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701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70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65607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95292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696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97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9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65608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65609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529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5692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93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94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5610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530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568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8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90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65611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6568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8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84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8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86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5612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65613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14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15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16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17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18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5619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5676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77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78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79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80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81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620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5670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71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72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73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74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75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5621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2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3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4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5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6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7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8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9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30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5631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5667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68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69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632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5664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65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66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633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5661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62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63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634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5658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59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60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635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5655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56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57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636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5652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53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54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5637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38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39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40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41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42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43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44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5645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65648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49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50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51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5646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647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5597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65598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5599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00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1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02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03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04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5605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5540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2" name="Freeform 162"/>
          <p:cNvSpPr>
            <a:spLocks/>
          </p:cNvSpPr>
          <p:nvPr/>
        </p:nvSpPr>
        <p:spPr bwMode="auto">
          <a:xfrm flipH="1" flipV="1">
            <a:off x="1968500" y="46482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Freeform 163"/>
          <p:cNvSpPr>
            <a:spLocks/>
          </p:cNvSpPr>
          <p:nvPr/>
        </p:nvSpPr>
        <p:spPr bwMode="auto">
          <a:xfrm flipH="1">
            <a:off x="1951038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396" name="Line 164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397" name="Line 165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398" name="Line 166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399" name="Line 167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0" name="Line 168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1" name="Line 169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2" name="Line 170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3" name="Line 171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4" name="Line 172"/>
          <p:cNvSpPr>
            <a:spLocks noChangeShapeType="1"/>
          </p:cNvSpPr>
          <p:nvPr/>
        </p:nvSpPr>
        <p:spPr bwMode="auto">
          <a:xfrm rot="10800000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5" name="Line 173"/>
          <p:cNvSpPr>
            <a:spLocks noChangeShapeType="1"/>
          </p:cNvSpPr>
          <p:nvPr/>
        </p:nvSpPr>
        <p:spPr bwMode="auto">
          <a:xfrm rot="10800000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6" name="Line 174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7" name="Line 175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8" name="Line 176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09" name="Line 177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10" name="Line 178"/>
          <p:cNvSpPr>
            <a:spLocks noChangeShapeType="1"/>
          </p:cNvSpPr>
          <p:nvPr/>
        </p:nvSpPr>
        <p:spPr bwMode="auto">
          <a:xfrm rot="10800000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11" name="Line 179"/>
          <p:cNvSpPr>
            <a:spLocks noChangeShapeType="1"/>
          </p:cNvSpPr>
          <p:nvPr/>
        </p:nvSpPr>
        <p:spPr bwMode="auto">
          <a:xfrm rot="10800000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12" name="Rectangle 180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413" name="Rectangle 181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414" name="Rectangle 182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415" name="Rectangle 183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416" name="Rectangle 184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417" name="Rectangle 185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418" name="Line 186"/>
          <p:cNvSpPr>
            <a:spLocks noChangeShapeType="1"/>
          </p:cNvSpPr>
          <p:nvPr/>
        </p:nvSpPr>
        <p:spPr bwMode="auto">
          <a:xfrm rot="16200000" flipH="1">
            <a:off x="1177925" y="30797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19" name="Line 187"/>
          <p:cNvSpPr>
            <a:spLocks noChangeShapeType="1"/>
          </p:cNvSpPr>
          <p:nvPr/>
        </p:nvSpPr>
        <p:spPr bwMode="auto">
          <a:xfrm rot="16200000" flipH="1">
            <a:off x="1177925" y="3740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20" name="Line 188"/>
          <p:cNvSpPr>
            <a:spLocks noChangeShapeType="1"/>
          </p:cNvSpPr>
          <p:nvPr/>
        </p:nvSpPr>
        <p:spPr bwMode="auto">
          <a:xfrm rot="10800000" flipV="1">
            <a:off x="2660650" y="3232150"/>
            <a:ext cx="303213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21" name="Line 189"/>
          <p:cNvSpPr>
            <a:spLocks noChangeShapeType="1"/>
          </p:cNvSpPr>
          <p:nvPr/>
        </p:nvSpPr>
        <p:spPr bwMode="auto">
          <a:xfrm rot="10800000">
            <a:off x="2027238" y="3422650"/>
            <a:ext cx="303212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422" name="Text Box 190"/>
          <p:cNvSpPr txBox="1">
            <a:spLocks noChangeArrowheads="1"/>
          </p:cNvSpPr>
          <p:nvPr/>
        </p:nvSpPr>
        <p:spPr bwMode="auto">
          <a:xfrm>
            <a:off x="1831975" y="34671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95423" name="Text Box 191"/>
          <p:cNvSpPr txBox="1">
            <a:spLocks noChangeArrowheads="1"/>
          </p:cNvSpPr>
          <p:nvPr/>
        </p:nvSpPr>
        <p:spPr bwMode="auto">
          <a:xfrm>
            <a:off x="3833813" y="34734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65572" name="Freeform 192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3" name="Freeform 193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426" name="Rectangle 194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427" name="Rectangle 195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6" name="Freeform 196"/>
          <p:cNvSpPr>
            <a:spLocks/>
          </p:cNvSpPr>
          <p:nvPr/>
        </p:nvSpPr>
        <p:spPr bwMode="auto">
          <a:xfrm flipH="1">
            <a:off x="25669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7" name="Freeform 197"/>
          <p:cNvSpPr>
            <a:spLocks/>
          </p:cNvSpPr>
          <p:nvPr/>
        </p:nvSpPr>
        <p:spPr bwMode="auto">
          <a:xfrm flipH="1" flipV="1">
            <a:off x="25511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8" name="Freeform 198"/>
          <p:cNvSpPr>
            <a:spLocks/>
          </p:cNvSpPr>
          <p:nvPr/>
        </p:nvSpPr>
        <p:spPr bwMode="auto">
          <a:xfrm flipH="1" flipV="1">
            <a:off x="3175000" y="46418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9" name="Freeform 199"/>
          <p:cNvSpPr>
            <a:spLocks/>
          </p:cNvSpPr>
          <p:nvPr/>
        </p:nvSpPr>
        <p:spPr bwMode="auto">
          <a:xfrm flipH="1">
            <a:off x="3159125" y="56896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0" name="Freeform 200"/>
          <p:cNvSpPr>
            <a:spLocks/>
          </p:cNvSpPr>
          <p:nvPr/>
        </p:nvSpPr>
        <p:spPr bwMode="auto">
          <a:xfrm flipH="1">
            <a:off x="3757613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1" name="Freeform 201"/>
          <p:cNvSpPr>
            <a:spLocks/>
          </p:cNvSpPr>
          <p:nvPr/>
        </p:nvSpPr>
        <p:spPr bwMode="auto">
          <a:xfrm flipH="1" flipV="1">
            <a:off x="374967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434" name="Freeform 202"/>
          <p:cNvSpPr>
            <a:spLocks/>
          </p:cNvSpPr>
          <p:nvPr/>
        </p:nvSpPr>
        <p:spPr bwMode="auto">
          <a:xfrm flipH="1" flipV="1">
            <a:off x="4357688" y="46418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435" name="Freeform 203"/>
          <p:cNvSpPr>
            <a:spLocks/>
          </p:cNvSpPr>
          <p:nvPr/>
        </p:nvSpPr>
        <p:spPr bwMode="auto">
          <a:xfrm flipH="1">
            <a:off x="4341813" y="56896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436" name="Text Box 204"/>
          <p:cNvSpPr txBox="1">
            <a:spLocks noChangeArrowheads="1"/>
          </p:cNvSpPr>
          <p:nvPr/>
        </p:nvSpPr>
        <p:spPr bwMode="auto">
          <a:xfrm>
            <a:off x="7016750" y="1341438"/>
            <a:ext cx="5145088" cy="3054350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Trạng thái cân bằng 1</a:t>
            </a: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3200" b="1" i="1">
                <a:latin typeface="Times New Roman" pitchFamily="18" charset="0"/>
              </a:rPr>
              <a:t>C</a:t>
            </a:r>
            <a:r>
              <a:rPr lang="en-US" sz="3200" b="1" i="1" baseline="-25000">
                <a:latin typeface="Times New Roman" pitchFamily="18" charset="0"/>
              </a:rPr>
              <a:t>1 </a:t>
            </a:r>
            <a:r>
              <a:rPr lang="en-US" sz="3200" b="1" i="1">
                <a:latin typeface="Times New Roman" pitchFamily="18" charset="0"/>
              </a:rPr>
              <a:t>phóng điện, C</a:t>
            </a:r>
            <a:r>
              <a:rPr lang="en-US" sz="3200" b="1" i="1" baseline="-25000">
                <a:latin typeface="Times New Roman" pitchFamily="18" charset="0"/>
              </a:rPr>
              <a:t>2 </a:t>
            </a:r>
            <a:r>
              <a:rPr lang="en-US" sz="3200" b="1" i="1">
                <a:latin typeface="Times New Roman" pitchFamily="18" charset="0"/>
              </a:rPr>
              <a:t>tích điện</a:t>
            </a: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3200" b="1" i="1">
                <a:solidFill>
                  <a:srgbClr val="800000"/>
                </a:solidFill>
                <a:latin typeface="Times New Roman" pitchFamily="18" charset="0"/>
              </a:rPr>
              <a:t>T</a:t>
            </a:r>
            <a:r>
              <a:rPr lang="en-US" sz="3200" b="1" i="1" baseline="-25000">
                <a:solidFill>
                  <a:srgbClr val="800000"/>
                </a:solidFill>
                <a:latin typeface="Times New Roman" pitchFamily="18" charset="0"/>
              </a:rPr>
              <a:t>1</a:t>
            </a:r>
            <a:r>
              <a:rPr lang="en-US" sz="3200" b="1" i="1">
                <a:solidFill>
                  <a:srgbClr val="800000"/>
                </a:solidFill>
                <a:latin typeface="Times New Roman" pitchFamily="18" charset="0"/>
              </a:rPr>
              <a:t> THÔNG -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200" b="1" i="1" baseline="-2500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</a:rPr>
              <a:t>KHÓA</a:t>
            </a: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</a:rPr>
              <a:t>Xung ra :</a:t>
            </a:r>
            <a:br>
              <a:rPr lang="en-US" sz="3200" b="1" i="1">
                <a:solidFill>
                  <a:srgbClr val="0000FF"/>
                </a:solidFill>
                <a:latin typeface="VNI-Times" pitchFamily="2" charset="0"/>
              </a:rPr>
            </a:b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3200" b="1" i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3200" b="1" i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– I</a:t>
            </a:r>
            <a:r>
              <a:rPr lang="en-US" sz="3200" b="1" i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3200" b="1" i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1 </a:t>
            </a:r>
          </a:p>
          <a:p>
            <a:pPr marL="290513" indent="-290513">
              <a:defRPr/>
            </a:pP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  U</a:t>
            </a:r>
            <a:r>
              <a:rPr lang="en-US" sz="3200" b="1" i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3200" b="1" i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</a:t>
            </a: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(I</a:t>
            </a:r>
            <a:r>
              <a:rPr lang="en-US" sz="3200" b="1" i="1" baseline="-250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32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</a:p>
        </p:txBody>
      </p:sp>
      <p:sp>
        <p:nvSpPr>
          <p:cNvPr id="95437" name="Text Box 205"/>
          <p:cNvSpPr txBox="1">
            <a:spLocks noChangeArrowheads="1"/>
          </p:cNvSpPr>
          <p:nvPr/>
        </p:nvSpPr>
        <p:spPr bwMode="auto">
          <a:xfrm>
            <a:off x="9464675" y="333375"/>
            <a:ext cx="2473325" cy="495300"/>
          </a:xfrm>
          <a:prstGeom prst="rect">
            <a:avLst/>
          </a:prstGeom>
          <a:solidFill>
            <a:schemeClr val="bg2"/>
          </a:solidFill>
          <a:ln w="38100" cmpd="dbl">
            <a:solidFill>
              <a:srgbClr val="00007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TÓM TẮT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1000"/>
                                        <p:tgtEl>
                                          <p:spTgt spid="95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0"/>
                                        <p:tgtEl>
                                          <p:spTgt spid="9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0"/>
                                        <p:tgtEl>
                                          <p:spTgt spid="9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0"/>
                                        <p:tgtEl>
                                          <p:spTgt spid="9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0"/>
                                        <p:tgtEl>
                                          <p:spTgt spid="9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0"/>
                                        <p:tgtEl>
                                          <p:spTgt spid="9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0"/>
                                        <p:tgtEl>
                                          <p:spTgt spid="9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0"/>
                                        <p:tgtEl>
                                          <p:spTgt spid="9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0"/>
                                        <p:tgtEl>
                                          <p:spTgt spid="9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0"/>
                                        <p:tgtEl>
                                          <p:spTgt spid="9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0"/>
                                        <p:tgtEl>
                                          <p:spTgt spid="9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0"/>
                                        <p:tgtEl>
                                          <p:spTgt spid="9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0"/>
                                        <p:tgtEl>
                                          <p:spTgt spid="9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0"/>
                                        <p:tgtEl>
                                          <p:spTgt spid="9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0"/>
                                        <p:tgtEl>
                                          <p:spTgt spid="9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0" dur="5000"/>
                                        <p:tgtEl>
                                          <p:spTgt spid="9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3" dur="5000"/>
                                        <p:tgtEl>
                                          <p:spTgt spid="9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0"/>
                                        <p:tgtEl>
                                          <p:spTgt spid="9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0"/>
                                        <p:tgtEl>
                                          <p:spTgt spid="9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0"/>
                                        <p:tgtEl>
                                          <p:spTgt spid="9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0"/>
                                        <p:tgtEl>
                                          <p:spTgt spid="9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0"/>
                                        <p:tgtEl>
                                          <p:spTgt spid="95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0"/>
                                        <p:tgtEl>
                                          <p:spTgt spid="95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0"/>
                                        <p:tgtEl>
                                          <p:spTgt spid="95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0"/>
                                        <p:tgtEl>
                                          <p:spTgt spid="95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0"/>
                                        <p:tgtEl>
                                          <p:spTgt spid="9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0"/>
                                        <p:tgtEl>
                                          <p:spTgt spid="9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0"/>
                                        <p:tgtEl>
                                          <p:spTgt spid="9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0"/>
                                        <p:tgtEl>
                                          <p:spTgt spid="9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0"/>
                                        <p:tgtEl>
                                          <p:spTgt spid="9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0"/>
                                        <p:tgtEl>
                                          <p:spTgt spid="9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000"/>
                            </p:stCondLst>
                            <p:childTnLst>
                              <p:par>
                                <p:cTn id="1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5" dur="1000"/>
                                        <p:tgtEl>
                                          <p:spTgt spid="95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9" dur="1000"/>
                                        <p:tgtEl>
                                          <p:spTgt spid="95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3" dur="1000"/>
                                        <p:tgtEl>
                                          <p:spTgt spid="95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1000"/>
                                        <p:tgtEl>
                                          <p:spTgt spid="95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954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96" grpId="0" animBg="1"/>
      <p:bldP spid="95397" grpId="0" animBg="1"/>
      <p:bldP spid="95398" grpId="0" animBg="1"/>
      <p:bldP spid="95399" grpId="0" animBg="1"/>
      <p:bldP spid="95400" grpId="0" animBg="1"/>
      <p:bldP spid="95401" grpId="0" animBg="1"/>
      <p:bldP spid="95402" grpId="0" animBg="1"/>
      <p:bldP spid="95403" grpId="0" animBg="1"/>
      <p:bldP spid="95404" grpId="0" animBg="1"/>
      <p:bldP spid="95405" grpId="0" animBg="1"/>
      <p:bldP spid="95406" grpId="0" animBg="1"/>
      <p:bldP spid="95407" grpId="0" animBg="1"/>
      <p:bldP spid="95408" grpId="0" animBg="1"/>
      <p:bldP spid="95409" grpId="0" animBg="1"/>
      <p:bldP spid="95410" grpId="0" animBg="1"/>
      <p:bldP spid="95411" grpId="0" animBg="1"/>
      <p:bldP spid="95412" grpId="0" animBg="1"/>
      <p:bldP spid="95413" grpId="0" animBg="1"/>
      <p:bldP spid="95414" grpId="0" animBg="1"/>
      <p:bldP spid="95415" grpId="0" animBg="1"/>
      <p:bldP spid="95416" grpId="0" animBg="1"/>
      <p:bldP spid="95417" grpId="0" animBg="1"/>
      <p:bldP spid="95418" grpId="0" animBg="1"/>
      <p:bldP spid="95419" grpId="0" animBg="1"/>
      <p:bldP spid="95420" grpId="0" animBg="1"/>
      <p:bldP spid="95421" grpId="0" animBg="1"/>
      <p:bldP spid="95422" grpId="0" uiExpand="1" animBg="1"/>
      <p:bldP spid="95426" grpId="0" animBg="1"/>
      <p:bldP spid="95427" grpId="0" animBg="1"/>
      <p:bldP spid="95434" grpId="0" animBg="1"/>
      <p:bldP spid="95435" grpId="0" animBg="1"/>
      <p:bldP spid="95436" grpId="0" uiExpand="1" build="p" animBg="1"/>
      <p:bldP spid="954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1" name="Group 2"/>
          <p:cNvGrpSpPr>
            <a:grpSpLocks/>
          </p:cNvGrpSpPr>
          <p:nvPr/>
        </p:nvGrpSpPr>
        <p:grpSpPr bwMode="auto">
          <a:xfrm>
            <a:off x="84138" y="4191000"/>
            <a:ext cx="6537325" cy="2362200"/>
            <a:chOff x="40" y="2640"/>
            <a:chExt cx="3096" cy="1488"/>
          </a:xfrm>
        </p:grpSpPr>
        <p:grpSp>
          <p:nvGrpSpPr>
            <p:cNvPr id="66731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66742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3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4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5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6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7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8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9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0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1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2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3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4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5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6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6757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6758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6759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6760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61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6762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63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6764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65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732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6733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6734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6735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6736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6737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6738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6739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6740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6741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6562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66563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66614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66615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66616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66617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66618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66619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6620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66621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66622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66623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66624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66634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96311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728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729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73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66635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96316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724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725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72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66636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66637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632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6720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721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722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6638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6327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671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71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718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66639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6671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711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712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713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714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6640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66641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42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43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44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45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46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6647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6704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5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6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7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8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9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648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6698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99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0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1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2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03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6649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0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1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2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3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4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5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6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7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6658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6659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6695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96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97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660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6692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93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94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661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668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90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91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662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6686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87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8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663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6683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84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85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664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6680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81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82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6665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66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67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68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69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70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71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72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6673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66676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77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78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79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6674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6675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6625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66626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6627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28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9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0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31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2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6633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6564" name="Freeform 160"/>
          <p:cNvSpPr>
            <a:spLocks/>
          </p:cNvSpPr>
          <p:nvPr/>
        </p:nvSpPr>
        <p:spPr bwMode="auto">
          <a:xfrm flipH="1">
            <a:off x="13604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5" name="Freeform 161"/>
          <p:cNvSpPr>
            <a:spLocks/>
          </p:cNvSpPr>
          <p:nvPr/>
        </p:nvSpPr>
        <p:spPr bwMode="auto">
          <a:xfrm flipH="1" flipV="1">
            <a:off x="134302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6" name="Freeform 162"/>
          <p:cNvSpPr>
            <a:spLocks/>
          </p:cNvSpPr>
          <p:nvPr/>
        </p:nvSpPr>
        <p:spPr bwMode="auto">
          <a:xfrm flipH="1" flipV="1">
            <a:off x="1968500" y="46482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Freeform 163"/>
          <p:cNvSpPr>
            <a:spLocks/>
          </p:cNvSpPr>
          <p:nvPr/>
        </p:nvSpPr>
        <p:spPr bwMode="auto">
          <a:xfrm flipH="1">
            <a:off x="1951038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Freeform 164"/>
          <p:cNvSpPr>
            <a:spLocks/>
          </p:cNvSpPr>
          <p:nvPr/>
        </p:nvSpPr>
        <p:spPr bwMode="auto">
          <a:xfrm flipH="1">
            <a:off x="2566988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Freeform 165"/>
          <p:cNvSpPr>
            <a:spLocks/>
          </p:cNvSpPr>
          <p:nvPr/>
        </p:nvSpPr>
        <p:spPr bwMode="auto">
          <a:xfrm flipH="1" flipV="1">
            <a:off x="25511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Freeform 166"/>
          <p:cNvSpPr>
            <a:spLocks/>
          </p:cNvSpPr>
          <p:nvPr/>
        </p:nvSpPr>
        <p:spPr bwMode="auto">
          <a:xfrm flipH="1" flipV="1">
            <a:off x="3167063" y="46482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Freeform 167"/>
          <p:cNvSpPr>
            <a:spLocks/>
          </p:cNvSpPr>
          <p:nvPr/>
        </p:nvSpPr>
        <p:spPr bwMode="auto">
          <a:xfrm flipH="1">
            <a:off x="3149600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Freeform 168"/>
          <p:cNvSpPr>
            <a:spLocks/>
          </p:cNvSpPr>
          <p:nvPr/>
        </p:nvSpPr>
        <p:spPr bwMode="auto">
          <a:xfrm flipH="1">
            <a:off x="3757613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Freeform 169"/>
          <p:cNvSpPr>
            <a:spLocks/>
          </p:cNvSpPr>
          <p:nvPr/>
        </p:nvSpPr>
        <p:spPr bwMode="auto">
          <a:xfrm flipH="1" flipV="1">
            <a:off x="3749675" y="56959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426" name="Line 170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27" name="Line 171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28" name="Line 172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29" name="Line 173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0" name="Line 174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1" name="Line 175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2" name="Line 176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3" name="Line 177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4" name="Line 178"/>
          <p:cNvSpPr>
            <a:spLocks noChangeShapeType="1"/>
          </p:cNvSpPr>
          <p:nvPr/>
        </p:nvSpPr>
        <p:spPr bwMode="auto">
          <a:xfrm rot="10800000" flipH="1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5" name="Line 179"/>
          <p:cNvSpPr>
            <a:spLocks noChangeShapeType="1"/>
          </p:cNvSpPr>
          <p:nvPr/>
        </p:nvSpPr>
        <p:spPr bwMode="auto">
          <a:xfrm rot="10800000" flipH="1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6" name="Line 180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7" name="Line 181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8" name="Line 182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39" name="Line 183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40" name="Line 184"/>
          <p:cNvSpPr>
            <a:spLocks noChangeShapeType="1"/>
          </p:cNvSpPr>
          <p:nvPr/>
        </p:nvSpPr>
        <p:spPr bwMode="auto">
          <a:xfrm rot="10800000" flipH="1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41" name="Line 185"/>
          <p:cNvSpPr>
            <a:spLocks noChangeShapeType="1"/>
          </p:cNvSpPr>
          <p:nvPr/>
        </p:nvSpPr>
        <p:spPr bwMode="auto">
          <a:xfrm rot="10800000" flipH="1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42" name="Rectangle 186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443" name="Rectangle 187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444" name="Rectangle 188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445" name="Rectangle 189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446" name="Rectangle 190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447" name="Rectangle 191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448" name="Line 192"/>
          <p:cNvSpPr>
            <a:spLocks noChangeShapeType="1"/>
          </p:cNvSpPr>
          <p:nvPr/>
        </p:nvSpPr>
        <p:spPr bwMode="auto">
          <a:xfrm rot="16200000" flipH="1">
            <a:off x="4886325" y="3105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49" name="Line 193"/>
          <p:cNvSpPr>
            <a:spLocks noChangeShapeType="1"/>
          </p:cNvSpPr>
          <p:nvPr/>
        </p:nvSpPr>
        <p:spPr bwMode="auto">
          <a:xfrm rot="16200000" flipH="1">
            <a:off x="4886325" y="37655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50" name="Line 194"/>
          <p:cNvSpPr>
            <a:spLocks noChangeShapeType="1"/>
          </p:cNvSpPr>
          <p:nvPr/>
        </p:nvSpPr>
        <p:spPr bwMode="auto">
          <a:xfrm rot="10800000" flipH="1" flipV="1">
            <a:off x="3319463" y="3232150"/>
            <a:ext cx="303212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51" name="Line 195"/>
          <p:cNvSpPr>
            <a:spLocks noChangeShapeType="1"/>
          </p:cNvSpPr>
          <p:nvPr/>
        </p:nvSpPr>
        <p:spPr bwMode="auto">
          <a:xfrm rot="10800000" flipH="1">
            <a:off x="4029075" y="3422650"/>
            <a:ext cx="303213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452" name="Text Box 196"/>
          <p:cNvSpPr txBox="1">
            <a:spLocks noChangeArrowheads="1"/>
          </p:cNvSpPr>
          <p:nvPr/>
        </p:nvSpPr>
        <p:spPr bwMode="auto">
          <a:xfrm>
            <a:off x="3851275" y="34798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96453" name="Text Box 197"/>
          <p:cNvSpPr txBox="1">
            <a:spLocks noChangeArrowheads="1"/>
          </p:cNvSpPr>
          <p:nvPr/>
        </p:nvSpPr>
        <p:spPr bwMode="auto">
          <a:xfrm>
            <a:off x="1874838" y="34607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66602" name="Freeform 198"/>
          <p:cNvSpPr>
            <a:spLocks/>
          </p:cNvSpPr>
          <p:nvPr/>
        </p:nvSpPr>
        <p:spPr bwMode="auto">
          <a:xfrm flipH="1" flipV="1">
            <a:off x="776288" y="46482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3" name="Freeform 199"/>
          <p:cNvSpPr>
            <a:spLocks/>
          </p:cNvSpPr>
          <p:nvPr/>
        </p:nvSpPr>
        <p:spPr bwMode="auto">
          <a:xfrm flipH="1">
            <a:off x="760413" y="56959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456" name="Rectangle 200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457" name="Rectangle 201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606" name="Freeform 202"/>
          <p:cNvSpPr>
            <a:spLocks/>
          </p:cNvSpPr>
          <p:nvPr/>
        </p:nvSpPr>
        <p:spPr bwMode="auto">
          <a:xfrm flipH="1" flipV="1">
            <a:off x="4357688" y="46418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7" name="Freeform 203"/>
          <p:cNvSpPr>
            <a:spLocks/>
          </p:cNvSpPr>
          <p:nvPr/>
        </p:nvSpPr>
        <p:spPr bwMode="auto">
          <a:xfrm flipH="1">
            <a:off x="4341813" y="56896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460" name="Freeform 204"/>
          <p:cNvSpPr>
            <a:spLocks/>
          </p:cNvSpPr>
          <p:nvPr/>
        </p:nvSpPr>
        <p:spPr bwMode="auto">
          <a:xfrm flipH="1">
            <a:off x="4957763" y="46545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461" name="Freeform 205"/>
          <p:cNvSpPr>
            <a:spLocks/>
          </p:cNvSpPr>
          <p:nvPr/>
        </p:nvSpPr>
        <p:spPr bwMode="auto">
          <a:xfrm flipH="1" flipV="1">
            <a:off x="4949825" y="57023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462" name="Text Box 206"/>
          <p:cNvSpPr txBox="1">
            <a:spLocks noChangeArrowheads="1"/>
          </p:cNvSpPr>
          <p:nvPr/>
        </p:nvSpPr>
        <p:spPr bwMode="auto">
          <a:xfrm>
            <a:off x="7232650" y="188913"/>
            <a:ext cx="4675188" cy="2139950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buFontTx/>
              <a:buBlip>
                <a:blip r:embed="rId2"/>
              </a:buBlip>
              <a:defRPr/>
            </a:pP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Trạng thái cân bằng 1</a:t>
            </a: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2000" b="1" i="1">
                <a:latin typeface="Times New Roman" pitchFamily="18" charset="0"/>
              </a:rPr>
              <a:t>C</a:t>
            </a:r>
            <a:r>
              <a:rPr lang="en-US" sz="2000" b="1" i="1" baseline="-25000">
                <a:latin typeface="Times New Roman" pitchFamily="18" charset="0"/>
              </a:rPr>
              <a:t>1</a:t>
            </a:r>
            <a:r>
              <a:rPr lang="en-US" sz="2000" b="1" i="1">
                <a:latin typeface="Times New Roman" pitchFamily="18" charset="0"/>
              </a:rPr>
              <a:t> phóng điện, C</a:t>
            </a:r>
            <a:r>
              <a:rPr lang="en-US" sz="2000" b="1" i="1" baseline="-25000">
                <a:latin typeface="Times New Roman" pitchFamily="18" charset="0"/>
              </a:rPr>
              <a:t>2</a:t>
            </a:r>
            <a:r>
              <a:rPr lang="en-US" sz="2000" b="1" i="1">
                <a:latin typeface="Times New Roman" pitchFamily="18" charset="0"/>
              </a:rPr>
              <a:t> tích điện</a:t>
            </a: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2000" b="1" i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b="1" i="1">
                <a:latin typeface="Times New Roman" pitchFamily="18" charset="0"/>
              </a:rPr>
              <a:t> </a:t>
            </a: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</a:rPr>
              <a:t>THÔNG-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2000" b="1" i="1" baseline="-2500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  <a:t>KHÓA</a:t>
            </a: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  <a:t>Xung ra :</a:t>
            </a:r>
            <a:b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– 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1 </a:t>
            </a:r>
          </a:p>
          <a:p>
            <a:pPr marL="290513" indent="-290513"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  U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 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(I</a:t>
            </a:r>
            <a:r>
              <a:rPr lang="en-US" sz="24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</a:p>
        </p:txBody>
      </p:sp>
      <p:sp>
        <p:nvSpPr>
          <p:cNvPr id="96463" name="Text Box 207"/>
          <p:cNvSpPr txBox="1">
            <a:spLocks noChangeArrowheads="1"/>
          </p:cNvSpPr>
          <p:nvPr/>
        </p:nvSpPr>
        <p:spPr bwMode="auto">
          <a:xfrm>
            <a:off x="7232650" y="2420938"/>
            <a:ext cx="4675188" cy="3330575"/>
          </a:xfrm>
          <a:prstGeom prst="rect">
            <a:avLst/>
          </a:prstGeom>
          <a:solidFill>
            <a:srgbClr val="FFFF00"/>
          </a:solidFill>
          <a:ln w="38100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buFontTx/>
              <a:buBlip>
                <a:blip r:embed="rId2"/>
              </a:buBlip>
              <a:defRPr/>
            </a:pPr>
            <a:r>
              <a:rPr lang="en-US" sz="3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Trạng thái cân bằng 2</a:t>
            </a: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3000" b="1" i="1">
                <a:latin typeface="Times New Roman" pitchFamily="18" charset="0"/>
              </a:rPr>
              <a:t>C</a:t>
            </a:r>
            <a:r>
              <a:rPr lang="en-US" sz="3000" b="1" i="1" baseline="-25000">
                <a:latin typeface="Times New Roman" pitchFamily="18" charset="0"/>
              </a:rPr>
              <a:t>1 </a:t>
            </a:r>
            <a:r>
              <a:rPr lang="en-US" sz="3000" b="1" i="1">
                <a:latin typeface="Times New Roman" pitchFamily="18" charset="0"/>
              </a:rPr>
              <a:t>tích điện, C</a:t>
            </a:r>
            <a:r>
              <a:rPr lang="en-US" sz="3000" b="1" i="1" baseline="-25000">
                <a:latin typeface="Times New Roman" pitchFamily="18" charset="0"/>
              </a:rPr>
              <a:t>2 </a:t>
            </a:r>
            <a:r>
              <a:rPr lang="en-US" sz="3000" b="1" i="1">
                <a:latin typeface="Times New Roman" pitchFamily="18" charset="0"/>
              </a:rPr>
              <a:t>phóng điện</a:t>
            </a: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3000" b="1" i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 KHÓA</a:t>
            </a: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</a:rPr>
              <a:t>  - T</a:t>
            </a:r>
            <a:r>
              <a:rPr lang="en-US" sz="3000" b="1" i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3000" b="1" i="1">
                <a:latin typeface="Times New Roman" pitchFamily="18" charset="0"/>
              </a:rPr>
              <a:t> </a:t>
            </a: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</a:rPr>
              <a:t>THÔNG</a:t>
            </a:r>
            <a:endParaRPr lang="en-US" sz="3000" b="1" i="1">
              <a:solidFill>
                <a:srgbClr val="0000FF"/>
              </a:solidFill>
              <a:latin typeface="Times New Roman" pitchFamily="18" charset="0"/>
            </a:endParaRPr>
          </a:p>
          <a:p>
            <a:pPr marL="290513" indent="-290513">
              <a:buClr>
                <a:srgbClr val="990000"/>
              </a:buClr>
              <a:buFont typeface="Wingdings" pitchFamily="2" charset="2"/>
              <a:buChar char="§"/>
              <a:defRPr/>
            </a:pPr>
            <a: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  <a:t>Xung ra :</a:t>
            </a:r>
            <a:br>
              <a:rPr lang="en-US" sz="3000" b="1" i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U</a:t>
            </a:r>
            <a:r>
              <a:rPr lang="en-US" sz="3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R1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3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 (I</a:t>
            </a:r>
            <a:r>
              <a:rPr lang="en-US" sz="3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C1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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0)</a:t>
            </a:r>
          </a:p>
          <a:p>
            <a:pPr marL="290513" indent="-290513">
              <a:defRPr/>
            </a:pP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   U</a:t>
            </a:r>
            <a:r>
              <a:rPr lang="en-US" sz="3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R2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= E</a:t>
            </a:r>
            <a:r>
              <a:rPr lang="en-US" sz="3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– I</a:t>
            </a:r>
            <a:r>
              <a:rPr lang="en-US" sz="3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C2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R</a:t>
            </a:r>
            <a:r>
              <a:rPr lang="en-US" sz="3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2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 3" pitchFamily="18" charset="2"/>
              </a:rPr>
              <a:t> </a:t>
            </a:r>
          </a:p>
        </p:txBody>
      </p:sp>
      <p:sp>
        <p:nvSpPr>
          <p:cNvPr id="96464" name="Text Box 208"/>
          <p:cNvSpPr txBox="1">
            <a:spLocks noChangeArrowheads="1"/>
          </p:cNvSpPr>
          <p:nvPr/>
        </p:nvSpPr>
        <p:spPr bwMode="auto">
          <a:xfrm>
            <a:off x="4713288" y="260350"/>
            <a:ext cx="2432050" cy="514350"/>
          </a:xfrm>
          <a:prstGeom prst="rect">
            <a:avLst/>
          </a:prstGeom>
          <a:solidFill>
            <a:schemeClr val="bg2"/>
          </a:solidFill>
          <a:ln w="57150" cmpd="thinThick">
            <a:solidFill>
              <a:srgbClr val="00007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TÓM TẮT</a:t>
            </a:r>
          </a:p>
        </p:txBody>
      </p:sp>
      <p:sp>
        <p:nvSpPr>
          <p:cNvPr id="96465" name="Text Box 209"/>
          <p:cNvSpPr txBox="1">
            <a:spLocks noChangeArrowheads="1"/>
          </p:cNvSpPr>
          <p:nvPr/>
        </p:nvSpPr>
        <p:spPr bwMode="auto">
          <a:xfrm>
            <a:off x="7089775" y="5854700"/>
            <a:ext cx="5072063" cy="9747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900" b="1" i="1">
                <a:solidFill>
                  <a:srgbClr val="990000"/>
                </a:solidFill>
                <a:latin typeface="Times New Roman" pitchFamily="18" charset="0"/>
              </a:rPr>
              <a:t>T</a:t>
            </a:r>
            <a:r>
              <a:rPr lang="en-US" sz="2900" b="1" i="1" baseline="-25000">
                <a:solidFill>
                  <a:srgbClr val="990000"/>
                </a:solidFill>
                <a:latin typeface="Times New Roman" pitchFamily="18" charset="0"/>
              </a:rPr>
              <a:t>1</a:t>
            </a:r>
            <a:r>
              <a:rPr lang="en-US" sz="2900" b="1" i="1">
                <a:solidFill>
                  <a:srgbClr val="990000"/>
                </a:solidFill>
                <a:latin typeface="Times New Roman" pitchFamily="18" charset="0"/>
              </a:rPr>
              <a:t>  và T</a:t>
            </a:r>
            <a:r>
              <a:rPr lang="en-US" sz="2900" b="1" i="1" baseline="-25000">
                <a:solidFill>
                  <a:srgbClr val="990000"/>
                </a:solidFill>
                <a:latin typeface="Times New Roman" pitchFamily="18" charset="0"/>
              </a:rPr>
              <a:t>2</a:t>
            </a:r>
            <a:r>
              <a:rPr lang="en-US" sz="2900" b="1" i="1">
                <a:latin typeface="Times New Roman" pitchFamily="18" charset="0"/>
              </a:rPr>
              <a:t> luôn phiên </a:t>
            </a:r>
            <a:r>
              <a:rPr lang="en-US" sz="2900" b="1" i="1">
                <a:solidFill>
                  <a:srgbClr val="FF0000"/>
                </a:solidFill>
                <a:latin typeface="Times New Roman" pitchFamily="18" charset="0"/>
              </a:rPr>
              <a:t>THÔNG</a:t>
            </a:r>
            <a:r>
              <a:rPr lang="en-US" sz="2900" b="1" i="1">
                <a:latin typeface="Times New Roman" pitchFamily="18" charset="0"/>
              </a:rPr>
              <a:t> – </a:t>
            </a:r>
            <a:r>
              <a:rPr lang="en-US" sz="2900" b="1" i="1">
                <a:solidFill>
                  <a:srgbClr val="0000FF"/>
                </a:solidFill>
                <a:latin typeface="Times New Roman" pitchFamily="18" charset="0"/>
              </a:rPr>
              <a:t>KHÓA </a:t>
            </a:r>
            <a:r>
              <a:rPr lang="en-US" sz="2900" b="1" i="1">
                <a:latin typeface="Times New Roman" pitchFamily="18" charset="0"/>
              </a:rPr>
              <a:t>để tạo xung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96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0"/>
                                        <p:tgtEl>
                                          <p:spTgt spid="9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0"/>
                                        <p:tgtEl>
                                          <p:spTgt spid="9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0"/>
                                        <p:tgtEl>
                                          <p:spTgt spid="9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0"/>
                                        <p:tgtEl>
                                          <p:spTgt spid="9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0"/>
                                        <p:tgtEl>
                                          <p:spTgt spid="9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0"/>
                                        <p:tgtEl>
                                          <p:spTgt spid="9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0"/>
                                        <p:tgtEl>
                                          <p:spTgt spid="9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0"/>
                                        <p:tgtEl>
                                          <p:spTgt spid="9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0"/>
                                        <p:tgtEl>
                                          <p:spTgt spid="9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0"/>
                                        <p:tgtEl>
                                          <p:spTgt spid="9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0"/>
                                        <p:tgtEl>
                                          <p:spTgt spid="9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0"/>
                                        <p:tgtEl>
                                          <p:spTgt spid="9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0"/>
                                        <p:tgtEl>
                                          <p:spTgt spid="9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0"/>
                                        <p:tgtEl>
                                          <p:spTgt spid="9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0"/>
                                        <p:tgtEl>
                                          <p:spTgt spid="9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0"/>
                                        <p:tgtEl>
                                          <p:spTgt spid="9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0"/>
                                        <p:tgtEl>
                                          <p:spTgt spid="9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0"/>
                                        <p:tgtEl>
                                          <p:spTgt spid="9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5" dur="5000"/>
                                        <p:tgtEl>
                                          <p:spTgt spid="9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0"/>
                                        <p:tgtEl>
                                          <p:spTgt spid="9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0"/>
                                        <p:tgtEl>
                                          <p:spTgt spid="9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0"/>
                                        <p:tgtEl>
                                          <p:spTgt spid="9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0"/>
                                        <p:tgtEl>
                                          <p:spTgt spid="9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0"/>
                                        <p:tgtEl>
                                          <p:spTgt spid="9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0"/>
                                        <p:tgtEl>
                                          <p:spTgt spid="96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0"/>
                                        <p:tgtEl>
                                          <p:spTgt spid="96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0"/>
                                        <p:tgtEl>
                                          <p:spTgt spid="96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0"/>
                                        <p:tgtEl>
                                          <p:spTgt spid="96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0"/>
                                        <p:tgtEl>
                                          <p:spTgt spid="9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0"/>
                                        <p:tgtEl>
                                          <p:spTgt spid="9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9" dur="1000"/>
                                        <p:tgtEl>
                                          <p:spTgt spid="96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4" dur="1000"/>
                                        <p:tgtEl>
                                          <p:spTgt spid="96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9" dur="1000"/>
                                        <p:tgtEl>
                                          <p:spTgt spid="96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1000"/>
                                        <p:tgtEl>
                                          <p:spTgt spid="96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964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2" dur="1000"/>
                                        <p:tgtEl>
                                          <p:spTgt spid="96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26" grpId="0" animBg="1"/>
      <p:bldP spid="96427" grpId="0" animBg="1"/>
      <p:bldP spid="96428" grpId="0" animBg="1"/>
      <p:bldP spid="96429" grpId="0" animBg="1"/>
      <p:bldP spid="96430" grpId="0" animBg="1"/>
      <p:bldP spid="96431" grpId="0" animBg="1"/>
      <p:bldP spid="96432" grpId="0" animBg="1"/>
      <p:bldP spid="96433" grpId="0" animBg="1"/>
      <p:bldP spid="96434" grpId="0" animBg="1"/>
      <p:bldP spid="96435" grpId="0" animBg="1"/>
      <p:bldP spid="96436" grpId="0" animBg="1"/>
      <p:bldP spid="96437" grpId="0" animBg="1"/>
      <p:bldP spid="96438" grpId="0" animBg="1"/>
      <p:bldP spid="96439" grpId="0" animBg="1"/>
      <p:bldP spid="96440" grpId="0" animBg="1"/>
      <p:bldP spid="96441" grpId="0" animBg="1"/>
      <p:bldP spid="96442" grpId="0" animBg="1"/>
      <p:bldP spid="96443" grpId="0" animBg="1"/>
      <p:bldP spid="96444" grpId="0" animBg="1"/>
      <p:bldP spid="96445" grpId="0" animBg="1"/>
      <p:bldP spid="96446" grpId="0" animBg="1"/>
      <p:bldP spid="96447" grpId="0" animBg="1"/>
      <p:bldP spid="96448" grpId="0" animBg="1"/>
      <p:bldP spid="96449" grpId="0" animBg="1"/>
      <p:bldP spid="96450" grpId="0" animBg="1"/>
      <p:bldP spid="96451" grpId="0" animBg="1"/>
      <p:bldP spid="96452" grpId="0" animBg="1"/>
      <p:bldP spid="96456" grpId="0" animBg="1"/>
      <p:bldP spid="96457" grpId="0" animBg="1"/>
      <p:bldP spid="96460" grpId="0" animBg="1"/>
      <p:bldP spid="96461" grpId="0" animBg="1"/>
      <p:bldP spid="96463" grpId="0" build="p" animBg="1"/>
      <p:bldP spid="9646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5" name="Group 2"/>
          <p:cNvGrpSpPr>
            <a:grpSpLocks/>
          </p:cNvGrpSpPr>
          <p:nvPr/>
        </p:nvGrpSpPr>
        <p:grpSpPr bwMode="auto">
          <a:xfrm>
            <a:off x="84138" y="4330700"/>
            <a:ext cx="6537325" cy="2362200"/>
            <a:chOff x="40" y="2640"/>
            <a:chExt cx="3096" cy="1488"/>
          </a:xfrm>
        </p:grpSpPr>
        <p:grpSp>
          <p:nvGrpSpPr>
            <p:cNvPr id="67765" name="Group 3"/>
            <p:cNvGrpSpPr>
              <a:grpSpLocks/>
            </p:cNvGrpSpPr>
            <p:nvPr/>
          </p:nvGrpSpPr>
          <p:grpSpPr bwMode="auto">
            <a:xfrm>
              <a:off x="40" y="2640"/>
              <a:ext cx="3096" cy="1352"/>
              <a:chOff x="40" y="2640"/>
              <a:chExt cx="3096" cy="1352"/>
            </a:xfrm>
          </p:grpSpPr>
          <p:sp>
            <p:nvSpPr>
              <p:cNvPr id="67776" name="Line 4"/>
              <p:cNvSpPr>
                <a:spLocks noChangeShapeType="1"/>
              </p:cNvSpPr>
              <p:nvPr/>
            </p:nvSpPr>
            <p:spPr bwMode="auto">
              <a:xfrm>
                <a:off x="352" y="3588"/>
                <a:ext cx="2598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77" name="Line 5"/>
              <p:cNvSpPr>
                <a:spLocks noChangeShapeType="1"/>
              </p:cNvSpPr>
              <p:nvPr/>
            </p:nvSpPr>
            <p:spPr bwMode="auto">
              <a:xfrm>
                <a:off x="368" y="3248"/>
                <a:ext cx="256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78" name="Line 6"/>
              <p:cNvSpPr>
                <a:spLocks noChangeShapeType="1"/>
              </p:cNvSpPr>
              <p:nvPr/>
            </p:nvSpPr>
            <p:spPr bwMode="auto">
              <a:xfrm>
                <a:off x="644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79" name="Line 7"/>
              <p:cNvSpPr>
                <a:spLocks noChangeShapeType="1"/>
              </p:cNvSpPr>
              <p:nvPr/>
            </p:nvSpPr>
            <p:spPr bwMode="auto">
              <a:xfrm>
                <a:off x="320" y="3296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0" name="Line 8"/>
              <p:cNvSpPr>
                <a:spLocks noChangeShapeType="1"/>
              </p:cNvSpPr>
              <p:nvPr/>
            </p:nvSpPr>
            <p:spPr bwMode="auto">
              <a:xfrm>
                <a:off x="296" y="3952"/>
                <a:ext cx="2516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1" name="Line 9"/>
              <p:cNvSpPr>
                <a:spLocks noChangeShapeType="1"/>
              </p:cNvSpPr>
              <p:nvPr/>
            </p:nvSpPr>
            <p:spPr bwMode="auto">
              <a:xfrm>
                <a:off x="360" y="2936"/>
                <a:ext cx="255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2" name="Line 10"/>
              <p:cNvSpPr>
                <a:spLocks noChangeShapeType="1"/>
              </p:cNvSpPr>
              <p:nvPr/>
            </p:nvSpPr>
            <p:spPr bwMode="auto">
              <a:xfrm>
                <a:off x="368" y="3908"/>
                <a:ext cx="260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3" name="Line 11"/>
              <p:cNvSpPr>
                <a:spLocks noChangeShapeType="1"/>
              </p:cNvSpPr>
              <p:nvPr/>
            </p:nvSpPr>
            <p:spPr bwMode="auto">
              <a:xfrm>
                <a:off x="928" y="2952"/>
                <a:ext cx="0" cy="10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4" name="Line 12"/>
              <p:cNvSpPr>
                <a:spLocks noChangeShapeType="1"/>
              </p:cNvSpPr>
              <p:nvPr/>
            </p:nvSpPr>
            <p:spPr bwMode="auto">
              <a:xfrm>
                <a:off x="1216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5" name="Line 13"/>
              <p:cNvSpPr>
                <a:spLocks noChangeShapeType="1"/>
              </p:cNvSpPr>
              <p:nvPr/>
            </p:nvSpPr>
            <p:spPr bwMode="auto">
              <a:xfrm>
                <a:off x="1500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6" name="Line 14"/>
              <p:cNvSpPr>
                <a:spLocks noChangeShapeType="1"/>
              </p:cNvSpPr>
              <p:nvPr/>
            </p:nvSpPr>
            <p:spPr bwMode="auto">
              <a:xfrm>
                <a:off x="1784" y="2928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7" name="Line 15"/>
              <p:cNvSpPr>
                <a:spLocks noChangeShapeType="1"/>
              </p:cNvSpPr>
              <p:nvPr/>
            </p:nvSpPr>
            <p:spPr bwMode="auto">
              <a:xfrm>
                <a:off x="2068" y="2912"/>
                <a:ext cx="0" cy="108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8" name="Line 16"/>
              <p:cNvSpPr>
                <a:spLocks noChangeShapeType="1"/>
              </p:cNvSpPr>
              <p:nvPr/>
            </p:nvSpPr>
            <p:spPr bwMode="auto">
              <a:xfrm>
                <a:off x="2348" y="2932"/>
                <a:ext cx="0" cy="1056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9" name="Line 17"/>
              <p:cNvSpPr>
                <a:spLocks noChangeShapeType="1"/>
              </p:cNvSpPr>
              <p:nvPr/>
            </p:nvSpPr>
            <p:spPr bwMode="auto">
              <a:xfrm>
                <a:off x="2640" y="2936"/>
                <a:ext cx="0" cy="104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90" name="Text Box 18"/>
              <p:cNvSpPr txBox="1">
                <a:spLocks noChangeArrowheads="1"/>
              </p:cNvSpPr>
              <p:nvPr/>
            </p:nvSpPr>
            <p:spPr bwMode="auto">
              <a:xfrm>
                <a:off x="4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R1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7791" name="Text Box 19"/>
              <p:cNvSpPr txBox="1">
                <a:spLocks noChangeArrowheads="1"/>
              </p:cNvSpPr>
              <p:nvPr/>
            </p:nvSpPr>
            <p:spPr bwMode="auto">
              <a:xfrm>
                <a:off x="40" y="3312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VNI-Times" pitchFamily="2" charset="0"/>
                  </a:rPr>
                  <a:t>U</a:t>
                </a:r>
                <a:r>
                  <a:rPr lang="en-US" b="1" i="1" baseline="-25000">
                    <a:latin typeface="VNI-Times" pitchFamily="2" charset="0"/>
                  </a:rPr>
                  <a:t>R2</a:t>
                </a:r>
                <a:endParaRPr lang="en-US" b="1" i="1">
                  <a:latin typeface="VNI-Times" pitchFamily="2" charset="0"/>
                </a:endParaRPr>
              </a:p>
            </p:txBody>
          </p:sp>
          <p:sp>
            <p:nvSpPr>
              <p:cNvPr id="67792" name="Text Box 20"/>
              <p:cNvSpPr txBox="1">
                <a:spLocks noChangeArrowheads="1"/>
              </p:cNvSpPr>
              <p:nvPr/>
            </p:nvSpPr>
            <p:spPr bwMode="auto">
              <a:xfrm>
                <a:off x="148" y="2838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7793" name="Text Box 21"/>
              <p:cNvSpPr txBox="1">
                <a:spLocks noChangeArrowheads="1"/>
              </p:cNvSpPr>
              <p:nvPr/>
            </p:nvSpPr>
            <p:spPr bwMode="auto">
              <a:xfrm>
                <a:off x="136" y="3492"/>
                <a:ext cx="25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E</a:t>
                </a:r>
                <a:r>
                  <a:rPr lang="en-US" sz="1400" b="1" i="1" baseline="-25000">
                    <a:latin typeface="VNI-Times" pitchFamily="2" charset="0"/>
                  </a:rPr>
                  <a:t>C</a:t>
                </a:r>
              </a:p>
            </p:txBody>
          </p:sp>
          <p:sp>
            <p:nvSpPr>
              <p:cNvPr id="67794" name="Line 22"/>
              <p:cNvSpPr>
                <a:spLocks noChangeShapeType="1"/>
              </p:cNvSpPr>
              <p:nvPr/>
            </p:nvSpPr>
            <p:spPr bwMode="auto">
              <a:xfrm>
                <a:off x="2826" y="2932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95" name="Text Box 23"/>
              <p:cNvSpPr txBox="1">
                <a:spLocks noChangeArrowheads="1"/>
              </p:cNvSpPr>
              <p:nvPr/>
            </p:nvSpPr>
            <p:spPr bwMode="auto">
              <a:xfrm>
                <a:off x="2860" y="3014"/>
                <a:ext cx="276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C1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1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7796" name="Line 24"/>
              <p:cNvSpPr>
                <a:spLocks noChangeShapeType="1"/>
              </p:cNvSpPr>
              <p:nvPr/>
            </p:nvSpPr>
            <p:spPr bwMode="auto">
              <a:xfrm>
                <a:off x="2832" y="3586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66CC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97" name="Text Box 25"/>
              <p:cNvSpPr txBox="1">
                <a:spLocks noChangeArrowheads="1"/>
              </p:cNvSpPr>
              <p:nvPr/>
            </p:nvSpPr>
            <p:spPr bwMode="auto">
              <a:xfrm>
                <a:off x="2848" y="3662"/>
                <a:ext cx="282" cy="13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i="1">
                    <a:latin typeface="VNI-Times" pitchFamily="2" charset="0"/>
                  </a:rPr>
                  <a:t>I</a:t>
                </a:r>
                <a:r>
                  <a:rPr lang="en-US" sz="1400" b="1" i="1" baseline="-25000">
                    <a:latin typeface="VNI-Times" pitchFamily="2" charset="0"/>
                  </a:rPr>
                  <a:t>C2</a:t>
                </a:r>
                <a:r>
                  <a:rPr lang="en-US" sz="1400" b="1" i="1">
                    <a:latin typeface="VNI-Times" pitchFamily="2" charset="0"/>
                  </a:rPr>
                  <a:t>R</a:t>
                </a:r>
                <a:r>
                  <a:rPr lang="en-US" sz="1400" b="1" i="1" baseline="-25000">
                    <a:latin typeface="VNI-Times" pitchFamily="2" charset="0"/>
                  </a:rPr>
                  <a:t>2</a:t>
                </a:r>
                <a:endParaRPr lang="en-US" sz="1400" b="1" i="1">
                  <a:latin typeface="VNI-Times" pitchFamily="2" charset="0"/>
                </a:endParaRPr>
              </a:p>
            </p:txBody>
          </p:sp>
          <p:sp>
            <p:nvSpPr>
              <p:cNvPr id="67798" name="Line 26"/>
              <p:cNvSpPr>
                <a:spLocks noChangeShapeType="1"/>
              </p:cNvSpPr>
              <p:nvPr/>
            </p:nvSpPr>
            <p:spPr bwMode="auto">
              <a:xfrm flipV="1">
                <a:off x="368" y="2796"/>
                <a:ext cx="0" cy="5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99" name="Line 27"/>
              <p:cNvSpPr>
                <a:spLocks noChangeShapeType="1"/>
              </p:cNvSpPr>
              <p:nvPr/>
            </p:nvSpPr>
            <p:spPr bwMode="auto">
              <a:xfrm flipV="1">
                <a:off x="360" y="3464"/>
                <a:ext cx="0" cy="5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766" name="Text Box 28"/>
            <p:cNvSpPr txBox="1">
              <a:spLocks noChangeArrowheads="1"/>
            </p:cNvSpPr>
            <p:nvPr/>
          </p:nvSpPr>
          <p:spPr bwMode="auto">
            <a:xfrm>
              <a:off x="232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7767" name="Text Box 29"/>
            <p:cNvSpPr txBox="1">
              <a:spLocks noChangeArrowheads="1"/>
            </p:cNvSpPr>
            <p:nvPr/>
          </p:nvSpPr>
          <p:spPr bwMode="auto">
            <a:xfrm>
              <a:off x="240" y="32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0</a:t>
              </a:r>
            </a:p>
          </p:txBody>
        </p:sp>
        <p:sp>
          <p:nvSpPr>
            <p:cNvPr id="67768" name="Text Box 30"/>
            <p:cNvSpPr txBox="1">
              <a:spLocks noChangeArrowheads="1"/>
            </p:cNvSpPr>
            <p:nvPr/>
          </p:nvSpPr>
          <p:spPr bwMode="auto">
            <a:xfrm>
              <a:off x="560" y="392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7769" name="Text Box 31"/>
            <p:cNvSpPr txBox="1">
              <a:spLocks noChangeArrowheads="1"/>
            </p:cNvSpPr>
            <p:nvPr/>
          </p:nvSpPr>
          <p:spPr bwMode="auto">
            <a:xfrm>
              <a:off x="816" y="392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7770" name="Text Box 32"/>
            <p:cNvSpPr txBox="1">
              <a:spLocks noChangeArrowheads="1"/>
            </p:cNvSpPr>
            <p:nvPr/>
          </p:nvSpPr>
          <p:spPr bwMode="auto">
            <a:xfrm>
              <a:off x="11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3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7771" name="Text Box 33"/>
            <p:cNvSpPr txBox="1">
              <a:spLocks noChangeArrowheads="1"/>
            </p:cNvSpPr>
            <p:nvPr/>
          </p:nvSpPr>
          <p:spPr bwMode="auto">
            <a:xfrm>
              <a:off x="1400" y="391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4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7772" name="Text Box 34"/>
            <p:cNvSpPr txBox="1">
              <a:spLocks noChangeArrowheads="1"/>
            </p:cNvSpPr>
            <p:nvPr/>
          </p:nvSpPr>
          <p:spPr bwMode="auto">
            <a:xfrm>
              <a:off x="1640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5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7773" name="Text Box 35"/>
            <p:cNvSpPr txBox="1">
              <a:spLocks noChangeArrowheads="1"/>
            </p:cNvSpPr>
            <p:nvPr/>
          </p:nvSpPr>
          <p:spPr bwMode="auto">
            <a:xfrm>
              <a:off x="1928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6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7774" name="Text Box 36"/>
            <p:cNvSpPr txBox="1">
              <a:spLocks noChangeArrowheads="1"/>
            </p:cNvSpPr>
            <p:nvPr/>
          </p:nvSpPr>
          <p:spPr bwMode="auto">
            <a:xfrm>
              <a:off x="2216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7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7775" name="Text Box 37"/>
            <p:cNvSpPr txBox="1">
              <a:spLocks noChangeArrowheads="1"/>
            </p:cNvSpPr>
            <p:nvPr/>
          </p:nvSpPr>
          <p:spPr bwMode="auto">
            <a:xfrm>
              <a:off x="2552" y="393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t</a:t>
              </a:r>
              <a:r>
                <a:rPr lang="en-US" sz="1400" b="1" i="1" baseline="-25000">
                  <a:latin typeface="VNI-Times" pitchFamily="2" charset="0"/>
                </a:rPr>
                <a:t>8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7586" name="Text Box 41"/>
          <p:cNvSpPr txBox="1">
            <a:spLocks noChangeArrowheads="1"/>
          </p:cNvSpPr>
          <p:nvPr/>
        </p:nvSpPr>
        <p:spPr bwMode="auto">
          <a:xfrm>
            <a:off x="6469063" y="1908175"/>
            <a:ext cx="811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VNI-Times" pitchFamily="2" charset="0"/>
              </a:rPr>
              <a:t>E</a:t>
            </a:r>
            <a:r>
              <a:rPr lang="en-US" sz="1400" baseline="-25000">
                <a:solidFill>
                  <a:srgbClr val="FF0000"/>
                </a:solidFill>
                <a:latin typeface="VNI-Times" pitchFamily="2" charset="0"/>
              </a:rPr>
              <a:t>C</a:t>
            </a:r>
          </a:p>
        </p:txBody>
      </p:sp>
      <p:grpSp>
        <p:nvGrpSpPr>
          <p:cNvPr id="67587" name="Group 42"/>
          <p:cNvGrpSpPr>
            <a:grpSpLocks/>
          </p:cNvGrpSpPr>
          <p:nvPr/>
        </p:nvGrpSpPr>
        <p:grpSpPr bwMode="auto">
          <a:xfrm>
            <a:off x="50800" y="1739900"/>
            <a:ext cx="6811963" cy="2586038"/>
            <a:chOff x="176" y="1096"/>
            <a:chExt cx="3226" cy="1629"/>
          </a:xfrm>
        </p:grpSpPr>
        <p:sp>
          <p:nvSpPr>
            <p:cNvPr id="67648" name="Text Box 43"/>
            <p:cNvSpPr txBox="1">
              <a:spLocks noChangeArrowheads="1"/>
            </p:cNvSpPr>
            <p:nvPr/>
          </p:nvSpPr>
          <p:spPr bwMode="auto">
            <a:xfrm>
              <a:off x="2165" y="1525"/>
              <a:ext cx="38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C</a:t>
              </a:r>
              <a:r>
                <a:rPr lang="en-US" sz="1400" baseline="-25000">
                  <a:latin typeface="VNI-Times" pitchFamily="2" charset="0"/>
                </a:rPr>
                <a:t>2</a:t>
              </a:r>
            </a:p>
          </p:txBody>
        </p:sp>
        <p:sp>
          <p:nvSpPr>
            <p:cNvPr id="67649" name="Text Box 44"/>
            <p:cNvSpPr txBox="1">
              <a:spLocks noChangeArrowheads="1"/>
            </p:cNvSpPr>
            <p:nvPr/>
          </p:nvSpPr>
          <p:spPr bwMode="auto">
            <a:xfrm>
              <a:off x="2880" y="190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ra2</a:t>
              </a:r>
            </a:p>
          </p:txBody>
        </p:sp>
        <p:sp>
          <p:nvSpPr>
            <p:cNvPr id="67650" name="Text Box 45"/>
            <p:cNvSpPr txBox="1">
              <a:spLocks noChangeArrowheads="1"/>
            </p:cNvSpPr>
            <p:nvPr/>
          </p:nvSpPr>
          <p:spPr bwMode="auto">
            <a:xfrm>
              <a:off x="176" y="185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U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ra1</a:t>
              </a:r>
            </a:p>
          </p:txBody>
        </p:sp>
        <p:sp>
          <p:nvSpPr>
            <p:cNvPr id="67651" name="Text Box 46"/>
            <p:cNvSpPr txBox="1">
              <a:spLocks noChangeArrowheads="1"/>
            </p:cNvSpPr>
            <p:nvPr/>
          </p:nvSpPr>
          <p:spPr bwMode="auto">
            <a:xfrm>
              <a:off x="1725" y="2085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b2</a:t>
              </a:r>
            </a:p>
          </p:txBody>
        </p:sp>
        <p:sp>
          <p:nvSpPr>
            <p:cNvPr id="67652" name="Text Box 47"/>
            <p:cNvSpPr txBox="1">
              <a:spLocks noChangeArrowheads="1"/>
            </p:cNvSpPr>
            <p:nvPr/>
          </p:nvSpPr>
          <p:spPr bwMode="auto">
            <a:xfrm>
              <a:off x="1411" y="206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FF0000"/>
                  </a:solidFill>
                  <a:latin typeface="VNI-Times" pitchFamily="2" charset="0"/>
                </a:rPr>
                <a:t>b1</a:t>
              </a:r>
            </a:p>
          </p:txBody>
        </p:sp>
        <p:sp>
          <p:nvSpPr>
            <p:cNvPr id="67653" name="Text Box 48"/>
            <p:cNvSpPr txBox="1">
              <a:spLocks noChangeArrowheads="1"/>
            </p:cNvSpPr>
            <p:nvPr/>
          </p:nvSpPr>
          <p:spPr bwMode="auto">
            <a:xfrm>
              <a:off x="726" y="19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I</a:t>
              </a:r>
              <a:r>
                <a:rPr lang="en-US" sz="2400" baseline="-25000">
                  <a:solidFill>
                    <a:srgbClr val="FF0000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7654" name="Text Box 49"/>
            <p:cNvSpPr txBox="1">
              <a:spLocks noChangeArrowheads="1"/>
            </p:cNvSpPr>
            <p:nvPr/>
          </p:nvSpPr>
          <p:spPr bwMode="auto">
            <a:xfrm>
              <a:off x="2512" y="1573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C2</a:t>
              </a:r>
            </a:p>
          </p:txBody>
        </p:sp>
        <p:sp>
          <p:nvSpPr>
            <p:cNvPr id="67655" name="Text Box 50"/>
            <p:cNvSpPr txBox="1">
              <a:spLocks noChangeArrowheads="1"/>
            </p:cNvSpPr>
            <p:nvPr/>
          </p:nvSpPr>
          <p:spPr bwMode="auto">
            <a:xfrm>
              <a:off x="773" y="2260"/>
              <a:ext cx="3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FF0000"/>
                  </a:solidFill>
                  <a:latin typeface="VNI-Times" pitchFamily="2" charset="0"/>
                </a:rPr>
                <a:t>1</a:t>
              </a:r>
            </a:p>
          </p:txBody>
        </p:sp>
        <p:sp>
          <p:nvSpPr>
            <p:cNvPr id="67656" name="Text Box 51"/>
            <p:cNvSpPr txBox="1">
              <a:spLocks noChangeArrowheads="1"/>
            </p:cNvSpPr>
            <p:nvPr/>
          </p:nvSpPr>
          <p:spPr bwMode="auto">
            <a:xfrm>
              <a:off x="2266" y="226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VNI-Times" pitchFamily="2" charset="0"/>
                </a:rPr>
                <a:t>T</a:t>
              </a:r>
              <a:r>
                <a:rPr lang="en-US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</p:txBody>
        </p:sp>
        <p:sp>
          <p:nvSpPr>
            <p:cNvPr id="67657" name="Oval 52"/>
            <p:cNvSpPr>
              <a:spLocks noChangeArrowheads="1"/>
            </p:cNvSpPr>
            <p:nvPr/>
          </p:nvSpPr>
          <p:spPr bwMode="auto">
            <a:xfrm>
              <a:off x="3261" y="1096"/>
              <a:ext cx="141" cy="1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FF0000"/>
                  </a:solidFill>
                  <a:latin typeface="VNI-Times" pitchFamily="2" charset="0"/>
                </a:rPr>
                <a:t>+</a:t>
              </a:r>
            </a:p>
          </p:txBody>
        </p:sp>
        <p:grpSp>
          <p:nvGrpSpPr>
            <p:cNvPr id="67658" name="Group 53"/>
            <p:cNvGrpSpPr>
              <a:grpSpLocks/>
            </p:cNvGrpSpPr>
            <p:nvPr/>
          </p:nvGrpSpPr>
          <p:grpSpPr bwMode="auto">
            <a:xfrm>
              <a:off x="291" y="1160"/>
              <a:ext cx="3091" cy="1565"/>
              <a:chOff x="1075" y="1544"/>
              <a:chExt cx="4085" cy="2069"/>
            </a:xfrm>
          </p:grpSpPr>
          <p:grpSp>
            <p:nvGrpSpPr>
              <p:cNvPr id="67668" name="Group 54"/>
              <p:cNvGrpSpPr>
                <a:grpSpLocks/>
              </p:cNvGrpSpPr>
              <p:nvPr/>
            </p:nvGrpSpPr>
            <p:grpSpPr bwMode="auto">
              <a:xfrm>
                <a:off x="3043" y="1576"/>
                <a:ext cx="389" cy="816"/>
                <a:chOff x="816" y="624"/>
                <a:chExt cx="480" cy="1008"/>
              </a:xfrm>
            </p:grpSpPr>
            <p:sp>
              <p:nvSpPr>
                <p:cNvPr id="97335" name="Rectangle 55"/>
                <p:cNvSpPr>
                  <a:spLocks noChangeArrowheads="1"/>
                </p:cNvSpPr>
                <p:nvPr/>
              </p:nvSpPr>
              <p:spPr bwMode="auto">
                <a:xfrm>
                  <a:off x="1152" y="911"/>
                  <a:ext cx="96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762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763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76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16" y="913"/>
                  <a:ext cx="480" cy="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4</a:t>
                  </a:r>
                </a:p>
              </p:txBody>
            </p:sp>
          </p:grpSp>
          <p:grpSp>
            <p:nvGrpSpPr>
              <p:cNvPr id="67669" name="Group 59"/>
              <p:cNvGrpSpPr>
                <a:grpSpLocks/>
              </p:cNvGrpSpPr>
              <p:nvPr/>
            </p:nvGrpSpPr>
            <p:grpSpPr bwMode="auto">
              <a:xfrm>
                <a:off x="3700" y="1576"/>
                <a:ext cx="396" cy="832"/>
                <a:chOff x="816" y="624"/>
                <a:chExt cx="480" cy="1008"/>
              </a:xfrm>
            </p:grpSpPr>
            <p:sp>
              <p:nvSpPr>
                <p:cNvPr id="97340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2" y="912"/>
                  <a:ext cx="94" cy="384"/>
                </a:xfrm>
                <a:prstGeom prst="rect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solidFill>
                    <a:srgbClr val="99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758" name="Line 61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759" name="Line 62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76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816" y="910"/>
                  <a:ext cx="480" cy="3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>
                      <a:latin typeface="VNI-Times" pitchFamily="2" charset="0"/>
                    </a:rPr>
                    <a:t>R</a:t>
                  </a:r>
                  <a:r>
                    <a:rPr lang="en-US" sz="1400" baseline="-25000">
                      <a:latin typeface="VNI-Times" pitchFamily="2" charset="0"/>
                    </a:rPr>
                    <a:t>2</a:t>
                  </a:r>
                </a:p>
              </p:txBody>
            </p:sp>
          </p:grpSp>
          <p:grpSp>
            <p:nvGrpSpPr>
              <p:cNvPr id="67670" name="Group 64"/>
              <p:cNvGrpSpPr>
                <a:grpSpLocks/>
              </p:cNvGrpSpPr>
              <p:nvPr/>
            </p:nvGrpSpPr>
            <p:grpSpPr bwMode="auto">
              <a:xfrm>
                <a:off x="1075" y="1544"/>
                <a:ext cx="4085" cy="2069"/>
                <a:chOff x="432" y="1544"/>
                <a:chExt cx="4992" cy="2528"/>
              </a:xfrm>
            </p:grpSpPr>
            <p:grpSp>
              <p:nvGrpSpPr>
                <p:cNvPr id="67671" name="Group 65"/>
                <p:cNvGrpSpPr>
                  <a:grpSpLocks/>
                </p:cNvGrpSpPr>
                <p:nvPr/>
              </p:nvGrpSpPr>
              <p:grpSpPr bwMode="auto">
                <a:xfrm>
                  <a:off x="816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734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7754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755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756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7672" name="Group 70"/>
                <p:cNvGrpSpPr>
                  <a:grpSpLocks/>
                </p:cNvGrpSpPr>
                <p:nvPr/>
              </p:nvGrpSpPr>
              <p:grpSpPr bwMode="auto">
                <a:xfrm>
                  <a:off x="1632" y="1576"/>
                  <a:ext cx="480" cy="1008"/>
                  <a:chOff x="816" y="624"/>
                  <a:chExt cx="480" cy="1008"/>
                </a:xfrm>
              </p:grpSpPr>
              <p:sp>
                <p:nvSpPr>
                  <p:cNvPr id="9735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912"/>
                    <a:ext cx="96" cy="38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solidFill>
                      <a:srgbClr val="99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6775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75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752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R</a:t>
                    </a:r>
                    <a:r>
                      <a:rPr lang="en-US" sz="1400" baseline="-25000">
                        <a:latin typeface="VNI-Times" pitchFamily="2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67673" name="Group 75"/>
                <p:cNvGrpSpPr>
                  <a:grpSpLocks/>
                </p:cNvGrpSpPr>
                <p:nvPr/>
              </p:nvGrpSpPr>
              <p:grpSpPr bwMode="auto">
                <a:xfrm>
                  <a:off x="1200" y="2152"/>
                  <a:ext cx="816" cy="576"/>
                  <a:chOff x="1200" y="1200"/>
                  <a:chExt cx="816" cy="576"/>
                </a:xfrm>
              </p:grpSpPr>
              <p:sp>
                <p:nvSpPr>
                  <p:cNvPr id="67744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1488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4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48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74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3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747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632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748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1200"/>
                    <a:ext cx="48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400">
                        <a:latin typeface="VNI-Times" pitchFamily="2" charset="0"/>
                      </a:rPr>
                      <a:t>C</a:t>
                    </a:r>
                    <a:r>
                      <a:rPr lang="en-US" sz="1400" baseline="-25000">
                        <a:latin typeface="VNI-Times" pitchFamily="2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67674" name="Group 81"/>
                <p:cNvGrpSpPr>
                  <a:grpSpLocks/>
                </p:cNvGrpSpPr>
                <p:nvPr/>
              </p:nvGrpSpPr>
              <p:grpSpPr bwMode="auto">
                <a:xfrm>
                  <a:off x="432" y="1544"/>
                  <a:ext cx="4992" cy="2528"/>
                  <a:chOff x="432" y="1544"/>
                  <a:chExt cx="4992" cy="2528"/>
                </a:xfrm>
              </p:grpSpPr>
              <p:sp>
                <p:nvSpPr>
                  <p:cNvPr id="67675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56" y="2584"/>
                    <a:ext cx="5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76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76"/>
                    <a:ext cx="39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7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2440"/>
                    <a:ext cx="48" cy="28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678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440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79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584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2584"/>
                    <a:ext cx="33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7681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7738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66CC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39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40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41" name="Line 92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42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43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682" name="Group 95"/>
                  <p:cNvGrpSpPr>
                    <a:grpSpLocks/>
                  </p:cNvGrpSpPr>
                  <p:nvPr/>
                </p:nvGrpSpPr>
                <p:grpSpPr bwMode="auto">
                  <a:xfrm flipH="1">
                    <a:off x="3648" y="2584"/>
                    <a:ext cx="432" cy="1152"/>
                    <a:chOff x="1056" y="2208"/>
                    <a:chExt cx="432" cy="1152"/>
                  </a:xfrm>
                </p:grpSpPr>
                <p:sp>
                  <p:nvSpPr>
                    <p:cNvPr id="67732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56" y="2568"/>
                      <a:ext cx="432" cy="432"/>
                    </a:xfrm>
                    <a:prstGeom prst="ellipse">
                      <a:avLst/>
                    </a:prstGeom>
                    <a:solidFill>
                      <a:srgbClr val="FF66CC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3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2640"/>
                      <a:ext cx="0" cy="288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34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2784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35" name="Line 9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104" y="2652"/>
                      <a:ext cx="240" cy="14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3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92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37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2208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7683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4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16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5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6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584"/>
                    <a:ext cx="1152" cy="576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7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920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8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2968"/>
                    <a:ext cx="288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89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736"/>
                    <a:ext cx="283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90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58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91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392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692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392"/>
                    <a:ext cx="0" cy="144"/>
                  </a:xfrm>
                  <a:prstGeom prst="line">
                    <a:avLst/>
                  </a:prstGeom>
                  <a:noFill/>
                  <a:ln w="38100">
                    <a:solidFill>
                      <a:srgbClr val="FF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7693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32" y="312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7729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30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31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694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640" y="2552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7726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27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CC0066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28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66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695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4352" y="3128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7723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24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25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696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560" y="2560"/>
                    <a:ext cx="56" cy="616"/>
                    <a:chOff x="640" y="2552"/>
                    <a:chExt cx="56" cy="616"/>
                  </a:xfrm>
                </p:grpSpPr>
                <p:sp>
                  <p:nvSpPr>
                    <p:cNvPr id="67720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31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21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" y="255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22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2600"/>
                      <a:ext cx="0" cy="512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697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944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7717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8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698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936" y="2000"/>
                    <a:ext cx="480" cy="336"/>
                    <a:chOff x="424" y="3120"/>
                    <a:chExt cx="480" cy="336"/>
                  </a:xfrm>
                </p:grpSpPr>
                <p:sp>
                  <p:nvSpPr>
                    <p:cNvPr id="67714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4" y="3120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5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" y="3456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6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0" y="3408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7699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544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00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5152" y="1976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01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02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192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03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84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04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1992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05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06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1176" y="2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7707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400" y="3712"/>
                    <a:ext cx="480" cy="360"/>
                    <a:chOff x="2400" y="3712"/>
                    <a:chExt cx="480" cy="360"/>
                  </a:xfrm>
                </p:grpSpPr>
                <p:sp>
                  <p:nvSpPr>
                    <p:cNvPr id="67710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736"/>
                      <a:ext cx="0" cy="33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99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1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4072"/>
                      <a:ext cx="480" cy="0"/>
                    </a:xfrm>
                    <a:prstGeom prst="line">
                      <a:avLst/>
                    </a:prstGeom>
                    <a:noFill/>
                    <a:ln w="152400">
                      <a:pattFill prst="dkUpDiag">
                        <a:fgClr>
                          <a:schemeClr val="tx1"/>
                        </a:fgClr>
                        <a:bgClr>
                          <a:srgbClr val="FFFFFF"/>
                        </a:bgClr>
                      </a:patt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2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16" y="4024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3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8" y="3712"/>
                      <a:ext cx="56" cy="56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7708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000" y="1552"/>
                    <a:ext cx="56" cy="5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7709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5176" y="1624"/>
                    <a:ext cx="0" cy="3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7659" name="Oval 151"/>
            <p:cNvSpPr>
              <a:spLocks noChangeArrowheads="1"/>
            </p:cNvSpPr>
            <p:nvPr/>
          </p:nvSpPr>
          <p:spPr bwMode="auto">
            <a:xfrm>
              <a:off x="3261" y="1397"/>
              <a:ext cx="141" cy="1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60000"/>
                </a:lnSpc>
              </a:pPr>
              <a:r>
                <a:rPr lang="en-US" b="1" i="1">
                  <a:solidFill>
                    <a:srgbClr val="0000FF"/>
                  </a:solidFill>
                  <a:latin typeface="VNI-Times" pitchFamily="2" charset="0"/>
                </a:rPr>
                <a:t>-</a:t>
              </a:r>
            </a:p>
          </p:txBody>
        </p:sp>
        <p:sp>
          <p:nvSpPr>
            <p:cNvPr id="67660" name="Text Box 152"/>
            <p:cNvSpPr txBox="1">
              <a:spLocks noChangeArrowheads="1"/>
            </p:cNvSpPr>
            <p:nvPr/>
          </p:nvSpPr>
          <p:spPr bwMode="auto">
            <a:xfrm>
              <a:off x="546" y="1569"/>
              <a:ext cx="2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0000FF"/>
                  </a:solidFill>
                  <a:latin typeface="VNI-Times" pitchFamily="2" charset="0"/>
                </a:rPr>
                <a:t>I</a:t>
              </a:r>
              <a:r>
                <a:rPr lang="en-US" sz="1400" baseline="-25000">
                  <a:solidFill>
                    <a:srgbClr val="0000FF"/>
                  </a:solidFill>
                  <a:latin typeface="VNI-Times" pitchFamily="2" charset="0"/>
                </a:rPr>
                <a:t>C1</a:t>
              </a:r>
            </a:p>
          </p:txBody>
        </p:sp>
        <p:sp>
          <p:nvSpPr>
            <p:cNvPr id="67661" name="Line 153"/>
            <p:cNvSpPr>
              <a:spLocks noChangeShapeType="1"/>
            </p:cNvSpPr>
            <p:nvPr/>
          </p:nvSpPr>
          <p:spPr bwMode="auto">
            <a:xfrm>
              <a:off x="448" y="1180"/>
              <a:ext cx="384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62" name="Oval 154"/>
            <p:cNvSpPr>
              <a:spLocks noChangeArrowheads="1"/>
            </p:cNvSpPr>
            <p:nvPr/>
          </p:nvSpPr>
          <p:spPr bwMode="auto">
            <a:xfrm>
              <a:off x="412" y="1156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3" name="Line 155"/>
            <p:cNvSpPr>
              <a:spLocks noChangeShapeType="1"/>
            </p:cNvSpPr>
            <p:nvPr/>
          </p:nvSpPr>
          <p:spPr bwMode="auto">
            <a:xfrm>
              <a:off x="436" y="1204"/>
              <a:ext cx="0" cy="568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64" name="Line 156"/>
            <p:cNvSpPr>
              <a:spLocks noChangeShapeType="1"/>
            </p:cNvSpPr>
            <p:nvPr/>
          </p:nvSpPr>
          <p:spPr bwMode="auto">
            <a:xfrm>
              <a:off x="2864" y="1204"/>
              <a:ext cx="0" cy="576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65" name="Oval 157"/>
            <p:cNvSpPr>
              <a:spLocks noChangeArrowheads="1"/>
            </p:cNvSpPr>
            <p:nvPr/>
          </p:nvSpPr>
          <p:spPr bwMode="auto">
            <a:xfrm>
              <a:off x="2840" y="1160"/>
              <a:ext cx="43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66" name="Text Box 158"/>
            <p:cNvSpPr txBox="1">
              <a:spLocks noChangeArrowheads="1"/>
            </p:cNvSpPr>
            <p:nvPr/>
          </p:nvSpPr>
          <p:spPr bwMode="auto">
            <a:xfrm>
              <a:off x="292" y="1412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C1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1</a:t>
              </a:r>
              <a:endParaRPr lang="en-US" sz="1400" b="1" i="1">
                <a:latin typeface="VNI-Times" pitchFamily="2" charset="0"/>
              </a:endParaRPr>
            </a:p>
          </p:txBody>
        </p:sp>
        <p:sp>
          <p:nvSpPr>
            <p:cNvPr id="67667" name="Text Box 159"/>
            <p:cNvSpPr txBox="1">
              <a:spLocks noChangeArrowheads="1"/>
            </p:cNvSpPr>
            <p:nvPr/>
          </p:nvSpPr>
          <p:spPr bwMode="auto">
            <a:xfrm>
              <a:off x="2736" y="1388"/>
              <a:ext cx="256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>
                  <a:latin typeface="VNI-Times" pitchFamily="2" charset="0"/>
                </a:rPr>
                <a:t>I</a:t>
              </a:r>
              <a:r>
                <a:rPr lang="en-US" sz="1400" b="1" i="1" baseline="-25000">
                  <a:latin typeface="VNI-Times" pitchFamily="2" charset="0"/>
                </a:rPr>
                <a:t>C2</a:t>
              </a:r>
              <a:r>
                <a:rPr lang="en-US" sz="1400" b="1" i="1">
                  <a:latin typeface="VNI-Times" pitchFamily="2" charset="0"/>
                </a:rPr>
                <a:t>R</a:t>
              </a:r>
              <a:r>
                <a:rPr lang="en-US" sz="1400" b="1" i="1" baseline="-25000">
                  <a:latin typeface="VNI-Times" pitchFamily="2" charset="0"/>
                </a:rPr>
                <a:t>2</a:t>
              </a:r>
              <a:endParaRPr lang="en-US" sz="1400" b="1" i="1">
                <a:latin typeface="VNI-Times" pitchFamily="2" charset="0"/>
              </a:endParaRPr>
            </a:p>
          </p:txBody>
        </p:sp>
      </p:grpSp>
      <p:sp>
        <p:nvSpPr>
          <p:cNvPr id="67588" name="Freeform 160"/>
          <p:cNvSpPr>
            <a:spLocks/>
          </p:cNvSpPr>
          <p:nvPr/>
        </p:nvSpPr>
        <p:spPr bwMode="auto">
          <a:xfrm flipH="1">
            <a:off x="1360488" y="47879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9" name="Freeform 161"/>
          <p:cNvSpPr>
            <a:spLocks/>
          </p:cNvSpPr>
          <p:nvPr/>
        </p:nvSpPr>
        <p:spPr bwMode="auto">
          <a:xfrm flipH="1" flipV="1">
            <a:off x="1343025" y="58356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0" name="Freeform 162"/>
          <p:cNvSpPr>
            <a:spLocks/>
          </p:cNvSpPr>
          <p:nvPr/>
        </p:nvSpPr>
        <p:spPr bwMode="auto">
          <a:xfrm flipH="1" flipV="1">
            <a:off x="1968500" y="47879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1" name="Freeform 163"/>
          <p:cNvSpPr>
            <a:spLocks/>
          </p:cNvSpPr>
          <p:nvPr/>
        </p:nvSpPr>
        <p:spPr bwMode="auto">
          <a:xfrm flipH="1">
            <a:off x="1951038" y="58356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2" name="Freeform 164"/>
          <p:cNvSpPr>
            <a:spLocks/>
          </p:cNvSpPr>
          <p:nvPr/>
        </p:nvSpPr>
        <p:spPr bwMode="auto">
          <a:xfrm flipH="1">
            <a:off x="2566988" y="47879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3" name="Freeform 165"/>
          <p:cNvSpPr>
            <a:spLocks/>
          </p:cNvSpPr>
          <p:nvPr/>
        </p:nvSpPr>
        <p:spPr bwMode="auto">
          <a:xfrm flipH="1" flipV="1">
            <a:off x="2551113" y="58356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4" name="Freeform 166"/>
          <p:cNvSpPr>
            <a:spLocks/>
          </p:cNvSpPr>
          <p:nvPr/>
        </p:nvSpPr>
        <p:spPr bwMode="auto">
          <a:xfrm flipH="1" flipV="1">
            <a:off x="3167063" y="47879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5" name="Freeform 167"/>
          <p:cNvSpPr>
            <a:spLocks/>
          </p:cNvSpPr>
          <p:nvPr/>
        </p:nvSpPr>
        <p:spPr bwMode="auto">
          <a:xfrm flipH="1">
            <a:off x="3149600" y="58356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6" name="Freeform 168"/>
          <p:cNvSpPr>
            <a:spLocks/>
          </p:cNvSpPr>
          <p:nvPr/>
        </p:nvSpPr>
        <p:spPr bwMode="auto">
          <a:xfrm flipH="1">
            <a:off x="3757613" y="47879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7" name="Freeform 169"/>
          <p:cNvSpPr>
            <a:spLocks/>
          </p:cNvSpPr>
          <p:nvPr/>
        </p:nvSpPr>
        <p:spPr bwMode="auto">
          <a:xfrm flipH="1" flipV="1">
            <a:off x="3749675" y="583565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8" name="Line 170"/>
          <p:cNvSpPr>
            <a:spLocks noChangeShapeType="1"/>
          </p:cNvSpPr>
          <p:nvPr/>
        </p:nvSpPr>
        <p:spPr bwMode="auto">
          <a:xfrm flipH="1">
            <a:off x="521970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9" name="Line 171"/>
          <p:cNvSpPr>
            <a:spLocks noChangeShapeType="1"/>
          </p:cNvSpPr>
          <p:nvPr/>
        </p:nvSpPr>
        <p:spPr bwMode="auto">
          <a:xfrm flipH="1">
            <a:off x="4425950" y="1866900"/>
            <a:ext cx="3032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0" name="Line 172"/>
          <p:cNvSpPr>
            <a:spLocks noChangeShapeType="1"/>
          </p:cNvSpPr>
          <p:nvPr/>
        </p:nvSpPr>
        <p:spPr bwMode="auto">
          <a:xfrm flipH="1">
            <a:off x="2973388" y="18669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1" name="Line 173"/>
          <p:cNvSpPr>
            <a:spLocks noChangeShapeType="1"/>
          </p:cNvSpPr>
          <p:nvPr/>
        </p:nvSpPr>
        <p:spPr bwMode="auto">
          <a:xfrm flipH="1">
            <a:off x="1722438" y="18732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2" name="Line 174"/>
          <p:cNvSpPr>
            <a:spLocks noChangeShapeType="1"/>
          </p:cNvSpPr>
          <p:nvPr/>
        </p:nvSpPr>
        <p:spPr bwMode="auto">
          <a:xfrm rot="16200000" flipH="1">
            <a:off x="2251075" y="20002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Line 175"/>
          <p:cNvSpPr>
            <a:spLocks noChangeShapeType="1"/>
          </p:cNvSpPr>
          <p:nvPr/>
        </p:nvSpPr>
        <p:spPr bwMode="auto">
          <a:xfrm rot="16200000" flipH="1">
            <a:off x="1177925" y="2006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4" name="Line 176"/>
          <p:cNvSpPr>
            <a:spLocks noChangeShapeType="1"/>
          </p:cNvSpPr>
          <p:nvPr/>
        </p:nvSpPr>
        <p:spPr bwMode="auto">
          <a:xfrm rot="16200000" flipH="1">
            <a:off x="2251075" y="266065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5" name="Line 177"/>
          <p:cNvSpPr>
            <a:spLocks noChangeShapeType="1"/>
          </p:cNvSpPr>
          <p:nvPr/>
        </p:nvSpPr>
        <p:spPr bwMode="auto">
          <a:xfrm rot="16200000" flipH="1">
            <a:off x="1177925" y="26670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6" name="Line 178"/>
          <p:cNvSpPr>
            <a:spLocks noChangeShapeType="1"/>
          </p:cNvSpPr>
          <p:nvPr/>
        </p:nvSpPr>
        <p:spPr bwMode="auto">
          <a:xfrm rot="10800000" flipH="1">
            <a:off x="2043113" y="285750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7" name="Line 179"/>
          <p:cNvSpPr>
            <a:spLocks noChangeShapeType="1"/>
          </p:cNvSpPr>
          <p:nvPr/>
        </p:nvSpPr>
        <p:spPr bwMode="auto">
          <a:xfrm rot="10800000" flipH="1">
            <a:off x="1401763" y="2863850"/>
            <a:ext cx="3048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8" name="Line 180"/>
          <p:cNvSpPr>
            <a:spLocks noChangeShapeType="1"/>
          </p:cNvSpPr>
          <p:nvPr/>
        </p:nvSpPr>
        <p:spPr bwMode="auto">
          <a:xfrm rot="16200000" flipH="1">
            <a:off x="4886325" y="19939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9" name="Line 181"/>
          <p:cNvSpPr>
            <a:spLocks noChangeShapeType="1"/>
          </p:cNvSpPr>
          <p:nvPr/>
        </p:nvSpPr>
        <p:spPr bwMode="auto">
          <a:xfrm rot="16200000" flipH="1">
            <a:off x="3813175" y="20002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0" name="Line 182"/>
          <p:cNvSpPr>
            <a:spLocks noChangeShapeType="1"/>
          </p:cNvSpPr>
          <p:nvPr/>
        </p:nvSpPr>
        <p:spPr bwMode="auto">
          <a:xfrm rot="16200000" flipH="1">
            <a:off x="4886325" y="26543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1" name="Line 183"/>
          <p:cNvSpPr>
            <a:spLocks noChangeShapeType="1"/>
          </p:cNvSpPr>
          <p:nvPr/>
        </p:nvSpPr>
        <p:spPr bwMode="auto">
          <a:xfrm rot="16200000" flipH="1">
            <a:off x="3813175" y="26606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2" name="Line 184"/>
          <p:cNvSpPr>
            <a:spLocks noChangeShapeType="1"/>
          </p:cNvSpPr>
          <p:nvPr/>
        </p:nvSpPr>
        <p:spPr bwMode="auto">
          <a:xfrm rot="10800000" flipH="1">
            <a:off x="4662488" y="2857500"/>
            <a:ext cx="30321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3" name="Line 185"/>
          <p:cNvSpPr>
            <a:spLocks noChangeShapeType="1"/>
          </p:cNvSpPr>
          <p:nvPr/>
        </p:nvSpPr>
        <p:spPr bwMode="auto">
          <a:xfrm rot="10800000" flipH="1">
            <a:off x="4019550" y="286385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4" name="Rectangle 186" descr="Divot"/>
          <p:cNvSpPr>
            <a:spLocks noChangeArrowheads="1"/>
          </p:cNvSpPr>
          <p:nvPr/>
        </p:nvSpPr>
        <p:spPr bwMode="auto">
          <a:xfrm>
            <a:off x="1731963" y="2717800"/>
            <a:ext cx="58737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5" name="Rectangle 187" descr="Dashed horizontal"/>
          <p:cNvSpPr>
            <a:spLocks noChangeArrowheads="1"/>
          </p:cNvSpPr>
          <p:nvPr/>
        </p:nvSpPr>
        <p:spPr bwMode="auto">
          <a:xfrm>
            <a:off x="1925638" y="2717800"/>
            <a:ext cx="58737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6" name="Rectangle 188" descr="Divot"/>
          <p:cNvSpPr>
            <a:spLocks noChangeArrowheads="1"/>
          </p:cNvSpPr>
          <p:nvPr/>
        </p:nvSpPr>
        <p:spPr bwMode="auto">
          <a:xfrm>
            <a:off x="4565650" y="2724150"/>
            <a:ext cx="55563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7" name="Rectangle 189" descr="Dashed horizontal"/>
          <p:cNvSpPr>
            <a:spLocks noChangeArrowheads="1"/>
          </p:cNvSpPr>
          <p:nvPr/>
        </p:nvSpPr>
        <p:spPr bwMode="auto">
          <a:xfrm>
            <a:off x="436880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8" name="Rectangle 190" descr="Divot"/>
          <p:cNvSpPr>
            <a:spLocks noChangeArrowheads="1"/>
          </p:cNvSpPr>
          <p:nvPr/>
        </p:nvSpPr>
        <p:spPr bwMode="auto">
          <a:xfrm>
            <a:off x="1671638" y="2717800"/>
            <a:ext cx="60325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9" name="Rectangle 191" descr="Dashed horizontal"/>
          <p:cNvSpPr>
            <a:spLocks noChangeArrowheads="1"/>
          </p:cNvSpPr>
          <p:nvPr/>
        </p:nvSpPr>
        <p:spPr bwMode="auto">
          <a:xfrm>
            <a:off x="1984375" y="2717800"/>
            <a:ext cx="58738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0" name="Line 192"/>
          <p:cNvSpPr>
            <a:spLocks noChangeShapeType="1"/>
          </p:cNvSpPr>
          <p:nvPr/>
        </p:nvSpPr>
        <p:spPr bwMode="auto">
          <a:xfrm rot="16200000" flipH="1">
            <a:off x="4886325" y="31051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21" name="Line 193"/>
          <p:cNvSpPr>
            <a:spLocks noChangeShapeType="1"/>
          </p:cNvSpPr>
          <p:nvPr/>
        </p:nvSpPr>
        <p:spPr bwMode="auto">
          <a:xfrm rot="16200000" flipH="1">
            <a:off x="4886325" y="376555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22" name="Line 194"/>
          <p:cNvSpPr>
            <a:spLocks noChangeShapeType="1"/>
          </p:cNvSpPr>
          <p:nvPr/>
        </p:nvSpPr>
        <p:spPr bwMode="auto">
          <a:xfrm rot="10800000" flipH="1" flipV="1">
            <a:off x="3319463" y="3232150"/>
            <a:ext cx="303212" cy="10795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23" name="Line 195"/>
          <p:cNvSpPr>
            <a:spLocks noChangeShapeType="1"/>
          </p:cNvSpPr>
          <p:nvPr/>
        </p:nvSpPr>
        <p:spPr bwMode="auto">
          <a:xfrm rot="10800000" flipH="1">
            <a:off x="4029075" y="3422650"/>
            <a:ext cx="303213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24" name="Text Box 196"/>
          <p:cNvSpPr txBox="1">
            <a:spLocks noChangeArrowheads="1"/>
          </p:cNvSpPr>
          <p:nvPr/>
        </p:nvSpPr>
        <p:spPr bwMode="auto">
          <a:xfrm>
            <a:off x="3851275" y="3479800"/>
            <a:ext cx="658813" cy="212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B2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&gt;0</a:t>
            </a:r>
          </a:p>
        </p:txBody>
      </p:sp>
      <p:sp>
        <p:nvSpPr>
          <p:cNvPr id="67625" name="Text Box 197"/>
          <p:cNvSpPr txBox="1">
            <a:spLocks noChangeArrowheads="1"/>
          </p:cNvSpPr>
          <p:nvPr/>
        </p:nvSpPr>
        <p:spPr bwMode="auto">
          <a:xfrm>
            <a:off x="1874838" y="3460750"/>
            <a:ext cx="658812" cy="212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V</a:t>
            </a:r>
            <a:r>
              <a:rPr lang="en-US" sz="1400" b="1" i="1" baseline="-25000">
                <a:solidFill>
                  <a:schemeClr val="bg1"/>
                </a:solidFill>
                <a:latin typeface="VNI-Times" pitchFamily="2" charset="0"/>
              </a:rPr>
              <a:t>B1</a:t>
            </a:r>
            <a:r>
              <a:rPr lang="en-US" sz="1400" b="1" i="1">
                <a:solidFill>
                  <a:schemeClr val="bg1"/>
                </a:solidFill>
                <a:latin typeface="VNI-Times" pitchFamily="2" charset="0"/>
              </a:rPr>
              <a:t>&lt;0</a:t>
            </a:r>
          </a:p>
        </p:txBody>
      </p:sp>
      <p:sp>
        <p:nvSpPr>
          <p:cNvPr id="67626" name="Freeform 198"/>
          <p:cNvSpPr>
            <a:spLocks/>
          </p:cNvSpPr>
          <p:nvPr/>
        </p:nvSpPr>
        <p:spPr bwMode="auto">
          <a:xfrm flipH="1" flipV="1">
            <a:off x="776288" y="4787900"/>
            <a:ext cx="609600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7" name="Freeform 199"/>
          <p:cNvSpPr>
            <a:spLocks/>
          </p:cNvSpPr>
          <p:nvPr/>
        </p:nvSpPr>
        <p:spPr bwMode="auto">
          <a:xfrm flipH="1">
            <a:off x="760413" y="58356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8" name="Rectangle 200" descr="Divot"/>
          <p:cNvSpPr>
            <a:spLocks noChangeArrowheads="1"/>
          </p:cNvSpPr>
          <p:nvPr/>
        </p:nvSpPr>
        <p:spPr bwMode="auto">
          <a:xfrm>
            <a:off x="4621213" y="2724150"/>
            <a:ext cx="57150" cy="285750"/>
          </a:xfrm>
          <a:prstGeom prst="rect">
            <a:avLst/>
          </a:prstGeom>
          <a:pattFill prst="divot">
            <a:fgClr>
              <a:srgbClr val="FF0000"/>
            </a:fgClr>
            <a:bgClr>
              <a:srgbClr val="FF66CC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29" name="Rectangle 201" descr="Dashed horizontal"/>
          <p:cNvSpPr>
            <a:spLocks noChangeArrowheads="1"/>
          </p:cNvSpPr>
          <p:nvPr/>
        </p:nvSpPr>
        <p:spPr bwMode="auto">
          <a:xfrm>
            <a:off x="4311650" y="2724150"/>
            <a:ext cx="57150" cy="285750"/>
          </a:xfrm>
          <a:prstGeom prst="rect">
            <a:avLst/>
          </a:prstGeom>
          <a:pattFill prst="dashHorz">
            <a:fgClr>
              <a:srgbClr val="0000FF"/>
            </a:fgClr>
            <a:bgClr>
              <a:srgbClr val="66CCFF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30" name="Freeform 202"/>
          <p:cNvSpPr>
            <a:spLocks/>
          </p:cNvSpPr>
          <p:nvPr/>
        </p:nvSpPr>
        <p:spPr bwMode="auto">
          <a:xfrm flipH="1" flipV="1">
            <a:off x="4357688" y="47815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1" name="Freeform 203"/>
          <p:cNvSpPr>
            <a:spLocks/>
          </p:cNvSpPr>
          <p:nvPr/>
        </p:nvSpPr>
        <p:spPr bwMode="auto">
          <a:xfrm flipH="1">
            <a:off x="4341813" y="582930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2" name="Freeform 204"/>
          <p:cNvSpPr>
            <a:spLocks/>
          </p:cNvSpPr>
          <p:nvPr/>
        </p:nvSpPr>
        <p:spPr bwMode="auto">
          <a:xfrm flipH="1">
            <a:off x="4957763" y="4794250"/>
            <a:ext cx="608012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3" name="Freeform 205"/>
          <p:cNvSpPr>
            <a:spLocks/>
          </p:cNvSpPr>
          <p:nvPr/>
        </p:nvSpPr>
        <p:spPr bwMode="auto">
          <a:xfrm flipH="1" flipV="1">
            <a:off x="4949825" y="5842000"/>
            <a:ext cx="608013" cy="512763"/>
          </a:xfrm>
          <a:custGeom>
            <a:avLst/>
            <a:gdLst>
              <a:gd name="T0" fmla="*/ 0 w 584"/>
              <a:gd name="T1" fmla="*/ 0 h 576"/>
              <a:gd name="T2" fmla="*/ 2147483647 w 584"/>
              <a:gd name="T3" fmla="*/ 0 h 576"/>
              <a:gd name="T4" fmla="*/ 2147483647 w 584"/>
              <a:gd name="T5" fmla="*/ 2147483647 h 576"/>
              <a:gd name="T6" fmla="*/ 0 60000 65536"/>
              <a:gd name="T7" fmla="*/ 0 60000 65536"/>
              <a:gd name="T8" fmla="*/ 0 60000 65536"/>
              <a:gd name="T9" fmla="*/ 0 w 584"/>
              <a:gd name="T10" fmla="*/ 0 h 576"/>
              <a:gd name="T11" fmla="*/ 584 w 58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576">
                <a:moveTo>
                  <a:pt x="0" y="0"/>
                </a:moveTo>
                <a:lnTo>
                  <a:pt x="584" y="0"/>
                </a:lnTo>
                <a:lnTo>
                  <a:pt x="584" y="576"/>
                </a:lnTo>
              </a:path>
            </a:pathLst>
          </a:custGeom>
          <a:noFill/>
          <a:ln w="28575" cmpd="sng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486" name="Text Box 206"/>
          <p:cNvSpPr txBox="1">
            <a:spLocks noChangeArrowheads="1"/>
          </p:cNvSpPr>
          <p:nvPr/>
        </p:nvSpPr>
        <p:spPr bwMode="auto">
          <a:xfrm>
            <a:off x="6945313" y="0"/>
            <a:ext cx="5216525" cy="5156200"/>
          </a:xfrm>
          <a:prstGeom prst="rect">
            <a:avLst/>
          </a:prstGeom>
          <a:solidFill>
            <a:srgbClr val="FFFF00"/>
          </a:solidFill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Độ rộng xung (</a:t>
            </a:r>
            <a:r>
              <a:rPr lang="en-US" sz="3200" b="1" i="1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</a:t>
            </a:r>
            <a:r>
              <a:rPr lang="en-US" sz="3200" b="1" i="1" baseline="-25000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i="1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</a:p>
          <a:p>
            <a:pPr marL="290513" indent="-290513">
              <a:spcBef>
                <a:spcPct val="20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en-US" sz="3200" b="1" i="1">
                <a:latin typeface="VNI-Times" pitchFamily="2" charset="0"/>
              </a:rPr>
              <a:t>	</a:t>
            </a:r>
            <a:r>
              <a:rPr lang="en-US" sz="3200" b="1" i="1">
                <a:latin typeface="Times New Roman" pitchFamily="18" charset="0"/>
              </a:rPr>
              <a:t>-Nếu C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 = C</a:t>
            </a:r>
            <a:r>
              <a:rPr lang="en-US" sz="3200" b="1" i="1" baseline="-25000">
                <a:latin typeface="Times New Roman" pitchFamily="18" charset="0"/>
              </a:rPr>
              <a:t>2</a:t>
            </a:r>
            <a:r>
              <a:rPr lang="en-US" sz="3200" b="1" i="1">
                <a:latin typeface="Times New Roman" pitchFamily="18" charset="0"/>
              </a:rPr>
              <a:t> = C; R</a:t>
            </a:r>
            <a:r>
              <a:rPr lang="en-US" sz="3200" b="1" i="1" baseline="-25000">
                <a:latin typeface="Times New Roman" pitchFamily="18" charset="0"/>
              </a:rPr>
              <a:t>1</a:t>
            </a:r>
            <a:r>
              <a:rPr lang="en-US" sz="3200" b="1" i="1">
                <a:latin typeface="Times New Roman" pitchFamily="18" charset="0"/>
              </a:rPr>
              <a:t> = R</a:t>
            </a:r>
            <a:r>
              <a:rPr lang="en-US" sz="3200" b="1" i="1" baseline="-25000">
                <a:latin typeface="Times New Roman" pitchFamily="18" charset="0"/>
              </a:rPr>
              <a:t>2</a:t>
            </a:r>
            <a:r>
              <a:rPr lang="en-US" sz="3200" b="1" i="1">
                <a:latin typeface="Times New Roman" pitchFamily="18" charset="0"/>
              </a:rPr>
              <a:t>; R</a:t>
            </a:r>
            <a:r>
              <a:rPr lang="en-US" sz="3200" b="1" i="1" baseline="-25000">
                <a:latin typeface="Times New Roman" pitchFamily="18" charset="0"/>
              </a:rPr>
              <a:t>3</a:t>
            </a:r>
            <a:r>
              <a:rPr lang="en-US" sz="3200" b="1" i="1">
                <a:latin typeface="Times New Roman" pitchFamily="18" charset="0"/>
              </a:rPr>
              <a:t> = R</a:t>
            </a:r>
            <a:r>
              <a:rPr lang="en-US" sz="3200" b="1" i="1" baseline="-25000">
                <a:latin typeface="Times New Roman" pitchFamily="18" charset="0"/>
              </a:rPr>
              <a:t>4 </a:t>
            </a:r>
            <a:r>
              <a:rPr lang="en-US" sz="3200" b="1" i="1">
                <a:latin typeface="Times New Roman" pitchFamily="18" charset="0"/>
              </a:rPr>
              <a:t> = R;</a:t>
            </a:r>
          </a:p>
          <a:p>
            <a:pPr marL="290513" indent="-290513">
              <a:spcBef>
                <a:spcPct val="20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en-US" sz="3200" b="1">
                <a:latin typeface="Times New Roman" pitchFamily="18" charset="0"/>
                <a:sym typeface="Wingdings 3" pitchFamily="18" charset="2"/>
              </a:rPr>
              <a:t> </a:t>
            </a:r>
            <a:r>
              <a:rPr lang="en-US" sz="3200" b="1" i="1">
                <a:latin typeface="Times New Roman" pitchFamily="18" charset="0"/>
              </a:rPr>
              <a:t>U</a:t>
            </a:r>
            <a:r>
              <a:rPr lang="en-US" sz="3200" b="1" i="1" baseline="-25000">
                <a:latin typeface="Times New Roman" pitchFamily="18" charset="0"/>
              </a:rPr>
              <a:t>R1</a:t>
            </a:r>
            <a:r>
              <a:rPr lang="en-US" sz="3200" b="1" i="1">
                <a:latin typeface="Times New Roman" pitchFamily="18" charset="0"/>
              </a:rPr>
              <a:t> và U</a:t>
            </a:r>
            <a:r>
              <a:rPr lang="en-US" sz="3200" b="1" i="1" baseline="-25000">
                <a:latin typeface="Times New Roman" pitchFamily="18" charset="0"/>
              </a:rPr>
              <a:t>R2</a:t>
            </a:r>
            <a:r>
              <a:rPr lang="en-US" sz="3200" b="1" i="1">
                <a:latin typeface="Times New Roman" pitchFamily="18" charset="0"/>
              </a:rPr>
              <a:t> đối xứng</a:t>
            </a:r>
          </a:p>
          <a:p>
            <a:pPr marL="290513" indent="-290513">
              <a:spcBef>
                <a:spcPct val="20000"/>
              </a:spcBef>
              <a:buClr>
                <a:srgbClr val="990000"/>
              </a:buClr>
              <a:buFont typeface="Wingdings 3" pitchFamily="18" charset="2"/>
              <a:buChar char="_"/>
              <a:defRPr/>
            </a:pP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</a:t>
            </a:r>
            <a:r>
              <a:rPr lang="en-US" sz="3200" b="1" i="1" baseline="-25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0.7RC (s)</a:t>
            </a:r>
          </a:p>
          <a:p>
            <a:pPr marL="290513" indent="-290513">
              <a:spcBef>
                <a:spcPct val="20000"/>
              </a:spcBef>
              <a:buClr>
                <a:srgbClr val="990000"/>
              </a:buClr>
              <a:buFont typeface="Wingdings 3" pitchFamily="18" charset="2"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Chu kỳ xung (T</a:t>
            </a:r>
            <a:r>
              <a:rPr lang="en-US" sz="3200" b="1" i="1" baseline="-25000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i="1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:</a:t>
            </a:r>
          </a:p>
          <a:p>
            <a:pPr marL="290513" indent="-290513">
              <a:spcBef>
                <a:spcPct val="20000"/>
              </a:spcBef>
              <a:buClr>
                <a:srgbClr val="990000"/>
              </a:buClr>
              <a:buFont typeface="Wingdings 3" pitchFamily="18" charset="2"/>
              <a:buNone/>
              <a:defRPr/>
            </a:pP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200" b="1" i="1" baseline="-25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 </a:t>
            </a: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2</a:t>
            </a: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</a:t>
            </a:r>
            <a:r>
              <a:rPr lang="en-US" sz="3200" b="1" i="1" baseline="-25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1,4RC (s)</a:t>
            </a:r>
          </a:p>
          <a:p>
            <a:pPr marL="290513" indent="-290513">
              <a:spcBef>
                <a:spcPct val="20000"/>
              </a:spcBef>
              <a:buClr>
                <a:srgbClr val="990000"/>
              </a:buClr>
              <a:buFont typeface="Wingdings 3" pitchFamily="18" charset="2"/>
              <a:buBlip>
                <a:blip r:embed="rId2"/>
              </a:buBlip>
              <a:defRPr/>
            </a:pPr>
            <a:r>
              <a:rPr lang="en-US" sz="3200" b="1" i="1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Tần số xung (f</a:t>
            </a:r>
            <a:r>
              <a:rPr lang="en-US" sz="3200" b="1" i="1" baseline="-25000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3200" b="1" i="1">
                <a:solidFill>
                  <a:srgbClr val="0000B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:</a:t>
            </a:r>
          </a:p>
          <a:p>
            <a:pPr marL="290513" indent="-290513">
              <a:spcBef>
                <a:spcPct val="20000"/>
              </a:spcBef>
              <a:buClr>
                <a:srgbClr val="990000"/>
              </a:buClr>
              <a:buFont typeface="Wingdings 3" pitchFamily="18" charset="2"/>
              <a:buNone/>
              <a:defRPr/>
            </a:pP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	 </a:t>
            </a: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</a:t>
            </a:r>
            <a:r>
              <a:rPr lang="en-US" sz="3200" b="1" i="1" baseline="-25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 </a:t>
            </a:r>
            <a:r>
              <a:rPr lang="en-US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        (Hz)</a:t>
            </a:r>
            <a:r>
              <a:rPr lang="en-US" sz="32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grpSp>
        <p:nvGrpSpPr>
          <p:cNvPr id="97489" name="Group 209"/>
          <p:cNvGrpSpPr>
            <a:grpSpLocks/>
          </p:cNvGrpSpPr>
          <p:nvPr/>
        </p:nvGrpSpPr>
        <p:grpSpPr bwMode="auto">
          <a:xfrm>
            <a:off x="1368425" y="4102100"/>
            <a:ext cx="1216025" cy="720725"/>
            <a:chOff x="1776" y="2576"/>
            <a:chExt cx="576" cy="454"/>
          </a:xfrm>
        </p:grpSpPr>
        <p:sp>
          <p:nvSpPr>
            <p:cNvPr id="67641" name="Line 210"/>
            <p:cNvSpPr>
              <a:spLocks noChangeShapeType="1"/>
            </p:cNvSpPr>
            <p:nvPr/>
          </p:nvSpPr>
          <p:spPr bwMode="auto">
            <a:xfrm flipV="1">
              <a:off x="1778" y="2703"/>
              <a:ext cx="0" cy="31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42" name="Line 211"/>
            <p:cNvSpPr>
              <a:spLocks noChangeShapeType="1"/>
            </p:cNvSpPr>
            <p:nvPr/>
          </p:nvSpPr>
          <p:spPr bwMode="auto">
            <a:xfrm flipV="1">
              <a:off x="2062" y="2871"/>
              <a:ext cx="0" cy="15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43" name="Line 212"/>
            <p:cNvSpPr>
              <a:spLocks noChangeShapeType="1"/>
            </p:cNvSpPr>
            <p:nvPr/>
          </p:nvSpPr>
          <p:spPr bwMode="auto">
            <a:xfrm flipV="1">
              <a:off x="2350" y="2719"/>
              <a:ext cx="0" cy="31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44" name="Line 213"/>
            <p:cNvSpPr>
              <a:spLocks noChangeShapeType="1"/>
            </p:cNvSpPr>
            <p:nvPr/>
          </p:nvSpPr>
          <p:spPr bwMode="auto">
            <a:xfrm>
              <a:off x="1776" y="2940"/>
              <a:ext cx="284" cy="0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94" name="Text Box 214"/>
            <p:cNvSpPr txBox="1">
              <a:spLocks noChangeArrowheads="1"/>
            </p:cNvSpPr>
            <p:nvPr/>
          </p:nvSpPr>
          <p:spPr bwMode="auto">
            <a:xfrm>
              <a:off x="1836" y="2752"/>
              <a:ext cx="1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i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NI-Times" pitchFamily="2" charset="0"/>
                  <a:sym typeface="Symbol" pitchFamily="18" charset="2"/>
                </a:rPr>
                <a:t></a:t>
              </a:r>
              <a:r>
                <a:rPr lang="en-US" b="1" i="1" baseline="-2500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NI-Times" pitchFamily="2" charset="0"/>
                </a:rPr>
                <a:t>x</a:t>
              </a:r>
            </a:p>
          </p:txBody>
        </p:sp>
        <p:sp>
          <p:nvSpPr>
            <p:cNvPr id="67646" name="Line 215"/>
            <p:cNvSpPr>
              <a:spLocks noChangeShapeType="1"/>
            </p:cNvSpPr>
            <p:nvPr/>
          </p:nvSpPr>
          <p:spPr bwMode="auto">
            <a:xfrm>
              <a:off x="1776" y="2780"/>
              <a:ext cx="576" cy="0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496" name="Text Box 216"/>
            <p:cNvSpPr txBox="1">
              <a:spLocks noChangeArrowheads="1"/>
            </p:cNvSpPr>
            <p:nvPr/>
          </p:nvSpPr>
          <p:spPr bwMode="auto">
            <a:xfrm>
              <a:off x="1968" y="2576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i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NI-Times" pitchFamily="2" charset="0"/>
                </a:rPr>
                <a:t>T</a:t>
              </a:r>
              <a:r>
                <a:rPr lang="en-US" b="1" i="1" baseline="-2500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NI-Times" pitchFamily="2" charset="0"/>
                </a:rPr>
                <a:t>x</a:t>
              </a:r>
            </a:p>
          </p:txBody>
        </p:sp>
      </p:grpSp>
      <p:grpSp>
        <p:nvGrpSpPr>
          <p:cNvPr id="97497" name="Group 217"/>
          <p:cNvGrpSpPr>
            <a:grpSpLocks/>
          </p:cNvGrpSpPr>
          <p:nvPr/>
        </p:nvGrpSpPr>
        <p:grpSpPr bwMode="auto">
          <a:xfrm>
            <a:off x="8169275" y="4437063"/>
            <a:ext cx="676275" cy="822325"/>
            <a:chOff x="4160" y="3400"/>
            <a:chExt cx="320" cy="518"/>
          </a:xfrm>
        </p:grpSpPr>
        <p:sp>
          <p:nvSpPr>
            <p:cNvPr id="67639" name="Text Box 218"/>
            <p:cNvSpPr txBox="1">
              <a:spLocks noChangeArrowheads="1"/>
            </p:cNvSpPr>
            <p:nvPr/>
          </p:nvSpPr>
          <p:spPr bwMode="auto">
            <a:xfrm>
              <a:off x="4168" y="3400"/>
              <a:ext cx="3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i="1">
                  <a:solidFill>
                    <a:srgbClr val="990000"/>
                  </a:solidFill>
                  <a:latin typeface="VNI-Times" pitchFamily="2" charset="0"/>
                </a:rPr>
                <a:t>1</a:t>
              </a:r>
            </a:p>
            <a:p>
              <a:r>
                <a:rPr lang="en-US" sz="2400" b="1" i="1">
                  <a:solidFill>
                    <a:srgbClr val="990000"/>
                  </a:solidFill>
                  <a:latin typeface="Times New Roman" pitchFamily="18" charset="0"/>
                </a:rPr>
                <a:t>T</a:t>
              </a:r>
              <a:r>
                <a:rPr lang="en-US" sz="2400" b="1" i="1" baseline="-25000">
                  <a:solidFill>
                    <a:srgbClr val="990000"/>
                  </a:solidFill>
                  <a:latin typeface="Times New Roman" pitchFamily="18" charset="0"/>
                </a:rPr>
                <a:t>x</a:t>
              </a:r>
              <a:endParaRPr lang="en-US" sz="2400" b="1" i="1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sp>
          <p:nvSpPr>
            <p:cNvPr id="67640" name="Line 219"/>
            <p:cNvSpPr>
              <a:spLocks noChangeShapeType="1"/>
            </p:cNvSpPr>
            <p:nvPr/>
          </p:nvSpPr>
          <p:spPr bwMode="auto">
            <a:xfrm>
              <a:off x="4160" y="3664"/>
              <a:ext cx="304" cy="0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501" name="AutoShape 221"/>
          <p:cNvSpPr>
            <a:spLocks noChangeArrowheads="1"/>
          </p:cNvSpPr>
          <p:nvPr/>
        </p:nvSpPr>
        <p:spPr bwMode="auto">
          <a:xfrm>
            <a:off x="608013" y="0"/>
            <a:ext cx="5975350" cy="1916113"/>
          </a:xfrm>
          <a:prstGeom prst="horizontalScroll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>
                <a:latin typeface="VNI-Times" pitchFamily="2" charset="0"/>
              </a:rPr>
              <a:t>Ñeå ñieàu chænh </a:t>
            </a:r>
            <a:r>
              <a:rPr lang="en-US" sz="2800" b="1" i="1">
                <a:solidFill>
                  <a:srgbClr val="800000"/>
                </a:solidFill>
                <a:latin typeface="VNI-Times" pitchFamily="2" charset="0"/>
              </a:rPr>
              <a:t>chu kyø</a:t>
            </a:r>
            <a:r>
              <a:rPr lang="en-US" sz="2800" b="1" i="1">
                <a:latin typeface="VNI-Times" pitchFamily="2" charset="0"/>
              </a:rPr>
              <a:t> hoaëc </a:t>
            </a:r>
            <a:r>
              <a:rPr lang="en-US" sz="2800" b="1" i="1">
                <a:solidFill>
                  <a:srgbClr val="800000"/>
                </a:solidFill>
                <a:latin typeface="VNI-Times" pitchFamily="2" charset="0"/>
              </a:rPr>
              <a:t>taàn soá</a:t>
            </a:r>
            <a:r>
              <a:rPr lang="en-US" sz="2800" b="1" i="1">
                <a:latin typeface="VNI-Times" pitchFamily="2" charset="0"/>
              </a:rPr>
              <a:t> xung ta coù theå ñieàu chænh </a:t>
            </a:r>
            <a:r>
              <a:rPr lang="en-US" sz="2800" b="1" i="1">
                <a:solidFill>
                  <a:srgbClr val="800000"/>
                </a:solidFill>
                <a:latin typeface="VNI-Times" pitchFamily="2" charset="0"/>
              </a:rPr>
              <a:t>R</a:t>
            </a:r>
            <a:r>
              <a:rPr lang="en-US" sz="2800" b="1" i="1" baseline="-25000">
                <a:solidFill>
                  <a:srgbClr val="800000"/>
                </a:solidFill>
                <a:latin typeface="VNI-Times" pitchFamily="2" charset="0"/>
              </a:rPr>
              <a:t>3</a:t>
            </a:r>
            <a:r>
              <a:rPr lang="en-US" sz="2800" b="1" i="1">
                <a:solidFill>
                  <a:srgbClr val="800000"/>
                </a:solidFill>
                <a:latin typeface="VNI-Times" pitchFamily="2" charset="0"/>
              </a:rPr>
              <a:t>, R</a:t>
            </a:r>
            <a:r>
              <a:rPr lang="en-US" sz="2800" b="1" i="1" baseline="-25000">
                <a:solidFill>
                  <a:srgbClr val="800000"/>
                </a:solidFill>
                <a:latin typeface="VNI-Times" pitchFamily="2" charset="0"/>
              </a:rPr>
              <a:t>4</a:t>
            </a:r>
            <a:r>
              <a:rPr lang="en-US" sz="2800" b="1" i="1" baseline="-25000">
                <a:latin typeface="VNI-Times" pitchFamily="2" charset="0"/>
              </a:rPr>
              <a:t> </a:t>
            </a:r>
            <a:r>
              <a:rPr lang="en-US" sz="2800" b="1" i="1">
                <a:latin typeface="VNI-Times" pitchFamily="2" charset="0"/>
              </a:rPr>
              <a:t>hoaëc </a:t>
            </a:r>
            <a:r>
              <a:rPr lang="en-US" sz="2800" b="1" i="1">
                <a:solidFill>
                  <a:srgbClr val="800000"/>
                </a:solidFill>
                <a:latin typeface="VNI-Times" pitchFamily="2" charset="0"/>
              </a:rPr>
              <a:t>C</a:t>
            </a:r>
            <a:r>
              <a:rPr lang="en-US" sz="2800" b="1" i="1" baseline="-25000">
                <a:solidFill>
                  <a:srgbClr val="800000"/>
                </a:solidFill>
                <a:latin typeface="VNI-Times" pitchFamily="2" charset="0"/>
              </a:rPr>
              <a:t>1</a:t>
            </a:r>
            <a:r>
              <a:rPr lang="en-US" sz="2800" b="1" i="1">
                <a:solidFill>
                  <a:srgbClr val="800000"/>
                </a:solidFill>
                <a:latin typeface="VNI-Times" pitchFamily="2" charset="0"/>
              </a:rPr>
              <a:t> , C</a:t>
            </a:r>
            <a:r>
              <a:rPr lang="en-US" sz="2800" b="1" i="1" baseline="-25000">
                <a:solidFill>
                  <a:srgbClr val="800000"/>
                </a:solidFill>
                <a:latin typeface="VNI-Times" pitchFamily="2" charset="0"/>
              </a:rPr>
              <a:t>2</a:t>
            </a:r>
            <a:endParaRPr lang="en-US" sz="2800" b="1" i="1">
              <a:solidFill>
                <a:srgbClr val="800000"/>
              </a:solidFill>
              <a:latin typeface="VNI-Times" pitchFamily="2" charset="0"/>
            </a:endParaRPr>
          </a:p>
        </p:txBody>
      </p:sp>
      <p:sp>
        <p:nvSpPr>
          <p:cNvPr id="97502" name="AutoShape 222"/>
          <p:cNvSpPr>
            <a:spLocks noChangeArrowheads="1"/>
          </p:cNvSpPr>
          <p:nvPr/>
        </p:nvSpPr>
        <p:spPr bwMode="auto">
          <a:xfrm>
            <a:off x="6621463" y="5194300"/>
            <a:ext cx="5540375" cy="1663700"/>
          </a:xfrm>
          <a:prstGeom prst="horizontalScroll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>
                <a:latin typeface="Times New Roman" pitchFamily="18" charset="0"/>
              </a:rPr>
              <a:t>Để điều chỉnh </a:t>
            </a:r>
            <a:r>
              <a:rPr lang="en-US" sz="2800" b="1" i="1">
                <a:solidFill>
                  <a:srgbClr val="800000"/>
                </a:solidFill>
                <a:latin typeface="Times New Roman" pitchFamily="18" charset="0"/>
              </a:rPr>
              <a:t>chiều cao</a:t>
            </a:r>
            <a:r>
              <a:rPr lang="en-US" sz="2800" b="1" i="1">
                <a:latin typeface="Times New Roman" pitchFamily="18" charset="0"/>
              </a:rPr>
              <a:t> của xung ta điều chỉnh </a:t>
            </a:r>
            <a:r>
              <a:rPr lang="en-US" sz="2800" b="1" i="1">
                <a:solidFill>
                  <a:srgbClr val="800000"/>
                </a:solidFill>
                <a:latin typeface="Times New Roman" pitchFamily="18" charset="0"/>
              </a:rPr>
              <a:t>R</a:t>
            </a:r>
            <a:r>
              <a:rPr lang="en-US" sz="2800" b="1" i="1" baseline="-25000">
                <a:solidFill>
                  <a:srgbClr val="800000"/>
                </a:solidFill>
                <a:latin typeface="Times New Roman" pitchFamily="18" charset="0"/>
              </a:rPr>
              <a:t>1</a:t>
            </a:r>
            <a:r>
              <a:rPr lang="en-US" sz="2800" b="1" i="1" baseline="-25000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và </a:t>
            </a:r>
            <a:r>
              <a:rPr lang="en-US" sz="2800" b="1" i="1">
                <a:solidFill>
                  <a:srgbClr val="800000"/>
                </a:solidFill>
                <a:latin typeface="Times New Roman" pitchFamily="18" charset="0"/>
              </a:rPr>
              <a:t>R</a:t>
            </a:r>
            <a:r>
              <a:rPr lang="en-US" sz="2800" b="1" i="1" baseline="-25000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sz="2800" b="1" i="1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74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7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9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97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97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97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97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97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97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7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9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9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6" grpId="0" build="p" animBg="1"/>
      <p:bldP spid="97501" grpId="0" animBg="1"/>
      <p:bldP spid="9750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846" name="Picture 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778" name="Line 2"/>
          <p:cNvSpPr>
            <a:spLocks noChangeShapeType="1"/>
          </p:cNvSpPr>
          <p:nvPr/>
        </p:nvSpPr>
        <p:spPr bwMode="auto">
          <a:xfrm flipV="1">
            <a:off x="2047875" y="3860800"/>
            <a:ext cx="396875" cy="14922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06388" y="765175"/>
            <a:ext cx="11855450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0" hangingPunct="0">
              <a:spcBef>
                <a:spcPct val="20000"/>
              </a:spcBef>
              <a:buClr>
                <a:srgbClr val="FF33CC"/>
              </a:buClr>
              <a:buFont typeface="Wingdings" pitchFamily="2" charset="2"/>
              <a:buNone/>
            </a:pPr>
            <a:endParaRPr lang="en-US" sz="3200" b="1" i="1">
              <a:solidFill>
                <a:srgbClr val="00CC00"/>
              </a:solidFill>
              <a:latin typeface="VNI-Times" pitchFamily="2" charset="0"/>
            </a:endParaRPr>
          </a:p>
          <a:p>
            <a:pPr marL="685800" lvl="1" indent="-228600" eaLnBrk="0" hangingPunct="0">
              <a:spcBef>
                <a:spcPct val="20000"/>
              </a:spcBef>
              <a:buClr>
                <a:srgbClr val="FF33CC"/>
              </a:buClr>
              <a:buFont typeface="Wingdings" pitchFamily="2" charset="2"/>
              <a:buChar char="§"/>
            </a:pPr>
            <a:r>
              <a:rPr lang="en-US" sz="3200" b="1" i="1">
                <a:latin typeface="VNI-Times" pitchFamily="2" charset="0"/>
              </a:rPr>
              <a:t> </a:t>
            </a:r>
            <a:r>
              <a:rPr lang="en-US" sz="3200" b="1" i="1">
                <a:solidFill>
                  <a:srgbClr val="00CC00"/>
                </a:solidFill>
                <a:latin typeface="VNI-Times" pitchFamily="2" charset="0"/>
              </a:rPr>
              <a:t>Maïch taïo xung hình raêng cöa</a:t>
            </a:r>
            <a:r>
              <a:rPr lang="en-US" sz="3200" b="1" i="1">
                <a:latin typeface="VNI-Times" pitchFamily="2" charset="0"/>
              </a:rPr>
              <a:t> : duøng trong caùc maïch taïo xung queùt maønh vaø queùt doøng cuûa caùc ñeøn hình TV, maùy vi tính.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FF33CC"/>
              </a:buClr>
              <a:buFont typeface="Wingdings" pitchFamily="2" charset="2"/>
              <a:buChar char="§"/>
            </a:pPr>
            <a:r>
              <a:rPr lang="en-US" sz="3200" b="1" i="1">
                <a:solidFill>
                  <a:srgbClr val="00CC00"/>
                </a:solidFill>
                <a:latin typeface="VNI-Times" pitchFamily="2" charset="0"/>
              </a:rPr>
              <a:t>Maïch taïo xung hình chöõ nhaät</a:t>
            </a:r>
            <a:r>
              <a:rPr lang="en-US" sz="3200" b="1" i="1">
                <a:latin typeface="VNI-Times" pitchFamily="2" charset="0"/>
              </a:rPr>
              <a:t> : duøng trong caùc boä taïo xung ñoàng boä cuûa TV, maùy vi tính, ñoàng hoà ñieän töû, ...</a:t>
            </a:r>
          </a:p>
        </p:txBody>
      </p:sp>
      <p:grpSp>
        <p:nvGrpSpPr>
          <p:cNvPr id="75781" name="Group 5"/>
          <p:cNvGrpSpPr>
            <a:grpSpLocks/>
          </p:cNvGrpSpPr>
          <p:nvPr/>
        </p:nvGrpSpPr>
        <p:grpSpPr bwMode="auto">
          <a:xfrm>
            <a:off x="1544638" y="3860800"/>
            <a:ext cx="4889500" cy="1028700"/>
            <a:chOff x="1712" y="2407"/>
            <a:chExt cx="2316" cy="768"/>
          </a:xfrm>
        </p:grpSpPr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2478" y="2407"/>
              <a:ext cx="1213" cy="76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2000">
                  <a:latin typeface="VNI-Times" pitchFamily="2" charset="0"/>
                </a:rPr>
                <a:t>Maïch taïo xung hình raêng cöa</a:t>
              </a:r>
            </a:p>
          </p:txBody>
        </p:sp>
        <p:grpSp>
          <p:nvGrpSpPr>
            <p:cNvPr id="75783" name="Group 7"/>
            <p:cNvGrpSpPr>
              <a:grpSpLocks/>
            </p:cNvGrpSpPr>
            <p:nvPr/>
          </p:nvGrpSpPr>
          <p:grpSpPr bwMode="auto">
            <a:xfrm>
              <a:off x="1712" y="2648"/>
              <a:ext cx="184" cy="300"/>
              <a:chOff x="1712" y="2536"/>
              <a:chExt cx="184" cy="300"/>
            </a:xfrm>
          </p:grpSpPr>
          <p:sp>
            <p:nvSpPr>
              <p:cNvPr id="75784" name="Line 8"/>
              <p:cNvSpPr>
                <a:spLocks noChangeShapeType="1"/>
              </p:cNvSpPr>
              <p:nvPr/>
            </p:nvSpPr>
            <p:spPr bwMode="auto">
              <a:xfrm>
                <a:off x="1716" y="2536"/>
                <a:ext cx="18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5" name="Line 9"/>
              <p:cNvSpPr>
                <a:spLocks noChangeShapeType="1"/>
              </p:cNvSpPr>
              <p:nvPr/>
            </p:nvSpPr>
            <p:spPr bwMode="auto">
              <a:xfrm>
                <a:off x="1768" y="2576"/>
                <a:ext cx="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6" name="Line 10"/>
              <p:cNvSpPr>
                <a:spLocks noChangeShapeType="1"/>
              </p:cNvSpPr>
              <p:nvPr/>
            </p:nvSpPr>
            <p:spPr bwMode="auto">
              <a:xfrm>
                <a:off x="1716" y="2620"/>
                <a:ext cx="18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7" name="Line 11"/>
              <p:cNvSpPr>
                <a:spLocks noChangeShapeType="1"/>
              </p:cNvSpPr>
              <p:nvPr/>
            </p:nvSpPr>
            <p:spPr bwMode="auto">
              <a:xfrm>
                <a:off x="1768" y="2660"/>
                <a:ext cx="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8" name="Line 12"/>
              <p:cNvSpPr>
                <a:spLocks noChangeShapeType="1"/>
              </p:cNvSpPr>
              <p:nvPr/>
            </p:nvSpPr>
            <p:spPr bwMode="auto">
              <a:xfrm>
                <a:off x="1712" y="2708"/>
                <a:ext cx="18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9" name="Line 13"/>
              <p:cNvSpPr>
                <a:spLocks noChangeShapeType="1"/>
              </p:cNvSpPr>
              <p:nvPr/>
            </p:nvSpPr>
            <p:spPr bwMode="auto">
              <a:xfrm>
                <a:off x="1764" y="2748"/>
                <a:ext cx="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0" name="Line 14"/>
              <p:cNvSpPr>
                <a:spLocks noChangeShapeType="1"/>
              </p:cNvSpPr>
              <p:nvPr/>
            </p:nvSpPr>
            <p:spPr bwMode="auto">
              <a:xfrm>
                <a:off x="1712" y="2796"/>
                <a:ext cx="18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1" name="Line 15"/>
              <p:cNvSpPr>
                <a:spLocks noChangeShapeType="1"/>
              </p:cNvSpPr>
              <p:nvPr/>
            </p:nvSpPr>
            <p:spPr bwMode="auto">
              <a:xfrm>
                <a:off x="1764" y="2836"/>
                <a:ext cx="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792" name="Freeform 16"/>
            <p:cNvSpPr>
              <a:spLocks/>
            </p:cNvSpPr>
            <p:nvPr/>
          </p:nvSpPr>
          <p:spPr bwMode="auto">
            <a:xfrm>
              <a:off x="1804" y="2476"/>
              <a:ext cx="180" cy="164"/>
            </a:xfrm>
            <a:custGeom>
              <a:avLst/>
              <a:gdLst/>
              <a:ahLst/>
              <a:cxnLst>
                <a:cxn ang="0">
                  <a:pos x="0" y="164"/>
                </a:cxn>
                <a:cxn ang="0">
                  <a:pos x="0" y="0"/>
                </a:cxn>
                <a:cxn ang="0">
                  <a:pos x="180" y="0"/>
                </a:cxn>
              </a:cxnLst>
              <a:rect l="0" t="0" r="r" b="b"/>
              <a:pathLst>
                <a:path w="180" h="164">
                  <a:moveTo>
                    <a:pt x="0" y="164"/>
                  </a:moveTo>
                  <a:lnTo>
                    <a:pt x="0" y="0"/>
                  </a:lnTo>
                  <a:lnTo>
                    <a:pt x="180" y="0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3" name="Freeform 17"/>
            <p:cNvSpPr>
              <a:spLocks/>
            </p:cNvSpPr>
            <p:nvPr/>
          </p:nvSpPr>
          <p:spPr bwMode="auto">
            <a:xfrm flipV="1">
              <a:off x="1792" y="2952"/>
              <a:ext cx="692" cy="164"/>
            </a:xfrm>
            <a:custGeom>
              <a:avLst/>
              <a:gdLst/>
              <a:ahLst/>
              <a:cxnLst>
                <a:cxn ang="0">
                  <a:pos x="0" y="164"/>
                </a:cxn>
                <a:cxn ang="0">
                  <a:pos x="0" y="0"/>
                </a:cxn>
                <a:cxn ang="0">
                  <a:pos x="180" y="0"/>
                </a:cxn>
              </a:cxnLst>
              <a:rect l="0" t="0" r="r" b="b"/>
              <a:pathLst>
                <a:path w="180" h="164">
                  <a:moveTo>
                    <a:pt x="0" y="164"/>
                  </a:moveTo>
                  <a:lnTo>
                    <a:pt x="0" y="0"/>
                  </a:lnTo>
                  <a:lnTo>
                    <a:pt x="180" y="0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2156" y="2480"/>
              <a:ext cx="33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Oval 19"/>
            <p:cNvSpPr>
              <a:spLocks noChangeArrowheads="1"/>
            </p:cNvSpPr>
            <p:nvPr/>
          </p:nvSpPr>
          <p:spPr bwMode="auto">
            <a:xfrm>
              <a:off x="1940" y="2456"/>
              <a:ext cx="40" cy="40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6" name="Oval 20"/>
            <p:cNvSpPr>
              <a:spLocks noChangeArrowheads="1"/>
            </p:cNvSpPr>
            <p:nvPr/>
          </p:nvSpPr>
          <p:spPr bwMode="auto">
            <a:xfrm>
              <a:off x="2140" y="2456"/>
              <a:ext cx="40" cy="40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>
              <a:off x="3688" y="2788"/>
              <a:ext cx="34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Oval 22"/>
            <p:cNvSpPr>
              <a:spLocks noChangeArrowheads="1"/>
            </p:cNvSpPr>
            <p:nvPr/>
          </p:nvSpPr>
          <p:spPr bwMode="auto">
            <a:xfrm>
              <a:off x="3668" y="2772"/>
              <a:ext cx="40" cy="40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9" name="Oval 23"/>
            <p:cNvSpPr>
              <a:spLocks noChangeArrowheads="1"/>
            </p:cNvSpPr>
            <p:nvPr/>
          </p:nvSpPr>
          <p:spPr bwMode="auto">
            <a:xfrm>
              <a:off x="2464" y="2460"/>
              <a:ext cx="40" cy="40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0" name="Oval 24"/>
            <p:cNvSpPr>
              <a:spLocks noChangeArrowheads="1"/>
            </p:cNvSpPr>
            <p:nvPr/>
          </p:nvSpPr>
          <p:spPr bwMode="auto">
            <a:xfrm>
              <a:off x="2456" y="3092"/>
              <a:ext cx="40" cy="40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801" name="Group 25"/>
          <p:cNvGrpSpPr>
            <a:grpSpLocks/>
          </p:cNvGrpSpPr>
          <p:nvPr/>
        </p:nvGrpSpPr>
        <p:grpSpPr bwMode="auto">
          <a:xfrm>
            <a:off x="6513513" y="3860800"/>
            <a:ext cx="5145087" cy="1025525"/>
            <a:chOff x="864" y="1226"/>
            <a:chExt cx="3543" cy="1142"/>
          </a:xfrm>
        </p:grpSpPr>
        <p:grpSp>
          <p:nvGrpSpPr>
            <p:cNvPr id="75802" name="Group 26"/>
            <p:cNvGrpSpPr>
              <a:grpSpLocks/>
            </p:cNvGrpSpPr>
            <p:nvPr/>
          </p:nvGrpSpPr>
          <p:grpSpPr bwMode="auto">
            <a:xfrm>
              <a:off x="1081" y="1375"/>
              <a:ext cx="3019" cy="883"/>
              <a:chOff x="1081" y="1375"/>
              <a:chExt cx="3019" cy="883"/>
            </a:xfrm>
          </p:grpSpPr>
          <p:sp>
            <p:nvSpPr>
              <p:cNvPr id="75803" name="Line 27"/>
              <p:cNvSpPr>
                <a:spLocks noChangeShapeType="1"/>
              </p:cNvSpPr>
              <p:nvPr/>
            </p:nvSpPr>
            <p:spPr bwMode="auto">
              <a:xfrm>
                <a:off x="1081" y="2165"/>
                <a:ext cx="301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4" name="Line 28"/>
              <p:cNvSpPr>
                <a:spLocks noChangeShapeType="1"/>
              </p:cNvSpPr>
              <p:nvPr/>
            </p:nvSpPr>
            <p:spPr bwMode="auto">
              <a:xfrm flipV="1">
                <a:off x="1161" y="1375"/>
                <a:ext cx="0" cy="8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05" name="Group 29"/>
            <p:cNvGrpSpPr>
              <a:grpSpLocks/>
            </p:cNvGrpSpPr>
            <p:nvPr/>
          </p:nvGrpSpPr>
          <p:grpSpPr bwMode="auto">
            <a:xfrm>
              <a:off x="1171" y="1692"/>
              <a:ext cx="2739" cy="482"/>
              <a:chOff x="1171" y="1543"/>
              <a:chExt cx="3984" cy="631"/>
            </a:xfrm>
          </p:grpSpPr>
          <p:sp>
            <p:nvSpPr>
              <p:cNvPr id="75806" name="Freeform 30"/>
              <p:cNvSpPr>
                <a:spLocks/>
              </p:cNvSpPr>
              <p:nvPr/>
            </p:nvSpPr>
            <p:spPr bwMode="auto">
              <a:xfrm>
                <a:off x="1171" y="1561"/>
                <a:ext cx="1328" cy="613"/>
              </a:xfrm>
              <a:custGeom>
                <a:avLst/>
                <a:gdLst/>
                <a:ahLst/>
                <a:cxnLst>
                  <a:cxn ang="0">
                    <a:pos x="0" y="613"/>
                  </a:cxn>
                  <a:cxn ang="0">
                    <a:pos x="1133" y="0"/>
                  </a:cxn>
                  <a:cxn ang="0">
                    <a:pos x="1328" y="613"/>
                  </a:cxn>
                </a:cxnLst>
                <a:rect l="0" t="0" r="r" b="b"/>
                <a:pathLst>
                  <a:path w="1328" h="613">
                    <a:moveTo>
                      <a:pt x="0" y="613"/>
                    </a:moveTo>
                    <a:lnTo>
                      <a:pt x="1133" y="0"/>
                    </a:lnTo>
                    <a:lnTo>
                      <a:pt x="1328" y="613"/>
                    </a:lnTo>
                  </a:path>
                </a:pathLst>
              </a:custGeom>
              <a:noFill/>
              <a:ln w="28575" cmpd="sng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7" name="Freeform 31"/>
              <p:cNvSpPr>
                <a:spLocks/>
              </p:cNvSpPr>
              <p:nvPr/>
            </p:nvSpPr>
            <p:spPr bwMode="auto">
              <a:xfrm>
                <a:off x="2508" y="1543"/>
                <a:ext cx="1328" cy="613"/>
              </a:xfrm>
              <a:custGeom>
                <a:avLst/>
                <a:gdLst/>
                <a:ahLst/>
                <a:cxnLst>
                  <a:cxn ang="0">
                    <a:pos x="0" y="613"/>
                  </a:cxn>
                  <a:cxn ang="0">
                    <a:pos x="1133" y="0"/>
                  </a:cxn>
                  <a:cxn ang="0">
                    <a:pos x="1328" y="613"/>
                  </a:cxn>
                </a:cxnLst>
                <a:rect l="0" t="0" r="r" b="b"/>
                <a:pathLst>
                  <a:path w="1328" h="613">
                    <a:moveTo>
                      <a:pt x="0" y="613"/>
                    </a:moveTo>
                    <a:lnTo>
                      <a:pt x="1133" y="0"/>
                    </a:lnTo>
                    <a:lnTo>
                      <a:pt x="1328" y="613"/>
                    </a:lnTo>
                  </a:path>
                </a:pathLst>
              </a:custGeom>
              <a:noFill/>
              <a:ln w="28575" cmpd="sng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8" name="Freeform 32"/>
              <p:cNvSpPr>
                <a:spLocks/>
              </p:cNvSpPr>
              <p:nvPr/>
            </p:nvSpPr>
            <p:spPr bwMode="auto">
              <a:xfrm>
                <a:off x="3827" y="1543"/>
                <a:ext cx="1328" cy="613"/>
              </a:xfrm>
              <a:custGeom>
                <a:avLst/>
                <a:gdLst/>
                <a:ahLst/>
                <a:cxnLst>
                  <a:cxn ang="0">
                    <a:pos x="0" y="613"/>
                  </a:cxn>
                  <a:cxn ang="0">
                    <a:pos x="1133" y="0"/>
                  </a:cxn>
                  <a:cxn ang="0">
                    <a:pos x="1328" y="613"/>
                  </a:cxn>
                </a:cxnLst>
                <a:rect l="0" t="0" r="r" b="b"/>
                <a:pathLst>
                  <a:path w="1328" h="613">
                    <a:moveTo>
                      <a:pt x="0" y="613"/>
                    </a:moveTo>
                    <a:lnTo>
                      <a:pt x="1133" y="0"/>
                    </a:lnTo>
                    <a:lnTo>
                      <a:pt x="1328" y="613"/>
                    </a:lnTo>
                  </a:path>
                </a:pathLst>
              </a:custGeom>
              <a:noFill/>
              <a:ln w="28575" cmpd="sng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09" name="Text Box 33"/>
            <p:cNvSpPr txBox="1">
              <a:spLocks noChangeArrowheads="1"/>
            </p:cNvSpPr>
            <p:nvPr/>
          </p:nvSpPr>
          <p:spPr bwMode="auto">
            <a:xfrm>
              <a:off x="864" y="1226"/>
              <a:ext cx="39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VNI-Times" pitchFamily="2" charset="0"/>
                </a:rPr>
                <a:t>U</a:t>
              </a:r>
              <a:r>
                <a:rPr lang="en-US" sz="1400" b="1" baseline="-25000">
                  <a:latin typeface="VNI-Times" pitchFamily="2" charset="0"/>
                </a:rPr>
                <a:t>X</a:t>
              </a:r>
              <a:endParaRPr lang="en-US" sz="1400" b="1">
                <a:latin typeface="VNI-Times" pitchFamily="2" charset="0"/>
              </a:endParaRPr>
            </a:p>
          </p:txBody>
        </p:sp>
        <p:sp>
          <p:nvSpPr>
            <p:cNvPr id="75810" name="Text Box 34"/>
            <p:cNvSpPr txBox="1">
              <a:spLocks noChangeArrowheads="1"/>
            </p:cNvSpPr>
            <p:nvPr/>
          </p:nvSpPr>
          <p:spPr bwMode="auto">
            <a:xfrm>
              <a:off x="4026" y="1926"/>
              <a:ext cx="38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>
                  <a:latin typeface="VNI-Times" pitchFamily="2" charset="0"/>
                </a:rPr>
                <a:t>  t</a:t>
              </a:r>
            </a:p>
          </p:txBody>
        </p:sp>
        <p:sp>
          <p:nvSpPr>
            <p:cNvPr id="75811" name="Text Box 35"/>
            <p:cNvSpPr txBox="1">
              <a:spLocks noChangeArrowheads="1"/>
            </p:cNvSpPr>
            <p:nvPr/>
          </p:nvSpPr>
          <p:spPr bwMode="auto">
            <a:xfrm>
              <a:off x="964" y="1942"/>
              <a:ext cx="381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latin typeface="VNI-Times" pitchFamily="2" charset="0"/>
                </a:rPr>
                <a:t>0</a:t>
              </a:r>
            </a:p>
          </p:txBody>
        </p:sp>
      </p:grpSp>
      <p:sp>
        <p:nvSpPr>
          <p:cNvPr id="75812" name="Line 36"/>
          <p:cNvSpPr>
            <a:spLocks noChangeShapeType="1"/>
          </p:cNvSpPr>
          <p:nvPr/>
        </p:nvSpPr>
        <p:spPr bwMode="auto">
          <a:xfrm flipV="1">
            <a:off x="2120900" y="5373688"/>
            <a:ext cx="379413" cy="1428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5813" name="Group 37"/>
          <p:cNvGrpSpPr>
            <a:grpSpLocks/>
          </p:cNvGrpSpPr>
          <p:nvPr/>
        </p:nvGrpSpPr>
        <p:grpSpPr bwMode="auto">
          <a:xfrm>
            <a:off x="1544638" y="5445125"/>
            <a:ext cx="4889500" cy="1016000"/>
            <a:chOff x="1712" y="2407"/>
            <a:chExt cx="2316" cy="768"/>
          </a:xfrm>
        </p:grpSpPr>
        <p:sp>
          <p:nvSpPr>
            <p:cNvPr id="75814" name="Rectangle 38"/>
            <p:cNvSpPr>
              <a:spLocks noChangeArrowheads="1"/>
            </p:cNvSpPr>
            <p:nvPr/>
          </p:nvSpPr>
          <p:spPr bwMode="auto">
            <a:xfrm>
              <a:off x="2478" y="2407"/>
              <a:ext cx="1213" cy="76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2000">
                  <a:latin typeface="VNI-Times" pitchFamily="2" charset="0"/>
                </a:rPr>
                <a:t>Maïch taïo xung hình chöõ nhaät</a:t>
              </a:r>
            </a:p>
          </p:txBody>
        </p:sp>
        <p:grpSp>
          <p:nvGrpSpPr>
            <p:cNvPr id="75815" name="Group 39"/>
            <p:cNvGrpSpPr>
              <a:grpSpLocks/>
            </p:cNvGrpSpPr>
            <p:nvPr/>
          </p:nvGrpSpPr>
          <p:grpSpPr bwMode="auto">
            <a:xfrm>
              <a:off x="1712" y="2648"/>
              <a:ext cx="184" cy="300"/>
              <a:chOff x="1712" y="2536"/>
              <a:chExt cx="184" cy="300"/>
            </a:xfrm>
          </p:grpSpPr>
          <p:sp>
            <p:nvSpPr>
              <p:cNvPr id="75816" name="Line 40"/>
              <p:cNvSpPr>
                <a:spLocks noChangeShapeType="1"/>
              </p:cNvSpPr>
              <p:nvPr/>
            </p:nvSpPr>
            <p:spPr bwMode="auto">
              <a:xfrm>
                <a:off x="1716" y="2536"/>
                <a:ext cx="18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7" name="Line 41"/>
              <p:cNvSpPr>
                <a:spLocks noChangeShapeType="1"/>
              </p:cNvSpPr>
              <p:nvPr/>
            </p:nvSpPr>
            <p:spPr bwMode="auto">
              <a:xfrm>
                <a:off x="1768" y="2576"/>
                <a:ext cx="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8" name="Line 42"/>
              <p:cNvSpPr>
                <a:spLocks noChangeShapeType="1"/>
              </p:cNvSpPr>
              <p:nvPr/>
            </p:nvSpPr>
            <p:spPr bwMode="auto">
              <a:xfrm>
                <a:off x="1716" y="2620"/>
                <a:ext cx="18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9" name="Line 43"/>
              <p:cNvSpPr>
                <a:spLocks noChangeShapeType="1"/>
              </p:cNvSpPr>
              <p:nvPr/>
            </p:nvSpPr>
            <p:spPr bwMode="auto">
              <a:xfrm>
                <a:off x="1768" y="2660"/>
                <a:ext cx="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0" name="Line 44"/>
              <p:cNvSpPr>
                <a:spLocks noChangeShapeType="1"/>
              </p:cNvSpPr>
              <p:nvPr/>
            </p:nvSpPr>
            <p:spPr bwMode="auto">
              <a:xfrm>
                <a:off x="1712" y="2708"/>
                <a:ext cx="18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1" name="Line 45"/>
              <p:cNvSpPr>
                <a:spLocks noChangeShapeType="1"/>
              </p:cNvSpPr>
              <p:nvPr/>
            </p:nvSpPr>
            <p:spPr bwMode="auto">
              <a:xfrm>
                <a:off x="1764" y="2748"/>
                <a:ext cx="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2" name="Line 46"/>
              <p:cNvSpPr>
                <a:spLocks noChangeShapeType="1"/>
              </p:cNvSpPr>
              <p:nvPr/>
            </p:nvSpPr>
            <p:spPr bwMode="auto">
              <a:xfrm>
                <a:off x="1712" y="2796"/>
                <a:ext cx="180" cy="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3" name="Line 47"/>
              <p:cNvSpPr>
                <a:spLocks noChangeShapeType="1"/>
              </p:cNvSpPr>
              <p:nvPr/>
            </p:nvSpPr>
            <p:spPr bwMode="auto">
              <a:xfrm>
                <a:off x="1764" y="2836"/>
                <a:ext cx="6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24" name="Freeform 48"/>
            <p:cNvSpPr>
              <a:spLocks/>
            </p:cNvSpPr>
            <p:nvPr/>
          </p:nvSpPr>
          <p:spPr bwMode="auto">
            <a:xfrm>
              <a:off x="1804" y="2476"/>
              <a:ext cx="180" cy="164"/>
            </a:xfrm>
            <a:custGeom>
              <a:avLst/>
              <a:gdLst/>
              <a:ahLst/>
              <a:cxnLst>
                <a:cxn ang="0">
                  <a:pos x="0" y="164"/>
                </a:cxn>
                <a:cxn ang="0">
                  <a:pos x="0" y="0"/>
                </a:cxn>
                <a:cxn ang="0">
                  <a:pos x="180" y="0"/>
                </a:cxn>
              </a:cxnLst>
              <a:rect l="0" t="0" r="r" b="b"/>
              <a:pathLst>
                <a:path w="180" h="164">
                  <a:moveTo>
                    <a:pt x="0" y="164"/>
                  </a:moveTo>
                  <a:lnTo>
                    <a:pt x="0" y="0"/>
                  </a:lnTo>
                  <a:lnTo>
                    <a:pt x="180" y="0"/>
                  </a:lnTo>
                </a:path>
              </a:pathLst>
            </a:custGeom>
            <a:solidFill>
              <a:schemeClr val="bg2"/>
            </a:solidFill>
            <a:ln w="28575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25" name="Freeform 49"/>
            <p:cNvSpPr>
              <a:spLocks/>
            </p:cNvSpPr>
            <p:nvPr/>
          </p:nvSpPr>
          <p:spPr bwMode="auto">
            <a:xfrm flipV="1">
              <a:off x="1792" y="2952"/>
              <a:ext cx="692" cy="164"/>
            </a:xfrm>
            <a:custGeom>
              <a:avLst/>
              <a:gdLst/>
              <a:ahLst/>
              <a:cxnLst>
                <a:cxn ang="0">
                  <a:pos x="0" y="164"/>
                </a:cxn>
                <a:cxn ang="0">
                  <a:pos x="0" y="0"/>
                </a:cxn>
                <a:cxn ang="0">
                  <a:pos x="180" y="0"/>
                </a:cxn>
              </a:cxnLst>
              <a:rect l="0" t="0" r="r" b="b"/>
              <a:pathLst>
                <a:path w="180" h="164">
                  <a:moveTo>
                    <a:pt x="0" y="164"/>
                  </a:moveTo>
                  <a:lnTo>
                    <a:pt x="0" y="0"/>
                  </a:lnTo>
                  <a:lnTo>
                    <a:pt x="180" y="0"/>
                  </a:lnTo>
                </a:path>
              </a:pathLst>
            </a:custGeom>
            <a:solidFill>
              <a:schemeClr val="bg2"/>
            </a:solidFill>
            <a:ln w="28575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26" name="Line 50"/>
            <p:cNvSpPr>
              <a:spLocks noChangeShapeType="1"/>
            </p:cNvSpPr>
            <p:nvPr/>
          </p:nvSpPr>
          <p:spPr bwMode="auto">
            <a:xfrm>
              <a:off x="2156" y="2480"/>
              <a:ext cx="33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27" name="Oval 51"/>
            <p:cNvSpPr>
              <a:spLocks noChangeArrowheads="1"/>
            </p:cNvSpPr>
            <p:nvPr/>
          </p:nvSpPr>
          <p:spPr bwMode="auto">
            <a:xfrm>
              <a:off x="1940" y="2456"/>
              <a:ext cx="40" cy="4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8" name="Oval 52"/>
            <p:cNvSpPr>
              <a:spLocks noChangeArrowheads="1"/>
            </p:cNvSpPr>
            <p:nvPr/>
          </p:nvSpPr>
          <p:spPr bwMode="auto">
            <a:xfrm>
              <a:off x="2140" y="2456"/>
              <a:ext cx="40" cy="4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29" name="Line 53"/>
            <p:cNvSpPr>
              <a:spLocks noChangeShapeType="1"/>
            </p:cNvSpPr>
            <p:nvPr/>
          </p:nvSpPr>
          <p:spPr bwMode="auto">
            <a:xfrm>
              <a:off x="3688" y="2788"/>
              <a:ext cx="34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30" name="Oval 54"/>
            <p:cNvSpPr>
              <a:spLocks noChangeArrowheads="1"/>
            </p:cNvSpPr>
            <p:nvPr/>
          </p:nvSpPr>
          <p:spPr bwMode="auto">
            <a:xfrm>
              <a:off x="3668" y="2772"/>
              <a:ext cx="40" cy="4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1" name="Oval 55"/>
            <p:cNvSpPr>
              <a:spLocks noChangeArrowheads="1"/>
            </p:cNvSpPr>
            <p:nvPr/>
          </p:nvSpPr>
          <p:spPr bwMode="auto">
            <a:xfrm>
              <a:off x="2464" y="2460"/>
              <a:ext cx="40" cy="4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32" name="Oval 56"/>
            <p:cNvSpPr>
              <a:spLocks noChangeArrowheads="1"/>
            </p:cNvSpPr>
            <p:nvPr/>
          </p:nvSpPr>
          <p:spPr bwMode="auto">
            <a:xfrm>
              <a:off x="2456" y="3092"/>
              <a:ext cx="40" cy="4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833" name="Group 57"/>
          <p:cNvGrpSpPr>
            <a:grpSpLocks/>
          </p:cNvGrpSpPr>
          <p:nvPr/>
        </p:nvGrpSpPr>
        <p:grpSpPr bwMode="auto">
          <a:xfrm>
            <a:off x="6584950" y="5516563"/>
            <a:ext cx="5119688" cy="987425"/>
            <a:chOff x="847" y="2398"/>
            <a:chExt cx="3426" cy="1108"/>
          </a:xfrm>
        </p:grpSpPr>
        <p:grpSp>
          <p:nvGrpSpPr>
            <p:cNvPr id="75834" name="Group 58"/>
            <p:cNvGrpSpPr>
              <a:grpSpLocks/>
            </p:cNvGrpSpPr>
            <p:nvPr/>
          </p:nvGrpSpPr>
          <p:grpSpPr bwMode="auto">
            <a:xfrm>
              <a:off x="1081" y="2517"/>
              <a:ext cx="3019" cy="883"/>
              <a:chOff x="1081" y="1375"/>
              <a:chExt cx="3019" cy="883"/>
            </a:xfrm>
          </p:grpSpPr>
          <p:sp>
            <p:nvSpPr>
              <p:cNvPr id="75835" name="Line 59"/>
              <p:cNvSpPr>
                <a:spLocks noChangeShapeType="1"/>
              </p:cNvSpPr>
              <p:nvPr/>
            </p:nvSpPr>
            <p:spPr bwMode="auto">
              <a:xfrm>
                <a:off x="1081" y="2165"/>
                <a:ext cx="301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6" name="Line 60"/>
              <p:cNvSpPr>
                <a:spLocks noChangeShapeType="1"/>
              </p:cNvSpPr>
              <p:nvPr/>
            </p:nvSpPr>
            <p:spPr bwMode="auto">
              <a:xfrm flipV="1">
                <a:off x="1161" y="1375"/>
                <a:ext cx="0" cy="8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37" name="Group 61"/>
            <p:cNvGrpSpPr>
              <a:grpSpLocks/>
            </p:cNvGrpSpPr>
            <p:nvPr/>
          </p:nvGrpSpPr>
          <p:grpSpPr bwMode="auto">
            <a:xfrm>
              <a:off x="1161" y="2713"/>
              <a:ext cx="2598" cy="502"/>
              <a:chOff x="1161" y="2713"/>
              <a:chExt cx="3035" cy="502"/>
            </a:xfrm>
          </p:grpSpPr>
          <p:sp>
            <p:nvSpPr>
              <p:cNvPr id="75838" name="Freeform 62"/>
              <p:cNvSpPr>
                <a:spLocks/>
              </p:cNvSpPr>
              <p:nvPr/>
            </p:nvSpPr>
            <p:spPr bwMode="auto">
              <a:xfrm>
                <a:off x="1161" y="2731"/>
                <a:ext cx="1533" cy="48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558" y="10"/>
                  </a:cxn>
                  <a:cxn ang="0">
                    <a:pos x="558" y="586"/>
                  </a:cxn>
                  <a:cxn ang="0">
                    <a:pos x="1143" y="586"/>
                  </a:cxn>
                  <a:cxn ang="0">
                    <a:pos x="1143" y="0"/>
                  </a:cxn>
                  <a:cxn ang="0">
                    <a:pos x="1691" y="0"/>
                  </a:cxn>
                  <a:cxn ang="0">
                    <a:pos x="1691" y="576"/>
                  </a:cxn>
                  <a:cxn ang="0">
                    <a:pos x="2276" y="576"/>
                  </a:cxn>
                </a:cxnLst>
                <a:rect l="0" t="0" r="r" b="b"/>
                <a:pathLst>
                  <a:path w="2276" h="586">
                    <a:moveTo>
                      <a:pt x="0" y="10"/>
                    </a:moveTo>
                    <a:lnTo>
                      <a:pt x="558" y="10"/>
                    </a:lnTo>
                    <a:lnTo>
                      <a:pt x="558" y="586"/>
                    </a:lnTo>
                    <a:lnTo>
                      <a:pt x="1143" y="586"/>
                    </a:lnTo>
                    <a:lnTo>
                      <a:pt x="1143" y="0"/>
                    </a:lnTo>
                    <a:lnTo>
                      <a:pt x="1691" y="0"/>
                    </a:lnTo>
                    <a:lnTo>
                      <a:pt x="1691" y="576"/>
                    </a:lnTo>
                    <a:lnTo>
                      <a:pt x="2276" y="576"/>
                    </a:lnTo>
                  </a:path>
                </a:pathLst>
              </a:custGeom>
              <a:noFill/>
              <a:ln w="19050" cmpd="sng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9" name="Freeform 63"/>
              <p:cNvSpPr>
                <a:spLocks/>
              </p:cNvSpPr>
              <p:nvPr/>
            </p:nvSpPr>
            <p:spPr bwMode="auto">
              <a:xfrm>
                <a:off x="2691" y="2713"/>
                <a:ext cx="1505" cy="492"/>
              </a:xfrm>
              <a:custGeom>
                <a:avLst/>
                <a:gdLst/>
                <a:ahLst/>
                <a:cxnLst>
                  <a:cxn ang="0">
                    <a:pos x="0" y="492"/>
                  </a:cxn>
                  <a:cxn ang="0">
                    <a:pos x="0" y="19"/>
                  </a:cxn>
                  <a:cxn ang="0">
                    <a:pos x="363" y="19"/>
                  </a:cxn>
                  <a:cxn ang="0">
                    <a:pos x="363" y="492"/>
                  </a:cxn>
                  <a:cxn ang="0">
                    <a:pos x="771" y="492"/>
                  </a:cxn>
                  <a:cxn ang="0">
                    <a:pos x="771" y="0"/>
                  </a:cxn>
                  <a:cxn ang="0">
                    <a:pos x="1124" y="0"/>
                  </a:cxn>
                  <a:cxn ang="0">
                    <a:pos x="1124" y="492"/>
                  </a:cxn>
                  <a:cxn ang="0">
                    <a:pos x="1505" y="492"/>
                  </a:cxn>
                </a:cxnLst>
                <a:rect l="0" t="0" r="r" b="b"/>
                <a:pathLst>
                  <a:path w="1505" h="492">
                    <a:moveTo>
                      <a:pt x="0" y="492"/>
                    </a:moveTo>
                    <a:lnTo>
                      <a:pt x="0" y="19"/>
                    </a:lnTo>
                    <a:lnTo>
                      <a:pt x="363" y="19"/>
                    </a:lnTo>
                    <a:lnTo>
                      <a:pt x="363" y="492"/>
                    </a:lnTo>
                    <a:lnTo>
                      <a:pt x="771" y="492"/>
                    </a:lnTo>
                    <a:lnTo>
                      <a:pt x="771" y="0"/>
                    </a:lnTo>
                    <a:lnTo>
                      <a:pt x="1124" y="0"/>
                    </a:lnTo>
                    <a:lnTo>
                      <a:pt x="1124" y="492"/>
                    </a:lnTo>
                    <a:lnTo>
                      <a:pt x="1505" y="492"/>
                    </a:lnTo>
                  </a:path>
                </a:pathLst>
              </a:custGeom>
              <a:noFill/>
              <a:ln w="19050" cmpd="sng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40" name="Text Box 64"/>
            <p:cNvSpPr txBox="1">
              <a:spLocks noChangeArrowheads="1"/>
            </p:cNvSpPr>
            <p:nvPr/>
          </p:nvSpPr>
          <p:spPr bwMode="auto">
            <a:xfrm>
              <a:off x="847" y="2398"/>
              <a:ext cx="400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VNI-Times" pitchFamily="2" charset="0"/>
                </a:rPr>
                <a:t>U</a:t>
              </a:r>
              <a:r>
                <a:rPr lang="en-US" sz="1400" b="1" baseline="-25000">
                  <a:latin typeface="VNI-Times" pitchFamily="2" charset="0"/>
                </a:rPr>
                <a:t>X</a:t>
              </a:r>
              <a:endParaRPr lang="en-US" sz="1400" b="1">
                <a:latin typeface="VNI-Times" pitchFamily="2" charset="0"/>
              </a:endParaRPr>
            </a:p>
          </p:txBody>
        </p:sp>
        <p:sp>
          <p:nvSpPr>
            <p:cNvPr id="75841" name="Text Box 65"/>
            <p:cNvSpPr txBox="1">
              <a:spLocks noChangeArrowheads="1"/>
            </p:cNvSpPr>
            <p:nvPr/>
          </p:nvSpPr>
          <p:spPr bwMode="auto">
            <a:xfrm>
              <a:off x="3892" y="3038"/>
              <a:ext cx="381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>
                  <a:latin typeface="VNI-Times" pitchFamily="2" charset="0"/>
                </a:rPr>
                <a:t>  t</a:t>
              </a:r>
            </a:p>
          </p:txBody>
        </p:sp>
        <p:sp>
          <p:nvSpPr>
            <p:cNvPr id="75842" name="Text Box 66"/>
            <p:cNvSpPr txBox="1">
              <a:spLocks noChangeArrowheads="1"/>
            </p:cNvSpPr>
            <p:nvPr/>
          </p:nvSpPr>
          <p:spPr bwMode="auto">
            <a:xfrm>
              <a:off x="954" y="3094"/>
              <a:ext cx="382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i="1">
                  <a:latin typeface="VNI-Times" pitchFamily="2" charset="0"/>
                </a:rPr>
                <a:t>0</a:t>
              </a:r>
            </a:p>
          </p:txBody>
        </p:sp>
      </p:grpSp>
      <p:sp>
        <p:nvSpPr>
          <p:cNvPr id="75845" name="Rectangle 69"/>
          <p:cNvSpPr>
            <a:spLocks noGrp="1"/>
          </p:cNvSpPr>
          <p:nvPr>
            <p:ph type="title" idx="4294967295"/>
          </p:nvPr>
        </p:nvSpPr>
        <p:spPr>
          <a:xfrm>
            <a:off x="1216025" y="260350"/>
            <a:ext cx="10945813" cy="1143000"/>
          </a:xfrm>
        </p:spPr>
        <p:txBody>
          <a:bodyPr/>
          <a:lstStyle/>
          <a:p>
            <a:r>
              <a:rPr lang="en-US" sz="5400" b="1">
                <a:solidFill>
                  <a:srgbClr val="800000"/>
                </a:solidFill>
              </a:rPr>
              <a:t>Ứng dụng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22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20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36" dur="20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2000"/>
                                        <p:tgtEl>
                                          <p:spTgt spid="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  <p:bldP spid="75778" grpId="1" animBg="1"/>
      <p:bldP spid="75779" grpId="0" build="p"/>
      <p:bldP spid="75812" grpId="0" animBg="1"/>
      <p:bldP spid="758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824038" y="573088"/>
            <a:ext cx="103378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1. Chöùc naêng cuûa maïch khueách ñaïi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1412875"/>
            <a:ext cx="12161838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i="1">
                <a:latin typeface="VNI-Times" pitchFamily="2" charset="0"/>
              </a:rPr>
              <a:t>Laø </a:t>
            </a: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khueách ñaïi</a:t>
            </a:r>
            <a:r>
              <a:rPr lang="en-US" sz="3600" i="1">
                <a:latin typeface="VNI-Times" pitchFamily="2" charset="0"/>
              </a:rPr>
              <a:t> tín hieäu veà maët</a:t>
            </a:r>
            <a:r>
              <a:rPr lang="en-US" sz="3600">
                <a:latin typeface="VNI-Times" pitchFamily="2" charset="0"/>
              </a:rPr>
              <a:t> </a:t>
            </a:r>
            <a:r>
              <a:rPr lang="en-US" sz="3600" b="1" i="1" u="sng">
                <a:latin typeface="VNI-Times" pitchFamily="2" charset="0"/>
              </a:rPr>
              <a:t>ñieän aùp</a:t>
            </a:r>
            <a:r>
              <a:rPr lang="en-US" sz="3600" b="1">
                <a:latin typeface="VNI-Times" pitchFamily="2" charset="0"/>
              </a:rPr>
              <a:t>, </a:t>
            </a:r>
            <a:r>
              <a:rPr lang="en-US" sz="3600" b="1" i="1" u="sng">
                <a:latin typeface="VNI-Times" pitchFamily="2" charset="0"/>
              </a:rPr>
              <a:t>doøng ñieän</a:t>
            </a:r>
            <a:r>
              <a:rPr lang="en-US" sz="3600" b="1">
                <a:latin typeface="VNI-Times" pitchFamily="2" charset="0"/>
              </a:rPr>
              <a:t>, </a:t>
            </a:r>
            <a:r>
              <a:rPr lang="en-US" sz="3600" b="1" i="1" u="sng">
                <a:latin typeface="VNI-Times" pitchFamily="2" charset="0"/>
              </a:rPr>
              <a:t>coâng suaát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681038" y="2133600"/>
            <a:ext cx="1084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- Thế nào là khuếch đại tín hiệu?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823913" y="2636838"/>
            <a:ext cx="10945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800000"/>
                </a:solidFill>
                <a:latin typeface="VNI-Times" pitchFamily="2" charset="0"/>
              </a:rPr>
              <a:t>laøm taêng bieân ñoä cuûa tín hieäu maø khoâng laøm thay ñoåi taàn soá cuûa noù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0" y="3716338"/>
            <a:ext cx="12161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- Linh kiện nào có thể sử dụng cho mạch khuếch đại?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2263775" y="4149725"/>
            <a:ext cx="5580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800000"/>
                </a:solidFill>
                <a:latin typeface="Times New Roman" pitchFamily="18" charset="0"/>
              </a:rPr>
              <a:t>IC và Tranzito</a:t>
            </a: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320675" y="4724400"/>
            <a:ext cx="11593513" cy="19208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Tuyø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theo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söï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öu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tieân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khueách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ñaïi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ñaïi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löôïng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naøo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maø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ta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coù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maïch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khueách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ñaïi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töông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öùng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laø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: MKÑ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ñieän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aùp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/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doøng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ñieän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/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coâng</a:t>
            </a:r>
            <a:r>
              <a:rPr lang="en-US" sz="4000" b="1" i="1" dirty="0">
                <a:solidFill>
                  <a:srgbClr val="CC3300"/>
                </a:solidFill>
                <a:latin typeface="VNI-Times" pitchFamily="2" charset="0"/>
              </a:rPr>
              <a:t> </a:t>
            </a:r>
            <a:r>
              <a:rPr lang="en-US" sz="4000" b="1" i="1" dirty="0" err="1">
                <a:solidFill>
                  <a:srgbClr val="CC3300"/>
                </a:solidFill>
                <a:latin typeface="VNI-Times" pitchFamily="2" charset="0"/>
              </a:rPr>
              <a:t>suaát</a:t>
            </a:r>
            <a:endParaRPr lang="en-US" sz="4000" b="1" i="1" dirty="0">
              <a:solidFill>
                <a:srgbClr val="CC33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60" grpId="0"/>
      <p:bldP spid="104458" grpId="0"/>
      <p:bldP spid="104460" grpId="0"/>
      <p:bldP spid="104461" grpId="0"/>
      <p:bldP spid="104464" grpId="0"/>
      <p:bldP spid="92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3"/>
          <p:cNvSpPr txBox="1">
            <a:spLocks noChangeArrowheads="1"/>
          </p:cNvSpPr>
          <p:nvPr/>
        </p:nvSpPr>
        <p:spPr bwMode="auto">
          <a:xfrm rot="-1829919">
            <a:off x="7408863" y="3706813"/>
            <a:ext cx="3063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GROUP 4</a:t>
            </a:r>
          </a:p>
        </p:txBody>
      </p:sp>
      <p:sp>
        <p:nvSpPr>
          <p:cNvPr id="68610" name="Text Box 3"/>
          <p:cNvSpPr txBox="1">
            <a:spLocks noChangeArrowheads="1"/>
          </p:cNvSpPr>
          <p:nvPr/>
        </p:nvSpPr>
        <p:spPr bwMode="auto">
          <a:xfrm rot="-1760659">
            <a:off x="3675063" y="2540000"/>
            <a:ext cx="6188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THANKS! Any question?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4"/>
          <p:cNvSpPr txBox="1">
            <a:spLocks noChangeArrowheads="1"/>
          </p:cNvSpPr>
          <p:nvPr/>
        </p:nvSpPr>
        <p:spPr bwMode="auto">
          <a:xfrm>
            <a:off x="0" y="228600"/>
            <a:ext cx="11452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134" name="Group 86"/>
          <p:cNvGrpSpPr>
            <a:grpSpLocks/>
          </p:cNvGrpSpPr>
          <p:nvPr/>
        </p:nvGrpSpPr>
        <p:grpSpPr bwMode="auto">
          <a:xfrm>
            <a:off x="704850" y="4381500"/>
            <a:ext cx="1630363" cy="677863"/>
            <a:chOff x="334" y="1950"/>
            <a:chExt cx="772" cy="427"/>
          </a:xfrm>
        </p:grpSpPr>
        <p:sp>
          <p:nvSpPr>
            <p:cNvPr id="10270" name="Line 87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88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7" name="Group 89"/>
          <p:cNvGrpSpPr>
            <a:grpSpLocks/>
          </p:cNvGrpSpPr>
          <p:nvPr/>
        </p:nvGrpSpPr>
        <p:grpSpPr bwMode="auto">
          <a:xfrm>
            <a:off x="730250" y="4489450"/>
            <a:ext cx="1228725" cy="468313"/>
            <a:chOff x="343" y="2054"/>
            <a:chExt cx="810" cy="295"/>
          </a:xfrm>
        </p:grpSpPr>
        <p:sp>
          <p:nvSpPr>
            <p:cNvPr id="10267" name="Freeform 90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9 h 1147"/>
                <a:gd name="T2" fmla="*/ 1 w 2286"/>
                <a:gd name="T3" fmla="*/ 0 h 1147"/>
                <a:gd name="T4" fmla="*/ 2 w 2286"/>
                <a:gd name="T5" fmla="*/ 9 h 1147"/>
                <a:gd name="T6" fmla="*/ 3 w 2286"/>
                <a:gd name="T7" fmla="*/ 19 h 1147"/>
                <a:gd name="T8" fmla="*/ 4 w 2286"/>
                <a:gd name="T9" fmla="*/ 9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Freeform 91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9 h 1147"/>
                <a:gd name="T2" fmla="*/ 1 w 2286"/>
                <a:gd name="T3" fmla="*/ 0 h 1147"/>
                <a:gd name="T4" fmla="*/ 2 w 2286"/>
                <a:gd name="T5" fmla="*/ 9 h 1147"/>
                <a:gd name="T6" fmla="*/ 3 w 2286"/>
                <a:gd name="T7" fmla="*/ 19 h 1147"/>
                <a:gd name="T8" fmla="*/ 4 w 2286"/>
                <a:gd name="T9" fmla="*/ 9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Freeform 92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9 h 1147"/>
                <a:gd name="T2" fmla="*/ 1 w 2286"/>
                <a:gd name="T3" fmla="*/ 0 h 1147"/>
                <a:gd name="T4" fmla="*/ 2 w 2286"/>
                <a:gd name="T5" fmla="*/ 9 h 1147"/>
                <a:gd name="T6" fmla="*/ 3 w 2286"/>
                <a:gd name="T7" fmla="*/ 19 h 1147"/>
                <a:gd name="T8" fmla="*/ 4 w 2286"/>
                <a:gd name="T9" fmla="*/ 9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41" name="Group 93"/>
          <p:cNvGrpSpPr>
            <a:grpSpLocks/>
          </p:cNvGrpSpPr>
          <p:nvPr/>
        </p:nvGrpSpPr>
        <p:grpSpPr bwMode="auto">
          <a:xfrm>
            <a:off x="398463" y="4181475"/>
            <a:ext cx="2390775" cy="841375"/>
            <a:chOff x="173" y="1806"/>
            <a:chExt cx="1132" cy="530"/>
          </a:xfrm>
        </p:grpSpPr>
        <p:sp>
          <p:nvSpPr>
            <p:cNvPr id="10264" name="Text Box 94"/>
            <p:cNvSpPr txBox="1">
              <a:spLocks noChangeArrowheads="1"/>
            </p:cNvSpPr>
            <p:nvPr/>
          </p:nvSpPr>
          <p:spPr bwMode="auto">
            <a:xfrm>
              <a:off x="301" y="1806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U</a:t>
              </a:r>
              <a:r>
                <a:rPr lang="en-US" sz="1400" baseline="-25000">
                  <a:latin typeface="VNI-Times" pitchFamily="2" charset="0"/>
                </a:rPr>
                <a:t>V</a:t>
              </a:r>
              <a:endParaRPr lang="en-US" sz="1400">
                <a:latin typeface="VNI-Times" pitchFamily="2" charset="0"/>
              </a:endParaRPr>
            </a:p>
          </p:txBody>
        </p:sp>
        <p:sp>
          <p:nvSpPr>
            <p:cNvPr id="10265" name="Text Box 95"/>
            <p:cNvSpPr txBox="1">
              <a:spLocks noChangeArrowheads="1"/>
            </p:cNvSpPr>
            <p:nvPr/>
          </p:nvSpPr>
          <p:spPr bwMode="auto">
            <a:xfrm>
              <a:off x="173" y="2090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0</a:t>
              </a:r>
            </a:p>
          </p:txBody>
        </p:sp>
        <p:sp>
          <p:nvSpPr>
            <p:cNvPr id="10266" name="Text Box 96"/>
            <p:cNvSpPr txBox="1">
              <a:spLocks noChangeArrowheads="1"/>
            </p:cNvSpPr>
            <p:nvPr/>
          </p:nvSpPr>
          <p:spPr bwMode="auto">
            <a:xfrm>
              <a:off x="1005" y="2144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t</a:t>
              </a:r>
            </a:p>
          </p:txBody>
        </p:sp>
      </p:grpSp>
      <p:grpSp>
        <p:nvGrpSpPr>
          <p:cNvPr id="2146" name="Group 98"/>
          <p:cNvGrpSpPr>
            <a:grpSpLocks/>
          </p:cNvGrpSpPr>
          <p:nvPr/>
        </p:nvGrpSpPr>
        <p:grpSpPr bwMode="auto">
          <a:xfrm>
            <a:off x="10510838" y="3819525"/>
            <a:ext cx="1630362" cy="2144713"/>
            <a:chOff x="334" y="1950"/>
            <a:chExt cx="772" cy="427"/>
          </a:xfrm>
        </p:grpSpPr>
        <p:sp>
          <p:nvSpPr>
            <p:cNvPr id="10262" name="Line 99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100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49" name="Group 101"/>
          <p:cNvGrpSpPr>
            <a:grpSpLocks/>
          </p:cNvGrpSpPr>
          <p:nvPr/>
        </p:nvGrpSpPr>
        <p:grpSpPr bwMode="auto">
          <a:xfrm>
            <a:off x="10555288" y="4275138"/>
            <a:ext cx="1228725" cy="1611312"/>
            <a:chOff x="343" y="2054"/>
            <a:chExt cx="810" cy="295"/>
          </a:xfrm>
        </p:grpSpPr>
        <p:sp>
          <p:nvSpPr>
            <p:cNvPr id="10259" name="Freeform 102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9 h 1147"/>
                <a:gd name="T2" fmla="*/ 1 w 2286"/>
                <a:gd name="T3" fmla="*/ 0 h 1147"/>
                <a:gd name="T4" fmla="*/ 2 w 2286"/>
                <a:gd name="T5" fmla="*/ 9 h 1147"/>
                <a:gd name="T6" fmla="*/ 3 w 2286"/>
                <a:gd name="T7" fmla="*/ 19 h 1147"/>
                <a:gd name="T8" fmla="*/ 4 w 2286"/>
                <a:gd name="T9" fmla="*/ 9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103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9 h 1147"/>
                <a:gd name="T2" fmla="*/ 1 w 2286"/>
                <a:gd name="T3" fmla="*/ 0 h 1147"/>
                <a:gd name="T4" fmla="*/ 2 w 2286"/>
                <a:gd name="T5" fmla="*/ 9 h 1147"/>
                <a:gd name="T6" fmla="*/ 3 w 2286"/>
                <a:gd name="T7" fmla="*/ 19 h 1147"/>
                <a:gd name="T8" fmla="*/ 4 w 2286"/>
                <a:gd name="T9" fmla="*/ 9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104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9 h 1147"/>
                <a:gd name="T2" fmla="*/ 1 w 2286"/>
                <a:gd name="T3" fmla="*/ 0 h 1147"/>
                <a:gd name="T4" fmla="*/ 2 w 2286"/>
                <a:gd name="T5" fmla="*/ 9 h 1147"/>
                <a:gd name="T6" fmla="*/ 3 w 2286"/>
                <a:gd name="T7" fmla="*/ 19 h 1147"/>
                <a:gd name="T8" fmla="*/ 4 w 2286"/>
                <a:gd name="T9" fmla="*/ 9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4454525" y="5867400"/>
            <a:ext cx="235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VNI-Auchon" pitchFamily="2" charset="0"/>
              </a:rPr>
              <a:t>Amply</a:t>
            </a:r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7970838" y="5881688"/>
            <a:ext cx="235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VNI-Auchon" pitchFamily="2" charset="0"/>
              </a:rPr>
              <a:t>Loa</a:t>
            </a:r>
          </a:p>
        </p:txBody>
      </p:sp>
      <p:pic>
        <p:nvPicPr>
          <p:cNvPr id="2155" name="Picture 107" descr="Micr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8238" y="4076700"/>
            <a:ext cx="1452562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6" name="Picture 108" descr="Ampli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8100" y="3357563"/>
            <a:ext cx="3798888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2081213" y="5881688"/>
            <a:ext cx="235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VNI-Auchon" pitchFamily="2" charset="0"/>
              </a:rPr>
              <a:t>Micro</a:t>
            </a:r>
          </a:p>
        </p:txBody>
      </p:sp>
      <p:grpSp>
        <p:nvGrpSpPr>
          <p:cNvPr id="2158" name="Group 110"/>
          <p:cNvGrpSpPr>
            <a:grpSpLocks/>
          </p:cNvGrpSpPr>
          <p:nvPr/>
        </p:nvGrpSpPr>
        <p:grpSpPr bwMode="auto">
          <a:xfrm>
            <a:off x="10167938" y="3854450"/>
            <a:ext cx="2390775" cy="1682750"/>
            <a:chOff x="4816" y="1294"/>
            <a:chExt cx="1132" cy="1060"/>
          </a:xfrm>
        </p:grpSpPr>
        <p:sp>
          <p:nvSpPr>
            <p:cNvPr id="10256" name="Text Box 111"/>
            <p:cNvSpPr txBox="1">
              <a:spLocks noChangeArrowheads="1"/>
            </p:cNvSpPr>
            <p:nvPr/>
          </p:nvSpPr>
          <p:spPr bwMode="auto">
            <a:xfrm>
              <a:off x="4979" y="1294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U</a:t>
              </a:r>
              <a:r>
                <a:rPr lang="en-US" sz="1400" baseline="-25000">
                  <a:latin typeface="VNI-Times" pitchFamily="2" charset="0"/>
                </a:rPr>
                <a:t>R</a:t>
              </a:r>
              <a:endParaRPr lang="en-US" sz="1400">
                <a:latin typeface="VNI-Times" pitchFamily="2" charset="0"/>
              </a:endParaRPr>
            </a:p>
          </p:txBody>
        </p:sp>
        <p:sp>
          <p:nvSpPr>
            <p:cNvPr id="10257" name="Text Box 112"/>
            <p:cNvSpPr txBox="1">
              <a:spLocks noChangeArrowheads="1"/>
            </p:cNvSpPr>
            <p:nvPr/>
          </p:nvSpPr>
          <p:spPr bwMode="auto">
            <a:xfrm>
              <a:off x="4816" y="2108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0</a:t>
              </a:r>
            </a:p>
          </p:txBody>
        </p:sp>
        <p:sp>
          <p:nvSpPr>
            <p:cNvPr id="10258" name="Text Box 113"/>
            <p:cNvSpPr txBox="1">
              <a:spLocks noChangeArrowheads="1"/>
            </p:cNvSpPr>
            <p:nvPr/>
          </p:nvSpPr>
          <p:spPr bwMode="auto">
            <a:xfrm>
              <a:off x="5648" y="2162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VNI-Times" pitchFamily="2" charset="0"/>
                </a:rPr>
                <a:t>t</a:t>
              </a:r>
            </a:p>
          </p:txBody>
        </p:sp>
      </p:grpSp>
      <p:pic>
        <p:nvPicPr>
          <p:cNvPr id="37922" name="Picture 34" descr="loa-Arirang-PS-9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08913" y="3068638"/>
            <a:ext cx="232251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1039813" y="1341438"/>
            <a:ext cx="109458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800000"/>
                </a:solidFill>
              </a:rPr>
              <a:t>Xung là tín hiệu tạo nên do sự thay đổi mức U hay I trong một khoảng thời gian rất ngắn (từ mức thấp chuyển sang mức cao hoặc ngược lại)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752475" y="333375"/>
            <a:ext cx="11101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/>
              <a:t>Thế nào về tín hiệu dạng xung? </a:t>
            </a: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7664450" y="692150"/>
            <a:ext cx="4249738" cy="2103438"/>
          </a:xfrm>
          <a:prstGeom prst="cloudCallout">
            <a:avLst>
              <a:gd name="adj1" fmla="val -28222"/>
              <a:gd name="adj2" fmla="val 21019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 b="1" i="1">
                <a:latin typeface="VNI-Times" pitchFamily="2" charset="0"/>
              </a:rPr>
              <a:t>Thieát bò naøo giöõ vai troø khueách ñaïi?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20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20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2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000" fill="hold"/>
                                        <p:tgtEl>
                                          <p:spTgt spid="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6" dur="2000" fill="hold"/>
                                        <p:tgtEl>
                                          <p:spTgt spid="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" grpId="0" build="allAtOnce"/>
      <p:bldP spid="2157" grpId="0"/>
      <p:bldP spid="104462" grpId="0"/>
      <p:bldP spid="104463" grpId="0"/>
      <p:bldP spid="10273" grpId="0" animBg="1"/>
      <p:bldP spid="1027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255713" y="0"/>
            <a:ext cx="109061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Auchon" pitchFamily="2" charset="0"/>
              </a:rPr>
              <a:t>2.Sô ñoà vaø nguyeân lyù laøm vieäc cuûa maïch khuyeách ñaïi</a:t>
            </a:r>
            <a:endParaRPr lang="en-US" sz="4400" b="1" i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imes" pitchFamily="2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20675" y="1341438"/>
            <a:ext cx="118411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a. Giôùi thieäu veà IC khueách ñaïi thuaät toaùn vaø maïch khueách ñaïi thuaät toaùn duøng IC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23913" y="3284538"/>
            <a:ext cx="86137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Laø boä khueách ñaïi doøng dieän moät chieàu 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Goàm nhieàu taàng, gheùp tröïc tieáp 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Coù heä soá khueách ñaïi lôùn 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Coù 2 ñaàu vaøo vaø moät ñaàu ra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2565400"/>
            <a:ext cx="1216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4000" b="1" i="1">
                <a:solidFill>
                  <a:srgbClr val="0000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  IC khueách ñaïi thuaät toaùn -OA (Operational Amplifier)</a:t>
            </a: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463550" y="5486400"/>
            <a:ext cx="11698288" cy="1371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200" i="1">
                <a:solidFill>
                  <a:srgbClr val="800000"/>
                </a:solidFill>
                <a:latin typeface="VNI-Times" pitchFamily="2" charset="0"/>
              </a:rPr>
              <a:t>Maïch khueách ñaïi coù theå duøng Tranzito rôøi hoaëc IC. Trong baøi naøy ta chæ nghieân cöùu veà maïch KÑ duøng IC</a:t>
            </a:r>
            <a:endParaRPr lang="en-US" sz="3200" b="1" i="1">
              <a:solidFill>
                <a:srgbClr val="80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  <p:bldP spid="41988" grpId="0" build="p"/>
      <p:bldP spid="41989" grpId="0"/>
      <p:bldP spid="41990" grpId="0" animBg="1"/>
      <p:bldP spid="4199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1557338"/>
            <a:ext cx="121618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4800" b="1">
                <a:solidFill>
                  <a:srgbClr val="800000"/>
                </a:solidFill>
                <a:latin typeface="VNI-Times" pitchFamily="2" charset="0"/>
              </a:rPr>
              <a:t>Kí hieäu cuûa IC thuaät toaùn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60988" y="2924175"/>
            <a:ext cx="68008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Blip>
                <a:blip r:embed="rId2"/>
              </a:buBlip>
            </a:pPr>
            <a:r>
              <a:rPr lang="en-US" sz="4000">
                <a:latin typeface="VNI-Times" pitchFamily="2" charset="0"/>
              </a:rPr>
              <a:t>+E : Nguoàn vaøo döông.</a:t>
            </a:r>
          </a:p>
          <a:p>
            <a:pPr marL="342900" indent="-342900">
              <a:buFontTx/>
              <a:buBlip>
                <a:blip r:embed="rId2"/>
              </a:buBlip>
            </a:pPr>
            <a:r>
              <a:rPr lang="en-US" sz="4000">
                <a:latin typeface="VNI-Times" pitchFamily="2" charset="0"/>
              </a:rPr>
              <a:t>- E : Nguoàn vaøo aâm.</a:t>
            </a:r>
          </a:p>
          <a:p>
            <a:pPr marL="342900" indent="-342900">
              <a:buFontTx/>
              <a:buBlip>
                <a:blip r:embed="rId2"/>
              </a:buBlip>
            </a:pPr>
            <a:r>
              <a:rPr lang="en-US" sz="4000">
                <a:latin typeface="VNI-Times" pitchFamily="2" charset="0"/>
              </a:rPr>
              <a:t>VK : Ñaàu vaøo khoâng ñaûo (+)</a:t>
            </a:r>
          </a:p>
          <a:p>
            <a:pPr marL="342900" indent="-342900">
              <a:buFontTx/>
              <a:buBlip>
                <a:blip r:embed="rId2"/>
              </a:buBlip>
            </a:pPr>
            <a:r>
              <a:rPr lang="en-US" sz="4000">
                <a:latin typeface="VNI-Times" pitchFamily="2" charset="0"/>
              </a:rPr>
              <a:t>VÑ : Ñaàu vaøo ñaûo (-) </a:t>
            </a:r>
          </a:p>
          <a:p>
            <a:pPr marL="342900" indent="-342900">
              <a:buFontTx/>
              <a:buBlip>
                <a:blip r:embed="rId2"/>
              </a:buBlip>
            </a:pPr>
            <a:r>
              <a:rPr lang="en-US" sz="4000">
                <a:latin typeface="VNI-Times" pitchFamily="2" charset="0"/>
              </a:rPr>
              <a:t>Ra : Ñaàu tín hieäu ra.</a:t>
            </a:r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1114425" y="3479800"/>
            <a:ext cx="4222750" cy="2514600"/>
            <a:chOff x="528" y="2368"/>
            <a:chExt cx="2000" cy="1584"/>
          </a:xfrm>
        </p:grpSpPr>
        <p:grpSp>
          <p:nvGrpSpPr>
            <p:cNvPr id="12307" name="Group 6"/>
            <p:cNvGrpSpPr>
              <a:grpSpLocks/>
            </p:cNvGrpSpPr>
            <p:nvPr/>
          </p:nvGrpSpPr>
          <p:grpSpPr bwMode="auto">
            <a:xfrm>
              <a:off x="656" y="2368"/>
              <a:ext cx="1657" cy="1584"/>
              <a:chOff x="3312" y="336"/>
              <a:chExt cx="1811" cy="1584"/>
            </a:xfrm>
          </p:grpSpPr>
          <p:sp>
            <p:nvSpPr>
              <p:cNvPr id="12320" name="AutoShape 7"/>
              <p:cNvSpPr>
                <a:spLocks noChangeArrowheads="1"/>
              </p:cNvSpPr>
              <p:nvPr/>
            </p:nvSpPr>
            <p:spPr bwMode="auto">
              <a:xfrm rot="5400000">
                <a:off x="3816" y="696"/>
                <a:ext cx="816" cy="864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Text Box 8"/>
              <p:cNvSpPr txBox="1">
                <a:spLocks noChangeArrowheads="1"/>
              </p:cNvSpPr>
              <p:nvPr/>
            </p:nvSpPr>
            <p:spPr bwMode="auto">
              <a:xfrm>
                <a:off x="3792" y="768"/>
                <a:ext cx="288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.VnArial" pitchFamily="34" charset="0"/>
                  </a:rPr>
                  <a:t>-</a:t>
                </a:r>
              </a:p>
            </p:txBody>
          </p:sp>
          <p:sp>
            <p:nvSpPr>
              <p:cNvPr id="12322" name="Text Box 9"/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88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.VnArial" pitchFamily="34" charset="0"/>
                  </a:rPr>
                  <a:t>+</a:t>
                </a:r>
              </a:p>
            </p:txBody>
          </p:sp>
          <p:sp>
            <p:nvSpPr>
              <p:cNvPr id="12323" name="Line 10"/>
              <p:cNvSpPr>
                <a:spLocks noChangeShapeType="1"/>
              </p:cNvSpPr>
              <p:nvPr/>
            </p:nvSpPr>
            <p:spPr bwMode="auto">
              <a:xfrm>
                <a:off x="4080" y="1392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Line 11"/>
              <p:cNvSpPr>
                <a:spLocks noChangeShapeType="1"/>
              </p:cNvSpPr>
              <p:nvPr/>
            </p:nvSpPr>
            <p:spPr bwMode="auto">
              <a:xfrm>
                <a:off x="4080" y="336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5" name="Line 12"/>
              <p:cNvSpPr>
                <a:spLocks noChangeShapeType="1"/>
              </p:cNvSpPr>
              <p:nvPr/>
            </p:nvSpPr>
            <p:spPr bwMode="auto">
              <a:xfrm>
                <a:off x="4643" y="113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6" name="Line 13"/>
              <p:cNvSpPr>
                <a:spLocks noChangeShapeType="1"/>
              </p:cNvSpPr>
              <p:nvPr/>
            </p:nvSpPr>
            <p:spPr bwMode="auto">
              <a:xfrm>
                <a:off x="3312" y="9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7" name="Line 14"/>
              <p:cNvSpPr>
                <a:spLocks noChangeShapeType="1"/>
              </p:cNvSpPr>
              <p:nvPr/>
            </p:nvSpPr>
            <p:spPr bwMode="auto">
              <a:xfrm>
                <a:off x="3312" y="129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8" name="Text Box 15"/>
            <p:cNvSpPr txBox="1">
              <a:spLocks noChangeArrowheads="1"/>
            </p:cNvSpPr>
            <p:nvPr/>
          </p:nvSpPr>
          <p:spPr bwMode="auto">
            <a:xfrm>
              <a:off x="1359" y="2368"/>
              <a:ext cx="4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.VnArial" pitchFamily="34" charset="0"/>
                </a:rPr>
                <a:t>+ </a:t>
              </a:r>
              <a:r>
                <a:rPr lang="en-US" sz="2400">
                  <a:latin typeface="VNI-Times" pitchFamily="2" charset="0"/>
                </a:rPr>
                <a:t>E</a:t>
              </a:r>
            </a:p>
          </p:txBody>
        </p:sp>
        <p:sp>
          <p:nvSpPr>
            <p:cNvPr id="12309" name="Text Box 16"/>
            <p:cNvSpPr txBox="1">
              <a:spLocks noChangeArrowheads="1"/>
            </p:cNvSpPr>
            <p:nvPr/>
          </p:nvSpPr>
          <p:spPr bwMode="auto">
            <a:xfrm>
              <a:off x="1359" y="3616"/>
              <a:ext cx="4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.VnArial" pitchFamily="34" charset="0"/>
                </a:rPr>
                <a:t>- </a:t>
              </a:r>
              <a:r>
                <a:rPr lang="en-US" sz="2400">
                  <a:latin typeface="VNI-Times" pitchFamily="2" charset="0"/>
                </a:rPr>
                <a:t>E</a:t>
              </a:r>
            </a:p>
          </p:txBody>
        </p:sp>
        <p:sp>
          <p:nvSpPr>
            <p:cNvPr id="12310" name="Text Box 17"/>
            <p:cNvSpPr txBox="1">
              <a:spLocks noChangeArrowheads="1"/>
            </p:cNvSpPr>
            <p:nvPr/>
          </p:nvSpPr>
          <p:spPr bwMode="auto">
            <a:xfrm>
              <a:off x="528" y="2764"/>
              <a:ext cx="5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VNI-Times" pitchFamily="2" charset="0"/>
                </a:rPr>
                <a:t>VĐ</a:t>
              </a:r>
            </a:p>
          </p:txBody>
        </p:sp>
        <p:sp>
          <p:nvSpPr>
            <p:cNvPr id="12311" name="Text Box 18"/>
            <p:cNvSpPr txBox="1">
              <a:spLocks noChangeArrowheads="1"/>
            </p:cNvSpPr>
            <p:nvPr/>
          </p:nvSpPr>
          <p:spPr bwMode="auto">
            <a:xfrm>
              <a:off x="536" y="3312"/>
              <a:ext cx="5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VNI-Times" pitchFamily="2" charset="0"/>
                </a:rPr>
                <a:t>VK</a:t>
              </a:r>
            </a:p>
          </p:txBody>
        </p:sp>
        <p:sp>
          <p:nvSpPr>
            <p:cNvPr id="12312" name="Text Box 19"/>
            <p:cNvSpPr txBox="1">
              <a:spLocks noChangeArrowheads="1"/>
            </p:cNvSpPr>
            <p:nvPr/>
          </p:nvSpPr>
          <p:spPr bwMode="auto">
            <a:xfrm>
              <a:off x="2213" y="2936"/>
              <a:ext cx="3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VNI-Times" pitchFamily="2" charset="0"/>
                </a:rPr>
                <a:t>Ra</a:t>
              </a:r>
            </a:p>
          </p:txBody>
        </p:sp>
        <p:sp>
          <p:nvSpPr>
            <p:cNvPr id="12313" name="Oval 20"/>
            <p:cNvSpPr>
              <a:spLocks noChangeArrowheads="1"/>
            </p:cNvSpPr>
            <p:nvPr/>
          </p:nvSpPr>
          <p:spPr bwMode="auto">
            <a:xfrm>
              <a:off x="632" y="3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Oval 21"/>
            <p:cNvSpPr>
              <a:spLocks noChangeArrowheads="1"/>
            </p:cNvSpPr>
            <p:nvPr/>
          </p:nvSpPr>
          <p:spPr bwMode="auto">
            <a:xfrm>
              <a:off x="632" y="29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Oval 22"/>
            <p:cNvSpPr>
              <a:spLocks noChangeArrowheads="1"/>
            </p:cNvSpPr>
            <p:nvPr/>
          </p:nvSpPr>
          <p:spPr bwMode="auto">
            <a:xfrm>
              <a:off x="1082" y="3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Oval 23"/>
            <p:cNvSpPr>
              <a:spLocks noChangeArrowheads="1"/>
            </p:cNvSpPr>
            <p:nvPr/>
          </p:nvSpPr>
          <p:spPr bwMode="auto">
            <a:xfrm>
              <a:off x="1082" y="29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Oval 24"/>
            <p:cNvSpPr>
              <a:spLocks noChangeArrowheads="1"/>
            </p:cNvSpPr>
            <p:nvPr/>
          </p:nvSpPr>
          <p:spPr bwMode="auto">
            <a:xfrm>
              <a:off x="1334" y="390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Oval 25"/>
            <p:cNvSpPr>
              <a:spLocks noChangeArrowheads="1"/>
            </p:cNvSpPr>
            <p:nvPr/>
          </p:nvSpPr>
          <p:spPr bwMode="auto">
            <a:xfrm>
              <a:off x="1335" y="2369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Oval 26"/>
            <p:cNvSpPr>
              <a:spLocks noChangeArrowheads="1"/>
            </p:cNvSpPr>
            <p:nvPr/>
          </p:nvSpPr>
          <p:spPr bwMode="auto">
            <a:xfrm>
              <a:off x="2286" y="313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38" name="Group 30"/>
          <p:cNvGrpSpPr>
            <a:grpSpLocks/>
          </p:cNvGrpSpPr>
          <p:nvPr/>
        </p:nvGrpSpPr>
        <p:grpSpPr bwMode="auto">
          <a:xfrm>
            <a:off x="1131888" y="4959350"/>
            <a:ext cx="1204912" cy="379413"/>
            <a:chOff x="3152" y="1904"/>
            <a:chExt cx="571" cy="239"/>
          </a:xfrm>
        </p:grpSpPr>
        <p:sp>
          <p:nvSpPr>
            <p:cNvPr id="12305" name="Text Box 31"/>
            <p:cNvSpPr txBox="1">
              <a:spLocks noChangeArrowheads="1"/>
            </p:cNvSpPr>
            <p:nvPr/>
          </p:nvSpPr>
          <p:spPr bwMode="auto">
            <a:xfrm>
              <a:off x="3152" y="1912"/>
              <a:ext cx="5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66CC"/>
                  </a:solidFill>
                  <a:latin typeface="VNI-Times" pitchFamily="2" charset="0"/>
                </a:rPr>
                <a:t>VK</a:t>
              </a:r>
            </a:p>
          </p:txBody>
        </p:sp>
        <p:sp>
          <p:nvSpPr>
            <p:cNvPr id="12306" name="Oval 32"/>
            <p:cNvSpPr>
              <a:spLocks noChangeArrowheads="1"/>
            </p:cNvSpPr>
            <p:nvPr/>
          </p:nvSpPr>
          <p:spPr bwMode="auto">
            <a:xfrm>
              <a:off x="3248" y="1904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114425" y="4102100"/>
            <a:ext cx="1206500" cy="400050"/>
            <a:chOff x="3144" y="1364"/>
            <a:chExt cx="571" cy="252"/>
          </a:xfrm>
        </p:grpSpPr>
        <p:sp>
          <p:nvSpPr>
            <p:cNvPr id="12303" name="Text Box 34"/>
            <p:cNvSpPr txBox="1">
              <a:spLocks noChangeArrowheads="1"/>
            </p:cNvSpPr>
            <p:nvPr/>
          </p:nvSpPr>
          <p:spPr bwMode="auto">
            <a:xfrm>
              <a:off x="3144" y="1364"/>
              <a:ext cx="5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66CC"/>
                  </a:solidFill>
                  <a:latin typeface="VNI-Times" pitchFamily="2" charset="0"/>
                </a:rPr>
                <a:t>VĐ</a:t>
              </a:r>
            </a:p>
          </p:txBody>
        </p:sp>
        <p:sp>
          <p:nvSpPr>
            <p:cNvPr id="12304" name="Oval 35"/>
            <p:cNvSpPr>
              <a:spLocks noChangeArrowheads="1"/>
            </p:cNvSpPr>
            <p:nvPr/>
          </p:nvSpPr>
          <p:spPr bwMode="auto">
            <a:xfrm>
              <a:off x="3248" y="1568"/>
              <a:ext cx="48" cy="48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44" name="Group 36"/>
          <p:cNvGrpSpPr>
            <a:grpSpLocks/>
          </p:cNvGrpSpPr>
          <p:nvPr/>
        </p:nvGrpSpPr>
        <p:grpSpPr bwMode="auto">
          <a:xfrm>
            <a:off x="2816225" y="5454650"/>
            <a:ext cx="1073150" cy="530225"/>
            <a:chOff x="1334" y="3616"/>
            <a:chExt cx="508" cy="334"/>
          </a:xfrm>
        </p:grpSpPr>
        <p:sp>
          <p:nvSpPr>
            <p:cNvPr id="12301" name="Text Box 37"/>
            <p:cNvSpPr txBox="1">
              <a:spLocks noChangeArrowheads="1"/>
            </p:cNvSpPr>
            <p:nvPr/>
          </p:nvSpPr>
          <p:spPr bwMode="auto">
            <a:xfrm>
              <a:off x="1359" y="3616"/>
              <a:ext cx="4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.VnArial" pitchFamily="34" charset="0"/>
                </a:rPr>
                <a:t>- </a:t>
              </a:r>
              <a:r>
                <a:rPr lang="en-US" sz="2400">
                  <a:solidFill>
                    <a:srgbClr val="0000FF"/>
                  </a:solidFill>
                  <a:latin typeface="VNI-Times" pitchFamily="2" charset="0"/>
                </a:rPr>
                <a:t>E</a:t>
              </a:r>
            </a:p>
          </p:txBody>
        </p:sp>
        <p:sp>
          <p:nvSpPr>
            <p:cNvPr id="12302" name="Oval 38"/>
            <p:cNvSpPr>
              <a:spLocks noChangeArrowheads="1"/>
            </p:cNvSpPr>
            <p:nvPr/>
          </p:nvSpPr>
          <p:spPr bwMode="auto">
            <a:xfrm>
              <a:off x="1334" y="390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48" name="Group 40"/>
          <p:cNvGrpSpPr>
            <a:grpSpLocks/>
          </p:cNvGrpSpPr>
          <p:nvPr/>
        </p:nvGrpSpPr>
        <p:grpSpPr bwMode="auto">
          <a:xfrm>
            <a:off x="4672013" y="4375150"/>
            <a:ext cx="665162" cy="396875"/>
            <a:chOff x="4829" y="1536"/>
            <a:chExt cx="315" cy="250"/>
          </a:xfrm>
        </p:grpSpPr>
        <p:sp>
          <p:nvSpPr>
            <p:cNvPr id="12299" name="Text Box 41"/>
            <p:cNvSpPr txBox="1">
              <a:spLocks noChangeArrowheads="1"/>
            </p:cNvSpPr>
            <p:nvPr/>
          </p:nvSpPr>
          <p:spPr bwMode="auto">
            <a:xfrm>
              <a:off x="4829" y="1536"/>
              <a:ext cx="3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VNI-Times" pitchFamily="2" charset="0"/>
                </a:rPr>
                <a:t>Ra</a:t>
              </a:r>
            </a:p>
          </p:txBody>
        </p:sp>
        <p:sp>
          <p:nvSpPr>
            <p:cNvPr id="12300" name="Oval 42"/>
            <p:cNvSpPr>
              <a:spLocks noChangeArrowheads="1"/>
            </p:cNvSpPr>
            <p:nvPr/>
          </p:nvSpPr>
          <p:spPr bwMode="auto">
            <a:xfrm>
              <a:off x="4902" y="173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51" name="Group 43"/>
          <p:cNvGrpSpPr>
            <a:grpSpLocks/>
          </p:cNvGrpSpPr>
          <p:nvPr/>
        </p:nvGrpSpPr>
        <p:grpSpPr bwMode="auto">
          <a:xfrm>
            <a:off x="2819400" y="3473450"/>
            <a:ext cx="1069975" cy="457200"/>
            <a:chOff x="1335" y="2368"/>
            <a:chExt cx="507" cy="288"/>
          </a:xfrm>
        </p:grpSpPr>
        <p:sp>
          <p:nvSpPr>
            <p:cNvPr id="12297" name="Text Box 44"/>
            <p:cNvSpPr txBox="1">
              <a:spLocks noChangeArrowheads="1"/>
            </p:cNvSpPr>
            <p:nvPr/>
          </p:nvSpPr>
          <p:spPr bwMode="auto">
            <a:xfrm>
              <a:off x="1359" y="2368"/>
              <a:ext cx="4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  <a:latin typeface=".VnArial" pitchFamily="34" charset="0"/>
                </a:rPr>
                <a:t>+ </a:t>
              </a:r>
              <a:r>
                <a:rPr lang="en-US" sz="2400">
                  <a:solidFill>
                    <a:srgbClr val="FF0000"/>
                  </a:solidFill>
                  <a:latin typeface="VNI-Times" pitchFamily="2" charset="0"/>
                </a:rPr>
                <a:t>E</a:t>
              </a:r>
            </a:p>
          </p:txBody>
        </p:sp>
        <p:sp>
          <p:nvSpPr>
            <p:cNvPr id="12298" name="Oval 45"/>
            <p:cNvSpPr>
              <a:spLocks noChangeArrowheads="1"/>
            </p:cNvSpPr>
            <p:nvPr/>
          </p:nvSpPr>
          <p:spPr bwMode="auto">
            <a:xfrm>
              <a:off x="1335" y="236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896938" y="3644900"/>
            <a:ext cx="97393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vi-VN" sz="4000">
                <a:solidFill>
                  <a:srgbClr val="000000"/>
                </a:solidFill>
              </a:rPr>
              <a:t> Khi tín hiệu đưa đến đầu vào </a:t>
            </a:r>
            <a:r>
              <a:rPr lang="en-US" altLang="vi-VN" sz="4000" b="1">
                <a:solidFill>
                  <a:srgbClr val="FF0066"/>
                </a:solidFill>
              </a:rPr>
              <a:t>đảo</a:t>
            </a:r>
            <a:r>
              <a:rPr lang="en-US" altLang="vi-VN" sz="4000">
                <a:solidFill>
                  <a:srgbClr val="000000"/>
                </a:solidFill>
              </a:rPr>
              <a:t> thì tín hiệu ra </a:t>
            </a:r>
            <a:r>
              <a:rPr lang="en-US" altLang="vi-VN" sz="4000" b="1">
                <a:solidFill>
                  <a:srgbClr val="FF0066"/>
                </a:solidFill>
              </a:rPr>
              <a:t>ngược dấu</a:t>
            </a:r>
            <a:r>
              <a:rPr lang="en-US" altLang="vi-VN" sz="4000">
                <a:solidFill>
                  <a:srgbClr val="000000"/>
                </a:solidFill>
              </a:rPr>
              <a:t> với tín hiệu vào.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128838" y="609600"/>
            <a:ext cx="1443037" cy="838200"/>
            <a:chOff x="334" y="1950"/>
            <a:chExt cx="772" cy="427"/>
          </a:xfrm>
        </p:grpSpPr>
        <p:sp>
          <p:nvSpPr>
            <p:cNvPr id="13378" name="Line 36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37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5" name="Group 38"/>
          <p:cNvGrpSpPr>
            <a:grpSpLocks/>
          </p:cNvGrpSpPr>
          <p:nvPr/>
        </p:nvGrpSpPr>
        <p:grpSpPr bwMode="auto">
          <a:xfrm>
            <a:off x="3571875" y="914400"/>
            <a:ext cx="4410075" cy="2165350"/>
            <a:chOff x="2688" y="2650"/>
            <a:chExt cx="2784" cy="1491"/>
          </a:xfrm>
        </p:grpSpPr>
        <p:sp>
          <p:nvSpPr>
            <p:cNvPr id="13362" name="AutoShape 39"/>
            <p:cNvSpPr>
              <a:spLocks noChangeArrowheads="1"/>
            </p:cNvSpPr>
            <p:nvPr/>
          </p:nvSpPr>
          <p:spPr bwMode="auto">
            <a:xfrm rot="5400000">
              <a:off x="3556" y="2846"/>
              <a:ext cx="1008" cy="10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vi-VN" altLang="vi-VN">
                <a:solidFill>
                  <a:srgbClr val="000000"/>
                </a:solidFill>
              </a:endParaRPr>
            </a:p>
          </p:txBody>
        </p:sp>
        <p:sp>
          <p:nvSpPr>
            <p:cNvPr id="13363" name="AutoShape 40"/>
            <p:cNvSpPr>
              <a:spLocks noChangeArrowheads="1"/>
            </p:cNvSpPr>
            <p:nvPr/>
          </p:nvSpPr>
          <p:spPr bwMode="auto">
            <a:xfrm>
              <a:off x="4570" y="3360"/>
              <a:ext cx="48" cy="4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3364" name="AutoShape 41"/>
            <p:cNvSpPr>
              <a:spLocks noChangeArrowheads="1"/>
            </p:cNvSpPr>
            <p:nvPr/>
          </p:nvSpPr>
          <p:spPr bwMode="auto">
            <a:xfrm>
              <a:off x="4078" y="3120"/>
              <a:ext cx="48" cy="4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3365" name="AutoShape 42"/>
            <p:cNvSpPr>
              <a:spLocks noChangeArrowheads="1"/>
            </p:cNvSpPr>
            <p:nvPr/>
          </p:nvSpPr>
          <p:spPr bwMode="auto">
            <a:xfrm>
              <a:off x="4088" y="3590"/>
              <a:ext cx="48" cy="4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3366" name="Line 43"/>
            <p:cNvSpPr>
              <a:spLocks noChangeShapeType="1"/>
            </p:cNvSpPr>
            <p:nvPr/>
          </p:nvSpPr>
          <p:spPr bwMode="auto">
            <a:xfrm>
              <a:off x="2728" y="311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Line 44"/>
            <p:cNvSpPr>
              <a:spLocks noChangeShapeType="1"/>
            </p:cNvSpPr>
            <p:nvPr/>
          </p:nvSpPr>
          <p:spPr bwMode="auto">
            <a:xfrm>
              <a:off x="2736" y="360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Text Box 45"/>
            <p:cNvSpPr txBox="1">
              <a:spLocks noChangeArrowheads="1"/>
            </p:cNvSpPr>
            <p:nvPr/>
          </p:nvSpPr>
          <p:spPr bwMode="auto">
            <a:xfrm>
              <a:off x="3553" y="2976"/>
              <a:ext cx="1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FF0066"/>
                  </a:solidFill>
                  <a:latin typeface="Tahoma" pitchFamily="34" charset="0"/>
                </a:rPr>
                <a:t>-</a:t>
              </a:r>
            </a:p>
          </p:txBody>
        </p:sp>
        <p:sp>
          <p:nvSpPr>
            <p:cNvPr id="13369" name="Text Box 46"/>
            <p:cNvSpPr txBox="1">
              <a:spLocks noChangeArrowheads="1"/>
            </p:cNvSpPr>
            <p:nvPr/>
          </p:nvSpPr>
          <p:spPr bwMode="auto">
            <a:xfrm>
              <a:off x="3553" y="3456"/>
              <a:ext cx="1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FF0066"/>
                  </a:solidFill>
                  <a:latin typeface="Tahoma" pitchFamily="34" charset="0"/>
                </a:rPr>
                <a:t>+</a:t>
              </a:r>
            </a:p>
          </p:txBody>
        </p:sp>
        <p:sp>
          <p:nvSpPr>
            <p:cNvPr id="13370" name="Text Box 47"/>
            <p:cNvSpPr txBox="1">
              <a:spLocks noChangeArrowheads="1"/>
            </p:cNvSpPr>
            <p:nvPr/>
          </p:nvSpPr>
          <p:spPr bwMode="auto">
            <a:xfrm>
              <a:off x="2688" y="3361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FF0066"/>
                  </a:solidFill>
                  <a:latin typeface="Tahoma" pitchFamily="34" charset="0"/>
                </a:rPr>
                <a:t>U</a:t>
              </a:r>
              <a:r>
                <a:rPr lang="en-US" altLang="vi-VN" baseline="-25000">
                  <a:solidFill>
                    <a:srgbClr val="FF0066"/>
                  </a:solidFill>
                  <a:latin typeface="Tahoma" pitchFamily="34" charset="0"/>
                </a:rPr>
                <a:t>VK</a:t>
              </a:r>
              <a:endParaRPr lang="en-US" altLang="vi-VN">
                <a:solidFill>
                  <a:srgbClr val="FF0066"/>
                </a:solidFill>
                <a:latin typeface="Tahoma" pitchFamily="34" charset="0"/>
              </a:endParaRPr>
            </a:p>
          </p:txBody>
        </p:sp>
        <p:sp>
          <p:nvSpPr>
            <p:cNvPr id="13371" name="Text Box 48"/>
            <p:cNvSpPr txBox="1">
              <a:spLocks noChangeArrowheads="1"/>
            </p:cNvSpPr>
            <p:nvPr/>
          </p:nvSpPr>
          <p:spPr bwMode="auto">
            <a:xfrm>
              <a:off x="2688" y="2831"/>
              <a:ext cx="33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FF0066"/>
                  </a:solidFill>
                  <a:latin typeface="Tahoma" pitchFamily="34" charset="0"/>
                </a:rPr>
                <a:t>U</a:t>
              </a:r>
              <a:r>
                <a:rPr lang="en-US" altLang="vi-VN" baseline="-25000">
                  <a:solidFill>
                    <a:srgbClr val="FF0066"/>
                  </a:solidFill>
                  <a:latin typeface="Tahoma" pitchFamily="34" charset="0"/>
                </a:rPr>
                <a:t>VĐ</a:t>
              </a:r>
              <a:endParaRPr lang="en-US" altLang="vi-VN">
                <a:solidFill>
                  <a:srgbClr val="FF0066"/>
                </a:solidFill>
                <a:latin typeface="Tahoma" pitchFamily="34" charset="0"/>
              </a:endParaRPr>
            </a:p>
          </p:txBody>
        </p:sp>
        <p:sp>
          <p:nvSpPr>
            <p:cNvPr id="13372" name="Line 49"/>
            <p:cNvSpPr>
              <a:spLocks noChangeShapeType="1"/>
            </p:cNvSpPr>
            <p:nvPr/>
          </p:nvSpPr>
          <p:spPr bwMode="auto">
            <a:xfrm flipV="1">
              <a:off x="4110" y="265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50"/>
            <p:cNvSpPr>
              <a:spLocks noChangeShapeType="1"/>
            </p:cNvSpPr>
            <p:nvPr/>
          </p:nvSpPr>
          <p:spPr bwMode="auto">
            <a:xfrm flipV="1">
              <a:off x="4110" y="36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Text Box 51"/>
            <p:cNvSpPr txBox="1">
              <a:spLocks noChangeArrowheads="1"/>
            </p:cNvSpPr>
            <p:nvPr/>
          </p:nvSpPr>
          <p:spPr bwMode="auto">
            <a:xfrm>
              <a:off x="4172" y="2784"/>
              <a:ext cx="33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FF0066"/>
                  </a:solidFill>
                  <a:latin typeface="Tahoma" pitchFamily="34" charset="0"/>
                </a:rPr>
                <a:t>+E</a:t>
              </a:r>
            </a:p>
          </p:txBody>
        </p:sp>
        <p:sp>
          <p:nvSpPr>
            <p:cNvPr id="13375" name="Text Box 52"/>
            <p:cNvSpPr txBox="1">
              <a:spLocks noChangeArrowheads="1"/>
            </p:cNvSpPr>
            <p:nvPr/>
          </p:nvSpPr>
          <p:spPr bwMode="auto">
            <a:xfrm>
              <a:off x="4176" y="3888"/>
              <a:ext cx="33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FF0066"/>
                  </a:solidFill>
                  <a:latin typeface="Tahoma" pitchFamily="34" charset="0"/>
                </a:rPr>
                <a:t>-E</a:t>
              </a:r>
            </a:p>
          </p:txBody>
        </p:sp>
        <p:sp>
          <p:nvSpPr>
            <p:cNvPr id="13376" name="Line 53"/>
            <p:cNvSpPr>
              <a:spLocks noChangeShapeType="1"/>
            </p:cNvSpPr>
            <p:nvPr/>
          </p:nvSpPr>
          <p:spPr bwMode="auto">
            <a:xfrm>
              <a:off x="4616" y="338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Text Box 54"/>
            <p:cNvSpPr txBox="1">
              <a:spLocks noChangeArrowheads="1"/>
            </p:cNvSpPr>
            <p:nvPr/>
          </p:nvSpPr>
          <p:spPr bwMode="auto">
            <a:xfrm>
              <a:off x="5136" y="3072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vi-VN">
                  <a:solidFill>
                    <a:srgbClr val="FF0066"/>
                  </a:solidFill>
                  <a:latin typeface="Tahoma" pitchFamily="34" charset="0"/>
                </a:rPr>
                <a:t>U</a:t>
              </a:r>
              <a:r>
                <a:rPr lang="en-US" altLang="vi-VN" baseline="-25000">
                  <a:solidFill>
                    <a:srgbClr val="FF0066"/>
                  </a:solidFill>
                  <a:latin typeface="Tahoma" pitchFamily="34" charset="0"/>
                </a:rPr>
                <a:t>ra</a:t>
              </a:r>
              <a:endParaRPr lang="en-US" altLang="vi-VN">
                <a:solidFill>
                  <a:srgbClr val="FF0066"/>
                </a:solidFill>
                <a:latin typeface="Tahoma" pitchFamily="34" charset="0"/>
              </a:endParaRPr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2128838" y="2286000"/>
            <a:ext cx="1443037" cy="838200"/>
            <a:chOff x="334" y="1950"/>
            <a:chExt cx="772" cy="427"/>
          </a:xfrm>
        </p:grpSpPr>
        <p:sp>
          <p:nvSpPr>
            <p:cNvPr id="13360" name="Line 77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78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2128838" y="838200"/>
            <a:ext cx="1747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sz="1200" b="1" i="1">
                <a:solidFill>
                  <a:srgbClr val="FF0000"/>
                </a:solidFill>
                <a:latin typeface="VNI-Times" pitchFamily="2" charset="0"/>
              </a:rPr>
              <a:t>+         +           +</a:t>
            </a:r>
          </a:p>
          <a:p>
            <a:r>
              <a:rPr lang="en-US" altLang="vi-VN" sz="1200" b="1" i="1">
                <a:solidFill>
                  <a:srgbClr val="000000"/>
                </a:solidFill>
                <a:latin typeface="VNI-Times" pitchFamily="2" charset="0"/>
              </a:rPr>
              <a:t>      </a:t>
            </a:r>
            <a:r>
              <a:rPr lang="en-US" altLang="vi-VN" sz="1200" b="1" i="1">
                <a:solidFill>
                  <a:srgbClr val="0000FF"/>
                </a:solidFill>
                <a:latin typeface="VNI-Times" pitchFamily="2" charset="0"/>
              </a:rPr>
              <a:t>-           -            -</a:t>
            </a:r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2128838" y="2514600"/>
            <a:ext cx="1443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sz="1200" b="1" i="1">
                <a:solidFill>
                  <a:srgbClr val="FF0000"/>
                </a:solidFill>
                <a:latin typeface="VNI-Times" pitchFamily="2" charset="0"/>
              </a:rPr>
              <a:t>+         +         +</a:t>
            </a:r>
          </a:p>
          <a:p>
            <a:r>
              <a:rPr lang="en-US" altLang="vi-VN" sz="1200" b="1" i="1">
                <a:solidFill>
                  <a:srgbClr val="000000"/>
                </a:solidFill>
                <a:latin typeface="VNI-Times" pitchFamily="2" charset="0"/>
              </a:rPr>
              <a:t>      </a:t>
            </a:r>
            <a:r>
              <a:rPr lang="en-US" altLang="vi-VN" sz="1200" b="1" i="1">
                <a:solidFill>
                  <a:srgbClr val="0000FF"/>
                </a:solidFill>
                <a:latin typeface="VNI-Times" pitchFamily="2" charset="0"/>
              </a:rPr>
              <a:t>-          -           -</a:t>
            </a:r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1976438" y="695325"/>
            <a:ext cx="1824037" cy="900113"/>
            <a:chOff x="173" y="1763"/>
            <a:chExt cx="1132" cy="576"/>
          </a:xfrm>
        </p:grpSpPr>
        <p:sp>
          <p:nvSpPr>
            <p:cNvPr id="13357" name="Text Box 86"/>
            <p:cNvSpPr txBox="1">
              <a:spLocks noChangeArrowheads="1"/>
            </p:cNvSpPr>
            <p:nvPr/>
          </p:nvSpPr>
          <p:spPr bwMode="auto">
            <a:xfrm>
              <a:off x="334" y="1763"/>
              <a:ext cx="30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vi-VN" sz="1400" b="1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VĐ</a:t>
              </a:r>
            </a:p>
          </p:txBody>
        </p:sp>
        <p:sp>
          <p:nvSpPr>
            <p:cNvPr id="13358" name="Text Box 87"/>
            <p:cNvSpPr txBox="1">
              <a:spLocks noChangeArrowheads="1"/>
            </p:cNvSpPr>
            <p:nvPr/>
          </p:nvSpPr>
          <p:spPr bwMode="auto">
            <a:xfrm>
              <a:off x="173" y="2090"/>
              <a:ext cx="30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  <p:sp>
          <p:nvSpPr>
            <p:cNvPr id="13359" name="Text Box 88"/>
            <p:cNvSpPr txBox="1">
              <a:spLocks noChangeArrowheads="1"/>
            </p:cNvSpPr>
            <p:nvPr/>
          </p:nvSpPr>
          <p:spPr bwMode="auto">
            <a:xfrm>
              <a:off x="1005" y="2144"/>
              <a:ext cx="30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t</a:t>
              </a:r>
            </a:p>
          </p:txBody>
        </p:sp>
      </p:grp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8056563" y="2133600"/>
            <a:ext cx="2205037" cy="1524000"/>
            <a:chOff x="334" y="1950"/>
            <a:chExt cx="772" cy="427"/>
          </a:xfrm>
        </p:grpSpPr>
        <p:sp>
          <p:nvSpPr>
            <p:cNvPr id="13355" name="Line 98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99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8056563" y="381000"/>
            <a:ext cx="2128837" cy="1524000"/>
            <a:chOff x="334" y="1950"/>
            <a:chExt cx="772" cy="427"/>
          </a:xfrm>
        </p:grpSpPr>
        <p:sp>
          <p:nvSpPr>
            <p:cNvPr id="13353" name="Line 101"/>
            <p:cNvSpPr>
              <a:spLocks noChangeShapeType="1"/>
            </p:cNvSpPr>
            <p:nvPr/>
          </p:nvSpPr>
          <p:spPr bwMode="auto">
            <a:xfrm>
              <a:off x="335" y="2202"/>
              <a:ext cx="771" cy="0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102"/>
            <p:cNvSpPr>
              <a:spLocks noChangeShapeType="1"/>
            </p:cNvSpPr>
            <p:nvPr/>
          </p:nvSpPr>
          <p:spPr bwMode="auto">
            <a:xfrm flipV="1">
              <a:off x="334" y="1950"/>
              <a:ext cx="0" cy="427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03"/>
          <p:cNvGrpSpPr>
            <a:grpSpLocks/>
          </p:cNvGrpSpPr>
          <p:nvPr/>
        </p:nvGrpSpPr>
        <p:grpSpPr bwMode="auto">
          <a:xfrm>
            <a:off x="7737475" y="260350"/>
            <a:ext cx="2887663" cy="1292225"/>
            <a:chOff x="4816" y="1294"/>
            <a:chExt cx="1132" cy="1138"/>
          </a:xfrm>
        </p:grpSpPr>
        <p:sp>
          <p:nvSpPr>
            <p:cNvPr id="13350" name="Text Box 104"/>
            <p:cNvSpPr txBox="1">
              <a:spLocks noChangeArrowheads="1"/>
            </p:cNvSpPr>
            <p:nvPr/>
          </p:nvSpPr>
          <p:spPr bwMode="auto">
            <a:xfrm>
              <a:off x="4979" y="1294"/>
              <a:ext cx="300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altLang="vi-VN" b="1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RĐ</a:t>
              </a:r>
            </a:p>
          </p:txBody>
        </p:sp>
        <p:sp>
          <p:nvSpPr>
            <p:cNvPr id="13351" name="Text Box 105"/>
            <p:cNvSpPr txBox="1">
              <a:spLocks noChangeArrowheads="1"/>
            </p:cNvSpPr>
            <p:nvPr/>
          </p:nvSpPr>
          <p:spPr bwMode="auto">
            <a:xfrm>
              <a:off x="4816" y="2109"/>
              <a:ext cx="30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  <p:sp>
          <p:nvSpPr>
            <p:cNvPr id="13352" name="Text Box 106"/>
            <p:cNvSpPr txBox="1">
              <a:spLocks noChangeArrowheads="1"/>
            </p:cNvSpPr>
            <p:nvPr/>
          </p:nvSpPr>
          <p:spPr bwMode="auto">
            <a:xfrm>
              <a:off x="5648" y="2164"/>
              <a:ext cx="30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t</a:t>
              </a:r>
            </a:p>
          </p:txBody>
        </p:sp>
      </p:grpSp>
      <p:grpSp>
        <p:nvGrpSpPr>
          <p:cNvPr id="9" name="Group 107"/>
          <p:cNvGrpSpPr>
            <a:grpSpLocks/>
          </p:cNvGrpSpPr>
          <p:nvPr/>
        </p:nvGrpSpPr>
        <p:grpSpPr bwMode="auto">
          <a:xfrm>
            <a:off x="7737475" y="2060575"/>
            <a:ext cx="3040063" cy="1292225"/>
            <a:chOff x="4816" y="1294"/>
            <a:chExt cx="1132" cy="1138"/>
          </a:xfrm>
        </p:grpSpPr>
        <p:sp>
          <p:nvSpPr>
            <p:cNvPr id="13347" name="Text Box 108"/>
            <p:cNvSpPr txBox="1">
              <a:spLocks noChangeArrowheads="1"/>
            </p:cNvSpPr>
            <p:nvPr/>
          </p:nvSpPr>
          <p:spPr bwMode="auto">
            <a:xfrm>
              <a:off x="4979" y="1294"/>
              <a:ext cx="300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b="1">
                  <a:solidFill>
                    <a:srgbClr val="000000"/>
                  </a:solidFill>
                  <a:latin typeface="VNI-Times" pitchFamily="2" charset="0"/>
                </a:rPr>
                <a:t>U</a:t>
              </a:r>
              <a:r>
                <a:rPr lang="en-US" altLang="vi-VN" b="1" baseline="-25000">
                  <a:solidFill>
                    <a:srgbClr val="000000"/>
                  </a:solidFill>
                  <a:latin typeface="VNI-Times" pitchFamily="2" charset="0"/>
                </a:rPr>
                <a:t>RK</a:t>
              </a:r>
            </a:p>
          </p:txBody>
        </p:sp>
        <p:sp>
          <p:nvSpPr>
            <p:cNvPr id="13348" name="Text Box 109"/>
            <p:cNvSpPr txBox="1">
              <a:spLocks noChangeArrowheads="1"/>
            </p:cNvSpPr>
            <p:nvPr/>
          </p:nvSpPr>
          <p:spPr bwMode="auto">
            <a:xfrm>
              <a:off x="4816" y="2109"/>
              <a:ext cx="30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  <p:sp>
          <p:nvSpPr>
            <p:cNvPr id="13349" name="Text Box 110"/>
            <p:cNvSpPr txBox="1">
              <a:spLocks noChangeArrowheads="1"/>
            </p:cNvSpPr>
            <p:nvPr/>
          </p:nvSpPr>
          <p:spPr bwMode="auto">
            <a:xfrm>
              <a:off x="5648" y="2164"/>
              <a:ext cx="30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t</a:t>
              </a:r>
            </a:p>
          </p:txBody>
        </p:sp>
      </p:grpSp>
      <p:sp>
        <p:nvSpPr>
          <p:cNvPr id="11375" name="Rectangle 111"/>
          <p:cNvSpPr>
            <a:spLocks noChangeArrowheads="1"/>
          </p:cNvSpPr>
          <p:nvPr/>
        </p:nvSpPr>
        <p:spPr bwMode="auto">
          <a:xfrm>
            <a:off x="896938" y="5084763"/>
            <a:ext cx="10152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vi-VN" sz="4000">
                <a:solidFill>
                  <a:srgbClr val="000000"/>
                </a:solidFill>
              </a:rPr>
              <a:t> Khi tín hiệu đưa đến đầu vào </a:t>
            </a:r>
            <a:r>
              <a:rPr lang="en-US" altLang="vi-VN" sz="4000" b="1">
                <a:solidFill>
                  <a:srgbClr val="FF0066"/>
                </a:solidFill>
              </a:rPr>
              <a:t>không đảo</a:t>
            </a:r>
            <a:r>
              <a:rPr lang="en-US" altLang="vi-VN" sz="4000">
                <a:solidFill>
                  <a:srgbClr val="000000"/>
                </a:solidFill>
              </a:rPr>
              <a:t> thì tín hiệu ra </a:t>
            </a:r>
            <a:r>
              <a:rPr lang="en-US" altLang="vi-VN" sz="4000" b="1">
                <a:solidFill>
                  <a:srgbClr val="FF0066"/>
                </a:solidFill>
              </a:rPr>
              <a:t>cùng dấu</a:t>
            </a:r>
            <a:r>
              <a:rPr lang="en-US" altLang="vi-VN" sz="4000">
                <a:solidFill>
                  <a:srgbClr val="000000"/>
                </a:solidFill>
              </a:rPr>
              <a:t> với tín hiệu vào.</a:t>
            </a:r>
          </a:p>
        </p:txBody>
      </p:sp>
      <p:sp>
        <p:nvSpPr>
          <p:cNvPr id="11376" name="Text Box 112"/>
          <p:cNvSpPr txBox="1">
            <a:spLocks noChangeArrowheads="1"/>
          </p:cNvSpPr>
          <p:nvPr/>
        </p:nvSpPr>
        <p:spPr bwMode="auto">
          <a:xfrm>
            <a:off x="8132763" y="2667000"/>
            <a:ext cx="2128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b="1" i="1">
                <a:solidFill>
                  <a:srgbClr val="FF0000"/>
                </a:solidFill>
                <a:latin typeface="VNI-Times" pitchFamily="2" charset="0"/>
              </a:rPr>
              <a:t>+         +           +</a:t>
            </a:r>
          </a:p>
          <a:p>
            <a:r>
              <a:rPr lang="en-US" altLang="vi-VN" b="1" i="1">
                <a:solidFill>
                  <a:srgbClr val="000000"/>
                </a:solidFill>
                <a:latin typeface="VNI-Times" pitchFamily="2" charset="0"/>
              </a:rPr>
              <a:t>      </a:t>
            </a:r>
            <a:r>
              <a:rPr lang="en-US" altLang="vi-VN" b="1" i="1">
                <a:solidFill>
                  <a:srgbClr val="0000FF"/>
                </a:solidFill>
                <a:latin typeface="VNI-Times" pitchFamily="2" charset="0"/>
              </a:rPr>
              <a:t>-           -            - </a:t>
            </a:r>
          </a:p>
        </p:txBody>
      </p:sp>
      <p:sp>
        <p:nvSpPr>
          <p:cNvPr id="11377" name="Text Box 113"/>
          <p:cNvSpPr txBox="1">
            <a:spLocks noChangeArrowheads="1"/>
          </p:cNvSpPr>
          <p:nvPr/>
        </p:nvSpPr>
        <p:spPr bwMode="auto">
          <a:xfrm>
            <a:off x="8056563" y="914400"/>
            <a:ext cx="2281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sz="1200" b="1" i="1">
                <a:solidFill>
                  <a:srgbClr val="FF0000"/>
                </a:solidFill>
                <a:latin typeface="VNI-Times" pitchFamily="2" charset="0"/>
              </a:rPr>
              <a:t>          </a:t>
            </a:r>
            <a:r>
              <a:rPr lang="en-US" altLang="vi-VN" b="1" i="1">
                <a:solidFill>
                  <a:srgbClr val="FF0000"/>
                </a:solidFill>
                <a:latin typeface="VNI-Times" pitchFamily="2" charset="0"/>
              </a:rPr>
              <a:t>+           +          +</a:t>
            </a:r>
          </a:p>
          <a:p>
            <a:r>
              <a:rPr lang="en-US" altLang="vi-VN" b="1" i="1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altLang="vi-VN" b="1" i="1">
                <a:solidFill>
                  <a:srgbClr val="0000FF"/>
                </a:solidFill>
                <a:latin typeface="VNI-Times" pitchFamily="2" charset="0"/>
              </a:rPr>
              <a:t>-           -            -   </a:t>
            </a:r>
          </a:p>
        </p:txBody>
      </p:sp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2120900" y="2492375"/>
            <a:ext cx="1368425" cy="468313"/>
            <a:chOff x="343" y="2054"/>
            <a:chExt cx="810" cy="295"/>
          </a:xfrm>
        </p:grpSpPr>
        <p:sp>
          <p:nvSpPr>
            <p:cNvPr id="13344" name="Freeform 115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116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117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18"/>
          <p:cNvGrpSpPr>
            <a:grpSpLocks/>
          </p:cNvGrpSpPr>
          <p:nvPr/>
        </p:nvGrpSpPr>
        <p:grpSpPr bwMode="auto">
          <a:xfrm>
            <a:off x="2128838" y="838200"/>
            <a:ext cx="1443037" cy="468313"/>
            <a:chOff x="343" y="2054"/>
            <a:chExt cx="810" cy="295"/>
          </a:xfrm>
        </p:grpSpPr>
        <p:sp>
          <p:nvSpPr>
            <p:cNvPr id="13341" name="Freeform 119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Freeform 120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121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22"/>
          <p:cNvGrpSpPr>
            <a:grpSpLocks/>
          </p:cNvGrpSpPr>
          <p:nvPr/>
        </p:nvGrpSpPr>
        <p:grpSpPr bwMode="auto">
          <a:xfrm flipV="1">
            <a:off x="8056563" y="685800"/>
            <a:ext cx="2128837" cy="1168400"/>
            <a:chOff x="343" y="2054"/>
            <a:chExt cx="810" cy="295"/>
          </a:xfrm>
        </p:grpSpPr>
        <p:sp>
          <p:nvSpPr>
            <p:cNvPr id="13338" name="Freeform 123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Freeform 124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Freeform 125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26"/>
          <p:cNvGrpSpPr>
            <a:grpSpLocks/>
          </p:cNvGrpSpPr>
          <p:nvPr/>
        </p:nvGrpSpPr>
        <p:grpSpPr bwMode="auto">
          <a:xfrm>
            <a:off x="8056563" y="2438400"/>
            <a:ext cx="2205037" cy="1168400"/>
            <a:chOff x="343" y="2054"/>
            <a:chExt cx="810" cy="295"/>
          </a:xfrm>
        </p:grpSpPr>
        <p:sp>
          <p:nvSpPr>
            <p:cNvPr id="13335" name="Freeform 127"/>
            <p:cNvSpPr>
              <a:spLocks/>
            </p:cNvSpPr>
            <p:nvPr/>
          </p:nvSpPr>
          <p:spPr bwMode="auto">
            <a:xfrm>
              <a:off x="343" y="2057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128"/>
            <p:cNvSpPr>
              <a:spLocks/>
            </p:cNvSpPr>
            <p:nvPr/>
          </p:nvSpPr>
          <p:spPr bwMode="auto">
            <a:xfrm>
              <a:off x="61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Freeform 129"/>
            <p:cNvSpPr>
              <a:spLocks/>
            </p:cNvSpPr>
            <p:nvPr/>
          </p:nvSpPr>
          <p:spPr bwMode="auto">
            <a:xfrm>
              <a:off x="883" y="2054"/>
              <a:ext cx="270" cy="292"/>
            </a:xfrm>
            <a:custGeom>
              <a:avLst/>
              <a:gdLst>
                <a:gd name="T0" fmla="*/ 0 w 2286"/>
                <a:gd name="T1" fmla="*/ 2 h 1147"/>
                <a:gd name="T2" fmla="*/ 0 w 2286"/>
                <a:gd name="T3" fmla="*/ 0 h 1147"/>
                <a:gd name="T4" fmla="*/ 0 w 2286"/>
                <a:gd name="T5" fmla="*/ 2 h 1147"/>
                <a:gd name="T6" fmla="*/ 0 w 2286"/>
                <a:gd name="T7" fmla="*/ 5 h 1147"/>
                <a:gd name="T8" fmla="*/ 0 w 2286"/>
                <a:gd name="T9" fmla="*/ 2 h 1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6"/>
                <a:gd name="T16" fmla="*/ 0 h 1147"/>
                <a:gd name="T17" fmla="*/ 2286 w 2286"/>
                <a:gd name="T18" fmla="*/ 1147 h 1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6" h="1147">
                  <a:moveTo>
                    <a:pt x="0" y="559"/>
                  </a:moveTo>
                  <a:cubicBezTo>
                    <a:pt x="186" y="279"/>
                    <a:pt x="372" y="0"/>
                    <a:pt x="558" y="2"/>
                  </a:cubicBezTo>
                  <a:cubicBezTo>
                    <a:pt x="744" y="4"/>
                    <a:pt x="925" y="378"/>
                    <a:pt x="1115" y="569"/>
                  </a:cubicBezTo>
                  <a:cubicBezTo>
                    <a:pt x="1305" y="760"/>
                    <a:pt x="1505" y="1147"/>
                    <a:pt x="1700" y="1145"/>
                  </a:cubicBezTo>
                  <a:cubicBezTo>
                    <a:pt x="1895" y="1143"/>
                    <a:pt x="2190" y="657"/>
                    <a:pt x="2286" y="559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0"/>
          <p:cNvGrpSpPr>
            <a:grpSpLocks/>
          </p:cNvGrpSpPr>
          <p:nvPr/>
        </p:nvGrpSpPr>
        <p:grpSpPr bwMode="auto">
          <a:xfrm>
            <a:off x="1900238" y="2133600"/>
            <a:ext cx="1824037" cy="833438"/>
            <a:chOff x="173" y="1806"/>
            <a:chExt cx="1132" cy="533"/>
          </a:xfrm>
        </p:grpSpPr>
        <p:sp>
          <p:nvSpPr>
            <p:cNvPr id="13332" name="Text Box 131"/>
            <p:cNvSpPr txBox="1">
              <a:spLocks noChangeArrowheads="1"/>
            </p:cNvSpPr>
            <p:nvPr/>
          </p:nvSpPr>
          <p:spPr bwMode="auto">
            <a:xfrm>
              <a:off x="301" y="1806"/>
              <a:ext cx="30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U</a:t>
              </a:r>
              <a:r>
                <a:rPr lang="en-US" altLang="vi-VN" sz="1400" baseline="-25000">
                  <a:solidFill>
                    <a:srgbClr val="000000"/>
                  </a:solidFill>
                  <a:latin typeface="VNI-Times" pitchFamily="2" charset="0"/>
                </a:rPr>
                <a:t>VK</a:t>
              </a:r>
            </a:p>
          </p:txBody>
        </p:sp>
        <p:sp>
          <p:nvSpPr>
            <p:cNvPr id="13333" name="Text Box 132"/>
            <p:cNvSpPr txBox="1">
              <a:spLocks noChangeArrowheads="1"/>
            </p:cNvSpPr>
            <p:nvPr/>
          </p:nvSpPr>
          <p:spPr bwMode="auto">
            <a:xfrm>
              <a:off x="173" y="2090"/>
              <a:ext cx="30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0</a:t>
              </a:r>
            </a:p>
          </p:txBody>
        </p:sp>
        <p:sp>
          <p:nvSpPr>
            <p:cNvPr id="13334" name="Text Box 133"/>
            <p:cNvSpPr txBox="1">
              <a:spLocks noChangeArrowheads="1"/>
            </p:cNvSpPr>
            <p:nvPr/>
          </p:nvSpPr>
          <p:spPr bwMode="auto">
            <a:xfrm>
              <a:off x="1005" y="2144"/>
              <a:ext cx="30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1400">
                  <a:solidFill>
                    <a:srgbClr val="000000"/>
                  </a:solidFill>
                  <a:latin typeface="VNI-Times" pitchFamily="2" charset="0"/>
                </a:rPr>
                <a:t>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/>
      <p:bldP spid="11348" grpId="0"/>
      <p:bldP spid="11375" grpId="0"/>
      <p:bldP spid="113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461125" y="1447800"/>
            <a:ext cx="836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+ E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461125" y="3505200"/>
            <a:ext cx="588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- E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321300" y="1828800"/>
            <a:ext cx="560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VĐ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321300" y="34290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VK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824663" y="3835400"/>
            <a:ext cx="617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U</a:t>
            </a:r>
            <a:r>
              <a:rPr lang="en-US" altLang="vi-VN" baseline="-25000">
                <a:solidFill>
                  <a:srgbClr val="000000"/>
                </a:solidFill>
                <a:latin typeface="VNI-Times" pitchFamily="2" charset="0"/>
              </a:rPr>
              <a:t>Ra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497263" y="2514600"/>
            <a:ext cx="474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U</a:t>
            </a:r>
            <a:r>
              <a:rPr lang="en-US" altLang="vi-VN" baseline="-25000">
                <a:solidFill>
                  <a:srgbClr val="000000"/>
                </a:solidFill>
                <a:latin typeface="VNI-Times" pitchFamily="2" charset="0"/>
              </a:rPr>
              <a:t>v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105275" y="1828800"/>
            <a:ext cx="608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>
                <a:solidFill>
                  <a:srgbClr val="000000"/>
                </a:solidFill>
                <a:latin typeface="VNI-Times" pitchFamily="2" charset="0"/>
              </a:rPr>
              <a:t>R</a:t>
            </a:r>
            <a:r>
              <a:rPr lang="en-US" altLang="vi-VN" baseline="-25000">
                <a:solidFill>
                  <a:srgbClr val="00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6081713" y="609600"/>
            <a:ext cx="68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b="1">
                <a:solidFill>
                  <a:srgbClr val="000000"/>
                </a:solidFill>
                <a:latin typeface="VNI-Times" pitchFamily="2" charset="0"/>
              </a:rPr>
              <a:t>R</a:t>
            </a:r>
            <a:r>
              <a:rPr lang="en-US" altLang="vi-VN" b="1" baseline="-25000">
                <a:solidFill>
                  <a:srgbClr val="000000"/>
                </a:solidFill>
                <a:latin typeface="VNI-Times" pitchFamily="2" charset="0"/>
              </a:rPr>
              <a:t>ht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87663" y="990600"/>
            <a:ext cx="6005512" cy="3124200"/>
            <a:chOff x="1512" y="720"/>
            <a:chExt cx="3648" cy="1860"/>
          </a:xfrm>
        </p:grpSpPr>
        <p:sp>
          <p:nvSpPr>
            <p:cNvPr id="14348" name="AutoShape 14"/>
            <p:cNvSpPr>
              <a:spLocks noChangeArrowheads="1"/>
            </p:cNvSpPr>
            <p:nvPr/>
          </p:nvSpPr>
          <p:spPr bwMode="auto">
            <a:xfrm rot="5400000">
              <a:off x="3367" y="1320"/>
              <a:ext cx="816" cy="86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4349" name="Text Box 15"/>
            <p:cNvSpPr txBox="1">
              <a:spLocks noChangeArrowheads="1"/>
            </p:cNvSpPr>
            <p:nvPr/>
          </p:nvSpPr>
          <p:spPr bwMode="auto">
            <a:xfrm>
              <a:off x="3343" y="1349"/>
              <a:ext cx="28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>
                  <a:solidFill>
                    <a:srgbClr val="000000"/>
                  </a:solidFill>
                  <a:latin typeface=".VnArial" pitchFamily="34" charset="0"/>
                </a:rPr>
                <a:t>-</a:t>
              </a:r>
            </a:p>
          </p:txBody>
        </p:sp>
        <p:sp>
          <p:nvSpPr>
            <p:cNvPr id="14350" name="Text Box 16"/>
            <p:cNvSpPr txBox="1">
              <a:spLocks noChangeArrowheads="1"/>
            </p:cNvSpPr>
            <p:nvPr/>
          </p:nvSpPr>
          <p:spPr bwMode="auto">
            <a:xfrm>
              <a:off x="3306" y="1842"/>
              <a:ext cx="289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>
                  <a:solidFill>
                    <a:srgbClr val="000000"/>
                  </a:solidFill>
                  <a:latin typeface=".VnArial" pitchFamily="34" charset="0"/>
                </a:rPr>
                <a:t>+</a:t>
              </a:r>
            </a:p>
          </p:txBody>
        </p:sp>
        <p:sp>
          <p:nvSpPr>
            <p:cNvPr id="14351" name="Line 17"/>
            <p:cNvSpPr>
              <a:spLocks noChangeShapeType="1"/>
            </p:cNvSpPr>
            <p:nvPr/>
          </p:nvSpPr>
          <p:spPr bwMode="auto">
            <a:xfrm>
              <a:off x="3631" y="2016"/>
              <a:ext cx="0" cy="34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18"/>
            <p:cNvSpPr>
              <a:spLocks noChangeShapeType="1"/>
            </p:cNvSpPr>
            <p:nvPr/>
          </p:nvSpPr>
          <p:spPr bwMode="auto">
            <a:xfrm>
              <a:off x="3631" y="1128"/>
              <a:ext cx="0" cy="36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9"/>
            <p:cNvSpPr>
              <a:spLocks noChangeShapeType="1"/>
            </p:cNvSpPr>
            <p:nvPr/>
          </p:nvSpPr>
          <p:spPr bwMode="auto">
            <a:xfrm>
              <a:off x="4194" y="1754"/>
              <a:ext cx="72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20"/>
            <p:cNvSpPr>
              <a:spLocks noChangeShapeType="1"/>
            </p:cNvSpPr>
            <p:nvPr/>
          </p:nvSpPr>
          <p:spPr bwMode="auto">
            <a:xfrm>
              <a:off x="2935" y="1992"/>
              <a:ext cx="4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1"/>
            <p:cNvSpPr>
              <a:spLocks noChangeShapeType="1"/>
            </p:cNvSpPr>
            <p:nvPr/>
          </p:nvSpPr>
          <p:spPr bwMode="auto">
            <a:xfrm>
              <a:off x="2916" y="768"/>
              <a:ext cx="1524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Rectangle 22"/>
            <p:cNvSpPr>
              <a:spLocks noChangeArrowheads="1"/>
            </p:cNvSpPr>
            <p:nvPr/>
          </p:nvSpPr>
          <p:spPr bwMode="auto">
            <a:xfrm>
              <a:off x="2167" y="1468"/>
              <a:ext cx="450" cy="9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4357" name="Line 23"/>
            <p:cNvSpPr>
              <a:spLocks noChangeShapeType="1"/>
            </p:cNvSpPr>
            <p:nvPr/>
          </p:nvSpPr>
          <p:spPr bwMode="auto">
            <a:xfrm flipV="1">
              <a:off x="2621" y="1512"/>
              <a:ext cx="723" cy="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4"/>
            <p:cNvSpPr>
              <a:spLocks noChangeShapeType="1"/>
            </p:cNvSpPr>
            <p:nvPr/>
          </p:nvSpPr>
          <p:spPr bwMode="auto">
            <a:xfrm>
              <a:off x="1824" y="1516"/>
              <a:ext cx="355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5"/>
            <p:cNvSpPr>
              <a:spLocks noChangeShapeType="1"/>
            </p:cNvSpPr>
            <p:nvPr/>
          </p:nvSpPr>
          <p:spPr bwMode="auto">
            <a:xfrm>
              <a:off x="2928" y="768"/>
              <a:ext cx="0" cy="7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6"/>
            <p:cNvSpPr>
              <a:spLocks noChangeShapeType="1"/>
            </p:cNvSpPr>
            <p:nvPr/>
          </p:nvSpPr>
          <p:spPr bwMode="auto">
            <a:xfrm>
              <a:off x="4439" y="755"/>
              <a:ext cx="0" cy="100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7"/>
            <p:cNvSpPr>
              <a:spLocks noChangeShapeType="1"/>
            </p:cNvSpPr>
            <p:nvPr/>
          </p:nvSpPr>
          <p:spPr bwMode="auto">
            <a:xfrm flipH="1">
              <a:off x="2934" y="1988"/>
              <a:ext cx="4" cy="496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2" name="Group 28"/>
            <p:cNvGrpSpPr>
              <a:grpSpLocks/>
            </p:cNvGrpSpPr>
            <p:nvPr/>
          </p:nvGrpSpPr>
          <p:grpSpPr bwMode="auto">
            <a:xfrm>
              <a:off x="1512" y="2484"/>
              <a:ext cx="512" cy="96"/>
              <a:chOff x="528" y="2160"/>
              <a:chExt cx="576" cy="144"/>
            </a:xfrm>
          </p:grpSpPr>
          <p:sp>
            <p:nvSpPr>
              <p:cNvPr id="14394" name="Line 29"/>
              <p:cNvSpPr>
                <a:spLocks noChangeShapeType="1"/>
              </p:cNvSpPr>
              <p:nvPr/>
            </p:nvSpPr>
            <p:spPr bwMode="auto">
              <a:xfrm flipH="1">
                <a:off x="52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Line 30"/>
              <p:cNvSpPr>
                <a:spLocks noChangeShapeType="1"/>
              </p:cNvSpPr>
              <p:nvPr/>
            </p:nvSpPr>
            <p:spPr bwMode="auto">
              <a:xfrm flipH="1">
                <a:off x="624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Line 31"/>
              <p:cNvSpPr>
                <a:spLocks noChangeShapeType="1"/>
              </p:cNvSpPr>
              <p:nvPr/>
            </p:nvSpPr>
            <p:spPr bwMode="auto">
              <a:xfrm flipH="1">
                <a:off x="720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Line 32"/>
              <p:cNvSpPr>
                <a:spLocks noChangeShapeType="1"/>
              </p:cNvSpPr>
              <p:nvPr/>
            </p:nvSpPr>
            <p:spPr bwMode="auto">
              <a:xfrm flipH="1">
                <a:off x="816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Line 33"/>
              <p:cNvSpPr>
                <a:spLocks noChangeShapeType="1"/>
              </p:cNvSpPr>
              <p:nvPr/>
            </p:nvSpPr>
            <p:spPr bwMode="auto">
              <a:xfrm flipH="1">
                <a:off x="912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Line 34"/>
              <p:cNvSpPr>
                <a:spLocks noChangeShapeType="1"/>
              </p:cNvSpPr>
              <p:nvPr/>
            </p:nvSpPr>
            <p:spPr bwMode="auto">
              <a:xfrm flipH="1">
                <a:off x="100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Line 35"/>
              <p:cNvSpPr>
                <a:spLocks noChangeShapeType="1"/>
              </p:cNvSpPr>
              <p:nvPr/>
            </p:nvSpPr>
            <p:spPr bwMode="auto">
              <a:xfrm>
                <a:off x="624" y="21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3" name="Line 36"/>
            <p:cNvSpPr>
              <a:spLocks noChangeShapeType="1"/>
            </p:cNvSpPr>
            <p:nvPr/>
          </p:nvSpPr>
          <p:spPr bwMode="auto">
            <a:xfrm>
              <a:off x="1812" y="2004"/>
              <a:ext cx="0" cy="47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4" name="Group 37"/>
            <p:cNvGrpSpPr>
              <a:grpSpLocks/>
            </p:cNvGrpSpPr>
            <p:nvPr/>
          </p:nvGrpSpPr>
          <p:grpSpPr bwMode="auto">
            <a:xfrm>
              <a:off x="4584" y="2472"/>
              <a:ext cx="576" cy="96"/>
              <a:chOff x="528" y="2160"/>
              <a:chExt cx="576" cy="144"/>
            </a:xfrm>
          </p:grpSpPr>
          <p:sp>
            <p:nvSpPr>
              <p:cNvPr id="14387" name="Line 38"/>
              <p:cNvSpPr>
                <a:spLocks noChangeShapeType="1"/>
              </p:cNvSpPr>
              <p:nvPr/>
            </p:nvSpPr>
            <p:spPr bwMode="auto">
              <a:xfrm flipH="1">
                <a:off x="52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8" name="Line 39"/>
              <p:cNvSpPr>
                <a:spLocks noChangeShapeType="1"/>
              </p:cNvSpPr>
              <p:nvPr/>
            </p:nvSpPr>
            <p:spPr bwMode="auto">
              <a:xfrm flipH="1">
                <a:off x="624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9" name="Line 40"/>
              <p:cNvSpPr>
                <a:spLocks noChangeShapeType="1"/>
              </p:cNvSpPr>
              <p:nvPr/>
            </p:nvSpPr>
            <p:spPr bwMode="auto">
              <a:xfrm flipH="1">
                <a:off x="720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0" name="Line 41"/>
              <p:cNvSpPr>
                <a:spLocks noChangeShapeType="1"/>
              </p:cNvSpPr>
              <p:nvPr/>
            </p:nvSpPr>
            <p:spPr bwMode="auto">
              <a:xfrm flipH="1">
                <a:off x="816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Line 42"/>
              <p:cNvSpPr>
                <a:spLocks noChangeShapeType="1"/>
              </p:cNvSpPr>
              <p:nvPr/>
            </p:nvSpPr>
            <p:spPr bwMode="auto">
              <a:xfrm flipH="1">
                <a:off x="912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2" name="Line 43"/>
              <p:cNvSpPr>
                <a:spLocks noChangeShapeType="1"/>
              </p:cNvSpPr>
              <p:nvPr/>
            </p:nvSpPr>
            <p:spPr bwMode="auto">
              <a:xfrm flipH="1">
                <a:off x="100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3" name="Line 44"/>
              <p:cNvSpPr>
                <a:spLocks noChangeShapeType="1"/>
              </p:cNvSpPr>
              <p:nvPr/>
            </p:nvSpPr>
            <p:spPr bwMode="auto">
              <a:xfrm>
                <a:off x="624" y="21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5" name="Line 45"/>
            <p:cNvSpPr>
              <a:spLocks noChangeShapeType="1"/>
            </p:cNvSpPr>
            <p:nvPr/>
          </p:nvSpPr>
          <p:spPr bwMode="auto">
            <a:xfrm>
              <a:off x="4932" y="2148"/>
              <a:ext cx="0" cy="3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Oval 46"/>
            <p:cNvSpPr>
              <a:spLocks noChangeArrowheads="1"/>
            </p:cNvSpPr>
            <p:nvPr/>
          </p:nvSpPr>
          <p:spPr bwMode="auto">
            <a:xfrm>
              <a:off x="1789" y="1494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4367" name="Oval 47"/>
            <p:cNvSpPr>
              <a:spLocks noChangeArrowheads="1"/>
            </p:cNvSpPr>
            <p:nvPr/>
          </p:nvSpPr>
          <p:spPr bwMode="auto">
            <a:xfrm>
              <a:off x="2897" y="1488"/>
              <a:ext cx="49" cy="4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grpSp>
          <p:nvGrpSpPr>
            <p:cNvPr id="14368" name="Group 48"/>
            <p:cNvGrpSpPr>
              <a:grpSpLocks/>
            </p:cNvGrpSpPr>
            <p:nvPr/>
          </p:nvGrpSpPr>
          <p:grpSpPr bwMode="auto">
            <a:xfrm>
              <a:off x="2580" y="2484"/>
              <a:ext cx="576" cy="96"/>
              <a:chOff x="528" y="2160"/>
              <a:chExt cx="576" cy="144"/>
            </a:xfrm>
          </p:grpSpPr>
          <p:sp>
            <p:nvSpPr>
              <p:cNvPr id="14380" name="Line 49"/>
              <p:cNvSpPr>
                <a:spLocks noChangeShapeType="1"/>
              </p:cNvSpPr>
              <p:nvPr/>
            </p:nvSpPr>
            <p:spPr bwMode="auto">
              <a:xfrm flipH="1">
                <a:off x="52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1" name="Line 50"/>
              <p:cNvSpPr>
                <a:spLocks noChangeShapeType="1"/>
              </p:cNvSpPr>
              <p:nvPr/>
            </p:nvSpPr>
            <p:spPr bwMode="auto">
              <a:xfrm flipH="1">
                <a:off x="624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2" name="Line 51"/>
              <p:cNvSpPr>
                <a:spLocks noChangeShapeType="1"/>
              </p:cNvSpPr>
              <p:nvPr/>
            </p:nvSpPr>
            <p:spPr bwMode="auto">
              <a:xfrm flipH="1">
                <a:off x="720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3" name="Line 52"/>
              <p:cNvSpPr>
                <a:spLocks noChangeShapeType="1"/>
              </p:cNvSpPr>
              <p:nvPr/>
            </p:nvSpPr>
            <p:spPr bwMode="auto">
              <a:xfrm flipH="1">
                <a:off x="816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Line 53"/>
              <p:cNvSpPr>
                <a:spLocks noChangeShapeType="1"/>
              </p:cNvSpPr>
              <p:nvPr/>
            </p:nvSpPr>
            <p:spPr bwMode="auto">
              <a:xfrm flipH="1">
                <a:off x="912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Line 54"/>
              <p:cNvSpPr>
                <a:spLocks noChangeShapeType="1"/>
              </p:cNvSpPr>
              <p:nvPr/>
            </p:nvSpPr>
            <p:spPr bwMode="auto">
              <a:xfrm flipH="1">
                <a:off x="1008" y="216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Line 55"/>
              <p:cNvSpPr>
                <a:spLocks noChangeShapeType="1"/>
              </p:cNvSpPr>
              <p:nvPr/>
            </p:nvSpPr>
            <p:spPr bwMode="auto">
              <a:xfrm>
                <a:off x="624" y="21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9" name="Oval 56"/>
            <p:cNvSpPr>
              <a:spLocks noChangeArrowheads="1"/>
            </p:cNvSpPr>
            <p:nvPr/>
          </p:nvSpPr>
          <p:spPr bwMode="auto">
            <a:xfrm>
              <a:off x="1791" y="1988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46137" name="Rectangle 57"/>
            <p:cNvSpPr>
              <a:spLocks noChangeArrowheads="1"/>
            </p:cNvSpPr>
            <p:nvPr/>
          </p:nvSpPr>
          <p:spPr bwMode="auto">
            <a:xfrm>
              <a:off x="3426" y="720"/>
              <a:ext cx="432" cy="9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4371" name="Oval 58"/>
            <p:cNvSpPr>
              <a:spLocks noChangeArrowheads="1"/>
            </p:cNvSpPr>
            <p:nvPr/>
          </p:nvSpPr>
          <p:spPr bwMode="auto">
            <a:xfrm>
              <a:off x="3609" y="1106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4372" name="Oval 59"/>
            <p:cNvSpPr>
              <a:spLocks noChangeArrowheads="1"/>
            </p:cNvSpPr>
            <p:nvPr/>
          </p:nvSpPr>
          <p:spPr bwMode="auto">
            <a:xfrm>
              <a:off x="3609" y="2342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4373" name="Oval 60"/>
            <p:cNvSpPr>
              <a:spLocks noChangeArrowheads="1"/>
            </p:cNvSpPr>
            <p:nvPr/>
          </p:nvSpPr>
          <p:spPr bwMode="auto">
            <a:xfrm>
              <a:off x="4419" y="1724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4374" name="Oval 61"/>
            <p:cNvSpPr>
              <a:spLocks noChangeArrowheads="1"/>
            </p:cNvSpPr>
            <p:nvPr/>
          </p:nvSpPr>
          <p:spPr bwMode="auto">
            <a:xfrm>
              <a:off x="4899" y="1736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4375" name="Oval 62"/>
            <p:cNvSpPr>
              <a:spLocks noChangeArrowheads="1"/>
            </p:cNvSpPr>
            <p:nvPr/>
          </p:nvSpPr>
          <p:spPr bwMode="auto">
            <a:xfrm>
              <a:off x="4905" y="2114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4376" name="Line 63"/>
            <p:cNvSpPr>
              <a:spLocks noChangeShapeType="1"/>
            </p:cNvSpPr>
            <p:nvPr/>
          </p:nvSpPr>
          <p:spPr bwMode="auto">
            <a:xfrm>
              <a:off x="1812" y="1542"/>
              <a:ext cx="0" cy="450"/>
            </a:xfrm>
            <a:prstGeom prst="line">
              <a:avLst/>
            </a:prstGeom>
            <a:noFill/>
            <a:ln w="12700">
              <a:solidFill>
                <a:srgbClr val="FF66CC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64"/>
            <p:cNvSpPr>
              <a:spLocks noChangeShapeType="1"/>
            </p:cNvSpPr>
            <p:nvPr/>
          </p:nvSpPr>
          <p:spPr bwMode="auto">
            <a:xfrm>
              <a:off x="4920" y="1770"/>
              <a:ext cx="0" cy="33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Oval 65"/>
            <p:cNvSpPr>
              <a:spLocks noChangeArrowheads="1"/>
            </p:cNvSpPr>
            <p:nvPr/>
          </p:nvSpPr>
          <p:spPr bwMode="auto">
            <a:xfrm>
              <a:off x="3321" y="1490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  <p:sp>
          <p:nvSpPr>
            <p:cNvPr id="14379" name="Oval 66"/>
            <p:cNvSpPr>
              <a:spLocks noChangeArrowheads="1"/>
            </p:cNvSpPr>
            <p:nvPr/>
          </p:nvSpPr>
          <p:spPr bwMode="auto">
            <a:xfrm>
              <a:off x="3321" y="1970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 sz="2400">
                <a:solidFill>
                  <a:srgbClr val="000000"/>
                </a:solidFill>
              </a:endParaRPr>
            </a:p>
          </p:txBody>
        </p:sp>
      </p:grp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1976438" y="4437063"/>
            <a:ext cx="8740775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vi-VN" sz="3200" b="1" i="1">
                <a:solidFill>
                  <a:srgbClr val="000000"/>
                </a:solidFill>
              </a:rPr>
              <a:t>R</a:t>
            </a:r>
            <a:r>
              <a:rPr lang="en-US" altLang="vi-VN" sz="3200" b="1" i="1" baseline="-25000">
                <a:solidFill>
                  <a:srgbClr val="000000"/>
                </a:solidFill>
              </a:rPr>
              <a:t>ht</a:t>
            </a:r>
            <a:r>
              <a:rPr lang="en-US" altLang="vi-VN" sz="3200" b="1" i="1">
                <a:solidFill>
                  <a:srgbClr val="000000"/>
                </a:solidFill>
              </a:rPr>
              <a:t>: Điện trở hồi tiếp</a:t>
            </a:r>
          </a:p>
          <a:p>
            <a:pPr>
              <a:spcBef>
                <a:spcPct val="20000"/>
              </a:spcBef>
            </a:pPr>
            <a:r>
              <a:rPr lang="en-US" altLang="vi-VN" sz="3200" b="1" i="1">
                <a:solidFill>
                  <a:srgbClr val="000000"/>
                </a:solidFill>
              </a:rPr>
              <a:t>VK: Đầu vào không đảo, nối với diểm chung của mạch (đất)</a:t>
            </a:r>
          </a:p>
          <a:p>
            <a:pPr>
              <a:spcBef>
                <a:spcPct val="20000"/>
              </a:spcBef>
            </a:pPr>
            <a:r>
              <a:rPr lang="en-US" altLang="vi-VN" sz="3200" b="1" i="1">
                <a:solidFill>
                  <a:srgbClr val="000000"/>
                </a:solidFill>
              </a:rPr>
              <a:t>R</a:t>
            </a:r>
            <a:r>
              <a:rPr lang="en-US" altLang="vi-VN" sz="3200" b="1" i="1" baseline="-25000">
                <a:solidFill>
                  <a:srgbClr val="000000"/>
                </a:solidFill>
              </a:rPr>
              <a:t>1</a:t>
            </a:r>
            <a:r>
              <a:rPr lang="en-US" altLang="vi-VN" sz="3200" b="1" i="1">
                <a:solidFill>
                  <a:srgbClr val="000000"/>
                </a:solidFill>
              </a:rPr>
              <a:t>: Nối từ đầu tới VĐ</a:t>
            </a:r>
          </a:p>
        </p:txBody>
      </p:sp>
      <p:sp>
        <p:nvSpPr>
          <p:cNvPr id="46155" name="Rectangle 75"/>
          <p:cNvSpPr>
            <a:spLocks noChangeArrowheads="1"/>
          </p:cNvSpPr>
          <p:nvPr/>
        </p:nvSpPr>
        <p:spPr bwMode="auto">
          <a:xfrm>
            <a:off x="7953375" y="476250"/>
            <a:ext cx="42084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vi-VN" sz="3600" b="1" i="1">
                <a:solidFill>
                  <a:srgbClr val="800000"/>
                </a:solidFill>
              </a:rPr>
              <a:t>Sơ đồ khuếch đại đảo dùng OA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/>
      <p:bldP spid="46087" grpId="0"/>
      <p:bldP spid="46087" grpId="1"/>
      <p:bldP spid="46088" grpId="0"/>
      <p:bldP spid="46088" grpId="1"/>
      <p:bldP spid="46089" grpId="0"/>
      <p:bldP spid="46090" grpId="0"/>
      <p:bldP spid="46091" grpId="0"/>
      <p:bldP spid="46091" grpId="1"/>
      <p:bldP spid="46092" grpId="0"/>
      <p:bldP spid="46092" grpId="1"/>
      <p:bldP spid="461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2997200"/>
            <a:ext cx="1216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NGUYÊN LÍ LÀM VIỆC CỦA MẠCH KHUẾCH ĐẠI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.::Showeet::. Arrow">
      <a:dk1>
        <a:sysClr val="windowText" lastClr="000000"/>
      </a:dk1>
      <a:lt1>
        <a:sysClr val="window" lastClr="FFFFFF"/>
      </a:lt1>
      <a:dk2>
        <a:srgbClr val="2B0D26"/>
      </a:dk2>
      <a:lt2>
        <a:srgbClr val="EEECE1"/>
      </a:lt2>
      <a:accent1>
        <a:srgbClr val="2B0D26"/>
      </a:accent1>
      <a:accent2>
        <a:srgbClr val="A9272C"/>
      </a:accent2>
      <a:accent3>
        <a:srgbClr val="F2921D"/>
      </a:accent3>
      <a:accent4>
        <a:srgbClr val="F6E3A7"/>
      </a:accent4>
      <a:accent5>
        <a:srgbClr val="789675"/>
      </a:accent5>
      <a:accent6>
        <a:srgbClr val="7F7F7F"/>
      </a:accent6>
      <a:hlink>
        <a:srgbClr val="00007F"/>
      </a:hlink>
      <a:folHlink>
        <a:srgbClr val="000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1882</Words>
  <Application>Microsoft Office PowerPoint</Application>
  <PresentationFormat>Custom</PresentationFormat>
  <Paragraphs>701</Paragraphs>
  <Slides>30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5" baseType="lpstr">
      <vt:lpstr>.VnArial</vt:lpstr>
      <vt:lpstr>.VnTifani HeavyH</vt:lpstr>
      <vt:lpstr>Arial</vt:lpstr>
      <vt:lpstr>Arial Black</vt:lpstr>
      <vt:lpstr>Calibri</vt:lpstr>
      <vt:lpstr>Montserrat</vt:lpstr>
      <vt:lpstr>Oswald</vt:lpstr>
      <vt:lpstr>Tahoma</vt:lpstr>
      <vt:lpstr>Times New Roman</vt:lpstr>
      <vt:lpstr>VNI-Auchon</vt:lpstr>
      <vt:lpstr>VNI-Times</vt:lpstr>
      <vt:lpstr>Wingdings</vt:lpstr>
      <vt:lpstr>Wingdings 3</vt:lpstr>
      <vt:lpstr>Thème Office</vt:lpstr>
      <vt:lpstr>Equation</vt:lpstr>
      <vt:lpstr>MẠCH KHUẾCH ĐẠI MẠCH TẠO XUNG</vt:lpstr>
      <vt:lpstr>MẠCH KHUẾCH ĐẠI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MẠCH TẠO XUNG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a) Sơ đồ mạch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Ứng dụng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1-006 - Template - Arrows</dc:title>
  <dc:creator>Showeet.com</dc:creator>
  <dc:description>Free template released by Showeet.com</dc:description>
  <cp:lastModifiedBy>Cao Van,Than</cp:lastModifiedBy>
  <cp:revision>12</cp:revision>
  <dcterms:created xsi:type="dcterms:W3CDTF">2011-07-08T11:03:43Z</dcterms:created>
  <dcterms:modified xsi:type="dcterms:W3CDTF">2024-05-09T07:58:39Z</dcterms:modified>
  <cp:category>Templates</cp:category>
</cp:coreProperties>
</file>