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67" r:id="rId3"/>
    <p:sldMasterId id="2147483680" r:id="rId4"/>
  </p:sldMasterIdLst>
  <p:sldIdLst>
    <p:sldId id="332" r:id="rId5"/>
    <p:sldId id="345" r:id="rId6"/>
    <p:sldId id="256" r:id="rId7"/>
    <p:sldId id="347" r:id="rId8"/>
    <p:sldId id="257" r:id="rId9"/>
    <p:sldId id="265" r:id="rId10"/>
    <p:sldId id="349" r:id="rId11"/>
    <p:sldId id="350" r:id="rId12"/>
    <p:sldId id="354" r:id="rId13"/>
    <p:sldId id="353" r:id="rId14"/>
    <p:sldId id="355" r:id="rId15"/>
    <p:sldId id="351" r:id="rId16"/>
    <p:sldId id="356" r:id="rId17"/>
    <p:sldId id="357" r:id="rId18"/>
    <p:sldId id="359" r:id="rId19"/>
    <p:sldId id="358" r:id="rId20"/>
    <p:sldId id="361" r:id="rId21"/>
    <p:sldId id="360" r:id="rId22"/>
    <p:sldId id="362" r:id="rId23"/>
    <p:sldId id="366" r:id="rId24"/>
    <p:sldId id="367" r:id="rId25"/>
    <p:sldId id="364" r:id="rId26"/>
    <p:sldId id="296" r:id="rId27"/>
    <p:sldId id="348" r:id="rId28"/>
    <p:sldId id="258" r:id="rId29"/>
    <p:sldId id="340" r:id="rId30"/>
    <p:sldId id="326" r:id="rId31"/>
    <p:sldId id="335" r:id="rId32"/>
    <p:sldId id="343" r:id="rId33"/>
    <p:sldId id="276" r:id="rId34"/>
    <p:sldId id="34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1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FAC37F-6104-4DE6-9BE1-B066748D4A86}" type="datetimeFigureOut">
              <a:rPr lang="en-US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CB578-2819-46A2-A919-5B5E687F8E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1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77818015-970B-4C5B-A95A-A4F70B43C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 sz="1800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C97A665B-0FD0-43C6-BAB8-E79214F8D8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180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DDA5DD7-5FDA-48F9-B486-A8FE582F96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700F15-86C3-46F8-85AE-11FD29208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D97CF02-C3AC-439E-95FF-11AC22EC9E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3640C-C173-4CC5-8566-C7F495AAFF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77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174B40-54C7-4235-A648-F0DAE84643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03DE7B-694C-4011-BA6F-CC87DA83F6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79F0EB-1709-4C1D-8402-B381C6BE7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3F10C-4191-4F42-8093-429FFEA385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13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BA2D24-D32D-4DD2-9A72-3E7D71014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088123-224D-42D1-AB20-CD6A5A4C4A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B33C87-C58C-40E0-831B-D0B5CFC3A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E238B-DC31-4EC8-A77C-D68BA5317F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7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F39E9B-35EF-463F-9E11-C2FA56D4CA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224C1-33B3-4FF5-9DA6-D8D352E5D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1B78FC-FF0A-4449-997A-51AA9267D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BA4D0-DD07-49C0-B949-DCB003978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582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95B10C-938D-4309-8637-FD1BFC5058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07B7001-2665-4A75-8A3D-EA29187D2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EFB06D-BEB8-4518-B609-A8C9CD4F7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EE5C8-C56F-48B4-AF57-EE50F25E88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301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AB936C4-2BD5-4DED-A1A8-BF9B7AAAD3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3E5DD36-78DF-4F6F-B8A1-040965F128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99DF7F4-6D1F-4D40-A84E-8669A5E42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F21DB-4609-4947-8E14-13250466E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432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C0D815-3B98-4F5A-95ED-17F45AC28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BF5CEB-93D9-4CD4-B44E-A94BDCFE1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82EC78-A678-4CCF-9075-701C61DC8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AC35E-2D0F-4132-9C50-274899A85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95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3D0F1-83C3-433A-9246-C8083C8479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D1EE6-FC4B-46C6-8F94-41FEE90594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B6DC69-BEC3-4012-9910-6AA33B5C4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37593-9AE7-4DD5-AE55-D37F35A91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960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034442-5B73-48C1-A6E9-0E4CCE94B3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4F0AAF-3CDC-4301-9B19-88B13014B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3D3531-FB8C-4538-BD28-8470676637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DAF13-45BC-4B7E-9F2A-A3BA29E42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257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7D7FFA-3B3D-4547-BB8A-4ED9B80AE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C37D03-E8CC-4B10-A3B3-6DA1D71C25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5BAD6C-FB6B-46C8-BBBF-A363231256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7D08C-6D54-4CC5-911B-0B13538B3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935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2662D9-5776-4E57-9C4D-E1A41E40A9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E29C10-5D80-44D1-8486-3AFAAB5026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E6A241-2299-46B1-877D-5709EA98C9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818B8-AD3F-4986-B29B-88963BC30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134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ED9134-2888-40DB-9D33-D446FD9ED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9D2445-78E4-4860-BF37-156C2A96A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64C0B-2B96-419B-A5F6-5A99D13B4E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EB141-E36D-47A9-86BF-F744FB9BEA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84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6AF3C8-03FD-42B6-B91E-55FC94F39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82AE8E-660F-4127-BA9D-1E0EC76B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F4CAC2-3F40-46D5-99F9-3B01345D5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0246E-0CC0-46E5-B46D-0E1D0C1B1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469B3B-E86B-49CF-A8F5-FBE4F125D2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69DD6-4FF2-42AC-8FF7-E69223C88D8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82047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E5F1A0-EB31-4BD2-86E8-2D124F458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8055C1-A03F-4468-A71B-A13D1F85D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72FEA7-4942-42E2-8BC6-EE6258042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2DDA34-1335-4FA2-B8C7-A5F10C484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7B84FB-1618-4263-9D41-3CA8F95D7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02C34-2E72-4BC6-99B3-CF8DA8A414A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5341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495CAA-85C5-4D2B-971B-B4D3ED633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8D888C-00E1-4AED-A63C-E3EF166CC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0333D1-040E-46E8-A670-3ED5B56D84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39B4C-7BB7-4AFC-A1E7-F7592E550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3F8394-D641-43F3-A501-8871A6B0D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27C21E-A483-4344-BE86-965A5CACAFE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67740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A80BCA-E97D-4B71-BB8E-E006D664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0C0F777-E281-462F-972F-F692AC2EB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1909F2-DC71-4A25-A4E7-F34A84F0A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9D6487-669A-44D9-A7E0-E0CCFF162F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6B685F-D883-4040-947C-E3A44B25D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21E1D2-EAF7-4AF1-BFEC-D2C70B1733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9C57A-8D8A-456D-AFC9-029291A4E05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22923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F81A10-2536-4277-AB37-66BCF26F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B3B7D3C-B452-40B8-878A-C0390E763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EF3C927-62CF-408B-8E74-0E32EF35E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1E73772-9268-4121-BBCB-4EB05E838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0BFD90E-6A93-4EC2-9331-F604EB3EB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6C3C81-FCF3-4A5E-AE0D-DEE22CEEC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605DE9-B5C1-4D50-9720-95E2494BF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1F608E8-55A4-49AF-8AE9-B2F37A821E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28877-EE26-4E22-831B-7E2803B6551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01969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7DC9A9-EA4A-4B0C-9E66-F6F00917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21A3AC3-A202-420A-9BA6-74FAEF8231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BF7054-F4A1-4069-B947-7E2EFA130A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F3D54A-0D07-4095-B5F7-B814679C82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1591B-10C1-4E0C-97A8-DCF811D075C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45310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4AD973-E11F-416E-980E-D049D0A2FD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2CA3E2-428C-4151-B6CF-614113794C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AB2812-C965-42DF-B917-E76D07159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EA770-F21B-4965-A362-55BCD3DC2D1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7461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64D614-F174-4E3F-853B-D6D74955A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45A34E-7943-461E-8DD6-FB4714E40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8BCD1C2-E224-4D56-86DB-7A0180DE3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879ED7-2F18-4041-8AA0-806E9C5AC8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6D1DDC-E641-4DB8-BAE0-99ED9ACEC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2755D-86AA-4540-B91B-3B34E40D87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4AAF2-7EC2-4F58-BF0F-B84BCD2FBC8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5225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1EC7B2-800B-4A5A-BF5B-9897E469E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307F2BE-9DC6-418D-8F9B-5531DFED4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45F5FC2-CA8F-41A2-91B1-6EA99464B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92B71-F318-43D7-956C-5AAC9D5F6D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ACC234-ADFB-4C27-86AC-52D5FC1FB8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01593-0FBB-4C52-9BB3-9358036B56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3422E4-093D-4A95-B92B-732BE15245F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32660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519F33-B2B5-4F06-AC04-8B19A3AF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F19148-89F2-405C-8F8F-6F0A6A0A0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667943-0110-438B-A052-35E769F458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6B0602-6235-43A9-A980-64E07C571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7B35D9-878B-40A5-864C-DC5D886A00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48BF2-CE9B-4688-BEE3-AAB5FF75723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477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7009559-82CC-48FF-9829-944F58982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CC48E25-A287-44D4-930C-67DC823FB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F8A2B1-21BD-456E-BC89-1F9FEF697E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40EB04-2DE9-48B4-BB79-B2C7606700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B485FD-623A-416E-8973-2CF6D4875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4A78-6E79-4579-917E-EF0454FE4E1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2970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êu đề và Nội dung Trên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5EB82B-D84A-413E-9E00-C96DAF18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B83638D-4CB3-4EE3-A29D-454E67C54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2FE7A7-64B5-46C1-9572-289462C3B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EA71E7-6EA6-4761-9B5F-B6F4DACCBE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73844B-C714-4076-8A5A-E75C1E0E7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AFA34-94A2-4E23-B780-0EA7AE892B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5FCCC-DEAB-4FBC-95C2-17CB349E206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14343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êu đề và Bả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224862-90C3-47D3-B6A0-ABFACDE2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Bảng 2">
            <a:extLst>
              <a:ext uri="{FF2B5EF4-FFF2-40B4-BE49-F238E27FC236}">
                <a16:creationId xmlns:a16="http://schemas.microsoft.com/office/drawing/2014/main" id="{54349FBD-F39E-4E97-AC81-4D31FBD8DC7D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9621F4-E85D-49A1-832E-950069BDE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D21D75-0730-4042-ADBA-58D17AAA16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E7A335-5D74-4DB1-BC52-0677864F7E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1CDAB-3CCC-4E98-88F9-017621F1B84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27088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>
            <a:extLst>
              <a:ext uri="{FF2B5EF4-FFF2-40B4-BE49-F238E27FC236}">
                <a16:creationId xmlns:a16="http://schemas.microsoft.com/office/drawing/2014/main" id="{3D546DD1-8A41-4EF3-9CDF-3CB32D3CA9C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473869-5D58-4D0A-B762-BB7D67471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E96182-AD3B-4C9D-AFD1-F9D9CB3F23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F2FF6E-F720-4B45-8673-EC9DD02B8B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4FF23A-B9C0-4821-99BA-9AD9E29F675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032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E22B84A-FFE0-4E71-828B-85903F4A0D96}" type="datetimeFigureOut">
              <a:rPr lang="en-US"/>
              <a:pPr/>
              <a:t>5/9/2024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AD82D21-AFEC-45D4-8396-473D4F55AD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5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428297D-E949-46C5-A95A-B31B40C37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BED9E6B-F049-4786-A890-AC02C2833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18DD7A-60E4-405E-9307-6D4D30485B7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32D659-6216-4506-A8E2-C7A411EDBA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6E784E0-DD98-4912-9BF8-12693A36EC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029C971-4CDE-412C-8FFB-CF181C0141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Freeform 7">
            <a:extLst>
              <a:ext uri="{FF2B5EF4-FFF2-40B4-BE49-F238E27FC236}">
                <a16:creationId xmlns:a16="http://schemas.microsoft.com/office/drawing/2014/main" id="{6FF319E0-878C-4212-BA5B-E61AEC0DB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 sz="1800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44D130A6-D00B-43C4-8012-D11156593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26201008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967EF7E-7140-4825-AC5B-7262787FF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0FF7680-814A-47A2-98DD-23EFA21C1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27AAA2B1-B671-449A-AC3F-8C4804AF8C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A018E98D-C245-42E0-ADBF-50C1BD60AE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C4479CF7-0F7A-4246-AADB-63DD6489F0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01FD5879-6D56-4E53-91DF-7DE7F27AA90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429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hyperlink" Target="http://truongton.net/forum/vcheckvirus.php?url=http://truongton.net/forum/vcheckvirus.php?url=http://anhso.net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08071803336277528481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1"/>
            <a:ext cx="18288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7" name="Picture 3" descr="28q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09800"/>
            <a:ext cx="3962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9" name="Picture 5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0" name="Picture 6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1" name="Picture 7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7225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2" name="Picture 8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57225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3" name="Picture 9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657225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4" name="Picture 10" descr="1029388ba7b1c2uf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40" name="Picture 16" descr="101%7E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466850"/>
            <a:ext cx="236220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41" name="Picture 17" descr="947631s72vei3pz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5900"/>
            <a:ext cx="1752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43" name="Rectangle 19"/>
          <p:cNvSpPr>
            <a:spLocks noChangeArrowheads="1"/>
          </p:cNvSpPr>
          <p:nvPr/>
        </p:nvSpPr>
        <p:spPr bwMode="auto">
          <a:xfrm>
            <a:off x="152400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NHIỆT LIỆT CHÀO MỪNG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CÁC THẦY CÔ GIÁO VỀ DỰ GIỜ</a:t>
            </a: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1524000" y="1219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C0504D">
                    <a:lumMod val="60000"/>
                    <a:lumOff val="40000"/>
                  </a:srgbClr>
                </a:solidFill>
                <a:latin typeface="Arial" charset="0"/>
              </a:rPr>
              <a:t>MÔN CÔNG NGHỆ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339" name="Text Box 12">
            <a:extLst>
              <a:ext uri="{FF2B5EF4-FFF2-40B4-BE49-F238E27FC236}">
                <a16:creationId xmlns:a16="http://schemas.microsoft.com/office/drawing/2014/main" id="{984726DD-649C-4F8F-A377-1E920A0D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361883"/>
            <a:ext cx="445504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Cơ khí là ngành khoa học ứng dụng cao, có vai trò quan trọng trong sản xuất máy móc, thiết bị và công cụ.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6E70CE4-9DFD-1A44-065F-C93D4BD237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3220" y="1032008"/>
            <a:ext cx="7898779" cy="5825992"/>
          </a:xfrm>
          <a:prstGeom prst="rect">
            <a:avLst/>
          </a:prstGeom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14454971-2C3B-F780-850B-B6104DFA6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00253"/>
            <a:ext cx="445504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Ngành cơ khí liên quan đến nhiều ngành sản xuất như chế tạo máy công cụ, rô bốt, giao thông, vận tải, nông nghiệp, xây dựng, thiết bị y tế và hàng tiêu dùng.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4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/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9C00B3B1-E853-57C5-9A19-0DA15DDD2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7. NGÀNH NGHỀ PHỔ BIẾN TRONG LĨNH VỰC CƠ KHÍ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0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339" name="Text Box 12">
            <a:extLst>
              <a:ext uri="{FF2B5EF4-FFF2-40B4-BE49-F238E27FC236}">
                <a16:creationId xmlns:a16="http://schemas.microsoft.com/office/drawing/2014/main" id="{984726DD-649C-4F8F-A377-1E920A0D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2008"/>
            <a:ext cx="121919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Cơ khí là ngành khoa học ứng dụng cao, có vai trò quan trọng trong sản xuất máy móc, thiết bị và công cụ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444D738B-C651-6ECE-9609-CB6089096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3005"/>
            <a:ext cx="121919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Ngành cơ khí liên quan đến nhiều ngành sản xuất như chế tạo máy công cụ, rô bốt, giao thông, vận tải, nông nghiệp, xây dựng, thiết bị y tế và hàng tiêu dùng.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15123DC-3FB7-BA02-DCD9-4945F4C00395}"/>
              </a:ext>
            </a:extLst>
          </p:cNvPr>
          <p:cNvSpPr txBox="1"/>
          <p:nvPr/>
        </p:nvSpPr>
        <p:spPr>
          <a:xfrm>
            <a:off x="-1" y="2729864"/>
            <a:ext cx="12191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dirty="0">
                <a:solidFill>
                  <a:srgbClr val="212529"/>
                </a:solidFill>
                <a:effectLst/>
              </a:rPr>
              <a:t>- Các ngành nghề phổ biến trong lĩnh vực cơ khí bao gồm: </a:t>
            </a:r>
          </a:p>
          <a:p>
            <a:pPr marL="900000" indent="-342900" algn="l"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212529"/>
                </a:solidFill>
              </a:rPr>
              <a:t>K</a:t>
            </a:r>
            <a:r>
              <a:rPr lang="vi-VN" sz="2400" b="0" i="0" dirty="0">
                <a:solidFill>
                  <a:srgbClr val="212529"/>
                </a:solidFill>
                <a:effectLst/>
              </a:rPr>
              <a:t>ĩ sư cơ khí.</a:t>
            </a:r>
          </a:p>
          <a:p>
            <a:pPr marL="900000" indent="-342900" algn="l"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212529"/>
                </a:solidFill>
              </a:rPr>
              <a:t>K</a:t>
            </a:r>
            <a:r>
              <a:rPr lang="vi-VN" sz="2400" b="0" i="0" dirty="0">
                <a:solidFill>
                  <a:srgbClr val="212529"/>
                </a:solidFill>
                <a:effectLst/>
              </a:rPr>
              <a:t>ĩ thuật viên cơ khí.</a:t>
            </a:r>
          </a:p>
          <a:p>
            <a:pPr marL="900000" indent="-342900" algn="l"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212529"/>
                </a:solidFill>
              </a:rPr>
              <a:t>T</a:t>
            </a:r>
            <a:r>
              <a:rPr lang="vi-VN" sz="2400" b="0" i="0" dirty="0">
                <a:solidFill>
                  <a:srgbClr val="212529"/>
                </a:solidFill>
                <a:effectLst/>
              </a:rPr>
              <a:t>hợ cơ khí.</a:t>
            </a:r>
          </a:p>
        </p:txBody>
      </p:sp>
    </p:spTree>
    <p:extLst>
      <p:ext uri="{BB962C8B-B14F-4D97-AF65-F5344CB8AC3E}">
        <p14:creationId xmlns:p14="http://schemas.microsoft.com/office/powerpoint/2010/main" val="8272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ÀNH CƠ KHÍ HỌC MÔN GÌ RA TRƯỜNG LÀM VIỆC Ở ĐÂU __ Khí Công Nghiệp TP. HCM">
            <a:hlinkClick r:id="" action="ppaction://media"/>
            <a:extLst>
              <a:ext uri="{FF2B5EF4-FFF2-40B4-BE49-F238E27FC236}">
                <a16:creationId xmlns:a16="http://schemas.microsoft.com/office/drawing/2014/main" id="{79F04D43-8B38-2D4C-413A-011E493A4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7. NGÀNH NGHỀ PHỔ BIẾN TRONG LĨNH VỰC CƠ KHÍ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6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91F5B4C1-EEB8-9E14-AF29-30A69502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7" y="1593330"/>
            <a:ext cx="322709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Cơ khí thiết kế và chế tạo máy móc, thiết bị dựa trên nguyên lý toán học, vật lí, khoa học vật liệu.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BF6DFF6-2BA7-81BF-F7E0-9A7A536F4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978" y="1481522"/>
            <a:ext cx="8889022" cy="5369193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CE7B12F0-2E4E-4C28-AF13-DE0A6A1E0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4049"/>
            <a:ext cx="7404411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Muốn theo nghề cơ khí chúng ta cần biết điều gí?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319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91F5B4C1-EEB8-9E14-AF29-30A69502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7" y="1593330"/>
            <a:ext cx="322709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Cơ khí thiết kế và chế tạo máy móc, thiết bị dựa trên nguyên lý toán học, vật lí, khoa học vật liệu.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BF6DFF6-2BA7-81BF-F7E0-9A7A536F4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68"/>
          <a:stretch/>
        </p:blipFill>
        <p:spPr>
          <a:xfrm>
            <a:off x="3115340" y="1481522"/>
            <a:ext cx="9076659" cy="5369193"/>
          </a:xfrm>
          <a:prstGeom prst="rect">
            <a:avLst/>
          </a:prstGeom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E34B4BAA-BDDF-840F-E263-CA235CB57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06818"/>
            <a:ext cx="330297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Lao động trong ngành cơ khí cần đáp ứng yêu cầu về phẩm chất và năng lực.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843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2" y="1968886"/>
            <a:ext cx="32535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212529"/>
                </a:solidFill>
                <a:effectLst/>
              </a:rPr>
              <a:t>- Tính kiên trì, óc quan sát tốt, tỉ mỉ, cẩn thận và sức khỏe tốt để thực hiện công việc độ chính xác cao.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7ACD3-0A34-9C08-EC5E-2914E13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77" y="1443675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2.1. </a:t>
            </a:r>
            <a:r>
              <a:rPr lang="vi-VN" sz="2400" b="1" i="0" dirty="0">
                <a:solidFill>
                  <a:srgbClr val="0000FF"/>
                </a:solidFill>
                <a:effectLst/>
              </a:rPr>
              <a:t>Phẩm chất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5961C5C-0B6A-E746-4204-3B1DB187B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135" y="1443675"/>
            <a:ext cx="9012865" cy="54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5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1" y="1968886"/>
            <a:ext cx="36575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212529"/>
                </a:solidFill>
                <a:effectLst/>
              </a:rPr>
              <a:t>- Yêu nghề, ham học hỏi, cập nhật kiến thức mới và có năng khiếu trong chế tạo máy móc, thiết bị cơ khí.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7ACD3-0A34-9C08-EC5E-2914E13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77" y="1443675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2.1. </a:t>
            </a:r>
            <a:r>
              <a:rPr lang="vi-VN" sz="2400" b="1" i="0" dirty="0">
                <a:solidFill>
                  <a:srgbClr val="0000FF"/>
                </a:solidFill>
                <a:effectLst/>
              </a:rPr>
              <a:t>Phẩm chất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E9985CBA-D14C-E683-55CB-D88C16F0D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493" y="1481523"/>
            <a:ext cx="8743506" cy="53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1" y="2365833"/>
            <a:ext cx="365759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212529"/>
                </a:solidFill>
                <a:effectLst/>
              </a:rPr>
              <a:t>- Chuyên môn phù hợp với nhiệm vụ, kỹ năng giao tiếp, hợp tác nhóm và thích nghi tốt với môi trường và điều kiện làm việc.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7ACD3-0A34-9C08-EC5E-2914E13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75" y="1878470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2.2. Năng lực</a:t>
            </a:r>
            <a:endParaRPr lang="vi-VN" sz="2400" b="1" i="0" dirty="0">
              <a:solidFill>
                <a:srgbClr val="0000FF"/>
              </a:solidFill>
              <a:effectLst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A113A3-0922-0A64-6679-2399753F8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75" y="1436314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2.1. </a:t>
            </a:r>
            <a:r>
              <a:rPr lang="vi-VN" sz="2400" b="1" i="0" dirty="0">
                <a:solidFill>
                  <a:srgbClr val="0000FF"/>
                </a:solidFill>
                <a:effectLst/>
              </a:rPr>
              <a:t>Phẩm chất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6E91B668-3E54-0E26-2617-038B72568DD9}"/>
              </a:ext>
            </a:extLst>
          </p:cNvPr>
          <p:cNvGrpSpPr/>
          <p:nvPr/>
        </p:nvGrpSpPr>
        <p:grpSpPr>
          <a:xfrm>
            <a:off x="3512288" y="1481522"/>
            <a:ext cx="8679711" cy="5376477"/>
            <a:chOff x="3512288" y="1383624"/>
            <a:chExt cx="8679711" cy="5474376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C0C63D3E-CCC9-BAB9-C862-F5E5DB710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2289" y="1383624"/>
              <a:ext cx="8679710" cy="5474376"/>
            </a:xfrm>
            <a:prstGeom prst="rect">
              <a:avLst/>
            </a:prstGeom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C6BCBAD6-CED4-0FBE-5FCC-54371B67723D}"/>
                </a:ext>
              </a:extLst>
            </p:cNvPr>
            <p:cNvSpPr/>
            <p:nvPr/>
          </p:nvSpPr>
          <p:spPr bwMode="auto">
            <a:xfrm>
              <a:off x="3512288" y="1383624"/>
              <a:ext cx="1538177" cy="982209"/>
            </a:xfrm>
            <a:prstGeom prst="rect">
              <a:avLst/>
            </a:prstGeom>
            <a:solidFill>
              <a:srgbClr val="F7941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6EFE22B-0152-080A-9342-11625797AE3F}"/>
              </a:ext>
            </a:extLst>
          </p:cNvPr>
          <p:cNvSpPr txBox="1"/>
          <p:nvPr/>
        </p:nvSpPr>
        <p:spPr>
          <a:xfrm>
            <a:off x="0" y="5421686"/>
            <a:ext cx="35122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212529"/>
                </a:solidFill>
                <a:effectLst/>
              </a:rPr>
              <a:t>- Ngoài ra, từng ngành nghề còn yêu cầu riêng:</a:t>
            </a:r>
          </a:p>
        </p:txBody>
      </p:sp>
    </p:spTree>
    <p:extLst>
      <p:ext uri="{BB962C8B-B14F-4D97-AF65-F5344CB8AC3E}">
        <p14:creationId xmlns:p14="http://schemas.microsoft.com/office/powerpoint/2010/main" val="38631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DB3E528F-FC3B-3CFA-1D05-09CD41F97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11325225" cy="682942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95693" y="90938"/>
            <a:ext cx="54119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4250" algn="l"/>
            <a:r>
              <a:rPr lang="vi-VN" sz="2800" b="0" i="0" dirty="0">
                <a:solidFill>
                  <a:srgbClr val="212529"/>
                </a:solidFill>
                <a:effectLst/>
              </a:rPr>
              <a:t>Kĩ sư cơ khí: Tư duy sáng tạo trong thiết kế và chế tạo máy móc, thiết bị cơ khí.</a:t>
            </a:r>
          </a:p>
        </p:txBody>
      </p:sp>
    </p:spTree>
    <p:extLst>
      <p:ext uri="{BB962C8B-B14F-4D97-AF65-F5344CB8AC3E}">
        <p14:creationId xmlns:p14="http://schemas.microsoft.com/office/powerpoint/2010/main" val="304076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56DB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>
            <a:extLst>
              <a:ext uri="{FF2B5EF4-FFF2-40B4-BE49-F238E27FC236}">
                <a16:creationId xmlns:a16="http://schemas.microsoft.com/office/drawing/2014/main" id="{536CC572-F006-46C9-976B-16A3D6C07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377" y="1745511"/>
            <a:ext cx="8077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FF6600"/>
              </a:buClr>
              <a:buNone/>
            </a:pPr>
            <a:r>
              <a:rPr lang="vi-VN" sz="4400" b="1" dirty="0">
                <a:solidFill>
                  <a:srgbClr val="FF0000"/>
                </a:solidFill>
              </a:rPr>
              <a:t>BÀI 7: </a:t>
            </a:r>
            <a:br>
              <a:rPr lang="vi-VN" sz="4400" b="1" dirty="0">
                <a:solidFill>
                  <a:srgbClr val="FF0000"/>
                </a:solidFill>
              </a:rPr>
            </a:br>
            <a:r>
              <a:rPr lang="vi-VN" sz="4400" b="1" dirty="0">
                <a:solidFill>
                  <a:srgbClr val="FF0000"/>
                </a:solidFill>
              </a:rPr>
              <a:t>	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NGÀNH NGHỀ PHỔ BIẾN TRONG LĨNH VỰC CƠ KHÍ</a:t>
            </a:r>
            <a:endParaRPr lang="vi-VN" sz="4400" b="1" dirty="0">
              <a:solidFill>
                <a:srgbClr val="FF0000"/>
              </a:solidFill>
            </a:endParaRPr>
          </a:p>
        </p:txBody>
      </p:sp>
      <p:pic>
        <p:nvPicPr>
          <p:cNvPr id="13316" name="Picture 4" descr="owl_wizard_wand_hg_clr">
            <a:extLst>
              <a:ext uri="{FF2B5EF4-FFF2-40B4-BE49-F238E27FC236}">
                <a16:creationId xmlns:a16="http://schemas.microsoft.com/office/drawing/2014/main" id="{D57EFF0B-3320-454C-9B85-486425809C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0" y="14287"/>
            <a:ext cx="54119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0" indent="-285750" algn="l">
              <a:buFont typeface="Wingdings" panose="05000000000000000000" pitchFamily="2" charset="2"/>
              <a:buChar char="Ø"/>
            </a:pPr>
            <a:r>
              <a:rPr lang="vi-VN" sz="2800" b="0" i="0" dirty="0">
                <a:solidFill>
                  <a:srgbClr val="212529"/>
                </a:solidFill>
                <a:effectLst/>
              </a:rPr>
              <a:t>Kĩ thuật viên cơ khí: Kỹ năng quản lí, giám sát để hỗ trợ kỹ thuật cho việc thiết kế, chế tạo, vận hành, bảo trì, sửa chữa máy móc và thiết bị cơ khí.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3DEF3B7F-1030-7F8C-5284-FEC7C43C1588}"/>
              </a:ext>
            </a:extLst>
          </p:cNvPr>
          <p:cNvGrpSpPr/>
          <p:nvPr/>
        </p:nvGrpSpPr>
        <p:grpSpPr>
          <a:xfrm>
            <a:off x="0" y="14287"/>
            <a:ext cx="12192000" cy="6829425"/>
            <a:chOff x="0" y="14287"/>
            <a:chExt cx="12192000" cy="6829425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DB3E528F-FC3B-3CFA-1D05-09CD41F97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442"/>
            <a:stretch/>
          </p:blipFill>
          <p:spPr>
            <a:xfrm>
              <a:off x="5784112" y="14287"/>
              <a:ext cx="6407888" cy="6829425"/>
            </a:xfrm>
            <a:prstGeom prst="rect">
              <a:avLst/>
            </a:prstGeom>
          </p:spPr>
        </p:pic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3102F655-3F29-0AA4-4E78-F28E5262F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785" r="52471" b="19563"/>
            <a:stretch/>
          </p:blipFill>
          <p:spPr>
            <a:xfrm>
              <a:off x="0" y="2610049"/>
              <a:ext cx="5784112" cy="4210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45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6C7A442-57FA-B11C-C69F-709D4FBB8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11" t="9613"/>
          <a:stretch/>
        </p:blipFill>
        <p:spPr>
          <a:xfrm>
            <a:off x="0" y="1573619"/>
            <a:ext cx="6780028" cy="528438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0" y="10633"/>
            <a:ext cx="68544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0" indent="-285750" algn="l">
              <a:buFont typeface="Wingdings" panose="05000000000000000000" pitchFamily="2" charset="2"/>
              <a:buChar char="Ø"/>
            </a:pPr>
            <a:r>
              <a:rPr lang="vi-VN" sz="2800" b="0" i="0" dirty="0">
                <a:solidFill>
                  <a:srgbClr val="212529"/>
                </a:solidFill>
                <a:effectLst/>
              </a:rPr>
              <a:t>Thợ cơ khí: Sử dụng thành thạo các dụng cụ, máy công cụ gia công cơ khí để thực hiện công việc độ chính xác cao.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CDE7833-6F33-8769-EB80-7F7BA8D1B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7" r="1"/>
          <a:stretch/>
        </p:blipFill>
        <p:spPr>
          <a:xfrm>
            <a:off x="6645349" y="10632"/>
            <a:ext cx="5546651" cy="68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3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1" y="2365833"/>
            <a:ext cx="121919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212529"/>
                </a:solidFill>
                <a:effectLst/>
              </a:rPr>
              <a:t>- Ngoài ra, từng ngành nghề còn yêu cầu:</a:t>
            </a:r>
          </a:p>
          <a:p>
            <a:pPr marL="720000" indent="-285750" algn="l">
              <a:buFont typeface="Wingdings" panose="05000000000000000000" pitchFamily="2" charset="2"/>
              <a:buChar char="Ø"/>
            </a:pPr>
            <a:r>
              <a:rPr lang="vi-VN" sz="2800" b="0" i="0" dirty="0">
                <a:solidFill>
                  <a:srgbClr val="212529"/>
                </a:solidFill>
                <a:effectLst/>
              </a:rPr>
              <a:t>Kĩ sư cơ khí: Tư duy sáng tạo trong thiết kế và chế tạo máy móc, thiết bị cơ khí.</a:t>
            </a:r>
          </a:p>
          <a:p>
            <a:pPr marL="720000" indent="-285750" algn="l">
              <a:buFont typeface="Wingdings" panose="05000000000000000000" pitchFamily="2" charset="2"/>
              <a:buChar char="Ø"/>
            </a:pPr>
            <a:r>
              <a:rPr lang="vi-VN" sz="2800" b="0" i="0" dirty="0">
                <a:solidFill>
                  <a:srgbClr val="212529"/>
                </a:solidFill>
                <a:effectLst/>
              </a:rPr>
              <a:t>Kĩ thuật viên cơ khí: Kỹ năng quản lí, giám sát để hỗ trợ kỹ thuật cho việc thiết kế, chế tạo, vận hành, bảo trì, sửa chữa máy móc và thiết bị cơ khí.</a:t>
            </a:r>
          </a:p>
          <a:p>
            <a:pPr marL="720000" indent="-285750" algn="l">
              <a:buFont typeface="Wingdings" panose="05000000000000000000" pitchFamily="2" charset="2"/>
              <a:buChar char="Ø"/>
            </a:pPr>
            <a:r>
              <a:rPr lang="vi-VN" sz="2800" b="0" i="0" dirty="0">
                <a:solidFill>
                  <a:srgbClr val="212529"/>
                </a:solidFill>
                <a:effectLst/>
              </a:rPr>
              <a:t>Thợ cơ khí: Sử dụng thành thạo các dụng cụ, máy công cụ gia công cơ khí để thực hiện công việc độ chính xác cao.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7ACD3-0A34-9C08-EC5E-2914E13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75" y="1878470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2.2. Năng lực</a:t>
            </a:r>
            <a:endParaRPr lang="vi-VN" sz="2400" b="1" i="0" dirty="0">
              <a:solidFill>
                <a:srgbClr val="0000FF"/>
              </a:solidFill>
              <a:effectLst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A113A3-0922-0A64-6679-2399753F8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75" y="1436314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2.1. </a:t>
            </a:r>
            <a:r>
              <a:rPr lang="vi-VN" sz="2400" b="1" i="0" dirty="0">
                <a:solidFill>
                  <a:srgbClr val="0000FF"/>
                </a:solidFill>
                <a:effectLst/>
              </a:rPr>
              <a:t>Phẩm chất</a:t>
            </a:r>
          </a:p>
        </p:txBody>
      </p:sp>
    </p:spTree>
    <p:extLst>
      <p:ext uri="{BB962C8B-B14F-4D97-AF65-F5344CB8AC3E}">
        <p14:creationId xmlns:p14="http://schemas.microsoft.com/office/powerpoint/2010/main" val="3744665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56DB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nh Công nghệ kỹ thuật cơ khí Đại học Công nghiệp Hà Nội 2021">
            <a:hlinkClick r:id="" action="ppaction://media"/>
            <a:extLst>
              <a:ext uri="{FF2B5EF4-FFF2-40B4-BE49-F238E27FC236}">
                <a16:creationId xmlns:a16="http://schemas.microsoft.com/office/drawing/2014/main" id="{2EB04F24-39A3-EC2F-49AA-6F19527399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6312C49-7C07-323B-FF62-BDF8081AC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2693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159058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0159"/>
            <a:ext cx="120178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</a:p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1.Theo em Hình 7.2 minh họa những ngành nghề nào trong lĩnh vực cơ khí?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95" y="1118499"/>
            <a:ext cx="5415454" cy="2240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254" y="1112402"/>
            <a:ext cx="5598366" cy="22466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37" y="3779468"/>
            <a:ext cx="5595969" cy="2220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254" y="3721850"/>
            <a:ext cx="5868955" cy="2277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98171" y="3399967"/>
            <a:ext cx="336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a) Thiết kế chi tiết máy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35550" y="3383297"/>
            <a:ext cx="336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b) Kiểm tra hoạt động của rô bốt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07975" y="5999583"/>
            <a:ext cx="336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c) Đo mức dầu của động cơ xe máy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03944" y="5997194"/>
            <a:ext cx="4561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d) Kiểm tra tình trạng các bộ phận của động cơ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9936" y="6362413"/>
            <a:ext cx="10096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Hãy kể những ngành nghề trong lĩnh vực cơ khí mà em biết.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18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9" grpId="0"/>
      <p:bldP spid="20" grpId="0"/>
      <p:bldP spid="21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0159"/>
            <a:ext cx="12017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45233" y="766198"/>
            <a:ext cx="10916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Kĩ sư cơ khí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Kĩ sư cơ khí, kĩ thuật viên cơ khí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Thợ cơ khí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Thợ cơ khí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+ Kĩ sư cơ khí: thiết kế, giám sát, tham gia vận hành, sửa chữa máy móc, thiết bị cơ khí.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Kĩ thuật viên cơ khí: hỗ trợ kĩ thuật, lắp ráp, sửa chữa, gia công cơ khí.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Thợ cơ khí: trực tiếp lắp ráp, sửa chữa, gia công cơ khí.</a:t>
            </a:r>
          </a:p>
        </p:txBody>
      </p:sp>
    </p:spTree>
    <p:extLst>
      <p:ext uri="{BB962C8B-B14F-4D97-AF65-F5344CB8AC3E}">
        <p14:creationId xmlns:p14="http://schemas.microsoft.com/office/powerpoint/2010/main" val="4195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789" y="650535"/>
            <a:ext cx="11582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Đặc điểm cơ bản của một số ngành nghề phổ biến trong lĩnh vực cơ khí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Kỹ sư cơ khí: thực hiện nhiệm vụ thiết kế, tổ chức chế tạo, sửa chữa, bảo trì các loại máy móc, thiết bị cơ khí.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Kỹ thuật viên cơ khí: thực hiện nhiệm vụ hỗ trợ kỹ thuật để thiết kế, chế tạo, lắp ráp, sửa chữa, bảo trì máy móc và thiết bị cơ khí.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Thợ cơ khí: thực hiện nhiệm vụ lắp ráp, bảo dưỡng, sửa chữa động cơ và thiết bị cơ khí của các loại xe cơ giới.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776" y="101427"/>
            <a:ext cx="898628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3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7756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033" y="572391"/>
            <a:ext cx="11693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1. Nêu tên và mô tả đặc điểm cơ bản của các ngành nghề được minh họa trong Hình 7.4.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33" y="1526498"/>
            <a:ext cx="4223737" cy="3099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756" y="1606366"/>
            <a:ext cx="3751134" cy="2928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877" y="1606366"/>
            <a:ext cx="3409068" cy="29283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1641" y="4702629"/>
            <a:ext cx="105715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      a)                                                            b)                                                             c)</a:t>
            </a:r>
          </a:p>
          <a:p>
            <a:r>
              <a:rPr lang="en-US"/>
              <a:t>                               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7.4. Một số ngành nghề trong lĩnh vực cơ khí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1483" y="5651026"/>
            <a:ext cx="112372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2. Những nghề nghiệp được minh hoạ trong Hình 7.4 có yêu cầu như thế nào về phẩm chất và năng lực?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7756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289250" y="584775"/>
            <a:ext cx="1162594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a) Thợ cơ khí: trực tiếp lắp ráp, sửa chữa, động cơ và các thiết bị cơ khí của các loại xe cơ giới.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Kĩ thuật viên cơ khí: hỗ trợ kĩ thuật, lắp ráp, sửa chữa, gia công cơ khí.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Kĩ sư cơ khí: thiết kế, giám sát, tham gia vận hành, sửa chữa máy móc, thiết bị cơ khí.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Phẩm chất: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tính kiên trì, óc quan sát tốt, tỉ mỉ, cẩn thận để thực hiện những công việc yêu cầu độ chỉnh xác cao.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Yêu nghề, ham học hỏi, cập nhật kiến thức mới; yêu thích và có năng khiếu trong việc chế tạo máy móc, thiết bị cơ khí.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sức khỏe tốt, thị giác và thính giác tốt, không bị dị ứng với dầu mỡ bôi trơn động cơ.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lực: 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chuyên môn phù hợp với nhiệm vụ, điều kiện làm việc theo vị trí việc làm.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kĩ năng giao tiếp, hợp tác nhóm, thích nghi tốt với môi trường và điều kiện làm việc.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Ngoài các năng lực chung trên, mỗi ngành nghề có những yêu cầu riêng như: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Đối với kĩ sư cơ khí. Có tư duy sáng tạo để thiết kế, chế tạo các máy móc, thiết bị cơ khí.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Đối với kĩ thuật viên cơ khí: Có kĩ năng quản lí, giám sát để hỗ trợ kĩ thuật cho việc thiết kế, chế tạo, vận hành, bảo trì, sửa chữa,... máy móc và thiết bị cơ khí.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Đối với thợ cơ khí: Sử dụng thành thạo các dụng cụ, máy công cụ gia công cơ khí để thực hiện công việc yêu cầu độ chính xác cao.</a:t>
            </a:r>
          </a:p>
        </p:txBody>
      </p:sp>
    </p:spTree>
    <p:extLst>
      <p:ext uri="{BB962C8B-B14F-4D97-AF65-F5344CB8AC3E}">
        <p14:creationId xmlns:p14="http://schemas.microsoft.com/office/powerpoint/2010/main" val="38977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8124" y="126687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5" y="3428997"/>
            <a:ext cx="9" cy="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26" y="619487"/>
            <a:ext cx="6188319" cy="290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647" y="619486"/>
            <a:ext cx="5495192" cy="2904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27" y="3649543"/>
            <a:ext cx="6188319" cy="3134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647" y="3649542"/>
            <a:ext cx="5495191" cy="30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6107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60916" y="584775"/>
            <a:ext cx="115377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/>
              <a:t> 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một số công ty, xí nghiệp hoạt động trong lĩnh vực cơ khí.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2. Em hãy kể tên một số trường đại học, cao đẳng và trung cấp tại địa phương em ở có đào tạo các ngành nghề thuộc lĩnh vực cơ khí.</a:t>
            </a:r>
          </a:p>
        </p:txBody>
      </p:sp>
    </p:spTree>
    <p:extLst>
      <p:ext uri="{BB962C8B-B14F-4D97-AF65-F5344CB8AC3E}">
        <p14:creationId xmlns:p14="http://schemas.microsoft.com/office/powerpoint/2010/main" val="8338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6107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60916" y="584775"/>
            <a:ext cx="115377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/>
              <a:t> 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một số công ty, xí nghiệp hoạt động trong lĩnh vực cơ khí.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2. Em hãy kể tên một số trường đại học, cao đẳng và trung cấp tại địa phương em ở có đào tạo các ngành nghề thuộc lĩnh vực cơ khí.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0089" y="2053252"/>
            <a:ext cx="89791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1.PROSTEEL TECHNO Việt Nam – Công Ty TNHH PROSTEEL TECHNO Việt Nam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Khí Thông Phát – Công Ty TNHH Cơ Khí Thông Phát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Khí Công Nghiệp Long Thành – Công Ty Cổ Phần Cơ Khí Công Nghiệp Long Thành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Khí Quang Khôi – Công Ty TNHH Thương Mại Kĩ Thuật Quang Khôi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Khí Vạn Kim Bảo – Công Ty TNHH Vạn Kim Bảo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ĐH Bách Khoa Hà Nội.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ĐH Hàng Hải Việt Nam.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ĐH Sư phạm Kỹ thuật TPHCM.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ĐH Công nghiệp TPHCM.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ĐH Giao thông Vận tải.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CĐ Kinh tế - Kĩ thuật Vinatex TP. HCM.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CĐ Kĩ thuật cao Thắng.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CĐ Công nghệ Hà Nội.</a:t>
            </a:r>
          </a:p>
        </p:txBody>
      </p:sp>
    </p:spTree>
    <p:extLst>
      <p:ext uri="{BB962C8B-B14F-4D97-AF65-F5344CB8AC3E}">
        <p14:creationId xmlns:p14="http://schemas.microsoft.com/office/powerpoint/2010/main" val="31998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164"/>
            <a:ext cx="7731379" cy="3752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2811" y="5199321"/>
            <a:ext cx="5589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7.1.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495175" y="0"/>
            <a:ext cx="4696825" cy="6783571"/>
          </a:xfrm>
          <a:prstGeom prst="cloudCallout">
            <a:avLst>
              <a:gd name="adj1" fmla="val -98789"/>
              <a:gd name="adj2" fmla="val 2422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7.1)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Cloud Callout 1">
            <a:extLst>
              <a:ext uri="{FF2B5EF4-FFF2-40B4-BE49-F238E27FC236}">
                <a16:creationId xmlns:a16="http://schemas.microsoft.com/office/drawing/2014/main" id="{4825021E-0A6E-CFA3-BB69-2FC6F339794D}"/>
              </a:ext>
            </a:extLst>
          </p:cNvPr>
          <p:cNvSpPr/>
          <p:nvPr/>
        </p:nvSpPr>
        <p:spPr>
          <a:xfrm>
            <a:off x="7495174" y="-37215"/>
            <a:ext cx="4696825" cy="6858000"/>
          </a:xfrm>
          <a:prstGeom prst="cloudCallout">
            <a:avLst>
              <a:gd name="adj1" fmla="val -98789"/>
              <a:gd name="adj2" fmla="val 2422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672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164"/>
            <a:ext cx="7731379" cy="3752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2811" y="5199321"/>
            <a:ext cx="5589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7.1.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495175" y="0"/>
            <a:ext cx="4696825" cy="6783571"/>
          </a:xfrm>
          <a:prstGeom prst="cloudCallout">
            <a:avLst>
              <a:gd name="adj1" fmla="val -98789"/>
              <a:gd name="adj2" fmla="val 2422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Cloud Callout 1">
            <a:extLst>
              <a:ext uri="{FF2B5EF4-FFF2-40B4-BE49-F238E27FC236}">
                <a16:creationId xmlns:a16="http://schemas.microsoft.com/office/drawing/2014/main" id="{4825021E-0A6E-CFA3-BB69-2FC6F339794D}"/>
              </a:ext>
            </a:extLst>
          </p:cNvPr>
          <p:cNvSpPr/>
          <p:nvPr/>
        </p:nvSpPr>
        <p:spPr>
          <a:xfrm>
            <a:off x="7495174" y="-37215"/>
            <a:ext cx="4696825" cy="6858000"/>
          </a:xfrm>
          <a:prstGeom prst="cloudCallout">
            <a:avLst>
              <a:gd name="adj1" fmla="val -98789"/>
              <a:gd name="adj2" fmla="val 2422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TÌM HIỂU NỘI DUNG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“BÀI 7. NGÀNH NGHỀ PHỔ BIẾN TRONG LĨNH VỰC CƠ KHÍ”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4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4339FAA-C936-BF5B-3929-A1535581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448800"/>
            <a:ext cx="12191999" cy="487363"/>
          </a:xfrm>
          <a:solidFill>
            <a:schemeClr val="bg1"/>
          </a:solidFill>
        </p:spPr>
        <p:txBody>
          <a:bodyPr/>
          <a:lstStyle/>
          <a:p>
            <a:pPr marL="1117600" indent="-1117600" algn="l" eaLnBrk="1" hangingPunct="1"/>
            <a:r>
              <a:rPr lang="vi-VN" sz="26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6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MOTION GRAPHIC] Giải mã ngành học Công nghệ kỹ thuật cơ khí">
            <a:hlinkClick r:id="" action="ppaction://media"/>
            <a:extLst>
              <a:ext uri="{FF2B5EF4-FFF2-40B4-BE49-F238E27FC236}">
                <a16:creationId xmlns:a16="http://schemas.microsoft.com/office/drawing/2014/main" id="{BD76ADC3-FA0C-C77A-EA97-1127FFD4A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9C00B3B1-E853-57C5-9A19-0DA15DDD2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66151" y="6377921"/>
            <a:ext cx="6379535" cy="487363"/>
          </a:xfrm>
          <a:solidFill>
            <a:schemeClr val="bg1"/>
          </a:solidFill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Sử dụng máy công cụ để gia công vật liệu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6E70CE4-9DFD-1A44-065F-C93D4BD237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23908"/>
            <a:ext cx="12192000" cy="6417468"/>
          </a:xfrm>
          <a:prstGeom prst="rect">
            <a:avLst/>
          </a:prstGeom>
        </p:spPr>
      </p:pic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7295" y="3185318"/>
            <a:ext cx="6379535" cy="487363"/>
          </a:xfrm>
          <a:solidFill>
            <a:schemeClr val="bg1"/>
          </a:solidFill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Sử dụng máy công cụ để gia công vật liệu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9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dge">
  <a:themeElements>
    <a:clrScheme name="Edge 4">
      <a:dk1>
        <a:srgbClr val="11054B"/>
      </a:dk1>
      <a:lt1>
        <a:srgbClr val="FFFFFF"/>
      </a:lt1>
      <a:dk2>
        <a:srgbClr val="0000CC"/>
      </a:dk2>
      <a:lt2>
        <a:srgbClr val="FFFFFF"/>
      </a:lt2>
      <a:accent1>
        <a:srgbClr val="FF6600"/>
      </a:accent1>
      <a:accent2>
        <a:srgbClr val="FF3300"/>
      </a:accent2>
      <a:accent3>
        <a:srgbClr val="AAAAE2"/>
      </a:accent3>
      <a:accent4>
        <a:srgbClr val="DADADA"/>
      </a:accent4>
      <a:accent5>
        <a:srgbClr val="FFB8AA"/>
      </a:accent5>
      <a:accent6>
        <a:srgbClr val="E72D00"/>
      </a:accent6>
      <a:hlink>
        <a:srgbClr val="CC9900"/>
      </a:hlink>
      <a:folHlink>
        <a:srgbClr val="B2B2B2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873</TotalTime>
  <Words>2116</Words>
  <Application>Microsoft Office PowerPoint</Application>
  <PresentationFormat>Widescreen</PresentationFormat>
  <Paragraphs>132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Calibri</vt:lpstr>
      <vt:lpstr>Century Gothic</vt:lpstr>
      <vt:lpstr>Comic Sans MS</vt:lpstr>
      <vt:lpstr>Garamond</vt:lpstr>
      <vt:lpstr>Times New Roman</vt:lpstr>
      <vt:lpstr>Wingdings</vt:lpstr>
      <vt:lpstr>Wingdings 3</vt:lpstr>
      <vt:lpstr>Wisp</vt:lpstr>
      <vt:lpstr>2_Office Theme</vt:lpstr>
      <vt:lpstr>Edge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Đặc điểm cơ bản của một số ngành nghề phổ biến trong lĩnh vực cơ khí</vt:lpstr>
      <vt:lpstr>PowerPoint Presentation</vt:lpstr>
      <vt:lpstr>Sử dụng máy công cụ để gia công vật liệu</vt:lpstr>
      <vt:lpstr>Sử dụng máy công cụ để gia công vật liệu</vt:lpstr>
      <vt:lpstr>1. Đặc điểm cơ bản của một số ngành nghề phổ biến trong lĩnh vực cơ khí</vt:lpstr>
      <vt:lpstr>PowerPoint Presentation</vt:lpstr>
      <vt:lpstr>1. Đặc điểm cơ bản của một số ngành nghề phổ biến trong lĩnh vực cơ khí</vt:lpstr>
      <vt:lpstr>PowerPoint Presentation</vt:lpstr>
      <vt:lpstr>1. Đặc điểm cơ bản của một số ngành nghề phổ biến trong lĩnh vực cơ khí</vt:lpstr>
      <vt:lpstr>1. Đặc điểm cơ bản của một số ngành nghề phổ biến trong lĩnh vực cơ khí</vt:lpstr>
      <vt:lpstr>1. Đặc điểm cơ bản của một số ngành nghề phổ biến trong lĩnh vực cơ khí</vt:lpstr>
      <vt:lpstr>1. Đặc điểm cơ bản của một số ngành nghề phổ biến trong lĩnh vực cơ khí</vt:lpstr>
      <vt:lpstr>1. Đặc điểm cơ bản của một số ngành nghề phổ biến trong lĩnh vực cơ khí</vt:lpstr>
      <vt:lpstr>PowerPoint Presentation</vt:lpstr>
      <vt:lpstr>PowerPoint Presentation</vt:lpstr>
      <vt:lpstr>PowerPoint Presentation</vt:lpstr>
      <vt:lpstr>1. Đặc điểm cơ bản của một số ngành nghề phổ biến trong lĩnh vực cơ khí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Cao Van,Than</cp:lastModifiedBy>
  <cp:revision>117</cp:revision>
  <dcterms:created xsi:type="dcterms:W3CDTF">2023-06-21T22:05:51Z</dcterms:created>
  <dcterms:modified xsi:type="dcterms:W3CDTF">2024-05-09T00:51:20Z</dcterms:modified>
</cp:coreProperties>
</file>