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9"/>
  </p:notes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1" r:id="rId2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0"/>
    </p:embeddedFont>
    <p:embeddedFont>
      <p:font typeface="Hammersmith One" panose="02010703030501060504" pitchFamily="2" charset="0"/>
      <p:regular r:id="rId31"/>
    </p:embeddedFont>
    <p:embeddedFont>
      <p:font typeface="Lobster" panose="00000500000000000000" pitchFamily="2" charset="0"/>
      <p:regular r:id="rId32"/>
    </p:embeddedFont>
    <p:embeddedFont>
      <p:font typeface="Quicksand Medium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6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8" cy="1706131"/>
            <a:chOff x="9601332" y="3570186"/>
            <a:chExt cx="1128185" cy="1562192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4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3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4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5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6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7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9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3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4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5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3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3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79" name="Google Shape;79;p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1506053">
            <a:off x="-146719" y="3868384"/>
            <a:ext cx="1021051" cy="1629906"/>
            <a:chOff x="8529317" y="3813271"/>
            <a:chExt cx="934909" cy="1492397"/>
          </a:xfrm>
        </p:grpSpPr>
        <p:sp>
          <p:nvSpPr>
            <p:cNvPr id="88" name="Google Shape;88;p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91" name="Google Shape;91;p4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5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6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7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8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9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3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14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5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108" name="Google Shape;108;p5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111" name="Google Shape;111;p5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114" name="Google Shape;114;p5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17" name="Google Shape;117;p5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20" name="Google Shape;120;p5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123" name="Google Shape;123;p5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709829" flipH="1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126" name="Google Shape;126;p5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129" name="Google Shape;129;p5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140" name="Google Shape;140;p7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143" name="Google Shape;143;p7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152" name="Google Shape;152;p7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55" name="Google Shape;155;p7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58" name="Google Shape;158;p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161" name="Google Shape;161;p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2C0466-F193-805D-1B82-F527D7EA8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406EC3-EDA7-07B0-3981-88F4676FB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4DC77C-5D26-EA89-E9C1-22FF0C496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60E25-E075-47C8-A453-F3F5C2EFC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24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910;%20NHI&#7878;M\MUSIC\ngoi%20lai%20ben%20%20nhau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FIREW1">
            <a:extLst>
              <a:ext uri="{FF2B5EF4-FFF2-40B4-BE49-F238E27FC236}">
                <a16:creationId xmlns:a16="http://schemas.microsoft.com/office/drawing/2014/main" id="{E483F17D-A9D1-D96C-6B0B-4EFF92EF7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743200"/>
            <a:ext cx="37719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SPARKLES">
            <a:extLst>
              <a:ext uri="{FF2B5EF4-FFF2-40B4-BE49-F238E27FC236}">
                <a16:creationId xmlns:a16="http://schemas.microsoft.com/office/drawing/2014/main" id="{AE332F64-5EDB-2CC7-7BB5-3FB1E7C08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50" y="1885951"/>
            <a:ext cx="459581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SPARKLES">
            <a:extLst>
              <a:ext uri="{FF2B5EF4-FFF2-40B4-BE49-F238E27FC236}">
                <a16:creationId xmlns:a16="http://schemas.microsoft.com/office/drawing/2014/main" id="{77E1C018-543A-777C-5F0A-C8103C590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0" y="3543301"/>
            <a:ext cx="75604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3" descr="Vista Long Hot Summer">
            <a:extLst>
              <a:ext uri="{FF2B5EF4-FFF2-40B4-BE49-F238E27FC236}">
                <a16:creationId xmlns:a16="http://schemas.microsoft.com/office/drawing/2014/main" id="{F2009904-889D-DC60-EF4B-78DE72A9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8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6" descr="SPARKLES">
            <a:extLst>
              <a:ext uri="{FF2B5EF4-FFF2-40B4-BE49-F238E27FC236}">
                <a16:creationId xmlns:a16="http://schemas.microsoft.com/office/drawing/2014/main" id="{D76C8B43-AEFD-1536-D2D4-D304BC170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71501"/>
            <a:ext cx="57150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7" descr="SPARKLES">
            <a:extLst>
              <a:ext uri="{FF2B5EF4-FFF2-40B4-BE49-F238E27FC236}">
                <a16:creationId xmlns:a16="http://schemas.microsoft.com/office/drawing/2014/main" id="{32EF5B15-54DC-B6F0-BBAC-3BBB73348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628901"/>
            <a:ext cx="459581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8" descr="FIREW1">
            <a:extLst>
              <a:ext uri="{FF2B5EF4-FFF2-40B4-BE49-F238E27FC236}">
                <a16:creationId xmlns:a16="http://schemas.microsoft.com/office/drawing/2014/main" id="{E83A9FF2-D052-B8E4-92DD-7752104219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71550"/>
            <a:ext cx="23431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9" descr="SPARKLES">
            <a:extLst>
              <a:ext uri="{FF2B5EF4-FFF2-40B4-BE49-F238E27FC236}">
                <a16:creationId xmlns:a16="http://schemas.microsoft.com/office/drawing/2014/main" id="{B80630CF-F630-C72C-6FD1-22C89EEDEB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3714751"/>
            <a:ext cx="75604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0" descr="SPARKLES">
            <a:extLst>
              <a:ext uri="{FF2B5EF4-FFF2-40B4-BE49-F238E27FC236}">
                <a16:creationId xmlns:a16="http://schemas.microsoft.com/office/drawing/2014/main" id="{E89B6120-7347-40EA-7900-E9D2D92DD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257301"/>
            <a:ext cx="75604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81" descr="SPARKLES">
            <a:extLst>
              <a:ext uri="{FF2B5EF4-FFF2-40B4-BE49-F238E27FC236}">
                <a16:creationId xmlns:a16="http://schemas.microsoft.com/office/drawing/2014/main" id="{6E05B22D-99A1-821B-E776-91E22FE88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2857501"/>
            <a:ext cx="75604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84">
            <a:extLst>
              <a:ext uri="{FF2B5EF4-FFF2-40B4-BE49-F238E27FC236}">
                <a16:creationId xmlns:a16="http://schemas.microsoft.com/office/drawing/2014/main" id="{394A82EC-E905-CD3F-16B4-63AFA4F47E1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"/>
            <a:ext cx="709613" cy="1393031"/>
            <a:chOff x="144" y="2132"/>
            <a:chExt cx="1089" cy="1537"/>
          </a:xfrm>
        </p:grpSpPr>
        <p:pic>
          <p:nvPicPr>
            <p:cNvPr id="2071" name="Picture 85" descr="hoa van trang tri">
              <a:extLst>
                <a:ext uri="{FF2B5EF4-FFF2-40B4-BE49-F238E27FC236}">
                  <a16:creationId xmlns:a16="http://schemas.microsoft.com/office/drawing/2014/main" id="{EAF732A1-F421-F19A-F8DD-5ADDB9139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87"/>
              <a:ext cx="108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6" descr="Logo-BG&amp;DDT">
              <a:extLst>
                <a:ext uri="{FF2B5EF4-FFF2-40B4-BE49-F238E27FC236}">
                  <a16:creationId xmlns:a16="http://schemas.microsoft.com/office/drawing/2014/main" id="{4E00EA24-24BB-6B09-E54D-88E54FC9D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3004"/>
              <a:ext cx="49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87" descr="feu2">
              <a:extLst>
                <a:ext uri="{FF2B5EF4-FFF2-40B4-BE49-F238E27FC236}">
                  <a16:creationId xmlns:a16="http://schemas.microsoft.com/office/drawing/2014/main" id="{4FBCDC59-55E1-CBD8-91D1-71F85E282E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2132"/>
              <a:ext cx="353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1" name="AutoShape 89">
            <a:extLst>
              <a:ext uri="{FF2B5EF4-FFF2-40B4-BE49-F238E27FC236}">
                <a16:creationId xmlns:a16="http://schemas.microsoft.com/office/drawing/2014/main" id="{D1FC3D25-97A3-384A-2E8E-D22C0EAA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2171700"/>
            <a:ext cx="3886200" cy="5715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en-US" altLang="en-US" sz="1050">
              <a:latin typeface="Arial" panose="020B0604020202020204" pitchFamily="34" charset="0"/>
            </a:endParaRPr>
          </a:p>
        </p:txBody>
      </p:sp>
      <p:sp>
        <p:nvSpPr>
          <p:cNvPr id="35931" name="WordArt 91">
            <a:extLst>
              <a:ext uri="{FF2B5EF4-FFF2-40B4-BE49-F238E27FC236}">
                <a16:creationId xmlns:a16="http://schemas.microsoft.com/office/drawing/2014/main" id="{70FFD156-E198-C79A-705E-4A35746AD4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5964" y="1028700"/>
            <a:ext cx="5189935" cy="617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73969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GIỜ</a:t>
            </a:r>
          </a:p>
        </p:txBody>
      </p:sp>
      <p:pic>
        <p:nvPicPr>
          <p:cNvPr id="2065" name="Picture 93" descr="WELCOME1">
            <a:extLst>
              <a:ext uri="{FF2B5EF4-FFF2-40B4-BE49-F238E27FC236}">
                <a16:creationId xmlns:a16="http://schemas.microsoft.com/office/drawing/2014/main" id="{535F32CF-15B4-6ECF-8630-C577C67DA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10" y="4769644"/>
            <a:ext cx="628650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6" name="Group 95">
            <a:extLst>
              <a:ext uri="{FF2B5EF4-FFF2-40B4-BE49-F238E27FC236}">
                <a16:creationId xmlns:a16="http://schemas.microsoft.com/office/drawing/2014/main" id="{A5CC0D87-76F9-A60E-C23F-BF6EEC78963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4287"/>
            <a:ext cx="6843713" cy="5129213"/>
            <a:chOff x="0" y="0"/>
            <a:chExt cx="5760" cy="4320"/>
          </a:xfrm>
        </p:grpSpPr>
        <p:pic>
          <p:nvPicPr>
            <p:cNvPr id="2067" name="Picture 96" descr="bluline[1]">
              <a:extLst>
                <a:ext uri="{FF2B5EF4-FFF2-40B4-BE49-F238E27FC236}">
                  <a16:creationId xmlns:a16="http://schemas.microsoft.com/office/drawing/2014/main" id="{AE731E78-6B70-2FB9-E279-59E3B15AE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97" descr="bluline[1]">
              <a:extLst>
                <a:ext uri="{FF2B5EF4-FFF2-40B4-BE49-F238E27FC236}">
                  <a16:creationId xmlns:a16="http://schemas.microsoft.com/office/drawing/2014/main" id="{0774BF45-57CE-7796-764A-E684A3D3E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98" descr="bluline[1]">
              <a:extLst>
                <a:ext uri="{FF2B5EF4-FFF2-40B4-BE49-F238E27FC236}">
                  <a16:creationId xmlns:a16="http://schemas.microsoft.com/office/drawing/2014/main" id="{CFB3332E-AC5C-86AA-B9ED-420DE5EC5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99" descr="bluline[1]">
              <a:extLst>
                <a:ext uri="{FF2B5EF4-FFF2-40B4-BE49-F238E27FC236}">
                  <a16:creationId xmlns:a16="http://schemas.microsoft.com/office/drawing/2014/main" id="{BAB1F6AD-E4A8-B7A7-C4E3-42B38B7FC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1195" y="2393872"/>
            <a:ext cx="8783898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l="4927" b="46222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 và vận tốc trong dao động điều hòa ứng với φ=0</a:t>
            </a:r>
            <a:endParaRPr sz="32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6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Phiếu học tập số 2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Nêu dạng đồ thị của vận tốc theo thời gian?Lấy ví dụ? Từ đồ thị sau đây đọc và tính các giá trị liên quan?</a:t>
            </a:r>
            <a:endParaRPr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63610" y="485237"/>
            <a:ext cx="9167854" cy="46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Đồ thị (v- t): có dạng là một đường hình sin.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Trên đồ thị như hình vẽ là đồ thị vận tốc – thời gian của hai dao động điều hòa: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Vận tốc cực đại v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v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max1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4π cm/s; v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max2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2π cm/s.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Chu kì T = 0,2 s ⇨ T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T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0,4 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Tần số góc ω: ω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ω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5π (rad/s).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Biên độ A: A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0,8 cm; A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0,4 cm.</a:t>
            </a:r>
            <a:br>
              <a:rPr lang="en-US"/>
            </a:b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8507" cy="1733385"/>
          </a:xfrm>
          <a:prstGeom prst="rect">
            <a:avLst/>
          </a:prstGeom>
          <a:solidFill>
            <a:srgbClr val="2DFF8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3" name="Google Shape;253;p20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733384"/>
            <a:ext cx="9162466" cy="14789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5" name="Google Shape;255;p20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3212326"/>
            <a:ext cx="9108506" cy="19311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7" name="Google Shape;257;p20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151076" y="567067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gia tốc?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Gia tốc trong dao động điều hòa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119271" y="-151322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-69186" y="854310"/>
            <a:ext cx="9223513" cy="530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85" t="-3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190832" y="254193"/>
            <a:ext cx="8830924" cy="7849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37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4: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dạng đồ thị của gia tốc theo thời gian? Từ đó nêu dạng đồ thị của các đại lượng: x, v, 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dụ? Từ đồ thị đọc và tính các giá trị liên quan?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l="4927" b="46222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60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-US" sz="6000" b="0" i="0" u="none" strike="noStrike" cap="non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sz="6000" b="0" i="0" u="none" strike="noStrike" cap="non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70934" y="-4466820"/>
            <a:ext cx="6579518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899" y="-5540414"/>
            <a:ext cx="6803241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độ, vận tốc và gia tốc trong dao động điều hòa ứng với φ=0</a:t>
            </a:r>
            <a:endParaRPr sz="32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751806" y="8721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: Một vật dao động điều hòa với phương trình x = 2cos(πt + π/6) cm. Lấy π</a:t>
            </a:r>
            <a:r>
              <a:rPr lang="en-US" sz="35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10. </a:t>
            </a: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Viết phương trình vận tốc, gia tốc của vật.</a:t>
            </a: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Xác định vận tốc, gia tốc của vật ở thời điểm t = 0,5 (s).</a:t>
            </a: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Tính tốc độ cực đại, gia tốc cực đại của vật.</a:t>
            </a: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759757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 . Một vật dao động điều hòa với tần số góc 10 rad/s. Khi vật có li độ 3 cm thì vận tốc của vật có giá trị 40 cm/s. Hãy tính: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Gia tốc của vật khi x = 2,5 cm.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Biên độ dao động của vật.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Độ lớn vận tốc cực đại và độ lớn gia tốc cực đại.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>
            <a:spLocks noGrp="1"/>
          </p:cNvSpPr>
          <p:nvPr>
            <p:ph type="title"/>
          </p:nvPr>
        </p:nvSpPr>
        <p:spPr>
          <a:xfrm>
            <a:off x="704156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2138FA8-D95A-45A4-CA9E-61127CFA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4382691"/>
            <a:ext cx="1527572" cy="76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459" name="Picture 3" descr="87">
            <a:extLst>
              <a:ext uri="{FF2B5EF4-FFF2-40B4-BE49-F238E27FC236}">
                <a16:creationId xmlns:a16="http://schemas.microsoft.com/office/drawing/2014/main" id="{9C824833-0D3A-3496-A6BE-8FA663BE1B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86051"/>
            <a:ext cx="2390775" cy="228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4">
            <a:extLst>
              <a:ext uri="{FF2B5EF4-FFF2-40B4-BE49-F238E27FC236}">
                <a16:creationId xmlns:a16="http://schemas.microsoft.com/office/drawing/2014/main" id="{43355F57-0F35-34FE-D4B1-41BF7982F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0" y="1371600"/>
            <a:ext cx="4572000" cy="1428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167"/>
                <a:gd name="adj2" fmla="val 0"/>
              </a:avLst>
            </a:prstTxWarp>
          </a:bodyPr>
          <a:lstStyle/>
          <a:p>
            <a:pPr algn="ctr"/>
            <a:r>
              <a:rPr lang="pt-BR" sz="2700" b="1" kern="10" spc="-27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2700" b="1" kern="10" spc="-27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197" name="ngoi lai ben  nhau.mp3">
            <a:hlinkClick r:id="" action="ppaction://media"/>
            <a:extLst>
              <a:ext uri="{FF2B5EF4-FFF2-40B4-BE49-F238E27FC236}">
                <a16:creationId xmlns:a16="http://schemas.microsoft.com/office/drawing/2014/main" id="{262E08D3-7235-2340-A3C4-08A8A4458DD9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7841" y="4354117"/>
            <a:ext cx="247650" cy="225028"/>
          </a:xfrm>
        </p:spPr>
      </p:pic>
      <p:sp>
        <p:nvSpPr>
          <p:cNvPr id="19462" name="WordArt 6">
            <a:extLst>
              <a:ext uri="{FF2B5EF4-FFF2-40B4-BE49-F238E27FC236}">
                <a16:creationId xmlns:a16="http://schemas.microsoft.com/office/drawing/2014/main" id="{B5139E38-4EFF-2D73-31AC-8E65F7728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171450"/>
            <a:ext cx="5715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GIÁO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8285" fill="hold"/>
                                        <p:tgtEl>
                                          <p:spTgt spid="136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  <p:bldLst>
      <p:bldP spid="136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-US" sz="44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60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-US" sz="44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lang="en-US" sz="44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sz="44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201044" y="0"/>
            <a:ext cx="8495037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l="4927" b="46222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có thể dựa vào đồ thị (x-t) của dao động điều hòa để xác định vận tốc, gia tốc của vật được không?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-US" sz="44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vận tốc của vật dao động điều hòa? Tại các vị trí: Biên và VT cân bằng, độ lớn vận tốc nhận giá trị thế nào? Đơn vị của vận tốc?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li độ?</a:t>
            </a:r>
            <a:endParaRPr sz="36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vậy vận tốc của vật dao động điều hòa biến thiên điều hòa cùng tần số nhưng sớm pha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▪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Nhận xét: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luôn cùng chiều với chiều chuyển động; vật chuyển động theo chiều dương ⇒ </a:t>
            </a:r>
            <a:r>
              <a:rPr lang="en-US" sz="3200" i="1">
                <a:latin typeface="Arial"/>
                <a:ea typeface="Arial"/>
                <a:cs typeface="Arial"/>
                <a:sym typeface="Arial"/>
              </a:rPr>
              <a:t>v &gt;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; vật chuyển động ngược chiều dương ⇒ </a:t>
            </a:r>
            <a:r>
              <a:rPr lang="en-US" sz="3200" i="1">
                <a:latin typeface="Arial"/>
                <a:ea typeface="Arial"/>
                <a:cs typeface="Arial"/>
                <a:sym typeface="Arial"/>
              </a:rPr>
              <a:t>v &lt;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DĐ ĐH biến thiên điều hòa cùng tần số nhưng sớm pha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đổi chiều tại vị trí biên.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vị trí biên (x</a:t>
            </a:r>
            <a:r>
              <a:rPr lang="en-US" sz="3200" i="1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± </a:t>
            </a:r>
            <a:r>
              <a:rPr lang="en-US" sz="3200" i="1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):     Độ lớn cực tiểu: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200" b="1" i="1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VTCB  (x</a:t>
            </a:r>
            <a:r>
              <a:rPr lang="en-US" sz="3200" i="1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0 ): Độ lớn cực đại :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200" b="1" i="1" baseline="-25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= ω</a:t>
            </a:r>
            <a:r>
              <a:rPr lang="en-US" sz="3200" b="1" i="1">
                <a:latin typeface="Arial"/>
                <a:ea typeface="Arial"/>
                <a:cs typeface="Arial"/>
                <a:sym typeface="Arial"/>
              </a:rPr>
              <a:t>.A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.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64341" y="7074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i="1">
                <a:latin typeface="Times New Roman"/>
                <a:ea typeface="Times New Roman"/>
                <a:cs typeface="Times New Roman"/>
                <a:sym typeface="Times New Roman"/>
              </a:rPr>
              <a:t>Do v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sớm pha hơn </a:t>
            </a:r>
            <a:r>
              <a:rPr lang="en-US" sz="3600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góc π/2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giữa vận tốc và li độ tại cùng một thời điểm.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On-screen Show (16:9)</PresentationFormat>
  <Paragraphs>55</Paragraphs>
  <Slides>27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Bebas Neue</vt:lpstr>
      <vt:lpstr>Quicksand Medium</vt:lpstr>
      <vt:lpstr>Hammersmith One</vt:lpstr>
      <vt:lpstr>Lobster</vt:lpstr>
      <vt:lpstr>Times New Roman</vt:lpstr>
      <vt:lpstr>Environmental Activist CV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▪ Nhận xét: ▪ Vận tốc của vật luôn cùng chiều với chiều chuyển động; vật chuyển động theo chiều dương ⇒ v &gt; 0 ; vật chuyển động ngược chiều dương ⇒ v &lt; 0  ▪ Vận tốc của vật DĐ ĐH biến thiên điều hòa cùng tần số nhưng sớm pha π/2 so với với li độ. ▪ Vận tốc đổi chiều tại vị trí biên.  ▪ Ở vị trí biên (x = ± A ):     Độ lớn cực tiểu: v = 0  ▪ Ở VTCB  (x = 0 ): Độ lớn cực đại : vmax = ω.A. </vt:lpstr>
      <vt:lpstr>Do v sớm pha hơn x góc π/2</vt:lpstr>
      <vt:lpstr>2. Đồ thị của vận tốc </vt:lpstr>
      <vt:lpstr>PowerPoint Presentation</vt:lpstr>
      <vt:lpstr>Phiếu học tập số 2 Nêu dạng đồ thị của vận tốc theo thời gian?Lấy ví dụ? Từ đồ thị sau đây đọc và tính các giá trị liên quan?</vt:lpstr>
      <vt:lpstr>- Đồ thị (v- t): có dạng là một đường hình sin. - Trên đồ thị như hình vẽ là đồ thị vận tốc – thời gian của hai dao động điều hòa: - Vận tốc cực đại vmax: vmax1 = 4π cm/s; vmax2 = 2π cm/s. - Chu kì T = 0,2 s ⇨ T1 = T2 = 0,4 s. - Tần số góc ω: ω1 = ω2 =  = 5π (rad/s). - Biên độ A: A1 =  = 0,8 cm; A2 =  = 0,4 cm. </vt:lpstr>
      <vt:lpstr>PowerPoint Presentation</vt:lpstr>
      <vt:lpstr>1. Phương trình gia tốc</vt:lpstr>
      <vt:lpstr>1. Phương trình gia tốc</vt:lpstr>
      <vt:lpstr> </vt:lpstr>
      <vt:lpstr>2. Đồ thị của gia tốc</vt:lpstr>
      <vt:lpstr>2. Đồ thị của gia tốc</vt:lpstr>
      <vt:lpstr>PowerPoint Presentation</vt:lpstr>
      <vt:lpstr>LUYỆN TẬP</vt:lpstr>
      <vt:lpstr>LUYỆN TẬP</vt:lpstr>
      <vt:lpstr>VẬN DỤNG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Cao Van,Than</cp:lastModifiedBy>
  <cp:revision>3</cp:revision>
  <dcterms:modified xsi:type="dcterms:W3CDTF">2024-05-09T06:55:47Z</dcterms:modified>
</cp:coreProperties>
</file>