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23"/>
  </p:notesMasterIdLst>
  <p:sldIdLst>
    <p:sldId id="310" r:id="rId2"/>
    <p:sldId id="1302" r:id="rId3"/>
    <p:sldId id="1323" r:id="rId4"/>
    <p:sldId id="1271" r:id="rId5"/>
    <p:sldId id="1324" r:id="rId6"/>
    <p:sldId id="1310" r:id="rId7"/>
    <p:sldId id="1308" r:id="rId8"/>
    <p:sldId id="1311" r:id="rId9"/>
    <p:sldId id="1314" r:id="rId10"/>
    <p:sldId id="1313" r:id="rId11"/>
    <p:sldId id="1325" r:id="rId12"/>
    <p:sldId id="1315" r:id="rId13"/>
    <p:sldId id="1316" r:id="rId14"/>
    <p:sldId id="1326" r:id="rId15"/>
    <p:sldId id="1317" r:id="rId16"/>
    <p:sldId id="1234" r:id="rId17"/>
    <p:sldId id="1320" r:id="rId18"/>
    <p:sldId id="1319" r:id="rId19"/>
    <p:sldId id="1321" r:id="rId20"/>
    <p:sldId id="1322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FFFF00"/>
    <a:srgbClr val="006600"/>
    <a:srgbClr val="FF6600"/>
    <a:srgbClr val="0000FF"/>
    <a:srgbClr val="FFFFFF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1850" autoAdjust="0"/>
  </p:normalViewPr>
  <p:slideViewPr>
    <p:cSldViewPr>
      <p:cViewPr varScale="1">
        <p:scale>
          <a:sx n="70" d="100"/>
          <a:sy n="70" d="100"/>
        </p:scale>
        <p:origin x="520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0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2C0466-F193-805D-1B82-F527D7EA8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406EC3-EDA7-07B0-3981-88F4676FB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4DC77C-5D26-EA89-E9C1-22FF0C496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60E25-E075-47C8-A453-F3F5C2EFC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60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0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1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3" Type="http://schemas.openxmlformats.org/officeDocument/2006/relationships/image" Target="../media/image39.png"/><Relationship Id="rId21" Type="http://schemas.openxmlformats.org/officeDocument/2006/relationships/image" Target="../media/image34.png"/><Relationship Id="rId17" Type="http://schemas.openxmlformats.org/officeDocument/2006/relationships/image" Target="../media/image17.png"/><Relationship Id="rId2" Type="http://schemas.openxmlformats.org/officeDocument/2006/relationships/image" Target="../media/image240.png"/><Relationship Id="rId16" Type="http://schemas.openxmlformats.org/officeDocument/2006/relationships/image" Target="../media/image21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80.png"/><Relationship Id="rId19" Type="http://schemas.microsoft.com/office/2007/relationships/hdphoto" Target="../media/hdphoto7.wdp"/><Relationship Id="rId14" Type="http://schemas.openxmlformats.org/officeDocument/2006/relationships/image" Target="../media/image66.png"/><Relationship Id="rId22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12" Type="http://schemas.openxmlformats.org/officeDocument/2006/relationships/image" Target="../media/image3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43.png"/><Relationship Id="rId5" Type="http://schemas.microsoft.com/office/2007/relationships/hdphoto" Target="../media/hdphoto8.wdp"/><Relationship Id="rId10" Type="http://schemas.openxmlformats.org/officeDocument/2006/relationships/image" Target="../media/image310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CH&#7910;%20NHI&#7878;M\MUSIC\ngoi%20lai%20ben%20%20nhau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3.png"/><Relationship Id="rId7" Type="http://schemas.openxmlformats.org/officeDocument/2006/relationships/image" Target="../media/image1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4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.png"/><Relationship Id="rId7" Type="http://schemas.openxmlformats.org/officeDocument/2006/relationships/image" Target="../media/image1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FIREW1">
            <a:extLst>
              <a:ext uri="{FF2B5EF4-FFF2-40B4-BE49-F238E27FC236}">
                <a16:creationId xmlns:a16="http://schemas.microsoft.com/office/drawing/2014/main" id="{E483F17D-A9D1-D96C-6B0B-4EFF92EF7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8" descr="SPARKLES">
            <a:extLst>
              <a:ext uri="{FF2B5EF4-FFF2-40B4-BE49-F238E27FC236}">
                <a16:creationId xmlns:a16="http://schemas.microsoft.com/office/drawing/2014/main" id="{AE332F64-5EDB-2CC7-7BB5-3FB1E7C08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2514601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SPARKLES">
            <a:extLst>
              <a:ext uri="{FF2B5EF4-FFF2-40B4-BE49-F238E27FC236}">
                <a16:creationId xmlns:a16="http://schemas.microsoft.com/office/drawing/2014/main" id="{77E1C018-543A-777C-5F0A-C8103C590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4724401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3" descr="Vista Long Hot Summer">
            <a:extLst>
              <a:ext uri="{FF2B5EF4-FFF2-40B4-BE49-F238E27FC236}">
                <a16:creationId xmlns:a16="http://schemas.microsoft.com/office/drawing/2014/main" id="{F2009904-889D-DC60-EF4B-78DE72A9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6" descr="SPARKLES">
            <a:extLst>
              <a:ext uri="{FF2B5EF4-FFF2-40B4-BE49-F238E27FC236}">
                <a16:creationId xmlns:a16="http://schemas.microsoft.com/office/drawing/2014/main" id="{D76C8B43-AEFD-1536-D2D4-D304BC170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1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7" descr="SPARKLES">
            <a:extLst>
              <a:ext uri="{FF2B5EF4-FFF2-40B4-BE49-F238E27FC236}">
                <a16:creationId xmlns:a16="http://schemas.microsoft.com/office/drawing/2014/main" id="{32EF5B15-54DC-B6F0-BBAC-3BBB73348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505201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8" descr="FIREW1">
            <a:extLst>
              <a:ext uri="{FF2B5EF4-FFF2-40B4-BE49-F238E27FC236}">
                <a16:creationId xmlns:a16="http://schemas.microsoft.com/office/drawing/2014/main" id="{E83A9FF2-D052-B8E4-92DD-7752104219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12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9" descr="SPARKLES">
            <a:extLst>
              <a:ext uri="{FF2B5EF4-FFF2-40B4-BE49-F238E27FC236}">
                <a16:creationId xmlns:a16="http://schemas.microsoft.com/office/drawing/2014/main" id="{B80630CF-F630-C72C-6FD1-22C89EEDEB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953001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0" descr="SPARKLES">
            <a:extLst>
              <a:ext uri="{FF2B5EF4-FFF2-40B4-BE49-F238E27FC236}">
                <a16:creationId xmlns:a16="http://schemas.microsoft.com/office/drawing/2014/main" id="{E89B6120-7347-40EA-7900-E9D2D92DD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676401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81" descr="SPARKLES">
            <a:extLst>
              <a:ext uri="{FF2B5EF4-FFF2-40B4-BE49-F238E27FC236}">
                <a16:creationId xmlns:a16="http://schemas.microsoft.com/office/drawing/2014/main" id="{6E05B22D-99A1-821B-E776-91E22FE88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810001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84">
            <a:extLst>
              <a:ext uri="{FF2B5EF4-FFF2-40B4-BE49-F238E27FC236}">
                <a16:creationId xmlns:a16="http://schemas.microsoft.com/office/drawing/2014/main" id="{394A82EC-E905-CD3F-16B4-63AFA4F47E1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"/>
            <a:ext cx="946150" cy="1857375"/>
            <a:chOff x="144" y="2132"/>
            <a:chExt cx="1089" cy="1537"/>
          </a:xfrm>
        </p:grpSpPr>
        <p:pic>
          <p:nvPicPr>
            <p:cNvPr id="2071" name="Picture 85" descr="hoa van trang tri">
              <a:extLst>
                <a:ext uri="{FF2B5EF4-FFF2-40B4-BE49-F238E27FC236}">
                  <a16:creationId xmlns:a16="http://schemas.microsoft.com/office/drawing/2014/main" id="{EAF732A1-F421-F19A-F8DD-5ADDB9139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87"/>
              <a:ext cx="108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6" descr="Logo-BG&amp;DDT">
              <a:extLst>
                <a:ext uri="{FF2B5EF4-FFF2-40B4-BE49-F238E27FC236}">
                  <a16:creationId xmlns:a16="http://schemas.microsoft.com/office/drawing/2014/main" id="{4E00EA24-24BB-6B09-E54D-88E54FC9D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3004"/>
              <a:ext cx="49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87" descr="feu2">
              <a:extLst>
                <a:ext uri="{FF2B5EF4-FFF2-40B4-BE49-F238E27FC236}">
                  <a16:creationId xmlns:a16="http://schemas.microsoft.com/office/drawing/2014/main" id="{4FBCDC59-55E1-CBD8-91D1-71F85E282E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" y="2132"/>
              <a:ext cx="353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1" name="AutoShape 89">
            <a:extLst>
              <a:ext uri="{FF2B5EF4-FFF2-40B4-BE49-F238E27FC236}">
                <a16:creationId xmlns:a16="http://schemas.microsoft.com/office/drawing/2014/main" id="{D1FC3D25-97A3-384A-2E8E-D22C0EAA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5181600" cy="7620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WordArt 91">
            <a:extLst>
              <a:ext uri="{FF2B5EF4-FFF2-40B4-BE49-F238E27FC236}">
                <a16:creationId xmlns:a16="http://schemas.microsoft.com/office/drawing/2014/main" id="{70FFD156-E198-C79A-705E-4A35746AD4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7951" y="1371600"/>
            <a:ext cx="6919913" cy="822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73969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ĐẾN DỰ GIỜ</a:t>
            </a:r>
          </a:p>
        </p:txBody>
      </p:sp>
      <p:pic>
        <p:nvPicPr>
          <p:cNvPr id="2065" name="Picture 93" descr="WELCOME1">
            <a:extLst>
              <a:ext uri="{FF2B5EF4-FFF2-40B4-BE49-F238E27FC236}">
                <a16:creationId xmlns:a16="http://schemas.microsoft.com/office/drawing/2014/main" id="{535F32CF-15B4-6ECF-8630-C577C67DA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6359525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6" name="Group 95">
            <a:extLst>
              <a:ext uri="{FF2B5EF4-FFF2-40B4-BE49-F238E27FC236}">
                <a16:creationId xmlns:a16="http://schemas.microsoft.com/office/drawing/2014/main" id="{A5CC0D87-76F9-A60E-C23F-BF6EEC78963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9050"/>
            <a:ext cx="9124950" cy="6838950"/>
            <a:chOff x="0" y="0"/>
            <a:chExt cx="5760" cy="4320"/>
          </a:xfrm>
        </p:grpSpPr>
        <p:pic>
          <p:nvPicPr>
            <p:cNvPr id="2067" name="Picture 96" descr="bluline[1]">
              <a:extLst>
                <a:ext uri="{FF2B5EF4-FFF2-40B4-BE49-F238E27FC236}">
                  <a16:creationId xmlns:a16="http://schemas.microsoft.com/office/drawing/2014/main" id="{AE731E78-6B70-2FB9-E279-59E3B15AE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97" descr="bluline[1]">
              <a:extLst>
                <a:ext uri="{FF2B5EF4-FFF2-40B4-BE49-F238E27FC236}">
                  <a16:creationId xmlns:a16="http://schemas.microsoft.com/office/drawing/2014/main" id="{0774BF45-57CE-7796-764A-E684A3D3E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98" descr="bluline[1]">
              <a:extLst>
                <a:ext uri="{FF2B5EF4-FFF2-40B4-BE49-F238E27FC236}">
                  <a16:creationId xmlns:a16="http://schemas.microsoft.com/office/drawing/2014/main" id="{CFB3332E-AC5C-86AA-B9ED-420DE5EC5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99" descr="bluline[1]">
              <a:extLst>
                <a:ext uri="{FF2B5EF4-FFF2-40B4-BE49-F238E27FC236}">
                  <a16:creationId xmlns:a16="http://schemas.microsoft.com/office/drawing/2014/main" id="{BAB1F6AD-E4A8-B7A7-C4E3-42B38B7FC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C58BE1-159B-339C-3215-D40DA035C7B3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07E864BE-2E37-F4A7-7833-43A63E646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C489CF2E-7A70-CCB8-7B0F-063FD5013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3A36FB3E-7BC9-9473-C8D8-A11E54285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CBA478-B1F7-92D6-DA70-4AAA854CB685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870D2AA3-AB43-1903-DE95-4F86D94D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5" descr="empty-blue-rectangle">
            <a:extLst>
              <a:ext uri="{FF2B5EF4-FFF2-40B4-BE49-F238E27FC236}">
                <a16:creationId xmlns:a16="http://schemas.microsoft.com/office/drawing/2014/main" id="{C545C472-FC90-9A80-582E-0D1F88FD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38" y="1177054"/>
            <a:ext cx="6478461" cy="52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CAFC7E1-5340-1238-3D60-437EBC96B408}"/>
              </a:ext>
            </a:extLst>
          </p:cNvPr>
          <p:cNvGrpSpPr/>
          <p:nvPr/>
        </p:nvGrpSpPr>
        <p:grpSpPr>
          <a:xfrm>
            <a:off x="2404157" y="3658552"/>
            <a:ext cx="2322789" cy="899730"/>
            <a:chOff x="838200" y="3178924"/>
            <a:chExt cx="3467101" cy="1382675"/>
          </a:xfrm>
        </p:grpSpPr>
        <p:pic>
          <p:nvPicPr>
            <p:cNvPr id="14" name="Picture 13" descr="empty-red-rectangle">
              <a:extLst>
                <a:ext uri="{FF2B5EF4-FFF2-40B4-BE49-F238E27FC236}">
                  <a16:creationId xmlns:a16="http://schemas.microsoft.com/office/drawing/2014/main" id="{2D000BBF-042E-DD09-945A-D180016F7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78924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60">
                  <a:extLst>
                    <a:ext uri="{FF2B5EF4-FFF2-40B4-BE49-F238E27FC236}">
                      <a16:creationId xmlns:a16="http://schemas.microsoft.com/office/drawing/2014/main" id="{9E46F0FC-C986-7BF3-23E3-4CA7C0CE4509}"/>
                    </a:ext>
                  </a:extLst>
                </p:cNvPr>
                <p:cNvSpPr txBox="1"/>
                <p:nvPr/>
              </p:nvSpPr>
              <p:spPr bwMode="auto">
                <a:xfrm>
                  <a:off x="1342265" y="3369386"/>
                  <a:ext cx="2270498" cy="1192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3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Object 60">
                  <a:extLst>
                    <a:ext uri="{FF2B5EF4-FFF2-40B4-BE49-F238E27FC236}">
                      <a16:creationId xmlns:a16="http://schemas.microsoft.com/office/drawing/2014/main" id="{9E46F0FC-C986-7BF3-23E3-4CA7C0CE4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2265" y="3369386"/>
                  <a:ext cx="2270498" cy="11922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8567D4-DBF5-5F84-EAAA-3B5EB8F05DC8}"/>
              </a:ext>
            </a:extLst>
          </p:cNvPr>
          <p:cNvSpPr txBox="1"/>
          <p:nvPr/>
        </p:nvSpPr>
        <p:spPr>
          <a:xfrm>
            <a:off x="533400" y="1323585"/>
            <a:ext cx="603184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khoảng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t,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nếu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vật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thẳng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với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tốc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v,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(v - t)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dạng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như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Hình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02E0C039-CCE6-9625-B0FE-D9025717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1. Tính độ dịch chuyển bằng đồ thị vận tốc – thời gian (v – t)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526023-6CD6-8D24-CDD9-0D2D96106A69}"/>
              </a:ext>
            </a:extLst>
          </p:cNvPr>
          <p:cNvSpPr txBox="1"/>
          <p:nvPr/>
        </p:nvSpPr>
        <p:spPr>
          <a:xfrm>
            <a:off x="618938" y="4811902"/>
            <a:ext cx="5943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 lớn này bằng diện tích của hình chữ nhật, các cạnh có độ dài là v và t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83A74F-D068-F92D-ACCD-67EF8DAA4487}"/>
              </a:ext>
            </a:extLst>
          </p:cNvPr>
          <p:cNvSpPr txBox="1"/>
          <p:nvPr/>
        </p:nvSpPr>
        <p:spPr>
          <a:xfrm>
            <a:off x="7243538" y="4913418"/>
            <a:ext cx="42672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Diện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tích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gọi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diện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tích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(v- t)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với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trục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hoành</a:t>
            </a:r>
            <a:endParaRPr lang="en-US" sz="25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BFB0B2-2623-36F1-25DE-A2C7E6178C24}"/>
              </a:ext>
            </a:extLst>
          </p:cNvPr>
          <p:cNvGrpSpPr/>
          <p:nvPr/>
        </p:nvGrpSpPr>
        <p:grpSpPr>
          <a:xfrm>
            <a:off x="7035509" y="1353343"/>
            <a:ext cx="4373232" cy="3176209"/>
            <a:chOff x="7594832" y="1540382"/>
            <a:chExt cx="3869664" cy="291854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9CEB36-517D-8501-AC2D-F21D553AFE96}"/>
                </a:ext>
              </a:extLst>
            </p:cNvPr>
            <p:cNvGrpSpPr/>
            <p:nvPr/>
          </p:nvGrpSpPr>
          <p:grpSpPr>
            <a:xfrm>
              <a:off x="7594832" y="1540382"/>
              <a:ext cx="3869664" cy="2918547"/>
              <a:chOff x="7594832" y="1540382"/>
              <a:chExt cx="3869664" cy="291854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3B83363-BB4F-C93F-CBE1-DD0D4DF79CD7}"/>
                  </a:ext>
                </a:extLst>
              </p:cNvPr>
              <p:cNvGrpSpPr/>
              <p:nvPr/>
            </p:nvGrpSpPr>
            <p:grpSpPr>
              <a:xfrm>
                <a:off x="7594832" y="1540382"/>
                <a:ext cx="3869664" cy="2918547"/>
                <a:chOff x="9013155" y="3648104"/>
                <a:chExt cx="3869664" cy="2918547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1E30E70A-BEDD-D84C-A488-EC1312B1BB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5076" y="5984807"/>
                  <a:ext cx="2992247" cy="2223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7A73D727-C4C0-3E44-EEE2-0E775CF38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01200" y="4068683"/>
                  <a:ext cx="0" cy="202629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F7723BC-F0C4-027A-0C1C-22BC6406A173}"/>
                    </a:ext>
                  </a:extLst>
                </p:cNvPr>
                <p:cNvCxnSpPr>
                  <a:cxnSpLocks/>
                  <a:stCxn id="31" idx="3"/>
                </p:cNvCxnSpPr>
                <p:nvPr/>
              </p:nvCxnSpPr>
              <p:spPr>
                <a:xfrm>
                  <a:off x="9594039" y="4834281"/>
                  <a:ext cx="2140277" cy="1882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3EBA7F8-4BCD-C2D2-EA48-7164F3DB5FA7}"/>
                    </a:ext>
                  </a:extLst>
                </p:cNvPr>
                <p:cNvSpPr txBox="1"/>
                <p:nvPr/>
              </p:nvSpPr>
              <p:spPr>
                <a:xfrm>
                  <a:off x="9013155" y="3648104"/>
                  <a:ext cx="1295400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v(m/s)</a:t>
                  </a:r>
                  <a:endParaRPr lang="en-US" sz="2500" baseline="-250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11DEFC9-4981-8F27-11FB-A4B5892F55CC}"/>
                    </a:ext>
                  </a:extLst>
                </p:cNvPr>
                <p:cNvSpPr txBox="1"/>
                <p:nvPr/>
              </p:nvSpPr>
              <p:spPr>
                <a:xfrm>
                  <a:off x="12051827" y="6089597"/>
                  <a:ext cx="83099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t(s)</a:t>
                  </a:r>
                  <a:endParaRPr lang="en-US" sz="2500" baseline="-25000"/>
                </a:p>
              </p:txBody>
            </p: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F775F5D-9FE1-A3CA-1217-4DAB603A30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2815" y="2722013"/>
                <a:ext cx="0" cy="111825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5EF39C1-0C3F-3ECF-81BD-4C98328366D6}"/>
                  </a:ext>
                </a:extLst>
              </p:cNvPr>
              <p:cNvGrpSpPr/>
              <p:nvPr/>
            </p:nvGrpSpPr>
            <p:grpSpPr>
              <a:xfrm>
                <a:off x="8139513" y="2726559"/>
                <a:ext cx="1319308" cy="1113706"/>
                <a:chOff x="9188202" y="5715000"/>
                <a:chExt cx="489198" cy="419100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198827F-EA0C-BFED-345D-57B5F1748819}"/>
                    </a:ext>
                  </a:extLst>
                </p:cNvPr>
                <p:cNvCxnSpPr/>
                <p:nvPr/>
              </p:nvCxnSpPr>
              <p:spPr>
                <a:xfrm>
                  <a:off x="9188202" y="5715000"/>
                  <a:ext cx="48919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977E9A-ACE3-3CE7-305D-EA93B434E6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3114" y="5715000"/>
                  <a:ext cx="0" cy="4191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26AC785-9F53-30A2-4D07-60189F1E5856}"/>
                  </a:ext>
                </a:extLst>
              </p:cNvPr>
              <p:cNvGrpSpPr/>
              <p:nvPr/>
            </p:nvGrpSpPr>
            <p:grpSpPr>
              <a:xfrm>
                <a:off x="8158132" y="2722014"/>
                <a:ext cx="2157860" cy="1094160"/>
                <a:chOff x="9188202" y="5488502"/>
                <a:chExt cx="1170632" cy="645598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ED3C165-278C-FB2F-D34E-E7BE1716D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88202" y="5715000"/>
                  <a:ext cx="1170632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7B05B59-59B9-3E34-C3CF-FC8AE75A76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3114" y="5488502"/>
                  <a:ext cx="0" cy="64559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9FACFDB-6F2A-0E1E-3E49-66685CA34E55}"/>
                  </a:ext>
                </a:extLst>
              </p:cNvPr>
              <p:cNvGrpSpPr/>
              <p:nvPr/>
            </p:nvGrpSpPr>
            <p:grpSpPr>
              <a:xfrm>
                <a:off x="8158134" y="2736874"/>
                <a:ext cx="2118385" cy="1103391"/>
                <a:chOff x="9188202" y="4966648"/>
                <a:chExt cx="2071331" cy="1167452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048A53AA-5961-98B0-C6F7-01BBC54040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88202" y="5715000"/>
                  <a:ext cx="2071331" cy="3471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710A9AF-75D7-F9EE-215A-AE78B2E8D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73114" y="4966648"/>
                  <a:ext cx="2580" cy="116745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120AB6-930D-28B4-4FB7-FA375C750C81}"/>
                  </a:ext>
                </a:extLst>
              </p:cNvPr>
              <p:cNvSpPr txBox="1"/>
              <p:nvPr/>
            </p:nvSpPr>
            <p:spPr>
              <a:xfrm>
                <a:off x="8357317" y="3899315"/>
                <a:ext cx="545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1482F0-6127-DD8D-F95D-9CF3A79AECE8}"/>
                  </a:ext>
                </a:extLst>
              </p:cNvPr>
              <p:cNvSpPr txBox="1"/>
              <p:nvPr/>
            </p:nvSpPr>
            <p:spPr>
              <a:xfrm>
                <a:off x="8757561" y="3899958"/>
                <a:ext cx="545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000" baseline="-250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70AC12-F15A-28F1-0F9D-2ABD20AC3AF1}"/>
                  </a:ext>
                </a:extLst>
              </p:cNvPr>
              <p:cNvSpPr txBox="1"/>
              <p:nvPr/>
            </p:nvSpPr>
            <p:spPr>
              <a:xfrm>
                <a:off x="9200509" y="3903841"/>
                <a:ext cx="545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DDAAA9C-FF6E-7E5C-D751-D41D669B9CF6}"/>
                  </a:ext>
                </a:extLst>
              </p:cNvPr>
              <p:cNvSpPr txBox="1"/>
              <p:nvPr/>
            </p:nvSpPr>
            <p:spPr>
              <a:xfrm>
                <a:off x="9604955" y="3899958"/>
                <a:ext cx="545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-250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2EEA86-D5BA-B913-E2A8-8981DDC2D347}"/>
                  </a:ext>
                </a:extLst>
              </p:cNvPr>
              <p:cNvSpPr txBox="1"/>
              <p:nvPr/>
            </p:nvSpPr>
            <p:spPr>
              <a:xfrm>
                <a:off x="7647192" y="3236514"/>
                <a:ext cx="545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587343-C3B4-05BA-2AB3-ECA762565F80}"/>
                  </a:ext>
                </a:extLst>
              </p:cNvPr>
              <p:cNvSpPr txBox="1"/>
              <p:nvPr/>
            </p:nvSpPr>
            <p:spPr>
              <a:xfrm>
                <a:off x="7647192" y="2881729"/>
                <a:ext cx="545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000" baseline="-250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48566D-5FD6-349A-00B5-DEBAA3AD8405}"/>
                  </a:ext>
                </a:extLst>
              </p:cNvPr>
              <p:cNvSpPr txBox="1"/>
              <p:nvPr/>
            </p:nvSpPr>
            <p:spPr>
              <a:xfrm>
                <a:off x="7630300" y="2526504"/>
                <a:ext cx="545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713AE6B-8512-0932-85E2-5596552CB406}"/>
                </a:ext>
              </a:extLst>
            </p:cNvPr>
            <p:cNvSpPr txBox="1"/>
            <p:nvPr/>
          </p:nvSpPr>
          <p:spPr>
            <a:xfrm>
              <a:off x="10003813" y="3883628"/>
              <a:ext cx="54541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000" baseline="-2500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ACD2753-7A89-0202-3935-85D4C2F06BF6}"/>
                </a:ext>
              </a:extLst>
            </p:cNvPr>
            <p:cNvCxnSpPr>
              <a:cxnSpLocks/>
            </p:cNvCxnSpPr>
            <p:nvPr/>
          </p:nvCxnSpPr>
          <p:spPr>
            <a:xfrm>
              <a:off x="10276521" y="2781061"/>
              <a:ext cx="0" cy="111825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E3B8E1-5F60-9A72-042C-2E2AA3BB3D77}"/>
                </a:ext>
              </a:extLst>
            </p:cNvPr>
            <p:cNvSpPr txBox="1"/>
            <p:nvPr/>
          </p:nvSpPr>
          <p:spPr>
            <a:xfrm>
              <a:off x="7626579" y="3936133"/>
              <a:ext cx="54541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000" baseline="-2500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E9B25FE-46E3-2C89-8AEB-D85329101FFB}"/>
              </a:ext>
            </a:extLst>
          </p:cNvPr>
          <p:cNvSpPr txBox="1"/>
          <p:nvPr/>
        </p:nvSpPr>
        <p:spPr>
          <a:xfrm>
            <a:off x="627028" y="2636148"/>
            <a:ext cx="54659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Độ dịch chuyển trong thời gian này có độ lớn là: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E54BC14-7CD1-9253-3856-8645078F23DC}"/>
              </a:ext>
            </a:extLst>
          </p:cNvPr>
          <p:cNvSpPr/>
          <p:nvPr/>
        </p:nvSpPr>
        <p:spPr>
          <a:xfrm>
            <a:off x="7711075" y="2664730"/>
            <a:ext cx="2341039" cy="123803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  <p:bldP spid="48" grpId="0"/>
      <p:bldP spid="64" grpId="0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C58BE1-159B-339C-3215-D40DA035C7B3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07E864BE-2E37-F4A7-7833-43A63E646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C489CF2E-7A70-CCB8-7B0F-063FD5013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3A36FB3E-7BC9-9473-C8D8-A11E54285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CBA478-B1F7-92D6-DA70-4AAA854CB685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870D2AA3-AB43-1903-DE95-4F86D94D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5" descr="empty-blue-rectangle">
            <a:extLst>
              <a:ext uri="{FF2B5EF4-FFF2-40B4-BE49-F238E27FC236}">
                <a16:creationId xmlns:a16="http://schemas.microsoft.com/office/drawing/2014/main" id="{C545C472-FC90-9A80-582E-0D1F88FD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99" y="2326085"/>
            <a:ext cx="6005112" cy="33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8567D4-DBF5-5F84-EAAA-3B5EB8F05DC8}"/>
                  </a:ext>
                </a:extLst>
              </p:cNvPr>
              <p:cNvSpPr txBox="1"/>
              <p:nvPr/>
            </p:nvSpPr>
            <p:spPr>
              <a:xfrm>
                <a:off x="1295400" y="1128163"/>
                <a:ext cx="1036320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 vật CĐ thẳng biến đổi đều với vận tốc ban đầu: v</a:t>
                </a:r>
                <a:r>
                  <a:rPr lang="en-US" sz="25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ận tốc của vật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500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𝐚𝐭</m:t>
                    </m:r>
                  </m:oMath>
                </a14:m>
                <a:r>
                  <a:rPr lang="en-US" sz="25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nên đồ thị </a:t>
                </a: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(v-t)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có dạng như hình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8567D4-DBF5-5F84-EAAA-3B5EB8F0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128163"/>
                <a:ext cx="10363200" cy="861774"/>
              </a:xfrm>
              <a:prstGeom prst="rect">
                <a:avLst/>
              </a:prstGeom>
              <a:blipFill>
                <a:blip r:embed="rId5"/>
                <a:stretch>
                  <a:fillRect l="-882" t="-4965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13">
            <a:extLst>
              <a:ext uri="{FF2B5EF4-FFF2-40B4-BE49-F238E27FC236}">
                <a16:creationId xmlns:a16="http://schemas.microsoft.com/office/drawing/2014/main" id="{02E0C039-CCE6-9625-B0FE-D9025717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1. Tính độ dịch chuyển bằng đồ thị vận tốc – thời gian (v – 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DFF21-B35D-1ED5-8725-C66ECD40D48D}"/>
              </a:ext>
            </a:extLst>
          </p:cNvPr>
          <p:cNvSpPr txBox="1"/>
          <p:nvPr/>
        </p:nvSpPr>
        <p:spPr>
          <a:xfrm>
            <a:off x="922292" y="2510814"/>
            <a:ext cx="476761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 độ dịch chuyển:</a:t>
            </a:r>
          </a:p>
          <a:p>
            <a:pPr marL="342900" marR="0" indent="-34290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Kẻ các đường song song với trục tung OV, cách nhau một khoảng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t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rất nhỏ để chia đồ thị thành các hình thang nhỏ có đường cao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B1880F-148B-E189-3276-A46B07FA2C65}"/>
              </a:ext>
            </a:extLst>
          </p:cNvPr>
          <p:cNvGrpSpPr/>
          <p:nvPr/>
        </p:nvGrpSpPr>
        <p:grpSpPr>
          <a:xfrm>
            <a:off x="6324600" y="2146847"/>
            <a:ext cx="6248402" cy="4889449"/>
            <a:chOff x="4899660" y="893105"/>
            <a:chExt cx="5026270" cy="44586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31FD13-636A-AF2D-62D5-787545BFED60}"/>
                </a:ext>
              </a:extLst>
            </p:cNvPr>
            <p:cNvGrpSpPr/>
            <p:nvPr/>
          </p:nvGrpSpPr>
          <p:grpSpPr>
            <a:xfrm>
              <a:off x="4899660" y="893105"/>
              <a:ext cx="5026270" cy="4458601"/>
              <a:chOff x="4899660" y="893105"/>
              <a:chExt cx="5026270" cy="445860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491186E-7C3A-4240-C067-FC21ABA0FE9D}"/>
                  </a:ext>
                </a:extLst>
              </p:cNvPr>
              <p:cNvGrpSpPr/>
              <p:nvPr/>
            </p:nvGrpSpPr>
            <p:grpSpPr>
              <a:xfrm>
                <a:off x="4899660" y="893105"/>
                <a:ext cx="5026270" cy="4458601"/>
                <a:chOff x="4899660" y="893105"/>
                <a:chExt cx="5026270" cy="4458601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6E620A6-354F-CAC8-3F14-75EC1CDC66F7}"/>
                    </a:ext>
                  </a:extLst>
                </p:cNvPr>
                <p:cNvGrpSpPr/>
                <p:nvPr/>
              </p:nvGrpSpPr>
              <p:grpSpPr>
                <a:xfrm>
                  <a:off x="4899660" y="893105"/>
                  <a:ext cx="5026270" cy="4458601"/>
                  <a:chOff x="3670146" y="1002990"/>
                  <a:chExt cx="5026270" cy="4458601"/>
                </a:xfrm>
              </p:grpSpPr>
              <p:pic>
                <p:nvPicPr>
                  <p:cNvPr id="44" name="Content Placeholder 4">
                    <a:extLst>
                      <a:ext uri="{FF2B5EF4-FFF2-40B4-BE49-F238E27FC236}">
                        <a16:creationId xmlns:a16="http://schemas.microsoft.com/office/drawing/2014/main" id="{8FB01F0D-BC60-6C01-F723-D6D7B2411A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5156630" y="1506519"/>
                    <a:ext cx="2297227" cy="3040282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4A9B6829-2C42-6560-0450-3304EA91CA00}"/>
                      </a:ext>
                    </a:extLst>
                  </p:cNvPr>
                  <p:cNvGrpSpPr/>
                  <p:nvPr/>
                </p:nvGrpSpPr>
                <p:grpSpPr>
                  <a:xfrm>
                    <a:off x="3670146" y="1002990"/>
                    <a:ext cx="5026270" cy="4458601"/>
                    <a:chOff x="8524983" y="4124056"/>
                    <a:chExt cx="3644978" cy="2372111"/>
                  </a:xfrm>
                </p:grpSpPr>
                <p:cxnSp>
                  <p:nvCxnSpPr>
                    <p:cNvPr id="48" name="Straight Arrow Connector 47">
                      <a:extLst>
                        <a:ext uri="{FF2B5EF4-FFF2-40B4-BE49-F238E27FC236}">
                          <a16:creationId xmlns:a16="http://schemas.microsoft.com/office/drawing/2014/main" id="{2D7EB2BF-1A87-4011-07CC-C2A1F55908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479761" y="5997727"/>
                      <a:ext cx="2274704" cy="8196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>
                      <a:extLst>
                        <a:ext uri="{FF2B5EF4-FFF2-40B4-BE49-F238E27FC236}">
                          <a16:creationId xmlns:a16="http://schemas.microsoft.com/office/drawing/2014/main" id="{BD4700D5-CE32-56CE-8828-2D05336BAF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596381" y="4242946"/>
                      <a:ext cx="4819" cy="1797967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0E7142CB-B4DF-BAC7-1A81-0E0A91264A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24983" y="4124056"/>
                      <a:ext cx="1295400" cy="2538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v(m/s)</a:t>
                      </a:r>
                      <a:endParaRPr lang="en-US" sz="2500" baseline="-25000"/>
                    </a:p>
                  </p:txBody>
                </p: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4270F569-C169-D4FF-358B-693BBBFCD8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38969" y="6019113"/>
                      <a:ext cx="830992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t(s)</a:t>
                      </a:r>
                      <a:endParaRPr lang="en-US" sz="2500" baseline="-25000"/>
                    </a:p>
                  </p:txBody>
                </p:sp>
              </p:grp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49EEEB5-9CDC-CC19-255C-C0A5ED733B16}"/>
                      </a:ext>
                    </a:extLst>
                  </p:cNvPr>
                  <p:cNvSpPr txBox="1"/>
                  <p:nvPr/>
                </p:nvSpPr>
                <p:spPr>
                  <a:xfrm>
                    <a:off x="4435270" y="3484503"/>
                    <a:ext cx="942352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674511E1-FEFA-5502-31FD-6202CFEC884A}"/>
                      </a:ext>
                    </a:extLst>
                  </p:cNvPr>
                  <p:cNvSpPr txBox="1"/>
                  <p:nvPr/>
                </p:nvSpPr>
                <p:spPr>
                  <a:xfrm>
                    <a:off x="5986648" y="4511588"/>
                    <a:ext cx="558128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81C16F6-F264-96CF-EBBC-44ED13DD80AF}"/>
                    </a:ext>
                  </a:extLst>
                </p:cNvPr>
                <p:cNvSpPr txBox="1"/>
                <p:nvPr/>
              </p:nvSpPr>
              <p:spPr>
                <a:xfrm>
                  <a:off x="5613950" y="4171130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7679CC3-FF4E-7B42-6B44-8F4DCC9525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9068" y="1420129"/>
                  <a:ext cx="2205023" cy="222975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7075F3C-BA9B-D9F3-840F-AF92441B9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1579" y="2570222"/>
                  <a:ext cx="0" cy="1857239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481AE2B-3B0A-68E4-9092-D1D35E2B72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0055" y="2204336"/>
                  <a:ext cx="0" cy="224390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3434379-F5D2-9CA7-02B9-D913EFE321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526901"/>
                  <a:ext cx="1094660" cy="810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6B5771C-91C4-5BC9-8DC5-DE9F268A7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186950"/>
                  <a:ext cx="1459489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25F85A7-7987-0303-1966-9313379D8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83718" y="1420129"/>
                  <a:ext cx="2230373" cy="767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DCF4A9E-5A36-0883-6D0D-5C2A5AA50D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65223" y="3324264"/>
                  <a:ext cx="0" cy="109652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9FC1EBC-3F01-E575-0A39-891311DA0B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30310" y="2932360"/>
                  <a:ext cx="0" cy="147729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C307EAE-D830-CEEC-B043-C54C6564AB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3328" y="1822450"/>
                  <a:ext cx="0" cy="260501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E276FDE-B647-C24A-60AF-1CD90EAED0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6733" y="1355094"/>
                  <a:ext cx="7358" cy="304028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AD5E735-F878-F66A-EACA-E3F1428E923A}"/>
                    </a:ext>
                  </a:extLst>
                </p:cNvPr>
                <p:cNvSpPr txBox="1"/>
                <p:nvPr/>
              </p:nvSpPr>
              <p:spPr>
                <a:xfrm>
                  <a:off x="5673539" y="1749432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E8B460C-157B-953C-EB72-54642C58EECC}"/>
                    </a:ext>
                  </a:extLst>
                </p:cNvPr>
                <p:cNvSpPr txBox="1"/>
                <p:nvPr/>
              </p:nvSpPr>
              <p:spPr>
                <a:xfrm>
                  <a:off x="5673539" y="2279763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75F162B-C778-6E70-CB50-14ABE53A93A4}"/>
                    </a:ext>
                  </a:extLst>
                </p:cNvPr>
                <p:cNvSpPr txBox="1"/>
                <p:nvPr/>
              </p:nvSpPr>
              <p:spPr>
                <a:xfrm>
                  <a:off x="7767645" y="4448245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222825-6401-24E5-BEC5-CA68CE81160F}"/>
                  </a:ext>
                </a:extLst>
              </p:cNvPr>
              <p:cNvSpPr txBox="1"/>
              <p:nvPr/>
            </p:nvSpPr>
            <p:spPr>
              <a:xfrm>
                <a:off x="7589231" y="167935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4C9989-8618-F419-524D-C5FB7EB3CDD0}"/>
                  </a:ext>
                </a:extLst>
              </p:cNvPr>
              <p:cNvSpPr txBox="1"/>
              <p:nvPr/>
            </p:nvSpPr>
            <p:spPr>
              <a:xfrm>
                <a:off x="7080866" y="2802005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EAC963-C1BF-C840-6D62-927F1708E807}"/>
                </a:ext>
              </a:extLst>
            </p:cNvPr>
            <p:cNvSpPr txBox="1"/>
            <p:nvPr/>
          </p:nvSpPr>
          <p:spPr>
            <a:xfrm>
              <a:off x="7762584" y="4025737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38905F-421B-EDAB-1E10-3C086FDB839B}"/>
                </a:ext>
              </a:extLst>
            </p:cNvPr>
            <p:cNvSpPr txBox="1"/>
            <p:nvPr/>
          </p:nvSpPr>
          <p:spPr>
            <a:xfrm>
              <a:off x="7046409" y="3986338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80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C58BE1-159B-339C-3215-D40DA035C7B3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07E864BE-2E37-F4A7-7833-43A63E646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C489CF2E-7A70-CCB8-7B0F-063FD5013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3A36FB3E-7BC9-9473-C8D8-A11E54285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CBA478-B1F7-92D6-DA70-4AAA854CB685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870D2AA3-AB43-1903-DE95-4F86D94D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5" descr="empty-blue-rectangle">
            <a:extLst>
              <a:ext uri="{FF2B5EF4-FFF2-40B4-BE49-F238E27FC236}">
                <a16:creationId xmlns:a16="http://schemas.microsoft.com/office/drawing/2014/main" id="{C545C472-FC90-9A80-582E-0D1F88FD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85" y="2459356"/>
            <a:ext cx="6276128" cy="356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8567D4-DBF5-5F84-EAAA-3B5EB8F05DC8}"/>
                  </a:ext>
                </a:extLst>
              </p:cNvPr>
              <p:cNvSpPr txBox="1"/>
              <p:nvPr/>
            </p:nvSpPr>
            <p:spPr>
              <a:xfrm>
                <a:off x="1143000" y="1182962"/>
                <a:ext cx="1036320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 vật CĐ thẳng biến đổi đều với vận tốc ban đầu: v</a:t>
                </a:r>
                <a:r>
                  <a:rPr lang="en-US" sz="25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ận tốc của vật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500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𝐚𝐭</m:t>
                    </m:r>
                  </m:oMath>
                </a14:m>
                <a:r>
                  <a:rPr lang="en-US" sz="25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nên đồ thị </a:t>
                </a: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(v-t)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có dạng như hình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8567D4-DBF5-5F84-EAAA-3B5EB8F0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82962"/>
                <a:ext cx="10363200" cy="861774"/>
              </a:xfrm>
              <a:prstGeom prst="rect">
                <a:avLst/>
              </a:prstGeom>
              <a:blipFill>
                <a:blip r:embed="rId5"/>
                <a:stretch>
                  <a:fillRect l="-882" t="-4965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13">
            <a:extLst>
              <a:ext uri="{FF2B5EF4-FFF2-40B4-BE49-F238E27FC236}">
                <a16:creationId xmlns:a16="http://schemas.microsoft.com/office/drawing/2014/main" id="{02E0C039-CCE6-9625-B0FE-D9025717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1. Tính độ dịch chuyển bằng đồ thị vận tốc – thời gian (v – 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DFF21-B35D-1ED5-8725-C66ECD40D48D}"/>
                  </a:ext>
                </a:extLst>
              </p:cNvPr>
              <p:cNvSpPr txBox="1"/>
              <p:nvPr/>
            </p:nvSpPr>
            <p:spPr>
              <a:xfrm>
                <a:off x="946124" y="2691369"/>
                <a:ext cx="5634821" cy="3329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25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 độ dịch chuyển:</a:t>
                </a:r>
              </a:p>
              <a:p>
                <a:pPr marL="342900" marR="0" indent="-342900">
                  <a:spcBef>
                    <a:spcPts val="0"/>
                  </a:spcBef>
                  <a:buFont typeface="Symbol" panose="05050102010706020507" pitchFamily="18" charset="2"/>
                  <a:buChar char="-"/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 một hình thang nhỏ bất kì, vì vật CĐTBĐĐ nên trong khoảng thời gian nhỏ từ A đến B, có thể coi chuyển động của vật là thẳng đều với vận tốc </a:t>
                </a:r>
              </a:p>
              <a:p>
                <a:pPr algn="ctr"/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</a:t>
                </a:r>
                <a:r>
                  <a:rPr lang="en-US" sz="25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 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</a:t>
                </a:r>
                <a:r>
                  <a:rPr lang="en-US" sz="22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(C nằm giữa A và B).</a:t>
                </a:r>
                <a:endParaRPr lang="en-US" sz="2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indent="-342900">
                  <a:spcBef>
                    <a:spcPts val="0"/>
                  </a:spcBef>
                  <a:buFont typeface="Symbol" panose="05050102010706020507" pitchFamily="18" charset="2"/>
                  <a:buChar char="-"/>
                </a:pPr>
                <a:endParaRPr lang="en-US" sz="2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8DFF21-B35D-1ED5-8725-C66ECD40D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24" y="2691369"/>
                <a:ext cx="5634821" cy="3329694"/>
              </a:xfrm>
              <a:prstGeom prst="rect">
                <a:avLst/>
              </a:prstGeom>
              <a:blipFill>
                <a:blip r:embed="rId6"/>
                <a:stretch>
                  <a:fillRect l="-1838" t="-1280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AB1880F-148B-E189-3276-A46B07FA2C65}"/>
              </a:ext>
            </a:extLst>
          </p:cNvPr>
          <p:cNvGrpSpPr/>
          <p:nvPr/>
        </p:nvGrpSpPr>
        <p:grpSpPr>
          <a:xfrm>
            <a:off x="6324600" y="2146847"/>
            <a:ext cx="6248402" cy="4889449"/>
            <a:chOff x="4899660" y="893105"/>
            <a:chExt cx="5026270" cy="44586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31FD13-636A-AF2D-62D5-787545BFED60}"/>
                </a:ext>
              </a:extLst>
            </p:cNvPr>
            <p:cNvGrpSpPr/>
            <p:nvPr/>
          </p:nvGrpSpPr>
          <p:grpSpPr>
            <a:xfrm>
              <a:off x="4899660" y="893105"/>
              <a:ext cx="5026270" cy="4458601"/>
              <a:chOff x="4899660" y="893105"/>
              <a:chExt cx="5026270" cy="445860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491186E-7C3A-4240-C067-FC21ABA0FE9D}"/>
                  </a:ext>
                </a:extLst>
              </p:cNvPr>
              <p:cNvGrpSpPr/>
              <p:nvPr/>
            </p:nvGrpSpPr>
            <p:grpSpPr>
              <a:xfrm>
                <a:off x="4899660" y="893105"/>
                <a:ext cx="5026270" cy="4458601"/>
                <a:chOff x="4899660" y="893105"/>
                <a:chExt cx="5026270" cy="4458601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6E620A6-354F-CAC8-3F14-75EC1CDC66F7}"/>
                    </a:ext>
                  </a:extLst>
                </p:cNvPr>
                <p:cNvGrpSpPr/>
                <p:nvPr/>
              </p:nvGrpSpPr>
              <p:grpSpPr>
                <a:xfrm>
                  <a:off x="4899660" y="893105"/>
                  <a:ext cx="5026270" cy="4458601"/>
                  <a:chOff x="3670146" y="1002990"/>
                  <a:chExt cx="5026270" cy="4458601"/>
                </a:xfrm>
              </p:grpSpPr>
              <p:pic>
                <p:nvPicPr>
                  <p:cNvPr id="44" name="Content Placeholder 4">
                    <a:extLst>
                      <a:ext uri="{FF2B5EF4-FFF2-40B4-BE49-F238E27FC236}">
                        <a16:creationId xmlns:a16="http://schemas.microsoft.com/office/drawing/2014/main" id="{8FB01F0D-BC60-6C01-F723-D6D7B2411A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rcRect/>
                  <a:stretch/>
                </p:blipFill>
                <p:spPr>
                  <a:xfrm>
                    <a:off x="5156630" y="1506519"/>
                    <a:ext cx="2297227" cy="3040282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4A9B6829-2C42-6560-0450-3304EA91CA00}"/>
                      </a:ext>
                    </a:extLst>
                  </p:cNvPr>
                  <p:cNvGrpSpPr/>
                  <p:nvPr/>
                </p:nvGrpSpPr>
                <p:grpSpPr>
                  <a:xfrm>
                    <a:off x="3670146" y="1002990"/>
                    <a:ext cx="5026270" cy="4458601"/>
                    <a:chOff x="8524983" y="4124056"/>
                    <a:chExt cx="3644978" cy="2372111"/>
                  </a:xfrm>
                </p:grpSpPr>
                <p:cxnSp>
                  <p:nvCxnSpPr>
                    <p:cNvPr id="48" name="Straight Arrow Connector 47">
                      <a:extLst>
                        <a:ext uri="{FF2B5EF4-FFF2-40B4-BE49-F238E27FC236}">
                          <a16:creationId xmlns:a16="http://schemas.microsoft.com/office/drawing/2014/main" id="{2D7EB2BF-1A87-4011-07CC-C2A1F55908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479761" y="5997727"/>
                      <a:ext cx="2274704" cy="8196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>
                      <a:extLst>
                        <a:ext uri="{FF2B5EF4-FFF2-40B4-BE49-F238E27FC236}">
                          <a16:creationId xmlns:a16="http://schemas.microsoft.com/office/drawing/2014/main" id="{BD4700D5-CE32-56CE-8828-2D05336BAF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596381" y="4242946"/>
                      <a:ext cx="4819" cy="1797967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0E7142CB-B4DF-BAC7-1A81-0E0A91264A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24983" y="4124056"/>
                      <a:ext cx="1295400" cy="2538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v(m/s)</a:t>
                      </a:r>
                      <a:endParaRPr lang="en-US" sz="2500" baseline="-25000"/>
                    </a:p>
                  </p:txBody>
                </p: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4270F569-C169-D4FF-358B-693BBBFCD8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38969" y="6019113"/>
                      <a:ext cx="830992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t(s)</a:t>
                      </a:r>
                      <a:endParaRPr lang="en-US" sz="2500" baseline="-25000"/>
                    </a:p>
                  </p:txBody>
                </p:sp>
              </p:grp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49EEEB5-9CDC-CC19-255C-C0A5ED733B16}"/>
                      </a:ext>
                    </a:extLst>
                  </p:cNvPr>
                  <p:cNvSpPr txBox="1"/>
                  <p:nvPr/>
                </p:nvSpPr>
                <p:spPr>
                  <a:xfrm>
                    <a:off x="4435270" y="3484503"/>
                    <a:ext cx="942352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674511E1-FEFA-5502-31FD-6202CFEC884A}"/>
                      </a:ext>
                    </a:extLst>
                  </p:cNvPr>
                  <p:cNvSpPr txBox="1"/>
                  <p:nvPr/>
                </p:nvSpPr>
                <p:spPr>
                  <a:xfrm>
                    <a:off x="5986648" y="4511588"/>
                    <a:ext cx="558128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81C16F6-F264-96CF-EBBC-44ED13DD80AF}"/>
                    </a:ext>
                  </a:extLst>
                </p:cNvPr>
                <p:cNvSpPr txBox="1"/>
                <p:nvPr/>
              </p:nvSpPr>
              <p:spPr>
                <a:xfrm>
                  <a:off x="5613950" y="4171130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7679CC3-FF4E-7B42-6B44-8F4DCC9525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9068" y="1420129"/>
                  <a:ext cx="2205023" cy="222975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7075F3C-BA9B-D9F3-840F-AF92441B9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1579" y="2570222"/>
                  <a:ext cx="0" cy="1857239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481AE2B-3B0A-68E4-9092-D1D35E2B72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0055" y="2204336"/>
                  <a:ext cx="0" cy="224390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3434379-F5D2-9CA7-02B9-D913EFE321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526901"/>
                  <a:ext cx="1094660" cy="810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6B5771C-91C4-5BC9-8DC5-DE9F268A7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186950"/>
                  <a:ext cx="1459489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25F85A7-7987-0303-1966-9313379D8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83718" y="1420129"/>
                  <a:ext cx="2230373" cy="767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DCF4A9E-5A36-0883-6D0D-5C2A5AA50D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65223" y="3324264"/>
                  <a:ext cx="0" cy="109652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9FC1EBC-3F01-E575-0A39-891311DA0B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30310" y="2932360"/>
                  <a:ext cx="0" cy="147729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C307EAE-D830-CEEC-B043-C54C6564AB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3328" y="1822450"/>
                  <a:ext cx="0" cy="260501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E276FDE-B647-C24A-60AF-1CD90EAED0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6733" y="1355094"/>
                  <a:ext cx="7358" cy="304028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AD5E735-F878-F66A-EACA-E3F1428E923A}"/>
                    </a:ext>
                  </a:extLst>
                </p:cNvPr>
                <p:cNvSpPr txBox="1"/>
                <p:nvPr/>
              </p:nvSpPr>
              <p:spPr>
                <a:xfrm>
                  <a:off x="5673539" y="1749432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E8B460C-157B-953C-EB72-54642C58EECC}"/>
                    </a:ext>
                  </a:extLst>
                </p:cNvPr>
                <p:cNvSpPr txBox="1"/>
                <p:nvPr/>
              </p:nvSpPr>
              <p:spPr>
                <a:xfrm>
                  <a:off x="5673539" y="2279763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75F162B-C778-6E70-CB50-14ABE53A93A4}"/>
                    </a:ext>
                  </a:extLst>
                </p:cNvPr>
                <p:cNvSpPr txBox="1"/>
                <p:nvPr/>
              </p:nvSpPr>
              <p:spPr>
                <a:xfrm>
                  <a:off x="7767645" y="4448245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97CD617-7616-BB59-092E-1A8E4DAD9DAA}"/>
                    </a:ext>
                  </a:extLst>
                </p:cNvPr>
                <p:cNvSpPr txBox="1"/>
                <p:nvPr/>
              </p:nvSpPr>
              <p:spPr>
                <a:xfrm>
                  <a:off x="7419813" y="4406373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en-US" sz="25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6B84DFF-4258-3774-0ED2-B70677DAF8AE}"/>
                    </a:ext>
                  </a:extLst>
                </p:cNvPr>
                <p:cNvSpPr txBox="1"/>
                <p:nvPr/>
              </p:nvSpPr>
              <p:spPr>
                <a:xfrm>
                  <a:off x="5689777" y="2036609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1F7ED52-443D-05BB-576A-B4FB8C6D69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98877" y="2358189"/>
                  <a:ext cx="0" cy="207872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31AE6269-96FD-9BA9-1D4E-11B8CF7394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77073" y="2377851"/>
                  <a:ext cx="1321804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222825-6401-24E5-BEC5-CA68CE81160F}"/>
                  </a:ext>
                </a:extLst>
              </p:cNvPr>
              <p:cNvSpPr txBox="1"/>
              <p:nvPr/>
            </p:nvSpPr>
            <p:spPr>
              <a:xfrm>
                <a:off x="7589231" y="167935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4C9989-8618-F419-524D-C5FB7EB3CDD0}"/>
                  </a:ext>
                </a:extLst>
              </p:cNvPr>
              <p:cNvSpPr txBox="1"/>
              <p:nvPr/>
            </p:nvSpPr>
            <p:spPr>
              <a:xfrm>
                <a:off x="7080866" y="2802005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EAC963-C1BF-C840-6D62-927F1708E807}"/>
                </a:ext>
              </a:extLst>
            </p:cNvPr>
            <p:cNvSpPr txBox="1"/>
            <p:nvPr/>
          </p:nvSpPr>
          <p:spPr>
            <a:xfrm>
              <a:off x="7762584" y="4025737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38905F-421B-EDAB-1E10-3C086FDB839B}"/>
                </a:ext>
              </a:extLst>
            </p:cNvPr>
            <p:cNvSpPr txBox="1"/>
            <p:nvPr/>
          </p:nvSpPr>
          <p:spPr>
            <a:xfrm>
              <a:off x="7046409" y="3986338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90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C58BE1-159B-339C-3215-D40DA035C7B3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07E864BE-2E37-F4A7-7833-43A63E646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C489CF2E-7A70-CCB8-7B0F-063FD5013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3A36FB3E-7BC9-9473-C8D8-A11E54285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CBA478-B1F7-92D6-DA70-4AAA854CB685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870D2AA3-AB43-1903-DE95-4F86D94D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5" descr="empty-blue-rectangle">
            <a:extLst>
              <a:ext uri="{FF2B5EF4-FFF2-40B4-BE49-F238E27FC236}">
                <a16:creationId xmlns:a16="http://schemas.microsoft.com/office/drawing/2014/main" id="{C545C472-FC90-9A80-582E-0D1F88FD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19" y="2061787"/>
            <a:ext cx="6383373" cy="39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3">
            <a:extLst>
              <a:ext uri="{FF2B5EF4-FFF2-40B4-BE49-F238E27FC236}">
                <a16:creationId xmlns:a16="http://schemas.microsoft.com/office/drawing/2014/main" id="{02E0C039-CCE6-9625-B0FE-D9025717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1. Tính độ dịch chuyển bằng đồ thị vận tốc – thời gian (v – 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DFF21-B35D-1ED5-8725-C66ECD40D48D}"/>
              </a:ext>
            </a:extLst>
          </p:cNvPr>
          <p:cNvSpPr txBox="1"/>
          <p:nvPr/>
        </p:nvSpPr>
        <p:spPr>
          <a:xfrm>
            <a:off x="829779" y="2212451"/>
            <a:ext cx="545601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 độ dịch chuyển:</a:t>
            </a:r>
          </a:p>
          <a:p>
            <a:pPr marL="342900" marR="0" indent="-3429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 dịch chuyển của vật trong thời gian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có độ lớn bằng diện tích HCN có cạnh là v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và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t.</a:t>
            </a:r>
          </a:p>
          <a:p>
            <a:pPr marR="0" algn="just">
              <a:spcBef>
                <a:spcPts val="0"/>
              </a:spcBef>
            </a:pP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70368-B5C7-D2CF-6F32-76A7F599E513}"/>
                  </a:ext>
                </a:extLst>
              </p:cNvPr>
              <p:cNvSpPr txBox="1"/>
              <p:nvPr/>
            </p:nvSpPr>
            <p:spPr>
              <a:xfrm>
                <a:off x="952500" y="1090730"/>
                <a:ext cx="1036320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 vật CĐ thẳng biến đổi đều với vận tốc ban đầu: v</a:t>
                </a:r>
                <a:r>
                  <a:rPr lang="en-US" sz="25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ận tốc của vật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500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𝐚𝐭</m:t>
                    </m:r>
                  </m:oMath>
                </a14:m>
                <a:r>
                  <a:rPr lang="en-US" sz="25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nên đồ thị </a:t>
                </a: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(v-t)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có dạng như hình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70368-B5C7-D2CF-6F32-76A7F599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090730"/>
                <a:ext cx="10363200" cy="861774"/>
              </a:xfrm>
              <a:prstGeom prst="rect">
                <a:avLst/>
              </a:prstGeom>
              <a:blipFill>
                <a:blip r:embed="rId6"/>
                <a:stretch>
                  <a:fillRect l="-824" t="-5674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30A5186-DB4D-9CF4-336E-C8B62538B2AB}"/>
              </a:ext>
            </a:extLst>
          </p:cNvPr>
          <p:cNvGrpSpPr/>
          <p:nvPr/>
        </p:nvGrpSpPr>
        <p:grpSpPr>
          <a:xfrm>
            <a:off x="6477000" y="2061787"/>
            <a:ext cx="6248402" cy="4889449"/>
            <a:chOff x="4899660" y="893105"/>
            <a:chExt cx="5026270" cy="445860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142AA1-EC9A-E4E6-1C7A-73957AFDF16E}"/>
                </a:ext>
              </a:extLst>
            </p:cNvPr>
            <p:cNvGrpSpPr/>
            <p:nvPr/>
          </p:nvGrpSpPr>
          <p:grpSpPr>
            <a:xfrm>
              <a:off x="4899660" y="893105"/>
              <a:ext cx="5026270" cy="4458601"/>
              <a:chOff x="4899660" y="893105"/>
              <a:chExt cx="5026270" cy="445860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AE5AE27-380C-7A68-67FF-AB372C09C247}"/>
                  </a:ext>
                </a:extLst>
              </p:cNvPr>
              <p:cNvGrpSpPr/>
              <p:nvPr/>
            </p:nvGrpSpPr>
            <p:grpSpPr>
              <a:xfrm>
                <a:off x="4899660" y="893105"/>
                <a:ext cx="5026270" cy="4458601"/>
                <a:chOff x="4899660" y="893105"/>
                <a:chExt cx="5026270" cy="4458601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F493AF2-C108-E012-7918-AC74484008EE}"/>
                    </a:ext>
                  </a:extLst>
                </p:cNvPr>
                <p:cNvGrpSpPr/>
                <p:nvPr/>
              </p:nvGrpSpPr>
              <p:grpSpPr>
                <a:xfrm>
                  <a:off x="4899660" y="893105"/>
                  <a:ext cx="5026270" cy="4458601"/>
                  <a:chOff x="3670146" y="1002990"/>
                  <a:chExt cx="5026270" cy="4458601"/>
                </a:xfrm>
              </p:grpSpPr>
              <p:pic>
                <p:nvPicPr>
                  <p:cNvPr id="67" name="Content Placeholder 4">
                    <a:extLst>
                      <a:ext uri="{FF2B5EF4-FFF2-40B4-BE49-F238E27FC236}">
                        <a16:creationId xmlns:a16="http://schemas.microsoft.com/office/drawing/2014/main" id="{6385260E-1858-D836-6EDF-1E1DB88AFA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rcRect/>
                  <a:stretch/>
                </p:blipFill>
                <p:spPr>
                  <a:xfrm>
                    <a:off x="5156630" y="1506519"/>
                    <a:ext cx="2297227" cy="3040282"/>
                  </a:xfrm>
                  <a:prstGeom prst="rect">
                    <a:avLst/>
                  </a:prstGeom>
                </p:spPr>
              </p:pic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74DA3D8A-A131-2F02-EFC4-FE8F4E35B1D4}"/>
                      </a:ext>
                    </a:extLst>
                  </p:cNvPr>
                  <p:cNvGrpSpPr/>
                  <p:nvPr/>
                </p:nvGrpSpPr>
                <p:grpSpPr>
                  <a:xfrm>
                    <a:off x="3670146" y="1002990"/>
                    <a:ext cx="5026270" cy="4458601"/>
                    <a:chOff x="8524983" y="4124056"/>
                    <a:chExt cx="3644978" cy="2372111"/>
                  </a:xfrm>
                </p:grpSpPr>
                <p:cxnSp>
                  <p:nvCxnSpPr>
                    <p:cNvPr id="71" name="Straight Arrow Connector 70">
                      <a:extLst>
                        <a:ext uri="{FF2B5EF4-FFF2-40B4-BE49-F238E27FC236}">
                          <a16:creationId xmlns:a16="http://schemas.microsoft.com/office/drawing/2014/main" id="{D6E345C9-CC73-9495-46A2-E1AD412200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479761" y="5997727"/>
                      <a:ext cx="2274704" cy="8196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Arrow Connector 71">
                      <a:extLst>
                        <a:ext uri="{FF2B5EF4-FFF2-40B4-BE49-F238E27FC236}">
                          <a16:creationId xmlns:a16="http://schemas.microsoft.com/office/drawing/2014/main" id="{1ECD7051-E0AF-7D2B-A05D-C683BBD98F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596381" y="4242946"/>
                      <a:ext cx="4819" cy="1797967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52EBB76F-C49D-29B5-3B0F-DD848D8807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24983" y="4124056"/>
                      <a:ext cx="1295400" cy="2538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v(m/s)</a:t>
                      </a:r>
                      <a:endParaRPr lang="en-US" sz="2500" baseline="-25000"/>
                    </a:p>
                  </p:txBody>
                </p:sp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4BCA37F0-A9C1-C28B-FA98-F9799F92E8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38969" y="6019113"/>
                      <a:ext cx="830992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t(s)</a:t>
                      </a:r>
                      <a:endParaRPr lang="en-US" sz="2500" baseline="-25000"/>
                    </a:p>
                  </p:txBody>
                </p:sp>
              </p:grp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607CA3C8-8324-F96C-8453-D5B357D71ED4}"/>
                      </a:ext>
                    </a:extLst>
                  </p:cNvPr>
                  <p:cNvSpPr txBox="1"/>
                  <p:nvPr/>
                </p:nvSpPr>
                <p:spPr>
                  <a:xfrm>
                    <a:off x="4435270" y="3484503"/>
                    <a:ext cx="942352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143D7DE5-52B5-0C3D-D8B3-CB45C8921575}"/>
                      </a:ext>
                    </a:extLst>
                  </p:cNvPr>
                  <p:cNvSpPr txBox="1"/>
                  <p:nvPr/>
                </p:nvSpPr>
                <p:spPr>
                  <a:xfrm>
                    <a:off x="5986648" y="4511588"/>
                    <a:ext cx="558128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BFC9FF1-FA60-587C-1729-2C7727095A25}"/>
                    </a:ext>
                  </a:extLst>
                </p:cNvPr>
                <p:cNvSpPr txBox="1"/>
                <p:nvPr/>
              </p:nvSpPr>
              <p:spPr>
                <a:xfrm>
                  <a:off x="5613950" y="4171130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03C54E5-F4AD-FF1B-EC16-AD2AC87C6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9068" y="1420129"/>
                  <a:ext cx="2205023" cy="222975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440A6B5-E902-819D-BBEB-35001A6FE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1579" y="2570222"/>
                  <a:ext cx="0" cy="1857239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0BEEA26-6F0D-1DD1-FDBB-5FC0FD639A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0055" y="2204336"/>
                  <a:ext cx="0" cy="224390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B79E989-18CD-2162-202A-D07D5BCAC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526901"/>
                  <a:ext cx="1094660" cy="810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627463F-9AC1-A292-AED0-7C26521B6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186950"/>
                  <a:ext cx="1459489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0A13A5B8-30FE-0076-3F8F-7F48EE1B77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83718" y="1420129"/>
                  <a:ext cx="2230373" cy="767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2D3F13E-F5A6-9122-E73D-28F49E234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65223" y="3324264"/>
                  <a:ext cx="0" cy="109652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6F625AA-F096-3493-32CD-B7B2392BD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30310" y="2932360"/>
                  <a:ext cx="0" cy="147729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4FAE948-515F-B451-3C21-77886D0F99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3328" y="1822450"/>
                  <a:ext cx="0" cy="260501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869DCA14-B0AA-FA77-A0FA-DEB630A958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6733" y="1355094"/>
                  <a:ext cx="7358" cy="304028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71161DE-BC23-90F1-A2B7-AD2A06AF5717}"/>
                    </a:ext>
                  </a:extLst>
                </p:cNvPr>
                <p:cNvSpPr txBox="1"/>
                <p:nvPr/>
              </p:nvSpPr>
              <p:spPr>
                <a:xfrm>
                  <a:off x="5673539" y="1749432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FD6FCA9-8E9A-B89E-236B-ECC7167269CA}"/>
                    </a:ext>
                  </a:extLst>
                </p:cNvPr>
                <p:cNvSpPr txBox="1"/>
                <p:nvPr/>
              </p:nvSpPr>
              <p:spPr>
                <a:xfrm>
                  <a:off x="5673539" y="2279763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BA847E-51FF-0C32-3AF6-E1353E0B1199}"/>
                    </a:ext>
                  </a:extLst>
                </p:cNvPr>
                <p:cNvSpPr txBox="1"/>
                <p:nvPr/>
              </p:nvSpPr>
              <p:spPr>
                <a:xfrm>
                  <a:off x="7767645" y="4448245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784BB38-24EE-2370-8EAB-A284015654F1}"/>
                    </a:ext>
                  </a:extLst>
                </p:cNvPr>
                <p:cNvSpPr txBox="1"/>
                <p:nvPr/>
              </p:nvSpPr>
              <p:spPr>
                <a:xfrm>
                  <a:off x="7419813" y="4406373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en-US" sz="25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8E37E6E-E075-009A-734C-35633059BAA9}"/>
                    </a:ext>
                  </a:extLst>
                </p:cNvPr>
                <p:cNvSpPr txBox="1"/>
                <p:nvPr/>
              </p:nvSpPr>
              <p:spPr>
                <a:xfrm>
                  <a:off x="5689777" y="2036609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D28C0E1-5199-2CB4-59B4-2207BE057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98877" y="2358189"/>
                  <a:ext cx="0" cy="207872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061B0059-57FA-19B4-D7D6-E6C5F58E2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77073" y="2377851"/>
                  <a:ext cx="1321804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A2AACF-DD9B-1E86-3C94-7E4C983AF19D}"/>
                  </a:ext>
                </a:extLst>
              </p:cNvPr>
              <p:cNvSpPr txBox="1"/>
              <p:nvPr/>
            </p:nvSpPr>
            <p:spPr>
              <a:xfrm>
                <a:off x="7589231" y="167935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1BB51F-1777-1A5B-BA19-5C1728014F4A}"/>
                  </a:ext>
                </a:extLst>
              </p:cNvPr>
              <p:cNvSpPr txBox="1"/>
              <p:nvPr/>
            </p:nvSpPr>
            <p:spPr>
              <a:xfrm>
                <a:off x="7080866" y="2802005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D50A58-9CFF-318A-2CCB-40AA23E43E90}"/>
                </a:ext>
              </a:extLst>
            </p:cNvPr>
            <p:cNvSpPr txBox="1"/>
            <p:nvPr/>
          </p:nvSpPr>
          <p:spPr>
            <a:xfrm>
              <a:off x="7762584" y="4025737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B5EC81-1ACC-9DA7-1B9A-C3B96909F22C}"/>
                </a:ext>
              </a:extLst>
            </p:cNvPr>
            <p:cNvSpPr txBox="1"/>
            <p:nvPr/>
          </p:nvSpPr>
          <p:spPr>
            <a:xfrm>
              <a:off x="7046409" y="3986338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CADC58-EBFB-048C-BAC5-006CE1F26C54}"/>
              </a:ext>
            </a:extLst>
          </p:cNvPr>
          <p:cNvGrpSpPr/>
          <p:nvPr/>
        </p:nvGrpSpPr>
        <p:grpSpPr>
          <a:xfrm>
            <a:off x="9712392" y="3499910"/>
            <a:ext cx="444657" cy="375912"/>
            <a:chOff x="5597591" y="3952722"/>
            <a:chExt cx="444657" cy="375912"/>
          </a:xfrm>
        </p:grpSpPr>
        <p:sp>
          <p:nvSpPr>
            <p:cNvPr id="76" name="Right Triangle 75">
              <a:extLst>
                <a:ext uri="{FF2B5EF4-FFF2-40B4-BE49-F238E27FC236}">
                  <a16:creationId xmlns:a16="http://schemas.microsoft.com/office/drawing/2014/main" id="{51F77225-4EC9-9E32-6BB2-96919D94329D}"/>
                </a:ext>
              </a:extLst>
            </p:cNvPr>
            <p:cNvSpPr/>
            <p:nvPr/>
          </p:nvSpPr>
          <p:spPr>
            <a:xfrm rot="16200000">
              <a:off x="5851308" y="3938160"/>
              <a:ext cx="176378" cy="205502"/>
            </a:xfrm>
            <a:prstGeom prst="rtTriangle">
              <a:avLst/>
            </a:prstGeom>
            <a:solidFill>
              <a:srgbClr val="00B0F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8DFC03D5-2CBB-3924-9C03-C203184E39F6}"/>
                </a:ext>
              </a:extLst>
            </p:cNvPr>
            <p:cNvSpPr/>
            <p:nvPr/>
          </p:nvSpPr>
          <p:spPr>
            <a:xfrm rot="5209061">
              <a:off x="5612153" y="4137694"/>
              <a:ext cx="176378" cy="205502"/>
            </a:xfrm>
            <a:prstGeom prst="rtTriangle">
              <a:avLst/>
            </a:prstGeom>
            <a:solidFill>
              <a:srgbClr val="00B0F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76C137-A871-FFF7-97E8-30BDD3A6D194}"/>
              </a:ext>
            </a:extLst>
          </p:cNvPr>
          <p:cNvGrpSpPr/>
          <p:nvPr/>
        </p:nvGrpSpPr>
        <p:grpSpPr>
          <a:xfrm>
            <a:off x="9711209" y="3693875"/>
            <a:ext cx="435220" cy="2125070"/>
            <a:chOff x="5638017" y="4315164"/>
            <a:chExt cx="395229" cy="191191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5398158-E580-E106-54F3-64098B357CB1}"/>
                </a:ext>
              </a:extLst>
            </p:cNvPr>
            <p:cNvCxnSpPr/>
            <p:nvPr/>
          </p:nvCxnSpPr>
          <p:spPr>
            <a:xfrm flipV="1">
              <a:off x="5638017" y="431516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B47D899-FB0B-C5ED-5BCA-E7243EC2F32D}"/>
                </a:ext>
              </a:extLst>
            </p:cNvPr>
            <p:cNvCxnSpPr/>
            <p:nvPr/>
          </p:nvCxnSpPr>
          <p:spPr>
            <a:xfrm flipV="1">
              <a:off x="5648843" y="458273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722D18C-43A2-890F-C2B8-CA3BC09121E0}"/>
                </a:ext>
              </a:extLst>
            </p:cNvPr>
            <p:cNvCxnSpPr/>
            <p:nvPr/>
          </p:nvCxnSpPr>
          <p:spPr>
            <a:xfrm flipV="1">
              <a:off x="5657440" y="4909296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57921B5-06E2-505F-689F-22A648DBC9D6}"/>
                </a:ext>
              </a:extLst>
            </p:cNvPr>
            <p:cNvCxnSpPr/>
            <p:nvPr/>
          </p:nvCxnSpPr>
          <p:spPr>
            <a:xfrm flipV="1">
              <a:off x="5646309" y="5194765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C883E21-02FE-E519-A493-51E3DAFD63EB}"/>
                </a:ext>
              </a:extLst>
            </p:cNvPr>
            <p:cNvCxnSpPr/>
            <p:nvPr/>
          </p:nvCxnSpPr>
          <p:spPr>
            <a:xfrm flipV="1">
              <a:off x="5643417" y="554913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09F7974-500D-107E-7626-8D0361087883}"/>
                </a:ext>
              </a:extLst>
            </p:cNvPr>
            <p:cNvCxnSpPr/>
            <p:nvPr/>
          </p:nvCxnSpPr>
          <p:spPr>
            <a:xfrm flipV="1">
              <a:off x="5653281" y="5934281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0CC0E2C-A4CF-1E35-63E5-E28428437C0B}"/>
              </a:ext>
            </a:extLst>
          </p:cNvPr>
          <p:cNvSpPr txBox="1"/>
          <p:nvPr/>
        </p:nvSpPr>
        <p:spPr>
          <a:xfrm>
            <a:off x="875969" y="3861006"/>
            <a:ext cx="545601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Diện tích của hình này bằng diện tích của hình thang nhỏ gạch chéo trong hình có đường cao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và các đáy có độ lớn V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</a:p>
          <a:p>
            <a:pPr marR="0" algn="just">
              <a:spcBef>
                <a:spcPts val="0"/>
              </a:spcBef>
            </a:pP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C58BE1-159B-339C-3215-D40DA035C7B3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07E864BE-2E37-F4A7-7833-43A63E646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C489CF2E-7A70-CCB8-7B0F-063FD5013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3A36FB3E-7BC9-9473-C8D8-A11E54285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CBA478-B1F7-92D6-DA70-4AAA854CB685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870D2AA3-AB43-1903-DE95-4F86D94D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5" descr="empty-blue-rectangle">
            <a:extLst>
              <a:ext uri="{FF2B5EF4-FFF2-40B4-BE49-F238E27FC236}">
                <a16:creationId xmlns:a16="http://schemas.microsoft.com/office/drawing/2014/main" id="{C545C472-FC90-9A80-582E-0D1F88FD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76" y="2344146"/>
            <a:ext cx="6455194" cy="363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3">
            <a:extLst>
              <a:ext uri="{FF2B5EF4-FFF2-40B4-BE49-F238E27FC236}">
                <a16:creationId xmlns:a16="http://schemas.microsoft.com/office/drawing/2014/main" id="{02E0C039-CCE6-9625-B0FE-D9025717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1. Tính độ dịch chuyển bằng đồ thị vận tốc – thời gian (v – 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DFF21-B35D-1ED5-8725-C66ECD40D48D}"/>
              </a:ext>
            </a:extLst>
          </p:cNvPr>
          <p:cNvSpPr txBox="1"/>
          <p:nvPr/>
        </p:nvSpPr>
        <p:spPr>
          <a:xfrm>
            <a:off x="810215" y="2748813"/>
            <a:ext cx="54354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 độ dịch chuyển:</a:t>
            </a:r>
          </a:p>
          <a:p>
            <a:pPr marL="342900" marR="0" indent="-3429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 lớn độ dịch chuyển trong thời gian t, bằng tổng các độ dịch chuyển trong các khoảng thời gian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t, nên có độ lớn bằng diện tích của hình thang vuông có đường cao là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và các đáy có độ lớn v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,v.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</a:pP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70368-B5C7-D2CF-6F32-76A7F599E513}"/>
                  </a:ext>
                </a:extLst>
              </p:cNvPr>
              <p:cNvSpPr txBox="1"/>
              <p:nvPr/>
            </p:nvSpPr>
            <p:spPr>
              <a:xfrm>
                <a:off x="952500" y="1090730"/>
                <a:ext cx="1036320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 vật CĐ thẳng biến đổi đều với vận tốc ban đầu: v</a:t>
                </a:r>
                <a:r>
                  <a:rPr lang="en-US" sz="25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ận tốc của vật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500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5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𝐚𝐭</m:t>
                    </m:r>
                  </m:oMath>
                </a14:m>
                <a:r>
                  <a:rPr lang="en-US" sz="25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nên đồ thị </a:t>
                </a: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(v-t)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có dạng như hình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70368-B5C7-D2CF-6F32-76A7F599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090730"/>
                <a:ext cx="10363200" cy="861774"/>
              </a:xfrm>
              <a:prstGeom prst="rect">
                <a:avLst/>
              </a:prstGeom>
              <a:blipFill>
                <a:blip r:embed="rId6"/>
                <a:stretch>
                  <a:fillRect l="-824" t="-5674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30A5186-DB4D-9CF4-336E-C8B62538B2AB}"/>
              </a:ext>
            </a:extLst>
          </p:cNvPr>
          <p:cNvGrpSpPr/>
          <p:nvPr/>
        </p:nvGrpSpPr>
        <p:grpSpPr>
          <a:xfrm>
            <a:off x="6477000" y="2061787"/>
            <a:ext cx="6248402" cy="4889449"/>
            <a:chOff x="4899660" y="893105"/>
            <a:chExt cx="5026270" cy="445860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142AA1-EC9A-E4E6-1C7A-73957AFDF16E}"/>
                </a:ext>
              </a:extLst>
            </p:cNvPr>
            <p:cNvGrpSpPr/>
            <p:nvPr/>
          </p:nvGrpSpPr>
          <p:grpSpPr>
            <a:xfrm>
              <a:off x="4899660" y="893105"/>
              <a:ext cx="5026270" cy="4458601"/>
              <a:chOff x="4899660" y="893105"/>
              <a:chExt cx="5026270" cy="445860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AE5AE27-380C-7A68-67FF-AB372C09C247}"/>
                  </a:ext>
                </a:extLst>
              </p:cNvPr>
              <p:cNvGrpSpPr/>
              <p:nvPr/>
            </p:nvGrpSpPr>
            <p:grpSpPr>
              <a:xfrm>
                <a:off x="4899660" y="893105"/>
                <a:ext cx="5026270" cy="4458601"/>
                <a:chOff x="4899660" y="893105"/>
                <a:chExt cx="5026270" cy="4458601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F493AF2-C108-E012-7918-AC74484008EE}"/>
                    </a:ext>
                  </a:extLst>
                </p:cNvPr>
                <p:cNvGrpSpPr/>
                <p:nvPr/>
              </p:nvGrpSpPr>
              <p:grpSpPr>
                <a:xfrm>
                  <a:off x="4899660" y="893105"/>
                  <a:ext cx="5026270" cy="4458601"/>
                  <a:chOff x="3670146" y="1002990"/>
                  <a:chExt cx="5026270" cy="4458601"/>
                </a:xfrm>
              </p:grpSpPr>
              <p:pic>
                <p:nvPicPr>
                  <p:cNvPr id="67" name="Content Placeholder 4">
                    <a:extLst>
                      <a:ext uri="{FF2B5EF4-FFF2-40B4-BE49-F238E27FC236}">
                        <a16:creationId xmlns:a16="http://schemas.microsoft.com/office/drawing/2014/main" id="{6385260E-1858-D836-6EDF-1E1DB88AFA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rcRect/>
                  <a:stretch/>
                </p:blipFill>
                <p:spPr>
                  <a:xfrm>
                    <a:off x="5156630" y="1506519"/>
                    <a:ext cx="2297227" cy="3040282"/>
                  </a:xfrm>
                  <a:prstGeom prst="rect">
                    <a:avLst/>
                  </a:prstGeom>
                </p:spPr>
              </p:pic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74DA3D8A-A131-2F02-EFC4-FE8F4E35B1D4}"/>
                      </a:ext>
                    </a:extLst>
                  </p:cNvPr>
                  <p:cNvGrpSpPr/>
                  <p:nvPr/>
                </p:nvGrpSpPr>
                <p:grpSpPr>
                  <a:xfrm>
                    <a:off x="3670146" y="1002990"/>
                    <a:ext cx="5026270" cy="4458601"/>
                    <a:chOff x="8524983" y="4124056"/>
                    <a:chExt cx="3644978" cy="2372111"/>
                  </a:xfrm>
                </p:grpSpPr>
                <p:cxnSp>
                  <p:nvCxnSpPr>
                    <p:cNvPr id="71" name="Straight Arrow Connector 70">
                      <a:extLst>
                        <a:ext uri="{FF2B5EF4-FFF2-40B4-BE49-F238E27FC236}">
                          <a16:creationId xmlns:a16="http://schemas.microsoft.com/office/drawing/2014/main" id="{D6E345C9-CC73-9495-46A2-E1AD412200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479761" y="5997727"/>
                      <a:ext cx="2274704" cy="8196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Arrow Connector 71">
                      <a:extLst>
                        <a:ext uri="{FF2B5EF4-FFF2-40B4-BE49-F238E27FC236}">
                          <a16:creationId xmlns:a16="http://schemas.microsoft.com/office/drawing/2014/main" id="{1ECD7051-E0AF-7D2B-A05D-C683BBD98F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596381" y="4242946"/>
                      <a:ext cx="4819" cy="1797967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52EBB76F-C49D-29B5-3B0F-DD848D8807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24983" y="4124056"/>
                      <a:ext cx="1295400" cy="2538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v(m/s)</a:t>
                      </a:r>
                      <a:endParaRPr lang="en-US" sz="2500" baseline="-25000"/>
                    </a:p>
                  </p:txBody>
                </p:sp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4BCA37F0-A9C1-C28B-FA98-F9799F92E8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38969" y="6019113"/>
                      <a:ext cx="830992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t(s)</a:t>
                      </a:r>
                      <a:endParaRPr lang="en-US" sz="2500" baseline="-25000"/>
                    </a:p>
                  </p:txBody>
                </p:sp>
              </p:grp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607CA3C8-8324-F96C-8453-D5B357D71ED4}"/>
                      </a:ext>
                    </a:extLst>
                  </p:cNvPr>
                  <p:cNvSpPr txBox="1"/>
                  <p:nvPr/>
                </p:nvSpPr>
                <p:spPr>
                  <a:xfrm>
                    <a:off x="4435270" y="3484503"/>
                    <a:ext cx="942352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143D7DE5-52B5-0C3D-D8B3-CB45C8921575}"/>
                      </a:ext>
                    </a:extLst>
                  </p:cNvPr>
                  <p:cNvSpPr txBox="1"/>
                  <p:nvPr/>
                </p:nvSpPr>
                <p:spPr>
                  <a:xfrm>
                    <a:off x="5986648" y="4511588"/>
                    <a:ext cx="558128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BFC9FF1-FA60-587C-1729-2C7727095A25}"/>
                    </a:ext>
                  </a:extLst>
                </p:cNvPr>
                <p:cNvSpPr txBox="1"/>
                <p:nvPr/>
              </p:nvSpPr>
              <p:spPr>
                <a:xfrm>
                  <a:off x="5613950" y="4171130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03C54E5-F4AD-FF1B-EC16-AD2AC87C6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9068" y="1420129"/>
                  <a:ext cx="2205023" cy="222975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440A6B5-E902-819D-BBEB-35001A6FE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1579" y="2570222"/>
                  <a:ext cx="0" cy="1857239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0BEEA26-6F0D-1DD1-FDBB-5FC0FD639A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0055" y="2204336"/>
                  <a:ext cx="0" cy="224390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B79E989-18CD-2162-202A-D07D5BCAC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526901"/>
                  <a:ext cx="1094660" cy="810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627463F-9AC1-A292-AED0-7C26521B6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186950"/>
                  <a:ext cx="1459489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0A13A5B8-30FE-0076-3F8F-7F48EE1B77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83718" y="1420129"/>
                  <a:ext cx="2230373" cy="767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2D3F13E-F5A6-9122-E73D-28F49E234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65223" y="3324264"/>
                  <a:ext cx="0" cy="109652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6F625AA-F096-3493-32CD-B7B2392BD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30310" y="2932360"/>
                  <a:ext cx="0" cy="147729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4FAE948-515F-B451-3C21-77886D0F99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3328" y="1822450"/>
                  <a:ext cx="0" cy="260501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869DCA14-B0AA-FA77-A0FA-DEB630A958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6733" y="1355094"/>
                  <a:ext cx="7358" cy="304028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71161DE-BC23-90F1-A2B7-AD2A06AF5717}"/>
                    </a:ext>
                  </a:extLst>
                </p:cNvPr>
                <p:cNvSpPr txBox="1"/>
                <p:nvPr/>
              </p:nvSpPr>
              <p:spPr>
                <a:xfrm>
                  <a:off x="5673539" y="1749432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FD6FCA9-8E9A-B89E-236B-ECC7167269CA}"/>
                    </a:ext>
                  </a:extLst>
                </p:cNvPr>
                <p:cNvSpPr txBox="1"/>
                <p:nvPr/>
              </p:nvSpPr>
              <p:spPr>
                <a:xfrm>
                  <a:off x="5673539" y="2279763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BA847E-51FF-0C32-3AF6-E1353E0B1199}"/>
                    </a:ext>
                  </a:extLst>
                </p:cNvPr>
                <p:cNvSpPr txBox="1"/>
                <p:nvPr/>
              </p:nvSpPr>
              <p:spPr>
                <a:xfrm>
                  <a:off x="7767645" y="4448245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784BB38-24EE-2370-8EAB-A284015654F1}"/>
                    </a:ext>
                  </a:extLst>
                </p:cNvPr>
                <p:cNvSpPr txBox="1"/>
                <p:nvPr/>
              </p:nvSpPr>
              <p:spPr>
                <a:xfrm>
                  <a:off x="7419813" y="4406373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en-US" sz="25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8E37E6E-E075-009A-734C-35633059BAA9}"/>
                    </a:ext>
                  </a:extLst>
                </p:cNvPr>
                <p:cNvSpPr txBox="1"/>
                <p:nvPr/>
              </p:nvSpPr>
              <p:spPr>
                <a:xfrm>
                  <a:off x="5689777" y="2036609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D28C0E1-5199-2CB4-59B4-2207BE057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98877" y="2358189"/>
                  <a:ext cx="0" cy="207872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061B0059-57FA-19B4-D7D6-E6C5F58E2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77073" y="2377851"/>
                  <a:ext cx="1321804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A2AACF-DD9B-1E86-3C94-7E4C983AF19D}"/>
                  </a:ext>
                </a:extLst>
              </p:cNvPr>
              <p:cNvSpPr txBox="1"/>
              <p:nvPr/>
            </p:nvSpPr>
            <p:spPr>
              <a:xfrm>
                <a:off x="7589231" y="167935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1BB51F-1777-1A5B-BA19-5C1728014F4A}"/>
                  </a:ext>
                </a:extLst>
              </p:cNvPr>
              <p:cNvSpPr txBox="1"/>
              <p:nvPr/>
            </p:nvSpPr>
            <p:spPr>
              <a:xfrm>
                <a:off x="7080866" y="2802005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D50A58-9CFF-318A-2CCB-40AA23E43E90}"/>
                </a:ext>
              </a:extLst>
            </p:cNvPr>
            <p:cNvSpPr txBox="1"/>
            <p:nvPr/>
          </p:nvSpPr>
          <p:spPr>
            <a:xfrm>
              <a:off x="7762584" y="4025737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B5EC81-1ACC-9DA7-1B9A-C3B96909F22C}"/>
                </a:ext>
              </a:extLst>
            </p:cNvPr>
            <p:cNvSpPr txBox="1"/>
            <p:nvPr/>
          </p:nvSpPr>
          <p:spPr>
            <a:xfrm>
              <a:off x="7046409" y="3986338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CADC58-EBFB-048C-BAC5-006CE1F26C54}"/>
              </a:ext>
            </a:extLst>
          </p:cNvPr>
          <p:cNvGrpSpPr/>
          <p:nvPr/>
        </p:nvGrpSpPr>
        <p:grpSpPr>
          <a:xfrm>
            <a:off x="9712392" y="3499910"/>
            <a:ext cx="444657" cy="375912"/>
            <a:chOff x="5597591" y="3952722"/>
            <a:chExt cx="444657" cy="375912"/>
          </a:xfrm>
        </p:grpSpPr>
        <p:sp>
          <p:nvSpPr>
            <p:cNvPr id="76" name="Right Triangle 75">
              <a:extLst>
                <a:ext uri="{FF2B5EF4-FFF2-40B4-BE49-F238E27FC236}">
                  <a16:creationId xmlns:a16="http://schemas.microsoft.com/office/drawing/2014/main" id="{51F77225-4EC9-9E32-6BB2-96919D94329D}"/>
                </a:ext>
              </a:extLst>
            </p:cNvPr>
            <p:cNvSpPr/>
            <p:nvPr/>
          </p:nvSpPr>
          <p:spPr>
            <a:xfrm rot="16200000">
              <a:off x="5851308" y="3938160"/>
              <a:ext cx="176378" cy="205502"/>
            </a:xfrm>
            <a:prstGeom prst="rtTriangle">
              <a:avLst/>
            </a:prstGeom>
            <a:solidFill>
              <a:srgbClr val="00B0F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8DFC03D5-2CBB-3924-9C03-C203184E39F6}"/>
                </a:ext>
              </a:extLst>
            </p:cNvPr>
            <p:cNvSpPr/>
            <p:nvPr/>
          </p:nvSpPr>
          <p:spPr>
            <a:xfrm rot="5209061">
              <a:off x="5612153" y="4137694"/>
              <a:ext cx="176378" cy="205502"/>
            </a:xfrm>
            <a:prstGeom prst="rtTriangle">
              <a:avLst/>
            </a:prstGeom>
            <a:solidFill>
              <a:srgbClr val="00B0F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0AAB60D-6E14-F44E-AA6B-FF3081B94ECC}"/>
              </a:ext>
            </a:extLst>
          </p:cNvPr>
          <p:cNvGrpSpPr/>
          <p:nvPr/>
        </p:nvGrpSpPr>
        <p:grpSpPr>
          <a:xfrm>
            <a:off x="9711209" y="3693875"/>
            <a:ext cx="435220" cy="2125070"/>
            <a:chOff x="5638017" y="4315164"/>
            <a:chExt cx="395229" cy="1911915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650B9D0-8B2D-94A1-0F86-ED810C4860B1}"/>
                </a:ext>
              </a:extLst>
            </p:cNvPr>
            <p:cNvCxnSpPr/>
            <p:nvPr/>
          </p:nvCxnSpPr>
          <p:spPr>
            <a:xfrm flipV="1">
              <a:off x="5638017" y="431516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FA883E-2D1C-D2DA-9B65-40DEBB4CDD75}"/>
                </a:ext>
              </a:extLst>
            </p:cNvPr>
            <p:cNvCxnSpPr/>
            <p:nvPr/>
          </p:nvCxnSpPr>
          <p:spPr>
            <a:xfrm flipV="1">
              <a:off x="5648843" y="458273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F14A35D-8FED-C2E7-AD7D-837C2EE169B2}"/>
                </a:ext>
              </a:extLst>
            </p:cNvPr>
            <p:cNvCxnSpPr/>
            <p:nvPr/>
          </p:nvCxnSpPr>
          <p:spPr>
            <a:xfrm flipV="1">
              <a:off x="5657440" y="4909296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7FB5790-0076-F054-0771-A111B7E62F42}"/>
                </a:ext>
              </a:extLst>
            </p:cNvPr>
            <p:cNvCxnSpPr/>
            <p:nvPr/>
          </p:nvCxnSpPr>
          <p:spPr>
            <a:xfrm flipV="1">
              <a:off x="5646309" y="5194765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7A5196C-AB33-C0D6-7B8A-AE5F5C79B4C4}"/>
                </a:ext>
              </a:extLst>
            </p:cNvPr>
            <p:cNvCxnSpPr/>
            <p:nvPr/>
          </p:nvCxnSpPr>
          <p:spPr>
            <a:xfrm flipV="1">
              <a:off x="5643417" y="554913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F84F579-C54D-BFFF-597C-D65B9860B43B}"/>
                </a:ext>
              </a:extLst>
            </p:cNvPr>
            <p:cNvCxnSpPr/>
            <p:nvPr/>
          </p:nvCxnSpPr>
          <p:spPr>
            <a:xfrm flipV="1">
              <a:off x="5653281" y="5934281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98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0671" y="758276"/>
            <a:ext cx="10972800" cy="1639175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805F67-AD8B-1B9B-06C9-15EA72CB2162}"/>
              </a:ext>
            </a:extLst>
          </p:cNvPr>
          <p:cNvGrpSpPr/>
          <p:nvPr/>
        </p:nvGrpSpPr>
        <p:grpSpPr>
          <a:xfrm>
            <a:off x="2362199" y="2514599"/>
            <a:ext cx="6248402" cy="4889449"/>
            <a:chOff x="4899660" y="893105"/>
            <a:chExt cx="5026270" cy="44586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977D8F5-951D-E265-626D-7334465BB17A}"/>
                </a:ext>
              </a:extLst>
            </p:cNvPr>
            <p:cNvGrpSpPr/>
            <p:nvPr/>
          </p:nvGrpSpPr>
          <p:grpSpPr>
            <a:xfrm>
              <a:off x="4899660" y="893105"/>
              <a:ext cx="5026270" cy="4458601"/>
              <a:chOff x="4899660" y="893105"/>
              <a:chExt cx="5026270" cy="445860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530EABC-626D-BA5F-C697-7BB921CA677C}"/>
                  </a:ext>
                </a:extLst>
              </p:cNvPr>
              <p:cNvGrpSpPr/>
              <p:nvPr/>
            </p:nvGrpSpPr>
            <p:grpSpPr>
              <a:xfrm>
                <a:off x="4899660" y="893105"/>
                <a:ext cx="5026270" cy="4458601"/>
                <a:chOff x="4899660" y="893105"/>
                <a:chExt cx="5026270" cy="445860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27B2CCCC-F784-054D-EC64-74EF944DE7E1}"/>
                    </a:ext>
                  </a:extLst>
                </p:cNvPr>
                <p:cNvGrpSpPr/>
                <p:nvPr/>
              </p:nvGrpSpPr>
              <p:grpSpPr>
                <a:xfrm>
                  <a:off x="4899660" y="893105"/>
                  <a:ext cx="5026270" cy="4458601"/>
                  <a:chOff x="3670146" y="1002990"/>
                  <a:chExt cx="5026270" cy="4458601"/>
                </a:xfrm>
              </p:grpSpPr>
              <p:pic>
                <p:nvPicPr>
                  <p:cNvPr id="78" name="Content Placeholder 4">
                    <a:extLst>
                      <a:ext uri="{FF2B5EF4-FFF2-40B4-BE49-F238E27FC236}">
                        <a16:creationId xmlns:a16="http://schemas.microsoft.com/office/drawing/2014/main" id="{05E1DB8E-4BDB-146D-3D0E-89F1F46F7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rcRect/>
                  <a:stretch/>
                </p:blipFill>
                <p:spPr>
                  <a:xfrm>
                    <a:off x="5156630" y="1506519"/>
                    <a:ext cx="2297227" cy="3040282"/>
                  </a:xfrm>
                  <a:prstGeom prst="rect">
                    <a:avLst/>
                  </a:prstGeom>
                </p:spPr>
              </p:pic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DE199B2F-679F-C715-1D55-3111EC23C970}"/>
                      </a:ext>
                    </a:extLst>
                  </p:cNvPr>
                  <p:cNvGrpSpPr/>
                  <p:nvPr/>
                </p:nvGrpSpPr>
                <p:grpSpPr>
                  <a:xfrm>
                    <a:off x="3670146" y="1002990"/>
                    <a:ext cx="5026270" cy="4458601"/>
                    <a:chOff x="8524983" y="4124056"/>
                    <a:chExt cx="3644978" cy="2372111"/>
                  </a:xfrm>
                </p:grpSpPr>
                <p:cxnSp>
                  <p:nvCxnSpPr>
                    <p:cNvPr id="82" name="Straight Arrow Connector 81">
                      <a:extLst>
                        <a:ext uri="{FF2B5EF4-FFF2-40B4-BE49-F238E27FC236}">
                          <a16:creationId xmlns:a16="http://schemas.microsoft.com/office/drawing/2014/main" id="{2C15A717-A314-66B8-7156-635A2A0C7E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479761" y="5997727"/>
                      <a:ext cx="2274704" cy="8196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Arrow Connector 82">
                      <a:extLst>
                        <a:ext uri="{FF2B5EF4-FFF2-40B4-BE49-F238E27FC236}">
                          <a16:creationId xmlns:a16="http://schemas.microsoft.com/office/drawing/2014/main" id="{F6B9738A-CD55-2B0D-41FF-DD421F97A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596381" y="4242946"/>
                      <a:ext cx="4819" cy="1797967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C525AD7E-523B-54AC-5154-7FA7FEAD93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24983" y="4124056"/>
                      <a:ext cx="1295400" cy="2538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v(m/s)</a:t>
                      </a:r>
                      <a:endParaRPr lang="en-US" sz="2500" baseline="-25000"/>
                    </a:p>
                  </p:txBody>
                </p:sp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A128AF9B-10A6-901A-8CB6-4EC1EB7B2F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38969" y="6019113"/>
                      <a:ext cx="830992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t(s)</a:t>
                      </a:r>
                      <a:endParaRPr lang="en-US" sz="2500" baseline="-25000"/>
                    </a:p>
                  </p:txBody>
                </p:sp>
              </p:grp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A469DCF-2D97-8A85-5D30-976AC4DDA70A}"/>
                      </a:ext>
                    </a:extLst>
                  </p:cNvPr>
                  <p:cNvSpPr txBox="1"/>
                  <p:nvPr/>
                </p:nvSpPr>
                <p:spPr>
                  <a:xfrm>
                    <a:off x="4435270" y="3484503"/>
                    <a:ext cx="942352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F38E95B1-00E3-ED2A-6037-EF079A7D35F2}"/>
                      </a:ext>
                    </a:extLst>
                  </p:cNvPr>
                  <p:cNvSpPr txBox="1"/>
                  <p:nvPr/>
                </p:nvSpPr>
                <p:spPr>
                  <a:xfrm>
                    <a:off x="5986648" y="4511588"/>
                    <a:ext cx="558128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156AAD4-F2BC-ECA8-F923-01A6673A3AFC}"/>
                    </a:ext>
                  </a:extLst>
                </p:cNvPr>
                <p:cNvSpPr txBox="1"/>
                <p:nvPr/>
              </p:nvSpPr>
              <p:spPr>
                <a:xfrm>
                  <a:off x="5613950" y="4171130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449BF0B3-2A3E-C52F-879A-09785C93A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9068" y="1420129"/>
                  <a:ext cx="2205023" cy="222975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C5C4F49-6C1D-2B9C-DD36-4BBFC86637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1579" y="2570222"/>
                  <a:ext cx="0" cy="1857239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EC9741E-BA96-C515-9D0B-0D9CB5568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0055" y="2204336"/>
                  <a:ext cx="0" cy="224390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6560A27-5C11-5133-60B5-6A9072F99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526901"/>
                  <a:ext cx="1094660" cy="810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9E6D035-67BC-FED8-5E4E-572F9B5233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186950"/>
                  <a:ext cx="1459489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65CC03D-A799-90D1-15C5-0AFED60F7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83718" y="1420129"/>
                  <a:ext cx="2230373" cy="767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B41A228-1AFE-B3A3-54CC-9CEADDE1C3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65223" y="3324264"/>
                  <a:ext cx="0" cy="109652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A0E62398-7453-2E51-2EED-39340392C3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30310" y="2932360"/>
                  <a:ext cx="0" cy="147729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014CCFE-828A-9856-C84E-4A176FC8F6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3328" y="1822450"/>
                  <a:ext cx="0" cy="260501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7396F0F-3EB3-63CE-53F8-4376ED1C27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6733" y="1355094"/>
                  <a:ext cx="7358" cy="304028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72645E6-0294-C006-DB48-D1844F889E74}"/>
                    </a:ext>
                  </a:extLst>
                </p:cNvPr>
                <p:cNvSpPr txBox="1"/>
                <p:nvPr/>
              </p:nvSpPr>
              <p:spPr>
                <a:xfrm>
                  <a:off x="5673539" y="1749432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E0D85E0-54FD-C607-BCD5-01824742DC4C}"/>
                    </a:ext>
                  </a:extLst>
                </p:cNvPr>
                <p:cNvSpPr txBox="1"/>
                <p:nvPr/>
              </p:nvSpPr>
              <p:spPr>
                <a:xfrm>
                  <a:off x="5673539" y="2279763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F7799A5C-3434-6000-C63C-45CA5645353F}"/>
                    </a:ext>
                  </a:extLst>
                </p:cNvPr>
                <p:cNvSpPr txBox="1"/>
                <p:nvPr/>
              </p:nvSpPr>
              <p:spPr>
                <a:xfrm>
                  <a:off x="7767645" y="4448245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84FFFB34-6637-0537-3AA3-029B9BA194B3}"/>
                    </a:ext>
                  </a:extLst>
                </p:cNvPr>
                <p:cNvSpPr txBox="1"/>
                <p:nvPr/>
              </p:nvSpPr>
              <p:spPr>
                <a:xfrm>
                  <a:off x="7419813" y="4406373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en-US" sz="25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3A77F4C-4E0E-954A-9AF7-1561202CB9B3}"/>
                    </a:ext>
                  </a:extLst>
                </p:cNvPr>
                <p:cNvSpPr txBox="1"/>
                <p:nvPr/>
              </p:nvSpPr>
              <p:spPr>
                <a:xfrm>
                  <a:off x="5689777" y="2036609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18D51D7E-4FA3-77CB-78CB-507DD3CE8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98877" y="2358189"/>
                  <a:ext cx="0" cy="207872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0D374A7-DBC3-C8B7-3F4F-B768F60C5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77073" y="2377851"/>
                  <a:ext cx="1321804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51806DD-B83F-8943-4634-2E1C6C2666FF}"/>
                  </a:ext>
                </a:extLst>
              </p:cNvPr>
              <p:cNvSpPr txBox="1"/>
              <p:nvPr/>
            </p:nvSpPr>
            <p:spPr>
              <a:xfrm>
                <a:off x="7589231" y="167935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0CA9CB-091A-4646-B232-940E3C12F1F2}"/>
                  </a:ext>
                </a:extLst>
              </p:cNvPr>
              <p:cNvSpPr txBox="1"/>
              <p:nvPr/>
            </p:nvSpPr>
            <p:spPr>
              <a:xfrm>
                <a:off x="7080866" y="2802005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2326F3-1E83-A0FC-2F7E-EA79466E1C8D}"/>
                </a:ext>
              </a:extLst>
            </p:cNvPr>
            <p:cNvSpPr txBox="1"/>
            <p:nvPr/>
          </p:nvSpPr>
          <p:spPr>
            <a:xfrm>
              <a:off x="7762584" y="4025737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832891-8FF4-C6CF-04BE-D5C071774E67}"/>
                </a:ext>
              </a:extLst>
            </p:cNvPr>
            <p:cNvSpPr txBox="1"/>
            <p:nvPr/>
          </p:nvSpPr>
          <p:spPr>
            <a:xfrm>
              <a:off x="7046409" y="3986338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F3A93F-E868-76BD-7C2E-5D116C86D824}"/>
              </a:ext>
            </a:extLst>
          </p:cNvPr>
          <p:cNvGrpSpPr/>
          <p:nvPr/>
        </p:nvGrpSpPr>
        <p:grpSpPr>
          <a:xfrm>
            <a:off x="5597591" y="3952722"/>
            <a:ext cx="444657" cy="375912"/>
            <a:chOff x="5597591" y="3952722"/>
            <a:chExt cx="444657" cy="375912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ED18F433-2C15-ADA2-7444-E23C3A565172}"/>
                </a:ext>
              </a:extLst>
            </p:cNvPr>
            <p:cNvSpPr/>
            <p:nvPr/>
          </p:nvSpPr>
          <p:spPr>
            <a:xfrm rot="16200000">
              <a:off x="5851308" y="3938160"/>
              <a:ext cx="176378" cy="205502"/>
            </a:xfrm>
            <a:prstGeom prst="rtTriangle">
              <a:avLst/>
            </a:prstGeom>
            <a:solidFill>
              <a:srgbClr val="00B0F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Triangle 85">
              <a:extLst>
                <a:ext uri="{FF2B5EF4-FFF2-40B4-BE49-F238E27FC236}">
                  <a16:creationId xmlns:a16="http://schemas.microsoft.com/office/drawing/2014/main" id="{85A97D6B-5761-55A5-757F-431204BE61EE}"/>
                </a:ext>
              </a:extLst>
            </p:cNvPr>
            <p:cNvSpPr/>
            <p:nvPr/>
          </p:nvSpPr>
          <p:spPr>
            <a:xfrm rot="5209061">
              <a:off x="5612153" y="4137694"/>
              <a:ext cx="176378" cy="205502"/>
            </a:xfrm>
            <a:prstGeom prst="rtTriangle">
              <a:avLst/>
            </a:prstGeom>
            <a:solidFill>
              <a:srgbClr val="00B0F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E8F1DC-A608-DD93-A196-1442DDA14C19}"/>
              </a:ext>
            </a:extLst>
          </p:cNvPr>
          <p:cNvGrpSpPr/>
          <p:nvPr/>
        </p:nvGrpSpPr>
        <p:grpSpPr>
          <a:xfrm>
            <a:off x="5638017" y="4315164"/>
            <a:ext cx="395229" cy="1911915"/>
            <a:chOff x="5638017" y="4315164"/>
            <a:chExt cx="395229" cy="191191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729BCD8-E1F8-35F2-9067-5F1643480D07}"/>
                </a:ext>
              </a:extLst>
            </p:cNvPr>
            <p:cNvCxnSpPr/>
            <p:nvPr/>
          </p:nvCxnSpPr>
          <p:spPr>
            <a:xfrm flipV="1">
              <a:off x="5638017" y="431516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8F5F786-EAC4-91F5-3B04-B8C13EB7468E}"/>
                </a:ext>
              </a:extLst>
            </p:cNvPr>
            <p:cNvCxnSpPr/>
            <p:nvPr/>
          </p:nvCxnSpPr>
          <p:spPr>
            <a:xfrm flipV="1">
              <a:off x="5648843" y="458273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4528A76-BC9A-1813-BC55-410F80A4E9A9}"/>
                </a:ext>
              </a:extLst>
            </p:cNvPr>
            <p:cNvCxnSpPr/>
            <p:nvPr/>
          </p:nvCxnSpPr>
          <p:spPr>
            <a:xfrm flipV="1">
              <a:off x="5657440" y="4909296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AFC546-21BC-E8D1-1DCE-2039933897C5}"/>
                </a:ext>
              </a:extLst>
            </p:cNvPr>
            <p:cNvCxnSpPr/>
            <p:nvPr/>
          </p:nvCxnSpPr>
          <p:spPr>
            <a:xfrm flipV="1">
              <a:off x="5646309" y="5194765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538FA53-3C97-A10D-8A4D-0635DECD5CAE}"/>
                </a:ext>
              </a:extLst>
            </p:cNvPr>
            <p:cNvCxnSpPr/>
            <p:nvPr/>
          </p:nvCxnSpPr>
          <p:spPr>
            <a:xfrm flipV="1">
              <a:off x="5643417" y="554913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438E9B8-21C6-0125-EC24-B9960A0D682E}"/>
                </a:ext>
              </a:extLst>
            </p:cNvPr>
            <p:cNvCxnSpPr/>
            <p:nvPr/>
          </p:nvCxnSpPr>
          <p:spPr>
            <a:xfrm flipV="1">
              <a:off x="5653281" y="5934281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 Box 29">
            <a:extLst>
              <a:ext uri="{FF2B5EF4-FFF2-40B4-BE49-F238E27FC236}">
                <a16:creationId xmlns:a16="http://schemas.microsoft.com/office/drawing/2014/main" id="{F9008252-DB79-9F18-2437-5A326E51D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15" y="758277"/>
            <a:ext cx="1085022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tính độ dịch chuyển của chuyển động có đồ thị (v - t) vẽ ở Hình bên. Biết mỗi cạnh của ô vuông nhỏ trên trục tung ứng với 2 m/s, trên trục hoành ứng với 1s, </a:t>
            </a:r>
          </a:p>
          <a:p>
            <a:pPr marL="457200" marR="0" indent="-457200">
              <a:spcBef>
                <a:spcPts val="0"/>
              </a:spcBef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 tỏ rằng có thể xác định giá trị của gia tốc dựa trên đồ thị (v - t).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041879D7-1997-4A8F-9935-D4F638368ED3}"/>
              </a:ext>
            </a:extLst>
          </p:cNvPr>
          <p:cNvSpPr txBox="1"/>
          <p:nvPr/>
        </p:nvSpPr>
        <p:spPr>
          <a:xfrm>
            <a:off x="592288" y="2569181"/>
            <a:ext cx="6290906" cy="171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 dịch chuyển của vật sau khoảng thời gian chính là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diện tích của hình thang vuông có đường cao là </a:t>
            </a:r>
            <a:r>
              <a:rPr 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và các đáy có độ lớn v</a:t>
            </a:r>
            <a:r>
              <a:rPr lang="en-US" sz="2400" baseline="-25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,v..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endParaRPr lang="en-US" sz="24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3D376D-B709-4C41-8D31-D7EED2048E9C}"/>
              </a:ext>
            </a:extLst>
          </p:cNvPr>
          <p:cNvSpPr txBox="1"/>
          <p:nvPr/>
        </p:nvSpPr>
        <p:spPr>
          <a:xfrm>
            <a:off x="887525" y="5174252"/>
            <a:ext cx="618008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 dịch chuyển của vật: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60">
                <a:extLst>
                  <a:ext uri="{FF2B5EF4-FFF2-40B4-BE49-F238E27FC236}">
                    <a16:creationId xmlns:a16="http://schemas.microsoft.com/office/drawing/2014/main" id="{B0BB18AC-1CA3-430C-9E7A-FE341711AA42}"/>
                  </a:ext>
                </a:extLst>
              </p:cNvPr>
              <p:cNvSpPr txBox="1"/>
              <p:nvPr/>
            </p:nvSpPr>
            <p:spPr bwMode="auto">
              <a:xfrm>
                <a:off x="1643943" y="3854174"/>
                <a:ext cx="2803361" cy="5876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(v</a:t>
                </a:r>
                <a:r>
                  <a:rPr lang="en-US" sz="25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v).t</a:t>
                </a:r>
                <a:endParaRPr lang="en-US" sz="25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Object 60">
                <a:extLst>
                  <a:ext uri="{FF2B5EF4-FFF2-40B4-BE49-F238E27FC236}">
                    <a16:creationId xmlns:a16="http://schemas.microsoft.com/office/drawing/2014/main" id="{B0BB18AC-1CA3-430C-9E7A-FE341711A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3943" y="3854174"/>
                <a:ext cx="2803361" cy="587654"/>
              </a:xfrm>
              <a:prstGeom prst="rect">
                <a:avLst/>
              </a:prstGeom>
              <a:blipFill>
                <a:blip r:embed="rId2"/>
                <a:stretch>
                  <a:fillRect b="-164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5C39478-3B76-40B7-963F-D23B5FDF74A5}"/>
              </a:ext>
            </a:extLst>
          </p:cNvPr>
          <p:cNvGrpSpPr/>
          <p:nvPr/>
        </p:nvGrpSpPr>
        <p:grpSpPr>
          <a:xfrm>
            <a:off x="2657502" y="5635577"/>
            <a:ext cx="3664722" cy="1026108"/>
            <a:chOff x="838200" y="3178924"/>
            <a:chExt cx="3664722" cy="1281834"/>
          </a:xfrm>
        </p:grpSpPr>
        <p:pic>
          <p:nvPicPr>
            <p:cNvPr id="71" name="Picture 70" descr="empty-red-rectangle">
              <a:extLst>
                <a:ext uri="{FF2B5EF4-FFF2-40B4-BE49-F238E27FC236}">
                  <a16:creationId xmlns:a16="http://schemas.microsoft.com/office/drawing/2014/main" id="{C1E1872C-6AEA-454F-9C2F-1BCE9D8C5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78924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bject 60">
                  <a:extLst>
                    <a:ext uri="{FF2B5EF4-FFF2-40B4-BE49-F238E27FC236}">
                      <a16:creationId xmlns:a16="http://schemas.microsoft.com/office/drawing/2014/main" id="{E7CAF9CB-C63C-4CC6-9CEC-5A94994E3D32}"/>
                    </a:ext>
                  </a:extLst>
                </p:cNvPr>
                <p:cNvSpPr txBox="1"/>
                <p:nvPr/>
              </p:nvSpPr>
              <p:spPr bwMode="auto">
                <a:xfrm>
                  <a:off x="1226322" y="3268546"/>
                  <a:ext cx="3276600" cy="1192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3000" b="0" i="1" baseline="30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300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3000" baseline="30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Object 60">
                  <a:extLst>
                    <a:ext uri="{FF2B5EF4-FFF2-40B4-BE49-F238E27FC236}">
                      <a16:creationId xmlns:a16="http://schemas.microsoft.com/office/drawing/2014/main" id="{E7CAF9CB-C63C-4CC6-9CEC-5A94994E3D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6322" y="3268546"/>
                  <a:ext cx="3276600" cy="119221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60">
                <a:extLst>
                  <a:ext uri="{FF2B5EF4-FFF2-40B4-BE49-F238E27FC236}">
                    <a16:creationId xmlns:a16="http://schemas.microsoft.com/office/drawing/2014/main" id="{834D0493-B628-40B7-82D6-55B3E8A675C9}"/>
                  </a:ext>
                </a:extLst>
              </p:cNvPr>
              <p:cNvSpPr txBox="1"/>
              <p:nvPr/>
            </p:nvSpPr>
            <p:spPr bwMode="auto">
              <a:xfrm>
                <a:off x="2025614" y="4455878"/>
                <a:ext cx="3276600" cy="7757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sz="3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Object 60">
                <a:extLst>
                  <a:ext uri="{FF2B5EF4-FFF2-40B4-BE49-F238E27FC236}">
                    <a16:creationId xmlns:a16="http://schemas.microsoft.com/office/drawing/2014/main" id="{834D0493-B628-40B7-82D6-55B3E8A6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5614" y="4455878"/>
                <a:ext cx="3276600" cy="7757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EF8DD0D8-CA4C-4920-A731-9055ECE30285}"/>
              </a:ext>
            </a:extLst>
          </p:cNvPr>
          <p:cNvSpPr txBox="1"/>
          <p:nvPr/>
        </p:nvSpPr>
        <p:spPr>
          <a:xfrm>
            <a:off x="904382" y="4483978"/>
            <a:ext cx="23549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Times New Roman" panose="02020603050405020304" pitchFamily="18" charset="0"/>
              </a:rPr>
              <a:t>Ta có:</a:t>
            </a:r>
            <a:endParaRPr lang="en-US" sz="25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B67891-F966-B313-5DBE-EFC711D07AFF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5" name="Group 70">
              <a:extLst>
                <a:ext uri="{FF2B5EF4-FFF2-40B4-BE49-F238E27FC236}">
                  <a16:creationId xmlns:a16="http://schemas.microsoft.com/office/drawing/2014/main" id="{B01AEA0A-D09A-3902-053B-0647F2EE0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65" name="Picture 8" descr="empty-green-rectangle">
                <a:extLst>
                  <a:ext uri="{FF2B5EF4-FFF2-40B4-BE49-F238E27FC236}">
                    <a16:creationId xmlns:a16="http://schemas.microsoft.com/office/drawing/2014/main" id="{F6BC61EC-1A11-9ECF-02BA-C94E2560E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9" descr="green-top-faded">
                <a:extLst>
                  <a:ext uri="{FF2B5EF4-FFF2-40B4-BE49-F238E27FC236}">
                    <a16:creationId xmlns:a16="http://schemas.microsoft.com/office/drawing/2014/main" id="{09409309-9171-356A-F5D7-C91F9C693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16D17C-A5D6-DF4E-CF43-A9BD3DC4DAAB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1026060">
              <a:extLst>
                <a:ext uri="{FF2B5EF4-FFF2-40B4-BE49-F238E27FC236}">
                  <a16:creationId xmlns:a16="http://schemas.microsoft.com/office/drawing/2014/main" id="{CE2E05FD-BCD2-44B2-1621-19EBB5B1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67" name="Text Box 13">
            <a:extLst>
              <a:ext uri="{FF2B5EF4-FFF2-40B4-BE49-F238E27FC236}">
                <a16:creationId xmlns:a16="http://schemas.microsoft.com/office/drawing/2014/main" id="{9A38A932-AE6A-AE99-6E93-D61F31B1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2. Tính độ dịch chuyển bằng công thức 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F903E07-434F-C9F4-C748-AD4E3DC8FE7A}"/>
              </a:ext>
            </a:extLst>
          </p:cNvPr>
          <p:cNvSpPr/>
          <p:nvPr/>
        </p:nvSpPr>
        <p:spPr>
          <a:xfrm>
            <a:off x="661157" y="1393381"/>
            <a:ext cx="10972800" cy="95950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98C710F-0EAC-8DA4-F23D-9E41CACEB45E}"/>
              </a:ext>
            </a:extLst>
          </p:cNvPr>
          <p:cNvGrpSpPr/>
          <p:nvPr/>
        </p:nvGrpSpPr>
        <p:grpSpPr>
          <a:xfrm>
            <a:off x="358793" y="1075142"/>
            <a:ext cx="629089" cy="639020"/>
            <a:chOff x="493574" y="321685"/>
            <a:chExt cx="755550" cy="79069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B5A02D4-EF76-5E29-0BFE-15954A598790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570034C6-ADC2-74F5-81EB-94C5760A7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D12AAC-F4A3-EB81-4FC0-4B401E72DA86}"/>
                  </a:ext>
                </a:extLst>
              </p:cNvPr>
              <p:cNvSpPr txBox="1"/>
              <p:nvPr/>
            </p:nvSpPr>
            <p:spPr>
              <a:xfrm>
                <a:off x="1066046" y="1347382"/>
                <a:ext cx="9984937" cy="1085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 chứng minh rằng công thức tính độ lớn của độ dịch chuyển trong chuyển động thẳng biến đổi đều là: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800" b="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baseline="30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D12AAC-F4A3-EB81-4FC0-4B401E72D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46" y="1347382"/>
                <a:ext cx="9984937" cy="1085425"/>
              </a:xfrm>
              <a:prstGeom prst="rect">
                <a:avLst/>
              </a:prstGeom>
              <a:blipFill>
                <a:blip r:embed="rId20"/>
                <a:stretch>
                  <a:fillRect l="-1038" t="-3933" r="-1770" b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5BF99F9-F496-C673-2ACD-459379272353}"/>
              </a:ext>
            </a:extLst>
          </p:cNvPr>
          <p:cNvGrpSpPr/>
          <p:nvPr/>
        </p:nvGrpSpPr>
        <p:grpSpPr>
          <a:xfrm>
            <a:off x="8096321" y="3017625"/>
            <a:ext cx="2769670" cy="3300992"/>
            <a:chOff x="7264402" y="3446847"/>
            <a:chExt cx="3251198" cy="2693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2C391F-E663-E741-61DE-771662FB1AA5}"/>
                </a:ext>
              </a:extLst>
            </p:cNvPr>
            <p:cNvSpPr/>
            <p:nvPr/>
          </p:nvSpPr>
          <p:spPr>
            <a:xfrm>
              <a:off x="7264402" y="5499323"/>
              <a:ext cx="3251198" cy="64152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059AB95F-6743-C943-C20C-42912A179ECC}"/>
                </a:ext>
              </a:extLst>
            </p:cNvPr>
            <p:cNvSpPr/>
            <p:nvPr/>
          </p:nvSpPr>
          <p:spPr>
            <a:xfrm flipH="1">
              <a:off x="7323413" y="3446847"/>
              <a:ext cx="3192181" cy="2052475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DF1E53-A7A6-38BA-D820-CC9BD4FA7DE5}"/>
              </a:ext>
            </a:extLst>
          </p:cNvPr>
          <p:cNvGrpSpPr/>
          <p:nvPr/>
        </p:nvGrpSpPr>
        <p:grpSpPr>
          <a:xfrm>
            <a:off x="6248400" y="2478806"/>
            <a:ext cx="6248402" cy="4889449"/>
            <a:chOff x="4899660" y="893105"/>
            <a:chExt cx="5026270" cy="445860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7E7EF1-C84E-86C9-6C89-AF84E009FB50}"/>
                </a:ext>
              </a:extLst>
            </p:cNvPr>
            <p:cNvGrpSpPr/>
            <p:nvPr/>
          </p:nvGrpSpPr>
          <p:grpSpPr>
            <a:xfrm>
              <a:off x="4899660" y="893105"/>
              <a:ext cx="5026270" cy="4458601"/>
              <a:chOff x="4899660" y="893105"/>
              <a:chExt cx="5026270" cy="4458601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CB5C48D-DA97-BCB4-65DF-C93C162487BE}"/>
                  </a:ext>
                </a:extLst>
              </p:cNvPr>
              <p:cNvGrpSpPr/>
              <p:nvPr/>
            </p:nvGrpSpPr>
            <p:grpSpPr>
              <a:xfrm>
                <a:off x="4899660" y="893105"/>
                <a:ext cx="5026270" cy="4458601"/>
                <a:chOff x="4899660" y="893105"/>
                <a:chExt cx="5026270" cy="4458601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65880CE0-EFFF-7D30-272B-F218F5FCDD3F}"/>
                    </a:ext>
                  </a:extLst>
                </p:cNvPr>
                <p:cNvGrpSpPr/>
                <p:nvPr/>
              </p:nvGrpSpPr>
              <p:grpSpPr>
                <a:xfrm>
                  <a:off x="4899660" y="893105"/>
                  <a:ext cx="5026270" cy="4458601"/>
                  <a:chOff x="3670146" y="1002990"/>
                  <a:chExt cx="5026270" cy="4458601"/>
                </a:xfrm>
              </p:grpSpPr>
              <p:pic>
                <p:nvPicPr>
                  <p:cNvPr id="59" name="Content Placeholder 4">
                    <a:extLst>
                      <a:ext uri="{FF2B5EF4-FFF2-40B4-BE49-F238E27FC236}">
                        <a16:creationId xmlns:a16="http://schemas.microsoft.com/office/drawing/2014/main" id="{95E37204-17D3-38A2-39EF-0449C4E764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rcRect/>
                  <a:stretch/>
                </p:blipFill>
                <p:spPr>
                  <a:xfrm>
                    <a:off x="5156630" y="1506519"/>
                    <a:ext cx="2297227" cy="3040282"/>
                  </a:xfrm>
                  <a:prstGeom prst="rect">
                    <a:avLst/>
                  </a:prstGeom>
                </p:spPr>
              </p:pic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35AFF2D2-2AED-23A8-369F-0A4CBBF5546D}"/>
                      </a:ext>
                    </a:extLst>
                  </p:cNvPr>
                  <p:cNvGrpSpPr/>
                  <p:nvPr/>
                </p:nvGrpSpPr>
                <p:grpSpPr>
                  <a:xfrm>
                    <a:off x="3670146" y="1002990"/>
                    <a:ext cx="5026270" cy="4458601"/>
                    <a:chOff x="8524983" y="4124056"/>
                    <a:chExt cx="3644978" cy="2372111"/>
                  </a:xfrm>
                </p:grpSpPr>
                <p:cxnSp>
                  <p:nvCxnSpPr>
                    <p:cNvPr id="84" name="Straight Arrow Connector 83">
                      <a:extLst>
                        <a:ext uri="{FF2B5EF4-FFF2-40B4-BE49-F238E27FC236}">
                          <a16:creationId xmlns:a16="http://schemas.microsoft.com/office/drawing/2014/main" id="{014CF3F8-A472-8429-77A1-16390504CD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479761" y="5997727"/>
                      <a:ext cx="2274704" cy="8196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Arrow Connector 84">
                      <a:extLst>
                        <a:ext uri="{FF2B5EF4-FFF2-40B4-BE49-F238E27FC236}">
                          <a16:creationId xmlns:a16="http://schemas.microsoft.com/office/drawing/2014/main" id="{61C388DF-3603-B179-EB3C-5592D6E5EF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596381" y="4242946"/>
                      <a:ext cx="4819" cy="1797967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3B8124FD-3978-6275-0EC1-1F0629833C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24983" y="4124056"/>
                      <a:ext cx="1295400" cy="2538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v(m/s)</a:t>
                      </a:r>
                      <a:endParaRPr lang="en-US" sz="2500" baseline="-25000"/>
                    </a:p>
                  </p:txBody>
                </p:sp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EFB14463-F0DC-BABC-7E6F-8F8B8500CA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38969" y="6019113"/>
                      <a:ext cx="830992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t(s)</a:t>
                      </a:r>
                      <a:endParaRPr lang="en-US" sz="2500" baseline="-25000"/>
                    </a:p>
                  </p:txBody>
                </p:sp>
              </p:grp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A0919DF-44C6-5739-8049-0611204A63E1}"/>
                      </a:ext>
                    </a:extLst>
                  </p:cNvPr>
                  <p:cNvSpPr txBox="1"/>
                  <p:nvPr/>
                </p:nvSpPr>
                <p:spPr>
                  <a:xfrm>
                    <a:off x="4435270" y="3484503"/>
                    <a:ext cx="942352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513EE998-404C-FCE3-E2B8-E8AFD557F163}"/>
                      </a:ext>
                    </a:extLst>
                  </p:cNvPr>
                  <p:cNvSpPr txBox="1"/>
                  <p:nvPr/>
                </p:nvSpPr>
                <p:spPr>
                  <a:xfrm>
                    <a:off x="5986648" y="4511588"/>
                    <a:ext cx="558128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2500" baseline="-25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DAE35A2-CE5D-70D2-99F9-B595BC72A41C}"/>
                    </a:ext>
                  </a:extLst>
                </p:cNvPr>
                <p:cNvSpPr txBox="1"/>
                <p:nvPr/>
              </p:nvSpPr>
              <p:spPr>
                <a:xfrm>
                  <a:off x="5613950" y="4171130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D7610A1-DA39-BF58-656B-D8B64F4875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9068" y="1420129"/>
                  <a:ext cx="2205023" cy="222975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3B78367-FFB6-4C40-FB9B-45D8E0A04D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1579" y="2570222"/>
                  <a:ext cx="0" cy="1857239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8630C62-3A8C-06F0-E23E-EC67C1360C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0055" y="2204336"/>
                  <a:ext cx="0" cy="224390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DA945B8-B713-C901-20C2-C6D8D0CCB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526901"/>
                  <a:ext cx="1094660" cy="810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2745908-5998-ACC8-F81B-7119ED9F16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566" y="2186950"/>
                  <a:ext cx="1459489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B7466A7-5CD4-65EC-FC19-8BFDBAF85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83718" y="1420129"/>
                  <a:ext cx="2230373" cy="767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11FBD36-E157-8CEC-2344-59DEDCB14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65223" y="3324264"/>
                  <a:ext cx="0" cy="109652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2FD5DBD-F6C4-048B-E5CD-55EC804DB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30310" y="2932360"/>
                  <a:ext cx="0" cy="147729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3A72309-B1A5-7E32-338B-E628BF02A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3328" y="1822450"/>
                  <a:ext cx="0" cy="260501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6941C2D-81CE-C629-BC5F-BD4BE6187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06733" y="1355094"/>
                  <a:ext cx="7358" cy="304028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0F38678-2364-CFE7-A676-4FA2D8FDE6EF}"/>
                    </a:ext>
                  </a:extLst>
                </p:cNvPr>
                <p:cNvSpPr txBox="1"/>
                <p:nvPr/>
              </p:nvSpPr>
              <p:spPr>
                <a:xfrm>
                  <a:off x="5673539" y="1749432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7F118AD-7A33-1BD5-9635-063AAD06A28B}"/>
                    </a:ext>
                  </a:extLst>
                </p:cNvPr>
                <p:cNvSpPr txBox="1"/>
                <p:nvPr/>
              </p:nvSpPr>
              <p:spPr>
                <a:xfrm>
                  <a:off x="5673539" y="2279763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177C71F-7A77-5E98-EF39-73988ABA7413}"/>
                    </a:ext>
                  </a:extLst>
                </p:cNvPr>
                <p:cNvSpPr txBox="1"/>
                <p:nvPr/>
              </p:nvSpPr>
              <p:spPr>
                <a:xfrm>
                  <a:off x="7767645" y="4448245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DA5F12E-1381-CF69-A423-6E73D28AA735}"/>
                    </a:ext>
                  </a:extLst>
                </p:cNvPr>
                <p:cNvSpPr txBox="1"/>
                <p:nvPr/>
              </p:nvSpPr>
              <p:spPr>
                <a:xfrm>
                  <a:off x="7419813" y="4406373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en-US" sz="25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5EE3276-F374-BC2F-1A36-EAB99F3C569A}"/>
                    </a:ext>
                  </a:extLst>
                </p:cNvPr>
                <p:cNvSpPr txBox="1"/>
                <p:nvPr/>
              </p:nvSpPr>
              <p:spPr>
                <a:xfrm>
                  <a:off x="5689777" y="2036609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en-US" sz="25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BE6BA38-CD64-84C7-A739-16B737F6CE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98877" y="2358189"/>
                  <a:ext cx="0" cy="207872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88E7314-1E04-59C6-6AF7-4FCAD6DB1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77073" y="2377851"/>
                  <a:ext cx="1321804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17BDFC-89F1-D5B4-313F-C932DC88CEFF}"/>
                  </a:ext>
                </a:extLst>
              </p:cNvPr>
              <p:cNvSpPr txBox="1"/>
              <p:nvPr/>
            </p:nvSpPr>
            <p:spPr>
              <a:xfrm>
                <a:off x="7589231" y="167935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A7B97E-7444-0B7D-F867-F44760390795}"/>
                  </a:ext>
                </a:extLst>
              </p:cNvPr>
              <p:cNvSpPr txBox="1"/>
              <p:nvPr/>
            </p:nvSpPr>
            <p:spPr>
              <a:xfrm>
                <a:off x="7080866" y="2802005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500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E26D8B-3162-49BB-16D8-2725EFF7559B}"/>
                </a:ext>
              </a:extLst>
            </p:cNvPr>
            <p:cNvSpPr txBox="1"/>
            <p:nvPr/>
          </p:nvSpPr>
          <p:spPr>
            <a:xfrm>
              <a:off x="7762584" y="4025737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9F986D-23F9-B41F-A7E7-F63DA0D800C4}"/>
                </a:ext>
              </a:extLst>
            </p:cNvPr>
            <p:cNvSpPr txBox="1"/>
            <p:nvPr/>
          </p:nvSpPr>
          <p:spPr>
            <a:xfrm>
              <a:off x="7046409" y="3986338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5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D615413-2478-5F5E-E594-AD603058AA17}"/>
              </a:ext>
            </a:extLst>
          </p:cNvPr>
          <p:cNvGrpSpPr/>
          <p:nvPr/>
        </p:nvGrpSpPr>
        <p:grpSpPr>
          <a:xfrm>
            <a:off x="9483792" y="3916929"/>
            <a:ext cx="444657" cy="375912"/>
            <a:chOff x="5597591" y="3952722"/>
            <a:chExt cx="444657" cy="375912"/>
          </a:xfrm>
        </p:grpSpPr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B45EC743-B152-F7B8-0B07-92563E69AD9C}"/>
                </a:ext>
              </a:extLst>
            </p:cNvPr>
            <p:cNvSpPr/>
            <p:nvPr/>
          </p:nvSpPr>
          <p:spPr>
            <a:xfrm rot="16200000">
              <a:off x="5851308" y="3938160"/>
              <a:ext cx="176378" cy="205502"/>
            </a:xfrm>
            <a:prstGeom prst="rtTriangle">
              <a:avLst/>
            </a:prstGeom>
            <a:solidFill>
              <a:srgbClr val="00B0F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3C70D718-256D-4603-42DB-71A786304A43}"/>
                </a:ext>
              </a:extLst>
            </p:cNvPr>
            <p:cNvSpPr/>
            <p:nvPr/>
          </p:nvSpPr>
          <p:spPr>
            <a:xfrm rot="5209061">
              <a:off x="5612153" y="4137694"/>
              <a:ext cx="176378" cy="205502"/>
            </a:xfrm>
            <a:prstGeom prst="rtTriangle">
              <a:avLst/>
            </a:prstGeom>
            <a:solidFill>
              <a:srgbClr val="00B0F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E5A2C9-3A89-6D8A-A53E-4E7CAC35F4FD}"/>
              </a:ext>
            </a:extLst>
          </p:cNvPr>
          <p:cNvGrpSpPr/>
          <p:nvPr/>
        </p:nvGrpSpPr>
        <p:grpSpPr>
          <a:xfrm>
            <a:off x="9524218" y="4279371"/>
            <a:ext cx="395229" cy="1911915"/>
            <a:chOff x="5638017" y="4315164"/>
            <a:chExt cx="395229" cy="1911915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4188369-7CD4-42B9-566C-1546376F298D}"/>
                </a:ext>
              </a:extLst>
            </p:cNvPr>
            <p:cNvCxnSpPr/>
            <p:nvPr/>
          </p:nvCxnSpPr>
          <p:spPr>
            <a:xfrm flipV="1">
              <a:off x="5638017" y="431516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295F069-69FE-42AF-FB75-6BA2D8A920F0}"/>
                </a:ext>
              </a:extLst>
            </p:cNvPr>
            <p:cNvCxnSpPr/>
            <p:nvPr/>
          </p:nvCxnSpPr>
          <p:spPr>
            <a:xfrm flipV="1">
              <a:off x="5648843" y="458273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1BC56FE-473A-FED4-73F3-DF3C1F57E153}"/>
                </a:ext>
              </a:extLst>
            </p:cNvPr>
            <p:cNvCxnSpPr/>
            <p:nvPr/>
          </p:nvCxnSpPr>
          <p:spPr>
            <a:xfrm flipV="1">
              <a:off x="5657440" y="4909296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1319CB9-72C4-AA54-7AF1-F03B678C0810}"/>
                </a:ext>
              </a:extLst>
            </p:cNvPr>
            <p:cNvCxnSpPr/>
            <p:nvPr/>
          </p:nvCxnSpPr>
          <p:spPr>
            <a:xfrm flipV="1">
              <a:off x="5646309" y="5194765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46959EC-C282-1E5B-5B22-0036412B051C}"/>
                </a:ext>
              </a:extLst>
            </p:cNvPr>
            <p:cNvCxnSpPr/>
            <p:nvPr/>
          </p:nvCxnSpPr>
          <p:spPr>
            <a:xfrm flipV="1">
              <a:off x="5643417" y="5549134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D56891C-2314-9815-926C-8EBE15A2FB22}"/>
                </a:ext>
              </a:extLst>
            </p:cNvPr>
            <p:cNvCxnSpPr/>
            <p:nvPr/>
          </p:nvCxnSpPr>
          <p:spPr>
            <a:xfrm flipV="1">
              <a:off x="5653281" y="5934281"/>
              <a:ext cx="375806" cy="292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2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9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FB67891-F966-B313-5DBE-EFC711D07AFF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5" name="Group 70">
              <a:extLst>
                <a:ext uri="{FF2B5EF4-FFF2-40B4-BE49-F238E27FC236}">
                  <a16:creationId xmlns:a16="http://schemas.microsoft.com/office/drawing/2014/main" id="{B01AEA0A-D09A-3902-053B-0647F2EE0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65" name="Picture 8" descr="empty-green-rectangle">
                <a:extLst>
                  <a:ext uri="{FF2B5EF4-FFF2-40B4-BE49-F238E27FC236}">
                    <a16:creationId xmlns:a16="http://schemas.microsoft.com/office/drawing/2014/main" id="{F6BC61EC-1A11-9ECF-02BA-C94E2560E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9" descr="green-top-faded">
                <a:extLst>
                  <a:ext uri="{FF2B5EF4-FFF2-40B4-BE49-F238E27FC236}">
                    <a16:creationId xmlns:a16="http://schemas.microsoft.com/office/drawing/2014/main" id="{09409309-9171-356A-F5D7-C91F9C693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16D17C-A5D6-DF4E-CF43-A9BD3DC4DAAB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1026060">
              <a:extLst>
                <a:ext uri="{FF2B5EF4-FFF2-40B4-BE49-F238E27FC236}">
                  <a16:creationId xmlns:a16="http://schemas.microsoft.com/office/drawing/2014/main" id="{CE2E05FD-BCD2-44B2-1621-19EBB5B1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67" name="Text Box 13">
            <a:extLst>
              <a:ext uri="{FF2B5EF4-FFF2-40B4-BE49-F238E27FC236}">
                <a16:creationId xmlns:a16="http://schemas.microsoft.com/office/drawing/2014/main" id="{9A38A932-AE6A-AE99-6E93-D61F31B1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2. Tính độ dịch chuyển bằng công thức 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F903E07-434F-C9F4-C748-AD4E3DC8FE7A}"/>
              </a:ext>
            </a:extLst>
          </p:cNvPr>
          <p:cNvSpPr/>
          <p:nvPr/>
        </p:nvSpPr>
        <p:spPr>
          <a:xfrm>
            <a:off x="2133600" y="1393382"/>
            <a:ext cx="7391400" cy="639020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98C710F-0EAC-8DA4-F23D-9E41CACEB45E}"/>
              </a:ext>
            </a:extLst>
          </p:cNvPr>
          <p:cNvGrpSpPr/>
          <p:nvPr/>
        </p:nvGrpSpPr>
        <p:grpSpPr>
          <a:xfrm>
            <a:off x="1900118" y="1264312"/>
            <a:ext cx="466963" cy="474104"/>
            <a:chOff x="493574" y="321685"/>
            <a:chExt cx="755550" cy="79069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B5A02D4-EF76-5E29-0BFE-15954A598790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570034C6-ADC2-74F5-81EB-94C5760A7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D12AAC-F4A3-EB81-4FC0-4B401E72DA86}"/>
                  </a:ext>
                </a:extLst>
              </p:cNvPr>
              <p:cNvSpPr txBox="1"/>
              <p:nvPr/>
            </p:nvSpPr>
            <p:spPr>
              <a:xfrm>
                <a:off x="673337" y="1393382"/>
                <a:ext cx="9984937" cy="841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 chứng minh công thức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800" baseline="30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D12AAC-F4A3-EB81-4FC0-4B401E72D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7" y="1393382"/>
                <a:ext cx="9984937" cy="841256"/>
              </a:xfrm>
              <a:prstGeom prst="rect">
                <a:avLst/>
              </a:prstGeom>
              <a:blipFill>
                <a:blip r:embed="rId6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3769CB1-712C-871F-1E76-B77965DA7BB2}"/>
              </a:ext>
            </a:extLst>
          </p:cNvPr>
          <p:cNvSpPr txBox="1"/>
          <p:nvPr/>
        </p:nvSpPr>
        <p:spPr>
          <a:xfrm>
            <a:off x="647937" y="2402553"/>
            <a:ext cx="6477000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Khử biến thời gian t trong các phương trình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EA75F-9102-F14A-A628-8AC52FEA0882}"/>
              </a:ext>
            </a:extLst>
          </p:cNvPr>
          <p:cNvSpPr txBox="1"/>
          <p:nvPr/>
        </p:nvSpPr>
        <p:spPr>
          <a:xfrm>
            <a:off x="2717188" y="6005381"/>
            <a:ext cx="8939811" cy="48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trình liên hệ giữa gia tốc, vận tốc và độ dịch chuyển </a:t>
            </a:r>
            <a:endParaRPr lang="en-US" sz="2500">
              <a:solidFill>
                <a:srgbClr val="7030A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4ECFBA-9BD5-B470-8D55-38057260902F}"/>
              </a:ext>
            </a:extLst>
          </p:cNvPr>
          <p:cNvGrpSpPr/>
          <p:nvPr/>
        </p:nvGrpSpPr>
        <p:grpSpPr>
          <a:xfrm>
            <a:off x="7124937" y="3262690"/>
            <a:ext cx="3685311" cy="927638"/>
            <a:chOff x="838200" y="3178924"/>
            <a:chExt cx="3685311" cy="1269584"/>
          </a:xfrm>
        </p:grpSpPr>
        <p:pic>
          <p:nvPicPr>
            <p:cNvPr id="29" name="Picture 28" descr="empty-red-rectangle">
              <a:extLst>
                <a:ext uri="{FF2B5EF4-FFF2-40B4-BE49-F238E27FC236}">
                  <a16:creationId xmlns:a16="http://schemas.microsoft.com/office/drawing/2014/main" id="{66A26C78-2E7A-9A7F-4092-38CD0A88A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78924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60">
                  <a:extLst>
                    <a:ext uri="{FF2B5EF4-FFF2-40B4-BE49-F238E27FC236}">
                      <a16:creationId xmlns:a16="http://schemas.microsoft.com/office/drawing/2014/main" id="{AC93B149-CDAC-BD90-68A4-FF2B6527E248}"/>
                    </a:ext>
                  </a:extLst>
                </p:cNvPr>
                <p:cNvSpPr txBox="1"/>
                <p:nvPr/>
              </p:nvSpPr>
              <p:spPr bwMode="auto">
                <a:xfrm>
                  <a:off x="1246911" y="3256296"/>
                  <a:ext cx="3276600" cy="1192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3000" b="0" i="1" baseline="30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300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3000" baseline="30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Object 60">
                  <a:extLst>
                    <a:ext uri="{FF2B5EF4-FFF2-40B4-BE49-F238E27FC236}">
                      <a16:creationId xmlns:a16="http://schemas.microsoft.com/office/drawing/2014/main" id="{D1690FDF-CA78-4274-85D2-0D9BE71EC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6911" y="3256296"/>
                  <a:ext cx="3276600" cy="1192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F647CB-2D62-6327-1D9A-C6D35B596473}"/>
              </a:ext>
            </a:extLst>
          </p:cNvPr>
          <p:cNvGrpSpPr/>
          <p:nvPr/>
        </p:nvGrpSpPr>
        <p:grpSpPr>
          <a:xfrm>
            <a:off x="7093655" y="2297621"/>
            <a:ext cx="3917481" cy="851445"/>
            <a:chOff x="838200" y="3178924"/>
            <a:chExt cx="3869649" cy="1308472"/>
          </a:xfrm>
        </p:grpSpPr>
        <p:pic>
          <p:nvPicPr>
            <p:cNvPr id="32" name="Picture 31" descr="empty-red-rectangle">
              <a:extLst>
                <a:ext uri="{FF2B5EF4-FFF2-40B4-BE49-F238E27FC236}">
                  <a16:creationId xmlns:a16="http://schemas.microsoft.com/office/drawing/2014/main" id="{C73E4109-851D-7B20-A068-C2F40444C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78924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60">
                  <a:extLst>
                    <a:ext uri="{FF2B5EF4-FFF2-40B4-BE49-F238E27FC236}">
                      <a16:creationId xmlns:a16="http://schemas.microsoft.com/office/drawing/2014/main" id="{61C4655C-CC06-F1AC-3547-1421D8AB3752}"/>
                    </a:ext>
                  </a:extLst>
                </p:cNvPr>
                <p:cNvSpPr txBox="1"/>
                <p:nvPr/>
              </p:nvSpPr>
              <p:spPr bwMode="auto">
                <a:xfrm>
                  <a:off x="1431249" y="3295184"/>
                  <a:ext cx="3276600" cy="1192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000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oMath>
                    </m:oMathPara>
                  </a14:m>
                  <a:endParaRPr lang="en-US" sz="3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Object 60">
                  <a:extLst>
                    <a:ext uri="{FF2B5EF4-FFF2-40B4-BE49-F238E27FC236}">
                      <a16:creationId xmlns:a16="http://schemas.microsoft.com/office/drawing/2014/main" id="{61C4655C-CC06-F1AC-3547-1421D8AB37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31249" y="3295184"/>
                  <a:ext cx="3276600" cy="119221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D3311D7-CE67-CAA2-41A7-CEAA12B8637D}"/>
              </a:ext>
            </a:extLst>
          </p:cNvPr>
          <p:cNvSpPr txBox="1"/>
          <p:nvPr/>
        </p:nvSpPr>
        <p:spPr>
          <a:xfrm>
            <a:off x="673337" y="4288933"/>
            <a:ext cx="1043680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rút ra được biểu thức liên hệ giữa gia tốc, vận tốc và độ dịch chuyển.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BE5AA7-9F43-6A64-0AF2-A64F986770BF}"/>
              </a:ext>
            </a:extLst>
          </p:cNvPr>
          <p:cNvGrpSpPr/>
          <p:nvPr/>
        </p:nvGrpSpPr>
        <p:grpSpPr>
          <a:xfrm>
            <a:off x="3948639" y="4827757"/>
            <a:ext cx="3590956" cy="1008257"/>
            <a:chOff x="838200" y="3178924"/>
            <a:chExt cx="3590956" cy="1387785"/>
          </a:xfrm>
        </p:grpSpPr>
        <p:pic>
          <p:nvPicPr>
            <p:cNvPr id="36" name="Picture 35" descr="empty-red-rectangle">
              <a:extLst>
                <a:ext uri="{FF2B5EF4-FFF2-40B4-BE49-F238E27FC236}">
                  <a16:creationId xmlns:a16="http://schemas.microsoft.com/office/drawing/2014/main" id="{A044F531-ECA2-96DD-9D3C-86BBD5DEF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78924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bject 60">
                  <a:extLst>
                    <a:ext uri="{FF2B5EF4-FFF2-40B4-BE49-F238E27FC236}">
                      <a16:creationId xmlns:a16="http://schemas.microsoft.com/office/drawing/2014/main" id="{4F220291-ED6B-6F43-F6BA-F11103C7BF75}"/>
                    </a:ext>
                  </a:extLst>
                </p:cNvPr>
                <p:cNvSpPr txBox="1"/>
                <p:nvPr/>
              </p:nvSpPr>
              <p:spPr bwMode="auto">
                <a:xfrm>
                  <a:off x="1152556" y="3374498"/>
                  <a:ext cx="3276600" cy="1192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000" i="1" baseline="3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000" b="0" i="1" baseline="300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3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Object 60">
                  <a:extLst>
                    <a:ext uri="{FF2B5EF4-FFF2-40B4-BE49-F238E27FC236}">
                      <a16:creationId xmlns:a16="http://schemas.microsoft.com/office/drawing/2014/main" id="{4F220291-ED6B-6F43-F6BA-F11103C7B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2556" y="3374498"/>
                  <a:ext cx="3276600" cy="11922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81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0671" y="758276"/>
            <a:ext cx="10972800" cy="2518324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977" y="794519"/>
            <a:ext cx="10435131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dùng đồ thị (v - t) vẽ ở hình bên để</a:t>
            </a: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Mô tả chuyển động </a:t>
            </a: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Tính độ dịch chuyển trong 1 giây đầu, 2 giây tiếp theo và 3 giây cuối; c) Tính gia tốc của chuyển động trong 4 giây đầu; </a:t>
            </a: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Tính gia tốc của chuyển động từ giây thứ 4 đến giây thứ 6.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 tra kết quả của câu b và câu c bằng cách dùng công thức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0E69147-1B0C-35E2-3A00-41842FA1DA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3429000"/>
            <a:ext cx="4411138" cy="30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4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FB67891-F966-B313-5DBE-EFC711D07AFF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5" name="Group 70">
              <a:extLst>
                <a:ext uri="{FF2B5EF4-FFF2-40B4-BE49-F238E27FC236}">
                  <a16:creationId xmlns:a16="http://schemas.microsoft.com/office/drawing/2014/main" id="{B01AEA0A-D09A-3902-053B-0647F2EE0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65" name="Picture 8" descr="empty-green-rectangle">
                <a:extLst>
                  <a:ext uri="{FF2B5EF4-FFF2-40B4-BE49-F238E27FC236}">
                    <a16:creationId xmlns:a16="http://schemas.microsoft.com/office/drawing/2014/main" id="{F6BC61EC-1A11-9ECF-02BA-C94E2560E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9" descr="green-top-faded">
                <a:extLst>
                  <a:ext uri="{FF2B5EF4-FFF2-40B4-BE49-F238E27FC236}">
                    <a16:creationId xmlns:a16="http://schemas.microsoft.com/office/drawing/2014/main" id="{09409309-9171-356A-F5D7-C91F9C693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16D17C-A5D6-DF4E-CF43-A9BD3DC4DAAB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1026060">
              <a:extLst>
                <a:ext uri="{FF2B5EF4-FFF2-40B4-BE49-F238E27FC236}">
                  <a16:creationId xmlns:a16="http://schemas.microsoft.com/office/drawing/2014/main" id="{CE2E05FD-BCD2-44B2-1621-19EBB5B1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67" name="Text Box 13">
            <a:extLst>
              <a:ext uri="{FF2B5EF4-FFF2-40B4-BE49-F238E27FC236}">
                <a16:creationId xmlns:a16="http://schemas.microsoft.com/office/drawing/2014/main" id="{9A38A932-AE6A-AE99-6E93-D61F31B1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2. Tính độ dịch chuyển bằng công thức </a:t>
            </a:r>
          </a:p>
        </p:txBody>
      </p:sp>
      <p:pic>
        <p:nvPicPr>
          <p:cNvPr id="38" name="Picture 5" descr="empty-blue-rectangle">
            <a:extLst>
              <a:ext uri="{FF2B5EF4-FFF2-40B4-BE49-F238E27FC236}">
                <a16:creationId xmlns:a16="http://schemas.microsoft.com/office/drawing/2014/main" id="{F13009AF-BED7-03B7-ECE7-7C17F025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01" y="1617393"/>
            <a:ext cx="11307699" cy="11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0A272DD-9ED5-89E5-FFF2-1668D978C179}"/>
              </a:ext>
            </a:extLst>
          </p:cNvPr>
          <p:cNvSpPr txBox="1"/>
          <p:nvPr/>
        </p:nvSpPr>
        <p:spPr>
          <a:xfrm>
            <a:off x="956632" y="1737469"/>
            <a:ext cx="10058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 thị vận tốc - thời gian ở hình mô tả chuyển động của một chú chó con đang chạy trong một ngõ thẳng và hẹp.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41BE16-1233-60EE-B5DC-D4D459B51CE9}"/>
              </a:ext>
            </a:extLst>
          </p:cNvPr>
          <p:cNvSpPr txBox="1"/>
          <p:nvPr/>
        </p:nvSpPr>
        <p:spPr>
          <a:xfrm>
            <a:off x="266839" y="1163556"/>
            <a:ext cx="61341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Bài tập vận dụng</a:t>
            </a:r>
            <a:endParaRPr lang="en-US" sz="2500">
              <a:solidFill>
                <a:srgbClr val="00B050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BB228E3-EA4F-E943-ABC1-61C68DBAD13D}"/>
              </a:ext>
            </a:extLst>
          </p:cNvPr>
          <p:cNvGrpSpPr/>
          <p:nvPr/>
        </p:nvGrpSpPr>
        <p:grpSpPr>
          <a:xfrm>
            <a:off x="5334000" y="2542636"/>
            <a:ext cx="6167254" cy="3965884"/>
            <a:chOff x="5217705" y="1408302"/>
            <a:chExt cx="6167254" cy="396588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D7902DB-D306-7F0E-DFBC-2D849245EB05}"/>
                </a:ext>
              </a:extLst>
            </p:cNvPr>
            <p:cNvGrpSpPr/>
            <p:nvPr/>
          </p:nvGrpSpPr>
          <p:grpSpPr>
            <a:xfrm>
              <a:off x="5217705" y="1408302"/>
              <a:ext cx="6167254" cy="3965884"/>
              <a:chOff x="3988191" y="1518187"/>
              <a:chExt cx="6167254" cy="3965884"/>
            </a:xfrm>
          </p:grpSpPr>
          <p:pic>
            <p:nvPicPr>
              <p:cNvPr id="74" name="Content Placeholder 4">
                <a:extLst>
                  <a:ext uri="{FF2B5EF4-FFF2-40B4-BE49-F238E27FC236}">
                    <a16:creationId xmlns:a16="http://schemas.microsoft.com/office/drawing/2014/main" id="{2C6534FC-9D93-CD67-8DA0-41CE8EF791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131688" y="2276976"/>
                <a:ext cx="3767422" cy="3009112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64061850-5BD4-8163-D297-1C7E1B709294}"/>
                  </a:ext>
                </a:extLst>
              </p:cNvPr>
              <p:cNvGrpSpPr/>
              <p:nvPr/>
            </p:nvGrpSpPr>
            <p:grpSpPr>
              <a:xfrm>
                <a:off x="3988191" y="1518187"/>
                <a:ext cx="6167254" cy="3925280"/>
                <a:chOff x="8755624" y="4398159"/>
                <a:chExt cx="4472403" cy="2088370"/>
              </a:xfrm>
            </p:grpSpPr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1D249D06-5F0B-ECBA-66FD-309974BE1F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79761" y="6004444"/>
                  <a:ext cx="3309772" cy="1479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21278C25-8247-794D-F2A3-81995B7A63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584871" y="4590870"/>
                  <a:ext cx="16329" cy="178248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DB151E4-D8D6-14BC-1D0B-17E6E6F72788}"/>
                    </a:ext>
                  </a:extLst>
                </p:cNvPr>
                <p:cNvSpPr txBox="1"/>
                <p:nvPr/>
              </p:nvSpPr>
              <p:spPr>
                <a:xfrm rot="16200000">
                  <a:off x="8125744" y="5028039"/>
                  <a:ext cx="1605711" cy="3459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Vận tốc (m/s)</a:t>
                  </a:r>
                  <a:endParaRPr lang="en-US" sz="2500" baseline="-25000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FC62411-0180-1111-7D39-11F53D59798A}"/>
                    </a:ext>
                  </a:extLst>
                </p:cNvPr>
                <p:cNvSpPr txBox="1"/>
                <p:nvPr/>
              </p:nvSpPr>
              <p:spPr>
                <a:xfrm>
                  <a:off x="12397035" y="6009475"/>
                  <a:ext cx="83099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t(s)</a:t>
                  </a:r>
                  <a:endParaRPr lang="en-US" sz="2500" baseline="-25000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3B620C8-F4B4-DB5A-62E2-4C768DF92BFC}"/>
                  </a:ext>
                </a:extLst>
              </p:cNvPr>
              <p:cNvSpPr txBox="1"/>
              <p:nvPr/>
            </p:nvSpPr>
            <p:spPr>
              <a:xfrm>
                <a:off x="4444026" y="3842394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D672878-CA31-4116-102F-98621DF17900}"/>
                  </a:ext>
                </a:extLst>
              </p:cNvPr>
              <p:cNvSpPr txBox="1"/>
              <p:nvPr/>
            </p:nvSpPr>
            <p:spPr>
              <a:xfrm>
                <a:off x="4404567" y="3521246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1B1859-1491-CC12-4B8E-92628F425205}"/>
                  </a:ext>
                </a:extLst>
              </p:cNvPr>
              <p:cNvSpPr txBox="1"/>
              <p:nvPr/>
            </p:nvSpPr>
            <p:spPr>
              <a:xfrm>
                <a:off x="4435270" y="3144552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2C9C0D9-3F2A-85FF-812E-C811D0A7066B}"/>
                  </a:ext>
                </a:extLst>
              </p:cNvPr>
              <p:cNvSpPr txBox="1"/>
              <p:nvPr/>
            </p:nvSpPr>
            <p:spPr>
              <a:xfrm>
                <a:off x="4395310" y="5007017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4D0913-BDF7-8232-3397-2AE0335F6904}"/>
                  </a:ext>
                </a:extLst>
              </p:cNvPr>
              <p:cNvSpPr txBox="1"/>
              <p:nvPr/>
            </p:nvSpPr>
            <p:spPr>
              <a:xfrm>
                <a:off x="5610268" y="450526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7C6FDBC-B973-38DD-41E5-E21D570966CC}"/>
                  </a:ext>
                </a:extLst>
              </p:cNvPr>
              <p:cNvSpPr txBox="1"/>
              <p:nvPr/>
            </p:nvSpPr>
            <p:spPr>
              <a:xfrm>
                <a:off x="7861336" y="4524723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6E0F5CC-744F-3B51-103D-DA3A3ABB70D2}"/>
                  </a:ext>
                </a:extLst>
              </p:cNvPr>
              <p:cNvSpPr txBox="1"/>
              <p:nvPr/>
            </p:nvSpPr>
            <p:spPr>
              <a:xfrm>
                <a:off x="5224895" y="450526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8165C82-6A2B-23EF-89BB-EF261CD34C2F}"/>
                  </a:ext>
                </a:extLst>
              </p:cNvPr>
              <p:cNvSpPr txBox="1"/>
              <p:nvPr/>
            </p:nvSpPr>
            <p:spPr>
              <a:xfrm>
                <a:off x="5986648" y="4511588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1B78C10-678C-F5C4-0F4A-594C05947B91}"/>
                  </a:ext>
                </a:extLst>
              </p:cNvPr>
              <p:cNvSpPr txBox="1"/>
              <p:nvPr/>
            </p:nvSpPr>
            <p:spPr>
              <a:xfrm>
                <a:off x="6351477" y="4537346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C051B6-0BBD-402C-875A-4B8E4F4A081C}"/>
                  </a:ext>
                </a:extLst>
              </p:cNvPr>
              <p:cNvSpPr txBox="1"/>
              <p:nvPr/>
            </p:nvSpPr>
            <p:spPr>
              <a:xfrm>
                <a:off x="6724750" y="4521214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C0BA826-16CF-004F-54BC-82CD868DE7A0}"/>
                  </a:ext>
                </a:extLst>
              </p:cNvPr>
              <p:cNvSpPr txBox="1"/>
              <p:nvPr/>
            </p:nvSpPr>
            <p:spPr>
              <a:xfrm>
                <a:off x="7098155" y="4530670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6FC34ED-A0CD-9D29-460B-B9EA8FDABB88}"/>
                  </a:ext>
                </a:extLst>
              </p:cNvPr>
              <p:cNvSpPr txBox="1"/>
              <p:nvPr/>
            </p:nvSpPr>
            <p:spPr>
              <a:xfrm>
                <a:off x="7453859" y="4530670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20610F7-2F00-D411-9A26-AE2D4CC7D9BB}"/>
                  </a:ext>
                </a:extLst>
              </p:cNvPr>
              <p:cNvSpPr txBox="1"/>
              <p:nvPr/>
            </p:nvSpPr>
            <p:spPr>
              <a:xfrm>
                <a:off x="8213206" y="4526262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3F61DCB-D325-15DC-2815-EB2F566F9D93}"/>
                </a:ext>
              </a:extLst>
            </p:cNvPr>
            <p:cNvSpPr txBox="1"/>
            <p:nvPr/>
          </p:nvSpPr>
          <p:spPr>
            <a:xfrm>
              <a:off x="5613950" y="4171130"/>
              <a:ext cx="94235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DC7B36-4470-07E5-7994-0FD9CFE56A04}"/>
                </a:ext>
              </a:extLst>
            </p:cNvPr>
            <p:cNvSpPr txBox="1"/>
            <p:nvPr/>
          </p:nvSpPr>
          <p:spPr>
            <a:xfrm>
              <a:off x="9824293" y="4368287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2588282-612C-54A1-4EFC-3AB01814320F}"/>
                </a:ext>
              </a:extLst>
            </p:cNvPr>
            <p:cNvSpPr txBox="1"/>
            <p:nvPr/>
          </p:nvSpPr>
          <p:spPr>
            <a:xfrm>
              <a:off x="5592551" y="4567741"/>
              <a:ext cx="94235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4E6F7E9-8D39-4FBE-EB11-A8152A3D586C}"/>
                </a:ext>
              </a:extLst>
            </p:cNvPr>
            <p:cNvGrpSpPr/>
            <p:nvPr/>
          </p:nvGrpSpPr>
          <p:grpSpPr>
            <a:xfrm>
              <a:off x="6361200" y="3303431"/>
              <a:ext cx="3726360" cy="1461790"/>
              <a:chOff x="6361200" y="3303431"/>
              <a:chExt cx="3726360" cy="1461790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D9C9F19-07F3-1696-86F0-29338F466C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1200" y="4009846"/>
                <a:ext cx="766402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9471ADD-43E9-70BE-F863-37663A4736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7670" y="3303431"/>
                <a:ext cx="1130564" cy="109827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F334456-0B80-DA97-287C-76A25A028E9D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8971356" y="4407079"/>
                <a:ext cx="398558" cy="7759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4941F81-E10A-318D-9A5C-5A106AE46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3555" y="4407079"/>
                <a:ext cx="367659" cy="345539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20B3572-DC83-D845-0730-73892DC6B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4698" y="4758565"/>
                <a:ext cx="382862" cy="665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04EBA26-C314-EB8C-D650-CED6EB1C5206}"/>
              </a:ext>
            </a:extLst>
          </p:cNvPr>
          <p:cNvCxnSpPr>
            <a:cxnSpLocks/>
          </p:cNvCxnSpPr>
          <p:nvPr/>
        </p:nvCxnSpPr>
        <p:spPr>
          <a:xfrm flipV="1">
            <a:off x="7235141" y="4414282"/>
            <a:ext cx="728824" cy="7338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2D5A028-D7E7-3C92-4760-2D38E64F9BE6}"/>
              </a:ext>
            </a:extLst>
          </p:cNvPr>
          <p:cNvSpPr txBox="1"/>
          <p:nvPr/>
        </p:nvSpPr>
        <p:spPr>
          <a:xfrm>
            <a:off x="555370" y="3061005"/>
            <a:ext cx="4139661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 mô tả chuyển động của chú chó. </a:t>
            </a:r>
          </a:p>
          <a:p>
            <a:pPr marL="457200" marR="0" indent="-457200">
              <a:spcBef>
                <a:spcPts val="0"/>
              </a:spcBef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 quãng đường đi được và độ dịch chuyển của chú chó sau: 2s; 4 s; 7s và 10 s bằng đồ thị và bằng công thức,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7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id="{FC124592-0652-D1C4-2A82-D8333E050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4"/>
          <a:stretch/>
        </p:blipFill>
        <p:spPr>
          <a:xfrm>
            <a:off x="-1504" y="-145979"/>
            <a:ext cx="12188952" cy="714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074DA0-F2D1-AEF0-C578-17F74AC5D9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30" r="97576">
                        <a14:foregroundMark x1="4242" y1="38961" x2="4242" y2="38961"/>
                        <a14:foregroundMark x1="97576" y1="38961" x2="97576" y2="38961"/>
                        <a14:foregroundMark x1="3030" y1="35065" x2="3030" y2="3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55553" y="511491"/>
            <a:ext cx="684002" cy="321398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6362F31-A3F7-C2D3-01A3-4F982F3609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30" r="97576">
                        <a14:foregroundMark x1="4242" y1="38961" x2="4242" y2="38961"/>
                        <a14:foregroundMark x1="97576" y1="38961" x2="97576" y2="38961"/>
                        <a14:foregroundMark x1="3030" y1="35065" x2="3030" y2="3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55553" y="1525682"/>
            <a:ext cx="684002" cy="32139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8BB73FA3-62D3-CB9A-3A6F-F13E7C072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8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30" r="97576">
                        <a14:foregroundMark x1="4242" y1="38961" x2="4242" y2="38961"/>
                        <a14:foregroundMark x1="97576" y1="38961" x2="97576" y2="38961"/>
                        <a14:foregroundMark x1="3030" y1="35065" x2="3030" y2="3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55553" y="3193848"/>
            <a:ext cx="684002" cy="321398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E1AEC599-7897-878E-26CD-15DFBE598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30" r="97576">
                        <a14:foregroundMark x1="4242" y1="38961" x2="4242" y2="38961"/>
                        <a14:foregroundMark x1="97576" y1="38961" x2="97576" y2="38961"/>
                        <a14:foregroundMark x1="3030" y1="35065" x2="3030" y2="3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15581" y="6218205"/>
            <a:ext cx="684000" cy="321397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672FC4F4-B186-8B19-FEBE-5CBBE698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12192000" cy="92982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B57B64D-DF66-9E23-D6B5-AD35B8F8E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5738" y="3276600"/>
            <a:ext cx="8749862" cy="78319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7030A0"/>
                </a:solidFill>
                <a:ea typeface="ＭＳ Ｐゴシック" panose="020B0600070205080204" pitchFamily="50" charset="-128"/>
              </a:rPr>
              <a:t>Chuyển động thẳng biến đổi đều</a:t>
            </a:r>
            <a:endParaRPr lang="en-US" altLang="en-US" sz="4000" b="1">
              <a:solidFill>
                <a:srgbClr val="7030A0"/>
              </a:solidFill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F1E6A2CA-8263-621D-ACEB-7281BE994B0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43236" y="3199842"/>
            <a:ext cx="2067910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</a:p>
        </p:txBody>
      </p:sp>
    </p:spTree>
    <p:extLst>
      <p:ext uri="{BB962C8B-B14F-4D97-AF65-F5344CB8AC3E}">
        <p14:creationId xmlns:p14="http://schemas.microsoft.com/office/powerpoint/2010/main" val="251630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FB67891-F966-B313-5DBE-EFC711D07AFF}"/>
              </a:ext>
            </a:extLst>
          </p:cNvPr>
          <p:cNvGrpSpPr/>
          <p:nvPr/>
        </p:nvGrpSpPr>
        <p:grpSpPr>
          <a:xfrm>
            <a:off x="-76200" y="65599"/>
            <a:ext cx="11353800" cy="541687"/>
            <a:chOff x="74035" y="2231322"/>
            <a:chExt cx="11283452" cy="756154"/>
          </a:xfrm>
        </p:grpSpPr>
        <p:grpSp>
          <p:nvGrpSpPr>
            <p:cNvPr id="55" name="Group 70">
              <a:extLst>
                <a:ext uri="{FF2B5EF4-FFF2-40B4-BE49-F238E27FC236}">
                  <a16:creationId xmlns:a16="http://schemas.microsoft.com/office/drawing/2014/main" id="{B01AEA0A-D09A-3902-053B-0647F2EE0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0510301" cy="708275"/>
              <a:chOff x="587622" y="3377549"/>
              <a:chExt cx="5412315" cy="1364238"/>
            </a:xfrm>
          </p:grpSpPr>
          <p:pic>
            <p:nvPicPr>
              <p:cNvPr id="65" name="Picture 8" descr="empty-green-rectangle">
                <a:extLst>
                  <a:ext uri="{FF2B5EF4-FFF2-40B4-BE49-F238E27FC236}">
                    <a16:creationId xmlns:a16="http://schemas.microsoft.com/office/drawing/2014/main" id="{F6BC61EC-1A11-9ECF-02BA-C94E2560E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412315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9" descr="green-top-faded">
                <a:extLst>
                  <a:ext uri="{FF2B5EF4-FFF2-40B4-BE49-F238E27FC236}">
                    <a16:creationId xmlns:a16="http://schemas.microsoft.com/office/drawing/2014/main" id="{09409309-9171-356A-F5D7-C91F9C693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16D17C-A5D6-DF4E-CF43-A9BD3DC4DAAB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1026060">
              <a:extLst>
                <a:ext uri="{FF2B5EF4-FFF2-40B4-BE49-F238E27FC236}">
                  <a16:creationId xmlns:a16="http://schemas.microsoft.com/office/drawing/2014/main" id="{CE2E05FD-BCD2-44B2-1621-19EBB5B1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67" name="Text Box 13">
            <a:extLst>
              <a:ext uri="{FF2B5EF4-FFF2-40B4-BE49-F238E27FC236}">
                <a16:creationId xmlns:a16="http://schemas.microsoft.com/office/drawing/2014/main" id="{9A38A932-AE6A-AE99-6E93-D61F31B1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39" y="666498"/>
            <a:ext cx="892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2. Tính độ dịch chuyển bằng công thức </a:t>
            </a:r>
          </a:p>
        </p:txBody>
      </p:sp>
      <p:pic>
        <p:nvPicPr>
          <p:cNvPr id="38" name="Picture 5" descr="empty-blue-rectangle">
            <a:extLst>
              <a:ext uri="{FF2B5EF4-FFF2-40B4-BE49-F238E27FC236}">
                <a16:creationId xmlns:a16="http://schemas.microsoft.com/office/drawing/2014/main" id="{F13009AF-BED7-03B7-ECE7-7C17F025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872701"/>
            <a:ext cx="5286152" cy="31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0A272DD-9ED5-89E5-FFF2-1668D978C179}"/>
              </a:ext>
            </a:extLst>
          </p:cNvPr>
          <p:cNvSpPr txBox="1"/>
          <p:nvPr/>
        </p:nvSpPr>
        <p:spPr>
          <a:xfrm>
            <a:off x="967349" y="2139825"/>
            <a:ext cx="450245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vận động viên đua xe đạp đường dài vượt qua vạch đích với tốc độ 10 m/s. Sau đó vận động viên này đi chậm dần đều thêm 20 m mới dừng lại. Coi chuyển động của vận động viên là thẳng.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41BE16-1233-60EE-B5DC-D4D459B51CE9}"/>
              </a:ext>
            </a:extLst>
          </p:cNvPr>
          <p:cNvSpPr txBox="1"/>
          <p:nvPr/>
        </p:nvSpPr>
        <p:spPr>
          <a:xfrm>
            <a:off x="266839" y="1163556"/>
            <a:ext cx="61341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Bài tập vận dụng</a:t>
            </a:r>
            <a:endParaRPr lang="en-US" sz="2500">
              <a:solidFill>
                <a:srgbClr val="00B050"/>
              </a:solidFill>
            </a:endParaRPr>
          </a:p>
        </p:txBody>
      </p:sp>
      <p:pic>
        <p:nvPicPr>
          <p:cNvPr id="3" name="Picture 2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09FFE9E6-9305-2141-E49A-B9327F23D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590" y="1972763"/>
            <a:ext cx="5552712" cy="31195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742B04-8CFE-B53F-7673-033752722BAB}"/>
              </a:ext>
            </a:extLst>
          </p:cNvPr>
          <p:cNvSpPr txBox="1"/>
          <p:nvPr/>
        </p:nvSpPr>
        <p:spPr>
          <a:xfrm>
            <a:off x="639840" y="5259327"/>
            <a:ext cx="112395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gia tốc của vận động viên trong đoạn đường sau khi qua vạch đích. </a:t>
            </a:r>
          </a:p>
          <a:p>
            <a:pPr marL="457200" indent="-457200">
              <a:buAutoNum type="alphaLcParenR"/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thời gian vận động viên đó cần để dừng lại kể từ khi cán đích. </a:t>
            </a:r>
          </a:p>
          <a:p>
            <a:pPr marL="457200" indent="-457200">
              <a:buAutoNum type="alphaLcParenR"/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vận tốc trung bình của người đó trên quãng đường dừng xe.</a:t>
            </a:r>
            <a:endParaRPr lang="en-US" sz="2500" i="1"/>
          </a:p>
        </p:txBody>
      </p:sp>
    </p:spTree>
    <p:extLst>
      <p:ext uri="{BB962C8B-B14F-4D97-AF65-F5344CB8AC3E}">
        <p14:creationId xmlns:p14="http://schemas.microsoft.com/office/powerpoint/2010/main" val="371587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2138FA8-D95A-45A4-CA9E-61127CFA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843588"/>
            <a:ext cx="2036763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459" name="Picture 3" descr="87">
            <a:extLst>
              <a:ext uri="{FF2B5EF4-FFF2-40B4-BE49-F238E27FC236}">
                <a16:creationId xmlns:a16="http://schemas.microsoft.com/office/drawing/2014/main" id="{9C824833-0D3A-3496-A6BE-8FA663BE1B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1"/>
            <a:ext cx="31877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4">
            <a:extLst>
              <a:ext uri="{FF2B5EF4-FFF2-40B4-BE49-F238E27FC236}">
                <a16:creationId xmlns:a16="http://schemas.microsoft.com/office/drawing/2014/main" id="{43355F57-0F35-34FE-D4B1-41BF7982F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6096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167"/>
                <a:gd name="adj2" fmla="val 0"/>
              </a:avLst>
            </a:prstTxWarp>
          </a:bodyPr>
          <a:lstStyle/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6197" name="ngoi lai ben  nhau.mp3">
            <a:hlinkClick r:id="" action="ppaction://media"/>
            <a:extLst>
              <a:ext uri="{FF2B5EF4-FFF2-40B4-BE49-F238E27FC236}">
                <a16:creationId xmlns:a16="http://schemas.microsoft.com/office/drawing/2014/main" id="{262E08D3-7235-2340-A3C4-08A8A4458DD9}"/>
              </a:ext>
            </a:extLst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3788" y="5805489"/>
            <a:ext cx="330200" cy="300037"/>
          </a:xfrm>
        </p:spPr>
      </p:pic>
      <p:sp>
        <p:nvSpPr>
          <p:cNvPr id="19462" name="WordArt 6">
            <a:extLst>
              <a:ext uri="{FF2B5EF4-FFF2-40B4-BE49-F238E27FC236}">
                <a16:creationId xmlns:a16="http://schemas.microsoft.com/office/drawing/2014/main" id="{B5139E38-4EFF-2D73-31AC-8E65F77289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7620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THẦY CÔ GIÁO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8285" fill="hold"/>
                                        <p:tgtEl>
                                          <p:spTgt spid="136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7"/>
                </p:tgtEl>
              </p:cMediaNode>
            </p:audio>
          </p:childTnLst>
        </p:cTn>
      </p:par>
    </p:tnLst>
    <p:bldLst>
      <p:bldP spid="136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466514" y="912804"/>
            <a:ext cx="11410232" cy="1030870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70" y="927574"/>
            <a:ext cx="11351572" cy="89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dưới mô tả sự thay đổi vị trí và vận tốc của ô tô, người sau những khoảng thời gian bằng nhau. Hai chuyển động này có gì giống và khác nhau?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179542" y="577635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8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6" b="100000" l="5714" r="92857">
                          <a14:foregroundMark x1="42857" y1="5556" x2="42857" y2="5556"/>
                          <a14:foregroundMark x1="42857" y1="1852" x2="42857" y2="1852"/>
                          <a14:foregroundMark x1="7143" y1="38889" x2="7143" y2="38889"/>
                          <a14:foregroundMark x1="94286" y1="43519" x2="94286" y2="43519"/>
                          <a14:foregroundMark x1="42857" y1="1852" x2="42857" y2="1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pic>
        <p:nvPicPr>
          <p:cNvPr id="27" name="Content Placeholder 4" descr="A picture containing arrow&#10;&#10;Description automatically generated">
            <a:extLst>
              <a:ext uri="{FF2B5EF4-FFF2-40B4-BE49-F238E27FC236}">
                <a16:creationId xmlns:a16="http://schemas.microsoft.com/office/drawing/2014/main" id="{F7C9C824-E094-AA41-49D6-E316D3613F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4857" l="0" r="100000">
                        <a14:foregroundMark x1="51515" y1="4000" x2="51515" y2="4000"/>
                        <a14:foregroundMark x1="49495" y1="46571" x2="49495" y2="46571"/>
                        <a14:foregroundMark x1="51515" y1="36571" x2="51515" y2="36571"/>
                        <a14:foregroundMark x1="50505" y1="41429" x2="50505" y2="41429"/>
                        <a14:foregroundMark x1="45455" y1="60571" x2="45455" y2="60571"/>
                        <a14:foregroundMark x1="47475" y1="80000" x2="47475" y2="80000"/>
                        <a14:foregroundMark x1="48485" y1="94857" x2="48485" y2="94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061"/>
          <a:stretch/>
        </p:blipFill>
        <p:spPr>
          <a:xfrm>
            <a:off x="1997024" y="2082655"/>
            <a:ext cx="583617" cy="1755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5F03B6B-2844-04DA-1542-23A86B8772F3}"/>
              </a:ext>
            </a:extLst>
          </p:cNvPr>
          <p:cNvSpPr txBox="1"/>
          <p:nvPr/>
        </p:nvSpPr>
        <p:spPr>
          <a:xfrm>
            <a:off x="2887072" y="2671884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10 km/h</a:t>
            </a:r>
            <a:endParaRPr lang="en-US" sz="25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E5E444-B181-3481-C1F2-9C1B174002EB}"/>
              </a:ext>
            </a:extLst>
          </p:cNvPr>
          <p:cNvSpPr/>
          <p:nvPr/>
        </p:nvSpPr>
        <p:spPr bwMode="auto">
          <a:xfrm>
            <a:off x="511940" y="3737471"/>
            <a:ext cx="10537059" cy="27004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" name="Picture 38" descr="A red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C11C689-51D7-43CE-440C-F45FD6EBE5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624" l="2100" r="100000">
                        <a14:foregroundMark x1="5774" y1="41584" x2="5774" y2="41584"/>
                        <a14:foregroundMark x1="2362" y1="62376" x2="2362" y2="62376"/>
                        <a14:foregroundMark x1="16010" y1="80198" x2="16010" y2="80198"/>
                        <a14:foregroundMark x1="9449" y1="80693" x2="9449" y2="80693"/>
                        <a14:foregroundMark x1="8661" y1="77723" x2="8661" y2="77723"/>
                        <a14:foregroundMark x1="18373" y1="74752" x2="18373" y2="74752"/>
                        <a14:foregroundMark x1="18110" y1="77723" x2="18110" y2="77723"/>
                        <a14:foregroundMark x1="13648" y1="80693" x2="13648" y2="80693"/>
                        <a14:foregroundMark x1="11286" y1="81188" x2="11286" y2="81188"/>
                        <a14:foregroundMark x1="7087" y1="78713" x2="7087" y2="78713"/>
                        <a14:foregroundMark x1="69554" y1="75743" x2="69554" y2="75743"/>
                        <a14:foregroundMark x1="72441" y1="79208" x2="72441" y2="79208"/>
                        <a14:foregroundMark x1="72178" y1="80693" x2="72178" y2="80693"/>
                        <a14:foregroundMark x1="69029" y1="82673" x2="69029" y2="82673"/>
                        <a14:foregroundMark x1="52756" y1="81188" x2="52756" y2="81188"/>
                        <a14:foregroundMark x1="43307" y1="81683" x2="43307" y2="81683"/>
                        <a14:foregroundMark x1="24672" y1="80693" x2="24672" y2="80693"/>
                        <a14:foregroundMark x1="4199" y1="83168" x2="4199" y2="83168"/>
                        <a14:foregroundMark x1="82677" y1="80693" x2="82677" y2="80693"/>
                        <a14:foregroundMark x1="76115" y1="83663" x2="76115" y2="83663"/>
                        <a14:foregroundMark x1="83202" y1="81188" x2="83202" y2="81188"/>
                        <a14:foregroundMark x1="78215" y1="83663" x2="78215" y2="83663"/>
                        <a14:foregroundMark x1="85564" y1="82178" x2="85564" y2="82178"/>
                        <a14:foregroundMark x1="88976" y1="83168" x2="88976" y2="83168"/>
                        <a14:foregroundMark x1="7349" y1="28713" x2="7349" y2="28713"/>
                        <a14:foregroundMark x1="6037" y1="81188" x2="6037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839"/>
          <a:stretch/>
        </p:blipFill>
        <p:spPr>
          <a:xfrm>
            <a:off x="424241" y="3047969"/>
            <a:ext cx="1680960" cy="843526"/>
          </a:xfrm>
          <a:prstGeom prst="rect">
            <a:avLst/>
          </a:prstGeom>
        </p:spPr>
      </p:pic>
      <p:pic>
        <p:nvPicPr>
          <p:cNvPr id="40" name="Picture 39" descr="A red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6591D62-F9A8-C81F-150A-856E433AFA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 amt="61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624" l="2100" r="100000">
                        <a14:foregroundMark x1="5774" y1="41584" x2="5774" y2="41584"/>
                        <a14:foregroundMark x1="2362" y1="62376" x2="2362" y2="62376"/>
                        <a14:foregroundMark x1="16010" y1="80198" x2="16010" y2="80198"/>
                        <a14:foregroundMark x1="9449" y1="80693" x2="9449" y2="80693"/>
                        <a14:foregroundMark x1="8661" y1="77723" x2="8661" y2="77723"/>
                        <a14:foregroundMark x1="18373" y1="74752" x2="18373" y2="74752"/>
                        <a14:foregroundMark x1="18110" y1="77723" x2="18110" y2="77723"/>
                        <a14:foregroundMark x1="13648" y1="80693" x2="13648" y2="80693"/>
                        <a14:foregroundMark x1="11286" y1="81188" x2="11286" y2="81188"/>
                        <a14:foregroundMark x1="7087" y1="78713" x2="7087" y2="78713"/>
                        <a14:foregroundMark x1="69554" y1="75743" x2="69554" y2="75743"/>
                        <a14:foregroundMark x1="72441" y1="79208" x2="72441" y2="79208"/>
                        <a14:foregroundMark x1="72178" y1="80693" x2="72178" y2="80693"/>
                        <a14:foregroundMark x1="69029" y1="82673" x2="69029" y2="82673"/>
                        <a14:foregroundMark x1="52756" y1="81188" x2="52756" y2="81188"/>
                        <a14:foregroundMark x1="43307" y1="81683" x2="43307" y2="81683"/>
                        <a14:foregroundMark x1="24672" y1="80693" x2="24672" y2="80693"/>
                        <a14:foregroundMark x1="4199" y1="83168" x2="4199" y2="83168"/>
                        <a14:foregroundMark x1="82677" y1="80693" x2="82677" y2="80693"/>
                        <a14:foregroundMark x1="76115" y1="83663" x2="76115" y2="83663"/>
                        <a14:foregroundMark x1="83202" y1="81188" x2="83202" y2="81188"/>
                        <a14:foregroundMark x1="78215" y1="83663" x2="78215" y2="83663"/>
                        <a14:foregroundMark x1="85564" y1="82178" x2="85564" y2="82178"/>
                        <a14:foregroundMark x1="88976" y1="83168" x2="88976" y2="83168"/>
                        <a14:foregroundMark x1="7349" y1="28713" x2="7349" y2="28713"/>
                        <a14:foregroundMark x1="6037" y1="81188" x2="6037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839"/>
          <a:stretch/>
        </p:blipFill>
        <p:spPr>
          <a:xfrm>
            <a:off x="2776291" y="3076884"/>
            <a:ext cx="1680960" cy="843526"/>
          </a:xfrm>
          <a:prstGeom prst="rect">
            <a:avLst/>
          </a:prstGeom>
        </p:spPr>
      </p:pic>
      <p:pic>
        <p:nvPicPr>
          <p:cNvPr id="41" name="Picture 40" descr="A red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6E27BA1-E6F0-9AF6-558F-D4BDB00FE7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624" l="2100" r="100000">
                        <a14:foregroundMark x1="5774" y1="41584" x2="5774" y2="41584"/>
                        <a14:foregroundMark x1="2362" y1="62376" x2="2362" y2="62376"/>
                        <a14:foregroundMark x1="16010" y1="80198" x2="16010" y2="80198"/>
                        <a14:foregroundMark x1="9449" y1="80693" x2="9449" y2="80693"/>
                        <a14:foregroundMark x1="8661" y1="77723" x2="8661" y2="77723"/>
                        <a14:foregroundMark x1="18373" y1="74752" x2="18373" y2="74752"/>
                        <a14:foregroundMark x1="18110" y1="77723" x2="18110" y2="77723"/>
                        <a14:foregroundMark x1="13648" y1="80693" x2="13648" y2="80693"/>
                        <a14:foregroundMark x1="11286" y1="81188" x2="11286" y2="81188"/>
                        <a14:foregroundMark x1="7087" y1="78713" x2="7087" y2="78713"/>
                        <a14:foregroundMark x1="69554" y1="75743" x2="69554" y2="75743"/>
                        <a14:foregroundMark x1="72441" y1="79208" x2="72441" y2="79208"/>
                        <a14:foregroundMark x1="72178" y1="80693" x2="72178" y2="80693"/>
                        <a14:foregroundMark x1="69029" y1="82673" x2="69029" y2="82673"/>
                        <a14:foregroundMark x1="52756" y1="81188" x2="52756" y2="81188"/>
                        <a14:foregroundMark x1="43307" y1="81683" x2="43307" y2="81683"/>
                        <a14:foregroundMark x1="24672" y1="80693" x2="24672" y2="80693"/>
                        <a14:foregroundMark x1="4199" y1="83168" x2="4199" y2="83168"/>
                        <a14:foregroundMark x1="82677" y1="80693" x2="82677" y2="80693"/>
                        <a14:foregroundMark x1="76115" y1="83663" x2="76115" y2="83663"/>
                        <a14:foregroundMark x1="83202" y1="81188" x2="83202" y2="81188"/>
                        <a14:foregroundMark x1="78215" y1="83663" x2="78215" y2="83663"/>
                        <a14:foregroundMark x1="85564" y1="82178" x2="85564" y2="82178"/>
                        <a14:foregroundMark x1="88976" y1="83168" x2="88976" y2="83168"/>
                        <a14:foregroundMark x1="7349" y1="28713" x2="7349" y2="28713"/>
                        <a14:foregroundMark x1="6037" y1="81188" x2="6037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839"/>
          <a:stretch/>
        </p:blipFill>
        <p:spPr>
          <a:xfrm>
            <a:off x="8858913" y="3098066"/>
            <a:ext cx="1680960" cy="843526"/>
          </a:xfrm>
          <a:prstGeom prst="rect">
            <a:avLst/>
          </a:prstGeom>
        </p:spPr>
      </p:pic>
      <p:pic>
        <p:nvPicPr>
          <p:cNvPr id="42" name="Picture 41" descr="A red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1AD2658-FB90-8A95-CF33-03E4377AE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 amt="76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624" l="2100" r="100000">
                        <a14:foregroundMark x1="5774" y1="41584" x2="5774" y2="41584"/>
                        <a14:foregroundMark x1="2362" y1="62376" x2="2362" y2="62376"/>
                        <a14:foregroundMark x1="16010" y1="80198" x2="16010" y2="80198"/>
                        <a14:foregroundMark x1="9449" y1="80693" x2="9449" y2="80693"/>
                        <a14:foregroundMark x1="8661" y1="77723" x2="8661" y2="77723"/>
                        <a14:foregroundMark x1="18373" y1="74752" x2="18373" y2="74752"/>
                        <a14:foregroundMark x1="18110" y1="77723" x2="18110" y2="77723"/>
                        <a14:foregroundMark x1="13648" y1="80693" x2="13648" y2="80693"/>
                        <a14:foregroundMark x1="11286" y1="81188" x2="11286" y2="81188"/>
                        <a14:foregroundMark x1="7087" y1="78713" x2="7087" y2="78713"/>
                        <a14:foregroundMark x1="69554" y1="75743" x2="69554" y2="75743"/>
                        <a14:foregroundMark x1="72441" y1="79208" x2="72441" y2="79208"/>
                        <a14:foregroundMark x1="72178" y1="80693" x2="72178" y2="80693"/>
                        <a14:foregroundMark x1="69029" y1="82673" x2="69029" y2="82673"/>
                        <a14:foregroundMark x1="52756" y1="81188" x2="52756" y2="81188"/>
                        <a14:foregroundMark x1="43307" y1="81683" x2="43307" y2="81683"/>
                        <a14:foregroundMark x1="24672" y1="80693" x2="24672" y2="80693"/>
                        <a14:foregroundMark x1="4199" y1="83168" x2="4199" y2="83168"/>
                        <a14:foregroundMark x1="82677" y1="80693" x2="82677" y2="80693"/>
                        <a14:foregroundMark x1="76115" y1="83663" x2="76115" y2="83663"/>
                        <a14:foregroundMark x1="83202" y1="81188" x2="83202" y2="81188"/>
                        <a14:foregroundMark x1="78215" y1="83663" x2="78215" y2="83663"/>
                        <a14:foregroundMark x1="85564" y1="82178" x2="85564" y2="82178"/>
                        <a14:foregroundMark x1="88976" y1="83168" x2="88976" y2="83168"/>
                        <a14:foregroundMark x1="7349" y1="28713" x2="7349" y2="28713"/>
                        <a14:foregroundMark x1="6037" y1="81188" x2="6037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839"/>
          <a:stretch/>
        </p:blipFill>
        <p:spPr>
          <a:xfrm>
            <a:off x="5429460" y="3108657"/>
            <a:ext cx="1680960" cy="84352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6FAC30-2EC7-A40F-C10C-CDF42B08958E}"/>
              </a:ext>
            </a:extLst>
          </p:cNvPr>
          <p:cNvSpPr txBox="1"/>
          <p:nvPr/>
        </p:nvSpPr>
        <p:spPr>
          <a:xfrm>
            <a:off x="765330" y="2763968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0 km/h</a:t>
            </a:r>
            <a:endParaRPr lang="en-US" sz="25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F785F9-C738-4B5B-D711-7B68707F4D58}"/>
              </a:ext>
            </a:extLst>
          </p:cNvPr>
          <p:cNvSpPr txBox="1"/>
          <p:nvPr/>
        </p:nvSpPr>
        <p:spPr>
          <a:xfrm>
            <a:off x="5561488" y="2729945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20 km/h</a:t>
            </a:r>
            <a:endParaRPr lang="en-US" sz="25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7965B5-AF30-C63F-F874-BD32532520EE}"/>
              </a:ext>
            </a:extLst>
          </p:cNvPr>
          <p:cNvSpPr txBox="1"/>
          <p:nvPr/>
        </p:nvSpPr>
        <p:spPr>
          <a:xfrm>
            <a:off x="8959055" y="2677510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30 km/h</a:t>
            </a:r>
            <a:endParaRPr lang="en-US" sz="25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1F7439-ACF4-BCC3-2E9F-37D953944B4A}"/>
              </a:ext>
            </a:extLst>
          </p:cNvPr>
          <p:cNvSpPr txBox="1"/>
          <p:nvPr/>
        </p:nvSpPr>
        <p:spPr>
          <a:xfrm>
            <a:off x="730174" y="3768991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t = 0 s</a:t>
            </a:r>
            <a:endParaRPr lang="en-US" sz="25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B7BC30-82A7-F437-12EB-1CD05E5A8E27}"/>
              </a:ext>
            </a:extLst>
          </p:cNvPr>
          <p:cNvSpPr txBox="1"/>
          <p:nvPr/>
        </p:nvSpPr>
        <p:spPr>
          <a:xfrm>
            <a:off x="3049686" y="3801147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1 s</a:t>
            </a:r>
            <a:endParaRPr lang="en-US" sz="25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ED15EF-A34C-D85F-C0C3-F6BA7E7CFB4E}"/>
              </a:ext>
            </a:extLst>
          </p:cNvPr>
          <p:cNvSpPr txBox="1"/>
          <p:nvPr/>
        </p:nvSpPr>
        <p:spPr>
          <a:xfrm>
            <a:off x="5538760" y="3805442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</a:rPr>
              <a:t>2 s</a:t>
            </a:r>
            <a:endParaRPr lang="en-US" sz="25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149777-D8BA-B572-9F67-FD9A02D2A2D5}"/>
              </a:ext>
            </a:extLst>
          </p:cNvPr>
          <p:cNvSpPr txBox="1"/>
          <p:nvPr/>
        </p:nvSpPr>
        <p:spPr>
          <a:xfrm>
            <a:off x="8943812" y="3758061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</a:rPr>
              <a:t>3 s</a:t>
            </a:r>
            <a:endParaRPr lang="en-US" sz="25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0126C8-B4E6-F5CB-AF40-1B6809C72E15}"/>
              </a:ext>
            </a:extLst>
          </p:cNvPr>
          <p:cNvGrpSpPr/>
          <p:nvPr/>
        </p:nvGrpSpPr>
        <p:grpSpPr>
          <a:xfrm rot="16200000">
            <a:off x="4952484" y="3027298"/>
            <a:ext cx="477053" cy="929113"/>
            <a:chOff x="3612841" y="2971800"/>
            <a:chExt cx="1157747" cy="139979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59488C1-1229-17AE-EFCD-6421125BA862}"/>
                </a:ext>
              </a:extLst>
            </p:cNvPr>
            <p:cNvCxnSpPr/>
            <p:nvPr/>
          </p:nvCxnSpPr>
          <p:spPr>
            <a:xfrm>
              <a:off x="3612841" y="3838190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96406CA-1A2E-3D4B-12ED-FF3233DC1D73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00" y="2971800"/>
              <a:ext cx="0" cy="972659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034648-FC38-E9BA-9037-B063698E1B6F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8B96EA-661D-DF50-8FDF-9639F1F45F56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4E81C7E-132B-E033-63E7-EEDDF7155A4F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A6A07E-3C5B-1702-32DC-D28426C23C32}"/>
              </a:ext>
            </a:extLst>
          </p:cNvPr>
          <p:cNvGrpSpPr/>
          <p:nvPr/>
        </p:nvGrpSpPr>
        <p:grpSpPr>
          <a:xfrm rot="16200000">
            <a:off x="8240729" y="3074670"/>
            <a:ext cx="477053" cy="929113"/>
            <a:chOff x="3612841" y="2971800"/>
            <a:chExt cx="1157747" cy="139979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8814117-F8F9-F029-826B-5BF9812C77F2}"/>
                </a:ext>
              </a:extLst>
            </p:cNvPr>
            <p:cNvCxnSpPr/>
            <p:nvPr/>
          </p:nvCxnSpPr>
          <p:spPr>
            <a:xfrm>
              <a:off x="3612841" y="3838190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2A46304-523F-A6DE-0F9F-B2D6EFB2CB6F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00" y="2971800"/>
              <a:ext cx="0" cy="972659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C10BFF-1479-AEAE-57B8-17DE18F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464E90-C2FC-DDB9-E3C6-FBA290C00A53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FD5966-3F40-C3ED-F05B-C4551DCA8A43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04C8DEE-ABDA-80D4-C850-290FADD9EE76}"/>
              </a:ext>
            </a:extLst>
          </p:cNvPr>
          <p:cNvGrpSpPr/>
          <p:nvPr/>
        </p:nvGrpSpPr>
        <p:grpSpPr>
          <a:xfrm rot="16200000">
            <a:off x="8421776" y="3006808"/>
            <a:ext cx="477053" cy="929113"/>
            <a:chOff x="3612841" y="2971800"/>
            <a:chExt cx="1157747" cy="139979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0714B3-D2BC-41FA-CCC5-93FC9FA67F27}"/>
                </a:ext>
              </a:extLst>
            </p:cNvPr>
            <p:cNvCxnSpPr/>
            <p:nvPr/>
          </p:nvCxnSpPr>
          <p:spPr>
            <a:xfrm>
              <a:off x="3612841" y="3838190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69CF643-05DB-379D-651A-57E669F30E7B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00" y="2971800"/>
              <a:ext cx="0" cy="972659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7033382-A10C-68D0-78C9-B4FB742F8000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728F7E7-D524-E222-6659-C573BAEC9AF1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DC5925F-2B8D-B4C4-F3FA-B21931218F81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AC6DD3E-EB81-E499-FF03-C6C91BC72BD7}"/>
              </a:ext>
            </a:extLst>
          </p:cNvPr>
          <p:cNvGrpSpPr/>
          <p:nvPr/>
        </p:nvGrpSpPr>
        <p:grpSpPr>
          <a:xfrm rot="16200000">
            <a:off x="2587788" y="3195478"/>
            <a:ext cx="372670" cy="519046"/>
            <a:chOff x="3866166" y="3307671"/>
            <a:chExt cx="904422" cy="101685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9EB9BAA-CDE9-D7A4-FBBC-210E0DA12808}"/>
                </a:ext>
              </a:extLst>
            </p:cNvPr>
            <p:cNvCxnSpPr/>
            <p:nvPr/>
          </p:nvCxnSpPr>
          <p:spPr>
            <a:xfrm>
              <a:off x="3866166" y="3481568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BBFA3A8-C4D8-0C32-E161-439D993D671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953151" y="3706612"/>
              <a:ext cx="462891" cy="12804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80EC983-9464-3A9C-0757-4442D6A1E349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E7DE64-AB36-A77F-E219-3FA67881FADE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70FE95C-D7F3-7384-6E1A-5BD47A4579EE}"/>
              </a:ext>
            </a:extLst>
          </p:cNvPr>
          <p:cNvGrpSpPr/>
          <p:nvPr/>
        </p:nvGrpSpPr>
        <p:grpSpPr>
          <a:xfrm rot="16200000">
            <a:off x="192843" y="3219383"/>
            <a:ext cx="372670" cy="430281"/>
            <a:chOff x="3866166" y="3481568"/>
            <a:chExt cx="904422" cy="84295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E652587-FBA7-8766-6E85-EACF0A0993F0}"/>
                </a:ext>
              </a:extLst>
            </p:cNvPr>
            <p:cNvCxnSpPr/>
            <p:nvPr/>
          </p:nvCxnSpPr>
          <p:spPr>
            <a:xfrm>
              <a:off x="3866166" y="3481568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5FA943-D3D3-2CE2-C11C-8AE6BE3B0EB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953151" y="3706612"/>
              <a:ext cx="462891" cy="12804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3CC4840-A38A-5B45-6FFF-0101A717E179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80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FB5D08C6-2041-1738-2555-FABB82E113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830" y="4669238"/>
            <a:ext cx="6188936" cy="1579347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B832583-4936-BE5E-7C92-C62798F26FEC}"/>
              </a:ext>
            </a:extLst>
          </p:cNvPr>
          <p:cNvSpPr/>
          <p:nvPr/>
        </p:nvSpPr>
        <p:spPr bwMode="auto">
          <a:xfrm>
            <a:off x="2400831" y="6096001"/>
            <a:ext cx="6017850" cy="2876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E088ED-1555-3D2A-467F-2D53C7B485AC}"/>
              </a:ext>
            </a:extLst>
          </p:cNvPr>
          <p:cNvSpPr txBox="1"/>
          <p:nvPr/>
        </p:nvSpPr>
        <p:spPr>
          <a:xfrm>
            <a:off x="2976576" y="4325410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6 m/s</a:t>
            </a:r>
            <a:endParaRPr lang="en-US" sz="25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04BBBE-7340-39DE-496C-620456000AE4}"/>
              </a:ext>
            </a:extLst>
          </p:cNvPr>
          <p:cNvSpPr txBox="1"/>
          <p:nvPr/>
        </p:nvSpPr>
        <p:spPr>
          <a:xfrm>
            <a:off x="8054456" y="4309033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0 m/s</a:t>
            </a:r>
            <a:endParaRPr lang="en-US" sz="25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C462CF-7ED4-D4BB-1B0C-F4EAB8B778E1}"/>
              </a:ext>
            </a:extLst>
          </p:cNvPr>
          <p:cNvSpPr txBox="1"/>
          <p:nvPr/>
        </p:nvSpPr>
        <p:spPr>
          <a:xfrm>
            <a:off x="5312817" y="4309784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4 m/s</a:t>
            </a:r>
            <a:endParaRPr lang="en-US" sz="25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353A289-4542-2840-C33D-F17111601029}"/>
              </a:ext>
            </a:extLst>
          </p:cNvPr>
          <p:cNvSpPr txBox="1"/>
          <p:nvPr/>
        </p:nvSpPr>
        <p:spPr>
          <a:xfrm>
            <a:off x="6756958" y="4284861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2 m/s</a:t>
            </a:r>
            <a:endParaRPr lang="en-US" sz="25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001FB44-6ED2-BF7F-9E5E-CE65F3E8D16F}"/>
              </a:ext>
            </a:extLst>
          </p:cNvPr>
          <p:cNvSpPr txBox="1"/>
          <p:nvPr/>
        </p:nvSpPr>
        <p:spPr>
          <a:xfrm>
            <a:off x="2720799" y="6076685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t = 0 s</a:t>
            </a:r>
            <a:endParaRPr lang="en-US" sz="25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E38C6B0-D57C-309C-F7DC-4E34336DA446}"/>
              </a:ext>
            </a:extLst>
          </p:cNvPr>
          <p:cNvSpPr txBox="1"/>
          <p:nvPr/>
        </p:nvSpPr>
        <p:spPr>
          <a:xfrm>
            <a:off x="5372058" y="6130985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1 s</a:t>
            </a:r>
            <a:endParaRPr lang="en-US" sz="25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431B6C1-52B1-BA15-96DA-9C5E267330A8}"/>
              </a:ext>
            </a:extLst>
          </p:cNvPr>
          <p:cNvSpPr txBox="1"/>
          <p:nvPr/>
        </p:nvSpPr>
        <p:spPr>
          <a:xfrm>
            <a:off x="6616455" y="6180066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</a:rPr>
              <a:t>2 s</a:t>
            </a:r>
            <a:endParaRPr lang="en-US" sz="25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1C984F1-37B8-E361-3B54-21E0C33C9155}"/>
              </a:ext>
            </a:extLst>
          </p:cNvPr>
          <p:cNvSpPr txBox="1"/>
          <p:nvPr/>
        </p:nvSpPr>
        <p:spPr>
          <a:xfrm>
            <a:off x="7471937" y="6155908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</a:rPr>
              <a:t>3 s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17741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152400" y="94695"/>
            <a:ext cx="9677401" cy="541686"/>
            <a:chOff x="74035" y="2231322"/>
            <a:chExt cx="9617439" cy="756153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9360943" cy="708275"/>
              <a:chOff x="587623" y="3377549"/>
              <a:chExt cx="4820449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4820449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Gia tốc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95" y="748052"/>
            <a:ext cx="11506200" cy="30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692963" y="959995"/>
            <a:ext cx="10127437" cy="2669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5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500" b="1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A4C67-A7C4-3B98-4BBB-2789F6B67842}"/>
              </a:ext>
            </a:extLst>
          </p:cNvPr>
          <p:cNvSpPr txBox="1"/>
          <p:nvPr/>
        </p:nvSpPr>
        <p:spPr>
          <a:xfrm>
            <a:off x="716611" y="3960938"/>
            <a:ext cx="9607858" cy="894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*Vì chuyển động thẳng biến đổi đều có </a:t>
            </a:r>
            <a:r>
              <a:rPr lang="en-US" sz="25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tốc thay đổi đều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thời gian nên </a:t>
            </a:r>
            <a:r>
              <a:rPr lang="en-US" sz="25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 tốc không đổi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thời gian:</a:t>
            </a:r>
            <a:endParaRPr lang="en-US" sz="2500" i="1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269EC-3592-A7AD-7ABC-AF6ACF8894A9}"/>
              </a:ext>
            </a:extLst>
          </p:cNvPr>
          <p:cNvGrpSpPr/>
          <p:nvPr/>
        </p:nvGrpSpPr>
        <p:grpSpPr>
          <a:xfrm>
            <a:off x="3660929" y="5119162"/>
            <a:ext cx="3962400" cy="1205406"/>
            <a:chOff x="1219200" y="3353786"/>
            <a:chExt cx="3467101" cy="1205406"/>
          </a:xfrm>
        </p:grpSpPr>
        <p:pic>
          <p:nvPicPr>
            <p:cNvPr id="14" name="Picture 13" descr="empty-red-rectangle">
              <a:extLst>
                <a:ext uri="{FF2B5EF4-FFF2-40B4-BE49-F238E27FC236}">
                  <a16:creationId xmlns:a16="http://schemas.microsoft.com/office/drawing/2014/main" id="{D185003C-7843-747B-8737-ACB576721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374889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60">
                  <a:extLst>
                    <a:ext uri="{FF2B5EF4-FFF2-40B4-BE49-F238E27FC236}">
                      <a16:creationId xmlns:a16="http://schemas.microsoft.com/office/drawing/2014/main" id="{6489B3C6-DC7C-1E88-24C0-A0C61FCCDA8F}"/>
                    </a:ext>
                  </a:extLst>
                </p:cNvPr>
                <p:cNvSpPr txBox="1"/>
                <p:nvPr/>
              </p:nvSpPr>
              <p:spPr bwMode="auto">
                <a:xfrm>
                  <a:off x="1409701" y="3353786"/>
                  <a:ext cx="3276600" cy="1192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ố</m:t>
                        </m:r>
                      </m:oMath>
                    </m:oMathPara>
                  </a14:m>
                  <a:endParaRPr lang="en-US" sz="3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Object 60">
                  <a:extLst>
                    <a:ext uri="{FF2B5EF4-FFF2-40B4-BE49-F238E27FC236}">
                      <a16:creationId xmlns:a16="http://schemas.microsoft.com/office/drawing/2014/main" id="{6489B3C6-DC7C-1E88-24C0-A0C61FCCDA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09701" y="3353786"/>
                  <a:ext cx="3276600" cy="11922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35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466514" y="912804"/>
            <a:ext cx="11410232" cy="1030870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7" name="Content Placeholder 4" descr="A picture containing arrow&#10;&#10;Description automatically generated">
            <a:extLst>
              <a:ext uri="{FF2B5EF4-FFF2-40B4-BE49-F238E27FC236}">
                <a16:creationId xmlns:a16="http://schemas.microsoft.com/office/drawing/2014/main" id="{F7C9C824-E094-AA41-49D6-E316D361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857" l="0" r="100000">
                        <a14:foregroundMark x1="51515" y1="4000" x2="51515" y2="4000"/>
                        <a14:foregroundMark x1="49495" y1="46571" x2="49495" y2="46571"/>
                        <a14:foregroundMark x1="51515" y1="36571" x2="51515" y2="36571"/>
                        <a14:foregroundMark x1="50505" y1="41429" x2="50505" y2="41429"/>
                        <a14:foregroundMark x1="45455" y1="60571" x2="45455" y2="60571"/>
                        <a14:foregroundMark x1="47475" y1="80000" x2="47475" y2="80000"/>
                        <a14:foregroundMark x1="48485" y1="94857" x2="48485" y2="94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061"/>
          <a:stretch/>
        </p:blipFill>
        <p:spPr>
          <a:xfrm>
            <a:off x="1997024" y="2082655"/>
            <a:ext cx="583617" cy="1755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5F03B6B-2844-04DA-1542-23A86B8772F3}"/>
              </a:ext>
            </a:extLst>
          </p:cNvPr>
          <p:cNvSpPr txBox="1"/>
          <p:nvPr/>
        </p:nvSpPr>
        <p:spPr>
          <a:xfrm>
            <a:off x="2887072" y="2671884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10 km/h</a:t>
            </a:r>
            <a:endParaRPr lang="en-US" sz="25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E5E444-B181-3481-C1F2-9C1B174002EB}"/>
              </a:ext>
            </a:extLst>
          </p:cNvPr>
          <p:cNvSpPr/>
          <p:nvPr/>
        </p:nvSpPr>
        <p:spPr bwMode="auto">
          <a:xfrm>
            <a:off x="511940" y="3737471"/>
            <a:ext cx="10537059" cy="27004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" name="Picture 38" descr="A red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C11C689-51D7-43CE-440C-F45FD6EBE5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624" l="2100" r="100000">
                        <a14:foregroundMark x1="5774" y1="41584" x2="5774" y2="41584"/>
                        <a14:foregroundMark x1="2362" y1="62376" x2="2362" y2="62376"/>
                        <a14:foregroundMark x1="16010" y1="80198" x2="16010" y2="80198"/>
                        <a14:foregroundMark x1="9449" y1="80693" x2="9449" y2="80693"/>
                        <a14:foregroundMark x1="8661" y1="77723" x2="8661" y2="77723"/>
                        <a14:foregroundMark x1="18373" y1="74752" x2="18373" y2="74752"/>
                        <a14:foregroundMark x1="18110" y1="77723" x2="18110" y2="77723"/>
                        <a14:foregroundMark x1="13648" y1="80693" x2="13648" y2="80693"/>
                        <a14:foregroundMark x1="11286" y1="81188" x2="11286" y2="81188"/>
                        <a14:foregroundMark x1="7087" y1="78713" x2="7087" y2="78713"/>
                        <a14:foregroundMark x1="69554" y1="75743" x2="69554" y2="75743"/>
                        <a14:foregroundMark x1="72441" y1="79208" x2="72441" y2="79208"/>
                        <a14:foregroundMark x1="72178" y1="80693" x2="72178" y2="80693"/>
                        <a14:foregroundMark x1="69029" y1="82673" x2="69029" y2="82673"/>
                        <a14:foregroundMark x1="52756" y1="81188" x2="52756" y2="81188"/>
                        <a14:foregroundMark x1="43307" y1="81683" x2="43307" y2="81683"/>
                        <a14:foregroundMark x1="24672" y1="80693" x2="24672" y2="80693"/>
                        <a14:foregroundMark x1="4199" y1="83168" x2="4199" y2="83168"/>
                        <a14:foregroundMark x1="82677" y1="80693" x2="82677" y2="80693"/>
                        <a14:foregroundMark x1="76115" y1="83663" x2="76115" y2="83663"/>
                        <a14:foregroundMark x1="83202" y1="81188" x2="83202" y2="81188"/>
                        <a14:foregroundMark x1="78215" y1="83663" x2="78215" y2="83663"/>
                        <a14:foregroundMark x1="85564" y1="82178" x2="85564" y2="82178"/>
                        <a14:foregroundMark x1="88976" y1="83168" x2="88976" y2="83168"/>
                        <a14:foregroundMark x1="7349" y1="28713" x2="7349" y2="28713"/>
                        <a14:foregroundMark x1="6037" y1="81188" x2="6037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839"/>
          <a:stretch/>
        </p:blipFill>
        <p:spPr>
          <a:xfrm>
            <a:off x="424241" y="3047969"/>
            <a:ext cx="1680960" cy="843526"/>
          </a:xfrm>
          <a:prstGeom prst="rect">
            <a:avLst/>
          </a:prstGeom>
        </p:spPr>
      </p:pic>
      <p:pic>
        <p:nvPicPr>
          <p:cNvPr id="40" name="Picture 39" descr="A red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6591D62-F9A8-C81F-150A-856E433AFA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6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624" l="2100" r="100000">
                        <a14:foregroundMark x1="5774" y1="41584" x2="5774" y2="41584"/>
                        <a14:foregroundMark x1="2362" y1="62376" x2="2362" y2="62376"/>
                        <a14:foregroundMark x1="16010" y1="80198" x2="16010" y2="80198"/>
                        <a14:foregroundMark x1="9449" y1="80693" x2="9449" y2="80693"/>
                        <a14:foregroundMark x1="8661" y1="77723" x2="8661" y2="77723"/>
                        <a14:foregroundMark x1="18373" y1="74752" x2="18373" y2="74752"/>
                        <a14:foregroundMark x1="18110" y1="77723" x2="18110" y2="77723"/>
                        <a14:foregroundMark x1="13648" y1="80693" x2="13648" y2="80693"/>
                        <a14:foregroundMark x1="11286" y1="81188" x2="11286" y2="81188"/>
                        <a14:foregroundMark x1="7087" y1="78713" x2="7087" y2="78713"/>
                        <a14:foregroundMark x1="69554" y1="75743" x2="69554" y2="75743"/>
                        <a14:foregroundMark x1="72441" y1="79208" x2="72441" y2="79208"/>
                        <a14:foregroundMark x1="72178" y1="80693" x2="72178" y2="80693"/>
                        <a14:foregroundMark x1="69029" y1="82673" x2="69029" y2="82673"/>
                        <a14:foregroundMark x1="52756" y1="81188" x2="52756" y2="81188"/>
                        <a14:foregroundMark x1="43307" y1="81683" x2="43307" y2="81683"/>
                        <a14:foregroundMark x1="24672" y1="80693" x2="24672" y2="80693"/>
                        <a14:foregroundMark x1="4199" y1="83168" x2="4199" y2="83168"/>
                        <a14:foregroundMark x1="82677" y1="80693" x2="82677" y2="80693"/>
                        <a14:foregroundMark x1="76115" y1="83663" x2="76115" y2="83663"/>
                        <a14:foregroundMark x1="83202" y1="81188" x2="83202" y2="81188"/>
                        <a14:foregroundMark x1="78215" y1="83663" x2="78215" y2="83663"/>
                        <a14:foregroundMark x1="85564" y1="82178" x2="85564" y2="82178"/>
                        <a14:foregroundMark x1="88976" y1="83168" x2="88976" y2="83168"/>
                        <a14:foregroundMark x1="7349" y1="28713" x2="7349" y2="28713"/>
                        <a14:foregroundMark x1="6037" y1="81188" x2="6037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839"/>
          <a:stretch/>
        </p:blipFill>
        <p:spPr>
          <a:xfrm>
            <a:off x="2776291" y="3076884"/>
            <a:ext cx="1680960" cy="843526"/>
          </a:xfrm>
          <a:prstGeom prst="rect">
            <a:avLst/>
          </a:prstGeom>
        </p:spPr>
      </p:pic>
      <p:pic>
        <p:nvPicPr>
          <p:cNvPr id="41" name="Picture 40" descr="A red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6E27BA1-E6F0-9AF6-558F-D4BDB00FE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624" l="2100" r="100000">
                        <a14:foregroundMark x1="5774" y1="41584" x2="5774" y2="41584"/>
                        <a14:foregroundMark x1="2362" y1="62376" x2="2362" y2="62376"/>
                        <a14:foregroundMark x1="16010" y1="80198" x2="16010" y2="80198"/>
                        <a14:foregroundMark x1="9449" y1="80693" x2="9449" y2="80693"/>
                        <a14:foregroundMark x1="8661" y1="77723" x2="8661" y2="77723"/>
                        <a14:foregroundMark x1="18373" y1="74752" x2="18373" y2="74752"/>
                        <a14:foregroundMark x1="18110" y1="77723" x2="18110" y2="77723"/>
                        <a14:foregroundMark x1="13648" y1="80693" x2="13648" y2="80693"/>
                        <a14:foregroundMark x1="11286" y1="81188" x2="11286" y2="81188"/>
                        <a14:foregroundMark x1="7087" y1="78713" x2="7087" y2="78713"/>
                        <a14:foregroundMark x1="69554" y1="75743" x2="69554" y2="75743"/>
                        <a14:foregroundMark x1="72441" y1="79208" x2="72441" y2="79208"/>
                        <a14:foregroundMark x1="72178" y1="80693" x2="72178" y2="80693"/>
                        <a14:foregroundMark x1="69029" y1="82673" x2="69029" y2="82673"/>
                        <a14:foregroundMark x1="52756" y1="81188" x2="52756" y2="81188"/>
                        <a14:foregroundMark x1="43307" y1="81683" x2="43307" y2="81683"/>
                        <a14:foregroundMark x1="24672" y1="80693" x2="24672" y2="80693"/>
                        <a14:foregroundMark x1="4199" y1="83168" x2="4199" y2="83168"/>
                        <a14:foregroundMark x1="82677" y1="80693" x2="82677" y2="80693"/>
                        <a14:foregroundMark x1="76115" y1="83663" x2="76115" y2="83663"/>
                        <a14:foregroundMark x1="83202" y1="81188" x2="83202" y2="81188"/>
                        <a14:foregroundMark x1="78215" y1="83663" x2="78215" y2="83663"/>
                        <a14:foregroundMark x1="85564" y1="82178" x2="85564" y2="82178"/>
                        <a14:foregroundMark x1="88976" y1="83168" x2="88976" y2="83168"/>
                        <a14:foregroundMark x1="7349" y1="28713" x2="7349" y2="28713"/>
                        <a14:foregroundMark x1="6037" y1="81188" x2="6037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839"/>
          <a:stretch/>
        </p:blipFill>
        <p:spPr>
          <a:xfrm>
            <a:off x="8858913" y="3098066"/>
            <a:ext cx="1680960" cy="843526"/>
          </a:xfrm>
          <a:prstGeom prst="rect">
            <a:avLst/>
          </a:prstGeom>
        </p:spPr>
      </p:pic>
      <p:pic>
        <p:nvPicPr>
          <p:cNvPr id="42" name="Picture 41" descr="A red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1AD2658-FB90-8A95-CF33-03E4377AE5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7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624" l="2100" r="100000">
                        <a14:foregroundMark x1="5774" y1="41584" x2="5774" y2="41584"/>
                        <a14:foregroundMark x1="2362" y1="62376" x2="2362" y2="62376"/>
                        <a14:foregroundMark x1="16010" y1="80198" x2="16010" y2="80198"/>
                        <a14:foregroundMark x1="9449" y1="80693" x2="9449" y2="80693"/>
                        <a14:foregroundMark x1="8661" y1="77723" x2="8661" y2="77723"/>
                        <a14:foregroundMark x1="18373" y1="74752" x2="18373" y2="74752"/>
                        <a14:foregroundMark x1="18110" y1="77723" x2="18110" y2="77723"/>
                        <a14:foregroundMark x1="13648" y1="80693" x2="13648" y2="80693"/>
                        <a14:foregroundMark x1="11286" y1="81188" x2="11286" y2="81188"/>
                        <a14:foregroundMark x1="7087" y1="78713" x2="7087" y2="78713"/>
                        <a14:foregroundMark x1="69554" y1="75743" x2="69554" y2="75743"/>
                        <a14:foregroundMark x1="72441" y1="79208" x2="72441" y2="79208"/>
                        <a14:foregroundMark x1="72178" y1="80693" x2="72178" y2="80693"/>
                        <a14:foregroundMark x1="69029" y1="82673" x2="69029" y2="82673"/>
                        <a14:foregroundMark x1="52756" y1="81188" x2="52756" y2="81188"/>
                        <a14:foregroundMark x1="43307" y1="81683" x2="43307" y2="81683"/>
                        <a14:foregroundMark x1="24672" y1="80693" x2="24672" y2="80693"/>
                        <a14:foregroundMark x1="4199" y1="83168" x2="4199" y2="83168"/>
                        <a14:foregroundMark x1="82677" y1="80693" x2="82677" y2="80693"/>
                        <a14:foregroundMark x1="76115" y1="83663" x2="76115" y2="83663"/>
                        <a14:foregroundMark x1="83202" y1="81188" x2="83202" y2="81188"/>
                        <a14:foregroundMark x1="78215" y1="83663" x2="78215" y2="83663"/>
                        <a14:foregroundMark x1="85564" y1="82178" x2="85564" y2="82178"/>
                        <a14:foregroundMark x1="88976" y1="83168" x2="88976" y2="83168"/>
                        <a14:foregroundMark x1="7349" y1="28713" x2="7349" y2="28713"/>
                        <a14:foregroundMark x1="6037" y1="81188" x2="6037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839"/>
          <a:stretch/>
        </p:blipFill>
        <p:spPr>
          <a:xfrm>
            <a:off x="5429460" y="3108657"/>
            <a:ext cx="1680960" cy="84352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6FAC30-2EC7-A40F-C10C-CDF42B08958E}"/>
              </a:ext>
            </a:extLst>
          </p:cNvPr>
          <p:cNvSpPr txBox="1"/>
          <p:nvPr/>
        </p:nvSpPr>
        <p:spPr>
          <a:xfrm>
            <a:off x="765330" y="2763968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0 km/h</a:t>
            </a:r>
            <a:endParaRPr lang="en-US" sz="25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F785F9-C738-4B5B-D711-7B68707F4D58}"/>
              </a:ext>
            </a:extLst>
          </p:cNvPr>
          <p:cNvSpPr txBox="1"/>
          <p:nvPr/>
        </p:nvSpPr>
        <p:spPr>
          <a:xfrm>
            <a:off x="5561488" y="2729945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20 km/h</a:t>
            </a:r>
            <a:endParaRPr lang="en-US" sz="25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7965B5-AF30-C63F-F874-BD32532520EE}"/>
              </a:ext>
            </a:extLst>
          </p:cNvPr>
          <p:cNvSpPr txBox="1"/>
          <p:nvPr/>
        </p:nvSpPr>
        <p:spPr>
          <a:xfrm>
            <a:off x="8959055" y="2677510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30 km/h</a:t>
            </a:r>
            <a:endParaRPr lang="en-US" sz="25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1F7439-ACF4-BCC3-2E9F-37D953944B4A}"/>
              </a:ext>
            </a:extLst>
          </p:cNvPr>
          <p:cNvSpPr txBox="1"/>
          <p:nvPr/>
        </p:nvSpPr>
        <p:spPr>
          <a:xfrm>
            <a:off x="730174" y="3768991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t = 0 s</a:t>
            </a:r>
            <a:endParaRPr lang="en-US" sz="25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B7BC30-82A7-F437-12EB-1CD05E5A8E27}"/>
              </a:ext>
            </a:extLst>
          </p:cNvPr>
          <p:cNvSpPr txBox="1"/>
          <p:nvPr/>
        </p:nvSpPr>
        <p:spPr>
          <a:xfrm>
            <a:off x="3049686" y="3801147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1 s</a:t>
            </a:r>
            <a:endParaRPr lang="en-US" sz="25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ED15EF-A34C-D85F-C0C3-F6BA7E7CFB4E}"/>
              </a:ext>
            </a:extLst>
          </p:cNvPr>
          <p:cNvSpPr txBox="1"/>
          <p:nvPr/>
        </p:nvSpPr>
        <p:spPr>
          <a:xfrm>
            <a:off x="5538760" y="3805442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</a:rPr>
              <a:t>2 s</a:t>
            </a:r>
            <a:endParaRPr lang="en-US" sz="25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149777-D8BA-B572-9F67-FD9A02D2A2D5}"/>
              </a:ext>
            </a:extLst>
          </p:cNvPr>
          <p:cNvSpPr txBox="1"/>
          <p:nvPr/>
        </p:nvSpPr>
        <p:spPr>
          <a:xfrm>
            <a:off x="8943812" y="3758061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</a:rPr>
              <a:t>3 s</a:t>
            </a:r>
            <a:endParaRPr lang="en-US" sz="25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0126C8-B4E6-F5CB-AF40-1B6809C72E15}"/>
              </a:ext>
            </a:extLst>
          </p:cNvPr>
          <p:cNvGrpSpPr/>
          <p:nvPr/>
        </p:nvGrpSpPr>
        <p:grpSpPr>
          <a:xfrm rot="16200000">
            <a:off x="4952484" y="3027298"/>
            <a:ext cx="477053" cy="929113"/>
            <a:chOff x="3612841" y="2971800"/>
            <a:chExt cx="1157747" cy="139979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59488C1-1229-17AE-EFCD-6421125BA862}"/>
                </a:ext>
              </a:extLst>
            </p:cNvPr>
            <p:cNvCxnSpPr/>
            <p:nvPr/>
          </p:nvCxnSpPr>
          <p:spPr>
            <a:xfrm>
              <a:off x="3612841" y="3838190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96406CA-1A2E-3D4B-12ED-FF3233DC1D73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00" y="2971800"/>
              <a:ext cx="0" cy="972659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6034648-FC38-E9BA-9037-B063698E1B6F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8B96EA-661D-DF50-8FDF-9639F1F45F56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4E81C7E-132B-E033-63E7-EEDDF7155A4F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A6A07E-3C5B-1702-32DC-D28426C23C32}"/>
              </a:ext>
            </a:extLst>
          </p:cNvPr>
          <p:cNvGrpSpPr/>
          <p:nvPr/>
        </p:nvGrpSpPr>
        <p:grpSpPr>
          <a:xfrm rot="16200000">
            <a:off x="8240729" y="3074670"/>
            <a:ext cx="477053" cy="929113"/>
            <a:chOff x="3612841" y="2971800"/>
            <a:chExt cx="1157747" cy="139979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8814117-F8F9-F029-826B-5BF9812C77F2}"/>
                </a:ext>
              </a:extLst>
            </p:cNvPr>
            <p:cNvCxnSpPr/>
            <p:nvPr/>
          </p:nvCxnSpPr>
          <p:spPr>
            <a:xfrm>
              <a:off x="3612841" y="3838190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2A46304-523F-A6DE-0F9F-B2D6EFB2CB6F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00" y="2971800"/>
              <a:ext cx="0" cy="972659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C10BFF-1479-AEAE-57B8-17DE18F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464E90-C2FC-DDB9-E3C6-FBA290C00A53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FD5966-3F40-C3ED-F05B-C4551DCA8A43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04C8DEE-ABDA-80D4-C850-290FADD9EE76}"/>
              </a:ext>
            </a:extLst>
          </p:cNvPr>
          <p:cNvGrpSpPr/>
          <p:nvPr/>
        </p:nvGrpSpPr>
        <p:grpSpPr>
          <a:xfrm rot="16200000">
            <a:off x="8421776" y="3006808"/>
            <a:ext cx="477053" cy="929113"/>
            <a:chOff x="3612841" y="2971800"/>
            <a:chExt cx="1157747" cy="139979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0714B3-D2BC-41FA-CCC5-93FC9FA67F27}"/>
                </a:ext>
              </a:extLst>
            </p:cNvPr>
            <p:cNvCxnSpPr/>
            <p:nvPr/>
          </p:nvCxnSpPr>
          <p:spPr>
            <a:xfrm>
              <a:off x="3612841" y="3838190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69CF643-05DB-379D-651A-57E669F30E7B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00" y="2971800"/>
              <a:ext cx="0" cy="972659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7033382-A10C-68D0-78C9-B4FB742F8000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728F7E7-D524-E222-6659-C573BAEC9AF1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DC5925F-2B8D-B4C4-F3FA-B21931218F81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AC6DD3E-EB81-E499-FF03-C6C91BC72BD7}"/>
              </a:ext>
            </a:extLst>
          </p:cNvPr>
          <p:cNvGrpSpPr/>
          <p:nvPr/>
        </p:nvGrpSpPr>
        <p:grpSpPr>
          <a:xfrm rot="16200000">
            <a:off x="2587788" y="3195478"/>
            <a:ext cx="372670" cy="519046"/>
            <a:chOff x="3866166" y="3307671"/>
            <a:chExt cx="904422" cy="101685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9EB9BAA-CDE9-D7A4-FBBC-210E0DA12808}"/>
                </a:ext>
              </a:extLst>
            </p:cNvPr>
            <p:cNvCxnSpPr/>
            <p:nvPr/>
          </p:nvCxnSpPr>
          <p:spPr>
            <a:xfrm>
              <a:off x="3866166" y="3481568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BBFA3A8-C4D8-0C32-E161-439D993D671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953151" y="3706612"/>
              <a:ext cx="462891" cy="12804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80EC983-9464-3A9C-0757-4442D6A1E349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E7DE64-AB36-A77F-E219-3FA67881FADE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07671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70FE95C-D7F3-7384-6E1A-5BD47A4579EE}"/>
              </a:ext>
            </a:extLst>
          </p:cNvPr>
          <p:cNvGrpSpPr/>
          <p:nvPr/>
        </p:nvGrpSpPr>
        <p:grpSpPr>
          <a:xfrm rot="16200000">
            <a:off x="192843" y="3219383"/>
            <a:ext cx="372670" cy="430281"/>
            <a:chOff x="3866166" y="3481568"/>
            <a:chExt cx="904422" cy="84295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E652587-FBA7-8766-6E85-EACF0A0993F0}"/>
                </a:ext>
              </a:extLst>
            </p:cNvPr>
            <p:cNvCxnSpPr/>
            <p:nvPr/>
          </p:nvCxnSpPr>
          <p:spPr>
            <a:xfrm>
              <a:off x="3866166" y="3481568"/>
              <a:ext cx="0" cy="53340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5FA943-D3D3-2CE2-C11C-8AE6BE3B0EB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953151" y="3706612"/>
              <a:ext cx="462891" cy="12804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3CC4840-A38A-5B45-6FFF-0101A717E179}"/>
                </a:ext>
              </a:extLst>
            </p:cNvPr>
            <p:cNvCxnSpPr>
              <a:cxnSpLocks/>
            </p:cNvCxnSpPr>
            <p:nvPr/>
          </p:nvCxnSpPr>
          <p:spPr>
            <a:xfrm>
              <a:off x="4770588" y="3586584"/>
              <a:ext cx="0" cy="737940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80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FB5D08C6-2041-1738-2555-FABB82E113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830" y="4669238"/>
            <a:ext cx="6188936" cy="1579347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B832583-4936-BE5E-7C92-C62798F26FEC}"/>
              </a:ext>
            </a:extLst>
          </p:cNvPr>
          <p:cNvSpPr/>
          <p:nvPr/>
        </p:nvSpPr>
        <p:spPr bwMode="auto">
          <a:xfrm>
            <a:off x="2552563" y="6125766"/>
            <a:ext cx="6017850" cy="4770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E088ED-1555-3D2A-467F-2D53C7B485AC}"/>
              </a:ext>
            </a:extLst>
          </p:cNvPr>
          <p:cNvSpPr txBox="1"/>
          <p:nvPr/>
        </p:nvSpPr>
        <p:spPr>
          <a:xfrm>
            <a:off x="2976576" y="4325410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6 m/s</a:t>
            </a:r>
            <a:endParaRPr lang="en-US" sz="25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04BBBE-7340-39DE-496C-620456000AE4}"/>
              </a:ext>
            </a:extLst>
          </p:cNvPr>
          <p:cNvSpPr txBox="1"/>
          <p:nvPr/>
        </p:nvSpPr>
        <p:spPr>
          <a:xfrm>
            <a:off x="8054456" y="4309033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0 m/s</a:t>
            </a:r>
            <a:endParaRPr lang="en-US" sz="25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C462CF-7ED4-D4BB-1B0C-F4EAB8B778E1}"/>
              </a:ext>
            </a:extLst>
          </p:cNvPr>
          <p:cNvSpPr txBox="1"/>
          <p:nvPr/>
        </p:nvSpPr>
        <p:spPr>
          <a:xfrm>
            <a:off x="5312817" y="4309784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4 m/s</a:t>
            </a:r>
            <a:endParaRPr lang="en-US" sz="25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353A289-4542-2840-C33D-F17111601029}"/>
              </a:ext>
            </a:extLst>
          </p:cNvPr>
          <p:cNvSpPr txBox="1"/>
          <p:nvPr/>
        </p:nvSpPr>
        <p:spPr>
          <a:xfrm>
            <a:off x="6756958" y="4284861"/>
            <a:ext cx="14806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2 m/s</a:t>
            </a:r>
            <a:endParaRPr lang="en-US" sz="25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001FB44-6ED2-BF7F-9E5E-CE65F3E8D16F}"/>
              </a:ext>
            </a:extLst>
          </p:cNvPr>
          <p:cNvSpPr txBox="1"/>
          <p:nvPr/>
        </p:nvSpPr>
        <p:spPr>
          <a:xfrm>
            <a:off x="2720799" y="6076685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t = 0 s</a:t>
            </a:r>
            <a:endParaRPr lang="en-US" sz="25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E38C6B0-D57C-309C-F7DC-4E34336DA446}"/>
              </a:ext>
            </a:extLst>
          </p:cNvPr>
          <p:cNvSpPr txBox="1"/>
          <p:nvPr/>
        </p:nvSpPr>
        <p:spPr>
          <a:xfrm>
            <a:off x="5372058" y="6130985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</a:rPr>
              <a:t>1 s</a:t>
            </a:r>
            <a:endParaRPr lang="en-US" sz="25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431B6C1-52B1-BA15-96DA-9C5E267330A8}"/>
              </a:ext>
            </a:extLst>
          </p:cNvPr>
          <p:cNvSpPr txBox="1"/>
          <p:nvPr/>
        </p:nvSpPr>
        <p:spPr>
          <a:xfrm>
            <a:off x="6616455" y="6180066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</a:rPr>
              <a:t>2 s</a:t>
            </a:r>
            <a:endParaRPr lang="en-US" sz="25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1C984F1-37B8-E361-3B54-21E0C33C9155}"/>
              </a:ext>
            </a:extLst>
          </p:cNvPr>
          <p:cNvSpPr txBox="1"/>
          <p:nvPr/>
        </p:nvSpPr>
        <p:spPr>
          <a:xfrm>
            <a:off x="7471937" y="6155908"/>
            <a:ext cx="15509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</a:rPr>
              <a:t>3 s</a:t>
            </a:r>
            <a:endParaRPr lang="en-US" sz="2500"/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8EAF0F28-76DF-4E1A-1038-4F8F6BD65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36" y="936226"/>
            <a:ext cx="10972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4163" marR="0" indent="-284163">
              <a:spcBef>
                <a:spcPts val="0"/>
              </a:spcBef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gia tốc của các chuyển động ở đầu bài</a:t>
            </a:r>
          </a:p>
          <a:p>
            <a:pPr marL="284163" marR="0" indent="-284163">
              <a:spcBef>
                <a:spcPts val="0"/>
              </a:spcBef>
              <a:buAutoNum type="arabicPeriod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chuyển động này có phải là chuyển động thẳng biến đổi đều không?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A27704-DBB6-85C6-81E0-67AF6E0F5A2E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A78BB31-F279-8F4E-E850-91D24EC9B5D6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 descr="Icon&#10;&#10;Description automatically generated">
              <a:extLst>
                <a:ext uri="{FF2B5EF4-FFF2-40B4-BE49-F238E27FC236}">
                  <a16:creationId xmlns:a16="http://schemas.microsoft.com/office/drawing/2014/main" id="{E297E6A8-C65D-4640-E4A4-54EDD2EA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17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152400" y="94695"/>
            <a:ext cx="10972801" cy="541687"/>
            <a:chOff x="74035" y="2231322"/>
            <a:chExt cx="10904812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10648316" cy="708275"/>
              <a:chOff x="587623" y="3377549"/>
              <a:chExt cx="5483386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5483386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276785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Vận tốc tức thời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95" y="748052"/>
            <a:ext cx="11506200" cy="30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692963" y="959995"/>
            <a:ext cx="10127437" cy="2669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động thẳng biến đổi đều là chuyển động thẳng mà vận tốc có độ lớn tăng hoặc giảm đều theo thời gian.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động thẳng có độ lớn vận tốc tăng đều theo thời</a:t>
            </a:r>
            <a:r>
              <a:rPr lang="en-US" sz="250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 gọi là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động thẳng nhanh dần đều</a:t>
            </a:r>
          </a:p>
          <a:p>
            <a:pPr marL="800100" lvl="1" indent="-342900">
              <a:lnSpc>
                <a:spcPct val="107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động thẳng Có độ lớn vận tốc giảm đều theo thời gian gọi là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động thẳng chậm dần đều</a:t>
            </a:r>
            <a:endParaRPr lang="en-US" sz="2500" b="1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A4C67-A7C4-3B98-4BBB-2789F6B67842}"/>
              </a:ext>
            </a:extLst>
          </p:cNvPr>
          <p:cNvSpPr txBox="1"/>
          <p:nvPr/>
        </p:nvSpPr>
        <p:spPr>
          <a:xfrm>
            <a:off x="716611" y="3960938"/>
            <a:ext cx="9607858" cy="894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*Vì chuyển động thẳng biến đổi đều có </a:t>
            </a:r>
            <a:r>
              <a:rPr lang="en-US" sz="25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tốc thay đổi đều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thời gian nên </a:t>
            </a:r>
            <a:r>
              <a:rPr lang="en-US" sz="25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 tốc không đổi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thời gian:</a:t>
            </a:r>
            <a:endParaRPr lang="en-US" sz="2500" i="1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269EC-3592-A7AD-7ABC-AF6ACF8894A9}"/>
              </a:ext>
            </a:extLst>
          </p:cNvPr>
          <p:cNvGrpSpPr/>
          <p:nvPr/>
        </p:nvGrpSpPr>
        <p:grpSpPr>
          <a:xfrm>
            <a:off x="3660929" y="5119162"/>
            <a:ext cx="3962400" cy="1205406"/>
            <a:chOff x="1219200" y="3353786"/>
            <a:chExt cx="3467101" cy="1205406"/>
          </a:xfrm>
        </p:grpSpPr>
        <p:pic>
          <p:nvPicPr>
            <p:cNvPr id="14" name="Picture 13" descr="empty-red-rectangle">
              <a:extLst>
                <a:ext uri="{FF2B5EF4-FFF2-40B4-BE49-F238E27FC236}">
                  <a16:creationId xmlns:a16="http://schemas.microsoft.com/office/drawing/2014/main" id="{D185003C-7843-747B-8737-ACB576721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374889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60">
                  <a:extLst>
                    <a:ext uri="{FF2B5EF4-FFF2-40B4-BE49-F238E27FC236}">
                      <a16:creationId xmlns:a16="http://schemas.microsoft.com/office/drawing/2014/main" id="{6489B3C6-DC7C-1E88-24C0-A0C61FCCDA8F}"/>
                    </a:ext>
                  </a:extLst>
                </p:cNvPr>
                <p:cNvSpPr txBox="1"/>
                <p:nvPr/>
              </p:nvSpPr>
              <p:spPr bwMode="auto">
                <a:xfrm>
                  <a:off x="1409701" y="3353786"/>
                  <a:ext cx="3276600" cy="1192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ố</m:t>
                        </m:r>
                      </m:oMath>
                    </m:oMathPara>
                  </a14:m>
                  <a:endParaRPr lang="en-US" sz="3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Object 60">
                  <a:extLst>
                    <a:ext uri="{FF2B5EF4-FFF2-40B4-BE49-F238E27FC236}">
                      <a16:creationId xmlns:a16="http://schemas.microsoft.com/office/drawing/2014/main" id="{6489B3C6-DC7C-1E88-24C0-A0C61FCCDA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09701" y="3353786"/>
                  <a:ext cx="3276600" cy="11922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06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989846" y="3421117"/>
            <a:ext cx="5106154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ở thời điểm ban đầu t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 thì:</a:t>
            </a:r>
            <a:endParaRPr lang="en-US" sz="25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8A86F-F7C5-E640-7B65-C1C15ABB06F7}"/>
              </a:ext>
            </a:extLst>
          </p:cNvPr>
          <p:cNvSpPr txBox="1"/>
          <p:nvPr/>
        </p:nvSpPr>
        <p:spPr>
          <a:xfrm>
            <a:off x="5715000" y="407747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facebook:vatlytrucquan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9D1B0-F352-356B-7334-D89F7D4631F3}"/>
              </a:ext>
            </a:extLst>
          </p:cNvPr>
          <p:cNvSpPr txBox="1"/>
          <p:nvPr/>
        </p:nvSpPr>
        <p:spPr>
          <a:xfrm>
            <a:off x="896007" y="802733"/>
            <a:ext cx="6132786" cy="94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  v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vận tốc tại thời điểm ban đầu t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v</a:t>
            </a:r>
            <a:r>
              <a:rPr lang="en-US" sz="25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vận tốc tại thời điểm 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4A318-6E37-4AC0-56B9-E8BF28169524}"/>
              </a:ext>
            </a:extLst>
          </p:cNvPr>
          <p:cNvSpPr txBox="1"/>
          <p:nvPr/>
        </p:nvSpPr>
        <p:spPr>
          <a:xfrm>
            <a:off x="1066046" y="2099589"/>
            <a:ext cx="1698686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Vì  </a:t>
            </a:r>
            <a:endParaRPr lang="en-US" sz="25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320745-D16E-2FA4-8479-0BEE0338D947}"/>
              </a:ext>
            </a:extLst>
          </p:cNvPr>
          <p:cNvSpPr txBox="1"/>
          <p:nvPr/>
        </p:nvSpPr>
        <p:spPr>
          <a:xfrm>
            <a:off x="7391400" y="2108325"/>
            <a:ext cx="1698686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N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ên </a:t>
            </a:r>
            <a:endParaRPr lang="en-US" sz="25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4EBDE-5928-F821-E565-54C1A7033C20}"/>
              </a:ext>
            </a:extLst>
          </p:cNvPr>
          <p:cNvGrpSpPr/>
          <p:nvPr/>
        </p:nvGrpSpPr>
        <p:grpSpPr>
          <a:xfrm>
            <a:off x="1752600" y="1945317"/>
            <a:ext cx="5638800" cy="1205406"/>
            <a:chOff x="1219200" y="3353786"/>
            <a:chExt cx="3467101" cy="1205406"/>
          </a:xfrm>
        </p:grpSpPr>
        <p:pic>
          <p:nvPicPr>
            <p:cNvPr id="18" name="Picture 17" descr="empty-red-rectangle">
              <a:extLst>
                <a:ext uri="{FF2B5EF4-FFF2-40B4-BE49-F238E27FC236}">
                  <a16:creationId xmlns:a16="http://schemas.microsoft.com/office/drawing/2014/main" id="{2D65E176-BB9A-779C-FFF9-82EAB025D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374889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60">
                  <a:extLst>
                    <a:ext uri="{FF2B5EF4-FFF2-40B4-BE49-F238E27FC236}">
                      <a16:creationId xmlns:a16="http://schemas.microsoft.com/office/drawing/2014/main" id="{026D36F9-4386-43CE-4FE9-37DE04006D42}"/>
                    </a:ext>
                  </a:extLst>
                </p:cNvPr>
                <p:cNvSpPr txBox="1"/>
                <p:nvPr/>
              </p:nvSpPr>
              <p:spPr bwMode="auto">
                <a:xfrm>
                  <a:off x="1409701" y="3353786"/>
                  <a:ext cx="3276600" cy="1192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3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Object 60">
                  <a:extLst>
                    <a:ext uri="{FF2B5EF4-FFF2-40B4-BE49-F238E27FC236}">
                      <a16:creationId xmlns:a16="http://schemas.microsoft.com/office/drawing/2014/main" id="{026D36F9-4386-43CE-4FE9-37DE04006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09701" y="3353786"/>
                  <a:ext cx="3276600" cy="119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60">
                <a:extLst>
                  <a:ext uri="{FF2B5EF4-FFF2-40B4-BE49-F238E27FC236}">
                    <a16:creationId xmlns:a16="http://schemas.microsoft.com/office/drawing/2014/main" id="{19C5B40F-AA70-4632-A4E9-E742B0BDBF07}"/>
                  </a:ext>
                </a:extLst>
              </p:cNvPr>
              <p:cNvSpPr txBox="1"/>
              <p:nvPr/>
            </p:nvSpPr>
            <p:spPr bwMode="auto">
              <a:xfrm>
                <a:off x="8610600" y="2047943"/>
                <a:ext cx="2854374" cy="7757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Object 60">
                <a:extLst>
                  <a:ext uri="{FF2B5EF4-FFF2-40B4-BE49-F238E27FC236}">
                    <a16:creationId xmlns:a16="http://schemas.microsoft.com/office/drawing/2014/main" id="{19C5B40F-AA70-4632-A4E9-E742B0BD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2047943"/>
                <a:ext cx="2854374" cy="775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1528FF3-EB5F-BB44-D2D5-2803153D52FA}"/>
              </a:ext>
            </a:extLst>
          </p:cNvPr>
          <p:cNvSpPr txBox="1"/>
          <p:nvPr/>
        </p:nvSpPr>
        <p:spPr>
          <a:xfrm>
            <a:off x="1035989" y="4268933"/>
            <a:ext cx="11010900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ở thời điểm ban đầu t = 0 vật mới bắt đầu chuyển động thì:</a:t>
            </a:r>
            <a:endParaRPr lang="en-US" sz="25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60">
                <a:extLst>
                  <a:ext uri="{FF2B5EF4-FFF2-40B4-BE49-F238E27FC236}">
                    <a16:creationId xmlns:a16="http://schemas.microsoft.com/office/drawing/2014/main" id="{060F7A17-6324-832C-5037-468A00AE4F4D}"/>
                  </a:ext>
                </a:extLst>
              </p:cNvPr>
              <p:cNvSpPr txBox="1"/>
              <p:nvPr/>
            </p:nvSpPr>
            <p:spPr bwMode="auto">
              <a:xfrm>
                <a:off x="6437291" y="3354895"/>
                <a:ext cx="2854373" cy="842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Object 60">
                <a:extLst>
                  <a:ext uri="{FF2B5EF4-FFF2-40B4-BE49-F238E27FC236}">
                    <a16:creationId xmlns:a16="http://schemas.microsoft.com/office/drawing/2014/main" id="{060F7A17-6324-832C-5037-468A00AE4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7291" y="3354895"/>
                <a:ext cx="2854373" cy="84217"/>
              </a:xfrm>
              <a:prstGeom prst="rect">
                <a:avLst/>
              </a:prstGeom>
              <a:blipFill>
                <a:blip r:embed="rId5"/>
                <a:stretch>
                  <a:fillRect b="-4857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FE39D4-B8E4-A717-7268-D9DD9493CE3E}"/>
              </a:ext>
            </a:extLst>
          </p:cNvPr>
          <p:cNvGrpSpPr/>
          <p:nvPr/>
        </p:nvGrpSpPr>
        <p:grpSpPr>
          <a:xfrm>
            <a:off x="4572000" y="4934499"/>
            <a:ext cx="4719664" cy="851445"/>
            <a:chOff x="838200" y="3178924"/>
            <a:chExt cx="3869649" cy="1308472"/>
          </a:xfrm>
        </p:grpSpPr>
        <p:pic>
          <p:nvPicPr>
            <p:cNvPr id="29" name="Picture 28" descr="empty-red-rectangle">
              <a:extLst>
                <a:ext uri="{FF2B5EF4-FFF2-40B4-BE49-F238E27FC236}">
                  <a16:creationId xmlns:a16="http://schemas.microsoft.com/office/drawing/2014/main" id="{32F4DE97-FCDB-B945-BC54-EEA31BDCE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78924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60">
                  <a:extLst>
                    <a:ext uri="{FF2B5EF4-FFF2-40B4-BE49-F238E27FC236}">
                      <a16:creationId xmlns:a16="http://schemas.microsoft.com/office/drawing/2014/main" id="{4B26C4A4-56CE-8CB4-C629-B4D9708E0AC0}"/>
                    </a:ext>
                  </a:extLst>
                </p:cNvPr>
                <p:cNvSpPr txBox="1"/>
                <p:nvPr/>
              </p:nvSpPr>
              <p:spPr bwMode="auto">
                <a:xfrm>
                  <a:off x="2744206" y="3295183"/>
                  <a:ext cx="1963643" cy="1192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3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Object 60">
                  <a:extLst>
                    <a:ext uri="{FF2B5EF4-FFF2-40B4-BE49-F238E27FC236}">
                      <a16:creationId xmlns:a16="http://schemas.microsoft.com/office/drawing/2014/main" id="{4B26C4A4-56CE-8CB4-C629-B4D9708E0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4206" y="3295183"/>
                  <a:ext cx="1963643" cy="11922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B8954D-EE13-588B-1075-9A5756EF135B}"/>
                  </a:ext>
                </a:extLst>
              </p:cNvPr>
              <p:cNvSpPr txBox="1"/>
              <p:nvPr/>
            </p:nvSpPr>
            <p:spPr>
              <a:xfrm>
                <a:off x="4750561" y="5110763"/>
                <a:ext cx="230753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sz="2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</m:oMath>
                  </m:oMathPara>
                </a14:m>
                <a:endParaRPr lang="en-US" sz="25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B8954D-EE13-588B-1075-9A5756EF1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61" y="5110763"/>
                <a:ext cx="2307532" cy="477054"/>
              </a:xfrm>
              <a:prstGeom prst="rect">
                <a:avLst/>
              </a:prstGeom>
              <a:blipFill>
                <a:blip r:embed="rId8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AA0C8B7-BE60-7579-B70C-40E53BEAA51D}"/>
              </a:ext>
            </a:extLst>
          </p:cNvPr>
          <p:cNvGrpSpPr/>
          <p:nvPr/>
        </p:nvGrpSpPr>
        <p:grpSpPr>
          <a:xfrm>
            <a:off x="-152400" y="94695"/>
            <a:ext cx="10972801" cy="541687"/>
            <a:chOff x="74035" y="2231322"/>
            <a:chExt cx="10904812" cy="756154"/>
          </a:xfrm>
        </p:grpSpPr>
        <p:grpSp>
          <p:nvGrpSpPr>
            <p:cNvPr id="33" name="Group 70">
              <a:extLst>
                <a:ext uri="{FF2B5EF4-FFF2-40B4-BE49-F238E27FC236}">
                  <a16:creationId xmlns:a16="http://schemas.microsoft.com/office/drawing/2014/main" id="{CED3615C-C27C-14FF-9932-F39B8E7F7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10648316" cy="708275"/>
              <a:chOff x="587623" y="3377549"/>
              <a:chExt cx="5483386" cy="1364238"/>
            </a:xfrm>
          </p:grpSpPr>
          <p:pic>
            <p:nvPicPr>
              <p:cNvPr id="36" name="Picture 8" descr="empty-green-rectangle">
                <a:extLst>
                  <a:ext uri="{FF2B5EF4-FFF2-40B4-BE49-F238E27FC236}">
                    <a16:creationId xmlns:a16="http://schemas.microsoft.com/office/drawing/2014/main" id="{C6F6F632-0EFE-06DF-EEAE-03DEAAF24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5483386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9" descr="green-top-faded">
                <a:extLst>
                  <a:ext uri="{FF2B5EF4-FFF2-40B4-BE49-F238E27FC236}">
                    <a16:creationId xmlns:a16="http://schemas.microsoft.com/office/drawing/2014/main" id="{04A925D9-DD34-81AE-8F36-1DEC5389EA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2C44A7-50C4-E0C4-B6D9-FCDFF5646CA8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026060">
              <a:extLst>
                <a:ext uri="{FF2B5EF4-FFF2-40B4-BE49-F238E27FC236}">
                  <a16:creationId xmlns:a16="http://schemas.microsoft.com/office/drawing/2014/main" id="{5FD2979D-110C-4AC8-5847-73A7B72A8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276785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Vận tốc tức thời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9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4" grpId="0"/>
      <p:bldP spid="16" grpId="0"/>
      <p:bldP spid="23" grpId="0"/>
      <p:bldP spid="24" grpId="0"/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C58BE1-159B-339C-3215-D40DA035C7B3}"/>
              </a:ext>
            </a:extLst>
          </p:cNvPr>
          <p:cNvGrpSpPr/>
          <p:nvPr/>
        </p:nvGrpSpPr>
        <p:grpSpPr>
          <a:xfrm>
            <a:off x="-76200" y="65599"/>
            <a:ext cx="11734799" cy="541687"/>
            <a:chOff x="74035" y="2231322"/>
            <a:chExt cx="11662090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07E864BE-2E37-F4A7-7833-43A63E646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29" y="2267004"/>
              <a:ext cx="11405596" cy="708275"/>
              <a:chOff x="587622" y="3377549"/>
              <a:chExt cx="5873350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C489CF2E-7A70-CCB8-7B0F-063FD5013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2" y="3377549"/>
                <a:ext cx="5873350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3A36FB3E-7BC9-9473-C8D8-A11E54285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CBA478-B1F7-92D6-DA70-4AAA854CB685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870D2AA3-AB43-1903-DE95-4F86D94DC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10148283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Đồ thị vận tốc – thời gian của chuyển động thẳng biến đổi đều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5" descr="empty-blue-rectangle">
            <a:extLst>
              <a:ext uri="{FF2B5EF4-FFF2-40B4-BE49-F238E27FC236}">
                <a16:creationId xmlns:a16="http://schemas.microsoft.com/office/drawing/2014/main" id="{C545C472-FC90-9A80-582E-0D1F88FD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46" y="1915956"/>
            <a:ext cx="11948654" cy="15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CAFC7E1-5340-1238-3D60-437EBC96B408}"/>
              </a:ext>
            </a:extLst>
          </p:cNvPr>
          <p:cNvGrpSpPr/>
          <p:nvPr/>
        </p:nvGrpSpPr>
        <p:grpSpPr>
          <a:xfrm>
            <a:off x="4534478" y="874986"/>
            <a:ext cx="3123044" cy="854863"/>
            <a:chOff x="838200" y="3178924"/>
            <a:chExt cx="3585013" cy="1313725"/>
          </a:xfrm>
        </p:grpSpPr>
        <p:pic>
          <p:nvPicPr>
            <p:cNvPr id="14" name="Picture 13" descr="empty-red-rectangle">
              <a:extLst>
                <a:ext uri="{FF2B5EF4-FFF2-40B4-BE49-F238E27FC236}">
                  <a16:creationId xmlns:a16="http://schemas.microsoft.com/office/drawing/2014/main" id="{2D000BBF-042E-DD09-945A-D180016F7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78924"/>
              <a:ext cx="3467101" cy="118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60">
                  <a:extLst>
                    <a:ext uri="{FF2B5EF4-FFF2-40B4-BE49-F238E27FC236}">
                      <a16:creationId xmlns:a16="http://schemas.microsoft.com/office/drawing/2014/main" id="{9E46F0FC-C986-7BF3-23E3-4CA7C0CE4509}"/>
                    </a:ext>
                  </a:extLst>
                </p:cNvPr>
                <p:cNvSpPr txBox="1"/>
                <p:nvPr/>
              </p:nvSpPr>
              <p:spPr bwMode="auto">
                <a:xfrm>
                  <a:off x="1146613" y="3300436"/>
                  <a:ext cx="3276600" cy="1192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oMath>
                    </m:oMathPara>
                  </a14:m>
                  <a:endParaRPr lang="en-US" sz="3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Object 60">
                  <a:extLst>
                    <a:ext uri="{FF2B5EF4-FFF2-40B4-BE49-F238E27FC236}">
                      <a16:creationId xmlns:a16="http://schemas.microsoft.com/office/drawing/2014/main" id="{9E46F0FC-C986-7BF3-23E3-4CA7C0CE4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6613" y="3300436"/>
                  <a:ext cx="3276600" cy="11922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8567D4-DBF5-5F84-EAAA-3B5EB8F05DC8}"/>
              </a:ext>
            </a:extLst>
          </p:cNvPr>
          <p:cNvSpPr txBox="1"/>
          <p:nvPr/>
        </p:nvSpPr>
        <p:spPr>
          <a:xfrm>
            <a:off x="982199" y="2009196"/>
            <a:ext cx="1012488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tốc tức thời trong chuyển động thẳng biến đổi đều là </a:t>
            </a:r>
            <a:r>
              <a:rPr lang="en-US" sz="27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 bậc nhất </a:t>
            </a: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thời gian t, nên đồ thị vận tốc - thời gian của chuyển động này có các dạng như hình</a:t>
            </a:r>
            <a:endParaRPr lang="en-US" sz="27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410E3-A46C-C395-E4CA-3758CA59F0B7}"/>
              </a:ext>
            </a:extLst>
          </p:cNvPr>
          <p:cNvSpPr txBox="1"/>
          <p:nvPr/>
        </p:nvSpPr>
        <p:spPr>
          <a:xfrm>
            <a:off x="450493" y="833183"/>
            <a:ext cx="18103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có:</a:t>
            </a:r>
            <a:endParaRPr lang="en-US" sz="25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A4DE1E-9462-63EA-C843-19A00EF1CB36}"/>
              </a:ext>
            </a:extLst>
          </p:cNvPr>
          <p:cNvGrpSpPr/>
          <p:nvPr/>
        </p:nvGrpSpPr>
        <p:grpSpPr>
          <a:xfrm>
            <a:off x="1200437" y="3615107"/>
            <a:ext cx="2895601" cy="2584292"/>
            <a:chOff x="8770185" y="3632632"/>
            <a:chExt cx="3475345" cy="302640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B8924BC-DE98-E02B-2D87-00FA08197759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5988690"/>
              <a:ext cx="2590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F28EE8-140E-57E9-C882-58E73E77B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068683"/>
              <a:ext cx="0" cy="2026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001AF5-39FC-08EA-8106-2F11E9A8A707}"/>
                </a:ext>
              </a:extLst>
            </p:cNvPr>
            <p:cNvCxnSpPr/>
            <p:nvPr/>
          </p:nvCxnSpPr>
          <p:spPr>
            <a:xfrm flipV="1">
              <a:off x="9601200" y="4419600"/>
              <a:ext cx="1981200" cy="156909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E8734A-0E90-B731-7605-BB03904FE34B}"/>
                </a:ext>
              </a:extLst>
            </p:cNvPr>
            <p:cNvSpPr txBox="1"/>
            <p:nvPr/>
          </p:nvSpPr>
          <p:spPr>
            <a:xfrm>
              <a:off x="8770185" y="3632632"/>
              <a:ext cx="1295400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2500" baseline="-250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F6BA27-E785-8133-FA58-A245F5D8501C}"/>
                </a:ext>
              </a:extLst>
            </p:cNvPr>
            <p:cNvSpPr txBox="1"/>
            <p:nvPr/>
          </p:nvSpPr>
          <p:spPr>
            <a:xfrm>
              <a:off x="11239519" y="6100373"/>
              <a:ext cx="1006011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500" baseline="-250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ECA246-1BD1-8DC5-5D3E-DC7ADBC1CC24}"/>
              </a:ext>
            </a:extLst>
          </p:cNvPr>
          <p:cNvGrpSpPr/>
          <p:nvPr/>
        </p:nvGrpSpPr>
        <p:grpSpPr>
          <a:xfrm>
            <a:off x="4591178" y="3586552"/>
            <a:ext cx="2895601" cy="2584292"/>
            <a:chOff x="8770185" y="3632632"/>
            <a:chExt cx="3475345" cy="302640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737BB89-20CB-1FBA-CF71-BA0EE69B2D44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5988690"/>
              <a:ext cx="2590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3E8ECE5-7D2D-F052-7438-8F356EF56B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068683"/>
              <a:ext cx="0" cy="2026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931FA8-965B-CC1F-1E74-2BA9B7A13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523621"/>
              <a:ext cx="1950193" cy="7139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1D6A1D-BD97-5882-BF5B-0E929F1569B2}"/>
                </a:ext>
              </a:extLst>
            </p:cNvPr>
            <p:cNvSpPr txBox="1"/>
            <p:nvPr/>
          </p:nvSpPr>
          <p:spPr>
            <a:xfrm>
              <a:off x="8770185" y="3632632"/>
              <a:ext cx="1295400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2500" baseline="-250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824952-BF45-332E-43C0-91F95669DB7A}"/>
                </a:ext>
              </a:extLst>
            </p:cNvPr>
            <p:cNvSpPr txBox="1"/>
            <p:nvPr/>
          </p:nvSpPr>
          <p:spPr>
            <a:xfrm>
              <a:off x="11239519" y="6100373"/>
              <a:ext cx="1006011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500" baseline="-25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4193ED-2E34-6B80-0FFA-F9CE27916D26}"/>
              </a:ext>
            </a:extLst>
          </p:cNvPr>
          <p:cNvGrpSpPr/>
          <p:nvPr/>
        </p:nvGrpSpPr>
        <p:grpSpPr>
          <a:xfrm>
            <a:off x="8033699" y="3560449"/>
            <a:ext cx="3270096" cy="2489030"/>
            <a:chOff x="8770185" y="3632632"/>
            <a:chExt cx="3924820" cy="291485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401CE51-8E49-1D4C-C89B-F1879EA30929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5988690"/>
              <a:ext cx="2590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A1E4AD5-C22B-2DEE-9AF3-14D11997A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068683"/>
              <a:ext cx="0" cy="2026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3EFC94D-E16F-8381-27ED-09A1B20EA49E}"/>
                </a:ext>
              </a:extLst>
            </p:cNvPr>
            <p:cNvCxnSpPr>
              <a:cxnSpLocks/>
            </p:cNvCxnSpPr>
            <p:nvPr/>
          </p:nvCxnSpPr>
          <p:spPr>
            <a:xfrm>
              <a:off x="9601200" y="4627351"/>
              <a:ext cx="1950192" cy="64873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56F472-0CAA-F298-9EAE-EC74BA18931C}"/>
                </a:ext>
              </a:extLst>
            </p:cNvPr>
            <p:cNvSpPr txBox="1"/>
            <p:nvPr/>
          </p:nvSpPr>
          <p:spPr>
            <a:xfrm>
              <a:off x="8770185" y="3632632"/>
              <a:ext cx="1295400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2500" baseline="-250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ED2BF1-7E29-0763-77D5-6BB43ACCDCDA}"/>
                </a:ext>
              </a:extLst>
            </p:cNvPr>
            <p:cNvSpPr txBox="1"/>
            <p:nvPr/>
          </p:nvSpPr>
          <p:spPr>
            <a:xfrm>
              <a:off x="11688994" y="5988814"/>
              <a:ext cx="1006011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500" baseline="-2500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B891B26-D85B-3DDE-1B3A-1FA90F785398}"/>
              </a:ext>
            </a:extLst>
          </p:cNvPr>
          <p:cNvSpPr txBox="1"/>
          <p:nvPr/>
        </p:nvSpPr>
        <p:spPr>
          <a:xfrm>
            <a:off x="2287626" y="5893730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500" baseline="-25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E6DBCF-FEF1-6B7B-ED8F-41D7BFC2ECD1}"/>
              </a:ext>
            </a:extLst>
          </p:cNvPr>
          <p:cNvSpPr txBox="1"/>
          <p:nvPr/>
        </p:nvSpPr>
        <p:spPr>
          <a:xfrm>
            <a:off x="5888984" y="5837366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500" baseline="-25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D24B8F-43AC-DD65-0972-86DD925DAF15}"/>
              </a:ext>
            </a:extLst>
          </p:cNvPr>
          <p:cNvSpPr txBox="1"/>
          <p:nvPr/>
        </p:nvSpPr>
        <p:spPr>
          <a:xfrm>
            <a:off x="9374174" y="5942295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500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998D60B-CDC9-CA8D-679E-04CB59DC0321}"/>
                  </a:ext>
                </a:extLst>
              </p:cNvPr>
              <p:cNvSpPr txBox="1"/>
              <p:nvPr/>
            </p:nvSpPr>
            <p:spPr>
              <a:xfrm>
                <a:off x="4616211" y="4619574"/>
                <a:ext cx="68006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998D60B-CDC9-CA8D-679E-04CB59DC0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211" y="4619574"/>
                <a:ext cx="68006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902B11-A6FF-6B14-38E4-649DF9EC66AD}"/>
                  </a:ext>
                </a:extLst>
              </p:cNvPr>
              <p:cNvSpPr txBox="1"/>
              <p:nvPr/>
            </p:nvSpPr>
            <p:spPr>
              <a:xfrm>
                <a:off x="8033700" y="4024870"/>
                <a:ext cx="68006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902B11-A6FF-6B14-38E4-649DF9EC6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00" y="4024870"/>
                <a:ext cx="680066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059B047-7F41-9593-CEAE-2E8A7CF01475}"/>
              </a:ext>
            </a:extLst>
          </p:cNvPr>
          <p:cNvSpPr txBox="1"/>
          <p:nvPr/>
        </p:nvSpPr>
        <p:spPr>
          <a:xfrm>
            <a:off x="1355657" y="6392115"/>
            <a:ext cx="97277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 dạng đồ thị vận tốc - thời gian trong chuyển động thẳng biến đổi đểu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8" grpId="0"/>
      <p:bldP spid="39" grpId="0"/>
      <p:bldP spid="40" grpId="0"/>
      <p:bldP spid="46" grpId="0"/>
      <p:bldP spid="47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0671" y="758277"/>
            <a:ext cx="10972800" cy="1339850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708" y="758277"/>
            <a:ext cx="10687854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9.2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siêu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nghỉ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7553BD6-DC60-24CD-3E68-DAB5867D32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19" y="2455451"/>
            <a:ext cx="3746715" cy="32896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828B571-4CF7-1D44-C14F-93A0EC07C77E}"/>
              </a:ext>
            </a:extLst>
          </p:cNvPr>
          <p:cNvGrpSpPr/>
          <p:nvPr/>
        </p:nvGrpSpPr>
        <p:grpSpPr>
          <a:xfrm>
            <a:off x="920554" y="2307241"/>
            <a:ext cx="6167254" cy="3965884"/>
            <a:chOff x="5217705" y="1408302"/>
            <a:chExt cx="6167254" cy="39658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20FDC7-AA85-0669-96B4-6F4884FEBF45}"/>
                </a:ext>
              </a:extLst>
            </p:cNvPr>
            <p:cNvGrpSpPr/>
            <p:nvPr/>
          </p:nvGrpSpPr>
          <p:grpSpPr>
            <a:xfrm>
              <a:off x="5217705" y="1408302"/>
              <a:ext cx="6167254" cy="3965884"/>
              <a:chOff x="3988191" y="1518187"/>
              <a:chExt cx="6167254" cy="3965884"/>
            </a:xfrm>
          </p:grpSpPr>
          <p:pic>
            <p:nvPicPr>
              <p:cNvPr id="31" name="Content Placeholder 4">
                <a:extLst>
                  <a:ext uri="{FF2B5EF4-FFF2-40B4-BE49-F238E27FC236}">
                    <a16:creationId xmlns:a16="http://schemas.microsoft.com/office/drawing/2014/main" id="{409E2341-1EC4-B2E1-FB13-0823695C95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131688" y="2276976"/>
                <a:ext cx="3767422" cy="300911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31D6F3A-6649-FDAD-5935-64C17DAA8BB1}"/>
                  </a:ext>
                </a:extLst>
              </p:cNvPr>
              <p:cNvGrpSpPr/>
              <p:nvPr/>
            </p:nvGrpSpPr>
            <p:grpSpPr>
              <a:xfrm>
                <a:off x="3988191" y="1518187"/>
                <a:ext cx="6167254" cy="3925280"/>
                <a:chOff x="8755624" y="4398159"/>
                <a:chExt cx="4472403" cy="2088370"/>
              </a:xfrm>
            </p:grpSpPr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5A093C3-B1C7-EA61-6B16-47C9ED13E9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79761" y="6004444"/>
                  <a:ext cx="3309772" cy="1479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F0D622C4-18F0-5F9D-F75A-B735F1BF70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584871" y="4590870"/>
                  <a:ext cx="16329" cy="178248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05AF73F-76D1-6461-901B-76204E02647B}"/>
                    </a:ext>
                  </a:extLst>
                </p:cNvPr>
                <p:cNvSpPr txBox="1"/>
                <p:nvPr/>
              </p:nvSpPr>
              <p:spPr>
                <a:xfrm rot="16200000">
                  <a:off x="8125744" y="5028039"/>
                  <a:ext cx="1605711" cy="3459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Vận tốc (m/s)</a:t>
                  </a:r>
                  <a:endParaRPr lang="en-US" sz="2500" baseline="-2500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EE92014-E1BE-8E33-2A27-5DAE9929D402}"/>
                    </a:ext>
                  </a:extLst>
                </p:cNvPr>
                <p:cNvSpPr txBox="1"/>
                <p:nvPr/>
              </p:nvSpPr>
              <p:spPr>
                <a:xfrm>
                  <a:off x="12397035" y="6009475"/>
                  <a:ext cx="83099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t(s)</a:t>
                  </a:r>
                  <a:endParaRPr lang="en-US" sz="2500" baseline="-25000"/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47F5DF-F752-90DF-4206-EA51DC73497A}"/>
                  </a:ext>
                </a:extLst>
              </p:cNvPr>
              <p:cNvSpPr txBox="1"/>
              <p:nvPr/>
            </p:nvSpPr>
            <p:spPr>
              <a:xfrm>
                <a:off x="4444026" y="3842394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0,5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88CC93-236A-5EE5-F3E0-4595439B2EB3}"/>
                  </a:ext>
                </a:extLst>
              </p:cNvPr>
              <p:cNvSpPr txBox="1"/>
              <p:nvPr/>
            </p:nvSpPr>
            <p:spPr>
              <a:xfrm>
                <a:off x="4404567" y="3521246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B2745F-6409-27E7-C423-7C734D899BB9}"/>
                  </a:ext>
                </a:extLst>
              </p:cNvPr>
              <p:cNvSpPr txBox="1"/>
              <p:nvPr/>
            </p:nvSpPr>
            <p:spPr>
              <a:xfrm>
                <a:off x="4435270" y="3144552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1,5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B207E0-6792-4831-232B-852D214D032B}"/>
                  </a:ext>
                </a:extLst>
              </p:cNvPr>
              <p:cNvSpPr txBox="1"/>
              <p:nvPr/>
            </p:nvSpPr>
            <p:spPr>
              <a:xfrm>
                <a:off x="4395310" y="5007017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CABF53-7E5F-8D84-6909-06DB3F00A101}"/>
                  </a:ext>
                </a:extLst>
              </p:cNvPr>
              <p:cNvSpPr txBox="1"/>
              <p:nvPr/>
            </p:nvSpPr>
            <p:spPr>
              <a:xfrm>
                <a:off x="5610268" y="450526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976B0A-9201-0C4D-D8BD-BBE657BBC2B6}"/>
                  </a:ext>
                </a:extLst>
              </p:cNvPr>
              <p:cNvSpPr txBox="1"/>
              <p:nvPr/>
            </p:nvSpPr>
            <p:spPr>
              <a:xfrm>
                <a:off x="7861336" y="4524723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C6C2DE-404B-448A-F2C6-7A984196784B}"/>
                  </a:ext>
                </a:extLst>
              </p:cNvPr>
              <p:cNvSpPr txBox="1"/>
              <p:nvPr/>
            </p:nvSpPr>
            <p:spPr>
              <a:xfrm>
                <a:off x="5224895" y="4505261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D3B29E-9B29-760C-B3AE-130354B8E23A}"/>
                  </a:ext>
                </a:extLst>
              </p:cNvPr>
              <p:cNvSpPr txBox="1"/>
              <p:nvPr/>
            </p:nvSpPr>
            <p:spPr>
              <a:xfrm>
                <a:off x="5986648" y="4511588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C00E4A-BA8C-937F-AE97-3CCD86EC5DB5}"/>
                  </a:ext>
                </a:extLst>
              </p:cNvPr>
              <p:cNvSpPr txBox="1"/>
              <p:nvPr/>
            </p:nvSpPr>
            <p:spPr>
              <a:xfrm>
                <a:off x="6351477" y="4537346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9A281E-4EBE-69FD-E59B-676633198D6B}"/>
                  </a:ext>
                </a:extLst>
              </p:cNvPr>
              <p:cNvSpPr txBox="1"/>
              <p:nvPr/>
            </p:nvSpPr>
            <p:spPr>
              <a:xfrm>
                <a:off x="6724750" y="4521214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2CD34F-0CB3-B691-E4E2-11D3366DDCF4}"/>
                  </a:ext>
                </a:extLst>
              </p:cNvPr>
              <p:cNvSpPr txBox="1"/>
              <p:nvPr/>
            </p:nvSpPr>
            <p:spPr>
              <a:xfrm>
                <a:off x="7098155" y="4530670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9CAC1B-6FC3-662F-41D5-643E1FD2391C}"/>
                  </a:ext>
                </a:extLst>
              </p:cNvPr>
              <p:cNvSpPr txBox="1"/>
              <p:nvPr/>
            </p:nvSpPr>
            <p:spPr>
              <a:xfrm>
                <a:off x="7453859" y="4530670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EA8FB31-12C8-8FAF-C65C-DF1FCB180B4D}"/>
                  </a:ext>
                </a:extLst>
              </p:cNvPr>
              <p:cNvSpPr txBox="1"/>
              <p:nvPr/>
            </p:nvSpPr>
            <p:spPr>
              <a:xfrm>
                <a:off x="8213206" y="4526262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99BA98-E5A9-3BCA-7364-24372BCD49B7}"/>
                </a:ext>
              </a:extLst>
            </p:cNvPr>
            <p:cNvSpPr txBox="1"/>
            <p:nvPr/>
          </p:nvSpPr>
          <p:spPr>
            <a:xfrm>
              <a:off x="5613950" y="4171130"/>
              <a:ext cx="94235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6DBECB-B7C5-62A2-8C1E-F61873D79DA3}"/>
                </a:ext>
              </a:extLst>
            </p:cNvPr>
            <p:cNvSpPr txBox="1"/>
            <p:nvPr/>
          </p:nvSpPr>
          <p:spPr>
            <a:xfrm>
              <a:off x="9803025" y="4414348"/>
              <a:ext cx="5581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C26612-50AE-0EE7-564C-8425B896E78C}"/>
                </a:ext>
              </a:extLst>
            </p:cNvPr>
            <p:cNvSpPr txBox="1"/>
            <p:nvPr/>
          </p:nvSpPr>
          <p:spPr>
            <a:xfrm>
              <a:off x="5592551" y="4567741"/>
              <a:ext cx="94235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-0,5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E0E5B0A-061F-42BF-0656-BE57460466A1}"/>
                </a:ext>
              </a:extLst>
            </p:cNvPr>
            <p:cNvGrpSpPr/>
            <p:nvPr/>
          </p:nvGrpSpPr>
          <p:grpSpPr>
            <a:xfrm>
              <a:off x="6402577" y="3271516"/>
              <a:ext cx="3679512" cy="1487071"/>
              <a:chOff x="6402577" y="3271516"/>
              <a:chExt cx="3679512" cy="148707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2D076A1-0B22-62C0-C52A-9D126A2231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2577" y="3271516"/>
                <a:ext cx="1457478" cy="1880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7A5E6B6-B330-5708-0112-23F014089661}"/>
                  </a:ext>
                </a:extLst>
              </p:cNvPr>
              <p:cNvCxnSpPr>
                <a:cxnSpLocks/>
                <a:endCxn id="46" idx="0"/>
              </p:cNvCxnSpPr>
              <p:nvPr/>
            </p:nvCxnSpPr>
            <p:spPr>
              <a:xfrm>
                <a:off x="7847670" y="3303431"/>
                <a:ext cx="759063" cy="111735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070F514-E69D-F6F5-6343-4166120F4A7B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>
                <a:off x="8604152" y="4418008"/>
                <a:ext cx="358285" cy="277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819E600-5440-A2FC-7B57-67FDDB1F6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5933" y="4423098"/>
                <a:ext cx="387047" cy="30638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FBEB76-6F50-2D1A-5A8A-71F34E73FF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5856" y="4748581"/>
                <a:ext cx="382862" cy="665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706DF35-DD32-BF73-B892-26207167D903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 flipV="1">
                <a:off x="9706001" y="4414348"/>
                <a:ext cx="376088" cy="344239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5462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2013</Words>
  <Application>Microsoft Office PowerPoint</Application>
  <PresentationFormat>Widescreen</PresentationFormat>
  <Paragraphs>302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2022-09-16T15:41:51Z</dcterms:created>
  <dcterms:modified xsi:type="dcterms:W3CDTF">2024-05-09T03:48:23Z</dcterms:modified>
</cp:coreProperties>
</file>