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9" r:id="rId1"/>
  </p:sldMasterIdLst>
  <p:notesMasterIdLst>
    <p:notesMasterId r:id="rId17"/>
  </p:notesMasterIdLst>
  <p:sldIdLst>
    <p:sldId id="310" r:id="rId2"/>
    <p:sldId id="1022" r:id="rId3"/>
    <p:sldId id="1270" r:id="rId4"/>
    <p:sldId id="1271" r:id="rId5"/>
    <p:sldId id="1294" r:id="rId6"/>
    <p:sldId id="1295" r:id="rId7"/>
    <p:sldId id="1296" r:id="rId8"/>
    <p:sldId id="1298" r:id="rId9"/>
    <p:sldId id="1299" r:id="rId10"/>
    <p:sldId id="1302" r:id="rId11"/>
    <p:sldId id="1303" r:id="rId12"/>
    <p:sldId id="1304" r:id="rId13"/>
    <p:sldId id="1305" r:id="rId14"/>
    <p:sldId id="1306" r:id="rId15"/>
    <p:sldId id="3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FF00"/>
    <a:srgbClr val="006600"/>
    <a:srgbClr val="FF6600"/>
    <a:srgbClr val="0000FF"/>
    <a:srgbClr val="FFFFFF"/>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1850" autoAdjust="0"/>
  </p:normalViewPr>
  <p:slideViewPr>
    <p:cSldViewPr>
      <p:cViewPr varScale="1">
        <p:scale>
          <a:sx n="68" d="100"/>
          <a:sy n="68" d="100"/>
        </p:scale>
        <p:origin x="32" y="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B2C0466-F193-805D-1B82-F527D7EA899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5406EC3-EDA7-07B0-3981-88F4676FB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4DC77C-5D26-EA89-E9C1-22FF0C4961DB}"/>
              </a:ext>
            </a:extLst>
          </p:cNvPr>
          <p:cNvSpPr>
            <a:spLocks noGrp="1" noChangeArrowheads="1"/>
          </p:cNvSpPr>
          <p:nvPr>
            <p:ph type="sldNum" sz="quarter" idx="12"/>
          </p:nvPr>
        </p:nvSpPr>
        <p:spPr>
          <a:ln/>
        </p:spPr>
        <p:txBody>
          <a:bodyPr/>
          <a:lstStyle>
            <a:lvl1pPr>
              <a:defRPr/>
            </a:lvl1pPr>
          </a:lstStyle>
          <a:p>
            <a:fld id="{9D360E25-E075-47C8-A453-F3F5C2EFCD72}" type="slidenum">
              <a:rPr lang="en-US" altLang="en-US"/>
              <a:pPr/>
              <a:t>‹#›</a:t>
            </a:fld>
            <a:endParaRPr lang="en-US" altLang="en-US"/>
          </a:p>
        </p:txBody>
      </p:sp>
    </p:spTree>
    <p:extLst>
      <p:ext uri="{BB962C8B-B14F-4D97-AF65-F5344CB8AC3E}">
        <p14:creationId xmlns:p14="http://schemas.microsoft.com/office/powerpoint/2010/main" val="306951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10.png"/><Relationship Id="rId7"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image" Target="../media/image28.png"/><Relationship Id="rId9" Type="http://schemas.openxmlformats.org/officeDocument/2006/relationships/image" Target="../media/image240.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audio" Target="file:///D:\CH&#7910;%20NHI&#7878;M\MUSIC\ngoi%20lai%20ben%20%20nhau.mp3" TargetMode="External"/><Relationship Id="rId5" Type="http://schemas.openxmlformats.org/officeDocument/2006/relationships/image" Target="../media/image39.png"/><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4" Type="http://schemas.openxmlformats.org/officeDocument/2006/relationships/image" Target="../media/image170.png"/><Relationship Id="rId9"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4" descr="FIREW1">
            <a:extLst>
              <a:ext uri="{FF2B5EF4-FFF2-40B4-BE49-F238E27FC236}">
                <a16:creationId xmlns:a16="http://schemas.microsoft.com/office/drawing/2014/main" id="{E483F17D-A9D1-D96C-6B0B-4EFF92EF722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657600"/>
            <a:ext cx="502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8" descr="SPARKLES">
            <a:extLst>
              <a:ext uri="{FF2B5EF4-FFF2-40B4-BE49-F238E27FC236}">
                <a16:creationId xmlns:a16="http://schemas.microsoft.com/office/drawing/2014/main" id="{AE332F64-5EDB-2CC7-7BB5-3FB1E7C08D6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73400" y="25146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9" descr="SPARKLES">
            <a:extLst>
              <a:ext uri="{FF2B5EF4-FFF2-40B4-BE49-F238E27FC236}">
                <a16:creationId xmlns:a16="http://schemas.microsoft.com/office/drawing/2014/main" id="{77E1C018-543A-777C-5F0A-C8103C5908A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163800" y="4724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3" descr="Vista Long Hot Summer">
            <a:extLst>
              <a:ext uri="{FF2B5EF4-FFF2-40B4-BE49-F238E27FC236}">
                <a16:creationId xmlns:a16="http://schemas.microsoft.com/office/drawing/2014/main" id="{F2009904-889D-DC60-EF4B-78DE72A956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6" descr="SPARKLES">
            <a:extLst>
              <a:ext uri="{FF2B5EF4-FFF2-40B4-BE49-F238E27FC236}">
                <a16:creationId xmlns:a16="http://schemas.microsoft.com/office/drawing/2014/main" id="{D76C8B43-AEFD-1536-D2D4-D304BC1706F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1"/>
            <a:ext cx="762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7" descr="SPARKLES">
            <a:extLst>
              <a:ext uri="{FF2B5EF4-FFF2-40B4-BE49-F238E27FC236}">
                <a16:creationId xmlns:a16="http://schemas.microsoft.com/office/drawing/2014/main" id="{32EF5B15-54DC-B6F0-BBAC-3BBB733483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3505201"/>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78" descr="FIREW1">
            <a:extLst>
              <a:ext uri="{FF2B5EF4-FFF2-40B4-BE49-F238E27FC236}">
                <a16:creationId xmlns:a16="http://schemas.microsoft.com/office/drawing/2014/main" id="{E83A9FF2-D052-B8E4-92DD-7752104219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3124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79" descr="SPARKLES">
            <a:extLst>
              <a:ext uri="{FF2B5EF4-FFF2-40B4-BE49-F238E27FC236}">
                <a16:creationId xmlns:a16="http://schemas.microsoft.com/office/drawing/2014/main" id="{B80630CF-F630-C72C-6FD1-22C89EEDEB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4953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0" descr="SPARKLES">
            <a:extLst>
              <a:ext uri="{FF2B5EF4-FFF2-40B4-BE49-F238E27FC236}">
                <a16:creationId xmlns:a16="http://schemas.microsoft.com/office/drawing/2014/main" id="{E89B6120-7347-40EA-7900-E9D2D92DD94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16764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81" descr="SPARKLES">
            <a:extLst>
              <a:ext uri="{FF2B5EF4-FFF2-40B4-BE49-F238E27FC236}">
                <a16:creationId xmlns:a16="http://schemas.microsoft.com/office/drawing/2014/main" id="{6E05B22D-99A1-821B-E776-91E22FE882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1" y="3810001"/>
            <a:ext cx="10080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0" name="Group 84">
            <a:extLst>
              <a:ext uri="{FF2B5EF4-FFF2-40B4-BE49-F238E27FC236}">
                <a16:creationId xmlns:a16="http://schemas.microsoft.com/office/drawing/2014/main" id="{394A82EC-E905-CD3F-16B4-63AFA4F47E1A}"/>
              </a:ext>
            </a:extLst>
          </p:cNvPr>
          <p:cNvGrpSpPr>
            <a:grpSpLocks/>
          </p:cNvGrpSpPr>
          <p:nvPr/>
        </p:nvGrpSpPr>
        <p:grpSpPr bwMode="auto">
          <a:xfrm>
            <a:off x="1828800" y="1"/>
            <a:ext cx="946150" cy="1857375"/>
            <a:chOff x="144" y="2132"/>
            <a:chExt cx="1089" cy="1537"/>
          </a:xfrm>
        </p:grpSpPr>
        <p:pic>
          <p:nvPicPr>
            <p:cNvPr id="2071" name="Picture 85" descr="hoa van trang tri">
              <a:extLst>
                <a:ext uri="{FF2B5EF4-FFF2-40B4-BE49-F238E27FC236}">
                  <a16:creationId xmlns:a16="http://schemas.microsoft.com/office/drawing/2014/main" id="{EAF732A1-F421-F19A-F8DD-5ADDB9139B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387"/>
              <a:ext cx="1089"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86" descr="Logo-BG&amp;DDT">
              <a:extLst>
                <a:ext uri="{FF2B5EF4-FFF2-40B4-BE49-F238E27FC236}">
                  <a16:creationId xmlns:a16="http://schemas.microsoft.com/office/drawing/2014/main" id="{4E00EA24-24BB-6B09-E54D-88E54FC9D8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 y="3004"/>
              <a:ext cx="49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3" name="Picture 87" descr="feu2">
              <a:extLst>
                <a:ext uri="{FF2B5EF4-FFF2-40B4-BE49-F238E27FC236}">
                  <a16:creationId xmlns:a16="http://schemas.microsoft.com/office/drawing/2014/main" id="{4FBCDC59-55E1-CBD8-91D1-71F85E282E9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2" y="2132"/>
              <a:ext cx="353"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1" name="AutoShape 89">
            <a:extLst>
              <a:ext uri="{FF2B5EF4-FFF2-40B4-BE49-F238E27FC236}">
                <a16:creationId xmlns:a16="http://schemas.microsoft.com/office/drawing/2014/main" id="{D1FC3D25-97A3-384A-2E8E-D22C0EAABEC5}"/>
              </a:ext>
            </a:extLst>
          </p:cNvPr>
          <p:cNvSpPr>
            <a:spLocks noChangeArrowheads="1"/>
          </p:cNvSpPr>
          <p:nvPr/>
        </p:nvSpPr>
        <p:spPr bwMode="auto">
          <a:xfrm>
            <a:off x="3581400" y="2895600"/>
            <a:ext cx="5181600" cy="762000"/>
          </a:xfrm>
          <a:prstGeom prst="flowChartAlternateProcess">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endParaRPr lang="en-US" altLang="en-US">
              <a:latin typeface="Arial" panose="020B0604020202020204" pitchFamily="34" charset="0"/>
            </a:endParaRPr>
          </a:p>
        </p:txBody>
      </p:sp>
      <p:sp>
        <p:nvSpPr>
          <p:cNvPr id="35931" name="WordArt 91">
            <a:extLst>
              <a:ext uri="{FF2B5EF4-FFF2-40B4-BE49-F238E27FC236}">
                <a16:creationId xmlns:a16="http://schemas.microsoft.com/office/drawing/2014/main" id="{70FFD156-E198-C79A-705E-4A35746AD43B}"/>
              </a:ext>
            </a:extLst>
          </p:cNvPr>
          <p:cNvSpPr>
            <a:spLocks noChangeArrowheads="1" noChangeShapeType="1" noTextEdit="1"/>
          </p:cNvSpPr>
          <p:nvPr/>
        </p:nvSpPr>
        <p:spPr bwMode="auto">
          <a:xfrm>
            <a:off x="2647951" y="1371600"/>
            <a:ext cx="6919913" cy="8229600"/>
          </a:xfrm>
          <a:prstGeom prst="rect">
            <a:avLst/>
          </a:prstGeom>
        </p:spPr>
        <p:txBody>
          <a:bodyPr spcFirstLastPara="1" wrap="none" fromWordArt="1">
            <a:prstTxWarp prst="textArchUp">
              <a:avLst>
                <a:gd name="adj" fmla="val 12073969"/>
              </a:avLst>
            </a:prstTxWarp>
          </a:bodyPr>
          <a:lstStyle/>
          <a:p>
            <a:pPr algn="ctr"/>
            <a:r>
              <a:rPr lang="en-US" sz="3600" b="1" kern="10" dirty="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CHÀO MỪNG QUÝ THẦY CÔ ĐẾN DỰ GIỜ</a:t>
            </a:r>
          </a:p>
        </p:txBody>
      </p:sp>
      <p:pic>
        <p:nvPicPr>
          <p:cNvPr id="2065" name="Picture 93" descr="WELCOME1">
            <a:extLst>
              <a:ext uri="{FF2B5EF4-FFF2-40B4-BE49-F238E27FC236}">
                <a16:creationId xmlns:a16="http://schemas.microsoft.com/office/drawing/2014/main" id="{535F32CF-15B4-6ECF-8630-C577C67DA84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4013" y="6359525"/>
            <a:ext cx="83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6" name="Group 95">
            <a:extLst>
              <a:ext uri="{FF2B5EF4-FFF2-40B4-BE49-F238E27FC236}">
                <a16:creationId xmlns:a16="http://schemas.microsoft.com/office/drawing/2014/main" id="{A5CC0D87-76F9-A60E-C23F-BF6EEC789638}"/>
              </a:ext>
            </a:extLst>
          </p:cNvPr>
          <p:cNvGrpSpPr>
            <a:grpSpLocks/>
          </p:cNvGrpSpPr>
          <p:nvPr/>
        </p:nvGrpSpPr>
        <p:grpSpPr bwMode="auto">
          <a:xfrm>
            <a:off x="1524000" y="19050"/>
            <a:ext cx="9124950" cy="6838950"/>
            <a:chOff x="0" y="0"/>
            <a:chExt cx="5760" cy="4320"/>
          </a:xfrm>
        </p:grpSpPr>
        <p:pic>
          <p:nvPicPr>
            <p:cNvPr id="2067" name="Picture 96" descr="bluline[1]">
              <a:extLst>
                <a:ext uri="{FF2B5EF4-FFF2-40B4-BE49-F238E27FC236}">
                  <a16:creationId xmlns:a16="http://schemas.microsoft.com/office/drawing/2014/main" id="{AE731E78-6B70-2FB9-E279-59E3B15AE7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97" descr="bluline[1]">
              <a:extLst>
                <a:ext uri="{FF2B5EF4-FFF2-40B4-BE49-F238E27FC236}">
                  <a16:creationId xmlns:a16="http://schemas.microsoft.com/office/drawing/2014/main" id="{0774BF45-57CE-7796-764A-E684A3D3EC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8" descr="bluline[1]">
              <a:extLst>
                <a:ext uri="{FF2B5EF4-FFF2-40B4-BE49-F238E27FC236}">
                  <a16:creationId xmlns:a16="http://schemas.microsoft.com/office/drawing/2014/main" id="{CFB3332E-AC5C-86AA-B9ED-420DE5EC50F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2099" y="2099"/>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99" descr="bluline[1]">
              <a:extLst>
                <a:ext uri="{FF2B5EF4-FFF2-40B4-BE49-F238E27FC236}">
                  <a16:creationId xmlns:a16="http://schemas.microsoft.com/office/drawing/2014/main" id="{BAB1F6AD-E4A8-B7A7-C4E3-42B38B7FCD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3587" y="2147"/>
              <a:ext cx="427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repeatCount="indefinite" fill="hold" nodeType="afterEffect">
                                  <p:stCondLst>
                                    <p:cond delay="0"/>
                                  </p:stCondLst>
                                  <p:childTnLst>
                                    <p:set>
                                      <p:cBhvr>
                                        <p:cTn id="6" dur="1" fill="hold">
                                          <p:stCondLst>
                                            <p:cond delay="0"/>
                                          </p:stCondLst>
                                        </p:cTn>
                                        <p:tgtEl>
                                          <p:spTgt spid="35931"/>
                                        </p:tgtEl>
                                        <p:attrNameLst>
                                          <p:attrName>style.visibility</p:attrName>
                                        </p:attrNameLst>
                                      </p:cBhvr>
                                      <p:to>
                                        <p:strVal val="visible"/>
                                      </p:to>
                                    </p:set>
                                    <p:animEffect transition="in" filter="wedge">
                                      <p:cBhvr>
                                        <p:cTn id="7" dur="3000"/>
                                        <p:tgtEl>
                                          <p:spTgt spid="35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2400FB8-1F00-282E-CB3C-24969F9EC725}"/>
              </a:ext>
            </a:extLst>
          </p:cNvPr>
          <p:cNvGrpSpPr/>
          <p:nvPr/>
        </p:nvGrpSpPr>
        <p:grpSpPr>
          <a:xfrm>
            <a:off x="-76200" y="74012"/>
            <a:ext cx="8644744" cy="541686"/>
            <a:chOff x="74035" y="2243066"/>
            <a:chExt cx="8591181" cy="756153"/>
          </a:xfrm>
        </p:grpSpPr>
        <p:grpSp>
          <p:nvGrpSpPr>
            <p:cNvPr id="29" name="Group 70">
              <a:extLst>
                <a:ext uri="{FF2B5EF4-FFF2-40B4-BE49-F238E27FC236}">
                  <a16:creationId xmlns:a16="http://schemas.microsoft.com/office/drawing/2014/main" id="{1601D64A-8748-5A11-FCDB-221BF55D671F}"/>
                </a:ext>
              </a:extLst>
            </p:cNvPr>
            <p:cNvGrpSpPr>
              <a:grpSpLocks/>
            </p:cNvGrpSpPr>
            <p:nvPr/>
          </p:nvGrpSpPr>
          <p:grpSpPr bwMode="auto">
            <a:xfrm>
              <a:off x="330533" y="2267004"/>
              <a:ext cx="7240560" cy="708275"/>
              <a:chOff x="587624" y="3377549"/>
              <a:chExt cx="3728551" cy="1364238"/>
            </a:xfrm>
          </p:grpSpPr>
          <p:pic>
            <p:nvPicPr>
              <p:cNvPr id="40" name="Picture 8" descr="empty-green-rectangle">
                <a:extLst>
                  <a:ext uri="{FF2B5EF4-FFF2-40B4-BE49-F238E27FC236}">
                    <a16:creationId xmlns:a16="http://schemas.microsoft.com/office/drawing/2014/main" id="{264824D7-76C4-EDAB-D48C-016D55C550C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372855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green-top-faded">
                <a:extLst>
                  <a:ext uri="{FF2B5EF4-FFF2-40B4-BE49-F238E27FC236}">
                    <a16:creationId xmlns:a16="http://schemas.microsoft.com/office/drawing/2014/main" id="{A0246E97-8AB6-05C8-7C52-55D37047C1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6F5D3AC2-D8F2-0532-83CA-9BCF2924A03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7AAE4DFD-F6B2-62F7-D085-3833DA4C7507}"/>
                </a:ext>
              </a:extLst>
            </p:cNvPr>
            <p:cNvSpPr>
              <a:spLocks noChangeArrowheads="1"/>
            </p:cNvSpPr>
            <p:nvPr/>
          </p:nvSpPr>
          <p:spPr bwMode="auto">
            <a:xfrm>
              <a:off x="1250124" y="2243066"/>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Gia tốc của chuyển động biến đổi</a:t>
              </a:r>
              <a:endParaRPr lang="en-US" sz="2800" dirty="0">
                <a:cs typeface="Arial" panose="020B0604020202020204" pitchFamily="34" charset="0"/>
              </a:endParaRPr>
            </a:p>
          </p:txBody>
        </p:sp>
      </p:grpSp>
      <p:pic>
        <p:nvPicPr>
          <p:cNvPr id="43" name="Picture 5" descr="empty-blue-rectangle">
            <a:extLst>
              <a:ext uri="{FF2B5EF4-FFF2-40B4-BE49-F238E27FC236}">
                <a16:creationId xmlns:a16="http://schemas.microsoft.com/office/drawing/2014/main" id="{5FBFD8EE-4B55-22F5-CF52-77571973E61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9857" y="1191234"/>
            <a:ext cx="11746085" cy="22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1026060">
            <a:extLst>
              <a:ext uri="{FF2B5EF4-FFF2-40B4-BE49-F238E27FC236}">
                <a16:creationId xmlns:a16="http://schemas.microsoft.com/office/drawing/2014/main" id="{B7ECFEA0-A235-1756-681C-00D872E988AD}"/>
              </a:ext>
            </a:extLst>
          </p:cNvPr>
          <p:cNvSpPr>
            <a:spLocks noChangeArrowheads="1"/>
          </p:cNvSpPr>
          <p:nvPr/>
        </p:nvSpPr>
        <p:spPr bwMode="auto">
          <a:xfrm>
            <a:off x="937913" y="1227823"/>
            <a:ext cx="10316174" cy="2034403"/>
          </a:xfrm>
          <a:prstGeom prst="rect">
            <a:avLst/>
          </a:prstGeom>
          <a:noFill/>
          <a:ln w="9525" algn="ctr">
            <a:noFill/>
            <a:miter lim="800000"/>
            <a:headEnd/>
            <a:tailEnd/>
          </a:ln>
        </p:spPr>
        <p:txBody>
          <a:bodyPr wrap="square" lIns="109728" tIns="54864" rIns="109728" bIns="54864">
            <a:spAutoFit/>
          </a:bodyPr>
          <a:lstStyle/>
          <a:p>
            <a:r>
              <a:rPr lang="en-US" sz="2500">
                <a:latin typeface="Arial" panose="020B0604020202020204" pitchFamily="34" charset="0"/>
                <a:cs typeface="Arial" panose="020B0604020202020204" pitchFamily="34" charset="0"/>
              </a:rPr>
              <a:t>Một xe máy đang chuyển động thẳng với vận tốc 10 m/s thì tăng tốc. Sau 5 s đạt vận tốc 12 m/s.</a:t>
            </a:r>
          </a:p>
          <a:p>
            <a:pPr marL="457200" indent="-457200">
              <a:buAutoNum type="alphaLcParenR"/>
            </a:pPr>
            <a:r>
              <a:rPr lang="en-US" sz="2500">
                <a:latin typeface="Arial" panose="020B0604020202020204" pitchFamily="34" charset="0"/>
                <a:cs typeface="Arial" panose="020B0604020202020204" pitchFamily="34" charset="0"/>
              </a:rPr>
              <a:t>Tính gia tốc của xe. </a:t>
            </a:r>
          </a:p>
          <a:p>
            <a:pPr marL="457200" indent="-457200">
              <a:buAutoNum type="alphaLcParenR"/>
            </a:pPr>
            <a:r>
              <a:rPr lang="en-US" sz="2500">
                <a:latin typeface="Arial" panose="020B0604020202020204" pitchFamily="34" charset="0"/>
                <a:cs typeface="Arial" panose="020B0604020202020204" pitchFamily="34" charset="0"/>
              </a:rPr>
              <a:t>Nếu sau khi đạt vận tốc 12 m/s, xe chuyển động chậm dần với gia tốc có độ lớn bằng gia tốc trên thì sau bao lâu xe sẽ dừng lại?</a:t>
            </a:r>
          </a:p>
        </p:txBody>
      </p:sp>
      <p:sp>
        <p:nvSpPr>
          <p:cNvPr id="20" name="Text Box 13">
            <a:extLst>
              <a:ext uri="{FF2B5EF4-FFF2-40B4-BE49-F238E27FC236}">
                <a16:creationId xmlns:a16="http://schemas.microsoft.com/office/drawing/2014/main" id="{80112BDC-6E94-8E9F-7C1B-B0173DFFACBA}"/>
              </a:ext>
            </a:extLst>
          </p:cNvPr>
          <p:cNvSpPr txBox="1">
            <a:spLocks noChangeArrowheads="1"/>
          </p:cNvSpPr>
          <p:nvPr/>
        </p:nvSpPr>
        <p:spPr bwMode="auto">
          <a:xfrm>
            <a:off x="218683" y="684359"/>
            <a:ext cx="3518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Bài tập ví dụ</a:t>
            </a:r>
          </a:p>
        </p:txBody>
      </p:sp>
      <p:pic>
        <p:nvPicPr>
          <p:cNvPr id="22" name="Picture 21" descr="A person riding a motorcycle&#10;&#10;Description automatically generated">
            <a:extLst>
              <a:ext uri="{FF2B5EF4-FFF2-40B4-BE49-F238E27FC236}">
                <a16:creationId xmlns:a16="http://schemas.microsoft.com/office/drawing/2014/main" id="{F478DC09-CC42-2C9C-B652-E7B61082B4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0400" y="3428999"/>
            <a:ext cx="4915298" cy="3276865"/>
          </a:xfrm>
          <a:prstGeom prst="rect">
            <a:avLst/>
          </a:prstGeom>
          <a:ln>
            <a:noFill/>
          </a:ln>
          <a:effectLst>
            <a:softEdge rad="112500"/>
          </a:effectLst>
        </p:spPr>
      </p:pic>
    </p:spTree>
    <p:extLst>
      <p:ext uri="{BB962C8B-B14F-4D97-AF65-F5344CB8AC3E}">
        <p14:creationId xmlns:p14="http://schemas.microsoft.com/office/powerpoint/2010/main" val="4206865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B0DA3DBF-847D-4490-9D25-361115723A4C}"/>
              </a:ext>
            </a:extLst>
          </p:cNvPr>
          <p:cNvGrpSpPr/>
          <p:nvPr/>
        </p:nvGrpSpPr>
        <p:grpSpPr>
          <a:xfrm>
            <a:off x="3829044" y="3866439"/>
            <a:ext cx="4739500" cy="1016175"/>
            <a:chOff x="1219201" y="3312996"/>
            <a:chExt cx="3110920" cy="1270407"/>
          </a:xfrm>
        </p:grpSpPr>
        <p:pic>
          <p:nvPicPr>
            <p:cNvPr id="25" name="Picture 24" descr="empty-red-rectangle">
              <a:extLst>
                <a:ext uri="{FF2B5EF4-FFF2-40B4-BE49-F238E27FC236}">
                  <a16:creationId xmlns:a16="http://schemas.microsoft.com/office/drawing/2014/main" id="{5CAD32F4-CDC8-40C0-B70A-3776D8DDBDA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1" y="3374889"/>
              <a:ext cx="3110920" cy="10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Object 60">
                  <a:extLst>
                    <a:ext uri="{FF2B5EF4-FFF2-40B4-BE49-F238E27FC236}">
                      <a16:creationId xmlns:a16="http://schemas.microsoft.com/office/drawing/2014/main" id="{0A4650E5-9F1D-47F6-BDD2-CBBB32E7328A}"/>
                    </a:ext>
                  </a:extLst>
                </p:cNvPr>
                <p:cNvSpPr txBox="1"/>
                <p:nvPr/>
              </p:nvSpPr>
              <p:spPr bwMode="auto">
                <a:xfrm>
                  <a:off x="1376008" y="3312996"/>
                  <a:ext cx="2871034" cy="127040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500" i="1" smtClean="0">
                            <a:solidFill>
                              <a:srgbClr val="000000"/>
                            </a:solidFill>
                            <a:latin typeface="Cambria Math" panose="02040503050406030204" pitchFamily="18" charset="0"/>
                          </a:rPr>
                          <m:t>𝑎</m:t>
                        </m:r>
                        <m:r>
                          <a:rPr lang="en-US" sz="2500" i="1" smtClean="0">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m:rPr>
                                <m:sty m:val="p"/>
                              </m:rPr>
                              <a:rPr lang="en-US" sz="2500" i="1">
                                <a:solidFill>
                                  <a:srgbClr val="000000"/>
                                </a:solidFill>
                                <a:latin typeface="Cambria Math" panose="02040503050406030204" pitchFamily="18" charset="0"/>
                              </a:rPr>
                              <m:t>Δ</m:t>
                            </m:r>
                            <m:r>
                              <a:rPr lang="en-US" sz="2500" i="1">
                                <a:solidFill>
                                  <a:srgbClr val="000000"/>
                                </a:solidFill>
                                <a:latin typeface="Cambria Math" panose="02040503050406030204" pitchFamily="18" charset="0"/>
                              </a:rPr>
                              <m:t>𝑣</m:t>
                            </m:r>
                          </m:num>
                          <m:den>
                            <m:r>
                              <m:rPr>
                                <m:sty m:val="p"/>
                              </m:rPr>
                              <a:rPr lang="en-US" sz="2500" i="1">
                                <a:solidFill>
                                  <a:srgbClr val="000000"/>
                                </a:solidFill>
                                <a:latin typeface="Cambria Math" panose="02040503050406030204" pitchFamily="18" charset="0"/>
                              </a:rPr>
                              <m:t>Δ</m:t>
                            </m:r>
                            <m:r>
                              <a:rPr lang="en-US" sz="2500" i="1">
                                <a:solidFill>
                                  <a:srgbClr val="000000"/>
                                </a:solidFill>
                                <a:latin typeface="Cambria Math" panose="02040503050406030204" pitchFamily="18" charset="0"/>
                              </a:rPr>
                              <m:t>𝑡</m:t>
                            </m:r>
                          </m:den>
                        </m:f>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smtClean="0">
                                <a:solidFill>
                                  <a:srgbClr val="000000"/>
                                </a:solidFill>
                                <a:latin typeface="Cambria Math" panose="02040503050406030204" pitchFamily="18" charset="0"/>
                              </a:rPr>
                              <m:t>1</m:t>
                            </m:r>
                            <m:r>
                              <a:rPr lang="en-US" sz="2500" b="0" i="1" smtClean="0">
                                <a:solidFill>
                                  <a:srgbClr val="000000"/>
                                </a:solidFill>
                                <a:latin typeface="Cambria Math" panose="02040503050406030204" pitchFamily="18" charset="0"/>
                              </a:rPr>
                              <m:t>2</m:t>
                            </m:r>
                            <m:r>
                              <a:rPr lang="en-US" sz="2500" i="1">
                                <a:solidFill>
                                  <a:srgbClr val="000000"/>
                                </a:solidFill>
                                <a:latin typeface="Cambria Math" panose="02040503050406030204" pitchFamily="18" charset="0"/>
                              </a:rPr>
                              <m:t>−</m:t>
                            </m:r>
                            <m:r>
                              <a:rPr lang="en-US" sz="2500" i="1" smtClean="0">
                                <a:solidFill>
                                  <a:srgbClr val="000000"/>
                                </a:solidFill>
                                <a:latin typeface="Cambria Math" panose="02040503050406030204" pitchFamily="18" charset="0"/>
                              </a:rPr>
                              <m:t>1</m:t>
                            </m:r>
                            <m:r>
                              <a:rPr lang="en-US" sz="2500" b="0" i="1" smtClean="0">
                                <a:solidFill>
                                  <a:srgbClr val="000000"/>
                                </a:solidFill>
                                <a:latin typeface="Cambria Math" panose="02040503050406030204" pitchFamily="18" charset="0"/>
                              </a:rPr>
                              <m:t>0</m:t>
                            </m:r>
                          </m:num>
                          <m:den>
                            <m:r>
                              <a:rPr lang="en-US" sz="2500" i="1" smtClean="0">
                                <a:solidFill>
                                  <a:srgbClr val="000000"/>
                                </a:solidFill>
                                <a:latin typeface="Cambria Math" panose="02040503050406030204" pitchFamily="18" charset="0"/>
                              </a:rPr>
                              <m:t>5</m:t>
                            </m:r>
                          </m:den>
                        </m:f>
                        <m:r>
                          <a:rPr lang="en-US" sz="2500" b="0" i="1" smtClean="0">
                            <a:solidFill>
                              <a:srgbClr val="000000"/>
                            </a:solidFill>
                            <a:latin typeface="Cambria Math" panose="02040503050406030204" pitchFamily="18" charset="0"/>
                          </a:rPr>
                          <m:t>=0,4 </m:t>
                        </m:r>
                        <m:r>
                          <a:rPr lang="en-US" sz="2500" b="0" i="1" smtClean="0">
                            <a:solidFill>
                              <a:srgbClr val="000000"/>
                            </a:solidFill>
                            <a:latin typeface="Cambria Math" panose="02040503050406030204" pitchFamily="18" charset="0"/>
                          </a:rPr>
                          <m:t>𝑚</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𝑠</m:t>
                        </m:r>
                        <m:r>
                          <a:rPr lang="en-US" sz="2500" b="0" i="1" baseline="30000" smtClean="0">
                            <a:solidFill>
                              <a:srgbClr val="000000"/>
                            </a:solidFill>
                            <a:latin typeface="Cambria Math" panose="02040503050406030204" pitchFamily="18" charset="0"/>
                          </a:rPr>
                          <m:t>2</m:t>
                        </m:r>
                      </m:oMath>
                    </m:oMathPara>
                  </a14:m>
                  <a:endParaRPr lang="en-US" sz="2500" baseline="30000">
                    <a:latin typeface="Arial" panose="020B0604020202020204" pitchFamily="34" charset="0"/>
                    <a:cs typeface="Arial" panose="020B0604020202020204" pitchFamily="34" charset="0"/>
                  </a:endParaRPr>
                </a:p>
              </p:txBody>
            </p:sp>
          </mc:Choice>
          <mc:Fallback xmlns="">
            <p:sp>
              <p:nvSpPr>
                <p:cNvPr id="28" name="Object 60">
                  <a:extLst>
                    <a:ext uri="{FF2B5EF4-FFF2-40B4-BE49-F238E27FC236}">
                      <a16:creationId xmlns:a16="http://schemas.microsoft.com/office/drawing/2014/main" id="{0A4650E5-9F1D-47F6-BDD2-CBBB32E7328A}"/>
                    </a:ext>
                  </a:extLst>
                </p:cNvPr>
                <p:cNvSpPr txBox="1">
                  <a:spLocks noRot="1" noChangeAspect="1" noMove="1" noResize="1" noEditPoints="1" noAdjustHandles="1" noChangeArrowheads="1" noChangeShapeType="1" noTextEdit="1"/>
                </p:cNvSpPr>
                <p:nvPr/>
              </p:nvSpPr>
              <p:spPr bwMode="auto">
                <a:xfrm>
                  <a:off x="1376008" y="3312996"/>
                  <a:ext cx="2871034" cy="1270407"/>
                </a:xfrm>
                <a:prstGeom prst="rect">
                  <a:avLst/>
                </a:prstGeom>
                <a:blipFill>
                  <a:blip r:embed="rId3"/>
                  <a:stretch>
                    <a:fillRect/>
                  </a:stretch>
                </a:blipFill>
                <a:ln>
                  <a:noFill/>
                </a:ln>
                <a:effectLst/>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12400FB8-1F00-282E-CB3C-24969F9EC725}"/>
              </a:ext>
            </a:extLst>
          </p:cNvPr>
          <p:cNvGrpSpPr/>
          <p:nvPr/>
        </p:nvGrpSpPr>
        <p:grpSpPr>
          <a:xfrm>
            <a:off x="-76200" y="74012"/>
            <a:ext cx="8644744" cy="541686"/>
            <a:chOff x="74035" y="2243066"/>
            <a:chExt cx="8591181" cy="756153"/>
          </a:xfrm>
        </p:grpSpPr>
        <p:grpSp>
          <p:nvGrpSpPr>
            <p:cNvPr id="29" name="Group 70">
              <a:extLst>
                <a:ext uri="{FF2B5EF4-FFF2-40B4-BE49-F238E27FC236}">
                  <a16:creationId xmlns:a16="http://schemas.microsoft.com/office/drawing/2014/main" id="{1601D64A-8748-5A11-FCDB-221BF55D671F}"/>
                </a:ext>
              </a:extLst>
            </p:cNvPr>
            <p:cNvGrpSpPr>
              <a:grpSpLocks/>
            </p:cNvGrpSpPr>
            <p:nvPr/>
          </p:nvGrpSpPr>
          <p:grpSpPr bwMode="auto">
            <a:xfrm>
              <a:off x="330533" y="2267004"/>
              <a:ext cx="7240560" cy="708275"/>
              <a:chOff x="587624" y="3377549"/>
              <a:chExt cx="3728551" cy="1364238"/>
            </a:xfrm>
          </p:grpSpPr>
          <p:pic>
            <p:nvPicPr>
              <p:cNvPr id="40" name="Picture 8" descr="empty-green-rectangle">
                <a:extLst>
                  <a:ext uri="{FF2B5EF4-FFF2-40B4-BE49-F238E27FC236}">
                    <a16:creationId xmlns:a16="http://schemas.microsoft.com/office/drawing/2014/main" id="{264824D7-76C4-EDAB-D48C-016D55C550C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7624" y="3377549"/>
                <a:ext cx="372855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green-top-faded">
                <a:extLst>
                  <a:ext uri="{FF2B5EF4-FFF2-40B4-BE49-F238E27FC236}">
                    <a16:creationId xmlns:a16="http://schemas.microsoft.com/office/drawing/2014/main" id="{A0246E97-8AB6-05C8-7C52-55D37047C1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6F5D3AC2-D8F2-0532-83CA-9BCF2924A03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7AAE4DFD-F6B2-62F7-D085-3833DA4C7507}"/>
                </a:ext>
              </a:extLst>
            </p:cNvPr>
            <p:cNvSpPr>
              <a:spLocks noChangeArrowheads="1"/>
            </p:cNvSpPr>
            <p:nvPr/>
          </p:nvSpPr>
          <p:spPr bwMode="auto">
            <a:xfrm>
              <a:off x="1250124" y="2243066"/>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Gia tốc của chuyển động biến đổi</a:t>
              </a:r>
              <a:endParaRPr lang="en-US" sz="2800" dirty="0">
                <a:cs typeface="Arial" panose="020B0604020202020204" pitchFamily="34" charset="0"/>
              </a:endParaRPr>
            </a:p>
          </p:txBody>
        </p:sp>
      </p:grpSp>
      <p:pic>
        <p:nvPicPr>
          <p:cNvPr id="43" name="Picture 5" descr="empty-blue-rectangle">
            <a:extLst>
              <a:ext uri="{FF2B5EF4-FFF2-40B4-BE49-F238E27FC236}">
                <a16:creationId xmlns:a16="http://schemas.microsoft.com/office/drawing/2014/main" id="{5FBFD8EE-4B55-22F5-CF52-77571973E61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79857" y="1191234"/>
            <a:ext cx="11746085" cy="223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1026060">
            <a:extLst>
              <a:ext uri="{FF2B5EF4-FFF2-40B4-BE49-F238E27FC236}">
                <a16:creationId xmlns:a16="http://schemas.microsoft.com/office/drawing/2014/main" id="{B7ECFEA0-A235-1756-681C-00D872E988AD}"/>
              </a:ext>
            </a:extLst>
          </p:cNvPr>
          <p:cNvSpPr>
            <a:spLocks noChangeArrowheads="1"/>
          </p:cNvSpPr>
          <p:nvPr/>
        </p:nvSpPr>
        <p:spPr bwMode="auto">
          <a:xfrm>
            <a:off x="937913" y="1227823"/>
            <a:ext cx="10316174" cy="2034403"/>
          </a:xfrm>
          <a:prstGeom prst="rect">
            <a:avLst/>
          </a:prstGeom>
          <a:noFill/>
          <a:ln w="9525" algn="ctr">
            <a:noFill/>
            <a:miter lim="800000"/>
            <a:headEnd/>
            <a:tailEnd/>
          </a:ln>
        </p:spPr>
        <p:txBody>
          <a:bodyPr wrap="square" lIns="109728" tIns="54864" rIns="109728" bIns="54864">
            <a:spAutoFit/>
          </a:bodyPr>
          <a:lstStyle/>
          <a:p>
            <a:r>
              <a:rPr lang="en-US" sz="2500">
                <a:latin typeface="Arial" panose="020B0604020202020204" pitchFamily="34" charset="0"/>
                <a:cs typeface="Arial" panose="020B0604020202020204" pitchFamily="34" charset="0"/>
              </a:rPr>
              <a:t>Một xe máy đang chuyển động thẳng với vận tốc 10 m/s thì tăng tốc. Sau 5 s đạt vận tốc 12 m/s.</a:t>
            </a:r>
          </a:p>
          <a:p>
            <a:pPr marL="457200" indent="-457200">
              <a:buAutoNum type="alphaLcParenR"/>
            </a:pPr>
            <a:r>
              <a:rPr lang="en-US" sz="2500">
                <a:latin typeface="Arial" panose="020B0604020202020204" pitchFamily="34" charset="0"/>
                <a:cs typeface="Arial" panose="020B0604020202020204" pitchFamily="34" charset="0"/>
              </a:rPr>
              <a:t>Tính gia tốc của xe. </a:t>
            </a:r>
          </a:p>
          <a:p>
            <a:pPr marL="457200" indent="-457200">
              <a:buAutoNum type="alphaLcParenR"/>
            </a:pPr>
            <a:r>
              <a:rPr lang="en-US" sz="2500">
                <a:latin typeface="Arial" panose="020B0604020202020204" pitchFamily="34" charset="0"/>
                <a:cs typeface="Arial" panose="020B0604020202020204" pitchFamily="34" charset="0"/>
              </a:rPr>
              <a:t>Nếu sau khi đạt vận tốc 12 m/s, xe chuyển động chậm dần với gia tốc có độ lớn bằng gia tốc trên thì sau bao lâu xe sẽ dừng lại?</a:t>
            </a:r>
          </a:p>
        </p:txBody>
      </p:sp>
      <p:sp>
        <p:nvSpPr>
          <p:cNvPr id="20" name="Text Box 13">
            <a:extLst>
              <a:ext uri="{FF2B5EF4-FFF2-40B4-BE49-F238E27FC236}">
                <a16:creationId xmlns:a16="http://schemas.microsoft.com/office/drawing/2014/main" id="{80112BDC-6E94-8E9F-7C1B-B0173DFFACBA}"/>
              </a:ext>
            </a:extLst>
          </p:cNvPr>
          <p:cNvSpPr txBox="1">
            <a:spLocks noChangeArrowheads="1"/>
          </p:cNvSpPr>
          <p:nvPr/>
        </p:nvSpPr>
        <p:spPr bwMode="auto">
          <a:xfrm>
            <a:off x="218683" y="684359"/>
            <a:ext cx="3518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2. Bài tập ví dụ</a:t>
            </a:r>
          </a:p>
        </p:txBody>
      </p:sp>
      <p:pic>
        <p:nvPicPr>
          <p:cNvPr id="3" name="Picture 2">
            <a:extLst>
              <a:ext uri="{FF2B5EF4-FFF2-40B4-BE49-F238E27FC236}">
                <a16:creationId xmlns:a16="http://schemas.microsoft.com/office/drawing/2014/main" id="{BB9008AD-8743-A33B-D85C-107431AECF5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6214" y="3529933"/>
            <a:ext cx="2034742" cy="3084048"/>
          </a:xfrm>
          <a:prstGeom prst="rect">
            <a:avLst/>
          </a:prstGeom>
        </p:spPr>
      </p:pic>
      <p:sp>
        <p:nvSpPr>
          <p:cNvPr id="21" name="TextBox 20">
            <a:extLst>
              <a:ext uri="{FF2B5EF4-FFF2-40B4-BE49-F238E27FC236}">
                <a16:creationId xmlns:a16="http://schemas.microsoft.com/office/drawing/2014/main" id="{2218A73B-31B9-F54C-4D6D-ABE39B205EB4}"/>
              </a:ext>
            </a:extLst>
          </p:cNvPr>
          <p:cNvSpPr txBox="1"/>
          <p:nvPr/>
        </p:nvSpPr>
        <p:spPr>
          <a:xfrm>
            <a:off x="4544410" y="3336920"/>
            <a:ext cx="3103179" cy="477054"/>
          </a:xfrm>
          <a:prstGeom prst="rect">
            <a:avLst/>
          </a:prstGeom>
          <a:noFill/>
        </p:spPr>
        <p:txBody>
          <a:bodyPr wrap="square">
            <a:spAutoFit/>
          </a:bodyPr>
          <a:lstStyle/>
          <a:p>
            <a:pPr algn="ctr"/>
            <a:r>
              <a:rPr lang="en-US" sz="2500" u="sng">
                <a:latin typeface="Arial" panose="020B0604020202020204" pitchFamily="34" charset="0"/>
                <a:cs typeface="Arial" panose="020B0604020202020204" pitchFamily="34" charset="0"/>
              </a:rPr>
              <a:t>Giải</a:t>
            </a:r>
            <a:endParaRPr lang="en-US" sz="2500" u="sng"/>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2799FA9-8C2F-C55E-E818-557C5BE81EDF}"/>
                  </a:ext>
                </a:extLst>
              </p:cNvPr>
              <p:cNvSpPr txBox="1"/>
              <p:nvPr/>
            </p:nvSpPr>
            <p:spPr>
              <a:xfrm>
                <a:off x="4233801" y="4737462"/>
                <a:ext cx="4474778" cy="477054"/>
              </a:xfrm>
              <a:prstGeom prst="rect">
                <a:avLst/>
              </a:prstGeom>
              <a:noFill/>
            </p:spPr>
            <p:txBody>
              <a:bodyPr wrap="square">
                <a:spAutoFit/>
              </a:bodyPr>
              <a:lstStyle/>
              <a:p>
                <a:pPr algn="ctr"/>
                <a:r>
                  <a:rPr lang="en-US" sz="2500" b="0">
                    <a:solidFill>
                      <a:srgbClr val="000000"/>
                    </a:solidFill>
                  </a:rPr>
                  <a:t>Gia tốc của xe  </a:t>
                </a:r>
                <a14:m>
                  <m:oMath xmlns:m="http://schemas.openxmlformats.org/officeDocument/2006/math">
                    <m:r>
                      <a:rPr lang="en-US" sz="2500" b="0" i="1" smtClean="0">
                        <a:solidFill>
                          <a:srgbClr val="000000"/>
                        </a:solidFill>
                        <a:latin typeface="Cambria Math" panose="02040503050406030204" pitchFamily="18" charset="0"/>
                      </a:rPr>
                      <m:t>𝑎</m:t>
                    </m:r>
                    <m:r>
                      <a:rPr lang="en-US" sz="2500" b="0" i="1" smtClean="0">
                        <a:solidFill>
                          <a:srgbClr val="000000"/>
                        </a:solidFill>
                        <a:latin typeface="Cambria Math" panose="02040503050406030204" pitchFamily="18" charset="0"/>
                      </a:rPr>
                      <m:t>=0,4 </m:t>
                    </m:r>
                    <m:r>
                      <a:rPr lang="en-US" sz="2500" b="0" i="1" smtClean="0">
                        <a:solidFill>
                          <a:srgbClr val="000000"/>
                        </a:solidFill>
                        <a:latin typeface="Cambria Math" panose="02040503050406030204" pitchFamily="18" charset="0"/>
                      </a:rPr>
                      <m:t>𝑚</m:t>
                    </m:r>
                    <m:r>
                      <a:rPr lang="en-US" sz="2500" b="0" i="1" smtClean="0">
                        <a:solidFill>
                          <a:srgbClr val="000000"/>
                        </a:solidFill>
                        <a:latin typeface="Cambria Math" panose="02040503050406030204" pitchFamily="18" charset="0"/>
                      </a:rPr>
                      <m:t>/</m:t>
                    </m:r>
                    <m:r>
                      <a:rPr lang="en-US" sz="2500" b="0" i="1" smtClean="0">
                        <a:solidFill>
                          <a:srgbClr val="000000"/>
                        </a:solidFill>
                        <a:latin typeface="Cambria Math" panose="02040503050406030204" pitchFamily="18" charset="0"/>
                      </a:rPr>
                      <m:t>𝑠</m:t>
                    </m:r>
                    <m:r>
                      <a:rPr lang="en-US" sz="2500" b="0" i="1" baseline="30000" smtClean="0">
                        <a:solidFill>
                          <a:srgbClr val="000000"/>
                        </a:solidFill>
                        <a:latin typeface="Cambria Math" panose="02040503050406030204" pitchFamily="18" charset="0"/>
                      </a:rPr>
                      <m:t>2</m:t>
                    </m:r>
                  </m:oMath>
                </a14:m>
                <a:endParaRPr lang="en-US" sz="2500"/>
              </a:p>
            </p:txBody>
          </p:sp>
        </mc:Choice>
        <mc:Fallback xmlns="">
          <p:sp>
            <p:nvSpPr>
              <p:cNvPr id="22" name="TextBox 21">
                <a:extLst>
                  <a:ext uri="{FF2B5EF4-FFF2-40B4-BE49-F238E27FC236}">
                    <a16:creationId xmlns:a16="http://schemas.microsoft.com/office/drawing/2014/main" id="{82799FA9-8C2F-C55E-E818-557C5BE81EDF}"/>
                  </a:ext>
                </a:extLst>
              </p:cNvPr>
              <p:cNvSpPr txBox="1">
                <a:spLocks noRot="1" noChangeAspect="1" noMove="1" noResize="1" noEditPoints="1" noAdjustHandles="1" noChangeArrowheads="1" noChangeShapeType="1" noTextEdit="1"/>
              </p:cNvSpPr>
              <p:nvPr/>
            </p:nvSpPr>
            <p:spPr>
              <a:xfrm>
                <a:off x="4233801" y="4737462"/>
                <a:ext cx="4474778" cy="477054"/>
              </a:xfrm>
              <a:prstGeom prst="rect">
                <a:avLst/>
              </a:prstGeom>
              <a:blipFill>
                <a:blip r:embed="rId8"/>
                <a:stretch>
                  <a:fillRect t="-8974" b="-30769"/>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2A9605EB-E80D-5363-9268-97C1F710B3B1}"/>
              </a:ext>
            </a:extLst>
          </p:cNvPr>
          <p:cNvGrpSpPr/>
          <p:nvPr/>
        </p:nvGrpSpPr>
        <p:grpSpPr>
          <a:xfrm>
            <a:off x="3860575" y="5288523"/>
            <a:ext cx="4739500" cy="1016175"/>
            <a:chOff x="1219201" y="3312996"/>
            <a:chExt cx="3110920" cy="1270407"/>
          </a:xfrm>
        </p:grpSpPr>
        <p:pic>
          <p:nvPicPr>
            <p:cNvPr id="26" name="Picture 25" descr="empty-red-rectangle">
              <a:extLst>
                <a:ext uri="{FF2B5EF4-FFF2-40B4-BE49-F238E27FC236}">
                  <a16:creationId xmlns:a16="http://schemas.microsoft.com/office/drawing/2014/main" id="{0D5894F9-9095-0E5B-7118-CB057F95C77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1" y="3374889"/>
              <a:ext cx="3110920" cy="100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Object 60">
                  <a:extLst>
                    <a:ext uri="{FF2B5EF4-FFF2-40B4-BE49-F238E27FC236}">
                      <a16:creationId xmlns:a16="http://schemas.microsoft.com/office/drawing/2014/main" id="{0AF98D04-3F12-16F7-F0A1-F172AB0482F1}"/>
                    </a:ext>
                  </a:extLst>
                </p:cNvPr>
                <p:cNvSpPr txBox="1"/>
                <p:nvPr/>
              </p:nvSpPr>
              <p:spPr bwMode="auto">
                <a:xfrm>
                  <a:off x="1376008" y="3312996"/>
                  <a:ext cx="2871034" cy="127040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m:rPr>
                            <m:sty m:val="p"/>
                          </m:rPr>
                          <a:rPr lang="en-US" sz="2500" i="1" smtClean="0">
                            <a:solidFill>
                              <a:srgbClr val="000000"/>
                            </a:solidFill>
                            <a:latin typeface="Cambria Math" panose="02040503050406030204" pitchFamily="18" charset="0"/>
                          </a:rPr>
                          <m:t>Δ</m:t>
                        </m:r>
                        <m:sSup>
                          <m:sSupPr>
                            <m:ctrlPr>
                              <a:rPr lang="en-US" sz="2500" b="0" i="1" smtClean="0">
                                <a:solidFill>
                                  <a:srgbClr val="000000"/>
                                </a:solidFill>
                                <a:latin typeface="Cambria Math" panose="02040503050406030204" pitchFamily="18" charset="0"/>
                              </a:rPr>
                            </m:ctrlPr>
                          </m:sSupPr>
                          <m:e>
                            <m:r>
                              <a:rPr lang="en-US" sz="2500" i="1" smtClean="0">
                                <a:solidFill>
                                  <a:srgbClr val="000000"/>
                                </a:solidFill>
                                <a:latin typeface="Cambria Math" panose="02040503050406030204" pitchFamily="18" charset="0"/>
                              </a:rPr>
                              <m:t>𝑡</m:t>
                            </m:r>
                          </m:e>
                          <m:sup>
                            <m:r>
                              <a:rPr lang="en-US" sz="2500" b="0" i="1" smtClean="0">
                                <a:solidFill>
                                  <a:srgbClr val="000000"/>
                                </a:solidFill>
                                <a:latin typeface="Cambria Math" panose="02040503050406030204" pitchFamily="18" charset="0"/>
                              </a:rPr>
                              <m:t>′</m:t>
                            </m:r>
                          </m:sup>
                        </m:sSup>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m:rPr>
                                <m:sty m:val="p"/>
                              </m:rPr>
                              <a:rPr lang="en-US" sz="2500" i="0">
                                <a:solidFill>
                                  <a:srgbClr val="000000"/>
                                </a:solidFill>
                                <a:latin typeface="Cambria Math" panose="02040503050406030204" pitchFamily="18" charset="0"/>
                              </a:rPr>
                              <m:t>Δ</m:t>
                            </m:r>
                            <m:sSup>
                              <m:sSupPr>
                                <m:ctrlPr>
                                  <a:rPr lang="en-US" sz="2500" b="0" i="1" smtClean="0">
                                    <a:solidFill>
                                      <a:srgbClr val="000000"/>
                                    </a:solidFill>
                                    <a:latin typeface="Cambria Math" panose="02040503050406030204" pitchFamily="18" charset="0"/>
                                  </a:rPr>
                                </m:ctrlPr>
                              </m:sSupPr>
                              <m:e>
                                <m:r>
                                  <a:rPr lang="en-US" sz="2500" i="1">
                                    <a:solidFill>
                                      <a:srgbClr val="000000"/>
                                    </a:solidFill>
                                    <a:latin typeface="Cambria Math" panose="02040503050406030204" pitchFamily="18" charset="0"/>
                                  </a:rPr>
                                  <m:t>𝑣</m:t>
                                </m:r>
                              </m:e>
                              <m:sup>
                                <m:r>
                                  <a:rPr lang="en-US" sz="2500" b="0" i="1" smtClean="0">
                                    <a:solidFill>
                                      <a:srgbClr val="000000"/>
                                    </a:solidFill>
                                    <a:latin typeface="Cambria Math" panose="02040503050406030204" pitchFamily="18" charset="0"/>
                                  </a:rPr>
                                  <m:t>′</m:t>
                                </m:r>
                              </m:sup>
                            </m:sSup>
                          </m:num>
                          <m:den>
                            <m:r>
                              <a:rPr lang="en-US" sz="2500" b="0" i="1" smtClean="0">
                                <a:solidFill>
                                  <a:srgbClr val="000000"/>
                                </a:solidFill>
                                <a:latin typeface="Cambria Math" panose="02040503050406030204" pitchFamily="18" charset="0"/>
                              </a:rPr>
                              <m:t>𝑎</m:t>
                            </m:r>
                          </m:den>
                        </m:f>
                        <m:r>
                          <a:rPr lang="en-US" sz="2500" i="1">
                            <a:solidFill>
                              <a:srgbClr val="000000"/>
                            </a:solidFill>
                            <a:latin typeface="Cambria Math" panose="02040503050406030204" pitchFamily="18" charset="0"/>
                          </a:rPr>
                          <m:t>=</m:t>
                        </m:r>
                        <m:f>
                          <m:fPr>
                            <m:ctrlPr>
                              <a:rPr lang="en-US" sz="2500" i="1">
                                <a:solidFill>
                                  <a:srgbClr val="000000"/>
                                </a:solidFill>
                                <a:latin typeface="Cambria Math" panose="02040503050406030204" pitchFamily="18" charset="0"/>
                              </a:rPr>
                            </m:ctrlPr>
                          </m:fPr>
                          <m:num>
                            <m:r>
                              <a:rPr lang="en-US" sz="2500" i="1" smtClean="0">
                                <a:solidFill>
                                  <a:srgbClr val="000000"/>
                                </a:solidFill>
                                <a:latin typeface="Cambria Math" panose="02040503050406030204" pitchFamily="18" charset="0"/>
                              </a:rPr>
                              <m:t>0</m:t>
                            </m:r>
                            <m:r>
                              <a:rPr lang="en-US" sz="2500" i="1">
                                <a:solidFill>
                                  <a:srgbClr val="000000"/>
                                </a:solidFill>
                                <a:latin typeface="Cambria Math" panose="02040503050406030204" pitchFamily="18" charset="0"/>
                              </a:rPr>
                              <m:t>−</m:t>
                            </m:r>
                            <m:r>
                              <a:rPr lang="en-US" sz="2500" i="1" smtClean="0">
                                <a:solidFill>
                                  <a:srgbClr val="000000"/>
                                </a:solidFill>
                                <a:latin typeface="Cambria Math" panose="02040503050406030204" pitchFamily="18" charset="0"/>
                              </a:rPr>
                              <m:t>1</m:t>
                            </m:r>
                            <m:r>
                              <a:rPr lang="en-US" sz="2500" b="0" i="1" smtClean="0">
                                <a:solidFill>
                                  <a:srgbClr val="000000"/>
                                </a:solidFill>
                                <a:latin typeface="Cambria Math" panose="02040503050406030204" pitchFamily="18" charset="0"/>
                              </a:rPr>
                              <m:t>2</m:t>
                            </m:r>
                          </m:num>
                          <m:den>
                            <m:r>
                              <a:rPr lang="en-US" sz="2500" b="0" i="1" smtClean="0">
                                <a:solidFill>
                                  <a:srgbClr val="000000"/>
                                </a:solidFill>
                                <a:latin typeface="Cambria Math" panose="02040503050406030204" pitchFamily="18" charset="0"/>
                              </a:rPr>
                              <m:t>−0,4</m:t>
                            </m:r>
                          </m:den>
                        </m:f>
                        <m:r>
                          <a:rPr lang="en-US" sz="2500" b="0" i="1" smtClean="0">
                            <a:solidFill>
                              <a:srgbClr val="000000"/>
                            </a:solidFill>
                            <a:latin typeface="Cambria Math" panose="02040503050406030204" pitchFamily="18" charset="0"/>
                          </a:rPr>
                          <m:t>=30 </m:t>
                        </m:r>
                        <m:r>
                          <a:rPr lang="en-US" sz="2500" b="0" i="1" smtClean="0">
                            <a:solidFill>
                              <a:srgbClr val="000000"/>
                            </a:solidFill>
                            <a:latin typeface="Cambria Math" panose="02040503050406030204" pitchFamily="18" charset="0"/>
                          </a:rPr>
                          <m:t>𝑠</m:t>
                        </m:r>
                      </m:oMath>
                    </m:oMathPara>
                  </a14:m>
                  <a:endParaRPr lang="en-US" sz="2500" baseline="30000">
                    <a:latin typeface="Arial" panose="020B0604020202020204" pitchFamily="34" charset="0"/>
                    <a:cs typeface="Arial" panose="020B0604020202020204" pitchFamily="34" charset="0"/>
                  </a:endParaRPr>
                </a:p>
              </p:txBody>
            </p:sp>
          </mc:Choice>
          <mc:Fallback xmlns="">
            <p:sp>
              <p:nvSpPr>
                <p:cNvPr id="30" name="Object 60">
                  <a:extLst>
                    <a:ext uri="{FF2B5EF4-FFF2-40B4-BE49-F238E27FC236}">
                      <a16:creationId xmlns:a16="http://schemas.microsoft.com/office/drawing/2014/main" id="{0AF98D04-3F12-16F7-F0A1-F172AB0482F1}"/>
                    </a:ext>
                  </a:extLst>
                </p:cNvPr>
                <p:cNvSpPr txBox="1">
                  <a:spLocks noRot="1" noChangeAspect="1" noMove="1" noResize="1" noEditPoints="1" noAdjustHandles="1" noChangeArrowheads="1" noChangeShapeType="1" noTextEdit="1"/>
                </p:cNvSpPr>
                <p:nvPr/>
              </p:nvSpPr>
              <p:spPr bwMode="auto">
                <a:xfrm>
                  <a:off x="1376008" y="3312996"/>
                  <a:ext cx="2871034" cy="1270407"/>
                </a:xfrm>
                <a:prstGeom prst="rect">
                  <a:avLst/>
                </a:prstGeom>
                <a:blipFill>
                  <a:blip r:embed="rId9"/>
                  <a:stretch>
                    <a:fillRect/>
                  </a:stretch>
                </a:blipFill>
                <a:ln>
                  <a:noFill/>
                </a:ln>
                <a:effectLst/>
              </p:spPr>
              <p:txBody>
                <a:bodyPr/>
                <a:lstStyle/>
                <a:p>
                  <a:r>
                    <a:rPr lang="en-US">
                      <a:noFill/>
                    </a:rPr>
                    <a:t> </a:t>
                  </a:r>
                </a:p>
              </p:txBody>
            </p:sp>
          </mc:Fallback>
        </mc:AlternateContent>
      </p:grpSp>
      <p:sp>
        <p:nvSpPr>
          <p:cNvPr id="31" name="TextBox 30">
            <a:extLst>
              <a:ext uri="{FF2B5EF4-FFF2-40B4-BE49-F238E27FC236}">
                <a16:creationId xmlns:a16="http://schemas.microsoft.com/office/drawing/2014/main" id="{FB95FBC5-3AB6-9179-B27A-1734004107F6}"/>
              </a:ext>
            </a:extLst>
          </p:cNvPr>
          <p:cNvSpPr txBox="1"/>
          <p:nvPr/>
        </p:nvSpPr>
        <p:spPr>
          <a:xfrm>
            <a:off x="4125296" y="6304698"/>
            <a:ext cx="4474778" cy="477054"/>
          </a:xfrm>
          <a:prstGeom prst="rect">
            <a:avLst/>
          </a:prstGeom>
          <a:noFill/>
        </p:spPr>
        <p:txBody>
          <a:bodyPr wrap="square">
            <a:spAutoFit/>
          </a:bodyPr>
          <a:lstStyle/>
          <a:p>
            <a:pPr algn="ctr"/>
            <a:r>
              <a:rPr lang="en-US" sz="2500" b="0">
                <a:solidFill>
                  <a:srgbClr val="000000"/>
                </a:solidFill>
              </a:rPr>
              <a:t>Xe dừng lại sau 30 s</a:t>
            </a:r>
            <a:endParaRPr lang="en-US" sz="2500"/>
          </a:p>
        </p:txBody>
      </p:sp>
    </p:spTree>
    <p:extLst>
      <p:ext uri="{BB962C8B-B14F-4D97-AF65-F5344CB8AC3E}">
        <p14:creationId xmlns:p14="http://schemas.microsoft.com/office/powerpoint/2010/main" val="264450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8"/>
            <a:ext cx="10972800" cy="1275274"/>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606674" y="787056"/>
            <a:ext cx="970286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1. a) Tính gia tốc của ô tô trên 4 đoạn đường trong hình. </a:t>
            </a: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   b) Gia tốc của ô tô trên đoạn đường 4 có gì đặc biệt so với sự thay đổi vận tốc trên các đoạn đường khác?</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5" name="Picture 4" descr="Timeline&#10;&#10;Description automatically generated">
            <a:extLst>
              <a:ext uri="{FF2B5EF4-FFF2-40B4-BE49-F238E27FC236}">
                <a16:creationId xmlns:a16="http://schemas.microsoft.com/office/drawing/2014/main" id="{9422B380-19A8-EA80-F9E4-7F77426709C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a:stretch/>
        </p:blipFill>
        <p:spPr>
          <a:xfrm>
            <a:off x="2032859" y="2130346"/>
            <a:ext cx="8126281" cy="2525736"/>
          </a:xfrm>
          <a:prstGeom prst="rect">
            <a:avLst/>
          </a:prstGeom>
        </p:spPr>
      </p:pic>
    </p:spTree>
    <p:extLst>
      <p:ext uri="{BB962C8B-B14F-4D97-AF65-F5344CB8AC3E}">
        <p14:creationId xmlns:p14="http://schemas.microsoft.com/office/powerpoint/2010/main" val="324951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1375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79294" y="822690"/>
            <a:ext cx="10707905"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游明朝" panose="02020400000000000000" pitchFamily="18" charset="-128"/>
              </a:rPr>
              <a:t>2. Một con báo đang chạy với vận tốc 30 m/s thì chuyển động chậm dần khi tới gần một con suối. Trong 3 giây, vận tốc của nó giảm còn 9 m/s. Tính gia tốc của con báo.</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4" name="Picture 3" descr="A cheetah jumping in water&#10;&#10;Description automatically generated with medium confidence">
            <a:extLst>
              <a:ext uri="{FF2B5EF4-FFF2-40B4-BE49-F238E27FC236}">
                <a16:creationId xmlns:a16="http://schemas.microsoft.com/office/drawing/2014/main" id="{B239BB23-B1E3-A8A1-15F0-F5A605D8AE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3423" y="2233021"/>
            <a:ext cx="6400800" cy="4262351"/>
          </a:xfrm>
          <a:prstGeom prst="rect">
            <a:avLst/>
          </a:prstGeom>
          <a:ln>
            <a:noFill/>
          </a:ln>
          <a:effectLst>
            <a:softEdge rad="112500"/>
          </a:effectLst>
        </p:spPr>
      </p:pic>
    </p:spTree>
    <p:extLst>
      <p:ext uri="{BB962C8B-B14F-4D97-AF65-F5344CB8AC3E}">
        <p14:creationId xmlns:p14="http://schemas.microsoft.com/office/powerpoint/2010/main" val="383070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25945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161527" y="747290"/>
            <a:ext cx="1071883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3. Đồ thị mô tả sự thay đổi vận tốc theo thời gian trong chuyển động của một ô tô thể thao đang chạy thử về phía Bắc. Tính gia tốc của ô tô: </a:t>
            </a:r>
          </a:p>
          <a:p>
            <a:pPr marL="457200" marR="0" indent="-457200">
              <a:spcBef>
                <a:spcPts val="0"/>
              </a:spcBef>
              <a:buAutoNum type="alphaLcParenR"/>
            </a:pPr>
            <a:r>
              <a:rPr lang="en-US" sz="2500">
                <a:solidFill>
                  <a:srgbClr val="000000"/>
                </a:solidFill>
                <a:effectLst/>
                <a:latin typeface="Arial" panose="020B0604020202020204" pitchFamily="34" charset="0"/>
                <a:ea typeface="Times New Roman" panose="02020603050405020304" pitchFamily="18" charset="0"/>
              </a:rPr>
              <a:t>Trong 4s đầu.</a:t>
            </a:r>
          </a:p>
          <a:p>
            <a:pPr marL="457200" marR="0" indent="-457200">
              <a:spcBef>
                <a:spcPts val="0"/>
              </a:spcBef>
              <a:buAutoNum type="alphaLcParenR"/>
            </a:pPr>
            <a:r>
              <a:rPr lang="en-US" sz="2500">
                <a:solidFill>
                  <a:srgbClr val="000000"/>
                </a:solidFill>
                <a:effectLst/>
                <a:latin typeface="Arial" panose="020B0604020202020204" pitchFamily="34" charset="0"/>
                <a:ea typeface="Times New Roman" panose="02020603050405020304" pitchFamily="18" charset="0"/>
              </a:rPr>
              <a:t>Từ giây thứ 4 đến giây thứ 12.</a:t>
            </a:r>
          </a:p>
          <a:p>
            <a:pPr marL="457200" marR="0" indent="-457200">
              <a:spcBef>
                <a:spcPts val="0"/>
              </a:spcBef>
              <a:buAutoNum type="alphaLcParenR"/>
            </a:pPr>
            <a:r>
              <a:rPr lang="en-US" sz="2500">
                <a:solidFill>
                  <a:srgbClr val="000000"/>
                </a:solidFill>
                <a:effectLst/>
                <a:latin typeface="Arial" panose="020B0604020202020204" pitchFamily="34" charset="0"/>
                <a:ea typeface="Times New Roman" panose="02020603050405020304" pitchFamily="18" charset="0"/>
              </a:rPr>
              <a:t>Từ giây thứ 12 đến giây thứ 20.</a:t>
            </a:r>
            <a:endParaRPr lang="en-US" sz="2500">
              <a:effectLst/>
              <a:latin typeface="Times New Roman" panose="02020603050405020304" pitchFamily="18" charset="0"/>
              <a:ea typeface="Times New Roman" panose="02020603050405020304" pitchFamily="18" charset="0"/>
            </a:endParaRPr>
          </a:p>
          <a:p>
            <a:pPr marL="0" marR="0">
              <a:spcBef>
                <a:spcPts val="0"/>
              </a:spcBef>
            </a:pPr>
            <a:r>
              <a:rPr lang="en-US" sz="2500">
                <a:solidFill>
                  <a:srgbClr val="000000"/>
                </a:solidFill>
                <a:effectLst/>
                <a:latin typeface="Arial" panose="020B0604020202020204" pitchFamily="34" charset="0"/>
                <a:ea typeface="Times New Roman" panose="02020603050405020304" pitchFamily="18" charset="0"/>
              </a:rPr>
              <a:t>d) Từ giây thứ 20 đến giây thứ 28,</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pSp>
        <p:nvGrpSpPr>
          <p:cNvPr id="11" name="Group 10">
            <a:extLst>
              <a:ext uri="{FF2B5EF4-FFF2-40B4-BE49-F238E27FC236}">
                <a16:creationId xmlns:a16="http://schemas.microsoft.com/office/drawing/2014/main" id="{71825B33-1B34-8B1A-4DA5-EAC1DD9965D6}"/>
              </a:ext>
            </a:extLst>
          </p:cNvPr>
          <p:cNvGrpSpPr/>
          <p:nvPr/>
        </p:nvGrpSpPr>
        <p:grpSpPr>
          <a:xfrm>
            <a:off x="2437315" y="3673432"/>
            <a:ext cx="7153016" cy="2669345"/>
            <a:chOff x="4231944" y="2704841"/>
            <a:chExt cx="7153016" cy="2669345"/>
          </a:xfrm>
        </p:grpSpPr>
        <p:grpSp>
          <p:nvGrpSpPr>
            <p:cNvPr id="12" name="Group 11">
              <a:extLst>
                <a:ext uri="{FF2B5EF4-FFF2-40B4-BE49-F238E27FC236}">
                  <a16:creationId xmlns:a16="http://schemas.microsoft.com/office/drawing/2014/main" id="{B81C2B98-D6FC-4C87-6F8D-6BC75A7790CF}"/>
                </a:ext>
              </a:extLst>
            </p:cNvPr>
            <p:cNvGrpSpPr/>
            <p:nvPr/>
          </p:nvGrpSpPr>
          <p:grpSpPr>
            <a:xfrm>
              <a:off x="4231944" y="2704841"/>
              <a:ext cx="7153016" cy="2669345"/>
              <a:chOff x="3002430" y="2814726"/>
              <a:chExt cx="7153016" cy="2669345"/>
            </a:xfrm>
          </p:grpSpPr>
          <p:pic>
            <p:nvPicPr>
              <p:cNvPr id="27" name="Content Placeholder 4">
                <a:extLst>
                  <a:ext uri="{FF2B5EF4-FFF2-40B4-BE49-F238E27FC236}">
                    <a16:creationId xmlns:a16="http://schemas.microsoft.com/office/drawing/2014/main" id="{70762DED-17EF-8D26-F8AD-6F9FC6F1C2F3}"/>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154204" y="3440570"/>
                <a:ext cx="3744905" cy="1845518"/>
              </a:xfrm>
              <a:prstGeom prst="rect">
                <a:avLst/>
              </a:prstGeom>
            </p:spPr>
          </p:pic>
          <p:grpSp>
            <p:nvGrpSpPr>
              <p:cNvPr id="28" name="Group 27">
                <a:extLst>
                  <a:ext uri="{FF2B5EF4-FFF2-40B4-BE49-F238E27FC236}">
                    <a16:creationId xmlns:a16="http://schemas.microsoft.com/office/drawing/2014/main" id="{3DFE0467-DC12-7403-CE4D-DE02DD2A3E9D}"/>
                  </a:ext>
                </a:extLst>
              </p:cNvPr>
              <p:cNvGrpSpPr/>
              <p:nvPr/>
            </p:nvGrpSpPr>
            <p:grpSpPr>
              <a:xfrm>
                <a:off x="3002430" y="2814726"/>
                <a:ext cx="7153016" cy="2628738"/>
                <a:chOff x="8040764" y="5087959"/>
                <a:chExt cx="5187263" cy="1398570"/>
              </a:xfrm>
            </p:grpSpPr>
            <p:cxnSp>
              <p:nvCxnSpPr>
                <p:cNvPr id="46" name="Straight Arrow Connector 45">
                  <a:extLst>
                    <a:ext uri="{FF2B5EF4-FFF2-40B4-BE49-F238E27FC236}">
                      <a16:creationId xmlns:a16="http://schemas.microsoft.com/office/drawing/2014/main" id="{537E7F1A-0BF0-2D2C-38AF-968512319236}"/>
                    </a:ext>
                  </a:extLst>
                </p:cNvPr>
                <p:cNvCxnSpPr>
                  <a:cxnSpLocks/>
                </p:cNvCxnSpPr>
                <p:nvPr/>
              </p:nvCxnSpPr>
              <p:spPr>
                <a:xfrm flipV="1">
                  <a:off x="9479761" y="6004444"/>
                  <a:ext cx="3309772" cy="147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D0F0B0D-EF2E-7243-A994-ACB81081495E}"/>
                    </a:ext>
                  </a:extLst>
                </p:cNvPr>
                <p:cNvCxnSpPr>
                  <a:cxnSpLocks/>
                </p:cNvCxnSpPr>
                <p:nvPr/>
              </p:nvCxnSpPr>
              <p:spPr>
                <a:xfrm flipH="1" flipV="1">
                  <a:off x="9587552" y="5174710"/>
                  <a:ext cx="13648" cy="119864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AB5F699-B7F3-6B0C-DEFD-D9E68D93918B}"/>
                    </a:ext>
                  </a:extLst>
                </p:cNvPr>
                <p:cNvSpPr txBox="1"/>
                <p:nvPr/>
              </p:nvSpPr>
              <p:spPr>
                <a:xfrm>
                  <a:off x="8040764" y="5087959"/>
                  <a:ext cx="2188667" cy="253807"/>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v (m/s)</a:t>
                  </a:r>
                  <a:endParaRPr lang="en-US" sz="2500" baseline="-25000"/>
                </a:p>
              </p:txBody>
            </p:sp>
            <p:sp>
              <p:nvSpPr>
                <p:cNvPr id="49" name="TextBox 48">
                  <a:extLst>
                    <a:ext uri="{FF2B5EF4-FFF2-40B4-BE49-F238E27FC236}">
                      <a16:creationId xmlns:a16="http://schemas.microsoft.com/office/drawing/2014/main" id="{EA83C8B2-30A8-5854-8FED-7F12EFFD88F6}"/>
                    </a:ext>
                  </a:extLst>
                </p:cNvPr>
                <p:cNvSpPr txBox="1"/>
                <p:nvPr/>
              </p:nvSpPr>
              <p:spPr>
                <a:xfrm>
                  <a:off x="12397035" y="6009475"/>
                  <a:ext cx="830992" cy="477054"/>
                </a:xfrm>
                <a:prstGeom prst="rect">
                  <a:avLst/>
                </a:prstGeom>
                <a:noFill/>
              </p:spPr>
              <p:txBody>
                <a:bodyPr wrap="square">
                  <a:spAutoFit/>
                </a:bodyPr>
                <a:lstStyle/>
                <a:p>
                  <a:pPr algn="ctr"/>
                  <a:r>
                    <a:rPr lang="en-US" sz="2500">
                      <a:latin typeface="Arial" panose="020B0604020202020204" pitchFamily="34" charset="0"/>
                      <a:ea typeface="Times New Roman" panose="02020603050405020304" pitchFamily="18" charset="0"/>
                      <a:cs typeface="Times New Roman" panose="02020603050405020304" pitchFamily="18" charset="0"/>
                    </a:rPr>
                    <a:t>t(s)</a:t>
                  </a:r>
                  <a:endParaRPr lang="en-US" sz="2500" baseline="-25000"/>
                </a:p>
              </p:txBody>
            </p:sp>
          </p:grpSp>
          <p:sp>
            <p:nvSpPr>
              <p:cNvPr id="29" name="TextBox 28">
                <a:extLst>
                  <a:ext uri="{FF2B5EF4-FFF2-40B4-BE49-F238E27FC236}">
                    <a16:creationId xmlns:a16="http://schemas.microsoft.com/office/drawing/2014/main" id="{FE1A5EDE-F475-7F73-101F-3C2EF7B56C06}"/>
                  </a:ext>
                </a:extLst>
              </p:cNvPr>
              <p:cNvSpPr txBox="1"/>
              <p:nvPr/>
            </p:nvSpPr>
            <p:spPr>
              <a:xfrm>
                <a:off x="4444026" y="3842394"/>
                <a:ext cx="942352"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10</a:t>
                </a:r>
              </a:p>
            </p:txBody>
          </p:sp>
          <p:sp>
            <p:nvSpPr>
              <p:cNvPr id="31" name="TextBox 30">
                <a:extLst>
                  <a:ext uri="{FF2B5EF4-FFF2-40B4-BE49-F238E27FC236}">
                    <a16:creationId xmlns:a16="http://schemas.microsoft.com/office/drawing/2014/main" id="{BA5AD599-C1DC-11CA-5290-7A62C2C2D946}"/>
                  </a:ext>
                </a:extLst>
              </p:cNvPr>
              <p:cNvSpPr txBox="1"/>
              <p:nvPr/>
            </p:nvSpPr>
            <p:spPr>
              <a:xfrm>
                <a:off x="4404567" y="3521246"/>
                <a:ext cx="942352"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20</a:t>
                </a:r>
              </a:p>
            </p:txBody>
          </p:sp>
          <p:sp>
            <p:nvSpPr>
              <p:cNvPr id="36" name="TextBox 35">
                <a:extLst>
                  <a:ext uri="{FF2B5EF4-FFF2-40B4-BE49-F238E27FC236}">
                    <a16:creationId xmlns:a16="http://schemas.microsoft.com/office/drawing/2014/main" id="{F3A414C0-F84C-D6E4-D90E-991EDFE4AE7F}"/>
                  </a:ext>
                </a:extLst>
              </p:cNvPr>
              <p:cNvSpPr txBox="1"/>
              <p:nvPr/>
            </p:nvSpPr>
            <p:spPr>
              <a:xfrm>
                <a:off x="4395310" y="5007017"/>
                <a:ext cx="942352"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-20</a:t>
                </a:r>
              </a:p>
            </p:txBody>
          </p:sp>
          <p:sp>
            <p:nvSpPr>
              <p:cNvPr id="37" name="TextBox 36">
                <a:extLst>
                  <a:ext uri="{FF2B5EF4-FFF2-40B4-BE49-F238E27FC236}">
                    <a16:creationId xmlns:a16="http://schemas.microsoft.com/office/drawing/2014/main" id="{286FDC7C-F63F-1FCE-91B7-79DDB7A7D015}"/>
                  </a:ext>
                </a:extLst>
              </p:cNvPr>
              <p:cNvSpPr txBox="1"/>
              <p:nvPr/>
            </p:nvSpPr>
            <p:spPr>
              <a:xfrm>
                <a:off x="5610268" y="4505261"/>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8</a:t>
                </a:r>
              </a:p>
            </p:txBody>
          </p:sp>
          <p:sp>
            <p:nvSpPr>
              <p:cNvPr id="39" name="TextBox 38">
                <a:extLst>
                  <a:ext uri="{FF2B5EF4-FFF2-40B4-BE49-F238E27FC236}">
                    <a16:creationId xmlns:a16="http://schemas.microsoft.com/office/drawing/2014/main" id="{BFFDD263-3663-E988-9364-F002ED7844FB}"/>
                  </a:ext>
                </a:extLst>
              </p:cNvPr>
              <p:cNvSpPr txBox="1"/>
              <p:nvPr/>
            </p:nvSpPr>
            <p:spPr>
              <a:xfrm>
                <a:off x="5224895" y="4505261"/>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4</a:t>
                </a:r>
              </a:p>
            </p:txBody>
          </p:sp>
          <p:sp>
            <p:nvSpPr>
              <p:cNvPr id="40" name="TextBox 39">
                <a:extLst>
                  <a:ext uri="{FF2B5EF4-FFF2-40B4-BE49-F238E27FC236}">
                    <a16:creationId xmlns:a16="http://schemas.microsoft.com/office/drawing/2014/main" id="{282BE390-4E32-40C9-1A51-CD7FA6076464}"/>
                  </a:ext>
                </a:extLst>
              </p:cNvPr>
              <p:cNvSpPr txBox="1"/>
              <p:nvPr/>
            </p:nvSpPr>
            <p:spPr>
              <a:xfrm>
                <a:off x="5930524" y="4516532"/>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12</a:t>
                </a:r>
              </a:p>
            </p:txBody>
          </p:sp>
          <p:sp>
            <p:nvSpPr>
              <p:cNvPr id="41" name="TextBox 40">
                <a:extLst>
                  <a:ext uri="{FF2B5EF4-FFF2-40B4-BE49-F238E27FC236}">
                    <a16:creationId xmlns:a16="http://schemas.microsoft.com/office/drawing/2014/main" id="{0E34E09D-F3FE-EF8F-EC42-82F759C374DE}"/>
                  </a:ext>
                </a:extLst>
              </p:cNvPr>
              <p:cNvSpPr txBox="1"/>
              <p:nvPr/>
            </p:nvSpPr>
            <p:spPr>
              <a:xfrm>
                <a:off x="6306686" y="4519769"/>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16</a:t>
                </a:r>
              </a:p>
            </p:txBody>
          </p:sp>
          <p:sp>
            <p:nvSpPr>
              <p:cNvPr id="42" name="TextBox 41">
                <a:extLst>
                  <a:ext uri="{FF2B5EF4-FFF2-40B4-BE49-F238E27FC236}">
                    <a16:creationId xmlns:a16="http://schemas.microsoft.com/office/drawing/2014/main" id="{2E195F15-D00A-657A-FF42-B625BAF3B0DC}"/>
                  </a:ext>
                </a:extLst>
              </p:cNvPr>
              <p:cNvSpPr txBox="1"/>
              <p:nvPr/>
            </p:nvSpPr>
            <p:spPr>
              <a:xfrm>
                <a:off x="6696183" y="4516532"/>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20</a:t>
                </a:r>
              </a:p>
            </p:txBody>
          </p:sp>
          <p:sp>
            <p:nvSpPr>
              <p:cNvPr id="43" name="TextBox 42">
                <a:extLst>
                  <a:ext uri="{FF2B5EF4-FFF2-40B4-BE49-F238E27FC236}">
                    <a16:creationId xmlns:a16="http://schemas.microsoft.com/office/drawing/2014/main" id="{A613CDF0-BE4D-CF2E-9834-7124FD470625}"/>
                  </a:ext>
                </a:extLst>
              </p:cNvPr>
              <p:cNvSpPr txBox="1"/>
              <p:nvPr/>
            </p:nvSpPr>
            <p:spPr>
              <a:xfrm>
                <a:off x="7098155" y="4530670"/>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24</a:t>
                </a:r>
              </a:p>
            </p:txBody>
          </p:sp>
          <p:sp>
            <p:nvSpPr>
              <p:cNvPr id="44" name="TextBox 43">
                <a:extLst>
                  <a:ext uri="{FF2B5EF4-FFF2-40B4-BE49-F238E27FC236}">
                    <a16:creationId xmlns:a16="http://schemas.microsoft.com/office/drawing/2014/main" id="{B65F63B4-9D86-62B5-3E29-93247BEB1AAA}"/>
                  </a:ext>
                </a:extLst>
              </p:cNvPr>
              <p:cNvSpPr txBox="1"/>
              <p:nvPr/>
            </p:nvSpPr>
            <p:spPr>
              <a:xfrm>
                <a:off x="7545842" y="4516532"/>
                <a:ext cx="558128"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28</a:t>
                </a:r>
              </a:p>
            </p:txBody>
          </p:sp>
        </p:grpSp>
        <p:sp>
          <p:nvSpPr>
            <p:cNvPr id="13" name="TextBox 12">
              <a:extLst>
                <a:ext uri="{FF2B5EF4-FFF2-40B4-BE49-F238E27FC236}">
                  <a16:creationId xmlns:a16="http://schemas.microsoft.com/office/drawing/2014/main" id="{EF756BF9-79BD-1A3F-D453-C46ADBFC59F1}"/>
                </a:ext>
              </a:extLst>
            </p:cNvPr>
            <p:cNvSpPr txBox="1"/>
            <p:nvPr/>
          </p:nvSpPr>
          <p:spPr>
            <a:xfrm>
              <a:off x="5613950" y="4171130"/>
              <a:ext cx="942352"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706DFF63-B789-5789-9178-37E329E33A32}"/>
                </a:ext>
              </a:extLst>
            </p:cNvPr>
            <p:cNvSpPr txBox="1"/>
            <p:nvPr/>
          </p:nvSpPr>
          <p:spPr>
            <a:xfrm>
              <a:off x="5592551" y="4567741"/>
              <a:ext cx="942352" cy="477054"/>
            </a:xfrm>
            <a:prstGeom prst="rect">
              <a:avLst/>
            </a:prstGeom>
            <a:noFill/>
          </p:spPr>
          <p:txBody>
            <a:bodyPr wrap="square">
              <a:spAutoFit/>
            </a:bodyPr>
            <a:lstStyle/>
            <a:p>
              <a:pPr algn="ctr"/>
              <a:r>
                <a:rPr lang="en-US" sz="2500">
                  <a:latin typeface="Arial" panose="020B0604020202020204" pitchFamily="34" charset="0"/>
                  <a:cs typeface="Arial" panose="020B0604020202020204" pitchFamily="34" charset="0"/>
                </a:rPr>
                <a:t>-10</a:t>
              </a:r>
            </a:p>
          </p:txBody>
        </p:sp>
        <p:grpSp>
          <p:nvGrpSpPr>
            <p:cNvPr id="16" name="Group 15">
              <a:extLst>
                <a:ext uri="{FF2B5EF4-FFF2-40B4-BE49-F238E27FC236}">
                  <a16:creationId xmlns:a16="http://schemas.microsoft.com/office/drawing/2014/main" id="{111AFC30-E179-038E-AC10-4597099B4EEC}"/>
                </a:ext>
              </a:extLst>
            </p:cNvPr>
            <p:cNvGrpSpPr/>
            <p:nvPr/>
          </p:nvGrpSpPr>
          <p:grpSpPr>
            <a:xfrm>
              <a:off x="6409156" y="3626793"/>
              <a:ext cx="2538986" cy="1508866"/>
              <a:chOff x="6409156" y="3626793"/>
              <a:chExt cx="2538986" cy="1508866"/>
            </a:xfrm>
          </p:grpSpPr>
          <p:cxnSp>
            <p:nvCxnSpPr>
              <p:cNvPr id="17" name="Straight Connector 16">
                <a:extLst>
                  <a:ext uri="{FF2B5EF4-FFF2-40B4-BE49-F238E27FC236}">
                    <a16:creationId xmlns:a16="http://schemas.microsoft.com/office/drawing/2014/main" id="{98738DB9-7B9D-F23C-CCE9-0AD0BB1918E2}"/>
                  </a:ext>
                </a:extLst>
              </p:cNvPr>
              <p:cNvCxnSpPr>
                <a:cxnSpLocks/>
              </p:cNvCxnSpPr>
              <p:nvPr/>
            </p:nvCxnSpPr>
            <p:spPr>
              <a:xfrm flipV="1">
                <a:off x="6409156" y="3626793"/>
                <a:ext cx="333528" cy="7916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303BB1-9056-7D74-3E45-B7E860CB0004}"/>
                  </a:ext>
                </a:extLst>
              </p:cNvPr>
              <p:cNvCxnSpPr>
                <a:cxnSpLocks/>
              </p:cNvCxnSpPr>
              <p:nvPr/>
            </p:nvCxnSpPr>
            <p:spPr>
              <a:xfrm>
                <a:off x="6733473" y="3649888"/>
                <a:ext cx="75731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6EA7EF-50E5-F338-C10A-992C4032EB13}"/>
                  </a:ext>
                </a:extLst>
              </p:cNvPr>
              <p:cNvCxnSpPr>
                <a:cxnSpLocks/>
              </p:cNvCxnSpPr>
              <p:nvPr/>
            </p:nvCxnSpPr>
            <p:spPr>
              <a:xfrm>
                <a:off x="7472697" y="3632744"/>
                <a:ext cx="1475445" cy="150291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2501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2138FA8-D95A-45A4-CA9E-61127CFA37CC}"/>
              </a:ext>
            </a:extLst>
          </p:cNvPr>
          <p:cNvSpPr>
            <a:spLocks noChangeArrowheads="1"/>
          </p:cNvSpPr>
          <p:nvPr/>
        </p:nvSpPr>
        <p:spPr bwMode="auto">
          <a:xfrm>
            <a:off x="1524001" y="5843588"/>
            <a:ext cx="2036763"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Black" panose="020B0A04020102020204" pitchFamily="34" charset="0"/>
              </a:defRPr>
            </a:lvl1pPr>
            <a:lvl2pPr marL="742950" indent="-285750" eaLnBrk="0" hangingPunct="0">
              <a:defRPr>
                <a:solidFill>
                  <a:schemeClr val="tx1"/>
                </a:solidFill>
                <a:latin typeface="Arial Black" panose="020B0A04020102020204" pitchFamily="34" charset="0"/>
              </a:defRPr>
            </a:lvl2pPr>
            <a:lvl3pPr marL="1143000" indent="-228600" eaLnBrk="0" hangingPunct="0">
              <a:defRPr>
                <a:solidFill>
                  <a:schemeClr val="tx1"/>
                </a:solidFill>
                <a:latin typeface="Arial Black" panose="020B0A04020102020204" pitchFamily="34" charset="0"/>
              </a:defRPr>
            </a:lvl3pPr>
            <a:lvl4pPr marL="1600200" indent="-228600" eaLnBrk="0" hangingPunct="0">
              <a:defRPr>
                <a:solidFill>
                  <a:schemeClr val="tx1"/>
                </a:solidFill>
                <a:latin typeface="Arial Black" panose="020B0A04020102020204" pitchFamily="34" charset="0"/>
              </a:defRPr>
            </a:lvl4pPr>
            <a:lvl5pPr marL="2057400" indent="-228600" eaLnBrk="0" hangingPunct="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eaLnBrk="1" hangingPunct="1"/>
            <a:r>
              <a:rPr lang="en-US" altLang="en-US" sz="4400" b="1">
                <a:solidFill>
                  <a:schemeClr val="bg1"/>
                </a:solidFill>
              </a:rPr>
              <a:t> </a:t>
            </a:r>
          </a:p>
        </p:txBody>
      </p:sp>
      <p:pic>
        <p:nvPicPr>
          <p:cNvPr id="19459" name="Picture 3" descr="87">
            <a:extLst>
              <a:ext uri="{FF2B5EF4-FFF2-40B4-BE49-F238E27FC236}">
                <a16:creationId xmlns:a16="http://schemas.microsoft.com/office/drawing/2014/main" id="{9C824833-0D3A-3496-A6BE-8FA663BE1B8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81401"/>
            <a:ext cx="31877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WordArt 4">
            <a:extLst>
              <a:ext uri="{FF2B5EF4-FFF2-40B4-BE49-F238E27FC236}">
                <a16:creationId xmlns:a16="http://schemas.microsoft.com/office/drawing/2014/main" id="{43355F57-0F35-34FE-D4B1-41BF7982F05E}"/>
              </a:ext>
            </a:extLst>
          </p:cNvPr>
          <p:cNvSpPr>
            <a:spLocks noChangeArrowheads="1" noChangeShapeType="1" noTextEdit="1"/>
          </p:cNvSpPr>
          <p:nvPr/>
        </p:nvSpPr>
        <p:spPr bwMode="auto">
          <a:xfrm>
            <a:off x="2819400" y="1828800"/>
            <a:ext cx="6096000" cy="1905000"/>
          </a:xfrm>
          <a:prstGeom prst="rect">
            <a:avLst/>
          </a:prstGeom>
        </p:spPr>
        <p:txBody>
          <a:bodyPr wrap="none" fromWordArt="1">
            <a:prstTxWarp prst="textDoubleWave1">
              <a:avLst>
                <a:gd name="adj1" fmla="val 4167"/>
                <a:gd name="adj2" fmla="val 0"/>
              </a:avLst>
            </a:prstTxWarp>
          </a:bodyPr>
          <a:lstStyle/>
          <a:p>
            <a:pPr algn="ctr"/>
            <a:r>
              <a:rPr lang="pt-BR"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Chúc các em học tốt!</a:t>
            </a:r>
            <a:endParaRPr lang="en-US" sz="3600" b="1" kern="10" spc="-360">
              <a:ln w="12700">
                <a:solidFill>
                  <a:srgbClr val="000099"/>
                </a:solidFill>
                <a:round/>
                <a:headEnd/>
                <a:tailEnd/>
              </a:ln>
              <a:solidFill>
                <a:srgbClr val="FF00FF"/>
              </a:soli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pic>
        <p:nvPicPr>
          <p:cNvPr id="136197" name="ngoi lai ben  nhau.mp3">
            <a:hlinkClick r:id="" action="ppaction://media"/>
            <a:extLst>
              <a:ext uri="{FF2B5EF4-FFF2-40B4-BE49-F238E27FC236}">
                <a16:creationId xmlns:a16="http://schemas.microsoft.com/office/drawing/2014/main" id="{262E08D3-7235-2340-A3C4-08A8A4458DD9}"/>
              </a:ext>
            </a:extLst>
          </p:cNvPr>
          <p:cNvPicPr>
            <a:picLocks noGrp="1" noRot="1" noChangeAspect="1" noChangeArrowheads="1"/>
          </p:cNvPicPr>
          <p:nvPr>
            <p:ph/>
            <a:audioFile r:link="rId1"/>
          </p:nvPr>
        </p:nvPicPr>
        <p:blipFill>
          <a:blip r:embed="rId5">
            <a:extLst>
              <a:ext uri="{28A0092B-C50C-407E-A947-70E740481C1C}">
                <a14:useLocalDpi xmlns:a14="http://schemas.microsoft.com/office/drawing/2010/main" val="0"/>
              </a:ext>
            </a:extLst>
          </a:blip>
          <a:srcRect/>
          <a:stretch>
            <a:fillRect/>
          </a:stretch>
        </p:blipFill>
        <p:spPr>
          <a:xfrm>
            <a:off x="9983788" y="5805489"/>
            <a:ext cx="330200" cy="300037"/>
          </a:xfrm>
        </p:spPr>
      </p:pic>
      <p:sp>
        <p:nvSpPr>
          <p:cNvPr id="19462" name="WordArt 6">
            <a:extLst>
              <a:ext uri="{FF2B5EF4-FFF2-40B4-BE49-F238E27FC236}">
                <a16:creationId xmlns:a16="http://schemas.microsoft.com/office/drawing/2014/main" id="{B5139E38-4EFF-2D73-31AC-8E65F7728974}"/>
              </a:ext>
            </a:extLst>
          </p:cNvPr>
          <p:cNvSpPr>
            <a:spLocks noChangeArrowheads="1" noChangeShapeType="1" noTextEdit="1"/>
          </p:cNvSpPr>
          <p:nvPr/>
        </p:nvSpPr>
        <p:spPr bwMode="auto">
          <a:xfrm>
            <a:off x="2057400" y="228600"/>
            <a:ext cx="7620000" cy="14478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KÍNH CHÚC SỨC KHỎE QUÝ THẦY CÔ GIÁO</a:t>
            </a: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iterate type="lt">
                                    <p:tmPct val="0"/>
                                  </p:iterate>
                                  <p:childTnLst>
                                    <p:set>
                                      <p:cBhvr>
                                        <p:cTn id="6" dur="1" fill="hold">
                                          <p:stCondLst>
                                            <p:cond delay="0"/>
                                          </p:stCondLst>
                                        </p:cTn>
                                        <p:tgtEl>
                                          <p:spTgt spid="136194"/>
                                        </p:tgtEl>
                                        <p:attrNameLst>
                                          <p:attrName>style.visibility</p:attrName>
                                        </p:attrNameLst>
                                      </p:cBhvr>
                                      <p:to>
                                        <p:strVal val="visible"/>
                                      </p:to>
                                    </p:set>
                                    <p:animEffect transition="in" filter="fade">
                                      <p:cBhvr>
                                        <p:cTn id="7" dur="5000"/>
                                        <p:tgtEl>
                                          <p:spTgt spid="136194"/>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 presetClass="mediacall" presetSubtype="0" fill="hold" nodeType="withEffect">
                                  <p:stCondLst>
                                    <p:cond delay="0"/>
                                  </p:stCondLst>
                                  <p:childTnLst>
                                    <p:cmd type="call" cmd="playFrom(0.0)">
                                      <p:cBhvr>
                                        <p:cTn id="9" dur="278285" fill="hold"/>
                                        <p:tgtEl>
                                          <p:spTgt spid="1361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136197"/>
                </p:tgtEl>
              </p:cMediaNode>
            </p:audio>
          </p:childTnLst>
        </p:cTn>
      </p:par>
    </p:tnLst>
    <p:bldLst>
      <p:bldP spid="13619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iding motorcycles&#10;&#10;Description automatically generated with medium confidence">
            <a:extLst>
              <a:ext uri="{FF2B5EF4-FFF2-40B4-BE49-F238E27FC236}">
                <a16:creationId xmlns:a16="http://schemas.microsoft.com/office/drawing/2014/main" id="{3C1734D0-6A9A-4132-8A57-3B61AD2916B8}"/>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11094" b="-1"/>
          <a:stretch/>
        </p:blipFill>
        <p:spPr>
          <a:xfrm>
            <a:off x="20" y="1282"/>
            <a:ext cx="12191980" cy="6856718"/>
          </a:xfrm>
          <a:prstGeom prst="rect">
            <a:avLst/>
          </a:prstGeom>
          <a:ln>
            <a:noFill/>
          </a:ln>
          <a:effectLst>
            <a:softEdge rad="112500"/>
          </a:effectLst>
        </p:spPr>
      </p:pic>
      <p:sp>
        <p:nvSpPr>
          <p:cNvPr id="6" name="Rectangle 8">
            <a:extLst>
              <a:ext uri="{FF2B5EF4-FFF2-40B4-BE49-F238E27FC236}">
                <a16:creationId xmlns:a16="http://schemas.microsoft.com/office/drawing/2014/main" id="{224EFB27-B5C7-ECA6-4868-ABA3BC468503}"/>
              </a:ext>
            </a:extLst>
          </p:cNvPr>
          <p:cNvSpPr>
            <a:spLocks noChangeArrowheads="1"/>
          </p:cNvSpPr>
          <p:nvPr/>
        </p:nvSpPr>
        <p:spPr bwMode="auto">
          <a:xfrm>
            <a:off x="0" y="3200400"/>
            <a:ext cx="12192000" cy="929827"/>
          </a:xfrm>
          <a:prstGeom prst="rect">
            <a:avLst/>
          </a:prstGeom>
          <a:solidFill>
            <a:schemeClr val="bg1">
              <a:alpha val="73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 name="TextBox 10">
            <a:extLst>
              <a:ext uri="{FF2B5EF4-FFF2-40B4-BE49-F238E27FC236}">
                <a16:creationId xmlns:a16="http://schemas.microsoft.com/office/drawing/2014/main" id="{EC2BCE1A-9890-F3A4-C5D3-520122971B48}"/>
              </a:ext>
            </a:extLst>
          </p:cNvPr>
          <p:cNvSpPr>
            <a:spLocks noChangeArrowheads="1"/>
          </p:cNvSpPr>
          <p:nvPr>
            <p:custDataLst>
              <p:tags r:id="rId1"/>
            </p:custDataLst>
          </p:nvPr>
        </p:nvSpPr>
        <p:spPr bwMode="auto">
          <a:xfrm>
            <a:off x="1765738" y="3276600"/>
            <a:ext cx="8749862"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000" b="1">
                <a:solidFill>
                  <a:srgbClr val="7030A0"/>
                </a:solidFill>
                <a:ea typeface="ＭＳ Ｐゴシック" panose="020B0600070205080204" pitchFamily="50" charset="-128"/>
              </a:rPr>
              <a:t>Chuyển động biến đổi – Gia tốc</a:t>
            </a:r>
            <a:endParaRPr lang="en-US" altLang="en-US" sz="4000" b="1">
              <a:solidFill>
                <a:srgbClr val="7030A0"/>
              </a:solidFill>
            </a:endParaRPr>
          </a:p>
        </p:txBody>
      </p:sp>
      <p:sp>
        <p:nvSpPr>
          <p:cNvPr id="9" name="TextBox 11">
            <a:extLst>
              <a:ext uri="{FF2B5EF4-FFF2-40B4-BE49-F238E27FC236}">
                <a16:creationId xmlns:a16="http://schemas.microsoft.com/office/drawing/2014/main" id="{6BF52D1F-951E-6865-D9FA-6016C31E1FF8}"/>
              </a:ext>
            </a:extLst>
          </p:cNvPr>
          <p:cNvSpPr>
            <a:spLocks noChangeArrowheads="1"/>
          </p:cNvSpPr>
          <p:nvPr>
            <p:custDataLst>
              <p:tags r:id="rId2"/>
            </p:custDataLst>
          </p:nvPr>
        </p:nvSpPr>
        <p:spPr bwMode="auto">
          <a:xfrm>
            <a:off x="-143236" y="3199842"/>
            <a:ext cx="2067910" cy="64698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200" b="1" i="1">
                <a:solidFill>
                  <a:srgbClr val="002060"/>
                </a:solidFill>
                <a:latin typeface="Times New Roman" panose="02020603050405020304" pitchFamily="18" charset="0"/>
                <a:cs typeface="Times New Roman" panose="02020603050405020304" pitchFamily="18" charset="0"/>
              </a:rPr>
              <a:t>Bài 8:</a:t>
            </a:r>
          </a:p>
        </p:txBody>
      </p:sp>
    </p:spTree>
    <p:extLst>
      <p:ext uri="{BB962C8B-B14F-4D97-AF65-F5344CB8AC3E}">
        <p14:creationId xmlns:p14="http://schemas.microsoft.com/office/powerpoint/2010/main" val="42803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480411" y="1026530"/>
            <a:ext cx="5691789" cy="5221870"/>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766957" y="1700344"/>
            <a:ext cx="4900401" cy="3970318"/>
          </a:xfrm>
          <a:prstGeom prst="rect">
            <a:avLst/>
          </a:prstGeom>
          <a:noFill/>
          <a:ln>
            <a:noFill/>
          </a:ln>
          <a:effectLst/>
        </p:spPr>
        <p:txBody>
          <a:bodyPr wrap="square">
            <a:spAutoFit/>
          </a:bodyPr>
          <a:lstStyle/>
          <a:p>
            <a:pPr marL="0" marR="0" algn="just">
              <a:spcBef>
                <a:spcPts val="0"/>
              </a:spcBef>
            </a:pPr>
            <a:r>
              <a:rPr lang="en-US" sz="2800" i="1">
                <a:solidFill>
                  <a:srgbClr val="000000"/>
                </a:solidFill>
                <a:effectLst/>
                <a:latin typeface="Arial" panose="020B0604020202020204" pitchFamily="34" charset="0"/>
                <a:ea typeface="Times New Roman" panose="02020603050405020304" pitchFamily="18" charset="0"/>
              </a:rPr>
              <a:t>Hình dưới là ảnh chụp hoạt nghiệm thí nghiệm về sự thay đổi vận tốc của một ô tô đồ chơi chạy bằng pin có gần anten dùng để điều khiển từ xa, trong ba giai đoạn chuyển động. Vận tốc trong ba giai đoạn chuyển động này có gì giống nhau, khác nhau?</a:t>
            </a:r>
            <a:endParaRPr lang="en-US" sz="28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464220" y="74350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87" b="100000" l="0" r="100000"/>
                        </a14:imgEffect>
                      </a14:imgLayer>
                    </a14:imgProps>
                  </a:ext>
                  <a:ext uri="{28A0092B-C50C-407E-A947-70E740481C1C}">
                    <a14:useLocalDpi xmlns:a14="http://schemas.microsoft.com/office/drawing/2010/main"/>
                  </a:ext>
                </a:extLst>
              </a:blip>
              <a:srcRect/>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26" b="100000" l="5714" r="92857">
                          <a14:foregroundMark x1="42857" y1="5556" x2="42857" y2="5556"/>
                          <a14:foregroundMark x1="42857" y1="1852" x2="42857" y2="1852"/>
                          <a14:foregroundMark x1="7143" y1="38889" x2="7143" y2="38889"/>
                          <a14:foregroundMark x1="94286" y1="43519" x2="94286" y2="43519"/>
                          <a14:foregroundMark x1="42857" y1="1852" x2="42857" y2="1852"/>
                        </a14:backgroundRemoval>
                      </a14:imgEffect>
                    </a14:imgLayer>
                  </a14:imgProps>
                </a:ext>
                <a:ext uri="{28A0092B-C50C-407E-A947-70E740481C1C}">
                  <a14:useLocalDpi xmlns:a14="http://schemas.microsoft.com/office/drawing/2010/main"/>
                </a:ext>
              </a:extLst>
            </a:blip>
            <a:srcRect/>
            <a:stretch/>
          </p:blipFill>
          <p:spPr>
            <a:xfrm>
              <a:off x="600775" y="770499"/>
              <a:ext cx="292432" cy="449142"/>
            </a:xfrm>
            <a:prstGeom prst="rect">
              <a:avLst/>
            </a:prstGeom>
          </p:spPr>
        </p:pic>
      </p:grpSp>
      <p:pic>
        <p:nvPicPr>
          <p:cNvPr id="10" name="Picture 9" descr="Text&#10;&#10;Description automatically generated">
            <a:extLst>
              <a:ext uri="{FF2B5EF4-FFF2-40B4-BE49-F238E27FC236}">
                <a16:creationId xmlns:a16="http://schemas.microsoft.com/office/drawing/2014/main" id="{7F31CDBA-B9D4-9B89-8513-37DD0063894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87778" y="2595009"/>
            <a:ext cx="5313766" cy="1976636"/>
          </a:xfrm>
          <a:prstGeom prst="rect">
            <a:avLst/>
          </a:prstGeom>
          <a:ln>
            <a:noFill/>
          </a:ln>
          <a:effectLst>
            <a:softEdge rad="112500"/>
          </a:effectLst>
        </p:spPr>
      </p:pic>
      <p:pic>
        <p:nvPicPr>
          <p:cNvPr id="14" name="Picture 13">
            <a:extLst>
              <a:ext uri="{FF2B5EF4-FFF2-40B4-BE49-F238E27FC236}">
                <a16:creationId xmlns:a16="http://schemas.microsoft.com/office/drawing/2014/main" id="{9B661CE4-947D-CC72-8D60-A80DE997EF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7630"/>
          <a:stretch/>
        </p:blipFill>
        <p:spPr>
          <a:xfrm>
            <a:off x="6742859" y="753465"/>
            <a:ext cx="5284961" cy="1981199"/>
          </a:xfrm>
          <a:prstGeom prst="rect">
            <a:avLst/>
          </a:prstGeom>
        </p:spPr>
      </p:pic>
      <p:pic>
        <p:nvPicPr>
          <p:cNvPr id="18" name="Picture 17" descr="Text&#10;&#10;Description automatically generated">
            <a:extLst>
              <a:ext uri="{FF2B5EF4-FFF2-40B4-BE49-F238E27FC236}">
                <a16:creationId xmlns:a16="http://schemas.microsoft.com/office/drawing/2014/main" id="{D5626D5E-EDF5-7546-F5BB-5FC01181CA8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745488" y="4592666"/>
            <a:ext cx="5313765" cy="1778135"/>
          </a:xfrm>
          <a:prstGeom prst="rect">
            <a:avLst/>
          </a:prstGeom>
          <a:ln>
            <a:noFill/>
          </a:ln>
          <a:effectLst>
            <a:softEdge rad="112500"/>
          </a:effectLst>
        </p:spPr>
      </p:pic>
    </p:spTree>
    <p:extLst>
      <p:ext uri="{BB962C8B-B14F-4D97-AF65-F5344CB8AC3E}">
        <p14:creationId xmlns:p14="http://schemas.microsoft.com/office/powerpoint/2010/main" val="265747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65599"/>
            <a:ext cx="8603569" cy="541686"/>
            <a:chOff x="74035" y="2231322"/>
            <a:chExt cx="855026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5726004" cy="708275"/>
              <a:chOff x="587624" y="3377549"/>
              <a:chExt cx="2948625"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2948625"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Chuyển động biến đổi</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0290" y="2376197"/>
            <a:ext cx="11506200" cy="70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609600" y="721299"/>
            <a:ext cx="9677400" cy="861774"/>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ô tô đang đứng yên, bắt đầu chuyển động sẽ chuyển động nhanh dần (vận tốc tăng dần)</a:t>
            </a:r>
          </a:p>
        </p:txBody>
      </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pic>
        <p:nvPicPr>
          <p:cNvPr id="19" name="Picture 18" descr="A black car and a yellow truck on a road&#10;&#10;Description automatically generated with medium confidence">
            <a:extLst>
              <a:ext uri="{FF2B5EF4-FFF2-40B4-BE49-F238E27FC236}">
                <a16:creationId xmlns:a16="http://schemas.microsoft.com/office/drawing/2014/main" id="{5A4E1C80-6BEF-CFFD-2A04-1B1B55785D1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05906" y="3352800"/>
            <a:ext cx="5270883" cy="3029243"/>
          </a:xfrm>
          <a:prstGeom prst="rect">
            <a:avLst/>
          </a:prstGeom>
        </p:spPr>
      </p:pic>
      <p:sp>
        <p:nvSpPr>
          <p:cNvPr id="20" name="TextBox 19">
            <a:extLst>
              <a:ext uri="{FF2B5EF4-FFF2-40B4-BE49-F238E27FC236}">
                <a16:creationId xmlns:a16="http://schemas.microsoft.com/office/drawing/2014/main" id="{062827A3-D3AC-941C-F62B-4A415A974B74}"/>
              </a:ext>
            </a:extLst>
          </p:cNvPr>
          <p:cNvSpPr txBox="1"/>
          <p:nvPr/>
        </p:nvSpPr>
        <p:spPr>
          <a:xfrm>
            <a:off x="863459" y="4231359"/>
            <a:ext cx="4398579" cy="861774"/>
          </a:xfrm>
          <a:prstGeom prst="rect">
            <a:avLst/>
          </a:prstGeom>
          <a:noFill/>
        </p:spPr>
        <p:txBody>
          <a:bodyPr wrap="square">
            <a:spAutoFit/>
          </a:bodyPr>
          <a:lstStyle/>
          <a:p>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Ví dụ một xe tải hãm phanh sẽ chuyển động chậm dần</a:t>
            </a:r>
            <a:endParaRPr lang="en-US" sz="2500" i="1"/>
          </a:p>
        </p:txBody>
      </p:sp>
      <p:sp>
        <p:nvSpPr>
          <p:cNvPr id="13" name="TextBox 12">
            <a:extLst>
              <a:ext uri="{FF2B5EF4-FFF2-40B4-BE49-F238E27FC236}">
                <a16:creationId xmlns:a16="http://schemas.microsoft.com/office/drawing/2014/main" id="{3C278B70-2717-7572-627B-2E20E6C9686C}"/>
              </a:ext>
            </a:extLst>
          </p:cNvPr>
          <p:cNvSpPr txBox="1"/>
          <p:nvPr/>
        </p:nvSpPr>
        <p:spPr>
          <a:xfrm>
            <a:off x="764627" y="2426166"/>
            <a:ext cx="10515600" cy="477054"/>
          </a:xfrm>
          <a:prstGeom prst="rect">
            <a:avLst/>
          </a:prstGeom>
          <a:noFill/>
        </p:spPr>
        <p:txBody>
          <a:bodyPr wrap="square">
            <a:spAutoFit/>
          </a:bodyPr>
          <a:lstStyle/>
          <a:p>
            <a:pPr marL="0" marR="0">
              <a:spcBef>
                <a:spcPts val="0"/>
              </a:spcBef>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Chuyển động có vận tốc thay đổi được gọi là chuyển động biến đổi</a:t>
            </a:r>
            <a:endParaRPr lang="en-US" sz="2500" b="1">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79EA22F1-8F92-D9A6-5490-E1BAB71FE004}"/>
              </a:ext>
            </a:extLst>
          </p:cNvPr>
          <p:cNvSpPr txBox="1"/>
          <p:nvPr/>
        </p:nvSpPr>
        <p:spPr>
          <a:xfrm>
            <a:off x="679142" y="1484884"/>
            <a:ext cx="9677400" cy="861774"/>
          </a:xfrm>
          <a:prstGeom prst="rect">
            <a:avLst/>
          </a:prstGeom>
          <a:noFill/>
        </p:spPr>
        <p:txBody>
          <a:bodyPr wrap="square">
            <a:spAutoFit/>
          </a:bodyPr>
          <a:lstStyle/>
          <a:p>
            <a:pPr marL="342900" marR="0" indent="-342900">
              <a:spcBef>
                <a:spcPts val="0"/>
              </a:spcBef>
              <a:buFont typeface="Arial" panose="020B0604020202020204" pitchFamily="34" charset="0"/>
              <a:buChar char="•"/>
            </a:pPr>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đang chuyển động muốn dừng lại sẽ phải chuyển động chậm dần (vận tốc giảm dần). </a:t>
            </a:r>
          </a:p>
        </p:txBody>
      </p:sp>
    </p:spTree>
    <p:extLst>
      <p:ext uri="{BB962C8B-B14F-4D97-AF65-F5344CB8AC3E}">
        <p14:creationId xmlns:p14="http://schemas.microsoft.com/office/powerpoint/2010/main" val="184352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6222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85193" y="814322"/>
            <a:ext cx="10431902"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Hãy tìm thêm ví dụ về chuyển động biến đổi trong cuộc sống.</a:t>
            </a:r>
            <a:endParaRPr lang="en-US" sz="2500">
              <a:effectLst/>
              <a:latin typeface="Times New Roman" panose="02020603050405020304" pitchFamily="18" charset="0"/>
              <a:ea typeface="Times New Roman" panose="02020603050405020304" pitchFamily="18"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pic>
        <p:nvPicPr>
          <p:cNvPr id="15" name="Content Placeholder 4" descr="A group of people riding motorcycles&#10;&#10;Description automatically generated with medium confidence">
            <a:extLst>
              <a:ext uri="{FF2B5EF4-FFF2-40B4-BE49-F238E27FC236}">
                <a16:creationId xmlns:a16="http://schemas.microsoft.com/office/drawing/2014/main" id="{416E1FC9-DA36-A99A-E78C-E7F6EC20ADF6}"/>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r="7894" b="5277"/>
          <a:stretch/>
        </p:blipFill>
        <p:spPr>
          <a:xfrm>
            <a:off x="523655" y="1710975"/>
            <a:ext cx="5333980" cy="2742763"/>
          </a:xfrm>
          <a:prstGeom prst="rect">
            <a:avLst/>
          </a:prstGeom>
          <a:ln>
            <a:noFill/>
          </a:ln>
          <a:effectLst>
            <a:softEdge rad="112500"/>
          </a:effectLst>
        </p:spPr>
      </p:pic>
      <p:pic>
        <p:nvPicPr>
          <p:cNvPr id="16" name="Picture 15" descr="A cheetah running in the grass&#10;&#10;Description automatically generated with medium confidence">
            <a:extLst>
              <a:ext uri="{FF2B5EF4-FFF2-40B4-BE49-F238E27FC236}">
                <a16:creationId xmlns:a16="http://schemas.microsoft.com/office/drawing/2014/main" id="{6D7989A7-07C2-3CAA-7607-0B70E2918B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984920" y="1701110"/>
            <a:ext cx="5140280" cy="2765471"/>
          </a:xfrm>
          <a:prstGeom prst="rect">
            <a:avLst/>
          </a:prstGeom>
          <a:ln>
            <a:noFill/>
          </a:ln>
          <a:effectLst>
            <a:softEdge rad="112500"/>
          </a:effectLst>
        </p:spPr>
      </p:pic>
      <p:sp>
        <p:nvSpPr>
          <p:cNvPr id="19" name="TextBox 18">
            <a:extLst>
              <a:ext uri="{FF2B5EF4-FFF2-40B4-BE49-F238E27FC236}">
                <a16:creationId xmlns:a16="http://schemas.microsoft.com/office/drawing/2014/main" id="{B5990ADB-F871-856C-E22B-D6C1CC28E2CE}"/>
              </a:ext>
            </a:extLst>
          </p:cNvPr>
          <p:cNvSpPr txBox="1"/>
          <p:nvPr/>
        </p:nvSpPr>
        <p:spPr>
          <a:xfrm>
            <a:off x="1068980" y="4675714"/>
            <a:ext cx="3423023" cy="369332"/>
          </a:xfrm>
          <a:prstGeom prst="rect">
            <a:avLst/>
          </a:prstGeom>
          <a:noFill/>
        </p:spPr>
        <p:txBody>
          <a:bodyPr wrap="square">
            <a:spAutoFit/>
          </a:bodyPr>
          <a:lstStyle/>
          <a:p>
            <a:pPr algn="ctr"/>
            <a:r>
              <a:rPr lang="en-US" sz="1800">
                <a:solidFill>
                  <a:srgbClr val="000000"/>
                </a:solidFill>
                <a:effectLst/>
                <a:latin typeface="Arial" panose="020B0604020202020204" pitchFamily="34" charset="0"/>
                <a:ea typeface="Times New Roman" panose="02020603050405020304" pitchFamily="18" charset="0"/>
              </a:rPr>
              <a:t>Chuyển động của xe đua</a:t>
            </a:r>
            <a:endParaRPr lang="en-US"/>
          </a:p>
        </p:txBody>
      </p:sp>
      <p:sp>
        <p:nvSpPr>
          <p:cNvPr id="20" name="TextBox 19">
            <a:extLst>
              <a:ext uri="{FF2B5EF4-FFF2-40B4-BE49-F238E27FC236}">
                <a16:creationId xmlns:a16="http://schemas.microsoft.com/office/drawing/2014/main" id="{359EA6CA-7BAC-8A2E-0BA5-792E46957647}"/>
              </a:ext>
            </a:extLst>
          </p:cNvPr>
          <p:cNvSpPr txBox="1"/>
          <p:nvPr/>
        </p:nvSpPr>
        <p:spPr>
          <a:xfrm>
            <a:off x="6277071" y="4787213"/>
            <a:ext cx="4738852" cy="369332"/>
          </a:xfrm>
          <a:prstGeom prst="rect">
            <a:avLst/>
          </a:prstGeom>
          <a:noFill/>
        </p:spPr>
        <p:txBody>
          <a:bodyPr wrap="square">
            <a:spAutoFit/>
          </a:bodyPr>
          <a:lstStyle/>
          <a:p>
            <a:pPr algn="ctr"/>
            <a:r>
              <a:rPr lang="en-US" sz="1800">
                <a:solidFill>
                  <a:srgbClr val="000000"/>
                </a:solidFill>
                <a:effectLst/>
                <a:latin typeface="Arial" panose="020B0604020202020204" pitchFamily="34" charset="0"/>
                <a:ea typeface="Times New Roman" panose="02020603050405020304" pitchFamily="18" charset="0"/>
              </a:rPr>
              <a:t>Chuyển động của con báo đang săn mồi</a:t>
            </a:r>
            <a:endParaRPr lang="en-US"/>
          </a:p>
        </p:txBody>
      </p:sp>
    </p:spTree>
    <p:extLst>
      <p:ext uri="{BB962C8B-B14F-4D97-AF65-F5344CB8AC3E}">
        <p14:creationId xmlns:p14="http://schemas.microsoft.com/office/powerpoint/2010/main" val="140866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74012"/>
            <a:ext cx="8644744" cy="541686"/>
            <a:chOff x="74035" y="2243066"/>
            <a:chExt cx="859118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8225024" cy="708275"/>
              <a:chOff x="587624" y="3377549"/>
              <a:chExt cx="423550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3550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50124" y="2243066"/>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Gia tốc của chuyển động biến đổi</a:t>
              </a:r>
              <a:endParaRPr lang="en-US" sz="2800" dirty="0">
                <a:cs typeface="Arial" panose="020B0604020202020204" pitchFamily="34" charset="0"/>
              </a:endParaRPr>
            </a:p>
          </p:txBody>
        </p:sp>
      </p:grpSp>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1" y="1231835"/>
            <a:ext cx="11125200" cy="10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DC224933-9386-4EF8-83D5-7F9F847973BE}"/>
              </a:ext>
            </a:extLst>
          </p:cNvPr>
          <p:cNvSpPr txBox="1"/>
          <p:nvPr/>
        </p:nvSpPr>
        <p:spPr>
          <a:xfrm>
            <a:off x="1204807" y="1333540"/>
            <a:ext cx="9782385" cy="861774"/>
          </a:xfrm>
          <a:prstGeom prst="rect">
            <a:avLst/>
          </a:prstGeom>
          <a:noFill/>
        </p:spPr>
        <p:txBody>
          <a:bodyPr wrap="square">
            <a:spAutoFit/>
          </a:bodyPr>
          <a:lstStyle/>
          <a:p>
            <a:pPr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Để xác định được sự thay đổi vận tốc theo thời gian, phải biết vận tốc tức thời của chuyển động tại các thời điểm khác nhau. </a:t>
            </a:r>
          </a:p>
        </p:txBody>
      </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6" name="TextBox 15">
            <a:extLst>
              <a:ext uri="{FF2B5EF4-FFF2-40B4-BE49-F238E27FC236}">
                <a16:creationId xmlns:a16="http://schemas.microsoft.com/office/drawing/2014/main" id="{582A5567-B33C-4757-6AFF-B0BB30D72422}"/>
              </a:ext>
            </a:extLst>
          </p:cNvPr>
          <p:cNvSpPr txBox="1"/>
          <p:nvPr/>
        </p:nvSpPr>
        <p:spPr>
          <a:xfrm>
            <a:off x="680751" y="5450366"/>
            <a:ext cx="10584637" cy="1446550"/>
          </a:xfrm>
          <a:prstGeom prst="rect">
            <a:avLst/>
          </a:prstGeom>
          <a:noFill/>
        </p:spPr>
        <p:txBody>
          <a:bodyPr wrap="square">
            <a:spAutoFit/>
          </a:bodyPr>
          <a:lstStyle/>
          <a:p>
            <a:pPr marL="342900" marR="0" indent="-342900" algn="just">
              <a:spcBef>
                <a:spcPts val="0"/>
              </a:spcBef>
              <a:buFont typeface="Wingdings" panose="05000000000000000000" pitchFamily="2" charset="2"/>
              <a:buChar char="v"/>
            </a:pPr>
            <a:r>
              <a:rPr lang="en-US" sz="2200">
                <a:solidFill>
                  <a:srgbClr val="000000"/>
                </a:solidFill>
                <a:effectLst/>
                <a:latin typeface="Arial" panose="020B0604020202020204" pitchFamily="34" charset="0"/>
                <a:ea typeface="Times New Roman" panose="02020603050405020304" pitchFamily="18" charset="0"/>
              </a:rPr>
              <a:t>Các phương tiện giao thông như xe máy, ô tô được trang bị tốc kế là thiết bị đo trực tiếp vận tốc tức thời. </a:t>
            </a:r>
          </a:p>
          <a:p>
            <a:pPr marL="342900" marR="0" indent="-342900" algn="just">
              <a:spcBef>
                <a:spcPts val="0"/>
              </a:spcBef>
              <a:buFont typeface="Wingdings" panose="05000000000000000000" pitchFamily="2" charset="2"/>
              <a:buChar char="v"/>
            </a:pPr>
            <a:r>
              <a:rPr lang="en-US" sz="2200">
                <a:solidFill>
                  <a:srgbClr val="000000"/>
                </a:solidFill>
                <a:effectLst/>
                <a:latin typeface="Arial" panose="020B0604020202020204" pitchFamily="34" charset="0"/>
                <a:ea typeface="Times New Roman" panose="02020603050405020304" pitchFamily="18" charset="0"/>
              </a:rPr>
              <a:t>Do đó có thể dùng tốc kế trên xe máy hoặc ô tô để tìm hiểu sự thay đổi vận tốc của chuyển động biến đổi</a:t>
            </a:r>
            <a:endParaRPr lang="en-US" sz="2200" b="1">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Picture 16" descr="A close up of a car dashboard&#10;&#10;Description automatically generated with low confidence">
            <a:extLst>
              <a:ext uri="{FF2B5EF4-FFF2-40B4-BE49-F238E27FC236}">
                <a16:creationId xmlns:a16="http://schemas.microsoft.com/office/drawing/2014/main" id="{AFD672A2-B102-94D7-6C1D-C249312B92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31677" y="2252955"/>
            <a:ext cx="4273733" cy="3221737"/>
          </a:xfrm>
          <a:prstGeom prst="rect">
            <a:avLst/>
          </a:prstGeom>
          <a:ln>
            <a:noFill/>
          </a:ln>
          <a:effectLst>
            <a:softEdge rad="112500"/>
          </a:effectLst>
        </p:spPr>
      </p:pic>
      <p:pic>
        <p:nvPicPr>
          <p:cNvPr id="18" name="Content Placeholder 4" descr="A picture containing text, clock, device, black&#10;&#10;Description automatically generated">
            <a:extLst>
              <a:ext uri="{FF2B5EF4-FFF2-40B4-BE49-F238E27FC236}">
                <a16:creationId xmlns:a16="http://schemas.microsoft.com/office/drawing/2014/main" id="{4CD617FA-D4F1-A569-FF46-19A82A271C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94480" y="2497855"/>
            <a:ext cx="4717237" cy="2996889"/>
          </a:xfrm>
          <a:prstGeom prst="rect">
            <a:avLst/>
          </a:prstGeom>
          <a:ln>
            <a:noFill/>
          </a:ln>
          <a:effectLst>
            <a:softEdge rad="112500"/>
          </a:effectLst>
        </p:spPr>
      </p:pic>
      <p:sp>
        <p:nvSpPr>
          <p:cNvPr id="21" name="Text Box 13">
            <a:extLst>
              <a:ext uri="{FF2B5EF4-FFF2-40B4-BE49-F238E27FC236}">
                <a16:creationId xmlns:a16="http://schemas.microsoft.com/office/drawing/2014/main" id="{33BFF1E2-ABC6-1B08-4814-DABA72966FFA}"/>
              </a:ext>
            </a:extLst>
          </p:cNvPr>
          <p:cNvSpPr txBox="1">
            <a:spLocks noChangeArrowheads="1"/>
          </p:cNvSpPr>
          <p:nvPr/>
        </p:nvSpPr>
        <p:spPr bwMode="auto">
          <a:xfrm>
            <a:off x="218683" y="684359"/>
            <a:ext cx="3518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Khái niệm gia tốc</a:t>
            </a:r>
          </a:p>
        </p:txBody>
      </p:sp>
    </p:spTree>
    <p:extLst>
      <p:ext uri="{BB962C8B-B14F-4D97-AF65-F5344CB8AC3E}">
        <p14:creationId xmlns:p14="http://schemas.microsoft.com/office/powerpoint/2010/main" val="19215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094BBC-4AEF-45E2-800C-D9EB80EB9602}"/>
              </a:ext>
            </a:extLst>
          </p:cNvPr>
          <p:cNvGrpSpPr/>
          <p:nvPr/>
        </p:nvGrpSpPr>
        <p:grpSpPr>
          <a:xfrm>
            <a:off x="-76200" y="74012"/>
            <a:ext cx="8644744" cy="541686"/>
            <a:chOff x="74035" y="2243066"/>
            <a:chExt cx="8591181" cy="756153"/>
          </a:xfrm>
        </p:grpSpPr>
        <p:grpSp>
          <p:nvGrpSpPr>
            <p:cNvPr id="5" name="Group 70">
              <a:extLst>
                <a:ext uri="{FF2B5EF4-FFF2-40B4-BE49-F238E27FC236}">
                  <a16:creationId xmlns:a16="http://schemas.microsoft.com/office/drawing/2014/main" id="{22027F8E-E199-4A54-B069-309AC253031F}"/>
                </a:ext>
              </a:extLst>
            </p:cNvPr>
            <p:cNvGrpSpPr>
              <a:grpSpLocks/>
            </p:cNvGrpSpPr>
            <p:nvPr/>
          </p:nvGrpSpPr>
          <p:grpSpPr bwMode="auto">
            <a:xfrm>
              <a:off x="330533" y="2267004"/>
              <a:ext cx="8225024" cy="708275"/>
              <a:chOff x="587624" y="3377549"/>
              <a:chExt cx="4235504" cy="1364238"/>
            </a:xfrm>
          </p:grpSpPr>
          <p:pic>
            <p:nvPicPr>
              <p:cNvPr id="8" name="Picture 8" descr="empty-green-rectangle">
                <a:extLst>
                  <a:ext uri="{FF2B5EF4-FFF2-40B4-BE49-F238E27FC236}">
                    <a16:creationId xmlns:a16="http://schemas.microsoft.com/office/drawing/2014/main" id="{1EE22726-B2BB-421D-B925-BEC456C6480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7624" y="3377549"/>
                <a:ext cx="4235504"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06869E57-2328-4344-AAC1-8990C425C4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BF6D9640-ADB6-4E6A-B6DE-3A9270062E74}"/>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71903BE-FA19-43F4-A858-1F57B905EB55}"/>
                </a:ext>
              </a:extLst>
            </p:cNvPr>
            <p:cNvSpPr>
              <a:spLocks noChangeArrowheads="1"/>
            </p:cNvSpPr>
            <p:nvPr/>
          </p:nvSpPr>
          <p:spPr bwMode="auto">
            <a:xfrm>
              <a:off x="1250124" y="2243066"/>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Gia tốc của chuyển động biến đổi</a:t>
              </a:r>
              <a:endParaRPr lang="en-US" sz="2800" dirty="0">
                <a:cs typeface="Arial" panose="020B0604020202020204" pitchFamily="34" charset="0"/>
              </a:endParaRPr>
            </a:p>
          </p:txBody>
        </p:sp>
      </p:grpSp>
      <p:sp>
        <p:nvSpPr>
          <p:cNvPr id="2" name="TextBox 1">
            <a:extLst>
              <a:ext uri="{FF2B5EF4-FFF2-40B4-BE49-F238E27FC236}">
                <a16:creationId xmlns:a16="http://schemas.microsoft.com/office/drawing/2014/main" id="{9538A86F-F7C5-E640-7B65-C1C15ABB06F7}"/>
              </a:ext>
            </a:extLst>
          </p:cNvPr>
          <p:cNvSpPr txBox="1"/>
          <p:nvPr/>
        </p:nvSpPr>
        <p:spPr>
          <a:xfrm>
            <a:off x="5715000" y="4077471"/>
            <a:ext cx="2590800" cy="307777"/>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facebook:vatlytrucquan</a:t>
            </a:r>
          </a:p>
        </p:txBody>
      </p:sp>
      <p:sp>
        <p:nvSpPr>
          <p:cNvPr id="14" name="TextBox 13">
            <a:extLst>
              <a:ext uri="{FF2B5EF4-FFF2-40B4-BE49-F238E27FC236}">
                <a16:creationId xmlns:a16="http://schemas.microsoft.com/office/drawing/2014/main" id="{F2DFFF5B-8AA8-B6D6-0EEE-5E74041E66F3}"/>
              </a:ext>
            </a:extLst>
          </p:cNvPr>
          <p:cNvSpPr txBox="1"/>
          <p:nvPr/>
        </p:nvSpPr>
        <p:spPr>
          <a:xfrm>
            <a:off x="489432" y="1210171"/>
            <a:ext cx="10780986" cy="861774"/>
          </a:xfrm>
          <a:prstGeom prst="rect">
            <a:avLst/>
          </a:prstGeom>
          <a:noFill/>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rPr>
              <a:t>Bảng dưới đây ghi vận tốc tức thời đo bởi tốc kế của một ô tô sau các khoảng thời gian 2 s kể từ khi bắt đầu chạy trên một đường thẳng </a:t>
            </a:r>
          </a:p>
        </p:txBody>
      </p:sp>
      <p:grpSp>
        <p:nvGrpSpPr>
          <p:cNvPr id="12" name="Group 11">
            <a:extLst>
              <a:ext uri="{FF2B5EF4-FFF2-40B4-BE49-F238E27FC236}">
                <a16:creationId xmlns:a16="http://schemas.microsoft.com/office/drawing/2014/main" id="{516D953E-CB43-843A-5155-3988EEBC4C8D}"/>
              </a:ext>
            </a:extLst>
          </p:cNvPr>
          <p:cNvGrpSpPr/>
          <p:nvPr/>
        </p:nvGrpSpPr>
        <p:grpSpPr>
          <a:xfrm>
            <a:off x="489432" y="4641468"/>
            <a:ext cx="10645755" cy="986081"/>
            <a:chOff x="592431" y="4652719"/>
            <a:chExt cx="10645755" cy="986081"/>
          </a:xfrm>
        </p:grpSpPr>
        <p:pic>
          <p:nvPicPr>
            <p:cNvPr id="15" name="Picture 5" descr="empty-blue-rectangle">
              <a:extLst>
                <a:ext uri="{FF2B5EF4-FFF2-40B4-BE49-F238E27FC236}">
                  <a16:creationId xmlns:a16="http://schemas.microsoft.com/office/drawing/2014/main" id="{1DC6EFAC-399A-486B-88AB-5D7431CD035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6897" y="4652719"/>
              <a:ext cx="10581289" cy="98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1E3A27F-BC13-B7CA-47CB-2B3D2F108DD2}"/>
                </a:ext>
              </a:extLst>
            </p:cNvPr>
            <p:cNvSpPr txBox="1"/>
            <p:nvPr/>
          </p:nvSpPr>
          <p:spPr>
            <a:xfrm>
              <a:off x="592431" y="4714872"/>
              <a:ext cx="10581289" cy="861774"/>
            </a:xfrm>
            <a:prstGeom prst="rect">
              <a:avLst/>
            </a:prstGeom>
            <a:noFill/>
          </p:spPr>
          <p:txBody>
            <a:bodyPr wrap="square">
              <a:spAutoFit/>
            </a:bodyPr>
            <a:lstStyle/>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 trên cho thấy vận tốc của ô tô tăng dần theo thời gian: </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Ô tô chuyển động nhanh dần.</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17" name="Text Box 13">
            <a:extLst>
              <a:ext uri="{FF2B5EF4-FFF2-40B4-BE49-F238E27FC236}">
                <a16:creationId xmlns:a16="http://schemas.microsoft.com/office/drawing/2014/main" id="{381D2713-4F65-8638-4133-052BDF3D1EB8}"/>
              </a:ext>
            </a:extLst>
          </p:cNvPr>
          <p:cNvSpPr txBox="1">
            <a:spLocks noChangeArrowheads="1"/>
          </p:cNvSpPr>
          <p:nvPr/>
        </p:nvSpPr>
        <p:spPr bwMode="auto">
          <a:xfrm>
            <a:off x="218683" y="684359"/>
            <a:ext cx="3518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Khái niệm gia tốc</a:t>
            </a:r>
          </a:p>
        </p:txBody>
      </p:sp>
      <p:graphicFrame>
        <p:nvGraphicFramePr>
          <p:cNvPr id="18" name="Table 13">
            <a:extLst>
              <a:ext uri="{FF2B5EF4-FFF2-40B4-BE49-F238E27FC236}">
                <a16:creationId xmlns:a16="http://schemas.microsoft.com/office/drawing/2014/main" id="{74983E61-1BDA-B876-C502-409479503602}"/>
              </a:ext>
            </a:extLst>
          </p:cNvPr>
          <p:cNvGraphicFramePr>
            <a:graphicFrameLocks noGrp="1"/>
          </p:cNvGraphicFramePr>
          <p:nvPr>
            <p:extLst>
              <p:ext uri="{D42A27DB-BD31-4B8C-83A1-F6EECF244321}">
                <p14:modId xmlns:p14="http://schemas.microsoft.com/office/powerpoint/2010/main" val="3857977233"/>
              </p:ext>
            </p:extLst>
          </p:nvPr>
        </p:nvGraphicFramePr>
        <p:xfrm>
          <a:off x="1031256" y="2639620"/>
          <a:ext cx="9367487" cy="1325880"/>
        </p:xfrm>
        <a:graphic>
          <a:graphicData uri="http://schemas.openxmlformats.org/drawingml/2006/table">
            <a:tbl>
              <a:tblPr firstRow="1" bandRow="1">
                <a:tableStyleId>{93296810-A885-4BE3-A3E7-6D5BEEA58F35}</a:tableStyleId>
              </a:tblPr>
              <a:tblGrid>
                <a:gridCol w="3066567">
                  <a:extLst>
                    <a:ext uri="{9D8B030D-6E8A-4147-A177-3AD203B41FA5}">
                      <a16:colId xmlns:a16="http://schemas.microsoft.com/office/drawing/2014/main" val="1913795865"/>
                    </a:ext>
                  </a:extLst>
                </a:gridCol>
                <a:gridCol w="890720">
                  <a:extLst>
                    <a:ext uri="{9D8B030D-6E8A-4147-A177-3AD203B41FA5}">
                      <a16:colId xmlns:a16="http://schemas.microsoft.com/office/drawing/2014/main" val="1264622068"/>
                    </a:ext>
                  </a:extLst>
                </a:gridCol>
                <a:gridCol w="990600">
                  <a:extLst>
                    <a:ext uri="{9D8B030D-6E8A-4147-A177-3AD203B41FA5}">
                      <a16:colId xmlns:a16="http://schemas.microsoft.com/office/drawing/2014/main" val="397702833"/>
                    </a:ext>
                  </a:extLst>
                </a:gridCol>
                <a:gridCol w="1066800">
                  <a:extLst>
                    <a:ext uri="{9D8B030D-6E8A-4147-A177-3AD203B41FA5}">
                      <a16:colId xmlns:a16="http://schemas.microsoft.com/office/drawing/2014/main" val="2741692590"/>
                    </a:ext>
                  </a:extLst>
                </a:gridCol>
                <a:gridCol w="1066800">
                  <a:extLst>
                    <a:ext uri="{9D8B030D-6E8A-4147-A177-3AD203B41FA5}">
                      <a16:colId xmlns:a16="http://schemas.microsoft.com/office/drawing/2014/main" val="3911514114"/>
                    </a:ext>
                  </a:extLst>
                </a:gridCol>
                <a:gridCol w="1219200">
                  <a:extLst>
                    <a:ext uri="{9D8B030D-6E8A-4147-A177-3AD203B41FA5}">
                      <a16:colId xmlns:a16="http://schemas.microsoft.com/office/drawing/2014/main" val="1179643113"/>
                    </a:ext>
                  </a:extLst>
                </a:gridCol>
                <a:gridCol w="1066800">
                  <a:extLst>
                    <a:ext uri="{9D8B030D-6E8A-4147-A177-3AD203B41FA5}">
                      <a16:colId xmlns:a16="http://schemas.microsoft.com/office/drawing/2014/main" val="1601266568"/>
                    </a:ext>
                  </a:extLst>
                </a:gridCol>
              </a:tblGrid>
              <a:tr h="435377">
                <a:tc gridSpan="2">
                  <a:txBody>
                    <a:bodyPr/>
                    <a:lstStyle/>
                    <a:p>
                      <a:pPr algn="ctr"/>
                      <a:r>
                        <a:rPr lang="en-US" sz="2300" b="1" kern="1200">
                          <a:solidFill>
                            <a:schemeClr val="lt1"/>
                          </a:solidFill>
                          <a:effectLst/>
                          <a:latin typeface="Arial" panose="020B0604020202020204" pitchFamily="34" charset="0"/>
                          <a:ea typeface="+mn-ea"/>
                          <a:cs typeface="Arial" panose="020B0604020202020204" pitchFamily="34" charset="0"/>
                        </a:rPr>
                        <a:t>Thời điểm t(s)</a:t>
                      </a:r>
                    </a:p>
                  </a:txBody>
                  <a:tcPr/>
                </a:tc>
                <a:tc hMerge="1">
                  <a:txBody>
                    <a:bodyPr/>
                    <a:lstStyle/>
                    <a:p>
                      <a:pPr algn="ctr"/>
                      <a:endParaRPr lang="en-US" sz="2300">
                        <a:latin typeface="Arial" panose="020B0604020202020204" pitchFamily="34" charset="0"/>
                        <a:cs typeface="Arial" panose="020B0604020202020204" pitchFamily="34" charset="0"/>
                      </a:endParaRP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2</a:t>
                      </a:r>
                    </a:p>
                  </a:txBody>
                  <a:tcPr/>
                </a:tc>
                <a:tc>
                  <a:txBody>
                    <a:bodyPr/>
                    <a:lstStyle/>
                    <a:p>
                      <a:pPr algn="ctr"/>
                      <a:r>
                        <a:rPr lang="en-US" sz="2300">
                          <a:latin typeface="Arial" panose="020B0604020202020204" pitchFamily="34" charset="0"/>
                          <a:cs typeface="Arial" panose="020B0604020202020204" pitchFamily="34" charset="0"/>
                        </a:rPr>
                        <a:t>4</a:t>
                      </a:r>
                    </a:p>
                  </a:txBody>
                  <a:tcPr/>
                </a:tc>
                <a:tc>
                  <a:txBody>
                    <a:bodyPr/>
                    <a:lstStyle/>
                    <a:p>
                      <a:pPr algn="ctr"/>
                      <a:r>
                        <a:rPr lang="en-US" sz="2300">
                          <a:latin typeface="Arial" panose="020B0604020202020204" pitchFamily="34" charset="0"/>
                          <a:cs typeface="Arial" panose="020B0604020202020204" pitchFamily="34" charset="0"/>
                        </a:rPr>
                        <a:t>6</a:t>
                      </a:r>
                    </a:p>
                  </a:txBody>
                  <a:tcPr/>
                </a:tc>
                <a:tc>
                  <a:txBody>
                    <a:bodyPr/>
                    <a:lstStyle/>
                    <a:p>
                      <a:pPr algn="ctr"/>
                      <a:r>
                        <a:rPr lang="en-US" sz="230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546915788"/>
                  </a:ext>
                </a:extLst>
              </a:tr>
              <a:tr h="425144">
                <a:tc rowSpan="2">
                  <a:txBody>
                    <a:bodyPr/>
                    <a:lstStyle/>
                    <a:p>
                      <a:pPr algn="ctr"/>
                      <a:r>
                        <a:rPr lang="en-US" sz="2300">
                          <a:latin typeface="Arial" panose="020B0604020202020204" pitchFamily="34" charset="0"/>
                          <a:cs typeface="Arial" panose="020B0604020202020204" pitchFamily="34" charset="0"/>
                        </a:rPr>
                        <a:t>Vận tốc tức thời v</a:t>
                      </a:r>
                      <a:r>
                        <a:rPr lang="en-US" sz="2300" baseline="-25000">
                          <a:latin typeface="Arial" panose="020B0604020202020204" pitchFamily="34" charset="0"/>
                          <a:cs typeface="Arial" panose="020B0604020202020204" pitchFamily="34" charset="0"/>
                        </a:rPr>
                        <a:t>t</a:t>
                      </a:r>
                    </a:p>
                  </a:txBody>
                  <a:tcPr/>
                </a:tc>
                <a:tc>
                  <a:txBody>
                    <a:bodyPr/>
                    <a:lstStyle/>
                    <a:p>
                      <a:pPr algn="ctr"/>
                      <a:r>
                        <a:rPr lang="en-US" sz="2300">
                          <a:latin typeface="Arial" panose="020B0604020202020204" pitchFamily="34" charset="0"/>
                          <a:cs typeface="Arial" panose="020B0604020202020204" pitchFamily="34" charset="0"/>
                        </a:rPr>
                        <a:t>km/h</a:t>
                      </a: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9</a:t>
                      </a:r>
                    </a:p>
                  </a:txBody>
                  <a:tcPr/>
                </a:tc>
                <a:tc>
                  <a:txBody>
                    <a:bodyPr/>
                    <a:lstStyle/>
                    <a:p>
                      <a:pPr algn="ctr"/>
                      <a:r>
                        <a:rPr lang="en-US" sz="2300">
                          <a:latin typeface="Arial" panose="020B0604020202020204" pitchFamily="34" charset="0"/>
                          <a:cs typeface="Arial" panose="020B0604020202020204" pitchFamily="34" charset="0"/>
                        </a:rPr>
                        <a:t>19</a:t>
                      </a:r>
                    </a:p>
                  </a:txBody>
                  <a:tcPr/>
                </a:tc>
                <a:tc>
                  <a:txBody>
                    <a:bodyPr/>
                    <a:lstStyle/>
                    <a:p>
                      <a:pPr algn="ctr"/>
                      <a:r>
                        <a:rPr lang="en-US" sz="2300">
                          <a:latin typeface="Arial" panose="020B0604020202020204" pitchFamily="34" charset="0"/>
                          <a:cs typeface="Arial" panose="020B0604020202020204" pitchFamily="34" charset="0"/>
                        </a:rPr>
                        <a:t>30</a:t>
                      </a:r>
                    </a:p>
                  </a:txBody>
                  <a:tcPr/>
                </a:tc>
                <a:tc>
                  <a:txBody>
                    <a:bodyPr/>
                    <a:lstStyle/>
                    <a:p>
                      <a:pPr algn="ctr"/>
                      <a:r>
                        <a:rPr lang="en-US" sz="2300">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4270734960"/>
                  </a:ext>
                </a:extLst>
              </a:tr>
              <a:tr h="425144">
                <a:tc vMerge="1">
                  <a:txBody>
                    <a:bodyPr/>
                    <a:lstStyle/>
                    <a:p>
                      <a:pPr algn="ctr"/>
                      <a:endParaRPr lang="en-US" sz="2300">
                        <a:latin typeface="Arial" panose="020B0604020202020204" pitchFamily="34" charset="0"/>
                        <a:cs typeface="Arial" panose="020B0604020202020204" pitchFamily="34" charset="0"/>
                      </a:endParaRPr>
                    </a:p>
                  </a:txBody>
                  <a:tcPr/>
                </a:tc>
                <a:tc>
                  <a:txBody>
                    <a:bodyPr/>
                    <a:lstStyle/>
                    <a:p>
                      <a:pPr algn="ctr"/>
                      <a:r>
                        <a:rPr lang="en-US" sz="2300">
                          <a:latin typeface="Arial" panose="020B0604020202020204" pitchFamily="34" charset="0"/>
                          <a:cs typeface="Arial" panose="020B0604020202020204" pitchFamily="34" charset="0"/>
                        </a:rPr>
                        <a:t>m/s</a:t>
                      </a: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2,50</a:t>
                      </a:r>
                    </a:p>
                  </a:txBody>
                  <a:tcPr/>
                </a:tc>
                <a:tc>
                  <a:txBody>
                    <a:bodyPr/>
                    <a:lstStyle/>
                    <a:p>
                      <a:pPr algn="ctr"/>
                      <a:r>
                        <a:rPr lang="en-US" sz="2300">
                          <a:latin typeface="Arial" panose="020B0604020202020204" pitchFamily="34" charset="0"/>
                          <a:cs typeface="Arial" panose="020B0604020202020204" pitchFamily="34" charset="0"/>
                        </a:rPr>
                        <a:t>5,28</a:t>
                      </a:r>
                    </a:p>
                  </a:txBody>
                  <a:tcPr/>
                </a:tc>
                <a:tc>
                  <a:txBody>
                    <a:bodyPr/>
                    <a:lstStyle/>
                    <a:p>
                      <a:pPr algn="ctr"/>
                      <a:r>
                        <a:rPr lang="en-US" sz="2300">
                          <a:latin typeface="Arial" panose="020B0604020202020204" pitchFamily="34" charset="0"/>
                          <a:cs typeface="Arial" panose="020B0604020202020204" pitchFamily="34" charset="0"/>
                        </a:rPr>
                        <a:t>8,33</a:t>
                      </a:r>
                    </a:p>
                  </a:txBody>
                  <a:tcPr/>
                </a:tc>
                <a:tc>
                  <a:txBody>
                    <a:bodyPr/>
                    <a:lstStyle/>
                    <a:p>
                      <a:pPr algn="ctr"/>
                      <a:r>
                        <a:rPr lang="en-US" sz="2300" dirty="0">
                          <a:latin typeface="Arial" panose="020B0604020202020204" pitchFamily="34" charset="0"/>
                          <a:cs typeface="Arial" panose="020B0604020202020204" pitchFamily="34" charset="0"/>
                        </a:rPr>
                        <a:t>15,00</a:t>
                      </a:r>
                    </a:p>
                  </a:txBody>
                  <a:tcPr/>
                </a:tc>
                <a:extLst>
                  <a:ext uri="{0D108BD9-81ED-4DB2-BD59-A6C34878D82A}">
                    <a16:rowId xmlns:a16="http://schemas.microsoft.com/office/drawing/2014/main" val="2209978406"/>
                  </a:ext>
                </a:extLst>
              </a:tr>
            </a:tbl>
          </a:graphicData>
        </a:graphic>
      </p:graphicFrame>
    </p:spTree>
    <p:extLst>
      <p:ext uri="{BB962C8B-B14F-4D97-AF65-F5344CB8AC3E}">
        <p14:creationId xmlns:p14="http://schemas.microsoft.com/office/powerpoint/2010/main" val="45674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endParaRPr lang="en-US"/>
            </a:p>
          </p:txBody>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790671" y="758277"/>
            <a:ext cx="10972800" cy="3661323"/>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606674" y="787056"/>
            <a:ext cx="9702866" cy="2015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spcBef>
                <a:spcPts val="0"/>
              </a:spcBef>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 định độ biến thiên vận tốc sau 8 s của chuyển động trên. </a:t>
            </a:r>
          </a:p>
          <a:p>
            <a:pPr marL="457200" marR="0" indent="-457200">
              <a:spcBef>
                <a:spcPts val="0"/>
              </a:spcBef>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 định độ biến thiên của vận tốc sau mỗi giây của chuyển động trên trong 4 s đầu và trong 4 s cuối. </a:t>
            </a:r>
          </a:p>
          <a:p>
            <a:pPr marL="457200" marR="0" indent="-457200">
              <a:spcBef>
                <a:spcPts val="0"/>
              </a:spcBef>
              <a:buAutoNum type="arabicPeriod"/>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đại lượng xác định được ở cầu 2 cho ta biết điều gì về sự thay đổi vận tốc của chuyển động trên?</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a:ext>
              </a:extLst>
            </a:blip>
            <a:stretch>
              <a:fillRect/>
            </a:stretch>
          </p:blipFill>
          <p:spPr>
            <a:xfrm>
              <a:off x="493574" y="321685"/>
              <a:ext cx="755550" cy="790692"/>
            </a:xfrm>
            <a:prstGeom prst="rect">
              <a:avLst/>
            </a:prstGeom>
          </p:spPr>
        </p:pic>
      </p:grpSp>
      <p:graphicFrame>
        <p:nvGraphicFramePr>
          <p:cNvPr id="11" name="Table 13">
            <a:extLst>
              <a:ext uri="{FF2B5EF4-FFF2-40B4-BE49-F238E27FC236}">
                <a16:creationId xmlns:a16="http://schemas.microsoft.com/office/drawing/2014/main" id="{8261E594-CAA0-B5FF-2C9C-47A45D3339E3}"/>
              </a:ext>
            </a:extLst>
          </p:cNvPr>
          <p:cNvGraphicFramePr>
            <a:graphicFrameLocks noGrp="1"/>
          </p:cNvGraphicFramePr>
          <p:nvPr>
            <p:extLst>
              <p:ext uri="{D42A27DB-BD31-4B8C-83A1-F6EECF244321}">
                <p14:modId xmlns:p14="http://schemas.microsoft.com/office/powerpoint/2010/main" val="3025043049"/>
              </p:ext>
            </p:extLst>
          </p:nvPr>
        </p:nvGraphicFramePr>
        <p:xfrm>
          <a:off x="1412256" y="2895016"/>
          <a:ext cx="9367487" cy="1325880"/>
        </p:xfrm>
        <a:graphic>
          <a:graphicData uri="http://schemas.openxmlformats.org/drawingml/2006/table">
            <a:tbl>
              <a:tblPr firstRow="1" bandRow="1">
                <a:tableStyleId>{93296810-A885-4BE3-A3E7-6D5BEEA58F35}</a:tableStyleId>
              </a:tblPr>
              <a:tblGrid>
                <a:gridCol w="3066567">
                  <a:extLst>
                    <a:ext uri="{9D8B030D-6E8A-4147-A177-3AD203B41FA5}">
                      <a16:colId xmlns:a16="http://schemas.microsoft.com/office/drawing/2014/main" val="1913795865"/>
                    </a:ext>
                  </a:extLst>
                </a:gridCol>
                <a:gridCol w="890720">
                  <a:extLst>
                    <a:ext uri="{9D8B030D-6E8A-4147-A177-3AD203B41FA5}">
                      <a16:colId xmlns:a16="http://schemas.microsoft.com/office/drawing/2014/main" val="1264622068"/>
                    </a:ext>
                  </a:extLst>
                </a:gridCol>
                <a:gridCol w="990600">
                  <a:extLst>
                    <a:ext uri="{9D8B030D-6E8A-4147-A177-3AD203B41FA5}">
                      <a16:colId xmlns:a16="http://schemas.microsoft.com/office/drawing/2014/main" val="397702833"/>
                    </a:ext>
                  </a:extLst>
                </a:gridCol>
                <a:gridCol w="1066800">
                  <a:extLst>
                    <a:ext uri="{9D8B030D-6E8A-4147-A177-3AD203B41FA5}">
                      <a16:colId xmlns:a16="http://schemas.microsoft.com/office/drawing/2014/main" val="2741692590"/>
                    </a:ext>
                  </a:extLst>
                </a:gridCol>
                <a:gridCol w="1066800">
                  <a:extLst>
                    <a:ext uri="{9D8B030D-6E8A-4147-A177-3AD203B41FA5}">
                      <a16:colId xmlns:a16="http://schemas.microsoft.com/office/drawing/2014/main" val="3911514114"/>
                    </a:ext>
                  </a:extLst>
                </a:gridCol>
                <a:gridCol w="1219200">
                  <a:extLst>
                    <a:ext uri="{9D8B030D-6E8A-4147-A177-3AD203B41FA5}">
                      <a16:colId xmlns:a16="http://schemas.microsoft.com/office/drawing/2014/main" val="1179643113"/>
                    </a:ext>
                  </a:extLst>
                </a:gridCol>
                <a:gridCol w="1066800">
                  <a:extLst>
                    <a:ext uri="{9D8B030D-6E8A-4147-A177-3AD203B41FA5}">
                      <a16:colId xmlns:a16="http://schemas.microsoft.com/office/drawing/2014/main" val="1601266568"/>
                    </a:ext>
                  </a:extLst>
                </a:gridCol>
              </a:tblGrid>
              <a:tr h="435377">
                <a:tc gridSpan="2">
                  <a:txBody>
                    <a:bodyPr/>
                    <a:lstStyle/>
                    <a:p>
                      <a:pPr algn="ctr"/>
                      <a:r>
                        <a:rPr lang="en-US" sz="2300" b="1" kern="1200">
                          <a:solidFill>
                            <a:schemeClr val="lt1"/>
                          </a:solidFill>
                          <a:effectLst/>
                          <a:latin typeface="Arial" panose="020B0604020202020204" pitchFamily="34" charset="0"/>
                          <a:ea typeface="+mn-ea"/>
                          <a:cs typeface="Arial" panose="020B0604020202020204" pitchFamily="34" charset="0"/>
                        </a:rPr>
                        <a:t>Thời điểm t(s)</a:t>
                      </a:r>
                    </a:p>
                  </a:txBody>
                  <a:tcPr/>
                </a:tc>
                <a:tc hMerge="1">
                  <a:txBody>
                    <a:bodyPr/>
                    <a:lstStyle/>
                    <a:p>
                      <a:pPr algn="ctr"/>
                      <a:endParaRPr lang="en-US" sz="2300">
                        <a:latin typeface="Arial" panose="020B0604020202020204" pitchFamily="34" charset="0"/>
                        <a:cs typeface="Arial" panose="020B0604020202020204" pitchFamily="34" charset="0"/>
                      </a:endParaRP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2</a:t>
                      </a:r>
                    </a:p>
                  </a:txBody>
                  <a:tcPr/>
                </a:tc>
                <a:tc>
                  <a:txBody>
                    <a:bodyPr/>
                    <a:lstStyle/>
                    <a:p>
                      <a:pPr algn="ctr"/>
                      <a:r>
                        <a:rPr lang="en-US" sz="2300">
                          <a:latin typeface="Arial" panose="020B0604020202020204" pitchFamily="34" charset="0"/>
                          <a:cs typeface="Arial" panose="020B0604020202020204" pitchFamily="34" charset="0"/>
                        </a:rPr>
                        <a:t>4</a:t>
                      </a:r>
                    </a:p>
                  </a:txBody>
                  <a:tcPr/>
                </a:tc>
                <a:tc>
                  <a:txBody>
                    <a:bodyPr/>
                    <a:lstStyle/>
                    <a:p>
                      <a:pPr algn="ctr"/>
                      <a:r>
                        <a:rPr lang="en-US" sz="2300">
                          <a:latin typeface="Arial" panose="020B0604020202020204" pitchFamily="34" charset="0"/>
                          <a:cs typeface="Arial" panose="020B0604020202020204" pitchFamily="34" charset="0"/>
                        </a:rPr>
                        <a:t>6</a:t>
                      </a:r>
                    </a:p>
                  </a:txBody>
                  <a:tcPr/>
                </a:tc>
                <a:tc>
                  <a:txBody>
                    <a:bodyPr/>
                    <a:lstStyle/>
                    <a:p>
                      <a:pPr algn="ctr"/>
                      <a:r>
                        <a:rPr lang="en-US" sz="230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546915788"/>
                  </a:ext>
                </a:extLst>
              </a:tr>
              <a:tr h="425144">
                <a:tc rowSpan="2">
                  <a:txBody>
                    <a:bodyPr/>
                    <a:lstStyle/>
                    <a:p>
                      <a:pPr algn="ctr"/>
                      <a:r>
                        <a:rPr lang="en-US" sz="2300">
                          <a:latin typeface="Arial" panose="020B0604020202020204" pitchFamily="34" charset="0"/>
                          <a:cs typeface="Arial" panose="020B0604020202020204" pitchFamily="34" charset="0"/>
                        </a:rPr>
                        <a:t>Vận tốc tức thời v</a:t>
                      </a:r>
                      <a:r>
                        <a:rPr lang="en-US" sz="2300" baseline="-25000">
                          <a:latin typeface="Arial" panose="020B0604020202020204" pitchFamily="34" charset="0"/>
                          <a:cs typeface="Arial" panose="020B0604020202020204" pitchFamily="34" charset="0"/>
                        </a:rPr>
                        <a:t>t</a:t>
                      </a:r>
                    </a:p>
                  </a:txBody>
                  <a:tcPr/>
                </a:tc>
                <a:tc>
                  <a:txBody>
                    <a:bodyPr/>
                    <a:lstStyle/>
                    <a:p>
                      <a:pPr algn="ctr"/>
                      <a:r>
                        <a:rPr lang="en-US" sz="2300">
                          <a:latin typeface="Arial" panose="020B0604020202020204" pitchFamily="34" charset="0"/>
                          <a:cs typeface="Arial" panose="020B0604020202020204" pitchFamily="34" charset="0"/>
                        </a:rPr>
                        <a:t>km/h</a:t>
                      </a: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9</a:t>
                      </a:r>
                    </a:p>
                  </a:txBody>
                  <a:tcPr/>
                </a:tc>
                <a:tc>
                  <a:txBody>
                    <a:bodyPr/>
                    <a:lstStyle/>
                    <a:p>
                      <a:pPr algn="ctr"/>
                      <a:r>
                        <a:rPr lang="en-US" sz="2300">
                          <a:latin typeface="Arial" panose="020B0604020202020204" pitchFamily="34" charset="0"/>
                          <a:cs typeface="Arial" panose="020B0604020202020204" pitchFamily="34" charset="0"/>
                        </a:rPr>
                        <a:t>19</a:t>
                      </a:r>
                    </a:p>
                  </a:txBody>
                  <a:tcPr/>
                </a:tc>
                <a:tc>
                  <a:txBody>
                    <a:bodyPr/>
                    <a:lstStyle/>
                    <a:p>
                      <a:pPr algn="ctr"/>
                      <a:r>
                        <a:rPr lang="en-US" sz="2300">
                          <a:latin typeface="Arial" panose="020B0604020202020204" pitchFamily="34" charset="0"/>
                          <a:cs typeface="Arial" panose="020B0604020202020204" pitchFamily="34" charset="0"/>
                        </a:rPr>
                        <a:t>30</a:t>
                      </a:r>
                    </a:p>
                  </a:txBody>
                  <a:tcPr/>
                </a:tc>
                <a:tc>
                  <a:txBody>
                    <a:bodyPr/>
                    <a:lstStyle/>
                    <a:p>
                      <a:pPr algn="ctr"/>
                      <a:r>
                        <a:rPr lang="en-US" sz="2300">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4270734960"/>
                  </a:ext>
                </a:extLst>
              </a:tr>
              <a:tr h="425144">
                <a:tc vMerge="1">
                  <a:txBody>
                    <a:bodyPr/>
                    <a:lstStyle/>
                    <a:p>
                      <a:pPr algn="ctr"/>
                      <a:endParaRPr lang="en-US" sz="2300">
                        <a:latin typeface="Arial" panose="020B0604020202020204" pitchFamily="34" charset="0"/>
                        <a:cs typeface="Arial" panose="020B0604020202020204" pitchFamily="34" charset="0"/>
                      </a:endParaRPr>
                    </a:p>
                  </a:txBody>
                  <a:tcPr/>
                </a:tc>
                <a:tc>
                  <a:txBody>
                    <a:bodyPr/>
                    <a:lstStyle/>
                    <a:p>
                      <a:pPr algn="ctr"/>
                      <a:r>
                        <a:rPr lang="en-US" sz="2300">
                          <a:latin typeface="Arial" panose="020B0604020202020204" pitchFamily="34" charset="0"/>
                          <a:cs typeface="Arial" panose="020B0604020202020204" pitchFamily="34" charset="0"/>
                        </a:rPr>
                        <a:t>m/s</a:t>
                      </a:r>
                    </a:p>
                  </a:txBody>
                  <a:tcPr/>
                </a:tc>
                <a:tc>
                  <a:txBody>
                    <a:bodyPr/>
                    <a:lstStyle/>
                    <a:p>
                      <a:pPr algn="ctr"/>
                      <a:r>
                        <a:rPr lang="en-US" sz="2300">
                          <a:latin typeface="Arial" panose="020B0604020202020204" pitchFamily="34" charset="0"/>
                          <a:cs typeface="Arial" panose="020B0604020202020204" pitchFamily="34" charset="0"/>
                        </a:rPr>
                        <a:t>0</a:t>
                      </a:r>
                    </a:p>
                  </a:txBody>
                  <a:tcPr/>
                </a:tc>
                <a:tc>
                  <a:txBody>
                    <a:bodyPr/>
                    <a:lstStyle/>
                    <a:p>
                      <a:pPr algn="ctr"/>
                      <a:r>
                        <a:rPr lang="en-US" sz="2300">
                          <a:latin typeface="Arial" panose="020B0604020202020204" pitchFamily="34" charset="0"/>
                          <a:cs typeface="Arial" panose="020B0604020202020204" pitchFamily="34" charset="0"/>
                        </a:rPr>
                        <a:t>2,50</a:t>
                      </a:r>
                    </a:p>
                  </a:txBody>
                  <a:tcPr/>
                </a:tc>
                <a:tc>
                  <a:txBody>
                    <a:bodyPr/>
                    <a:lstStyle/>
                    <a:p>
                      <a:pPr algn="ctr"/>
                      <a:r>
                        <a:rPr lang="en-US" sz="2300">
                          <a:latin typeface="Arial" panose="020B0604020202020204" pitchFamily="34" charset="0"/>
                          <a:cs typeface="Arial" panose="020B0604020202020204" pitchFamily="34" charset="0"/>
                        </a:rPr>
                        <a:t>5,28</a:t>
                      </a:r>
                    </a:p>
                  </a:txBody>
                  <a:tcPr/>
                </a:tc>
                <a:tc>
                  <a:txBody>
                    <a:bodyPr/>
                    <a:lstStyle/>
                    <a:p>
                      <a:pPr algn="ctr"/>
                      <a:r>
                        <a:rPr lang="en-US" sz="2300">
                          <a:latin typeface="Arial" panose="020B0604020202020204" pitchFamily="34" charset="0"/>
                          <a:cs typeface="Arial" panose="020B0604020202020204" pitchFamily="34" charset="0"/>
                        </a:rPr>
                        <a:t>8,33</a:t>
                      </a:r>
                    </a:p>
                  </a:txBody>
                  <a:tcPr/>
                </a:tc>
                <a:tc>
                  <a:txBody>
                    <a:bodyPr/>
                    <a:lstStyle/>
                    <a:p>
                      <a:pPr algn="ctr"/>
                      <a:r>
                        <a:rPr lang="en-US" sz="2300" dirty="0">
                          <a:latin typeface="Arial" panose="020B0604020202020204" pitchFamily="34" charset="0"/>
                          <a:cs typeface="Arial" panose="020B0604020202020204" pitchFamily="34" charset="0"/>
                        </a:rPr>
                        <a:t>15,00</a:t>
                      </a:r>
                    </a:p>
                  </a:txBody>
                  <a:tcPr/>
                </a:tc>
                <a:extLst>
                  <a:ext uri="{0D108BD9-81ED-4DB2-BD59-A6C34878D82A}">
                    <a16:rowId xmlns:a16="http://schemas.microsoft.com/office/drawing/2014/main" val="2209978406"/>
                  </a:ext>
                </a:extLst>
              </a:tr>
            </a:tbl>
          </a:graphicData>
        </a:graphic>
      </p:graphicFrame>
    </p:spTree>
    <p:extLst>
      <p:ext uri="{BB962C8B-B14F-4D97-AF65-F5344CB8AC3E}">
        <p14:creationId xmlns:p14="http://schemas.microsoft.com/office/powerpoint/2010/main" val="2049969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empty-blue-rectangle">
            <a:extLst>
              <a:ext uri="{FF2B5EF4-FFF2-40B4-BE49-F238E27FC236}">
                <a16:creationId xmlns:a16="http://schemas.microsoft.com/office/drawing/2014/main" id="{13DC3CB6-D229-4405-B6BB-6E84385E81D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8173" y="3994241"/>
            <a:ext cx="11853239" cy="65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B4C3AAE1-0203-4F12-B0C7-B5DC56371C82}"/>
              </a:ext>
            </a:extLst>
          </p:cNvPr>
          <p:cNvSpPr txBox="1"/>
          <p:nvPr/>
        </p:nvSpPr>
        <p:spPr>
          <a:xfrm>
            <a:off x="785676" y="4102933"/>
            <a:ext cx="10698232" cy="474104"/>
          </a:xfrm>
          <a:prstGeom prst="rect">
            <a:avLst/>
          </a:prstGeom>
          <a:noFill/>
        </p:spPr>
        <p:txBody>
          <a:bodyPr wrap="square">
            <a:spAutoFit/>
          </a:bodyPr>
          <a:lstStyle/>
          <a:p>
            <a:pPr algn="ctr">
              <a:lnSpc>
                <a:spcPct val="107000"/>
              </a:lnSpc>
              <a:spcAft>
                <a:spcPts val="500"/>
              </a:spcAft>
            </a:pPr>
            <a:r>
              <a:rPr lang="en-US" sz="2500">
                <a:effectLst/>
                <a:latin typeface="Arial" panose="020B0604020202020204" pitchFamily="34" charset="0"/>
                <a:ea typeface="Times New Roman" panose="02020603050405020304" pitchFamily="18" charset="0"/>
                <a:cs typeface="Times New Roman" panose="02020603050405020304" pitchFamily="18" charset="0"/>
              </a:rPr>
              <a:t>Gia tốc a là đại lượng cho biết sự thay đổi nhanh hay chậm của vận tốc</a:t>
            </a:r>
          </a:p>
        </p:txBody>
      </p:sp>
      <p:grpSp>
        <p:nvGrpSpPr>
          <p:cNvPr id="24" name="Group 23">
            <a:extLst>
              <a:ext uri="{FF2B5EF4-FFF2-40B4-BE49-F238E27FC236}">
                <a16:creationId xmlns:a16="http://schemas.microsoft.com/office/drawing/2014/main" id="{B0DA3DBF-847D-4490-9D25-361115723A4C}"/>
              </a:ext>
            </a:extLst>
          </p:cNvPr>
          <p:cNvGrpSpPr/>
          <p:nvPr/>
        </p:nvGrpSpPr>
        <p:grpSpPr>
          <a:xfrm>
            <a:off x="1756001" y="2373561"/>
            <a:ext cx="3962400" cy="1205406"/>
            <a:chOff x="1219200" y="3353786"/>
            <a:chExt cx="3467101" cy="1205406"/>
          </a:xfrm>
        </p:grpSpPr>
        <p:pic>
          <p:nvPicPr>
            <p:cNvPr id="25" name="Picture 24" descr="empty-red-rectangle">
              <a:extLst>
                <a:ext uri="{FF2B5EF4-FFF2-40B4-BE49-F238E27FC236}">
                  <a16:creationId xmlns:a16="http://schemas.microsoft.com/office/drawing/2014/main" id="{5CAD32F4-CDC8-40C0-B70A-3776D8DDBD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3374889"/>
              <a:ext cx="3467101" cy="118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8" name="Object 60">
                  <a:extLst>
                    <a:ext uri="{FF2B5EF4-FFF2-40B4-BE49-F238E27FC236}">
                      <a16:creationId xmlns:a16="http://schemas.microsoft.com/office/drawing/2014/main" id="{0A4650E5-9F1D-47F6-BDD2-CBBB32E7328A}"/>
                    </a:ext>
                  </a:extLst>
                </p:cNvPr>
                <p:cNvSpPr txBox="1"/>
                <p:nvPr/>
              </p:nvSpPr>
              <p:spPr bwMode="auto">
                <a:xfrm>
                  <a:off x="1409701" y="3353786"/>
                  <a:ext cx="3276600" cy="11922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3000" i="1" smtClean="0">
                            <a:solidFill>
                              <a:srgbClr val="000000"/>
                            </a:solidFill>
                            <a:latin typeface="Cambria Math" panose="02040503050406030204" pitchFamily="18" charset="0"/>
                          </a:rPr>
                          <m:t>𝑎</m:t>
                        </m:r>
                        <m:r>
                          <a:rPr lang="en-US" sz="3000" i="1" smtClean="0">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m:rPr>
                                <m:sty m:val="p"/>
                              </m:rPr>
                              <a:rPr lang="en-US" sz="3000" i="1">
                                <a:solidFill>
                                  <a:srgbClr val="000000"/>
                                </a:solidFill>
                                <a:latin typeface="Cambria Math" panose="02040503050406030204" pitchFamily="18" charset="0"/>
                              </a:rPr>
                              <m:t>Δ</m:t>
                            </m:r>
                            <m:r>
                              <a:rPr lang="en-US" sz="3000" i="1">
                                <a:solidFill>
                                  <a:srgbClr val="000000"/>
                                </a:solidFill>
                                <a:latin typeface="Cambria Math" panose="02040503050406030204" pitchFamily="18" charset="0"/>
                              </a:rPr>
                              <m:t>𝑣</m:t>
                            </m:r>
                          </m:num>
                          <m:den>
                            <m:r>
                              <m:rPr>
                                <m:sty m:val="p"/>
                              </m:rPr>
                              <a:rPr lang="en-US" sz="3000" i="1">
                                <a:solidFill>
                                  <a:srgbClr val="000000"/>
                                </a:solidFill>
                                <a:latin typeface="Cambria Math" panose="02040503050406030204" pitchFamily="18" charset="0"/>
                              </a:rPr>
                              <m:t>Δ</m:t>
                            </m:r>
                            <m:r>
                              <a:rPr lang="en-US" sz="3000" i="1">
                                <a:solidFill>
                                  <a:srgbClr val="000000"/>
                                </a:solidFill>
                                <a:latin typeface="Cambria Math" panose="02040503050406030204" pitchFamily="18" charset="0"/>
                              </a:rPr>
                              <m:t>𝑡</m:t>
                            </m:r>
                          </m:den>
                        </m:f>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𝑣</m:t>
                                </m:r>
                              </m:e>
                              <m:sub>
                                <m:r>
                                  <a:rPr lang="en-US" sz="3000" b="0" i="1" smtClean="0">
                                    <a:solidFill>
                                      <a:srgbClr val="000000"/>
                                    </a:solidFill>
                                    <a:latin typeface="Cambria Math" panose="02040503050406030204" pitchFamily="18" charset="0"/>
                                  </a:rPr>
                                  <m:t>𝑡</m:t>
                                </m:r>
                              </m:sub>
                            </m:sSub>
                            <m:r>
                              <a:rPr lang="en-US" sz="3000" i="1">
                                <a:solidFill>
                                  <a:srgbClr val="000000"/>
                                </a:solidFill>
                                <a:latin typeface="Cambria Math" panose="02040503050406030204" pitchFamily="18" charset="0"/>
                              </a:rPr>
                              <m:t>−</m:t>
                            </m:r>
                            <m:sSub>
                              <m:sSubPr>
                                <m:ctrlPr>
                                  <a:rPr lang="en-US" sz="3000" i="1">
                                    <a:solidFill>
                                      <a:srgbClr val="000000"/>
                                    </a:solidFill>
                                    <a:latin typeface="Cambria Math" panose="02040503050406030204" pitchFamily="18" charset="0"/>
                                  </a:rPr>
                                </m:ctrlPr>
                              </m:sSubPr>
                              <m:e>
                                <m:r>
                                  <a:rPr lang="en-US" sz="3000" i="1">
                                    <a:solidFill>
                                      <a:srgbClr val="000000"/>
                                    </a:solidFill>
                                    <a:latin typeface="Cambria Math" panose="02040503050406030204" pitchFamily="18" charset="0"/>
                                  </a:rPr>
                                  <m:t>𝑣</m:t>
                                </m:r>
                              </m:e>
                              <m:sub>
                                <m:r>
                                  <a:rPr lang="en-US" sz="3000" b="0" i="1" smtClean="0">
                                    <a:solidFill>
                                      <a:srgbClr val="000000"/>
                                    </a:solidFill>
                                    <a:latin typeface="Cambria Math" panose="02040503050406030204" pitchFamily="18" charset="0"/>
                                  </a:rPr>
                                  <m:t>0</m:t>
                                </m:r>
                              </m:sub>
                            </m:sSub>
                          </m:num>
                          <m:den>
                            <m:r>
                              <a:rPr lang="en-US" sz="3000" i="1" smtClean="0">
                                <a:solidFill>
                                  <a:srgbClr val="000000"/>
                                </a:solidFill>
                                <a:latin typeface="Cambria Math" panose="02040503050406030204" pitchFamily="18" charset="0"/>
                              </a:rPr>
                              <m:t>𝑡</m:t>
                            </m:r>
                            <m:r>
                              <a:rPr lang="en-US" sz="3000" i="1">
                                <a:solidFill>
                                  <a:srgbClr val="000000"/>
                                </a:solidFill>
                                <a:latin typeface="Cambria Math" panose="02040503050406030204" pitchFamily="18" charset="0"/>
                              </a:rPr>
                              <m:t>−</m:t>
                            </m:r>
                            <m:sSub>
                              <m:sSubPr>
                                <m:ctrlPr>
                                  <a:rPr lang="en-US" sz="3000" i="1">
                                    <a:solidFill>
                                      <a:srgbClr val="000000"/>
                                    </a:solidFill>
                                    <a:latin typeface="Cambria Math" panose="02040503050406030204" pitchFamily="18" charset="0"/>
                                  </a:rPr>
                                </m:ctrlPr>
                              </m:sSubPr>
                              <m:e>
                                <m:r>
                                  <a:rPr lang="en-US" sz="3000" b="0" i="1" smtClean="0">
                                    <a:solidFill>
                                      <a:srgbClr val="000000"/>
                                    </a:solidFill>
                                    <a:latin typeface="Cambria Math" panose="02040503050406030204" pitchFamily="18" charset="0"/>
                                  </a:rPr>
                                  <m:t>𝑡</m:t>
                                </m:r>
                              </m:e>
                              <m:sub>
                                <m:r>
                                  <a:rPr lang="en-US" sz="3000" b="0" i="1" smtClean="0">
                                    <a:solidFill>
                                      <a:srgbClr val="000000"/>
                                    </a:solidFill>
                                    <a:latin typeface="Cambria Math" panose="02040503050406030204" pitchFamily="18" charset="0"/>
                                  </a:rPr>
                                  <m:t>0</m:t>
                                </m:r>
                              </m:sub>
                            </m:sSub>
                          </m:den>
                        </m:f>
                      </m:oMath>
                    </m:oMathPara>
                  </a14:m>
                  <a:endParaRPr lang="en-US" sz="3000">
                    <a:latin typeface="Arial" panose="020B0604020202020204" pitchFamily="34" charset="0"/>
                    <a:cs typeface="Arial" panose="020B0604020202020204" pitchFamily="34" charset="0"/>
                  </a:endParaRPr>
                </a:p>
              </p:txBody>
            </p:sp>
          </mc:Choice>
          <mc:Fallback xmlns="">
            <p:sp>
              <p:nvSpPr>
                <p:cNvPr id="28" name="Object 60">
                  <a:extLst>
                    <a:ext uri="{FF2B5EF4-FFF2-40B4-BE49-F238E27FC236}">
                      <a16:creationId xmlns:a16="http://schemas.microsoft.com/office/drawing/2014/main" id="{0A4650E5-9F1D-47F6-BDD2-CBBB32E7328A}"/>
                    </a:ext>
                  </a:extLst>
                </p:cNvPr>
                <p:cNvSpPr txBox="1">
                  <a:spLocks noRot="1" noChangeAspect="1" noMove="1" noResize="1" noEditPoints="1" noAdjustHandles="1" noChangeArrowheads="1" noChangeShapeType="1" noTextEdit="1"/>
                </p:cNvSpPr>
                <p:nvPr/>
              </p:nvSpPr>
              <p:spPr bwMode="auto">
                <a:xfrm>
                  <a:off x="1409701" y="3353786"/>
                  <a:ext cx="3276600" cy="1192212"/>
                </a:xfrm>
                <a:prstGeom prst="rect">
                  <a:avLst/>
                </a:prstGeom>
                <a:blipFill>
                  <a:blip r:embed="rId4"/>
                  <a:stretch>
                    <a:fillRect/>
                  </a:stretch>
                </a:blipFill>
                <a:ln>
                  <a:noFill/>
                </a:ln>
                <a:effectLst/>
              </p:spPr>
              <p:txBody>
                <a:bodyPr/>
                <a:lstStyle/>
                <a:p>
                  <a:r>
                    <a:rPr lang="en-US">
                      <a:noFill/>
                    </a:rPr>
                    <a:t> </a:t>
                  </a:r>
                </a:p>
              </p:txBody>
            </p:sp>
          </mc:Fallback>
        </mc:AlternateContent>
      </p:grpSp>
      <p:sp>
        <p:nvSpPr>
          <p:cNvPr id="30" name="Text Box 18">
            <a:extLst>
              <a:ext uri="{FF2B5EF4-FFF2-40B4-BE49-F238E27FC236}">
                <a16:creationId xmlns:a16="http://schemas.microsoft.com/office/drawing/2014/main" id="{D7406EDC-9554-47B9-B28E-FD82E140EB29}"/>
              </a:ext>
            </a:extLst>
          </p:cNvPr>
          <p:cNvSpPr txBox="1">
            <a:spLocks noChangeArrowheads="1"/>
          </p:cNvSpPr>
          <p:nvPr/>
        </p:nvSpPr>
        <p:spPr bwMode="auto">
          <a:xfrm>
            <a:off x="6537500" y="2394664"/>
            <a:ext cx="2670942" cy="12464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312863" indent="-1312863" eaLnBrk="0" hangingPunct="0"/>
            <a:r>
              <a:rPr lang="en-US" altLang="en-US" sz="2500" i="1">
                <a:latin typeface="Arial" panose="020B0604020202020204" pitchFamily="34" charset="0"/>
                <a:cs typeface="Arial" panose="020B0604020202020204" pitchFamily="34" charset="0"/>
                <a:sym typeface="Symbol" panose="05050102010706020507" pitchFamily="18" charset="2"/>
              </a:rPr>
              <a:t>v</a:t>
            </a:r>
            <a:r>
              <a:rPr lang="en-US" altLang="en-US" sz="2500" i="1">
                <a:latin typeface="Arial" panose="020B0604020202020204" pitchFamily="34" charset="0"/>
                <a:cs typeface="Arial" panose="020B0604020202020204" pitchFamily="34" charset="0"/>
              </a:rPr>
              <a:t>: đơn vị m/s</a:t>
            </a:r>
          </a:p>
          <a:p>
            <a:pPr marL="1312863" indent="-1312863" eaLnBrk="0" hangingPunct="0"/>
            <a:r>
              <a:rPr lang="en-US" altLang="en-US" sz="2500" i="1">
                <a:latin typeface="Arial" panose="020B0604020202020204" pitchFamily="34" charset="0"/>
                <a:cs typeface="Arial" panose="020B0604020202020204" pitchFamily="34" charset="0"/>
                <a:sym typeface="Symbol" panose="05050102010706020507" pitchFamily="18" charset="2"/>
              </a:rPr>
              <a:t>t : đơn vị s</a:t>
            </a:r>
          </a:p>
          <a:p>
            <a:pPr marL="1312863" indent="-1312863" eaLnBrk="0" hangingPunct="0"/>
            <a:r>
              <a:rPr lang="en-US" altLang="en-US" sz="2500" i="1">
                <a:latin typeface="Arial" panose="020B0604020202020204" pitchFamily="34" charset="0"/>
                <a:cs typeface="Arial" panose="020B0604020202020204" pitchFamily="34" charset="0"/>
                <a:sym typeface="Symbol" panose="05050102010706020507" pitchFamily="18" charset="2"/>
              </a:rPr>
              <a:t>a: đơn vị m/s</a:t>
            </a:r>
            <a:r>
              <a:rPr lang="en-US" altLang="en-US" sz="2500" i="1" baseline="30000">
                <a:latin typeface="Arial" panose="020B0604020202020204" pitchFamily="34" charset="0"/>
                <a:cs typeface="Arial" panose="020B0604020202020204" pitchFamily="34" charset="0"/>
                <a:sym typeface="Symbol" panose="05050102010706020507" pitchFamily="18" charset="2"/>
              </a:rPr>
              <a:t>2</a:t>
            </a:r>
            <a:endParaRPr lang="en-US" altLang="en-US" sz="2500" i="1" baseline="-2500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12400FB8-1F00-282E-CB3C-24969F9EC725}"/>
              </a:ext>
            </a:extLst>
          </p:cNvPr>
          <p:cNvGrpSpPr/>
          <p:nvPr/>
        </p:nvGrpSpPr>
        <p:grpSpPr>
          <a:xfrm>
            <a:off x="-76200" y="74012"/>
            <a:ext cx="8644744" cy="541686"/>
            <a:chOff x="74035" y="2243066"/>
            <a:chExt cx="8591181" cy="756153"/>
          </a:xfrm>
        </p:grpSpPr>
        <p:grpSp>
          <p:nvGrpSpPr>
            <p:cNvPr id="29" name="Group 70">
              <a:extLst>
                <a:ext uri="{FF2B5EF4-FFF2-40B4-BE49-F238E27FC236}">
                  <a16:creationId xmlns:a16="http://schemas.microsoft.com/office/drawing/2014/main" id="{1601D64A-8748-5A11-FCDB-221BF55D671F}"/>
                </a:ext>
              </a:extLst>
            </p:cNvPr>
            <p:cNvGrpSpPr>
              <a:grpSpLocks/>
            </p:cNvGrpSpPr>
            <p:nvPr/>
          </p:nvGrpSpPr>
          <p:grpSpPr bwMode="auto">
            <a:xfrm>
              <a:off x="330533" y="2267004"/>
              <a:ext cx="7240560" cy="708275"/>
              <a:chOff x="587624" y="3377549"/>
              <a:chExt cx="3728551" cy="1364238"/>
            </a:xfrm>
          </p:grpSpPr>
          <p:pic>
            <p:nvPicPr>
              <p:cNvPr id="40" name="Picture 8" descr="empty-green-rectangle">
                <a:extLst>
                  <a:ext uri="{FF2B5EF4-FFF2-40B4-BE49-F238E27FC236}">
                    <a16:creationId xmlns:a16="http://schemas.microsoft.com/office/drawing/2014/main" id="{264824D7-76C4-EDAB-D48C-016D55C550C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624" y="3377549"/>
                <a:ext cx="372855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9" descr="green-top-faded">
                <a:extLst>
                  <a:ext uri="{FF2B5EF4-FFF2-40B4-BE49-F238E27FC236}">
                    <a16:creationId xmlns:a16="http://schemas.microsoft.com/office/drawing/2014/main" id="{A0246E97-8AB6-05C8-7C52-55D37047C18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6F5D3AC2-D8F2-0532-83CA-9BCF2924A039}"/>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7AAE4DFD-F6B2-62F7-D085-3833DA4C7507}"/>
                </a:ext>
              </a:extLst>
            </p:cNvPr>
            <p:cNvSpPr>
              <a:spLocks noChangeArrowheads="1"/>
            </p:cNvSpPr>
            <p:nvPr/>
          </p:nvSpPr>
          <p:spPr bwMode="auto">
            <a:xfrm>
              <a:off x="1250124" y="2243066"/>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Gia tốc của chuyển động biến đổi</a:t>
              </a:r>
              <a:endParaRPr lang="en-US" sz="2800" dirty="0">
                <a:cs typeface="Arial" panose="020B0604020202020204" pitchFamily="34" charset="0"/>
              </a:endParaRPr>
            </a:p>
          </p:txBody>
        </p:sp>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6ED319B3-7C10-441B-AE9D-88FE5F2C19EC}"/>
                  </a:ext>
                </a:extLst>
              </p:cNvPr>
              <p:cNvSpPr txBox="1"/>
              <p:nvPr/>
            </p:nvSpPr>
            <p:spPr>
              <a:xfrm>
                <a:off x="1106185" y="1161743"/>
                <a:ext cx="10211554" cy="938719"/>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Nếu trong thời gian</a:t>
                </a:r>
                <a:r>
                  <a:rPr lang="en-US" sz="2800">
                    <a:solidFill>
                      <a:srgbClr val="000000"/>
                    </a:solidFill>
                  </a:rPr>
                  <a:t> </a:t>
                </a:r>
                <a14:m>
                  <m:oMath xmlns:m="http://schemas.openxmlformats.org/officeDocument/2006/math">
                    <m:r>
                      <m:rPr>
                        <m:sty m:val="p"/>
                      </m:rPr>
                      <a:rPr lang="en-US" sz="2800" i="1">
                        <a:solidFill>
                          <a:srgbClr val="000000"/>
                        </a:solidFill>
                        <a:latin typeface="Cambria Math" panose="02040503050406030204" pitchFamily="18" charset="0"/>
                      </a:rPr>
                      <m:t>Δ</m:t>
                    </m:r>
                    <m:r>
                      <a:rPr lang="en-US" sz="2800" i="1">
                        <a:solidFill>
                          <a:srgbClr val="000000"/>
                        </a:solidFill>
                        <a:latin typeface="Cambria Math" panose="02040503050406030204" pitchFamily="18" charset="0"/>
                      </a:rPr>
                      <m:t>𝑡</m:t>
                    </m:r>
                  </m:oMath>
                </a14:m>
                <a:r>
                  <a:rPr lang="en-US" sz="2500">
                    <a:solidFill>
                      <a:srgbClr val="000000"/>
                    </a:solidFill>
                    <a:effectLst/>
                    <a:latin typeface="Arial" panose="020B0604020202020204" pitchFamily="34" charset="0"/>
                    <a:ea typeface="Times New Roman" panose="02020603050405020304" pitchFamily="18" charset="0"/>
                  </a:rPr>
                  <a:t> biến thiên vận tốc là </a:t>
                </a:r>
                <a14:m>
                  <m:oMath xmlns:m="http://schemas.openxmlformats.org/officeDocument/2006/math">
                    <m:r>
                      <m:rPr>
                        <m:sty m:val="p"/>
                      </m:rPr>
                      <a:rPr lang="en-US" sz="2400" i="1">
                        <a:solidFill>
                          <a:srgbClr val="000000"/>
                        </a:solidFill>
                        <a:latin typeface="Cambria Math" panose="02040503050406030204" pitchFamily="18" charset="0"/>
                      </a:rPr>
                      <m:t>Δ</m:t>
                    </m:r>
                    <m:r>
                      <a:rPr lang="en-US" sz="2400" i="1">
                        <a:solidFill>
                          <a:srgbClr val="000000"/>
                        </a:solidFill>
                        <a:latin typeface="Cambria Math" panose="02040503050406030204" pitchFamily="18" charset="0"/>
                      </a:rPr>
                      <m:t>𝑣</m:t>
                    </m:r>
                  </m:oMath>
                </a14:m>
                <a:r>
                  <a:rPr lang="en-US" sz="2400">
                    <a:solidFill>
                      <a:srgbClr val="000000"/>
                    </a:solidFill>
                    <a:latin typeface="Arial" panose="020B0604020202020204" pitchFamily="34" charset="0"/>
                    <a:ea typeface="Times New Roman" panose="02020603050405020304" pitchFamily="18" charset="0"/>
                  </a:rPr>
                  <a:t>,</a:t>
                </a:r>
                <a:r>
                  <a:rPr lang="en-US" sz="2500">
                    <a:solidFill>
                      <a:srgbClr val="000000"/>
                    </a:solidFill>
                    <a:effectLst/>
                    <a:latin typeface="Arial" panose="020B0604020202020204" pitchFamily="34" charset="0"/>
                    <a:ea typeface="Times New Roman" panose="02020603050405020304" pitchFamily="18" charset="0"/>
                  </a:rPr>
                  <a:t> thì:</a:t>
                </a:r>
              </a:p>
              <a:p>
                <a:r>
                  <a:rPr lang="en-US" sz="2500">
                    <a:solidFill>
                      <a:srgbClr val="000000"/>
                    </a:solidFill>
                    <a:effectLst/>
                    <a:latin typeface="Arial" panose="020B0604020202020204" pitchFamily="34" charset="0"/>
                    <a:ea typeface="Times New Roman" panose="02020603050405020304" pitchFamily="18" charset="0"/>
                  </a:rPr>
                  <a:t>Độ biến thiên của vận tốc trong một đơn vị thời gian là:</a:t>
                </a:r>
                <a:endParaRPr lang="en-US" sz="2500">
                  <a:effectLst/>
                  <a:latin typeface="Times New Roman" panose="02020603050405020304" pitchFamily="18" charset="0"/>
                  <a:ea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6ED319B3-7C10-441B-AE9D-88FE5F2C19EC}"/>
                  </a:ext>
                </a:extLst>
              </p:cNvPr>
              <p:cNvSpPr txBox="1">
                <a:spLocks noRot="1" noChangeAspect="1" noMove="1" noResize="1" noEditPoints="1" noAdjustHandles="1" noChangeArrowheads="1" noChangeShapeType="1" noTextEdit="1"/>
              </p:cNvSpPr>
              <p:nvPr/>
            </p:nvSpPr>
            <p:spPr>
              <a:xfrm>
                <a:off x="1106185" y="1161743"/>
                <a:ext cx="10211554" cy="938719"/>
              </a:xfrm>
              <a:prstGeom prst="rect">
                <a:avLst/>
              </a:prstGeom>
              <a:blipFill>
                <a:blip r:embed="rId7"/>
                <a:stretch>
                  <a:fillRect l="-955" t="-2597" b="-11039"/>
                </a:stretch>
              </a:blipFill>
            </p:spPr>
            <p:txBody>
              <a:bodyPr/>
              <a:lstStyle/>
              <a:p>
                <a:r>
                  <a:rPr lang="en-US">
                    <a:noFill/>
                  </a:rPr>
                  <a:t> </a:t>
                </a:r>
              </a:p>
            </p:txBody>
          </p:sp>
        </mc:Fallback>
      </mc:AlternateContent>
      <p:sp>
        <p:nvSpPr>
          <p:cNvPr id="44" name="Rectangle 1026060">
            <a:extLst>
              <a:ext uri="{FF2B5EF4-FFF2-40B4-BE49-F238E27FC236}">
                <a16:creationId xmlns:a16="http://schemas.microsoft.com/office/drawing/2014/main" id="{B7ECFEA0-A235-1756-681C-00D872E988AD}"/>
              </a:ext>
            </a:extLst>
          </p:cNvPr>
          <p:cNvSpPr>
            <a:spLocks noChangeArrowheads="1"/>
          </p:cNvSpPr>
          <p:nvPr/>
        </p:nvSpPr>
        <p:spPr bwMode="auto">
          <a:xfrm>
            <a:off x="1108813" y="5412588"/>
            <a:ext cx="5262032" cy="880241"/>
          </a:xfrm>
          <a:prstGeom prst="rect">
            <a:avLst/>
          </a:prstGeom>
          <a:noFill/>
          <a:ln w="9525" algn="ctr">
            <a:noFill/>
            <a:miter lim="800000"/>
            <a:headEnd/>
            <a:tailEnd/>
          </a:ln>
        </p:spPr>
        <p:txBody>
          <a:bodyPr wrap="square" lIns="109728" tIns="54864" rIns="109728" bIns="54864">
            <a:spAutoFit/>
          </a:bodyPr>
          <a:lstStyle/>
          <a:p>
            <a:pPr algn="ctr" defTabSz="1095376">
              <a:spcBef>
                <a:spcPts val="0"/>
              </a:spcBef>
              <a:buClr>
                <a:schemeClr val="tx2"/>
              </a:buClr>
              <a:buSzPct val="95000"/>
              <a:defRPr/>
            </a:pPr>
            <a:r>
              <a:rPr lang="en-US" altLang="en-US" sz="2500">
                <a:latin typeface="Arial" panose="020B0604020202020204" pitchFamily="34" charset="0"/>
                <a:cs typeface="Arial" panose="020B0604020202020204" pitchFamily="34" charset="0"/>
              </a:rPr>
              <a:t>Vận tốc là đại lượng vectơ nên </a:t>
            </a:r>
          </a:p>
          <a:p>
            <a:pPr algn="ctr" defTabSz="1095376">
              <a:spcBef>
                <a:spcPts val="0"/>
              </a:spcBef>
              <a:buClr>
                <a:schemeClr val="tx2"/>
              </a:buClr>
              <a:buSzPct val="95000"/>
              <a:defRPr/>
            </a:pPr>
            <a:r>
              <a:rPr lang="en-US" altLang="en-US" sz="2500" b="1" i="1">
                <a:latin typeface="Arial" panose="020B0604020202020204" pitchFamily="34" charset="0"/>
                <a:cs typeface="Arial" panose="020B0604020202020204" pitchFamily="34" charset="0"/>
              </a:rPr>
              <a:t>gia tốc cũng là đại lượng vectơ</a:t>
            </a:r>
            <a:endParaRPr lang="en-US" altLang="en-US" sz="2500" b="1" i="1">
              <a:solidFill>
                <a:srgbClr val="C00000"/>
              </a:solidFill>
              <a:latin typeface="Arial" panose="020B0604020202020204" pitchFamily="34" charset="0"/>
            </a:endParaRPr>
          </a:p>
        </p:txBody>
      </p:sp>
      <p:grpSp>
        <p:nvGrpSpPr>
          <p:cNvPr id="46" name="Group 45">
            <a:extLst>
              <a:ext uri="{FF2B5EF4-FFF2-40B4-BE49-F238E27FC236}">
                <a16:creationId xmlns:a16="http://schemas.microsoft.com/office/drawing/2014/main" id="{A7A5E334-4550-E280-FBB7-A3BF33ADF78D}"/>
              </a:ext>
            </a:extLst>
          </p:cNvPr>
          <p:cNvGrpSpPr/>
          <p:nvPr/>
        </p:nvGrpSpPr>
        <p:grpSpPr>
          <a:xfrm>
            <a:off x="6858000" y="5367883"/>
            <a:ext cx="1905000" cy="1236917"/>
            <a:chOff x="1219200" y="3374889"/>
            <a:chExt cx="3506587" cy="1236917"/>
          </a:xfrm>
        </p:grpSpPr>
        <p:pic>
          <p:nvPicPr>
            <p:cNvPr id="47" name="Picture 46" descr="empty-red-rectangle">
              <a:extLst>
                <a:ext uri="{FF2B5EF4-FFF2-40B4-BE49-F238E27FC236}">
                  <a16:creationId xmlns:a16="http://schemas.microsoft.com/office/drawing/2014/main" id="{8D01C335-D340-1104-55DC-1A10104E05A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219200" y="3374889"/>
              <a:ext cx="3467101" cy="1184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8" name="Object 60">
                  <a:extLst>
                    <a:ext uri="{FF2B5EF4-FFF2-40B4-BE49-F238E27FC236}">
                      <a16:creationId xmlns:a16="http://schemas.microsoft.com/office/drawing/2014/main" id="{DF393AFD-1B29-FA72-42E1-B7BBB1461602}"/>
                    </a:ext>
                  </a:extLst>
                </p:cNvPr>
                <p:cNvSpPr txBox="1"/>
                <p:nvPr/>
              </p:nvSpPr>
              <p:spPr bwMode="auto">
                <a:xfrm>
                  <a:off x="1449186" y="3419594"/>
                  <a:ext cx="3276601" cy="11922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acc>
                          <m:accPr>
                            <m:chr m:val="⃗"/>
                            <m:ctrlPr>
                              <a:rPr lang="en-US" sz="3000" i="1" smtClean="0">
                                <a:solidFill>
                                  <a:srgbClr val="000000"/>
                                </a:solidFill>
                                <a:latin typeface="Cambria Math" panose="02040503050406030204" pitchFamily="18" charset="0"/>
                              </a:rPr>
                            </m:ctrlPr>
                          </m:accPr>
                          <m:e>
                            <m:r>
                              <a:rPr lang="en-US" sz="3000" i="1">
                                <a:solidFill>
                                  <a:srgbClr val="000000"/>
                                </a:solidFill>
                                <a:latin typeface="Cambria Math" panose="02040503050406030204" pitchFamily="18" charset="0"/>
                              </a:rPr>
                              <m:t>𝑎</m:t>
                            </m:r>
                          </m:e>
                        </m:acc>
                        <m:r>
                          <a:rPr lang="en-US" sz="3000" i="1">
                            <a:solidFill>
                              <a:srgbClr val="000000"/>
                            </a:solidFill>
                            <a:latin typeface="Cambria Math" panose="02040503050406030204" pitchFamily="18" charset="0"/>
                          </a:rPr>
                          <m:t>=</m:t>
                        </m:r>
                        <m:f>
                          <m:fPr>
                            <m:ctrlPr>
                              <a:rPr lang="en-US" sz="3000" i="1">
                                <a:solidFill>
                                  <a:srgbClr val="000000"/>
                                </a:solidFill>
                                <a:latin typeface="Cambria Math" panose="02040503050406030204" pitchFamily="18" charset="0"/>
                              </a:rPr>
                            </m:ctrlPr>
                          </m:fPr>
                          <m:num>
                            <m:r>
                              <m:rPr>
                                <m:sty m:val="p"/>
                              </m:rPr>
                              <a:rPr lang="en-US" sz="3000" i="1">
                                <a:solidFill>
                                  <a:srgbClr val="000000"/>
                                </a:solidFill>
                                <a:latin typeface="Cambria Math" panose="02040503050406030204" pitchFamily="18" charset="0"/>
                              </a:rPr>
                              <m:t>Δ</m:t>
                            </m:r>
                            <m:acc>
                              <m:accPr>
                                <m:chr m:val="⃗"/>
                                <m:ctrlPr>
                                  <a:rPr lang="en-US" sz="3000" i="1" smtClean="0">
                                    <a:solidFill>
                                      <a:srgbClr val="000000"/>
                                    </a:solidFill>
                                    <a:latin typeface="Cambria Math" panose="02040503050406030204" pitchFamily="18" charset="0"/>
                                  </a:rPr>
                                </m:ctrlPr>
                              </m:accPr>
                              <m:e>
                                <m:r>
                                  <a:rPr lang="en-US" sz="3000" b="0" i="1" smtClean="0">
                                    <a:solidFill>
                                      <a:srgbClr val="000000"/>
                                    </a:solidFill>
                                    <a:latin typeface="Cambria Math" panose="02040503050406030204" pitchFamily="18" charset="0"/>
                                  </a:rPr>
                                  <m:t>𝑣</m:t>
                                </m:r>
                              </m:e>
                            </m:acc>
                          </m:num>
                          <m:den>
                            <m:r>
                              <m:rPr>
                                <m:sty m:val="p"/>
                              </m:rPr>
                              <a:rPr lang="en-US" sz="3000" i="1">
                                <a:solidFill>
                                  <a:srgbClr val="000000"/>
                                </a:solidFill>
                                <a:latin typeface="Cambria Math" panose="02040503050406030204" pitchFamily="18" charset="0"/>
                              </a:rPr>
                              <m:t>Δ</m:t>
                            </m:r>
                            <m:r>
                              <a:rPr lang="en-US" sz="3000" i="1">
                                <a:solidFill>
                                  <a:srgbClr val="000000"/>
                                </a:solidFill>
                                <a:latin typeface="Cambria Math" panose="02040503050406030204" pitchFamily="18" charset="0"/>
                              </a:rPr>
                              <m:t>𝑡</m:t>
                            </m:r>
                          </m:den>
                        </m:f>
                      </m:oMath>
                    </m:oMathPara>
                  </a14:m>
                  <a:endParaRPr lang="en-US" sz="3000">
                    <a:latin typeface="Arial" panose="020B0604020202020204" pitchFamily="34" charset="0"/>
                    <a:cs typeface="Arial" panose="020B0604020202020204" pitchFamily="34" charset="0"/>
                  </a:endParaRPr>
                </a:p>
              </p:txBody>
            </p:sp>
          </mc:Choice>
          <mc:Fallback xmlns="">
            <p:sp>
              <p:nvSpPr>
                <p:cNvPr id="48" name="Object 60">
                  <a:extLst>
                    <a:ext uri="{FF2B5EF4-FFF2-40B4-BE49-F238E27FC236}">
                      <a16:creationId xmlns:a16="http://schemas.microsoft.com/office/drawing/2014/main" id="{DF393AFD-1B29-FA72-42E1-B7BBB1461602}"/>
                    </a:ext>
                  </a:extLst>
                </p:cNvPr>
                <p:cNvSpPr txBox="1">
                  <a:spLocks noRot="1" noChangeAspect="1" noMove="1" noResize="1" noEditPoints="1" noAdjustHandles="1" noChangeArrowheads="1" noChangeShapeType="1" noTextEdit="1"/>
                </p:cNvSpPr>
                <p:nvPr/>
              </p:nvSpPr>
              <p:spPr bwMode="auto">
                <a:xfrm>
                  <a:off x="1449186" y="3419594"/>
                  <a:ext cx="3276601" cy="1192212"/>
                </a:xfrm>
                <a:prstGeom prst="rect">
                  <a:avLst/>
                </a:prstGeom>
                <a:blipFill>
                  <a:blip r:embed="rId9"/>
                  <a:stretch>
                    <a:fillRect/>
                  </a:stretch>
                </a:blipFill>
                <a:ln>
                  <a:noFill/>
                </a:ln>
                <a:effectLst/>
              </p:spPr>
              <p:txBody>
                <a:bodyPr/>
                <a:lstStyle/>
                <a:p>
                  <a:r>
                    <a:rPr lang="en-US">
                      <a:noFill/>
                    </a:rPr>
                    <a:t> </a:t>
                  </a:r>
                </a:p>
              </p:txBody>
            </p:sp>
          </mc:Fallback>
        </mc:AlternateContent>
      </p:grpSp>
      <p:sp>
        <p:nvSpPr>
          <p:cNvPr id="49" name="Text Box 13">
            <a:extLst>
              <a:ext uri="{FF2B5EF4-FFF2-40B4-BE49-F238E27FC236}">
                <a16:creationId xmlns:a16="http://schemas.microsoft.com/office/drawing/2014/main" id="{ACD331CD-52BD-1945-8049-BCC169400DFC}"/>
              </a:ext>
            </a:extLst>
          </p:cNvPr>
          <p:cNvSpPr txBox="1">
            <a:spLocks noChangeArrowheads="1"/>
          </p:cNvSpPr>
          <p:nvPr/>
        </p:nvSpPr>
        <p:spPr bwMode="auto">
          <a:xfrm>
            <a:off x="218683" y="684359"/>
            <a:ext cx="3518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i="1">
                <a:solidFill>
                  <a:srgbClr val="0070C0"/>
                </a:solidFill>
                <a:cs typeface="Arial" panose="020B0604020202020204" pitchFamily="34" charset="0"/>
              </a:rPr>
              <a:t>1. Khái niệm gia tốc</a:t>
            </a:r>
          </a:p>
        </p:txBody>
      </p:sp>
    </p:spTree>
    <p:extLst>
      <p:ext uri="{BB962C8B-B14F-4D97-AF65-F5344CB8AC3E}">
        <p14:creationId xmlns:p14="http://schemas.microsoft.com/office/powerpoint/2010/main" val="258891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42" grpId="0"/>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1003</Words>
  <Application>Microsoft Office PowerPoint</Application>
  <PresentationFormat>Widescreen</PresentationFormat>
  <Paragraphs>130</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2022-09-16T15:41:28Z</dcterms:created>
  <dcterms:modified xsi:type="dcterms:W3CDTF">2024-05-09T03:46:27Z</dcterms:modified>
</cp:coreProperties>
</file>