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25"/>
  </p:notesMasterIdLst>
  <p:sldIdLst>
    <p:sldId id="310" r:id="rId2"/>
    <p:sldId id="1024" r:id="rId3"/>
    <p:sldId id="1306" r:id="rId4"/>
    <p:sldId id="1037" r:id="rId5"/>
    <p:sldId id="1232" r:id="rId6"/>
    <p:sldId id="1233" r:id="rId7"/>
    <p:sldId id="1286" r:id="rId8"/>
    <p:sldId id="1288" r:id="rId9"/>
    <p:sldId id="1289" r:id="rId10"/>
    <p:sldId id="1290" r:id="rId11"/>
    <p:sldId id="1291" r:id="rId12"/>
    <p:sldId id="1303" r:id="rId13"/>
    <p:sldId id="1292" r:id="rId14"/>
    <p:sldId id="1248" r:id="rId15"/>
    <p:sldId id="1293" r:id="rId16"/>
    <p:sldId id="1305" r:id="rId17"/>
    <p:sldId id="1295" r:id="rId18"/>
    <p:sldId id="1296" r:id="rId19"/>
    <p:sldId id="1307" r:id="rId20"/>
    <p:sldId id="1297" r:id="rId21"/>
    <p:sldId id="1298" r:id="rId22"/>
    <p:sldId id="1299" r:id="rId23"/>
    <p:sldId id="3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006600"/>
    <a:srgbClr val="FF6600"/>
    <a:srgbClr val="0000FF"/>
    <a:srgbClr val="FFFFFF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1462" autoAdjust="0"/>
  </p:normalViewPr>
  <p:slideViewPr>
    <p:cSldViewPr>
      <p:cViewPr varScale="1">
        <p:scale>
          <a:sx n="70" d="100"/>
          <a:sy n="70" d="100"/>
        </p:scale>
        <p:origin x="52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4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9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15DA6-C5A1-4164-8FBC-E4B0D1B4BE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7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2C0466-F193-805D-1B82-F527D7EA8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406EC3-EDA7-07B0-3981-88F4676FB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4DC77C-5D26-EA89-E9C1-22FF0C496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60E25-E075-47C8-A453-F3F5C2EFC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45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0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41.pn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microsoft.com/office/2007/relationships/hdphoto" Target="../media/hdphoto6.wdp"/><Relationship Id="rId7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microsoft.com/office/2007/relationships/hdphoto" Target="../media/hdphoto14.wdp"/><Relationship Id="rId10" Type="http://schemas.microsoft.com/office/2007/relationships/hdphoto" Target="../media/hdphoto16.wdp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6.wdp"/><Relationship Id="rId7" Type="http://schemas.openxmlformats.org/officeDocument/2006/relationships/image" Target="../media/image4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0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53.png"/><Relationship Id="rId10" Type="http://schemas.openxmlformats.org/officeDocument/2006/relationships/image" Target="../media/image27.svg"/><Relationship Id="rId4" Type="http://schemas.openxmlformats.org/officeDocument/2006/relationships/image" Target="../media/image5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6.wdp"/><Relationship Id="rId7" Type="http://schemas.openxmlformats.org/officeDocument/2006/relationships/image" Target="../media/image6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60.png"/><Relationship Id="rId4" Type="http://schemas.openxmlformats.org/officeDocument/2006/relationships/image" Target="../media/image59.jpeg"/><Relationship Id="rId9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CH&#7910;%20NHI&#7878;M\MUSIC\ngoi%20lai%20ben%20%20nhau.mp3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FIREW1">
            <a:extLst>
              <a:ext uri="{FF2B5EF4-FFF2-40B4-BE49-F238E27FC236}">
                <a16:creationId xmlns:a16="http://schemas.microsoft.com/office/drawing/2014/main" id="{E483F17D-A9D1-D96C-6B0B-4EFF92EF72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502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8" descr="SPARKLES">
            <a:extLst>
              <a:ext uri="{FF2B5EF4-FFF2-40B4-BE49-F238E27FC236}">
                <a16:creationId xmlns:a16="http://schemas.microsoft.com/office/drawing/2014/main" id="{AE332F64-5EDB-2CC7-7BB5-3FB1E7C08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2514601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SPARKLES">
            <a:extLst>
              <a:ext uri="{FF2B5EF4-FFF2-40B4-BE49-F238E27FC236}">
                <a16:creationId xmlns:a16="http://schemas.microsoft.com/office/drawing/2014/main" id="{77E1C018-543A-777C-5F0A-C8103C590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4724401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3" descr="Vista Long Hot Summer">
            <a:extLst>
              <a:ext uri="{FF2B5EF4-FFF2-40B4-BE49-F238E27FC236}">
                <a16:creationId xmlns:a16="http://schemas.microsoft.com/office/drawing/2014/main" id="{F2009904-889D-DC60-EF4B-78DE72A9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6" descr="SPARKLES">
            <a:extLst>
              <a:ext uri="{FF2B5EF4-FFF2-40B4-BE49-F238E27FC236}">
                <a16:creationId xmlns:a16="http://schemas.microsoft.com/office/drawing/2014/main" id="{D76C8B43-AEFD-1536-D2D4-D304BC170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1"/>
            <a:ext cx="76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7" descr="SPARKLES">
            <a:extLst>
              <a:ext uri="{FF2B5EF4-FFF2-40B4-BE49-F238E27FC236}">
                <a16:creationId xmlns:a16="http://schemas.microsoft.com/office/drawing/2014/main" id="{32EF5B15-54DC-B6F0-BBAC-3BBB73348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505201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8" descr="FIREW1">
            <a:extLst>
              <a:ext uri="{FF2B5EF4-FFF2-40B4-BE49-F238E27FC236}">
                <a16:creationId xmlns:a16="http://schemas.microsoft.com/office/drawing/2014/main" id="{E83A9FF2-D052-B8E4-92DD-7752104219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12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9" descr="SPARKLES">
            <a:extLst>
              <a:ext uri="{FF2B5EF4-FFF2-40B4-BE49-F238E27FC236}">
                <a16:creationId xmlns:a16="http://schemas.microsoft.com/office/drawing/2014/main" id="{B80630CF-F630-C72C-6FD1-22C89EEDEB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953001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0" descr="SPARKLES">
            <a:extLst>
              <a:ext uri="{FF2B5EF4-FFF2-40B4-BE49-F238E27FC236}">
                <a16:creationId xmlns:a16="http://schemas.microsoft.com/office/drawing/2014/main" id="{E89B6120-7347-40EA-7900-E9D2D92DD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676401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81" descr="SPARKLES">
            <a:extLst>
              <a:ext uri="{FF2B5EF4-FFF2-40B4-BE49-F238E27FC236}">
                <a16:creationId xmlns:a16="http://schemas.microsoft.com/office/drawing/2014/main" id="{6E05B22D-99A1-821B-E776-91E22FE882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810001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Group 84">
            <a:extLst>
              <a:ext uri="{FF2B5EF4-FFF2-40B4-BE49-F238E27FC236}">
                <a16:creationId xmlns:a16="http://schemas.microsoft.com/office/drawing/2014/main" id="{394A82EC-E905-CD3F-16B4-63AFA4F47E1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"/>
            <a:ext cx="946150" cy="1857375"/>
            <a:chOff x="144" y="2132"/>
            <a:chExt cx="1089" cy="1537"/>
          </a:xfrm>
        </p:grpSpPr>
        <p:pic>
          <p:nvPicPr>
            <p:cNvPr id="2071" name="Picture 85" descr="hoa van trang tri">
              <a:extLst>
                <a:ext uri="{FF2B5EF4-FFF2-40B4-BE49-F238E27FC236}">
                  <a16:creationId xmlns:a16="http://schemas.microsoft.com/office/drawing/2014/main" id="{EAF732A1-F421-F19A-F8DD-5ADDB9139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87"/>
              <a:ext cx="108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6" descr="Logo-BG&amp;DDT">
              <a:extLst>
                <a:ext uri="{FF2B5EF4-FFF2-40B4-BE49-F238E27FC236}">
                  <a16:creationId xmlns:a16="http://schemas.microsoft.com/office/drawing/2014/main" id="{4E00EA24-24BB-6B09-E54D-88E54FC9D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3004"/>
              <a:ext cx="49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87" descr="feu2">
              <a:extLst>
                <a:ext uri="{FF2B5EF4-FFF2-40B4-BE49-F238E27FC236}">
                  <a16:creationId xmlns:a16="http://schemas.microsoft.com/office/drawing/2014/main" id="{4FBCDC59-55E1-CBD8-91D1-71F85E282E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" y="2132"/>
              <a:ext cx="353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1" name="AutoShape 89">
            <a:extLst>
              <a:ext uri="{FF2B5EF4-FFF2-40B4-BE49-F238E27FC236}">
                <a16:creationId xmlns:a16="http://schemas.microsoft.com/office/drawing/2014/main" id="{D1FC3D25-97A3-384A-2E8E-D22C0EAA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95600"/>
            <a:ext cx="5181600" cy="7620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WordArt 91">
            <a:extLst>
              <a:ext uri="{FF2B5EF4-FFF2-40B4-BE49-F238E27FC236}">
                <a16:creationId xmlns:a16="http://schemas.microsoft.com/office/drawing/2014/main" id="{70FFD156-E198-C79A-705E-4A35746AD4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7951" y="1371600"/>
            <a:ext cx="6919913" cy="822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73969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ĐẾN DỰ GIỜ</a:t>
            </a:r>
          </a:p>
        </p:txBody>
      </p:sp>
      <p:pic>
        <p:nvPicPr>
          <p:cNvPr id="2065" name="Picture 93" descr="WELCOME1">
            <a:extLst>
              <a:ext uri="{FF2B5EF4-FFF2-40B4-BE49-F238E27FC236}">
                <a16:creationId xmlns:a16="http://schemas.microsoft.com/office/drawing/2014/main" id="{535F32CF-15B4-6ECF-8630-C577C67DA8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6359525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6" name="Group 95">
            <a:extLst>
              <a:ext uri="{FF2B5EF4-FFF2-40B4-BE49-F238E27FC236}">
                <a16:creationId xmlns:a16="http://schemas.microsoft.com/office/drawing/2014/main" id="{A5CC0D87-76F9-A60E-C23F-BF6EEC78963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9050"/>
            <a:ext cx="9124950" cy="6838950"/>
            <a:chOff x="0" y="0"/>
            <a:chExt cx="5760" cy="4320"/>
          </a:xfrm>
        </p:grpSpPr>
        <p:pic>
          <p:nvPicPr>
            <p:cNvPr id="2067" name="Picture 96" descr="bluline[1]">
              <a:extLst>
                <a:ext uri="{FF2B5EF4-FFF2-40B4-BE49-F238E27FC236}">
                  <a16:creationId xmlns:a16="http://schemas.microsoft.com/office/drawing/2014/main" id="{AE731E78-6B70-2FB9-E279-59E3B15AE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97" descr="bluline[1]">
              <a:extLst>
                <a:ext uri="{FF2B5EF4-FFF2-40B4-BE49-F238E27FC236}">
                  <a16:creationId xmlns:a16="http://schemas.microsoft.com/office/drawing/2014/main" id="{0774BF45-57CE-7796-764A-E684A3D3E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98" descr="bluline[1]">
              <a:extLst>
                <a:ext uri="{FF2B5EF4-FFF2-40B4-BE49-F238E27FC236}">
                  <a16:creationId xmlns:a16="http://schemas.microsoft.com/office/drawing/2014/main" id="{CFB3332E-AC5C-86AA-B9ED-420DE5EC5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99" descr="bluline[1]">
              <a:extLst>
                <a:ext uri="{FF2B5EF4-FFF2-40B4-BE49-F238E27FC236}">
                  <a16:creationId xmlns:a16="http://schemas.microsoft.com/office/drawing/2014/main" id="{BAB1F6AD-E4A8-B7A7-C4E3-42B38B7FC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76200" y="65599"/>
            <a:ext cx="8603569" cy="541686"/>
            <a:chOff x="74035" y="2231322"/>
            <a:chExt cx="8550261" cy="756153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3" y="2267004"/>
              <a:ext cx="4514357" cy="708275"/>
              <a:chOff x="587624" y="3377549"/>
              <a:chExt cx="2324683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4" y="3377549"/>
                <a:ext cx="2324683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6304"/>
            <a:ext cx="12192000" cy="188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533400" y="834657"/>
            <a:ext cx="112350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Đại lượng vừa cho biết độ dài vừa cho biết hướng của sự thay đổi vị trí của vật gọi là </a:t>
            </a:r>
            <a:r>
              <a:rPr lang="en-US" sz="25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 dịch chuyển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AB4992-9518-924F-3282-01837B7EB9B8}"/>
              </a:ext>
            </a:extLst>
          </p:cNvPr>
          <p:cNvGrpSpPr/>
          <p:nvPr/>
        </p:nvGrpSpPr>
        <p:grpSpPr>
          <a:xfrm>
            <a:off x="5943600" y="2625430"/>
            <a:ext cx="4453270" cy="3994107"/>
            <a:chOff x="3619500" y="2625456"/>
            <a:chExt cx="4305300" cy="4040358"/>
          </a:xfrm>
        </p:grpSpPr>
        <p:pic>
          <p:nvPicPr>
            <p:cNvPr id="18" name="Picture 17" descr="Calendar&#10;&#10;Description automatically generated">
              <a:extLst>
                <a:ext uri="{FF2B5EF4-FFF2-40B4-BE49-F238E27FC236}">
                  <a16:creationId xmlns:a16="http://schemas.microsoft.com/office/drawing/2014/main" id="{54A8F15F-D973-D5DE-2B70-232C63CA2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500" y="2625456"/>
              <a:ext cx="4305300" cy="4040358"/>
            </a:xfrm>
            <a:prstGeom prst="rect">
              <a:avLst/>
            </a:prstGeom>
          </p:spPr>
        </p:pic>
        <p:pic>
          <p:nvPicPr>
            <p:cNvPr id="19" name="Picture 18" descr="A picture containing building, house, outdoor, white&#10;&#10;Description automatically generated">
              <a:extLst>
                <a:ext uri="{FF2B5EF4-FFF2-40B4-BE49-F238E27FC236}">
                  <a16:creationId xmlns:a16="http://schemas.microsoft.com/office/drawing/2014/main" id="{2A97DACC-E6D6-1429-7934-9EC5AA904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8" b="100000" l="7614" r="98477">
                          <a14:foregroundMark x1="11168" y1="16447" x2="11168" y2="16447"/>
                          <a14:foregroundMark x1="9137" y1="12500" x2="9137" y2="12500"/>
                          <a14:foregroundMark x1="11675" y1="7895" x2="10660" y2="7895"/>
                          <a14:foregroundMark x1="47716" y1="46711" x2="47716" y2="46711"/>
                          <a14:foregroundMark x1="47716" y1="44737" x2="47716" y2="44737"/>
                          <a14:foregroundMark x1="10660" y1="16447" x2="10660" y2="16447"/>
                          <a14:foregroundMark x1="10152" y1="43421" x2="10152" y2="43421"/>
                          <a14:foregroundMark x1="10660" y1="23684" x2="10660" y2="23684"/>
                          <a14:foregroundMark x1="94416" y1="67105" x2="94416" y2="67105"/>
                          <a14:foregroundMark x1="12183" y1="12500" x2="12183" y2="12500"/>
                          <a14:foregroundMark x1="11168" y1="13816" x2="11168" y2="13816"/>
                          <a14:foregroundMark x1="12183" y1="19737" x2="12183" y2="19737"/>
                          <a14:foregroundMark x1="13198" y1="15789" x2="13198" y2="15789"/>
                          <a14:foregroundMark x1="7614" y1="80921" x2="7614" y2="80921"/>
                          <a14:foregroundMark x1="35533" y1="75658" x2="35533" y2="75658"/>
                          <a14:foregroundMark x1="36041" y1="88816" x2="36041" y2="88816"/>
                          <a14:foregroundMark x1="46193" y1="97368" x2="46193" y2="97368"/>
                          <a14:foregroundMark x1="25381" y1="96053" x2="25381" y2="96053"/>
                          <a14:foregroundMark x1="17259" y1="96711" x2="17259" y2="96711"/>
                          <a14:foregroundMark x1="10152" y1="96053" x2="11675" y2="95395"/>
                          <a14:foregroundMark x1="13198" y1="95395" x2="13198" y2="94737"/>
                          <a14:foregroundMark x1="42132" y1="94737" x2="42132" y2="94737"/>
                          <a14:foregroundMark x1="58376" y1="94079" x2="59898" y2="93421"/>
                          <a14:foregroundMark x1="67513" y1="94079" x2="70051" y2="95395"/>
                          <a14:foregroundMark x1="47716" y1="99342" x2="47716" y2="99342"/>
                          <a14:foregroundMark x1="39594" y1="97368" x2="39594" y2="97368"/>
                          <a14:foregroundMark x1="35533" y1="94737" x2="35533" y2="94737"/>
                          <a14:foregroundMark x1="98985" y1="69737" x2="98985" y2="69737"/>
                          <a14:foregroundMark x1="94924" y1="71053" x2="94924" y2="71053"/>
                          <a14:foregroundMark x1="98477" y1="70395" x2="98477" y2="70395"/>
                          <a14:foregroundMark x1="94924" y1="71053" x2="94924" y2="71053"/>
                          <a14:foregroundMark x1="93401" y1="70395" x2="95431" y2="69079"/>
                          <a14:foregroundMark x1="47208" y1="94079" x2="47208" y2="94079"/>
                          <a14:foregroundMark x1="35533" y1="96711" x2="35533" y2="96711"/>
                          <a14:foregroundMark x1="56345" y1="96711" x2="56345" y2="96711"/>
                          <a14:foregroundMark x1="80203" y1="95395" x2="80203" y2="95395"/>
                          <a14:foregroundMark x1="12690" y1="24342" x2="12690" y2="243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1439"/>
            <a:stretch/>
          </p:blipFill>
          <p:spPr>
            <a:xfrm>
              <a:off x="4648200" y="2787700"/>
              <a:ext cx="802544" cy="64130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4267E3-1D25-0009-37DD-6E51F60C3F61}"/>
                </a:ext>
              </a:extLst>
            </p:cNvPr>
            <p:cNvSpPr/>
            <p:nvPr/>
          </p:nvSpPr>
          <p:spPr>
            <a:xfrm>
              <a:off x="6553200" y="3429000"/>
              <a:ext cx="546384" cy="381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210DF1-E762-F7C7-BECF-5F28042CDF6B}"/>
                </a:ext>
              </a:extLst>
            </p:cNvPr>
            <p:cNvSpPr/>
            <p:nvPr/>
          </p:nvSpPr>
          <p:spPr>
            <a:xfrm>
              <a:off x="6210300" y="5067026"/>
              <a:ext cx="440296" cy="457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7027DB6-AFD6-C84F-19CE-044271B68445}"/>
              </a:ext>
            </a:extLst>
          </p:cNvPr>
          <p:cNvSpPr txBox="1"/>
          <p:nvPr/>
        </p:nvSpPr>
        <p:spPr>
          <a:xfrm>
            <a:off x="196666" y="2932660"/>
            <a:ext cx="52937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dịch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ô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tô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250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100 m (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Bắc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en-US" sz="2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09474E-5A70-DAD8-A087-58D995091C7B}"/>
              </a:ext>
            </a:extLst>
          </p:cNvPr>
          <p:cNvSpPr txBox="1"/>
          <p:nvPr/>
        </p:nvSpPr>
        <p:spPr>
          <a:xfrm>
            <a:off x="679142" y="4666022"/>
            <a:ext cx="37404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</a:pP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*Một đại lượng vừa cho biết độ lớn, vừa cho biết hướng như độ dịch chuyển gọi là đại lượng vectơ.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D01B7-1EDE-CB30-498E-1E7830DC78B9}"/>
              </a:ext>
            </a:extLst>
          </p:cNvPr>
          <p:cNvSpPr txBox="1"/>
          <p:nvPr/>
        </p:nvSpPr>
        <p:spPr>
          <a:xfrm>
            <a:off x="499431" y="1668215"/>
            <a:ext cx="112350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 dịch chuyển (kí hiệu </a:t>
            </a:r>
            <a:r>
              <a:rPr lang="en-US" sz="2500" b="1" i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25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 biểu diễn bằng một mũi tên nối vị trí đầu và vị trí cuối của chuyển động, có độ dài tỉ lệ với độ lớn của độ dịch chuyển. 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1971AE-13EF-2A29-5A67-165DC0396C88}"/>
              </a:ext>
            </a:extLst>
          </p:cNvPr>
          <p:cNvGrpSpPr/>
          <p:nvPr/>
        </p:nvGrpSpPr>
        <p:grpSpPr>
          <a:xfrm>
            <a:off x="7465332" y="3731050"/>
            <a:ext cx="1059402" cy="1143266"/>
            <a:chOff x="1113331" y="2641639"/>
            <a:chExt cx="1210938" cy="217891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D734B7-8716-9187-C090-838DA863E126}"/>
                </a:ext>
              </a:extLst>
            </p:cNvPr>
            <p:cNvGrpSpPr/>
            <p:nvPr/>
          </p:nvGrpSpPr>
          <p:grpSpPr>
            <a:xfrm>
              <a:off x="1812881" y="2974467"/>
              <a:ext cx="201999" cy="1425657"/>
              <a:chOff x="1812881" y="2974467"/>
              <a:chExt cx="201999" cy="142565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1031900-8539-2C06-97D6-264EC80FB73B}"/>
                  </a:ext>
                </a:extLst>
              </p:cNvPr>
              <p:cNvGrpSpPr/>
              <p:nvPr/>
            </p:nvGrpSpPr>
            <p:grpSpPr>
              <a:xfrm>
                <a:off x="1824213" y="2974467"/>
                <a:ext cx="190667" cy="1425657"/>
                <a:chOff x="-571180" y="4968481"/>
                <a:chExt cx="272408" cy="1497671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B0744FE-DF29-A5B5-88DE-5D251D22AC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1180" y="5756422"/>
                  <a:ext cx="272408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F9333450-9046-C634-BC00-1B7EDCF869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434977" y="4968481"/>
                  <a:ext cx="0" cy="1497671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8A9C1E8-35F2-B892-099B-829C37732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2881" y="4400124"/>
                <a:ext cx="19520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F4C3D4-7C08-A80B-FEDD-AF7B7E885298}"/>
                </a:ext>
              </a:extLst>
            </p:cNvPr>
            <p:cNvSpPr txBox="1"/>
            <p:nvPr/>
          </p:nvSpPr>
          <p:spPr>
            <a:xfrm>
              <a:off x="1113331" y="2641639"/>
              <a:ext cx="1170856" cy="489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endParaRPr lang="en-US" sz="2500">
                <a:solidFill>
                  <a:srgbClr val="7030A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F2ACDC-154B-4BB5-DB18-D0438B6DF105}"/>
                </a:ext>
              </a:extLst>
            </p:cNvPr>
            <p:cNvSpPr txBox="1"/>
            <p:nvPr/>
          </p:nvSpPr>
          <p:spPr>
            <a:xfrm>
              <a:off x="1437969" y="4266559"/>
              <a:ext cx="886300" cy="553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endParaRPr lang="en-US" sz="30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F2BD4CD-A36D-A9F1-8640-1270143ADBAF}"/>
              </a:ext>
            </a:extLst>
          </p:cNvPr>
          <p:cNvSpPr txBox="1"/>
          <p:nvPr/>
        </p:nvSpPr>
        <p:spPr>
          <a:xfrm>
            <a:off x="10514987" y="3913368"/>
            <a:ext cx="13791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25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xích</a:t>
            </a:r>
            <a:r>
              <a:rPr lang="en-US" sz="25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 cm </a:t>
            </a:r>
            <a:r>
              <a:rPr lang="en-US" sz="25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ứng</a:t>
            </a:r>
            <a:r>
              <a:rPr lang="en-US" sz="25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50 m</a:t>
            </a:r>
            <a:endParaRPr lang="en-US" sz="2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3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76074" y="774376"/>
            <a:ext cx="10972800" cy="714800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49" y="902379"/>
            <a:ext cx="1043190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7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 xác định các độ dịch chuyển mô tả ở hình trong toạ độ địa lí.</a:t>
            </a:r>
            <a:endParaRPr lang="en-US" sz="27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ACF958-5DFA-97BF-2BB1-278E456151C8}"/>
              </a:ext>
            </a:extLst>
          </p:cNvPr>
          <p:cNvGrpSpPr/>
          <p:nvPr/>
        </p:nvGrpSpPr>
        <p:grpSpPr>
          <a:xfrm>
            <a:off x="3048000" y="1904039"/>
            <a:ext cx="5424868" cy="3875414"/>
            <a:chOff x="6762835" y="2536181"/>
            <a:chExt cx="5424868" cy="38754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10C505-7A8E-26E9-D4B5-9536C0411A54}"/>
                </a:ext>
              </a:extLst>
            </p:cNvPr>
            <p:cNvGrpSpPr/>
            <p:nvPr/>
          </p:nvGrpSpPr>
          <p:grpSpPr>
            <a:xfrm>
              <a:off x="6762835" y="2536181"/>
              <a:ext cx="5424868" cy="3875414"/>
              <a:chOff x="6727392" y="2578261"/>
              <a:chExt cx="5424868" cy="3875414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EC150F3-DA7F-63EE-8AA8-9D4F56830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3888" y="2657604"/>
                <a:ext cx="0" cy="379607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667322A-0D0B-6B96-936C-2EFEF9F5D7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05739" y="5070729"/>
                <a:ext cx="4746018" cy="4603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07787E-F6C6-5476-A467-EADFD42E1B62}"/>
                  </a:ext>
                </a:extLst>
              </p:cNvPr>
              <p:cNvSpPr txBox="1"/>
              <p:nvPr/>
            </p:nvSpPr>
            <p:spPr>
              <a:xfrm>
                <a:off x="9892070" y="3155516"/>
                <a:ext cx="619106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500" baseline="-25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500" baseline="-250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28CB50-BBBF-D290-412E-3B37FFE21496}"/>
                  </a:ext>
                </a:extLst>
              </p:cNvPr>
              <p:cNvSpPr txBox="1"/>
              <p:nvPr/>
            </p:nvSpPr>
            <p:spPr>
              <a:xfrm>
                <a:off x="7727212" y="2578261"/>
                <a:ext cx="952329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500" baseline="-25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500" baseline="-250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4EAB9A-5879-8927-C51B-DA0CC85C50B8}"/>
                  </a:ext>
                </a:extLst>
              </p:cNvPr>
              <p:cNvSpPr txBox="1"/>
              <p:nvPr/>
            </p:nvSpPr>
            <p:spPr>
              <a:xfrm>
                <a:off x="7953279" y="5058696"/>
                <a:ext cx="95232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000">
                    <a:latin typeface="Arial" panose="020B0604020202020204" pitchFamily="34" charset="0"/>
                    <a:cs typeface="Times New Roman" panose="02020603050405020304" pitchFamily="18" charset="0"/>
                  </a:rPr>
                  <a:t>0</a:t>
                </a:r>
                <a:endParaRPr lang="en-US" sz="30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A7DA79-0240-5B7E-B22C-A2DD6AFDA58E}"/>
                  </a:ext>
                </a:extLst>
              </p:cNvPr>
              <p:cNvSpPr txBox="1"/>
              <p:nvPr/>
            </p:nvSpPr>
            <p:spPr>
              <a:xfrm>
                <a:off x="11199931" y="5193179"/>
                <a:ext cx="952329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500" baseline="-25000">
                    <a:latin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endParaRPr lang="en-US" sz="2500" baseline="-250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B91072-F6BE-7884-66F2-53865277D6B3}"/>
                  </a:ext>
                </a:extLst>
              </p:cNvPr>
              <p:cNvSpPr txBox="1"/>
              <p:nvPr/>
            </p:nvSpPr>
            <p:spPr>
              <a:xfrm>
                <a:off x="6727392" y="5124900"/>
                <a:ext cx="952329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latin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500" baseline="-25000">
                    <a:latin typeface="Arial" panose="020B0604020202020204" pitchFamily="34" charset="0"/>
                    <a:cs typeface="Times New Roman" panose="02020603050405020304" pitchFamily="18" charset="0"/>
                  </a:rPr>
                  <a:t>4</a:t>
                </a:r>
                <a:endParaRPr lang="en-US" sz="2500" baseline="-2500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0095ED-4717-8D12-E1F6-8772B6194DDB}"/>
                </a:ext>
              </a:extLst>
            </p:cNvPr>
            <p:cNvSpPr txBox="1"/>
            <p:nvPr/>
          </p:nvSpPr>
          <p:spPr>
            <a:xfrm>
              <a:off x="9204995" y="4574392"/>
              <a:ext cx="9523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r>
                <a:rPr lang="en-US" sz="2500" baseline="300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500" baseline="30000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AE1568F7-3038-6348-416D-D25312ED359E}"/>
                </a:ext>
              </a:extLst>
            </p:cNvPr>
            <p:cNvSpPr/>
            <p:nvPr/>
          </p:nvSpPr>
          <p:spPr>
            <a:xfrm>
              <a:off x="8871606" y="4781983"/>
              <a:ext cx="335623" cy="4933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641328-2413-9F70-24F2-9DFD3130A4CC}"/>
              </a:ext>
            </a:extLst>
          </p:cNvPr>
          <p:cNvGrpSpPr/>
          <p:nvPr/>
        </p:nvGrpSpPr>
        <p:grpSpPr>
          <a:xfrm>
            <a:off x="6931738" y="2054779"/>
            <a:ext cx="1504078" cy="1460956"/>
            <a:chOff x="3860800" y="2711197"/>
            <a:chExt cx="3270114" cy="3831009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C6659D4-8356-0E46-56B0-F10D1535C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95800" y="3505200"/>
              <a:ext cx="2209800" cy="22098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B2254E0-050B-D78E-A870-1CD4387D0193}"/>
                </a:ext>
              </a:extLst>
            </p:cNvPr>
            <p:cNvSpPr txBox="1"/>
            <p:nvPr/>
          </p:nvSpPr>
          <p:spPr>
            <a:xfrm>
              <a:off x="5094434" y="2711197"/>
              <a:ext cx="685799" cy="88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16213F-DAD1-94D7-DBC5-15D3F65647EE}"/>
                </a:ext>
              </a:extLst>
            </p:cNvPr>
            <p:cNvSpPr txBox="1"/>
            <p:nvPr/>
          </p:nvSpPr>
          <p:spPr>
            <a:xfrm>
              <a:off x="5226695" y="5654429"/>
              <a:ext cx="685799" cy="88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932E21-FC9B-0FC1-4EED-6B49361FC307}"/>
                </a:ext>
              </a:extLst>
            </p:cNvPr>
            <p:cNvSpPr txBox="1"/>
            <p:nvPr/>
          </p:nvSpPr>
          <p:spPr>
            <a:xfrm>
              <a:off x="6445115" y="4112995"/>
              <a:ext cx="685799" cy="88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F73BA9-EC24-AF8A-C178-DFE895D7C3C7}"/>
                </a:ext>
              </a:extLst>
            </p:cNvPr>
            <p:cNvSpPr txBox="1"/>
            <p:nvPr/>
          </p:nvSpPr>
          <p:spPr>
            <a:xfrm>
              <a:off x="3860800" y="4243458"/>
              <a:ext cx="685799" cy="88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307F09-5186-7DB6-6A88-CD5094D5DC03}"/>
              </a:ext>
            </a:extLst>
          </p:cNvPr>
          <p:cNvCxnSpPr/>
          <p:nvPr/>
        </p:nvCxnSpPr>
        <p:spPr>
          <a:xfrm>
            <a:off x="6012784" y="4328239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E61BDE-37B8-4195-3542-23599005E100}"/>
              </a:ext>
            </a:extLst>
          </p:cNvPr>
          <p:cNvCxnSpPr/>
          <p:nvPr/>
        </p:nvCxnSpPr>
        <p:spPr>
          <a:xfrm>
            <a:off x="7029365" y="4350833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B6ED98-D5B0-F1AF-E8ED-A9C3514F680B}"/>
              </a:ext>
            </a:extLst>
          </p:cNvPr>
          <p:cNvCxnSpPr/>
          <p:nvPr/>
        </p:nvCxnSpPr>
        <p:spPr>
          <a:xfrm flipV="1">
            <a:off x="5000149" y="3050182"/>
            <a:ext cx="1522082" cy="1369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653718-6FF9-35B1-765C-A48477478D7E}"/>
              </a:ext>
            </a:extLst>
          </p:cNvPr>
          <p:cNvCxnSpPr>
            <a:cxnSpLocks/>
          </p:cNvCxnSpPr>
          <p:nvPr/>
        </p:nvCxnSpPr>
        <p:spPr>
          <a:xfrm>
            <a:off x="5702568" y="3659782"/>
            <a:ext cx="129417" cy="166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1F256F5-A74C-76E3-1383-25F9AFA2812C}"/>
              </a:ext>
            </a:extLst>
          </p:cNvPr>
          <p:cNvSpPr txBox="1"/>
          <p:nvPr/>
        </p:nvSpPr>
        <p:spPr>
          <a:xfrm>
            <a:off x="2300830" y="5984500"/>
            <a:ext cx="61349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6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 xích 1 cm ứng với 100 m </a:t>
            </a:r>
            <a:endParaRPr lang="en-US" sz="2600" b="1" i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0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573132" y="762361"/>
            <a:ext cx="11275469" cy="94195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" y="842538"/>
            <a:ext cx="10784784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 ô tô đi từ điểm A đến điểm B như hình. Hãy cho biết đâu là độ dịch chuyển và đâu là quãng đường đi được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3D7165-747D-6AE5-0D3A-B29609E43398}"/>
              </a:ext>
            </a:extLst>
          </p:cNvPr>
          <p:cNvSpPr/>
          <p:nvPr/>
        </p:nvSpPr>
        <p:spPr>
          <a:xfrm>
            <a:off x="379575" y="556137"/>
            <a:ext cx="518742" cy="492626"/>
          </a:xfrm>
          <a:prstGeom prst="ellipse">
            <a:avLst/>
          </a:prstGeom>
          <a:solidFill>
            <a:schemeClr val="bg1"/>
          </a:solidFill>
          <a:ln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35CCD-0C09-F172-E1DF-B1890B877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0" b="100000" l="9091" r="97980">
                        <a14:foregroundMark x1="42424" y1="10377" x2="42424" y2="10377"/>
                        <a14:foregroundMark x1="54545" y1="6604" x2="54545" y2="6604"/>
                        <a14:foregroundMark x1="53535" y1="2830" x2="53535" y2="2830"/>
                        <a14:foregroundMark x1="91919" y1="50943" x2="91919" y2="50943"/>
                        <a14:foregroundMark x1="97980" y1="47170" x2="97980" y2="47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6970"/>
          <a:stretch/>
        </p:blipFill>
        <p:spPr>
          <a:xfrm flipH="1">
            <a:off x="398806" y="556137"/>
            <a:ext cx="480281" cy="4426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4812C3-752C-4732-BCD3-323CBB8ABDBA}"/>
              </a:ext>
            </a:extLst>
          </p:cNvPr>
          <p:cNvGrpSpPr/>
          <p:nvPr/>
        </p:nvGrpSpPr>
        <p:grpSpPr>
          <a:xfrm>
            <a:off x="1371600" y="1837295"/>
            <a:ext cx="9665881" cy="4866893"/>
            <a:chOff x="104081" y="434578"/>
            <a:chExt cx="12110956" cy="6437277"/>
          </a:xfrm>
        </p:grpSpPr>
        <p:pic>
          <p:nvPicPr>
            <p:cNvPr id="14" name="Picture 13" descr="A picture containing tree, outdoor, forest&#10;&#10;Description automatically generated">
              <a:extLst>
                <a:ext uri="{FF2B5EF4-FFF2-40B4-BE49-F238E27FC236}">
                  <a16:creationId xmlns:a16="http://schemas.microsoft.com/office/drawing/2014/main" id="{F0B5F5AD-971E-A899-F0B0-0F7E3CF7D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76"/>
            <a:stretch/>
          </p:blipFill>
          <p:spPr>
            <a:xfrm>
              <a:off x="104081" y="434578"/>
              <a:ext cx="12110956" cy="64372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47C943-9AE1-A642-5C8F-E5072D461E1E}"/>
                </a:ext>
              </a:extLst>
            </p:cNvPr>
            <p:cNvSpPr/>
            <p:nvPr/>
          </p:nvSpPr>
          <p:spPr>
            <a:xfrm>
              <a:off x="5257800" y="4191000"/>
              <a:ext cx="5410201" cy="762000"/>
            </a:xfrm>
            <a:custGeom>
              <a:avLst/>
              <a:gdLst>
                <a:gd name="connsiteX0" fmla="*/ 5475767 w 5475767"/>
                <a:gd name="connsiteY0" fmla="*/ 818707 h 885324"/>
                <a:gd name="connsiteX1" fmla="*/ 4423144 w 5475767"/>
                <a:gd name="connsiteY1" fmla="*/ 861237 h 885324"/>
                <a:gd name="connsiteX2" fmla="*/ 3051544 w 5475767"/>
                <a:gd name="connsiteY2" fmla="*/ 871870 h 885324"/>
                <a:gd name="connsiteX3" fmla="*/ 1594883 w 5475767"/>
                <a:gd name="connsiteY3" fmla="*/ 669851 h 885324"/>
                <a:gd name="connsiteX4" fmla="*/ 0 w 5475767"/>
                <a:gd name="connsiteY4" fmla="*/ 0 h 88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767" h="885324">
                  <a:moveTo>
                    <a:pt x="5475767" y="818707"/>
                  </a:moveTo>
                  <a:cubicBezTo>
                    <a:pt x="5151474" y="835542"/>
                    <a:pt x="4827181" y="852377"/>
                    <a:pt x="4423144" y="861237"/>
                  </a:cubicBezTo>
                  <a:cubicBezTo>
                    <a:pt x="4019107" y="870097"/>
                    <a:pt x="3522921" y="903768"/>
                    <a:pt x="3051544" y="871870"/>
                  </a:cubicBezTo>
                  <a:cubicBezTo>
                    <a:pt x="2580167" y="839972"/>
                    <a:pt x="2103473" y="815163"/>
                    <a:pt x="1594883" y="669851"/>
                  </a:cubicBezTo>
                  <a:cubicBezTo>
                    <a:pt x="1086293" y="524539"/>
                    <a:pt x="543146" y="262269"/>
                    <a:pt x="0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9D3D7AC-4307-1AF1-3AB6-02FE5F68F1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5399" y="4114800"/>
              <a:ext cx="5562602" cy="7620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CB87E0-83E5-EB02-8B69-F271F43D3869}"/>
              </a:ext>
            </a:extLst>
          </p:cNvPr>
          <p:cNvSpPr txBox="1"/>
          <p:nvPr/>
        </p:nvSpPr>
        <p:spPr>
          <a:xfrm>
            <a:off x="9829800" y="52584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B2CC06-AB01-FCD5-4D49-559CB1AEB8AB}"/>
              </a:ext>
            </a:extLst>
          </p:cNvPr>
          <p:cNvSpPr txBox="1"/>
          <p:nvPr/>
        </p:nvSpPr>
        <p:spPr>
          <a:xfrm>
            <a:off x="5377381" y="41838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5908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76200" y="65599"/>
            <a:ext cx="10134599" cy="541687"/>
            <a:chOff x="74035" y="2231322"/>
            <a:chExt cx="10071805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9815309" cy="708275"/>
              <a:chOff x="587623" y="3377549"/>
              <a:chExt cx="5054426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5054426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855799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biệt độ dịch chuyển và quãng đường đi được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39" y="1185530"/>
            <a:ext cx="5246598" cy="45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685801" y="1497954"/>
            <a:ext cx="457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60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Xét ví dụ để giúp chúng ta phân biệt độ dịch chuyển và quãng đường đi được.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 đi xe máy (1)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gười đi bộ (2)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gười đi ô tô (3) </a:t>
            </a:r>
          </a:p>
          <a:p>
            <a:pPr marR="0">
              <a:spcBef>
                <a:spcPts val="60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đều khởi hành từ siêu thị A để đi đến bưu điện B.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E84B2515-D942-C808-4D82-E4036D271A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41299" y="716729"/>
            <a:ext cx="5794744" cy="58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4"/>
            <a:ext cx="11275469" cy="1441286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37" y="919101"/>
            <a:ext cx="10784784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 so sánh độ lớn của quãng đường đi được và độ dịch chuyển của ba chuyển động ở hình. Theo em, khi nào độ lớn của độ dịch chuyển và quãng đường đi được của một chuyển động bằng nhau?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3D7165-747D-6AE5-0D3A-B29609E43398}"/>
              </a:ext>
            </a:extLst>
          </p:cNvPr>
          <p:cNvSpPr/>
          <p:nvPr/>
        </p:nvSpPr>
        <p:spPr>
          <a:xfrm>
            <a:off x="501379" y="507464"/>
            <a:ext cx="518742" cy="492626"/>
          </a:xfrm>
          <a:prstGeom prst="ellipse">
            <a:avLst/>
          </a:prstGeom>
          <a:solidFill>
            <a:schemeClr val="bg1"/>
          </a:solidFill>
          <a:ln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35CCD-0C09-F172-E1DF-B1890B877F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0" b="100000" l="9091" r="97980">
                        <a14:foregroundMark x1="42424" y1="10377" x2="42424" y2="10377"/>
                        <a14:foregroundMark x1="54545" y1="6604" x2="54545" y2="6604"/>
                        <a14:foregroundMark x1="53535" y1="2830" x2="53535" y2="2830"/>
                        <a14:foregroundMark x1="91919" y1="50943" x2="91919" y2="50943"/>
                        <a14:foregroundMark x1="97980" y1="47170" x2="97980" y2="47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6970"/>
          <a:stretch/>
        </p:blipFill>
        <p:spPr>
          <a:xfrm flipH="1">
            <a:off x="501379" y="541049"/>
            <a:ext cx="480281" cy="442625"/>
          </a:xfrm>
          <a:prstGeom prst="rect">
            <a:avLst/>
          </a:prstGeom>
        </p:spPr>
      </p:pic>
      <p:pic>
        <p:nvPicPr>
          <p:cNvPr id="17" name="Picture 16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3284DB2C-6306-ECC0-E934-D1BAA68852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58901" y="2322200"/>
            <a:ext cx="4441779" cy="45111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37D874-EFB9-F78D-E8CD-A669B3CCBAB9}"/>
              </a:ext>
            </a:extLst>
          </p:cNvPr>
          <p:cNvSpPr txBox="1"/>
          <p:nvPr/>
        </p:nvSpPr>
        <p:spPr>
          <a:xfrm>
            <a:off x="8534400" y="3839127"/>
            <a:ext cx="2209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1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Sơ đồ mô tả quãng đường đi được của người ở xe máy người đi bộ và người đi ô tô</a:t>
            </a:r>
            <a:endParaRPr lang="en-US" sz="18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1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00709" y="739637"/>
            <a:ext cx="10972800" cy="861774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295" y="754540"/>
            <a:ext cx="1043190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Bạn A đi xe đạp từ nhà qua trạm xăng, tới siêu thị mua đồ rồi quay về nhà cất đồ, sau đó đi xe đến trường như hình.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75CEEC-AA81-C149-C2A4-A641D9F230CA}"/>
              </a:ext>
            </a:extLst>
          </p:cNvPr>
          <p:cNvSpPr txBox="1"/>
          <p:nvPr/>
        </p:nvSpPr>
        <p:spPr>
          <a:xfrm>
            <a:off x="1271401" y="4457343"/>
            <a:ext cx="876797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buAutoNum type="arabicPeriod"/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 hệ toạ độ có gốc là vị trí nhà bạn A, trục Ox trùng với đường đi từ nhà bạn A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tới trường. </a:t>
            </a:r>
          </a:p>
          <a:p>
            <a:pPr marL="914400" lvl="1" indent="-457200" algn="just">
              <a:buAutoNum type="alphaLcParenR"/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Tính quãng đường đi được và độ dịch chuyển của bạn A khi đi từ trạm xăng tới siêu thị. </a:t>
            </a:r>
          </a:p>
          <a:p>
            <a:pPr marL="862013" lvl="1" indent="-404813" algn="just"/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b) Tính quãng đường đi được và độ dịch chuyển của bạn A trong cả chuyến đi trên</a:t>
            </a:r>
            <a:endParaRPr lang="en-US" sz="25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A53624-87FD-F3D0-0040-7B86C11A0E2A}"/>
              </a:ext>
            </a:extLst>
          </p:cNvPr>
          <p:cNvGrpSpPr/>
          <p:nvPr/>
        </p:nvGrpSpPr>
        <p:grpSpPr>
          <a:xfrm>
            <a:off x="636106" y="1758825"/>
            <a:ext cx="10919785" cy="2595701"/>
            <a:chOff x="489999" y="2904349"/>
            <a:chExt cx="10919785" cy="25957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0916BB-5D1E-CE61-C5E1-A037F330F4BF}"/>
                </a:ext>
              </a:extLst>
            </p:cNvPr>
            <p:cNvGrpSpPr/>
            <p:nvPr/>
          </p:nvGrpSpPr>
          <p:grpSpPr>
            <a:xfrm>
              <a:off x="489999" y="4013437"/>
              <a:ext cx="10919785" cy="1486613"/>
              <a:chOff x="489999" y="4013437"/>
              <a:chExt cx="10919785" cy="148661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413C8D-98E8-5536-DAC8-CEDED6198F35}"/>
                  </a:ext>
                </a:extLst>
              </p:cNvPr>
              <p:cNvSpPr/>
              <p:nvPr/>
            </p:nvSpPr>
            <p:spPr>
              <a:xfrm>
                <a:off x="782216" y="4013437"/>
                <a:ext cx="10268959" cy="13445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  <a:shade val="30000"/>
                      <a:satMod val="115000"/>
                    </a:schemeClr>
                  </a:gs>
                  <a:gs pos="19000">
                    <a:schemeClr val="accent3">
                      <a:lumMod val="20000"/>
                      <a:lumOff val="80000"/>
                      <a:shade val="67500"/>
                      <a:satMod val="115000"/>
                      <a:alpha val="18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C0A191-28AC-B821-1C9A-E248FB8CA19F}"/>
                  </a:ext>
                </a:extLst>
              </p:cNvPr>
              <p:cNvGrpSpPr/>
              <p:nvPr/>
            </p:nvGrpSpPr>
            <p:grpSpPr>
              <a:xfrm>
                <a:off x="489999" y="4067165"/>
                <a:ext cx="10919785" cy="1432885"/>
                <a:chOff x="489999" y="4067165"/>
                <a:chExt cx="10919785" cy="1432885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BC33180D-4887-043F-3261-1C707198931A}"/>
                    </a:ext>
                  </a:extLst>
                </p:cNvPr>
                <p:cNvGrpSpPr/>
                <p:nvPr/>
              </p:nvGrpSpPr>
              <p:grpSpPr>
                <a:xfrm>
                  <a:off x="838200" y="4572000"/>
                  <a:ext cx="10571584" cy="928050"/>
                  <a:chOff x="1374954" y="3663750"/>
                  <a:chExt cx="11640692" cy="928050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40861273-3B07-DF19-EFA3-675C5F7A8A6B}"/>
                      </a:ext>
                    </a:extLst>
                  </p:cNvPr>
                  <p:cNvGrpSpPr/>
                  <p:nvPr/>
                </p:nvGrpSpPr>
                <p:grpSpPr>
                  <a:xfrm>
                    <a:off x="1374954" y="3663750"/>
                    <a:ext cx="11640692" cy="928050"/>
                    <a:chOff x="884591" y="5410200"/>
                    <a:chExt cx="11640692" cy="928050"/>
                  </a:xfrm>
                </p:grpSpPr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E3E92C20-67DB-684B-BB41-7C02C98358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6175" y="5410200"/>
                      <a:ext cx="11369108" cy="351068"/>
                      <a:chOff x="609477" y="5600170"/>
                      <a:chExt cx="12323766" cy="389698"/>
                    </a:xfrm>
                  </p:grpSpPr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:a16="http://schemas.microsoft.com/office/drawing/2014/main" id="{D10E206A-41E7-B9CF-2614-4D489C88F1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9600" y="5600170"/>
                        <a:ext cx="7269376" cy="389698"/>
                        <a:chOff x="1112624" y="5697203"/>
                        <a:chExt cx="7269376" cy="389698"/>
                      </a:xfrm>
                    </p:grpSpPr>
                    <p:cxnSp>
                      <p:nvCxnSpPr>
                        <p:cNvPr id="49" name="Straight Connector 48">
                          <a:extLst>
                            <a:ext uri="{FF2B5EF4-FFF2-40B4-BE49-F238E27FC236}">
                              <a16:creationId xmlns:a16="http://schemas.microsoft.com/office/drawing/2014/main" id="{197A6113-9077-1C93-F303-63740D1027B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12749" y="5889335"/>
                          <a:ext cx="726925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>
                          <a:extLst>
                            <a:ext uri="{FF2B5EF4-FFF2-40B4-BE49-F238E27FC236}">
                              <a16:creationId xmlns:a16="http://schemas.microsoft.com/office/drawing/2014/main" id="{6C745350-27CA-A84D-ADB3-6DBA4354C27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12624" y="5715475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Straight Connector 50">
                          <a:extLst>
                            <a:ext uri="{FF2B5EF4-FFF2-40B4-BE49-F238E27FC236}">
                              <a16:creationId xmlns:a16="http://schemas.microsoft.com/office/drawing/2014/main" id="{45141DFE-5762-0647-8516-0F0ADC40B2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959033" y="5697203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Straight Connector 51">
                          <a:extLst>
                            <a:ext uri="{FF2B5EF4-FFF2-40B4-BE49-F238E27FC236}">
                              <a16:creationId xmlns:a16="http://schemas.microsoft.com/office/drawing/2014/main" id="{4CF8C1AD-BD6E-A8A4-51E8-3BAD633BAD3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00600" y="5715475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Straight Connector 52">
                          <a:extLst>
                            <a:ext uri="{FF2B5EF4-FFF2-40B4-BE49-F238E27FC236}">
                              <a16:creationId xmlns:a16="http://schemas.microsoft.com/office/drawing/2014/main" id="{E1DA19D9-7915-632B-C82B-7E49D5739EB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553200" y="5739182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Straight Connector 53">
                          <a:extLst>
                            <a:ext uri="{FF2B5EF4-FFF2-40B4-BE49-F238E27FC236}">
                              <a16:creationId xmlns:a16="http://schemas.microsoft.com/office/drawing/2014/main" id="{6FBE53A1-E029-7CED-C679-BD90B723681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382000" y="5739182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7" name="Straight Arrow Connector 46">
                        <a:extLst>
                          <a:ext uri="{FF2B5EF4-FFF2-40B4-BE49-F238E27FC236}">
                            <a16:creationId xmlns:a16="http://schemas.microsoft.com/office/drawing/2014/main" id="{B3DD3160-CE17-8CFE-7CAB-BD69362D62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09477" y="5792302"/>
                        <a:ext cx="12323766" cy="14133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7030A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CC794612-822B-40DE-6C07-93AC7876E9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677400" y="5642149"/>
                        <a:ext cx="0" cy="347719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839D94C6-79B7-DF2B-94FE-2BC5FFB13E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4591" y="5861196"/>
                      <a:ext cx="545325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D5BE7710-E7AE-8337-F917-B34E5C1ED5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7790" y="5756373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200m</a:t>
                      </a:r>
                    </a:p>
                  </p:txBody>
                </p: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4815C25E-6C0F-3093-E335-2B2FEC21AA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07434" y="5756373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400m</a:t>
                      </a:r>
                    </a:p>
                  </p:txBody>
                </p: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D87B359C-FED1-311A-4EAC-D2EF6A1CA2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334" y="5755220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600m</a:t>
                      </a: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ACBFE2CD-D111-B08C-25DB-AC6EAD2E4A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47649" y="5763715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800m</a:t>
                      </a: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62E27AED-4FE5-6172-5497-34832CA732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45284" y="5723450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1000m</a:t>
                      </a:r>
                    </a:p>
                  </p:txBody>
                </p:sp>
              </p:grp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651C770D-8FE5-3396-E4EF-60F7CD3231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506200" y="3701568"/>
                    <a:ext cx="0" cy="313250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6E24696-41DD-3B6D-377D-C96EE03E493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8480" y="4001294"/>
                    <a:ext cx="1568060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1200m</a:t>
                    </a: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9AA30C5-7A9E-D317-3457-BD95762EE67B}"/>
                    </a:ext>
                  </a:extLst>
                </p:cNvPr>
                <p:cNvSpPr txBox="1"/>
                <p:nvPr/>
              </p:nvSpPr>
              <p:spPr>
                <a:xfrm>
                  <a:off x="3621248" y="4067165"/>
                  <a:ext cx="129540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600"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65332EB-41E2-FD99-929E-3B20315E4D76}"/>
                    </a:ext>
                  </a:extLst>
                </p:cNvPr>
                <p:cNvSpPr txBox="1"/>
                <p:nvPr/>
              </p:nvSpPr>
              <p:spPr>
                <a:xfrm>
                  <a:off x="489999" y="4091369"/>
                  <a:ext cx="129540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60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2517ED9-C9C3-A221-5B96-2CEA44719A9B}"/>
                    </a:ext>
                  </a:extLst>
                </p:cNvPr>
                <p:cNvSpPr txBox="1"/>
                <p:nvPr/>
              </p:nvSpPr>
              <p:spPr>
                <a:xfrm>
                  <a:off x="6564118" y="4166294"/>
                  <a:ext cx="129540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60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0194A02-C93F-5DF4-F6EE-FD832DA68A72}"/>
                    </a:ext>
                  </a:extLst>
                </p:cNvPr>
                <p:cNvSpPr txBox="1"/>
                <p:nvPr/>
              </p:nvSpPr>
              <p:spPr>
                <a:xfrm>
                  <a:off x="9411360" y="4128138"/>
                  <a:ext cx="129540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60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77BEFA0-CABF-7D20-8D02-6907E5DF6A0A}"/>
                </a:ext>
              </a:extLst>
            </p:cNvPr>
            <p:cNvGrpSpPr/>
            <p:nvPr/>
          </p:nvGrpSpPr>
          <p:grpSpPr>
            <a:xfrm>
              <a:off x="519406" y="2904349"/>
              <a:ext cx="10475787" cy="1359064"/>
              <a:chOff x="813400" y="4108043"/>
              <a:chExt cx="10475787" cy="1359064"/>
            </a:xfrm>
          </p:grpSpPr>
          <p:pic>
            <p:nvPicPr>
              <p:cNvPr id="17" name="Picture 16" descr="A picture containing building, house, outdoor, white&#10;&#10;Description automatically generated">
                <a:extLst>
                  <a:ext uri="{FF2B5EF4-FFF2-40B4-BE49-F238E27FC236}">
                    <a16:creationId xmlns:a16="http://schemas.microsoft.com/office/drawing/2014/main" id="{64A3D8F2-8DB9-B324-D5A7-508DE9536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91" b="100000" l="7419" r="98710">
                            <a14:foregroundMark x1="10968" y1="16601" x2="10968" y2="16601"/>
                            <a14:foregroundMark x1="9032" y1="12648" x2="9032" y2="12648"/>
                            <a14:foregroundMark x1="11613" y1="8300" x2="10645" y2="8300"/>
                            <a14:foregroundMark x1="48065" y1="46640" x2="48065" y2="46640"/>
                            <a14:foregroundMark x1="47742" y1="45059" x2="47742" y2="45059"/>
                            <a14:foregroundMark x1="10645" y1="16601" x2="10645" y2="16601"/>
                            <a14:foregroundMark x1="10000" y1="43874" x2="10000" y2="43874"/>
                            <a14:foregroundMark x1="10968" y1="24111" x2="10968" y2="24111"/>
                            <a14:foregroundMark x1="94516" y1="67194" x2="94516" y2="67194"/>
                            <a14:foregroundMark x1="12258" y1="12648" x2="12258" y2="12648"/>
                            <a14:foregroundMark x1="11290" y1="14229" x2="11290" y2="14229"/>
                            <a14:foregroundMark x1="12258" y1="20158" x2="12258" y2="20158"/>
                            <a14:foregroundMark x1="12903" y1="16206" x2="12903" y2="16206"/>
                            <a14:foregroundMark x1="7742" y1="81028" x2="7742" y2="81028"/>
                            <a14:foregroundMark x1="35484" y1="75889" x2="35484" y2="75889"/>
                            <a14:foregroundMark x1="36129" y1="88538" x2="36129" y2="88538"/>
                            <a14:foregroundMark x1="46129" y1="97233" x2="46129" y2="97233"/>
                            <a14:foregroundMark x1="25161" y1="96047" x2="25161" y2="96047"/>
                            <a14:foregroundMark x1="17097" y1="96838" x2="17097" y2="96838"/>
                            <a14:foregroundMark x1="10000" y1="96047" x2="11613" y2="94862"/>
                            <a14:foregroundMark x1="13548" y1="94862" x2="13548" y2="94466"/>
                            <a14:foregroundMark x1="42258" y1="94466" x2="42258" y2="94466"/>
                            <a14:foregroundMark x1="58387" y1="93676" x2="59677" y2="92885"/>
                            <a14:foregroundMark x1="67419" y1="94071" x2="70000" y2="95257"/>
                            <a14:foregroundMark x1="48065" y1="99209" x2="48065" y2="99209"/>
                            <a14:foregroundMark x1="39677" y1="97233" x2="39677" y2="97233"/>
                            <a14:foregroundMark x1="35806" y1="94466" x2="35806" y2="94466"/>
                            <a14:foregroundMark x1="99032" y1="69960" x2="99032" y2="69960"/>
                            <a14:foregroundMark x1="95161" y1="70751" x2="95161" y2="70751"/>
                            <a14:foregroundMark x1="98387" y1="70751" x2="98387" y2="70751"/>
                            <a14:foregroundMark x1="95161" y1="71146" x2="95161" y2="71146"/>
                            <a14:foregroundMark x1="93226" y1="70356" x2="95484" y2="69565"/>
                            <a14:foregroundMark x1="47419" y1="94071" x2="47419" y2="94071"/>
                            <a14:foregroundMark x1="35484" y1="96838" x2="35806" y2="96838"/>
                            <a14:foregroundMark x1="56452" y1="96443" x2="56452" y2="96443"/>
                            <a14:foregroundMark x1="80000" y1="95652" x2="80000" y2="95652"/>
                            <a14:foregroundMark x1="12581" y1="24506" x2="12581" y2="245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439"/>
              <a:stretch/>
            </p:blipFill>
            <p:spPr>
              <a:xfrm>
                <a:off x="813400" y="4108043"/>
                <a:ext cx="1311583" cy="1048065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calendar&#10;&#10;Description automatically generated">
                <a:extLst>
                  <a:ext uri="{FF2B5EF4-FFF2-40B4-BE49-F238E27FC236}">
                    <a16:creationId xmlns:a16="http://schemas.microsoft.com/office/drawing/2014/main" id="{115B8469-6C81-B7A1-FB6F-945EB60FE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6063" y1="41375" x2="26438" y2="41500"/>
                            <a14:foregroundMark x1="32938" y1="40625" x2="32938" y2="40625"/>
                            <a14:foregroundMark x1="38563" y1="39750" x2="38563" y2="39750"/>
                            <a14:foregroundMark x1="44375" y1="40625" x2="44375" y2="40625"/>
                            <a14:foregroundMark x1="41750" y1="17250" x2="41750" y2="17250"/>
                            <a14:foregroundMark x1="59625" y1="18375" x2="59625" y2="18375"/>
                            <a14:foregroundMark x1="47750" y1="14750" x2="47750" y2="14750"/>
                            <a14:foregroundMark x1="40688" y1="17000" x2="40688" y2="17000"/>
                            <a14:foregroundMark x1="57938" y1="17250" x2="57938" y2="17250"/>
                            <a14:foregroundMark x1="48375" y1="38625" x2="48375" y2="38625"/>
                            <a14:foregroundMark x1="52875" y1="40000" x2="52875" y2="40000"/>
                            <a14:foregroundMark x1="58375" y1="41000" x2="58375" y2="41000"/>
                            <a14:foregroundMark x1="63125" y1="39500" x2="63125" y2="39500"/>
                            <a14:foregroundMark x1="67125" y1="40000" x2="67125" y2="40000"/>
                            <a14:foregroundMark x1="68938" y1="38750" x2="68938" y2="38750"/>
                            <a14:foregroundMark x1="74500" y1="38000" x2="74500" y2="38000"/>
                            <a14:foregroundMark x1="76625" y1="43625" x2="76625" y2="43625"/>
                            <a14:foregroundMark x1="77313" y1="38750" x2="77313" y2="38750"/>
                            <a14:foregroundMark x1="75500" y1="39625" x2="75500" y2="39625"/>
                            <a14:foregroundMark x1="78250" y1="44750" x2="78250" y2="44750"/>
                            <a14:foregroundMark x1="77750" y1="46875" x2="77750" y2="46875"/>
                            <a14:foregroundMark x1="77875" y1="43000" x2="77875" y2="43000"/>
                            <a14:foregroundMark x1="78250" y1="44125" x2="78250" y2="441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88070" y="4146251"/>
                <a:ext cx="2287981" cy="1143991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6C443B3-CC4C-9551-5CB8-B1602DFEA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6862" y="4269216"/>
                <a:ext cx="1992325" cy="956316"/>
              </a:xfrm>
              <a:prstGeom prst="rect">
                <a:avLst/>
              </a:prstGeom>
            </p:spPr>
          </p:pic>
          <p:pic>
            <p:nvPicPr>
              <p:cNvPr id="20" name="Picture 19" descr="A person riding a bicycle&#10;&#10;Description automatically generated with medium confidence">
                <a:extLst>
                  <a:ext uri="{FF2B5EF4-FFF2-40B4-BE49-F238E27FC236}">
                    <a16:creationId xmlns:a16="http://schemas.microsoft.com/office/drawing/2014/main" id="{DAB2CDC8-6D71-C3E9-9828-BC8B23670D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8725" b="93960" l="9333" r="89333">
                            <a14:foregroundMark x1="59333" y1="8725" x2="59333" y2="8725"/>
                            <a14:foregroundMark x1="23333" y1="93960" x2="23333" y2="93960"/>
                            <a14:foregroundMark x1="76000" y1="94631" x2="76000" y2="946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65112" y="4849759"/>
                <a:ext cx="622367" cy="617348"/>
              </a:xfrm>
              <a:prstGeom prst="rect">
                <a:avLst/>
              </a:prstGeom>
            </p:spPr>
          </p:pic>
        </p:grpSp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F168623-735B-49F1-D112-CB73C6AEB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4664" y="2931608"/>
              <a:ext cx="1622902" cy="108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95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00709" y="739637"/>
            <a:ext cx="10972800" cy="861774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63" y="776289"/>
            <a:ext cx="986139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Bạn A đi xe đạp từ nhà qua trạm xăng, tới siêu thị mua đồ rồi quay về nhà cất đồ, sau đó đi xe đến trường như hình.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A53624-87FD-F3D0-0040-7B86C11A0E2A}"/>
              </a:ext>
            </a:extLst>
          </p:cNvPr>
          <p:cNvGrpSpPr/>
          <p:nvPr/>
        </p:nvGrpSpPr>
        <p:grpSpPr>
          <a:xfrm>
            <a:off x="636106" y="1758825"/>
            <a:ext cx="10919785" cy="2595701"/>
            <a:chOff x="489999" y="2904349"/>
            <a:chExt cx="10919785" cy="25957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0916BB-5D1E-CE61-C5E1-A037F330F4BF}"/>
                </a:ext>
              </a:extLst>
            </p:cNvPr>
            <p:cNvGrpSpPr/>
            <p:nvPr/>
          </p:nvGrpSpPr>
          <p:grpSpPr>
            <a:xfrm>
              <a:off x="489999" y="4013437"/>
              <a:ext cx="10919785" cy="1486613"/>
              <a:chOff x="489999" y="4013437"/>
              <a:chExt cx="10919785" cy="148661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413C8D-98E8-5536-DAC8-CEDED6198F35}"/>
                  </a:ext>
                </a:extLst>
              </p:cNvPr>
              <p:cNvSpPr/>
              <p:nvPr/>
            </p:nvSpPr>
            <p:spPr>
              <a:xfrm>
                <a:off x="782216" y="4013437"/>
                <a:ext cx="10268959" cy="13445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  <a:shade val="30000"/>
                      <a:satMod val="115000"/>
                    </a:schemeClr>
                  </a:gs>
                  <a:gs pos="19000">
                    <a:schemeClr val="accent3">
                      <a:lumMod val="20000"/>
                      <a:lumOff val="80000"/>
                      <a:shade val="67500"/>
                      <a:satMod val="115000"/>
                      <a:alpha val="18000"/>
                    </a:schemeClr>
                  </a:gs>
                  <a:gs pos="100000">
                    <a:schemeClr val="accent3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C0A191-28AC-B821-1C9A-E248FB8CA19F}"/>
                  </a:ext>
                </a:extLst>
              </p:cNvPr>
              <p:cNvGrpSpPr/>
              <p:nvPr/>
            </p:nvGrpSpPr>
            <p:grpSpPr>
              <a:xfrm>
                <a:off x="489999" y="4067165"/>
                <a:ext cx="10919785" cy="1432885"/>
                <a:chOff x="489999" y="4067165"/>
                <a:chExt cx="10919785" cy="1432885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BC33180D-4887-043F-3261-1C707198931A}"/>
                    </a:ext>
                  </a:extLst>
                </p:cNvPr>
                <p:cNvGrpSpPr/>
                <p:nvPr/>
              </p:nvGrpSpPr>
              <p:grpSpPr>
                <a:xfrm>
                  <a:off x="838200" y="4572000"/>
                  <a:ext cx="10571584" cy="928050"/>
                  <a:chOff x="1374954" y="3663750"/>
                  <a:chExt cx="11640692" cy="928050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40861273-3B07-DF19-EFA3-675C5F7A8A6B}"/>
                      </a:ext>
                    </a:extLst>
                  </p:cNvPr>
                  <p:cNvGrpSpPr/>
                  <p:nvPr/>
                </p:nvGrpSpPr>
                <p:grpSpPr>
                  <a:xfrm>
                    <a:off x="1374954" y="3663750"/>
                    <a:ext cx="11640692" cy="928050"/>
                    <a:chOff x="884591" y="5410200"/>
                    <a:chExt cx="11640692" cy="928050"/>
                  </a:xfrm>
                </p:grpSpPr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E3E92C20-67DB-684B-BB41-7C02C98358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6175" y="5410200"/>
                      <a:ext cx="11369108" cy="351068"/>
                      <a:chOff x="609477" y="5600170"/>
                      <a:chExt cx="12323766" cy="389698"/>
                    </a:xfrm>
                  </p:grpSpPr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:a16="http://schemas.microsoft.com/office/drawing/2014/main" id="{D10E206A-41E7-B9CF-2614-4D489C88F1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9600" y="5600170"/>
                        <a:ext cx="7269376" cy="389698"/>
                        <a:chOff x="1112624" y="5697203"/>
                        <a:chExt cx="7269376" cy="389698"/>
                      </a:xfrm>
                    </p:grpSpPr>
                    <p:cxnSp>
                      <p:nvCxnSpPr>
                        <p:cNvPr id="49" name="Straight Connector 48">
                          <a:extLst>
                            <a:ext uri="{FF2B5EF4-FFF2-40B4-BE49-F238E27FC236}">
                              <a16:creationId xmlns:a16="http://schemas.microsoft.com/office/drawing/2014/main" id="{197A6113-9077-1C93-F303-63740D1027B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12749" y="5889335"/>
                          <a:ext cx="726925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>
                          <a:extLst>
                            <a:ext uri="{FF2B5EF4-FFF2-40B4-BE49-F238E27FC236}">
                              <a16:creationId xmlns:a16="http://schemas.microsoft.com/office/drawing/2014/main" id="{6C745350-27CA-A84D-ADB3-6DBA4354C27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12624" y="5715475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Straight Connector 50">
                          <a:extLst>
                            <a:ext uri="{FF2B5EF4-FFF2-40B4-BE49-F238E27FC236}">
                              <a16:creationId xmlns:a16="http://schemas.microsoft.com/office/drawing/2014/main" id="{45141DFE-5762-0647-8516-0F0ADC40B2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959033" y="5697203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Straight Connector 51">
                          <a:extLst>
                            <a:ext uri="{FF2B5EF4-FFF2-40B4-BE49-F238E27FC236}">
                              <a16:creationId xmlns:a16="http://schemas.microsoft.com/office/drawing/2014/main" id="{4CF8C1AD-BD6E-A8A4-51E8-3BAD633BAD3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00600" y="5715475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Straight Connector 52">
                          <a:extLst>
                            <a:ext uri="{FF2B5EF4-FFF2-40B4-BE49-F238E27FC236}">
                              <a16:creationId xmlns:a16="http://schemas.microsoft.com/office/drawing/2014/main" id="{E1DA19D9-7915-632B-C82B-7E49D5739EB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553200" y="5739182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Straight Connector 53">
                          <a:extLst>
                            <a:ext uri="{FF2B5EF4-FFF2-40B4-BE49-F238E27FC236}">
                              <a16:creationId xmlns:a16="http://schemas.microsoft.com/office/drawing/2014/main" id="{6FBE53A1-E029-7CED-C679-BD90B723681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382000" y="5739182"/>
                          <a:ext cx="0" cy="347719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7" name="Straight Arrow Connector 46">
                        <a:extLst>
                          <a:ext uri="{FF2B5EF4-FFF2-40B4-BE49-F238E27FC236}">
                            <a16:creationId xmlns:a16="http://schemas.microsoft.com/office/drawing/2014/main" id="{B3DD3160-CE17-8CFE-7CAB-BD69362D624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09477" y="5792302"/>
                        <a:ext cx="12323766" cy="14133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7030A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Connector 47">
                        <a:extLst>
                          <a:ext uri="{FF2B5EF4-FFF2-40B4-BE49-F238E27FC236}">
                            <a16:creationId xmlns:a16="http://schemas.microsoft.com/office/drawing/2014/main" id="{CC794612-822B-40DE-6C07-93AC7876E9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677400" y="5642149"/>
                        <a:ext cx="0" cy="347719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839D94C6-79B7-DF2B-94FE-2BC5FFB13E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4591" y="5861196"/>
                      <a:ext cx="545325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D5BE7710-E7AE-8337-F917-B34E5C1ED5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7790" y="5756373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200m</a:t>
                      </a:r>
                    </a:p>
                  </p:txBody>
                </p: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4815C25E-6C0F-3093-E335-2B2FEC21AA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07434" y="5756373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400m</a:t>
                      </a:r>
                    </a:p>
                  </p:txBody>
                </p: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D87B359C-FED1-311A-4EAC-D2EF6A1CA2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334" y="5755220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600m</a:t>
                      </a: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ACBFE2CD-D111-B08C-25DB-AC6EAD2E4A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47649" y="5763715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800m</a:t>
                      </a: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62E27AED-4FE5-6172-5497-34832CA732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45284" y="5723450"/>
                      <a:ext cx="156806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1000m</a:t>
                      </a:r>
                    </a:p>
                  </p:txBody>
                </p:sp>
              </p:grp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651C770D-8FE5-3396-E4EF-60F7CD3231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506200" y="3701568"/>
                    <a:ext cx="0" cy="313250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6E24696-41DD-3B6D-377D-C96EE03E493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8480" y="4001294"/>
                    <a:ext cx="1568060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1200m</a:t>
                    </a: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9AA30C5-7A9E-D317-3457-BD95762EE67B}"/>
                    </a:ext>
                  </a:extLst>
                </p:cNvPr>
                <p:cNvSpPr txBox="1"/>
                <p:nvPr/>
              </p:nvSpPr>
              <p:spPr>
                <a:xfrm>
                  <a:off x="3621248" y="4067165"/>
                  <a:ext cx="129540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600"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65332EB-41E2-FD99-929E-3B20315E4D76}"/>
                    </a:ext>
                  </a:extLst>
                </p:cNvPr>
                <p:cNvSpPr txBox="1"/>
                <p:nvPr/>
              </p:nvSpPr>
              <p:spPr>
                <a:xfrm>
                  <a:off x="489999" y="4091369"/>
                  <a:ext cx="129540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60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2517ED9-C9C3-A221-5B96-2CEA44719A9B}"/>
                    </a:ext>
                  </a:extLst>
                </p:cNvPr>
                <p:cNvSpPr txBox="1"/>
                <p:nvPr/>
              </p:nvSpPr>
              <p:spPr>
                <a:xfrm>
                  <a:off x="6564118" y="4166294"/>
                  <a:ext cx="129540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60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0194A02-C93F-5DF4-F6EE-FD832DA68A72}"/>
                    </a:ext>
                  </a:extLst>
                </p:cNvPr>
                <p:cNvSpPr txBox="1"/>
                <p:nvPr/>
              </p:nvSpPr>
              <p:spPr>
                <a:xfrm>
                  <a:off x="9411360" y="4128138"/>
                  <a:ext cx="129540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60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77BEFA0-CABF-7D20-8D02-6907E5DF6A0A}"/>
                </a:ext>
              </a:extLst>
            </p:cNvPr>
            <p:cNvGrpSpPr/>
            <p:nvPr/>
          </p:nvGrpSpPr>
          <p:grpSpPr>
            <a:xfrm>
              <a:off x="519406" y="2904349"/>
              <a:ext cx="10475787" cy="1359064"/>
              <a:chOff x="813400" y="4108043"/>
              <a:chExt cx="10475787" cy="1359064"/>
            </a:xfrm>
          </p:grpSpPr>
          <p:pic>
            <p:nvPicPr>
              <p:cNvPr id="17" name="Picture 16" descr="A picture containing building, house, outdoor, white&#10;&#10;Description automatically generated">
                <a:extLst>
                  <a:ext uri="{FF2B5EF4-FFF2-40B4-BE49-F238E27FC236}">
                    <a16:creationId xmlns:a16="http://schemas.microsoft.com/office/drawing/2014/main" id="{64A3D8F2-8DB9-B324-D5A7-508DE9536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439"/>
              <a:stretch/>
            </p:blipFill>
            <p:spPr>
              <a:xfrm>
                <a:off x="813400" y="4108043"/>
                <a:ext cx="1311583" cy="1048065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calendar&#10;&#10;Description automatically generated">
                <a:extLst>
                  <a:ext uri="{FF2B5EF4-FFF2-40B4-BE49-F238E27FC236}">
                    <a16:creationId xmlns:a16="http://schemas.microsoft.com/office/drawing/2014/main" id="{115B8469-6C81-B7A1-FB6F-945EB60FE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88070" y="4146251"/>
                <a:ext cx="2287981" cy="1143991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6C443B3-CC4C-9551-5CB8-B1602DFEA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6862" y="4269216"/>
                <a:ext cx="1992325" cy="956316"/>
              </a:xfrm>
              <a:prstGeom prst="rect">
                <a:avLst/>
              </a:prstGeom>
            </p:spPr>
          </p:pic>
          <p:pic>
            <p:nvPicPr>
              <p:cNvPr id="20" name="Picture 19" descr="A person riding a bicycle&#10;&#10;Description automatically generated with medium confidence">
                <a:extLst>
                  <a:ext uri="{FF2B5EF4-FFF2-40B4-BE49-F238E27FC236}">
                    <a16:creationId xmlns:a16="http://schemas.microsoft.com/office/drawing/2014/main" id="{DAB2CDC8-6D71-C3E9-9828-BC8B23670D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65112" y="4849759"/>
                <a:ext cx="622367" cy="617348"/>
              </a:xfrm>
              <a:prstGeom prst="rect">
                <a:avLst/>
              </a:prstGeom>
            </p:spPr>
          </p:pic>
        </p:grpSp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F168623-735B-49F1-D112-CB73C6AEB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4664" y="2931608"/>
              <a:ext cx="1622902" cy="1080041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7167C4-ECF6-EA5B-35D2-0B06C182A8FB}"/>
              </a:ext>
            </a:extLst>
          </p:cNvPr>
          <p:cNvSpPr txBox="1"/>
          <p:nvPr/>
        </p:nvSpPr>
        <p:spPr>
          <a:xfrm>
            <a:off x="892147" y="4384477"/>
            <a:ext cx="102491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Vẽ bảng 4.1 vào vở và ghi kết quả tính được ở câu 1 vào các ô thích hợp.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BA5B63-8E5A-192C-63AB-D6E74BE64276}"/>
              </a:ext>
            </a:extLst>
          </p:cNvPr>
          <p:cNvSpPr txBox="1"/>
          <p:nvPr/>
        </p:nvSpPr>
        <p:spPr>
          <a:xfrm>
            <a:off x="954885" y="5935722"/>
            <a:ext cx="101720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Dựa vào bảng kết quả cho biết  “</a:t>
            </a:r>
            <a:r>
              <a:rPr lang="en-US" sz="2200" b="1" i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 nào độ lớn của độ dịch chuyển và quãng đường đi được của một chuyển động bằng nhau?”</a:t>
            </a:r>
            <a:endParaRPr lang="en-US" sz="22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C38887BC-6453-0367-5D31-27B592E53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22188"/>
              </p:ext>
            </p:extLst>
          </p:nvPr>
        </p:nvGraphicFramePr>
        <p:xfrm>
          <a:off x="636106" y="4505751"/>
          <a:ext cx="11080041" cy="12558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5270">
                  <a:extLst>
                    <a:ext uri="{9D8B030D-6E8A-4147-A177-3AD203B41FA5}">
                      <a16:colId xmlns:a16="http://schemas.microsoft.com/office/drawing/2014/main" val="1601266568"/>
                    </a:ext>
                  </a:extLst>
                </a:gridCol>
                <a:gridCol w="4397665">
                  <a:extLst>
                    <a:ext uri="{9D8B030D-6E8A-4147-A177-3AD203B41FA5}">
                      <a16:colId xmlns:a16="http://schemas.microsoft.com/office/drawing/2014/main" val="191516268"/>
                    </a:ext>
                  </a:extLst>
                </a:gridCol>
                <a:gridCol w="3147106">
                  <a:extLst>
                    <a:ext uri="{9D8B030D-6E8A-4147-A177-3AD203B41FA5}">
                      <a16:colId xmlns:a16="http://schemas.microsoft.com/office/drawing/2014/main" val="3726663111"/>
                    </a:ext>
                  </a:extLst>
                </a:gridCol>
              </a:tblGrid>
              <a:tr h="3877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 động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Quãng đường đi được 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dịch chuyển d(m)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656310"/>
                  </a:ext>
                </a:extLst>
              </a:tr>
              <a:tr h="452641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 trạm xăng đến siêu thị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00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00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915788"/>
                  </a:ext>
                </a:extLst>
              </a:tr>
              <a:tr h="406921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chuyến đi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=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3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9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76200" y="65599"/>
            <a:ext cx="9753600" cy="541687"/>
            <a:chOff x="74035" y="2231322"/>
            <a:chExt cx="9693167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6028917" cy="708275"/>
              <a:chOff x="587623" y="3377549"/>
              <a:chExt cx="3104611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310461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855799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độ dịch chuyển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4" y="728396"/>
            <a:ext cx="11784574" cy="6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1319608" y="813834"/>
            <a:ext cx="107064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Có thể dùng phép cộng vectơ để tổng hợp độ dịch chuyển của vật. 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0C9DA-33CD-C7B5-98BE-E8CED9BB0090}"/>
              </a:ext>
            </a:extLst>
          </p:cNvPr>
          <p:cNvSpPr txBox="1"/>
          <p:nvPr/>
        </p:nvSpPr>
        <p:spPr>
          <a:xfrm>
            <a:off x="522747" y="1973997"/>
            <a:ext cx="65483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 dụ: Hai người đi xe đạp từ A đến 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5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gười 1:  đi từ A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B, rồi B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5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gười 2:  đi thẳng từ A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C. </a:t>
            </a:r>
          </a:p>
          <a:p>
            <a:pPr marL="0" marR="0"/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Cả hai đều về đích cùng một lúc, </a:t>
            </a:r>
            <a:endParaRPr lang="en-US" sz="25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4BB96-725A-EA0E-EEB9-5F0A00B18D96}"/>
              </a:ext>
            </a:extLst>
          </p:cNvPr>
          <p:cNvSpPr txBox="1"/>
          <p:nvPr/>
        </p:nvSpPr>
        <p:spPr>
          <a:xfrm>
            <a:off x="1905000" y="5613279"/>
            <a:ext cx="74924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500" i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Tính quãng đường đi được và độ dịch chuyển của </a:t>
            </a:r>
            <a:r>
              <a:rPr lang="en-US" sz="2500" i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2500" i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gười 1 và người 2. So sánh và nhận xét kết quả.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64F764D-6F75-9BAA-6F3A-5A36791AB2A2}"/>
              </a:ext>
            </a:extLst>
          </p:cNvPr>
          <p:cNvGrpSpPr/>
          <p:nvPr/>
        </p:nvGrpSpPr>
        <p:grpSpPr>
          <a:xfrm>
            <a:off x="6373917" y="1362627"/>
            <a:ext cx="4881350" cy="3532595"/>
            <a:chOff x="6373917" y="1362627"/>
            <a:chExt cx="4881350" cy="35325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513EA0-BCEC-E7C9-3473-84DE59A75071}"/>
                </a:ext>
              </a:extLst>
            </p:cNvPr>
            <p:cNvSpPr txBox="1"/>
            <p:nvPr/>
          </p:nvSpPr>
          <p:spPr>
            <a:xfrm>
              <a:off x="6373917" y="4260645"/>
              <a:ext cx="108428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500">
                <a:solidFill>
                  <a:srgbClr val="7030A0"/>
                </a:solidFill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9B8697B-DE58-D986-D6FC-2DCA6A66BDD7}"/>
                </a:ext>
              </a:extLst>
            </p:cNvPr>
            <p:cNvGrpSpPr/>
            <p:nvPr/>
          </p:nvGrpSpPr>
          <p:grpSpPr>
            <a:xfrm>
              <a:off x="6553277" y="1362627"/>
              <a:ext cx="4701990" cy="3532595"/>
              <a:chOff x="6553277" y="1362627"/>
              <a:chExt cx="4701990" cy="3532595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62212F5-ACBA-6C69-D88A-EB818C860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6058" y="1512102"/>
                <a:ext cx="0" cy="2895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C1C1DEA-9850-9016-5D0E-E640FA570800}"/>
                  </a:ext>
                </a:extLst>
              </p:cNvPr>
              <p:cNvGrpSpPr/>
              <p:nvPr/>
            </p:nvGrpSpPr>
            <p:grpSpPr>
              <a:xfrm>
                <a:off x="6553277" y="1362627"/>
                <a:ext cx="4701990" cy="3532595"/>
                <a:chOff x="6553277" y="1362627"/>
                <a:chExt cx="4701990" cy="3532595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4BFF8B75-A08B-9714-FF10-48D4458A3F41}"/>
                    </a:ext>
                  </a:extLst>
                </p:cNvPr>
                <p:cNvCxnSpPr/>
                <p:nvPr/>
              </p:nvCxnSpPr>
              <p:spPr>
                <a:xfrm>
                  <a:off x="7281759" y="4407702"/>
                  <a:ext cx="28194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1E6BA0D-8270-5980-C9F9-4AB8ABBFA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81759" y="1512102"/>
                  <a:ext cx="2804299" cy="2881659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8E84C18-A8BD-A119-CCBD-CC3D9220FDF6}"/>
                    </a:ext>
                  </a:extLst>
                </p:cNvPr>
                <p:cNvSpPr txBox="1"/>
                <p:nvPr/>
              </p:nvSpPr>
              <p:spPr>
                <a:xfrm>
                  <a:off x="10170984" y="2639724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 km</a:t>
                  </a:r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4182DE2-E1ED-EE3C-4FF2-25B219086281}"/>
                    </a:ext>
                  </a:extLst>
                </p:cNvPr>
                <p:cNvSpPr txBox="1"/>
                <p:nvPr/>
              </p:nvSpPr>
              <p:spPr>
                <a:xfrm>
                  <a:off x="8636015" y="4418168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 km</a:t>
                  </a:r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9BD462C7-BF08-103C-8571-ABEAFF4012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0312" y="4495800"/>
                  <a:ext cx="990600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A28DA3B-3BCD-DD05-1812-9E42BD9454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10312" y="3731958"/>
                  <a:ext cx="549482" cy="5714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4E8FAF7-02B9-B5D3-0C04-4919E230859F}"/>
                    </a:ext>
                  </a:extLst>
                </p:cNvPr>
                <p:cNvSpPr txBox="1"/>
                <p:nvPr/>
              </p:nvSpPr>
              <p:spPr>
                <a:xfrm>
                  <a:off x="6553277" y="4569263"/>
                  <a:ext cx="2083987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 thứ nhất</a:t>
                  </a:r>
                  <a:endParaRPr lang="en-US" sz="1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B23EEBE-D8A6-B9ED-AE0E-0DAC427564B5}"/>
                    </a:ext>
                  </a:extLst>
                </p:cNvPr>
                <p:cNvSpPr txBox="1"/>
                <p:nvPr/>
              </p:nvSpPr>
              <p:spPr>
                <a:xfrm rot="18772984">
                  <a:off x="6245421" y="3679434"/>
                  <a:ext cx="2083987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 thứ hai</a:t>
                  </a:r>
                  <a:endParaRPr lang="en-US" sz="1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D1C7884-4B0B-5521-9F00-AFE7BF8DF862}"/>
                    </a:ext>
                  </a:extLst>
                </p:cNvPr>
                <p:cNvSpPr txBox="1"/>
                <p:nvPr/>
              </p:nvSpPr>
              <p:spPr>
                <a:xfrm>
                  <a:off x="9796614" y="4214409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2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1316646-3DBA-DA7C-EDDC-6B74F45D205F}"/>
                    </a:ext>
                  </a:extLst>
                </p:cNvPr>
                <p:cNvSpPr txBox="1"/>
                <p:nvPr/>
              </p:nvSpPr>
              <p:spPr>
                <a:xfrm>
                  <a:off x="9788109" y="1362627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sz="2500">
                    <a:solidFill>
                      <a:srgbClr val="7030A0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FDC2E7D-AE73-CEAF-56F9-49ED68156A6C}"/>
                    </a:ext>
                  </a:extLst>
                </p:cNvPr>
                <p:cNvGrpSpPr/>
                <p:nvPr/>
              </p:nvGrpSpPr>
              <p:grpSpPr>
                <a:xfrm>
                  <a:off x="9854950" y="4207439"/>
                  <a:ext cx="231107" cy="186535"/>
                  <a:chOff x="9446293" y="3446249"/>
                  <a:chExt cx="231107" cy="186535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84F9962E-1419-0740-9CFB-018C7E716D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46293" y="3446249"/>
                    <a:ext cx="23110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01723E16-10E3-3766-AA67-6D5521AE76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60215" y="3446249"/>
                    <a:ext cx="110" cy="186535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A3713F4-8FA9-0435-C137-44740A9528D3}"/>
                </a:ext>
              </a:extLst>
            </p:cNvPr>
            <p:cNvGrpSpPr/>
            <p:nvPr/>
          </p:nvGrpSpPr>
          <p:grpSpPr>
            <a:xfrm>
              <a:off x="6728805" y="1521243"/>
              <a:ext cx="1504078" cy="1460956"/>
              <a:chOff x="3860800" y="2711197"/>
              <a:chExt cx="3270114" cy="3831009"/>
            </a:xfrm>
          </p:grpSpPr>
          <p:pic>
            <p:nvPicPr>
              <p:cNvPr id="59" name="Graphic 58">
                <a:extLst>
                  <a:ext uri="{FF2B5EF4-FFF2-40B4-BE49-F238E27FC236}">
                    <a16:creationId xmlns:a16="http://schemas.microsoft.com/office/drawing/2014/main" id="{C1F182EC-594F-9E7D-1D88-6FDCEA967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495800" y="3505200"/>
                <a:ext cx="2209800" cy="2209800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D6013CA-CA2F-80F0-85BC-07713815E4ED}"/>
                  </a:ext>
                </a:extLst>
              </p:cNvPr>
              <p:cNvSpPr txBox="1"/>
              <p:nvPr/>
            </p:nvSpPr>
            <p:spPr>
              <a:xfrm>
                <a:off x="5094434" y="2711197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01D8868-C27E-99C3-8570-AE0348D1CCFB}"/>
                  </a:ext>
                </a:extLst>
              </p:cNvPr>
              <p:cNvSpPr txBox="1"/>
              <p:nvPr/>
            </p:nvSpPr>
            <p:spPr>
              <a:xfrm>
                <a:off x="5226695" y="5654429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4B65170-AA67-9CEC-9B9D-635CFAF8196A}"/>
                  </a:ext>
                </a:extLst>
              </p:cNvPr>
              <p:cNvSpPr txBox="1"/>
              <p:nvPr/>
            </p:nvSpPr>
            <p:spPr>
              <a:xfrm>
                <a:off x="6445115" y="4112995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6C3FBB-DFD7-DBCF-2272-6BF9E98A8BE8}"/>
                  </a:ext>
                </a:extLst>
              </p:cNvPr>
              <p:cNvSpPr txBox="1"/>
              <p:nvPr/>
            </p:nvSpPr>
            <p:spPr>
              <a:xfrm>
                <a:off x="3860800" y="4243458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37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76200" y="65599"/>
            <a:ext cx="9753600" cy="541687"/>
            <a:chOff x="74035" y="2231322"/>
            <a:chExt cx="9693167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6028917" cy="708275"/>
              <a:chOff x="587623" y="3377549"/>
              <a:chExt cx="3104611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310461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855799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độ dịch chuyển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A5CC32B-85C1-4789-B9D6-CC32309698EC}"/>
              </a:ext>
            </a:extLst>
          </p:cNvPr>
          <p:cNvSpPr txBox="1"/>
          <p:nvPr/>
        </p:nvSpPr>
        <p:spPr>
          <a:xfrm>
            <a:off x="605589" y="1312136"/>
            <a:ext cx="6858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Quãng đường đi được của người thứ nhất: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2081A-A9C5-EC1B-DA20-1FC57211F97A}"/>
              </a:ext>
            </a:extLst>
          </p:cNvPr>
          <p:cNvSpPr txBox="1"/>
          <p:nvPr/>
        </p:nvSpPr>
        <p:spPr>
          <a:xfrm>
            <a:off x="2808291" y="754531"/>
            <a:ext cx="119994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endParaRPr lang="en-US" sz="2500" u="sng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F189A8-4D0E-D938-7409-2602E8D90AE1}"/>
              </a:ext>
            </a:extLst>
          </p:cNvPr>
          <p:cNvSpPr txBox="1"/>
          <p:nvPr/>
        </p:nvSpPr>
        <p:spPr>
          <a:xfrm>
            <a:off x="561473" y="2521046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 ABC là tam giác vuông nên 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 lớn của độ dịch chuyển AC của người 1: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469BE4-2B3B-E71C-B951-863E6FE98D0C}"/>
              </a:ext>
            </a:extLst>
          </p:cNvPr>
          <p:cNvGrpSpPr/>
          <p:nvPr/>
        </p:nvGrpSpPr>
        <p:grpSpPr>
          <a:xfrm>
            <a:off x="1066046" y="1847597"/>
            <a:ext cx="5327535" cy="650800"/>
            <a:chOff x="1073265" y="2232815"/>
            <a:chExt cx="5327535" cy="541971"/>
          </a:xfrm>
        </p:grpSpPr>
        <p:pic>
          <p:nvPicPr>
            <p:cNvPr id="24" name="Picture 5" descr="empty-blue-rectangle">
              <a:extLst>
                <a:ext uri="{FF2B5EF4-FFF2-40B4-BE49-F238E27FC236}">
                  <a16:creationId xmlns:a16="http://schemas.microsoft.com/office/drawing/2014/main" id="{71BC4056-4177-BED4-FE70-595329438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65" y="2232815"/>
              <a:ext cx="532753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17CBBF-07D4-56ED-1049-3DD1A1C8B626}"/>
                </a:ext>
              </a:extLst>
            </p:cNvPr>
            <p:cNvSpPr txBox="1"/>
            <p:nvPr/>
          </p:nvSpPr>
          <p:spPr>
            <a:xfrm>
              <a:off x="1452212" y="2297732"/>
              <a:ext cx="447542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S</a:t>
              </a:r>
              <a:r>
                <a:rPr lang="en-US" sz="25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 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= AB + BC = 4 + 4 </a:t>
              </a:r>
              <a:r>
                <a:rPr lang="en-US" sz="25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=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8 km</a:t>
              </a:r>
              <a:endParaRPr lang="en-US" sz="25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696727-DC2D-B7F1-54EF-5C7520CCB575}"/>
              </a:ext>
            </a:extLst>
          </p:cNvPr>
          <p:cNvGrpSpPr/>
          <p:nvPr/>
        </p:nvGrpSpPr>
        <p:grpSpPr>
          <a:xfrm>
            <a:off x="5341597" y="5726789"/>
            <a:ext cx="6363982" cy="672869"/>
            <a:chOff x="6781801" y="4766168"/>
            <a:chExt cx="5867527" cy="536950"/>
          </a:xfrm>
        </p:grpSpPr>
        <p:pic>
          <p:nvPicPr>
            <p:cNvPr id="29" name="Picture 5" descr="empty-blue-rectangle">
              <a:extLst>
                <a:ext uri="{FF2B5EF4-FFF2-40B4-BE49-F238E27FC236}">
                  <a16:creationId xmlns:a16="http://schemas.microsoft.com/office/drawing/2014/main" id="{27335C20-50AD-8620-2FCE-C3AD6777A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1" y="4766168"/>
              <a:ext cx="57374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EB44D4-FB81-D4AE-8DFC-B3C23755968B}"/>
                </a:ext>
              </a:extLst>
            </p:cNvPr>
            <p:cNvSpPr txBox="1"/>
            <p:nvPr/>
          </p:nvSpPr>
          <p:spPr>
            <a:xfrm>
              <a:off x="7111593" y="4826064"/>
              <a:ext cx="553773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lang="en-US" sz="25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5,7 km (hướng 45° Đông - Bắc). </a:t>
              </a:r>
              <a:endParaRPr lang="en-US" sz="25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B14236-0676-9799-A9A4-BC36CC8411D7}"/>
                  </a:ext>
                </a:extLst>
              </p:cNvPr>
              <p:cNvSpPr txBox="1"/>
              <p:nvPr/>
            </p:nvSpPr>
            <p:spPr>
              <a:xfrm>
                <a:off x="709268" y="4563609"/>
                <a:ext cx="8611354" cy="1028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Vì 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ABC vuông cân: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= 45</a:t>
                </a:r>
                <a:r>
                  <a:rPr lang="en-US" sz="2500" baseline="30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0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Hướng của độ dịch chuyển: 45° Đông - Bắc</a:t>
                </a:r>
                <a:endParaRPr lang="en-US" sz="25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B14236-0676-9799-A9A4-BC36CC841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68" y="4563609"/>
                <a:ext cx="8611354" cy="1028551"/>
              </a:xfrm>
              <a:prstGeom prst="rect">
                <a:avLst/>
              </a:prstGeom>
              <a:blipFill>
                <a:blip r:embed="rId6"/>
                <a:stretch>
                  <a:fillRect l="-1132" t="-4167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FD9DA2E7-E142-6E94-5CDE-2D74D8D41EDB}"/>
              </a:ext>
            </a:extLst>
          </p:cNvPr>
          <p:cNvSpPr txBox="1"/>
          <p:nvPr/>
        </p:nvSpPr>
        <p:spPr>
          <a:xfrm>
            <a:off x="652561" y="5798294"/>
            <a:ext cx="454793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60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 dịch chuyển của người 1: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0B723E-3FDD-41FC-C7BC-81471BBC78E4}"/>
              </a:ext>
            </a:extLst>
          </p:cNvPr>
          <p:cNvGrpSpPr/>
          <p:nvPr/>
        </p:nvGrpSpPr>
        <p:grpSpPr>
          <a:xfrm>
            <a:off x="1051044" y="3752526"/>
            <a:ext cx="6092768" cy="724300"/>
            <a:chOff x="1370821" y="2904035"/>
            <a:chExt cx="6092768" cy="550925"/>
          </a:xfrm>
        </p:grpSpPr>
        <p:pic>
          <p:nvPicPr>
            <p:cNvPr id="41" name="Picture 5" descr="empty-blue-rectangle">
              <a:extLst>
                <a:ext uri="{FF2B5EF4-FFF2-40B4-BE49-F238E27FC236}">
                  <a16:creationId xmlns:a16="http://schemas.microsoft.com/office/drawing/2014/main" id="{ED772C37-BB6A-6FBF-1BD0-7E78C84D0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821" y="2904035"/>
              <a:ext cx="609276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A69A746-FD1F-398C-F0C7-C696409664EB}"/>
                    </a:ext>
                  </a:extLst>
                </p:cNvPr>
                <p:cNvSpPr txBox="1"/>
                <p:nvPr/>
              </p:nvSpPr>
              <p:spPr>
                <a:xfrm>
                  <a:off x="1689751" y="2930842"/>
                  <a:ext cx="5486400" cy="5241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5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d</a:t>
                  </a:r>
                  <a:r>
                    <a:rPr lang="en-US" sz="2500" baseline="-250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1</a:t>
                  </a:r>
                  <a:r>
                    <a:rPr lang="en-US" sz="25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5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5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5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25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250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=</a:t>
                  </a:r>
                  <a:r>
                    <a:rPr lang="en-US" sz="25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5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= 5,7 km</a:t>
                  </a:r>
                  <a:endParaRPr lang="en-US" sz="250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A69A746-FD1F-398C-F0C7-C69640966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751" y="2930842"/>
                  <a:ext cx="5486400" cy="524118"/>
                </a:xfrm>
                <a:prstGeom prst="rect">
                  <a:avLst/>
                </a:prstGeom>
                <a:blipFill>
                  <a:blip r:embed="rId8"/>
                  <a:stretch>
                    <a:fillRect l="-1889" t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D98086-660D-3B70-E51D-7B5E33485845}"/>
              </a:ext>
            </a:extLst>
          </p:cNvPr>
          <p:cNvGrpSpPr/>
          <p:nvPr/>
        </p:nvGrpSpPr>
        <p:grpSpPr>
          <a:xfrm>
            <a:off x="7148500" y="191088"/>
            <a:ext cx="4881350" cy="3532595"/>
            <a:chOff x="6373917" y="1362627"/>
            <a:chExt cx="4881350" cy="353259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DEB78D8-0A51-F571-7F2F-F86900946A0F}"/>
                </a:ext>
              </a:extLst>
            </p:cNvPr>
            <p:cNvSpPr txBox="1"/>
            <p:nvPr/>
          </p:nvSpPr>
          <p:spPr>
            <a:xfrm>
              <a:off x="6373917" y="4260645"/>
              <a:ext cx="108428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500">
                <a:solidFill>
                  <a:srgbClr val="7030A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1443267-A9DA-5061-2F85-02A1C5588C3B}"/>
                </a:ext>
              </a:extLst>
            </p:cNvPr>
            <p:cNvGrpSpPr/>
            <p:nvPr/>
          </p:nvGrpSpPr>
          <p:grpSpPr>
            <a:xfrm>
              <a:off x="6553277" y="1362627"/>
              <a:ext cx="4701990" cy="3532595"/>
              <a:chOff x="6553277" y="1362627"/>
              <a:chExt cx="4701990" cy="3532595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1CE09DC-9592-CAF2-814E-A32B7501B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6058" y="1512102"/>
                <a:ext cx="0" cy="2895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B97B4B2-D403-F82B-258F-11BD738B0960}"/>
                  </a:ext>
                </a:extLst>
              </p:cNvPr>
              <p:cNvGrpSpPr/>
              <p:nvPr/>
            </p:nvGrpSpPr>
            <p:grpSpPr>
              <a:xfrm>
                <a:off x="6553277" y="1362627"/>
                <a:ext cx="4701990" cy="3532595"/>
                <a:chOff x="6553277" y="1362627"/>
                <a:chExt cx="4701990" cy="3532595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EA16B88A-AAB9-C698-5922-02392C7BB9FA}"/>
                    </a:ext>
                  </a:extLst>
                </p:cNvPr>
                <p:cNvCxnSpPr/>
                <p:nvPr/>
              </p:nvCxnSpPr>
              <p:spPr>
                <a:xfrm>
                  <a:off x="7281759" y="4407702"/>
                  <a:ext cx="28194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E9BD85DA-FE9D-8C5B-1CB0-7DB7346EB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81759" y="1512102"/>
                  <a:ext cx="2804299" cy="2881659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1E5D717-D458-0D06-2248-726F199DA9E9}"/>
                    </a:ext>
                  </a:extLst>
                </p:cNvPr>
                <p:cNvSpPr txBox="1"/>
                <p:nvPr/>
              </p:nvSpPr>
              <p:spPr>
                <a:xfrm>
                  <a:off x="10170984" y="2639724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 km</a:t>
                  </a:r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ADB66DB-9581-9F58-92A5-8055BBB0BB2F}"/>
                    </a:ext>
                  </a:extLst>
                </p:cNvPr>
                <p:cNvSpPr txBox="1"/>
                <p:nvPr/>
              </p:nvSpPr>
              <p:spPr>
                <a:xfrm>
                  <a:off x="8636015" y="4418168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 km</a:t>
                  </a:r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14B44CCC-C011-240B-C84F-008E224AE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0312" y="4495800"/>
                  <a:ext cx="990600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9A1CDD89-A4F6-783B-6FA9-07364E1D5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10312" y="3731958"/>
                  <a:ext cx="549482" cy="5714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7C140541-8775-DB10-9E0C-929B9FED5997}"/>
                    </a:ext>
                  </a:extLst>
                </p:cNvPr>
                <p:cNvSpPr txBox="1"/>
                <p:nvPr/>
              </p:nvSpPr>
              <p:spPr>
                <a:xfrm>
                  <a:off x="6553277" y="4569263"/>
                  <a:ext cx="2083987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 thứ nhất</a:t>
                  </a:r>
                  <a:endParaRPr lang="en-US" sz="1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DCD6F51-BD8C-04E3-B489-83494432628E}"/>
                    </a:ext>
                  </a:extLst>
                </p:cNvPr>
                <p:cNvSpPr txBox="1"/>
                <p:nvPr/>
              </p:nvSpPr>
              <p:spPr>
                <a:xfrm rot="18772984">
                  <a:off x="6245421" y="3679434"/>
                  <a:ext cx="2083987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 thứ hai</a:t>
                  </a:r>
                  <a:endParaRPr lang="en-US" sz="1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41CBC26-5AC3-412C-F0D5-C960C7770AD1}"/>
                    </a:ext>
                  </a:extLst>
                </p:cNvPr>
                <p:cNvSpPr txBox="1"/>
                <p:nvPr/>
              </p:nvSpPr>
              <p:spPr>
                <a:xfrm>
                  <a:off x="9796614" y="4214409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2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E5B8F20-89D9-EC3A-A00B-1E349329D899}"/>
                    </a:ext>
                  </a:extLst>
                </p:cNvPr>
                <p:cNvSpPr txBox="1"/>
                <p:nvPr/>
              </p:nvSpPr>
              <p:spPr>
                <a:xfrm>
                  <a:off x="9788109" y="1362627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sz="2500">
                    <a:solidFill>
                      <a:srgbClr val="7030A0"/>
                    </a:solidFill>
                  </a:endParaRP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D66AE2F-763F-2046-ADAF-B9C0D2557074}"/>
                    </a:ext>
                  </a:extLst>
                </p:cNvPr>
                <p:cNvGrpSpPr/>
                <p:nvPr/>
              </p:nvGrpSpPr>
              <p:grpSpPr>
                <a:xfrm>
                  <a:off x="9854950" y="4207439"/>
                  <a:ext cx="231107" cy="186535"/>
                  <a:chOff x="9446293" y="3446249"/>
                  <a:chExt cx="231107" cy="186535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1F9D8479-5521-5051-3392-FDCF799AF4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46293" y="3446249"/>
                    <a:ext cx="23110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68AF8E20-677A-BA94-C8AF-96246AA1BF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60215" y="3446249"/>
                    <a:ext cx="110" cy="186535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82FAA42-926F-BDE1-BCCE-14F85524DFE6}"/>
                </a:ext>
              </a:extLst>
            </p:cNvPr>
            <p:cNvGrpSpPr/>
            <p:nvPr/>
          </p:nvGrpSpPr>
          <p:grpSpPr>
            <a:xfrm>
              <a:off x="6728805" y="1521243"/>
              <a:ext cx="1504078" cy="1460956"/>
              <a:chOff x="3860800" y="2711197"/>
              <a:chExt cx="3270114" cy="3831009"/>
            </a:xfrm>
          </p:grpSpPr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429BFDA0-9F45-40E1-6D33-7B35907227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4495800" y="3505200"/>
                <a:ext cx="2209800" cy="2209800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55EAE7C-99CE-2383-3588-92C38A98BF4B}"/>
                  </a:ext>
                </a:extLst>
              </p:cNvPr>
              <p:cNvSpPr txBox="1"/>
              <p:nvPr/>
            </p:nvSpPr>
            <p:spPr>
              <a:xfrm>
                <a:off x="5094434" y="2711197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BE6622-8822-8850-E3D6-B8E1B2D0991E}"/>
                  </a:ext>
                </a:extLst>
              </p:cNvPr>
              <p:cNvSpPr txBox="1"/>
              <p:nvPr/>
            </p:nvSpPr>
            <p:spPr>
              <a:xfrm>
                <a:off x="5226695" y="5654429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B3686D3-D305-F883-8412-25E15D6E70C0}"/>
                  </a:ext>
                </a:extLst>
              </p:cNvPr>
              <p:cNvSpPr txBox="1"/>
              <p:nvPr/>
            </p:nvSpPr>
            <p:spPr>
              <a:xfrm>
                <a:off x="6445115" y="4112995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FF78AB2-5D13-1FC5-1DD3-5409BF8855CD}"/>
                  </a:ext>
                </a:extLst>
              </p:cNvPr>
              <p:cNvSpPr txBox="1"/>
              <p:nvPr/>
            </p:nvSpPr>
            <p:spPr>
              <a:xfrm>
                <a:off x="3860800" y="4243458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39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36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76200" y="65599"/>
            <a:ext cx="9753600" cy="541687"/>
            <a:chOff x="74035" y="2231322"/>
            <a:chExt cx="9693167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6028917" cy="708275"/>
              <a:chOff x="587623" y="3377549"/>
              <a:chExt cx="3104611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310461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855799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độ dịch chuyển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CC9863A-21AA-6156-A302-CBAA0DB784AB}"/>
              </a:ext>
            </a:extLst>
          </p:cNvPr>
          <p:cNvSpPr txBox="1"/>
          <p:nvPr/>
        </p:nvSpPr>
        <p:spPr>
          <a:xfrm>
            <a:off x="523142" y="1255581"/>
            <a:ext cx="56428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60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Quãng đường đi được của người 2: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2081A-A9C5-EC1B-DA20-1FC57211F97A}"/>
              </a:ext>
            </a:extLst>
          </p:cNvPr>
          <p:cNvSpPr txBox="1"/>
          <p:nvPr/>
        </p:nvSpPr>
        <p:spPr>
          <a:xfrm>
            <a:off x="679142" y="721184"/>
            <a:ext cx="119994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endParaRPr lang="en-US" sz="2500" u="sng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8E58FE-2423-C9FD-E5E4-AEF634622E26}"/>
              </a:ext>
            </a:extLst>
          </p:cNvPr>
          <p:cNvGrpSpPr/>
          <p:nvPr/>
        </p:nvGrpSpPr>
        <p:grpSpPr>
          <a:xfrm>
            <a:off x="1276185" y="1796005"/>
            <a:ext cx="3789541" cy="789775"/>
            <a:chOff x="4902468" y="5822435"/>
            <a:chExt cx="3789541" cy="526586"/>
          </a:xfrm>
        </p:grpSpPr>
        <p:pic>
          <p:nvPicPr>
            <p:cNvPr id="26" name="Picture 5" descr="empty-blue-rectangle">
              <a:extLst>
                <a:ext uri="{FF2B5EF4-FFF2-40B4-BE49-F238E27FC236}">
                  <a16:creationId xmlns:a16="http://schemas.microsoft.com/office/drawing/2014/main" id="{665D3420-8A99-53AE-E9A2-DCC54FD6D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468" y="5822435"/>
              <a:ext cx="332713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68D84B-E63E-F6BC-1FD2-9EC7402B245E}"/>
                </a:ext>
              </a:extLst>
            </p:cNvPr>
            <p:cNvSpPr txBox="1"/>
            <p:nvPr/>
          </p:nvSpPr>
          <p:spPr>
            <a:xfrm>
              <a:off x="5235136" y="5871967"/>
              <a:ext cx="345687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spcBef>
                  <a:spcPts val="600"/>
                </a:spcBef>
              </a:pP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</a:t>
              </a:r>
              <a:r>
                <a:rPr lang="en-US" sz="25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AC = 5,7 km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BE21E8-6D9D-C3D2-32C9-38B008DFDAF3}"/>
              </a:ext>
            </a:extLst>
          </p:cNvPr>
          <p:cNvGrpSpPr/>
          <p:nvPr/>
        </p:nvGrpSpPr>
        <p:grpSpPr>
          <a:xfrm>
            <a:off x="779566" y="3138410"/>
            <a:ext cx="6019800" cy="676721"/>
            <a:chOff x="6781801" y="4766168"/>
            <a:chExt cx="5737436" cy="530508"/>
          </a:xfrm>
        </p:grpSpPr>
        <p:pic>
          <p:nvPicPr>
            <p:cNvPr id="45" name="Picture 5" descr="empty-blue-rectangle">
              <a:extLst>
                <a:ext uri="{FF2B5EF4-FFF2-40B4-BE49-F238E27FC236}">
                  <a16:creationId xmlns:a16="http://schemas.microsoft.com/office/drawing/2014/main" id="{117E239B-C84B-6999-5D06-E77FCDD87F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1" y="4766168"/>
              <a:ext cx="57374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4FBA102-AA7E-98CE-9C38-A313142973BC}"/>
                </a:ext>
              </a:extLst>
            </p:cNvPr>
            <p:cNvSpPr txBox="1"/>
            <p:nvPr/>
          </p:nvSpPr>
          <p:spPr>
            <a:xfrm>
              <a:off x="6981502" y="4819622"/>
              <a:ext cx="553773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lang="en-US" sz="25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5,7 km (hướng 45° Đông - Bắc). </a:t>
              </a:r>
              <a:endParaRPr lang="en-US" sz="250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712B2BF-A7A6-9C56-36D9-92CB318FAC6D}"/>
              </a:ext>
            </a:extLst>
          </p:cNvPr>
          <p:cNvSpPr txBox="1"/>
          <p:nvPr/>
        </p:nvSpPr>
        <p:spPr>
          <a:xfrm>
            <a:off x="536520" y="2565816"/>
            <a:ext cx="454793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60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 dịch chuyển của người 2: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D98086-660D-3B70-E51D-7B5E33485845}"/>
              </a:ext>
            </a:extLst>
          </p:cNvPr>
          <p:cNvGrpSpPr/>
          <p:nvPr/>
        </p:nvGrpSpPr>
        <p:grpSpPr>
          <a:xfrm>
            <a:off x="7148500" y="191088"/>
            <a:ext cx="4881350" cy="3532595"/>
            <a:chOff x="6373917" y="1362627"/>
            <a:chExt cx="4881350" cy="353259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DEB78D8-0A51-F571-7F2F-F86900946A0F}"/>
                </a:ext>
              </a:extLst>
            </p:cNvPr>
            <p:cNvSpPr txBox="1"/>
            <p:nvPr/>
          </p:nvSpPr>
          <p:spPr>
            <a:xfrm>
              <a:off x="6373917" y="4260645"/>
              <a:ext cx="108428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500">
                <a:solidFill>
                  <a:srgbClr val="7030A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1443267-A9DA-5061-2F85-02A1C5588C3B}"/>
                </a:ext>
              </a:extLst>
            </p:cNvPr>
            <p:cNvGrpSpPr/>
            <p:nvPr/>
          </p:nvGrpSpPr>
          <p:grpSpPr>
            <a:xfrm>
              <a:off x="6553277" y="1362627"/>
              <a:ext cx="4701990" cy="3532595"/>
              <a:chOff x="6553277" y="1362627"/>
              <a:chExt cx="4701990" cy="3532595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1CE09DC-9592-CAF2-814E-A32B7501B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6058" y="1512102"/>
                <a:ext cx="0" cy="2895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B97B4B2-D403-F82B-258F-11BD738B0960}"/>
                  </a:ext>
                </a:extLst>
              </p:cNvPr>
              <p:cNvGrpSpPr/>
              <p:nvPr/>
            </p:nvGrpSpPr>
            <p:grpSpPr>
              <a:xfrm>
                <a:off x="6553277" y="1362627"/>
                <a:ext cx="4701990" cy="3532595"/>
                <a:chOff x="6553277" y="1362627"/>
                <a:chExt cx="4701990" cy="3532595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EA16B88A-AAB9-C698-5922-02392C7BB9FA}"/>
                    </a:ext>
                  </a:extLst>
                </p:cNvPr>
                <p:cNvCxnSpPr/>
                <p:nvPr/>
              </p:nvCxnSpPr>
              <p:spPr>
                <a:xfrm>
                  <a:off x="7281759" y="4407702"/>
                  <a:ext cx="28194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E9BD85DA-FE9D-8C5B-1CB0-7DB7346EB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81759" y="1512102"/>
                  <a:ext cx="2804299" cy="2881659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01E5D717-D458-0D06-2248-726F199DA9E9}"/>
                    </a:ext>
                  </a:extLst>
                </p:cNvPr>
                <p:cNvSpPr txBox="1"/>
                <p:nvPr/>
              </p:nvSpPr>
              <p:spPr>
                <a:xfrm>
                  <a:off x="10170984" y="2639724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 km</a:t>
                  </a:r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ADB66DB-9581-9F58-92A5-8055BBB0BB2F}"/>
                    </a:ext>
                  </a:extLst>
                </p:cNvPr>
                <p:cNvSpPr txBox="1"/>
                <p:nvPr/>
              </p:nvSpPr>
              <p:spPr>
                <a:xfrm>
                  <a:off x="8636015" y="4418168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 km</a:t>
                  </a:r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14B44CCC-C011-240B-C84F-008E224AE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0312" y="4495800"/>
                  <a:ext cx="990600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9A1CDD89-A4F6-783B-6FA9-07364E1D51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10312" y="3731958"/>
                  <a:ext cx="549482" cy="5714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7C140541-8775-DB10-9E0C-929B9FED5997}"/>
                    </a:ext>
                  </a:extLst>
                </p:cNvPr>
                <p:cNvSpPr txBox="1"/>
                <p:nvPr/>
              </p:nvSpPr>
              <p:spPr>
                <a:xfrm>
                  <a:off x="6553277" y="4569263"/>
                  <a:ext cx="2083987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 thứ nhất</a:t>
                  </a:r>
                  <a:endParaRPr lang="en-US" sz="1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DCD6F51-BD8C-04E3-B489-83494432628E}"/>
                    </a:ext>
                  </a:extLst>
                </p:cNvPr>
                <p:cNvSpPr txBox="1"/>
                <p:nvPr/>
              </p:nvSpPr>
              <p:spPr>
                <a:xfrm rot="18772984">
                  <a:off x="6245421" y="3679434"/>
                  <a:ext cx="2083987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 thứ hai</a:t>
                  </a:r>
                  <a:endParaRPr lang="en-US" sz="1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F41CBC26-5AC3-412C-F0D5-C960C7770AD1}"/>
                    </a:ext>
                  </a:extLst>
                </p:cNvPr>
                <p:cNvSpPr txBox="1"/>
                <p:nvPr/>
              </p:nvSpPr>
              <p:spPr>
                <a:xfrm>
                  <a:off x="9796614" y="4214409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2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E5B8F20-89D9-EC3A-A00B-1E349329D899}"/>
                    </a:ext>
                  </a:extLst>
                </p:cNvPr>
                <p:cNvSpPr txBox="1"/>
                <p:nvPr/>
              </p:nvSpPr>
              <p:spPr>
                <a:xfrm>
                  <a:off x="9788109" y="1362627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sz="2500">
                    <a:solidFill>
                      <a:srgbClr val="7030A0"/>
                    </a:solidFill>
                  </a:endParaRP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D66AE2F-763F-2046-ADAF-B9C0D2557074}"/>
                    </a:ext>
                  </a:extLst>
                </p:cNvPr>
                <p:cNvGrpSpPr/>
                <p:nvPr/>
              </p:nvGrpSpPr>
              <p:grpSpPr>
                <a:xfrm>
                  <a:off x="9854950" y="4207439"/>
                  <a:ext cx="231107" cy="186535"/>
                  <a:chOff x="9446293" y="3446249"/>
                  <a:chExt cx="231107" cy="186535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1F9D8479-5521-5051-3392-FDCF799AF4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46293" y="3446249"/>
                    <a:ext cx="23110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68AF8E20-677A-BA94-C8AF-96246AA1BF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60215" y="3446249"/>
                    <a:ext cx="110" cy="186535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82FAA42-926F-BDE1-BCCE-14F85524DFE6}"/>
                </a:ext>
              </a:extLst>
            </p:cNvPr>
            <p:cNvGrpSpPr/>
            <p:nvPr/>
          </p:nvGrpSpPr>
          <p:grpSpPr>
            <a:xfrm>
              <a:off x="6728805" y="1521243"/>
              <a:ext cx="1504078" cy="1460956"/>
              <a:chOff x="3860800" y="2711197"/>
              <a:chExt cx="3270114" cy="3831009"/>
            </a:xfrm>
          </p:grpSpPr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429BFDA0-9F45-40E1-6D33-7B35907227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495800" y="3505200"/>
                <a:ext cx="2209800" cy="2209800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55EAE7C-99CE-2383-3588-92C38A98BF4B}"/>
                  </a:ext>
                </a:extLst>
              </p:cNvPr>
              <p:cNvSpPr txBox="1"/>
              <p:nvPr/>
            </p:nvSpPr>
            <p:spPr>
              <a:xfrm>
                <a:off x="5094434" y="2711197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BE6622-8822-8850-E3D6-B8E1B2D0991E}"/>
                  </a:ext>
                </a:extLst>
              </p:cNvPr>
              <p:cNvSpPr txBox="1"/>
              <p:nvPr/>
            </p:nvSpPr>
            <p:spPr>
              <a:xfrm>
                <a:off x="5226695" y="5654429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B3686D3-D305-F883-8412-25E15D6E70C0}"/>
                  </a:ext>
                </a:extLst>
              </p:cNvPr>
              <p:cNvSpPr txBox="1"/>
              <p:nvPr/>
            </p:nvSpPr>
            <p:spPr>
              <a:xfrm>
                <a:off x="6445115" y="4112995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FF78AB2-5D13-1FC5-1DD3-5409BF8855CD}"/>
                  </a:ext>
                </a:extLst>
              </p:cNvPr>
              <p:cNvSpPr txBox="1"/>
              <p:nvPr/>
            </p:nvSpPr>
            <p:spPr>
              <a:xfrm>
                <a:off x="3860800" y="4243458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</p:grpSp>
      </p:grp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ADF79C13-7991-4DAB-62ED-5940F82EA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87104"/>
              </p:ext>
            </p:extLst>
          </p:nvPr>
        </p:nvGraphicFramePr>
        <p:xfrm>
          <a:off x="1276185" y="4479749"/>
          <a:ext cx="9130054" cy="1798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2752">
                  <a:extLst>
                    <a:ext uri="{9D8B030D-6E8A-4147-A177-3AD203B41FA5}">
                      <a16:colId xmlns:a16="http://schemas.microsoft.com/office/drawing/2014/main" val="1601266568"/>
                    </a:ext>
                  </a:extLst>
                </a:gridCol>
                <a:gridCol w="3029235">
                  <a:extLst>
                    <a:ext uri="{9D8B030D-6E8A-4147-A177-3AD203B41FA5}">
                      <a16:colId xmlns:a16="http://schemas.microsoft.com/office/drawing/2014/main" val="191516268"/>
                    </a:ext>
                  </a:extLst>
                </a:gridCol>
                <a:gridCol w="3348067">
                  <a:extLst>
                    <a:ext uri="{9D8B030D-6E8A-4147-A177-3AD203B41FA5}">
                      <a16:colId xmlns:a16="http://schemas.microsoft.com/office/drawing/2014/main" val="3726663111"/>
                    </a:ext>
                  </a:extLst>
                </a:gridCol>
              </a:tblGrid>
              <a:tr h="3877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 thứ nhất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 thứ hai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656310"/>
                  </a:ext>
                </a:extLst>
              </a:tr>
              <a:tr h="45264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Quãng đường đi được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50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50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5,7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915788"/>
                  </a:ext>
                </a:extLst>
              </a:tr>
              <a:tr h="40692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dịch chuyển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500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5,7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5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5,7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3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7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6D6EB-DA54-ACCF-D1FC-4ABB72CA9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33477" cy="685800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85C250D4-EDF6-E585-A7D1-C1F5464CD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12192000" cy="853627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864A6F8-7FB6-E7E4-F928-5FE6DB8F8CA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2889208"/>
            <a:ext cx="10772539" cy="7491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800" b="1">
                <a:solidFill>
                  <a:srgbClr val="7030A0"/>
                </a:solidFill>
                <a:ea typeface="ＭＳ Ｐゴシック" panose="020B0600070205080204" pitchFamily="50" charset="-128"/>
              </a:rPr>
              <a:t>Độ dịch chuyển và quãng đường đi được</a:t>
            </a:r>
            <a:endParaRPr lang="en-US" altLang="en-US" sz="3800" b="1">
              <a:solidFill>
                <a:srgbClr val="7030A0"/>
              </a:solidFill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7D8CA84-1CD6-D895-8ACA-C128B907531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304800" y="2902061"/>
            <a:ext cx="2067910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</p:txBody>
      </p:sp>
    </p:spTree>
    <p:extLst>
      <p:ext uri="{BB962C8B-B14F-4D97-AF65-F5344CB8AC3E}">
        <p14:creationId xmlns:p14="http://schemas.microsoft.com/office/powerpoint/2010/main" val="174771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6558E1-33E6-48A8-35B4-AF24DFB71EE9}"/>
              </a:ext>
            </a:extLst>
          </p:cNvPr>
          <p:cNvGrpSpPr/>
          <p:nvPr/>
        </p:nvGrpSpPr>
        <p:grpSpPr>
          <a:xfrm>
            <a:off x="-76200" y="65599"/>
            <a:ext cx="9753600" cy="541687"/>
            <a:chOff x="74035" y="2231322"/>
            <a:chExt cx="9693167" cy="756154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BEA85D92-FD49-E45A-3734-259781FC0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1" y="2267004"/>
              <a:ext cx="6028917" cy="708275"/>
              <a:chOff x="587623" y="3377549"/>
              <a:chExt cx="3104611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6F61673A-8FC0-22F3-B7DB-2A0F22F218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3" y="3377549"/>
                <a:ext cx="310461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F8E78C7C-187F-C3D4-836A-E768E0D77D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8EB15A-5C3B-8DDC-C6C6-5BCB4EE0F0E9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DA6530D9-39E1-EAAD-DA70-ABD1641F9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8557998" cy="756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độ dịch chuyển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9F5BE4-A055-BEBD-B82A-5B4862663F97}"/>
              </a:ext>
            </a:extLst>
          </p:cNvPr>
          <p:cNvSpPr txBox="1"/>
          <p:nvPr/>
        </p:nvSpPr>
        <p:spPr>
          <a:xfrm>
            <a:off x="679142" y="721184"/>
            <a:ext cx="119994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endParaRPr lang="en-US" sz="2500" u="sng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5" descr="empty-blue-rectangle">
            <a:extLst>
              <a:ext uri="{FF2B5EF4-FFF2-40B4-BE49-F238E27FC236}">
                <a16:creationId xmlns:a16="http://schemas.microsoft.com/office/drawing/2014/main" id="{F12AE1D0-6896-6555-5A9F-F736F54E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04" y="1237810"/>
            <a:ext cx="6915580" cy="432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4CCAF4-1785-BBF0-18F6-114F63EDF1E9}"/>
              </a:ext>
            </a:extLst>
          </p:cNvPr>
          <p:cNvSpPr txBox="1"/>
          <p:nvPr/>
        </p:nvSpPr>
        <p:spPr>
          <a:xfrm>
            <a:off x="485427" y="1461280"/>
            <a:ext cx="602055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Vì sự dịch chuyển vị trí của người 1 và người 2 như nhau đều từ A đến C, nên hai người có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cùng độ dịch chuyển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038B45-A947-3633-5E08-61A72EF59220}"/>
              </a:ext>
            </a:extLst>
          </p:cNvPr>
          <p:cNvGrpSpPr/>
          <p:nvPr/>
        </p:nvGrpSpPr>
        <p:grpSpPr>
          <a:xfrm>
            <a:off x="7148500" y="191088"/>
            <a:ext cx="4881350" cy="3532595"/>
            <a:chOff x="6373917" y="1362627"/>
            <a:chExt cx="4881350" cy="35325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592E43-447A-1F2A-61C2-A96C7EF14C79}"/>
                </a:ext>
              </a:extLst>
            </p:cNvPr>
            <p:cNvSpPr txBox="1"/>
            <p:nvPr/>
          </p:nvSpPr>
          <p:spPr>
            <a:xfrm>
              <a:off x="6373917" y="4260645"/>
              <a:ext cx="108428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500">
                <a:solidFill>
                  <a:srgbClr val="7030A0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EE23BA-8B49-EBDA-8FBE-661C6F3742B0}"/>
                </a:ext>
              </a:extLst>
            </p:cNvPr>
            <p:cNvGrpSpPr/>
            <p:nvPr/>
          </p:nvGrpSpPr>
          <p:grpSpPr>
            <a:xfrm>
              <a:off x="6553277" y="1362627"/>
              <a:ext cx="4701990" cy="3532595"/>
              <a:chOff x="6553277" y="1362627"/>
              <a:chExt cx="4701990" cy="353259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B1B3A32-BB3A-FAC5-0CAB-5A7B5D19F5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6058" y="1512102"/>
                <a:ext cx="0" cy="289560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A1D0A98-F953-15AE-A5C1-3760F042487A}"/>
                  </a:ext>
                </a:extLst>
              </p:cNvPr>
              <p:cNvGrpSpPr/>
              <p:nvPr/>
            </p:nvGrpSpPr>
            <p:grpSpPr>
              <a:xfrm>
                <a:off x="6553277" y="1362627"/>
                <a:ext cx="4701990" cy="3532595"/>
                <a:chOff x="6553277" y="1362627"/>
                <a:chExt cx="4701990" cy="3532595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01BC4B2-FCBD-D26C-51D3-85347D28F0BA}"/>
                    </a:ext>
                  </a:extLst>
                </p:cNvPr>
                <p:cNvCxnSpPr/>
                <p:nvPr/>
              </p:nvCxnSpPr>
              <p:spPr>
                <a:xfrm>
                  <a:off x="7281759" y="4407702"/>
                  <a:ext cx="28194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C83AB00F-4477-5B63-87F5-3705DDD96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81759" y="1512102"/>
                  <a:ext cx="2804299" cy="2881659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D370DF8-6C08-694E-10F4-DE7202DF9B7C}"/>
                    </a:ext>
                  </a:extLst>
                </p:cNvPr>
                <p:cNvSpPr txBox="1"/>
                <p:nvPr/>
              </p:nvSpPr>
              <p:spPr>
                <a:xfrm>
                  <a:off x="10170984" y="2639724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 km</a:t>
                  </a:r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16125A3-C587-178E-1D29-85540C758E1C}"/>
                    </a:ext>
                  </a:extLst>
                </p:cNvPr>
                <p:cNvSpPr txBox="1"/>
                <p:nvPr/>
              </p:nvSpPr>
              <p:spPr>
                <a:xfrm>
                  <a:off x="8636015" y="4418168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 km</a:t>
                  </a:r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E182770B-2332-4632-D343-355A0143EA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0312" y="4495800"/>
                  <a:ext cx="990600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6BEA0767-B277-DF66-62E5-64F8B5B11A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10312" y="3731958"/>
                  <a:ext cx="549482" cy="5714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EAF48D5-828F-3463-4EBC-D9B4A2828A79}"/>
                    </a:ext>
                  </a:extLst>
                </p:cNvPr>
                <p:cNvSpPr txBox="1"/>
                <p:nvPr/>
              </p:nvSpPr>
              <p:spPr>
                <a:xfrm>
                  <a:off x="6553277" y="4569263"/>
                  <a:ext cx="2083987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 thứ nhất</a:t>
                  </a:r>
                  <a:endParaRPr lang="en-US" sz="1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BB7A974-95BC-792D-0714-C098164F07E6}"/>
                    </a:ext>
                  </a:extLst>
                </p:cNvPr>
                <p:cNvSpPr txBox="1"/>
                <p:nvPr/>
              </p:nvSpPr>
              <p:spPr>
                <a:xfrm rot="18772984">
                  <a:off x="6245421" y="3679434"/>
                  <a:ext cx="2083987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 thứ hai</a:t>
                  </a:r>
                  <a:endParaRPr lang="en-US" sz="1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10AEA0-5FD6-D618-ABE1-1E0A266C83EA}"/>
                    </a:ext>
                  </a:extLst>
                </p:cNvPr>
                <p:cNvSpPr txBox="1"/>
                <p:nvPr/>
              </p:nvSpPr>
              <p:spPr>
                <a:xfrm>
                  <a:off x="9796614" y="4214409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250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F1FE555-0411-02E9-DE60-4E1EDF92B5FF}"/>
                    </a:ext>
                  </a:extLst>
                </p:cNvPr>
                <p:cNvSpPr txBox="1"/>
                <p:nvPr/>
              </p:nvSpPr>
              <p:spPr>
                <a:xfrm>
                  <a:off x="9788109" y="1362627"/>
                  <a:ext cx="1084283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7030A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sz="2500">
                    <a:solidFill>
                      <a:srgbClr val="7030A0"/>
                    </a:solidFill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3002639E-B92E-ECD1-EA61-8DD7E27CD959}"/>
                    </a:ext>
                  </a:extLst>
                </p:cNvPr>
                <p:cNvGrpSpPr/>
                <p:nvPr/>
              </p:nvGrpSpPr>
              <p:grpSpPr>
                <a:xfrm>
                  <a:off x="9854950" y="4207439"/>
                  <a:ext cx="231107" cy="186535"/>
                  <a:chOff x="9446293" y="3446249"/>
                  <a:chExt cx="231107" cy="186535"/>
                </a:xfrm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504067AA-B9F0-9DAF-2756-87A47FED5C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46293" y="3446249"/>
                    <a:ext cx="23110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D5CC5A7-4006-9D3A-23E3-5694A3378A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60215" y="3446249"/>
                    <a:ext cx="110" cy="186535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464C17-1EBC-37C0-2097-837165F422CB}"/>
                </a:ext>
              </a:extLst>
            </p:cNvPr>
            <p:cNvGrpSpPr/>
            <p:nvPr/>
          </p:nvGrpSpPr>
          <p:grpSpPr>
            <a:xfrm>
              <a:off x="6728805" y="1521243"/>
              <a:ext cx="1504078" cy="1460956"/>
              <a:chOff x="3860800" y="2711197"/>
              <a:chExt cx="3270114" cy="3831009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83708947-5DA8-9DC9-BC02-364C801451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495800" y="3505200"/>
                <a:ext cx="2209800" cy="2209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11A5C3-2FEA-E8E3-2346-1FA2CCE0F929}"/>
                  </a:ext>
                </a:extLst>
              </p:cNvPr>
              <p:cNvSpPr txBox="1"/>
              <p:nvPr/>
            </p:nvSpPr>
            <p:spPr>
              <a:xfrm>
                <a:off x="5094434" y="2711197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296022-9FA1-C708-11BC-8B21413DA033}"/>
                  </a:ext>
                </a:extLst>
              </p:cNvPr>
              <p:cNvSpPr txBox="1"/>
              <p:nvPr/>
            </p:nvSpPr>
            <p:spPr>
              <a:xfrm>
                <a:off x="5226695" y="5654429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525F35-649F-0EF2-B9F6-543817078AF4}"/>
                  </a:ext>
                </a:extLst>
              </p:cNvPr>
              <p:cNvSpPr txBox="1"/>
              <p:nvPr/>
            </p:nvSpPr>
            <p:spPr>
              <a:xfrm>
                <a:off x="6445115" y="4112995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5829EF-A697-3C58-A780-4C5B89DE2D4B}"/>
                  </a:ext>
                </a:extLst>
              </p:cNvPr>
              <p:cNvSpPr txBox="1"/>
              <p:nvPr/>
            </p:nvSpPr>
            <p:spPr>
              <a:xfrm>
                <a:off x="3860800" y="4243458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F05B599-F4B2-BE5F-E7EC-B4E9A82D80AE}"/>
              </a:ext>
            </a:extLst>
          </p:cNvPr>
          <p:cNvSpPr txBox="1"/>
          <p:nvPr/>
        </p:nvSpPr>
        <p:spPr>
          <a:xfrm>
            <a:off x="437279" y="2712921"/>
            <a:ext cx="602055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Tuy về đích cùng một lúc nhưng người 1 đi nhanh hơn vì phải đi quãng đường dài hơn. </a:t>
            </a:r>
            <a:endParaRPr lang="en-US" sz="25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F7FDC7-B5A2-1854-2BE5-0AE4B6F2E47B}"/>
              </a:ext>
            </a:extLst>
          </p:cNvPr>
          <p:cNvSpPr txBox="1"/>
          <p:nvPr/>
        </p:nvSpPr>
        <p:spPr>
          <a:xfrm>
            <a:off x="464162" y="4082375"/>
            <a:ext cx="602055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Tuy nhiên nếu chỉ chú ý đến sự thay đổi vị trí thì phải coi cả hai đều thay đổi vị trí nhanh như nhau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9297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00709" y="727147"/>
            <a:ext cx="10972800" cy="20026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251" y="732659"/>
            <a:ext cx="10163354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 người lái ô tô: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 thẳng 6 km theo hướng Tây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 đó rẽ trái đi thẳng theo hướng Nam 4 km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ồi quay sang hướng Đông đi 3 km. </a:t>
            </a:r>
          </a:p>
          <a:p>
            <a:pPr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Xác định quãng đường đi được và độ dịch chuyển của ô tô.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17D6AA-FFAC-92F9-DBC4-5D73A3ED92DF}"/>
              </a:ext>
            </a:extLst>
          </p:cNvPr>
          <p:cNvGrpSpPr/>
          <p:nvPr/>
        </p:nvGrpSpPr>
        <p:grpSpPr>
          <a:xfrm>
            <a:off x="1182485" y="3174908"/>
            <a:ext cx="1199278" cy="1369398"/>
            <a:chOff x="3860800" y="2711197"/>
            <a:chExt cx="3270114" cy="4067215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253C6EE4-1CAD-B52E-D7A9-66A0B1D4C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495800" y="3505200"/>
              <a:ext cx="2209800" cy="22098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BFEE04-5B44-1FF3-C1C1-60010AB79AC0}"/>
                </a:ext>
              </a:extLst>
            </p:cNvPr>
            <p:cNvSpPr txBox="1"/>
            <p:nvPr/>
          </p:nvSpPr>
          <p:spPr>
            <a:xfrm>
              <a:off x="5094435" y="2711197"/>
              <a:ext cx="685799" cy="112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7AACC6-3C7F-E7CE-0FE0-2ED0E5CE05E6}"/>
                </a:ext>
              </a:extLst>
            </p:cNvPr>
            <p:cNvSpPr txBox="1"/>
            <p:nvPr/>
          </p:nvSpPr>
          <p:spPr>
            <a:xfrm>
              <a:off x="5226695" y="5654429"/>
              <a:ext cx="685799" cy="112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49865D-F8B0-33F6-F8FA-E28E2D58FD01}"/>
                </a:ext>
              </a:extLst>
            </p:cNvPr>
            <p:cNvSpPr txBox="1"/>
            <p:nvPr/>
          </p:nvSpPr>
          <p:spPr>
            <a:xfrm>
              <a:off x="6445115" y="4112995"/>
              <a:ext cx="685799" cy="112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EFEE2C-E805-25F0-7624-897E8F9626C0}"/>
                </a:ext>
              </a:extLst>
            </p:cNvPr>
            <p:cNvSpPr txBox="1"/>
            <p:nvPr/>
          </p:nvSpPr>
          <p:spPr>
            <a:xfrm>
              <a:off x="3860800" y="4243459"/>
              <a:ext cx="685799" cy="112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AC6CC4-5A46-E77A-69D0-8E21EF3D33A2}"/>
              </a:ext>
            </a:extLst>
          </p:cNvPr>
          <p:cNvGrpSpPr/>
          <p:nvPr/>
        </p:nvGrpSpPr>
        <p:grpSpPr>
          <a:xfrm>
            <a:off x="2417686" y="3323563"/>
            <a:ext cx="5221633" cy="3272704"/>
            <a:chOff x="8353714" y="3239306"/>
            <a:chExt cx="3034115" cy="21591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8C567E-C3C8-848B-F862-7A81E6A16780}"/>
                </a:ext>
              </a:extLst>
            </p:cNvPr>
            <p:cNvGrpSpPr/>
            <p:nvPr/>
          </p:nvGrpSpPr>
          <p:grpSpPr>
            <a:xfrm>
              <a:off x="8353714" y="3239306"/>
              <a:ext cx="3034115" cy="2159101"/>
              <a:chOff x="-2113082" y="3087342"/>
              <a:chExt cx="3034115" cy="215910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31ACEC0-3BF7-FBE4-AB9C-E9735DD2D5A9}"/>
                  </a:ext>
                </a:extLst>
              </p:cNvPr>
              <p:cNvGrpSpPr/>
              <p:nvPr/>
            </p:nvGrpSpPr>
            <p:grpSpPr>
              <a:xfrm>
                <a:off x="-2113082" y="3419909"/>
                <a:ext cx="3034115" cy="1292162"/>
                <a:chOff x="-2078510" y="4450065"/>
                <a:chExt cx="3034115" cy="881050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903735B-DDF0-F9CC-010D-7699ADA8A6F8}"/>
                    </a:ext>
                  </a:extLst>
                </p:cNvPr>
                <p:cNvSpPr txBox="1"/>
                <p:nvPr/>
              </p:nvSpPr>
              <p:spPr>
                <a:xfrm>
                  <a:off x="-2078510" y="4758060"/>
                  <a:ext cx="1402235" cy="3252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 km</a:t>
                  </a:r>
                  <a:endParaRPr lang="en-US" sz="2500"/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2AB3011C-93AB-5053-1445-8449DDCD67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-1082405" y="4450065"/>
                  <a:ext cx="2038010" cy="4867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7CE52380-4DA3-4A03-A5FF-40FBCAB363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59506" y="4459684"/>
                  <a:ext cx="0" cy="866679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E844CC73-8494-4B79-50FA-A40FC50D3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59506" y="5331115"/>
                  <a:ext cx="996106" cy="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526410-7422-842C-143D-14680DBA1F92}"/>
                  </a:ext>
                </a:extLst>
              </p:cNvPr>
              <p:cNvSpPr txBox="1"/>
              <p:nvPr/>
            </p:nvSpPr>
            <p:spPr>
              <a:xfrm>
                <a:off x="-714965" y="3087342"/>
                <a:ext cx="108428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 km</a:t>
                </a:r>
                <a:endParaRPr lang="en-US" sz="25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C81364-79B0-B9F7-3831-5BA6481CBC58}"/>
                  </a:ext>
                </a:extLst>
              </p:cNvPr>
              <p:cNvSpPr txBox="1"/>
              <p:nvPr/>
            </p:nvSpPr>
            <p:spPr>
              <a:xfrm>
                <a:off x="-1094078" y="4769389"/>
                <a:ext cx="1124021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km</a:t>
                </a:r>
                <a:endParaRPr lang="en-US" sz="2500"/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1AF78B8-15EE-9F88-3D18-BEF476D479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8824" y="3592950"/>
              <a:ext cx="984976" cy="12641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 descr="A picture containing icon&#10;&#10;Description automatically generated">
            <a:extLst>
              <a:ext uri="{FF2B5EF4-FFF2-40B4-BE49-F238E27FC236}">
                <a16:creationId xmlns:a16="http://schemas.microsoft.com/office/drawing/2014/main" id="{8CD33AC8-091B-80A6-5C37-4984804824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212" r="97430">
                        <a14:foregroundMark x1="4283" y1="38991" x2="4283" y2="38991"/>
                        <a14:foregroundMark x1="97645" y1="38991" x2="97645" y2="38991"/>
                        <a14:foregroundMark x1="3426" y1="34862" x2="3426" y2="3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856" y="3324308"/>
            <a:ext cx="1941142" cy="9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0671" y="758277"/>
            <a:ext cx="10972800" cy="1691283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522" y="810252"/>
            <a:ext cx="1043190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7338" marR="0" indent="-287338" algn="just">
              <a:spcBef>
                <a:spcPts val="0"/>
              </a:spcBef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bơi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ngang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bờ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sang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bờ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kia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dòng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sông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50 m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dòng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chảy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Bắc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xuống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Nam. </a:t>
            </a:r>
          </a:p>
          <a:p>
            <a:pPr marL="287338" marR="0" indent="-287338" algn="just">
              <a:spcBef>
                <a:spcPts val="0"/>
              </a:spcBef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nước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sông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chảy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sang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bờ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kia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trôi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xuôi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dòng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nước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50m.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dịch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10" name="Picture 9" descr="A person swimming in water&#10;&#10;Description automatically generated with low confidence">
            <a:extLst>
              <a:ext uri="{FF2B5EF4-FFF2-40B4-BE49-F238E27FC236}">
                <a16:creationId xmlns:a16="http://schemas.microsoft.com/office/drawing/2014/main" id="{5B1B816C-C3DE-139A-F83C-210BD2FC7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3"/>
          <a:stretch/>
        </p:blipFill>
        <p:spPr>
          <a:xfrm>
            <a:off x="969094" y="2432950"/>
            <a:ext cx="6972299" cy="379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C978090-00F3-A4A4-18F6-117BA40867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54" r="96373">
                        <a14:foregroundMark x1="6736" y1="41304" x2="6736" y2="41304"/>
                        <a14:foregroundMark x1="2073" y1="47826" x2="2073" y2="47826"/>
                        <a14:foregroundMark x1="96891" y1="58696" x2="96891" y2="5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033253">
            <a:off x="8084566" y="3681801"/>
            <a:ext cx="803998" cy="19307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673B4D0-BD29-DEF9-B43A-BE78F6B7F04F}"/>
              </a:ext>
            </a:extLst>
          </p:cNvPr>
          <p:cNvGrpSpPr/>
          <p:nvPr/>
        </p:nvGrpSpPr>
        <p:grpSpPr>
          <a:xfrm rot="5400000">
            <a:off x="7879727" y="2968710"/>
            <a:ext cx="3638794" cy="2852152"/>
            <a:chOff x="6629400" y="1578858"/>
            <a:chExt cx="4751784" cy="2383542"/>
          </a:xfrm>
        </p:grpSpPr>
        <p:pic>
          <p:nvPicPr>
            <p:cNvPr id="17" name="Picture 16" descr="Background pattern&#10;&#10;Description automatically generated">
              <a:extLst>
                <a:ext uri="{FF2B5EF4-FFF2-40B4-BE49-F238E27FC236}">
                  <a16:creationId xmlns:a16="http://schemas.microsoft.com/office/drawing/2014/main" id="{1A21C1DF-464A-5F47-FD79-AED13C51F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7813521" y="394737"/>
              <a:ext cx="2383542" cy="47517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5E30A2-72A9-A8BC-6435-E064AB5B68DD}"/>
                </a:ext>
              </a:extLst>
            </p:cNvPr>
            <p:cNvSpPr txBox="1"/>
            <p:nvPr/>
          </p:nvSpPr>
          <p:spPr>
            <a:xfrm rot="16200000">
              <a:off x="8351645" y="2184284"/>
              <a:ext cx="1048006" cy="823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>
                  <a:solidFill>
                    <a:schemeClr val="bg1"/>
                  </a:solidFill>
                </a:rPr>
                <a:t>50m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10409A-8F27-01D8-BBC2-CFB67CC99B93}"/>
                </a:ext>
              </a:extLst>
            </p:cNvPr>
            <p:cNvSpPr txBox="1"/>
            <p:nvPr/>
          </p:nvSpPr>
          <p:spPr>
            <a:xfrm>
              <a:off x="8921077" y="1620998"/>
              <a:ext cx="1456918" cy="52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>
                  <a:solidFill>
                    <a:schemeClr val="bg1"/>
                  </a:solidFill>
                </a:rPr>
                <a:t>50 m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1A6D99-47D3-4CC9-1D7D-AE370D1BD109}"/>
              </a:ext>
            </a:extLst>
          </p:cNvPr>
          <p:cNvCxnSpPr>
            <a:cxnSpLocks/>
          </p:cNvCxnSpPr>
          <p:nvPr/>
        </p:nvCxnSpPr>
        <p:spPr>
          <a:xfrm>
            <a:off x="9067800" y="4554577"/>
            <a:ext cx="137160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D3585F-7ED9-864F-DE8D-A1001BD0CA48}"/>
              </a:ext>
            </a:extLst>
          </p:cNvPr>
          <p:cNvCxnSpPr>
            <a:cxnSpLocks/>
          </p:cNvCxnSpPr>
          <p:nvPr/>
        </p:nvCxnSpPr>
        <p:spPr>
          <a:xfrm>
            <a:off x="10426858" y="4553262"/>
            <a:ext cx="0" cy="108553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8481DE-E4FA-BA5A-AF85-351F76EEC21D}"/>
              </a:ext>
            </a:extLst>
          </p:cNvPr>
          <p:cNvCxnSpPr>
            <a:cxnSpLocks/>
          </p:cNvCxnSpPr>
          <p:nvPr/>
        </p:nvCxnSpPr>
        <p:spPr>
          <a:xfrm>
            <a:off x="9067800" y="4534524"/>
            <a:ext cx="1359058" cy="1104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1929039-C8E0-CC0B-0025-2C6997FD68AA}"/>
              </a:ext>
            </a:extLst>
          </p:cNvPr>
          <p:cNvSpPr txBox="1"/>
          <p:nvPr/>
        </p:nvSpPr>
        <p:spPr>
          <a:xfrm>
            <a:off x="11249759" y="3735315"/>
            <a:ext cx="812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aseline="-25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F11245-2EED-6539-2972-C480E802EDC5}"/>
              </a:ext>
            </a:extLst>
          </p:cNvPr>
          <p:cNvSpPr txBox="1"/>
          <p:nvPr/>
        </p:nvSpPr>
        <p:spPr>
          <a:xfrm>
            <a:off x="7774473" y="3202127"/>
            <a:ext cx="812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aseline="-25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en-US" sz="4000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E4EE52-6F0A-B5DA-B3F8-2080B756F1F1}"/>
              </a:ext>
            </a:extLst>
          </p:cNvPr>
          <p:cNvGrpSpPr/>
          <p:nvPr/>
        </p:nvGrpSpPr>
        <p:grpSpPr>
          <a:xfrm>
            <a:off x="10933640" y="2744301"/>
            <a:ext cx="1199278" cy="1369398"/>
            <a:chOff x="3860800" y="2711197"/>
            <a:chExt cx="3270114" cy="4067215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8328C4ED-DFDB-2143-CF19-26736D7A1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495800" y="3505200"/>
              <a:ext cx="2209800" cy="22098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B755C1-DD6B-608F-48CA-19BD04E29527}"/>
                </a:ext>
              </a:extLst>
            </p:cNvPr>
            <p:cNvSpPr txBox="1"/>
            <p:nvPr/>
          </p:nvSpPr>
          <p:spPr>
            <a:xfrm>
              <a:off x="5094435" y="2711197"/>
              <a:ext cx="685799" cy="112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899376-8D29-CC50-7945-E679FA112DC5}"/>
                </a:ext>
              </a:extLst>
            </p:cNvPr>
            <p:cNvSpPr txBox="1"/>
            <p:nvPr/>
          </p:nvSpPr>
          <p:spPr>
            <a:xfrm>
              <a:off x="5226695" y="5654429"/>
              <a:ext cx="685799" cy="112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F4EB74-9240-EC37-B64B-B41E42FB7B0E}"/>
                </a:ext>
              </a:extLst>
            </p:cNvPr>
            <p:cNvSpPr txBox="1"/>
            <p:nvPr/>
          </p:nvSpPr>
          <p:spPr>
            <a:xfrm>
              <a:off x="6445115" y="4112995"/>
              <a:ext cx="685799" cy="112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4999A54-6F49-4B19-0714-04DE377396EC}"/>
                </a:ext>
              </a:extLst>
            </p:cNvPr>
            <p:cNvSpPr txBox="1"/>
            <p:nvPr/>
          </p:nvSpPr>
          <p:spPr>
            <a:xfrm>
              <a:off x="3860800" y="4243459"/>
              <a:ext cx="685799" cy="112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820CFF-4DB6-128F-53DC-E692A18CDE26}"/>
              </a:ext>
            </a:extLst>
          </p:cNvPr>
          <p:cNvCxnSpPr>
            <a:cxnSpLocks/>
          </p:cNvCxnSpPr>
          <p:nvPr/>
        </p:nvCxnSpPr>
        <p:spPr>
          <a:xfrm>
            <a:off x="9448800" y="2770970"/>
            <a:ext cx="0" cy="63101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9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22138FA8-D95A-45A4-CA9E-61127CFA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843588"/>
            <a:ext cx="2036763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459" name="Picture 3" descr="87">
            <a:extLst>
              <a:ext uri="{FF2B5EF4-FFF2-40B4-BE49-F238E27FC236}">
                <a16:creationId xmlns:a16="http://schemas.microsoft.com/office/drawing/2014/main" id="{9C824833-0D3A-3496-A6BE-8FA663BE1B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1"/>
            <a:ext cx="31877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4">
            <a:extLst>
              <a:ext uri="{FF2B5EF4-FFF2-40B4-BE49-F238E27FC236}">
                <a16:creationId xmlns:a16="http://schemas.microsoft.com/office/drawing/2014/main" id="{43355F57-0F35-34FE-D4B1-41BF7982F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828800"/>
            <a:ext cx="6096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167"/>
                <a:gd name="adj2" fmla="val 0"/>
              </a:avLst>
            </a:prstTxWarp>
          </a:bodyPr>
          <a:lstStyle/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6197" name="ngoi lai ben  nhau.mp3">
            <a:hlinkClick r:id="" action="ppaction://media"/>
            <a:extLst>
              <a:ext uri="{FF2B5EF4-FFF2-40B4-BE49-F238E27FC236}">
                <a16:creationId xmlns:a16="http://schemas.microsoft.com/office/drawing/2014/main" id="{262E08D3-7235-2340-A3C4-08A8A4458DD9}"/>
              </a:ext>
            </a:extLst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3788" y="5805489"/>
            <a:ext cx="330200" cy="300037"/>
          </a:xfrm>
        </p:spPr>
      </p:pic>
      <p:sp>
        <p:nvSpPr>
          <p:cNvPr id="19462" name="WordArt 6">
            <a:extLst>
              <a:ext uri="{FF2B5EF4-FFF2-40B4-BE49-F238E27FC236}">
                <a16:creationId xmlns:a16="http://schemas.microsoft.com/office/drawing/2014/main" id="{B5139E38-4EFF-2D73-31AC-8E65F77289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7620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SỨC KHỎE QUÝ THẦY CÔ GIÁO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8285" fill="hold"/>
                                        <p:tgtEl>
                                          <p:spTgt spid="136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197"/>
                </p:tgtEl>
              </p:cMediaNode>
            </p:audio>
          </p:childTnLst>
        </p:cTn>
      </p:par>
    </p:tnLst>
    <p:bldLst>
      <p:bldP spid="136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495810" y="1950833"/>
            <a:ext cx="4920877" cy="396167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4" y="2211585"/>
            <a:ext cx="4434306" cy="36317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 ô tô đi tới điểm O của một ngã tư đường có 4 hướng: Đông, Tây, Nam, Bắc với tốc độ không đổi 36 km/h. Nếu ô tô đi tiếp thì sau 10s</a:t>
            </a:r>
          </a:p>
          <a:p>
            <a:pPr marL="404813" marR="0" indent="-404813" algn="just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a) Quãng đường đi tiếp của ô tô là bao nhiêu mét? </a:t>
            </a:r>
          </a:p>
          <a:p>
            <a:pPr marL="404813" marR="0" indent="-404813" algn="just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Vị trí của ô tô ở điểm nào trên hình vẽ?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216F74-D0F4-9D91-8CA3-EAD355525E30}"/>
              </a:ext>
            </a:extLst>
          </p:cNvPr>
          <p:cNvGrpSpPr/>
          <p:nvPr/>
        </p:nvGrpSpPr>
        <p:grpSpPr>
          <a:xfrm>
            <a:off x="346944" y="1599381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:a16="http://schemas.microsoft.com/office/drawing/2014/main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8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:a16="http://schemas.microsoft.com/office/drawing/2014/main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26" b="100000" l="5714" r="92857">
                          <a14:foregroundMark x1="42857" y1="5556" x2="42857" y2="5556"/>
                          <a14:foregroundMark x1="42857" y1="1852" x2="42857" y2="1852"/>
                          <a14:foregroundMark x1="7143" y1="38889" x2="7143" y2="38889"/>
                          <a14:foregroundMark x1="94286" y1="43519" x2="94286" y2="43519"/>
                          <a14:foregroundMark x1="42857" y1="1852" x2="42857" y2="1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46489D-B8F0-6B9B-7494-340C47BD1A53}"/>
              </a:ext>
            </a:extLst>
          </p:cNvPr>
          <p:cNvGrpSpPr/>
          <p:nvPr/>
        </p:nvGrpSpPr>
        <p:grpSpPr>
          <a:xfrm>
            <a:off x="5668171" y="711769"/>
            <a:ext cx="6389150" cy="5880417"/>
            <a:chOff x="3619500" y="2625456"/>
            <a:chExt cx="4305300" cy="4040358"/>
          </a:xfrm>
        </p:grpSpPr>
        <p:pic>
          <p:nvPicPr>
            <p:cNvPr id="4" name="Picture 3" descr="Calendar&#10;&#10;Description automatically generated">
              <a:extLst>
                <a:ext uri="{FF2B5EF4-FFF2-40B4-BE49-F238E27FC236}">
                  <a16:creationId xmlns:a16="http://schemas.microsoft.com/office/drawing/2014/main" id="{6E76FD5D-83F1-7982-D8A3-1E8F22AAD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500" y="2625456"/>
              <a:ext cx="4305300" cy="4040358"/>
            </a:xfrm>
            <a:prstGeom prst="rect">
              <a:avLst/>
            </a:prstGeom>
          </p:spPr>
        </p:pic>
        <p:pic>
          <p:nvPicPr>
            <p:cNvPr id="18" name="Picture 17" descr="A picture containing building, house, outdoor, white&#10;&#10;Description automatically generated">
              <a:extLst>
                <a:ext uri="{FF2B5EF4-FFF2-40B4-BE49-F238E27FC236}">
                  <a16:creationId xmlns:a16="http://schemas.microsoft.com/office/drawing/2014/main" id="{3BBE94B5-96E7-8375-1C76-C46E0F894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89" b="100000" l="7420" r="98587">
                          <a14:foregroundMark x1="10954" y1="16444" x2="10954" y2="16444"/>
                          <a14:foregroundMark x1="9187" y1="12444" x2="9187" y2="12444"/>
                          <a14:foregroundMark x1="11661" y1="8444" x2="10601" y2="8444"/>
                          <a14:foregroundMark x1="47703" y1="46667" x2="47703" y2="46667"/>
                          <a14:foregroundMark x1="47703" y1="44889" x2="47703" y2="44889"/>
                          <a14:foregroundMark x1="10601" y1="16444" x2="10601" y2="16444"/>
                          <a14:foregroundMark x1="9894" y1="43556" x2="9894" y2="43556"/>
                          <a14:foregroundMark x1="10954" y1="24000" x2="10954" y2="24000"/>
                          <a14:foregroundMark x1="94346" y1="67111" x2="94346" y2="67111"/>
                          <a14:foregroundMark x1="12367" y1="12444" x2="12367" y2="12444"/>
                          <a14:foregroundMark x1="11307" y1="14222" x2="11307" y2="14222"/>
                          <a14:foregroundMark x1="12014" y1="20000" x2="12014" y2="20000"/>
                          <a14:foregroundMark x1="13074" y1="16444" x2="13074" y2="16444"/>
                          <a14:foregroundMark x1="7774" y1="80889" x2="7774" y2="80889"/>
                          <a14:foregroundMark x1="35336" y1="76000" x2="35336" y2="76000"/>
                          <a14:foregroundMark x1="36042" y1="88889" x2="36042" y2="88889"/>
                          <a14:foregroundMark x1="45936" y1="97333" x2="45936" y2="97333"/>
                          <a14:foregroundMark x1="25088" y1="96444" x2="25088" y2="96444"/>
                          <a14:foregroundMark x1="16961" y1="96889" x2="16961" y2="96889"/>
                          <a14:foregroundMark x1="9894" y1="96000" x2="11307" y2="95111"/>
                          <a14:foregroundMark x1="13428" y1="95111" x2="13428" y2="94667"/>
                          <a14:foregroundMark x1="42403" y1="94667" x2="42403" y2="94667"/>
                          <a14:foregroundMark x1="58304" y1="93778" x2="59717" y2="93333"/>
                          <a14:foregroundMark x1="67491" y1="94222" x2="69611" y2="95111"/>
                          <a14:foregroundMark x1="47703" y1="99556" x2="47703" y2="99556"/>
                          <a14:foregroundMark x1="39576" y1="97333" x2="39576" y2="97333"/>
                          <a14:foregroundMark x1="35689" y1="94667" x2="35689" y2="94667"/>
                          <a14:foregroundMark x1="98587" y1="70222" x2="98587" y2="70222"/>
                          <a14:foregroundMark x1="95053" y1="71111" x2="95053" y2="71111"/>
                          <a14:foregroundMark x1="98233" y1="70667" x2="98233" y2="70667"/>
                          <a14:foregroundMark x1="95053" y1="71556" x2="95053" y2="71556"/>
                          <a14:foregroundMark x1="92933" y1="70222" x2="95406" y2="69333"/>
                          <a14:foregroundMark x1="47350" y1="94222" x2="47350" y2="94222"/>
                          <a14:foregroundMark x1="35336" y1="96889" x2="35689" y2="96889"/>
                          <a14:foregroundMark x1="56184" y1="96444" x2="56184" y2="96444"/>
                          <a14:foregroundMark x1="79859" y1="95556" x2="79859" y2="95556"/>
                          <a14:foregroundMark x1="12721" y1="24444" x2="12721" y2="2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1439"/>
            <a:stretch/>
          </p:blipFill>
          <p:spPr>
            <a:xfrm>
              <a:off x="4648200" y="2787700"/>
              <a:ext cx="802544" cy="6413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CDC988-8AC0-A530-5A33-15DDDDF74EFF}"/>
                </a:ext>
              </a:extLst>
            </p:cNvPr>
            <p:cNvSpPr/>
            <p:nvPr/>
          </p:nvSpPr>
          <p:spPr>
            <a:xfrm>
              <a:off x="6553200" y="3429000"/>
              <a:ext cx="546384" cy="381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BEAB58D-C8B5-4911-B8B9-053DFF98F9B0}"/>
                </a:ext>
              </a:extLst>
            </p:cNvPr>
            <p:cNvSpPr/>
            <p:nvPr/>
          </p:nvSpPr>
          <p:spPr>
            <a:xfrm>
              <a:off x="6210300" y="5067026"/>
              <a:ext cx="440296" cy="457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398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4BF5096-ECDF-4580-86D3-7EE111E1302B}"/>
              </a:ext>
            </a:extLst>
          </p:cNvPr>
          <p:cNvSpPr txBox="1"/>
          <p:nvPr/>
        </p:nvSpPr>
        <p:spPr>
          <a:xfrm>
            <a:off x="760996" y="6083649"/>
            <a:ext cx="4948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000" b="0" i="1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altLang="en-US" sz="2000" b="0" i="1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b="0" i="1">
                <a:latin typeface="Arial" panose="020B0604020202020204" pitchFamily="34" charset="0"/>
                <a:cs typeface="Arial" panose="020B0604020202020204" pitchFamily="34" charset="0"/>
              </a:rPr>
              <a:t> xe (4 m) đi từ TP HCM đến Đà Lạt (308 km) được xem là chất điểm. </a:t>
            </a:r>
            <a:endParaRPr lang="en-US" altLang="en-US" sz="2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counter, different, various, bunch&#10;&#10;Description automatically generated">
            <a:extLst>
              <a:ext uri="{FF2B5EF4-FFF2-40B4-BE49-F238E27FC236}">
                <a16:creationId xmlns:a16="http://schemas.microsoft.com/office/drawing/2014/main" id="{9197EFDD-CFCA-491E-B7CC-1999D31042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548" y="2824295"/>
            <a:ext cx="5970813" cy="336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46C50D-3799-4915-B352-3BD2FC243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83" y="2824294"/>
            <a:ext cx="4948316" cy="336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2414AC-746E-4C3E-8F5F-A3A3930A66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4048" r="97857">
                        <a14:foregroundMark x1="5952" y1="54133" x2="5952" y2="54133"/>
                        <a14:foregroundMark x1="4048" y1="50291" x2="4048" y2="50291"/>
                        <a14:foregroundMark x1="7738" y1="53085" x2="7738" y2="53085"/>
                        <a14:foregroundMark x1="4524" y1="51455" x2="4524" y2="51455"/>
                        <a14:foregroundMark x1="93452" y1="57625" x2="93452" y2="57625"/>
                        <a14:foregroundMark x1="97857" y1="58673" x2="97857" y2="58673"/>
                        <a14:foregroundMark x1="45476" y1="45518" x2="45476" y2="45518"/>
                        <a14:foregroundMark x1="41548" y1="45867" x2="41548" y2="45867"/>
                        <a14:foregroundMark x1="41905" y1="45052" x2="41905" y2="45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539" y="4786293"/>
            <a:ext cx="1910255" cy="16497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EEEB32-6BAC-4703-B621-86B6B59288DC}"/>
              </a:ext>
            </a:extLst>
          </p:cNvPr>
          <p:cNvSpPr txBox="1"/>
          <p:nvPr/>
        </p:nvSpPr>
        <p:spPr>
          <a:xfrm>
            <a:off x="6187966" y="6079759"/>
            <a:ext cx="563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000" b="0" i="1">
                <a:latin typeface="Arial" panose="020B0604020202020204" pitchFamily="34" charset="0"/>
                <a:cs typeface="Arial" panose="020B0604020202020204" pitchFamily="34" charset="0"/>
              </a:rPr>
              <a:t>Cũng xe đó (4m) khi di chuyển trong </a:t>
            </a:r>
            <a:r>
              <a:rPr lang="en-US" altLang="en-US" sz="20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alt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0" i="1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2000" b="0" i="1">
                <a:latin typeface="Arial" panose="020B0604020202020204" pitchFamily="34" charset="0"/>
                <a:cs typeface="Arial" panose="020B0604020202020204" pitchFamily="34" charset="0"/>
              </a:rPr>
              <a:t> xe (10m) thì không được xem là chất điểm.</a:t>
            </a:r>
            <a:endParaRPr lang="en-US" altLang="en-US" sz="2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56">
            <a:extLst>
              <a:ext uri="{FF2B5EF4-FFF2-40B4-BE49-F238E27FC236}">
                <a16:creationId xmlns:a16="http://schemas.microsoft.com/office/drawing/2014/main" id="{72727506-6B04-32E4-9142-9EF6168AA715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ounded Rectangle 57">
              <a:extLst>
                <a:ext uri="{FF2B5EF4-FFF2-40B4-BE49-F238E27FC236}">
                  <a16:creationId xmlns:a16="http://schemas.microsoft.com/office/drawing/2014/main" id="{738626A0-C2BE-F552-A117-04A991D2B1B8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E81FB129-5138-75DC-6587-072C18A714D1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Em có biết?</a:t>
              </a:r>
            </a:p>
          </p:txBody>
        </p:sp>
      </p:grpSp>
      <p:pic>
        <p:nvPicPr>
          <p:cNvPr id="23" name="Picture 5" descr="empty-blue-rectangle">
            <a:extLst>
              <a:ext uri="{FF2B5EF4-FFF2-40B4-BE49-F238E27FC236}">
                <a16:creationId xmlns:a16="http://schemas.microsoft.com/office/drawing/2014/main" id="{3ECFB911-21F1-9C7C-F033-D14F4A80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13" y="779796"/>
            <a:ext cx="11887200" cy="204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5CCB6D-15DD-9BCE-0B7F-3B24D7DDD844}"/>
              </a:ext>
            </a:extLst>
          </p:cNvPr>
          <p:cNvSpPr txBox="1"/>
          <p:nvPr/>
        </p:nvSpPr>
        <p:spPr>
          <a:xfrm>
            <a:off x="808537" y="779797"/>
            <a:ext cx="1031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 b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Động học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 phần vật lý </a:t>
            </a:r>
            <a:r>
              <a:rPr lang="en-US" sz="2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nghiên cứu chuyển động của vật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mà không đề cập đến tác dụng của lực lên chuyển động.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E2BEF-A5F1-F06B-9AD4-C60C2B88FD48}"/>
              </a:ext>
            </a:extLst>
          </p:cNvPr>
          <p:cNvSpPr txBox="1"/>
          <p:nvPr/>
        </p:nvSpPr>
        <p:spPr>
          <a:xfrm>
            <a:off x="831673" y="1534642"/>
            <a:ext cx="1050317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 kích thước của vật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rất nhỏ so với độ dài của quãng đường đi được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thì vật được coi là </a:t>
            </a:r>
            <a:r>
              <a:rPr lang="en-US" sz="2500" b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 điểm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R="0" algn="ctr">
              <a:spcBef>
                <a:spcPts val="0"/>
              </a:spcBef>
            </a:pPr>
            <a:r>
              <a:rPr lang="en-US" sz="25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(Ở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chương này chúng ta chỉ tìm hiểu chuyển động của chất điểm)</a:t>
            </a:r>
            <a:endParaRPr lang="en-US" sz="25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2ACA01AC-516F-E79E-45BA-7BB4EAADCE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13" y="395076"/>
            <a:ext cx="557940" cy="5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76200" y="65599"/>
            <a:ext cx="8603570" cy="541686"/>
            <a:chOff x="74035" y="2231322"/>
            <a:chExt cx="8550262" cy="756153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3" y="2267004"/>
              <a:ext cx="8293764" cy="708275"/>
              <a:chOff x="587624" y="3377549"/>
              <a:chExt cx="4270901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4" y="3377549"/>
                <a:ext cx="427090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Vị trí của vật chuyển động tại các thời điểm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39" y="710559"/>
            <a:ext cx="11200778" cy="223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900624" y="816020"/>
            <a:ext cx="95387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K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hi vận chuyển động thì vị trí của vật so với vật được chọn làm mốc thay đổi theo thời gian.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A102AA-9AB0-D057-DEBC-9866C9D2347D}"/>
              </a:ext>
            </a:extLst>
          </p:cNvPr>
          <p:cNvSpPr txBox="1"/>
          <p:nvPr/>
        </p:nvSpPr>
        <p:spPr>
          <a:xfrm>
            <a:off x="617487" y="3974453"/>
            <a:ext cx="633045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dụ: nếu tỉ lệ là 1/1000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ị trí điểm A: (x = 10 m; y = 20 m)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 trí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 B: là (x= - 10 m;y = 20 m).</a:t>
            </a:r>
            <a:endParaRPr lang="en-US" sz="2500" i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CF5120-D6A0-8E54-7406-5207C3E6A8C3}"/>
              </a:ext>
            </a:extLst>
          </p:cNvPr>
          <p:cNvSpPr txBox="1"/>
          <p:nvPr/>
        </p:nvSpPr>
        <p:spPr>
          <a:xfrm>
            <a:off x="6057014" y="6266982"/>
            <a:ext cx="61349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 xích 1 cm ứng với 10 m </a:t>
            </a:r>
            <a:endParaRPr lang="en-US" sz="2200" i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275AA8-065F-18BA-12A6-2EF757E02FBE}"/>
              </a:ext>
            </a:extLst>
          </p:cNvPr>
          <p:cNvGrpSpPr/>
          <p:nvPr/>
        </p:nvGrpSpPr>
        <p:grpSpPr>
          <a:xfrm>
            <a:off x="7315200" y="3195573"/>
            <a:ext cx="3962401" cy="3236398"/>
            <a:chOff x="7315200" y="3195573"/>
            <a:chExt cx="3962401" cy="32363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30C7AA-561B-CA53-0EA2-CE7C87D2EC9A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5859549"/>
              <a:ext cx="379082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EA7CEDE-FAB2-ED9C-CFDB-9BD35CFB1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4388" y="3319799"/>
              <a:ext cx="0" cy="263050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7B5E23-F894-F66E-FF8B-349341576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7967" y="4169392"/>
              <a:ext cx="0" cy="1690156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00F510-F546-876B-89C1-2B902DC87D7A}"/>
                </a:ext>
              </a:extLst>
            </p:cNvPr>
            <p:cNvSpPr txBox="1"/>
            <p:nvPr/>
          </p:nvSpPr>
          <p:spPr>
            <a:xfrm>
              <a:off x="8887952" y="3195573"/>
              <a:ext cx="107930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500" baseline="-250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BCF07E-773E-3A59-2025-4DC8BE6B5E4F}"/>
                </a:ext>
              </a:extLst>
            </p:cNvPr>
            <p:cNvSpPr txBox="1"/>
            <p:nvPr/>
          </p:nvSpPr>
          <p:spPr>
            <a:xfrm>
              <a:off x="10439409" y="5954917"/>
              <a:ext cx="83819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500" baseline="-250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04E67B-A654-F77B-6002-D2EB7448F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8400" y="4199895"/>
              <a:ext cx="0" cy="1690156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BE5B7F-D181-D95E-30D3-2F259AF481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56673" y="4149890"/>
              <a:ext cx="2035429" cy="19502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6EA635-40B4-E5A0-320C-04FA49C8C454}"/>
                </a:ext>
              </a:extLst>
            </p:cNvPr>
            <p:cNvSpPr/>
            <p:nvPr/>
          </p:nvSpPr>
          <p:spPr>
            <a:xfrm>
              <a:off x="8026766" y="4075210"/>
              <a:ext cx="142154" cy="1493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7EECB30-79E5-3B45-FB45-60203BDDC6A6}"/>
                </a:ext>
              </a:extLst>
            </p:cNvPr>
            <p:cNvSpPr/>
            <p:nvPr/>
          </p:nvSpPr>
          <p:spPr>
            <a:xfrm>
              <a:off x="9987323" y="4115400"/>
              <a:ext cx="142154" cy="1493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F475CA-C325-3845-6FDF-F1BA85FB6F54}"/>
                </a:ext>
              </a:extLst>
            </p:cNvPr>
            <p:cNvSpPr txBox="1"/>
            <p:nvPr/>
          </p:nvSpPr>
          <p:spPr>
            <a:xfrm>
              <a:off x="7717213" y="5847602"/>
              <a:ext cx="61910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lang="en-US" sz="2500" baseline="-250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652F37-7196-0AF3-4627-D4B3A6003499}"/>
                </a:ext>
              </a:extLst>
            </p:cNvPr>
            <p:cNvSpPr txBox="1"/>
            <p:nvPr/>
          </p:nvSpPr>
          <p:spPr>
            <a:xfrm>
              <a:off x="8490821" y="4774227"/>
              <a:ext cx="61910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500" baseline="-25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3B7155-76A1-53E4-56E3-95068625C1A5}"/>
                </a:ext>
              </a:extLst>
            </p:cNvPr>
            <p:cNvSpPr txBox="1"/>
            <p:nvPr/>
          </p:nvSpPr>
          <p:spPr>
            <a:xfrm>
              <a:off x="9756899" y="5895287"/>
              <a:ext cx="61910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500" baseline="-250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452D9F-2DF8-FFFD-1586-5AE7A8B34258}"/>
                </a:ext>
              </a:extLst>
            </p:cNvPr>
            <p:cNvSpPr txBox="1"/>
            <p:nvPr/>
          </p:nvSpPr>
          <p:spPr>
            <a:xfrm>
              <a:off x="7785358" y="3603053"/>
              <a:ext cx="61910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500" baseline="-250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F46791-4401-7A82-E3B4-8569C8E992B3}"/>
                </a:ext>
              </a:extLst>
            </p:cNvPr>
            <p:cNvSpPr txBox="1"/>
            <p:nvPr/>
          </p:nvSpPr>
          <p:spPr>
            <a:xfrm>
              <a:off x="10034920" y="3657333"/>
              <a:ext cx="61910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500" baseline="-2500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47A268-1774-259E-26A1-115B21ECDFAB}"/>
                </a:ext>
              </a:extLst>
            </p:cNvPr>
            <p:cNvCxnSpPr/>
            <p:nvPr/>
          </p:nvCxnSpPr>
          <p:spPr>
            <a:xfrm flipH="1">
              <a:off x="8976922" y="4991698"/>
              <a:ext cx="1949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9EE64B-5896-D049-E450-4C3A7CBF5148}"/>
                </a:ext>
              </a:extLst>
            </p:cNvPr>
            <p:cNvSpPr txBox="1"/>
            <p:nvPr/>
          </p:nvSpPr>
          <p:spPr>
            <a:xfrm>
              <a:off x="8578399" y="3735926"/>
              <a:ext cx="61910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500" baseline="-250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5DF7F04-61CF-E2C7-A8A6-448B0869F6FD}"/>
              </a:ext>
            </a:extLst>
          </p:cNvPr>
          <p:cNvSpPr txBox="1"/>
          <p:nvPr/>
        </p:nvSpPr>
        <p:spPr>
          <a:xfrm>
            <a:off x="956852" y="1870910"/>
            <a:ext cx="95387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Để xác định vị trí của vật, người ta dùng hệ toạ độ có gốc là vị trí của vật mốc, trục hoành Ox và trục tung Oy</a:t>
            </a:r>
          </a:p>
        </p:txBody>
      </p:sp>
    </p:spTree>
    <p:extLst>
      <p:ext uri="{BB962C8B-B14F-4D97-AF65-F5344CB8AC3E}">
        <p14:creationId xmlns:p14="http://schemas.microsoft.com/office/powerpoint/2010/main" val="18435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3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76200" y="65599"/>
            <a:ext cx="8603570" cy="541686"/>
            <a:chOff x="74035" y="2231322"/>
            <a:chExt cx="8550262" cy="756153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3" y="2267004"/>
              <a:ext cx="8293764" cy="708275"/>
              <a:chOff x="587624" y="3377549"/>
              <a:chExt cx="4270901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4" y="3377549"/>
                <a:ext cx="427090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Vị trí của vật chuyển động tại các thời điểm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94" y="710559"/>
            <a:ext cx="11887200" cy="192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679142" y="756073"/>
            <a:ext cx="106861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 tế, thường chọn hệ toạ độ trùng với hệ toạ độ địa lí có: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ốc là vị trí của vật mốc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8A86F-F7C5-E640-7B65-C1C15ABB06F7}"/>
              </a:ext>
            </a:extLst>
          </p:cNvPr>
          <p:cNvSpPr txBox="1"/>
          <p:nvPr/>
        </p:nvSpPr>
        <p:spPr>
          <a:xfrm>
            <a:off x="5715000" y="407747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facebook:vatlytrucquan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A102AA-9AB0-D057-DEBC-9866C9D2347D}"/>
              </a:ext>
            </a:extLst>
          </p:cNvPr>
          <p:cNvSpPr txBox="1"/>
          <p:nvPr/>
        </p:nvSpPr>
        <p:spPr>
          <a:xfrm>
            <a:off x="1074960" y="3101036"/>
            <a:ext cx="555986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 dụ: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 OA = 2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ỉ lệ là </a:t>
            </a:r>
            <a:r>
              <a:rPr 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1/1000</a:t>
            </a:r>
          </a:p>
          <a:p>
            <a:pPr marL="342900" marR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ị trí của điểm A cách điểm gốc 20 m theo hướng 45° Đông - Bắc: </a:t>
            </a:r>
          </a:p>
          <a:p>
            <a:pPr marL="0" marR="0" algn="ctr">
              <a:spcBef>
                <a:spcPts val="0"/>
              </a:spcBef>
            </a:pPr>
            <a:r>
              <a:rPr lang="en-US" sz="24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(d = 20 m; 45° Đông - Bắc).</a:t>
            </a:r>
            <a:endParaRPr lang="en-US" sz="2400" b="1" i="1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i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28F14D-ADB3-5F40-C06A-5D80D9384BFC}"/>
              </a:ext>
            </a:extLst>
          </p:cNvPr>
          <p:cNvGrpSpPr/>
          <p:nvPr/>
        </p:nvGrpSpPr>
        <p:grpSpPr>
          <a:xfrm>
            <a:off x="7457498" y="2983554"/>
            <a:ext cx="3918430" cy="3758236"/>
            <a:chOff x="6858000" y="3099764"/>
            <a:chExt cx="3918430" cy="375823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DE1FDC0-94EC-EF9B-CA11-88364BCD1F3E}"/>
                </a:ext>
              </a:extLst>
            </p:cNvPr>
            <p:cNvGrpSpPr/>
            <p:nvPr/>
          </p:nvGrpSpPr>
          <p:grpSpPr>
            <a:xfrm>
              <a:off x="6858000" y="3099764"/>
              <a:ext cx="3918430" cy="3758236"/>
              <a:chOff x="6822557" y="3141844"/>
              <a:chExt cx="3918430" cy="375823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C86322E-0DCA-9CD8-4729-5916D3A93F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3388" y="4171713"/>
                <a:ext cx="952329" cy="93325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9F7DBC6-2DFC-D175-D68A-C0D398E8CC32}"/>
                  </a:ext>
                </a:extLst>
              </p:cNvPr>
              <p:cNvGrpSpPr/>
              <p:nvPr/>
            </p:nvGrpSpPr>
            <p:grpSpPr>
              <a:xfrm>
                <a:off x="6822557" y="3141844"/>
                <a:ext cx="3918430" cy="3758236"/>
                <a:chOff x="6822557" y="3141844"/>
                <a:chExt cx="3918430" cy="3758236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BC16BABE-755C-44F8-6CC8-78AA63D80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03888" y="3554275"/>
                  <a:ext cx="0" cy="289940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F9975259-C84E-D190-B089-602E01531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05739" y="5070729"/>
                  <a:ext cx="3196298" cy="2896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1337FEA-3BAF-BEE9-7A31-F2DAC02E8041}"/>
                    </a:ext>
                  </a:extLst>
                </p:cNvPr>
                <p:cNvSpPr/>
                <p:nvPr/>
              </p:nvSpPr>
              <p:spPr>
                <a:xfrm>
                  <a:off x="9613209" y="4091359"/>
                  <a:ext cx="142154" cy="14935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092CCE7-1FE6-7CCD-55EC-63D61484ADF4}"/>
                    </a:ext>
                  </a:extLst>
                </p:cNvPr>
                <p:cNvSpPr txBox="1"/>
                <p:nvPr/>
              </p:nvSpPr>
              <p:spPr>
                <a:xfrm>
                  <a:off x="9613209" y="3696506"/>
                  <a:ext cx="619106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2500" baseline="-25000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F149601-2269-65AA-3654-8747665BFF80}"/>
                    </a:ext>
                  </a:extLst>
                </p:cNvPr>
                <p:cNvSpPr txBox="1"/>
                <p:nvPr/>
              </p:nvSpPr>
              <p:spPr>
                <a:xfrm>
                  <a:off x="8217223" y="3141844"/>
                  <a:ext cx="952329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endParaRPr lang="en-US" sz="2500" baseline="-2500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16FB5B7-4DD1-F028-B3AA-84AA99EAEE82}"/>
                    </a:ext>
                  </a:extLst>
                </p:cNvPr>
                <p:cNvSpPr txBox="1"/>
                <p:nvPr/>
              </p:nvSpPr>
              <p:spPr>
                <a:xfrm>
                  <a:off x="8339452" y="6423026"/>
                  <a:ext cx="952329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Nam</a:t>
                  </a:r>
                  <a:endParaRPr lang="en-US" sz="2500" baseline="-2500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97FFB69-A664-3CDD-E0CA-8735A7E10E8B}"/>
                    </a:ext>
                  </a:extLst>
                </p:cNvPr>
                <p:cNvSpPr txBox="1"/>
                <p:nvPr/>
              </p:nvSpPr>
              <p:spPr>
                <a:xfrm>
                  <a:off x="9788658" y="5256018"/>
                  <a:ext cx="952329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Đông</a:t>
                  </a:r>
                  <a:endParaRPr lang="en-US" sz="250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043161E-3260-CC79-26A0-133ACA4264DF}"/>
                    </a:ext>
                  </a:extLst>
                </p:cNvPr>
                <p:cNvSpPr txBox="1"/>
                <p:nvPr/>
              </p:nvSpPr>
              <p:spPr>
                <a:xfrm>
                  <a:off x="6822557" y="5212817"/>
                  <a:ext cx="952329" cy="4770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Tây</a:t>
                  </a:r>
                  <a:endParaRPr lang="en-US" sz="2500"/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273471-A5E9-261A-B7DF-AF0880B007BA}"/>
                </a:ext>
              </a:extLst>
            </p:cNvPr>
            <p:cNvSpPr txBox="1"/>
            <p:nvPr/>
          </p:nvSpPr>
          <p:spPr>
            <a:xfrm>
              <a:off x="9204995" y="4574392"/>
              <a:ext cx="95232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r>
                <a:rPr lang="en-US" sz="2500" baseline="300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500" baseline="3000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28F2042A-0BA6-8BA1-A795-88CD47A6F81B}"/>
                </a:ext>
              </a:extLst>
            </p:cNvPr>
            <p:cNvSpPr/>
            <p:nvPr/>
          </p:nvSpPr>
          <p:spPr>
            <a:xfrm>
              <a:off x="8871606" y="4781983"/>
              <a:ext cx="335623" cy="4933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5E6B8F2-433F-509A-2645-B3812F7F81F1}"/>
              </a:ext>
            </a:extLst>
          </p:cNvPr>
          <p:cNvSpPr txBox="1"/>
          <p:nvPr/>
        </p:nvSpPr>
        <p:spPr>
          <a:xfrm>
            <a:off x="689775" y="1564577"/>
            <a:ext cx="106861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rục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hoành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lí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Tây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Đông</a:t>
            </a:r>
            <a:endParaRPr lang="en-US" sz="25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rục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tung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nối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lí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Bắc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Nam.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2000"/>
            <a:ext cx="10972800" cy="861774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649" y="737758"/>
            <a:ext cx="1043190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Hãy dùng bản đồ Việt Nam và hệ toạ độ địa lí, xác định vị trí của thành phố Hải Phòng so với vị trí của Thủ đô Hà Nội.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C1D7A80-91DE-B2BE-872B-4B3AAB02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752600"/>
            <a:ext cx="3522545" cy="492781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C47BD8F-0DE6-C02A-3AB6-E45FC6CA058B}"/>
              </a:ext>
            </a:extLst>
          </p:cNvPr>
          <p:cNvGrpSpPr/>
          <p:nvPr/>
        </p:nvGrpSpPr>
        <p:grpSpPr>
          <a:xfrm>
            <a:off x="838199" y="2057400"/>
            <a:ext cx="10702352" cy="4401831"/>
            <a:chOff x="838199" y="2057400"/>
            <a:chExt cx="10702352" cy="4401831"/>
          </a:xfrm>
        </p:grpSpPr>
        <p:pic>
          <p:nvPicPr>
            <p:cNvPr id="15" name="Picture 14" descr="Map&#10;&#10;Description automatically generated">
              <a:extLst>
                <a:ext uri="{FF2B5EF4-FFF2-40B4-BE49-F238E27FC236}">
                  <a16:creationId xmlns:a16="http://schemas.microsoft.com/office/drawing/2014/main" id="{3FAF9783-DD7A-6410-782B-41C4E7A87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1018" y="2057400"/>
              <a:ext cx="6839533" cy="4401831"/>
            </a:xfrm>
            <a:prstGeom prst="rect">
              <a:avLst/>
            </a:prstGeom>
            <a:ln w="19050">
              <a:solidFill>
                <a:srgbClr val="FF0000"/>
              </a:solidFill>
              <a:prstDash val="sysDash"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D7FBD6-80F4-D838-B154-2CA04D0CC6B5}"/>
                </a:ext>
              </a:extLst>
            </p:cNvPr>
            <p:cNvSpPr/>
            <p:nvPr/>
          </p:nvSpPr>
          <p:spPr>
            <a:xfrm>
              <a:off x="838199" y="2285332"/>
              <a:ext cx="1219201" cy="91506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916911B-365E-D799-80E0-A7E23CA15104}"/>
                </a:ext>
              </a:extLst>
            </p:cNvPr>
            <p:cNvCxnSpPr/>
            <p:nvPr/>
          </p:nvCxnSpPr>
          <p:spPr>
            <a:xfrm flipV="1">
              <a:off x="2057400" y="2057400"/>
              <a:ext cx="2590800" cy="22793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34928F-F219-0F7E-A7A1-B9DAED65D7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3730" y="3199064"/>
              <a:ext cx="2694693" cy="326016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DE7EBF-E5D2-08F2-D004-52FFA6F67F63}"/>
              </a:ext>
            </a:extLst>
          </p:cNvPr>
          <p:cNvGrpSpPr/>
          <p:nvPr/>
        </p:nvGrpSpPr>
        <p:grpSpPr>
          <a:xfrm>
            <a:off x="9808967" y="2125858"/>
            <a:ext cx="1642394" cy="1506464"/>
            <a:chOff x="9808967" y="2125858"/>
            <a:chExt cx="1642394" cy="15064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A3EFD9-D076-67C3-83E1-DBF01AC8C18C}"/>
                </a:ext>
              </a:extLst>
            </p:cNvPr>
            <p:cNvSpPr/>
            <p:nvPr/>
          </p:nvSpPr>
          <p:spPr>
            <a:xfrm>
              <a:off x="9808967" y="2125858"/>
              <a:ext cx="1642394" cy="14987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AD4E14-9860-D048-2964-2E72F38E7AB6}"/>
                </a:ext>
              </a:extLst>
            </p:cNvPr>
            <p:cNvGrpSpPr/>
            <p:nvPr/>
          </p:nvGrpSpPr>
          <p:grpSpPr>
            <a:xfrm>
              <a:off x="9849723" y="2171366"/>
              <a:ext cx="1504078" cy="1460956"/>
              <a:chOff x="3860800" y="2711197"/>
              <a:chExt cx="3270114" cy="3831009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71534DA1-9A97-5A28-E3E1-10F0485E5E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4495800" y="3505200"/>
                <a:ext cx="2209800" cy="220980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704207-E749-7FAB-69D5-F9CFC35183AA}"/>
                  </a:ext>
                </a:extLst>
              </p:cNvPr>
              <p:cNvSpPr txBox="1"/>
              <p:nvPr/>
            </p:nvSpPr>
            <p:spPr>
              <a:xfrm>
                <a:off x="5094434" y="2711197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8026BA-1CD8-D26D-4BD3-6E0A3E3FE70B}"/>
                  </a:ext>
                </a:extLst>
              </p:cNvPr>
              <p:cNvSpPr txBox="1"/>
              <p:nvPr/>
            </p:nvSpPr>
            <p:spPr>
              <a:xfrm>
                <a:off x="5226695" y="5654429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6BE9CB-4074-69CA-BDE8-6BCB17B698B8}"/>
                  </a:ext>
                </a:extLst>
              </p:cNvPr>
              <p:cNvSpPr txBox="1"/>
              <p:nvPr/>
            </p:nvSpPr>
            <p:spPr>
              <a:xfrm>
                <a:off x="6445115" y="4112995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40FDA3-F8F5-5007-D5BA-C0B47E0ED036}"/>
                  </a:ext>
                </a:extLst>
              </p:cNvPr>
              <p:cNvSpPr txBox="1"/>
              <p:nvPr/>
            </p:nvSpPr>
            <p:spPr>
              <a:xfrm>
                <a:off x="3860800" y="4243458"/>
                <a:ext cx="685799" cy="88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9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76200" y="65599"/>
            <a:ext cx="8603570" cy="541686"/>
            <a:chOff x="74035" y="2231322"/>
            <a:chExt cx="8550262" cy="756153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3" y="2267004"/>
              <a:ext cx="8293764" cy="708275"/>
              <a:chOff x="587624" y="3377549"/>
              <a:chExt cx="4270901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4" y="3377549"/>
                <a:ext cx="4270901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Vị trí của vật chuyển động tại các thời điểm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94" y="834657"/>
            <a:ext cx="11810004" cy="99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679142" y="858339"/>
            <a:ext cx="106861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Để xác định thời điểm, người ta phải chọn một mốc thời gian, đo khoảng thời gian từ thời điểm được chọn làm mốc đến thời điểm cần xác định.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8A86F-F7C5-E640-7B65-C1C15ABB06F7}"/>
              </a:ext>
            </a:extLst>
          </p:cNvPr>
          <p:cNvSpPr txBox="1"/>
          <p:nvPr/>
        </p:nvSpPr>
        <p:spPr>
          <a:xfrm>
            <a:off x="5715000" y="407747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facebook:vatlytrucquan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3C91E-90B5-EA58-A4A7-6B3D665A52ED}"/>
              </a:ext>
            </a:extLst>
          </p:cNvPr>
          <p:cNvSpPr txBox="1"/>
          <p:nvPr/>
        </p:nvSpPr>
        <p:spPr>
          <a:xfrm>
            <a:off x="878341" y="4554758"/>
            <a:ext cx="102877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*Chú ý: Khi vật chuyển động trên đường thẳng thì chỉ cần dùng hệ toạ độ có điểm gốc O (vị trí của vật mốc) và trục Ox trùng với quỹ đạo chuyển động của vật</a:t>
            </a:r>
            <a:endParaRPr lang="en-US" sz="22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8825C3-7E73-AD56-813D-071AD9946E5E}"/>
              </a:ext>
            </a:extLst>
          </p:cNvPr>
          <p:cNvSpPr txBox="1"/>
          <p:nvPr/>
        </p:nvSpPr>
        <p:spPr>
          <a:xfrm>
            <a:off x="917736" y="1842345"/>
            <a:ext cx="68048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200" i="1" u="sng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 dụ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</a:pPr>
            <a:r>
              <a:rPr lang="en-US" sz="22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họn gốc thời gian: t</a:t>
            </a:r>
            <a:r>
              <a:rPr lang="en-US" sz="22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8 h</a:t>
            </a:r>
          </a:p>
          <a:p>
            <a:pPr marL="0" marR="0">
              <a:spcBef>
                <a:spcPts val="0"/>
              </a:spcBef>
            </a:pPr>
            <a:r>
              <a:rPr lang="en-US" sz="22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hời gian chuyển động: 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= 2 h</a:t>
            </a:r>
          </a:p>
          <a:p>
            <a:pPr marL="0" marR="0">
              <a:spcBef>
                <a:spcPts val="0"/>
              </a:spcBef>
            </a:pPr>
            <a:r>
              <a:rPr lang="en-US" sz="22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200" i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hời điểm kết thúc chuyển động: t = t</a:t>
            </a:r>
            <a:r>
              <a:rPr lang="en-US" sz="22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= 10h</a:t>
            </a:r>
            <a:endParaRPr lang="en-US" sz="2200" i="1"/>
          </a:p>
        </p:txBody>
      </p:sp>
      <p:pic>
        <p:nvPicPr>
          <p:cNvPr id="27" name="Picture 26" descr="empty-red-rectangle">
            <a:extLst>
              <a:ext uri="{FF2B5EF4-FFF2-40B4-BE49-F238E27FC236}">
                <a16:creationId xmlns:a16="http://schemas.microsoft.com/office/drawing/2014/main" id="{9E29B886-8250-BC42-E03E-309EB95D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736" y="5454924"/>
            <a:ext cx="10493545" cy="11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1AF917-5A92-1571-6C4C-2C5ADB92B6B1}"/>
              </a:ext>
            </a:extLst>
          </p:cNvPr>
          <p:cNvSpPr txBox="1"/>
          <p:nvPr/>
        </p:nvSpPr>
        <p:spPr>
          <a:xfrm>
            <a:off x="1397129" y="5585115"/>
            <a:ext cx="92501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Hệ toạ độ kết hợp với mốc thời gian và đồng hồ đo thời gian được gọi là 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hệ quy chiếu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9885BE-2CCA-FDE6-989A-F91EC22B9009}"/>
              </a:ext>
            </a:extLst>
          </p:cNvPr>
          <p:cNvGrpSpPr/>
          <p:nvPr/>
        </p:nvGrpSpPr>
        <p:grpSpPr>
          <a:xfrm>
            <a:off x="2201540" y="3117398"/>
            <a:ext cx="7925936" cy="1459685"/>
            <a:chOff x="2089505" y="3131595"/>
            <a:chExt cx="9059657" cy="149917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C28C57C-DE6B-3844-3A01-E1660E788AF9}"/>
                </a:ext>
              </a:extLst>
            </p:cNvPr>
            <p:cNvGrpSpPr/>
            <p:nvPr/>
          </p:nvGrpSpPr>
          <p:grpSpPr>
            <a:xfrm>
              <a:off x="2539684" y="3575786"/>
              <a:ext cx="8609478" cy="1054988"/>
              <a:chOff x="2539684" y="3575786"/>
              <a:chExt cx="8609478" cy="105498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C0CE015-7DBC-DE66-6C65-1024459AA5C4}"/>
                  </a:ext>
                </a:extLst>
              </p:cNvPr>
              <p:cNvGrpSpPr/>
              <p:nvPr/>
            </p:nvGrpSpPr>
            <p:grpSpPr>
              <a:xfrm>
                <a:off x="2650679" y="3575786"/>
                <a:ext cx="7573549" cy="370960"/>
                <a:chOff x="609600" y="5600170"/>
                <a:chExt cx="10820400" cy="389698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0CE37DB-1260-8BD9-DA1E-4152A3669E3D}"/>
                    </a:ext>
                  </a:extLst>
                </p:cNvPr>
                <p:cNvGrpSpPr/>
                <p:nvPr/>
              </p:nvGrpSpPr>
              <p:grpSpPr>
                <a:xfrm>
                  <a:off x="609600" y="5600170"/>
                  <a:ext cx="7269376" cy="389698"/>
                  <a:chOff x="1112624" y="5697203"/>
                  <a:chExt cx="7269376" cy="389698"/>
                </a:xfrm>
              </p:grpSpPr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0289D49D-89DF-4B63-2B1E-BF9F0F998D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2749" y="5889335"/>
                    <a:ext cx="7269251" cy="0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2778D497-D05D-11FE-A0E4-AFAE22F1A6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2624" y="5715475"/>
                    <a:ext cx="0" cy="347719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0E9C872F-C374-3992-61D8-70A9AA0171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59033" y="5697203"/>
                    <a:ext cx="0" cy="347719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2EFE0113-A5BB-80F0-312F-368B5A8A69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00600" y="5715475"/>
                    <a:ext cx="0" cy="347719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0C147443-541A-E9B5-6FAD-2B67C8712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53200" y="5739182"/>
                    <a:ext cx="0" cy="347719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B3D44E6D-99F1-466E-9A93-1B1EBF4789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82000" y="5739182"/>
                    <a:ext cx="0" cy="347719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2BE2514D-B496-7B46-486B-A52601FC3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" y="5774029"/>
                  <a:ext cx="10820400" cy="2099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23825BE-B76C-6B38-7813-A86CDA44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7400" y="5642149"/>
                  <a:ext cx="0" cy="34771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8772AD-A0DC-D491-B4D7-AE81B2F6B6BE}"/>
                  </a:ext>
                </a:extLst>
              </p:cNvPr>
              <p:cNvSpPr txBox="1"/>
              <p:nvPr/>
            </p:nvSpPr>
            <p:spPr>
              <a:xfrm>
                <a:off x="9265428" y="3934971"/>
                <a:ext cx="188373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 (km) </a:t>
                </a:r>
                <a:endParaRPr lang="en-US" sz="2500">
                  <a:solidFill>
                    <a:srgbClr val="7030A0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7B0C5-F56C-4AAF-90BF-02DA66F722F3}"/>
                  </a:ext>
                </a:extLst>
              </p:cNvPr>
              <p:cNvSpPr txBox="1"/>
              <p:nvPr/>
            </p:nvSpPr>
            <p:spPr>
              <a:xfrm>
                <a:off x="2539684" y="4153720"/>
                <a:ext cx="188373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20 km </a:t>
                </a:r>
                <a:endParaRPr lang="en-US" sz="2500">
                  <a:solidFill>
                    <a:srgbClr val="7030A0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37E3594-2AC0-B69A-6B2B-821E2FB3E7BD}"/>
                  </a:ext>
                </a:extLst>
              </p:cNvPr>
              <p:cNvGrpSpPr/>
              <p:nvPr/>
            </p:nvGrpSpPr>
            <p:grpSpPr>
              <a:xfrm>
                <a:off x="2662127" y="4018626"/>
                <a:ext cx="1300114" cy="355191"/>
                <a:chOff x="2662127" y="4018626"/>
                <a:chExt cx="1300114" cy="355191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2A19160-6D04-8BEA-3F81-FC9410C9BD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75978" y="4184126"/>
                  <a:ext cx="1267063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B5EB62D-2163-3555-D99E-4D502F14B2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62241" y="4018626"/>
                  <a:ext cx="0" cy="33099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27139EA-AD86-CAF0-8550-1DA36853EB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2127" y="4042818"/>
                  <a:ext cx="0" cy="33099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7220461-E33B-C938-2D16-D072126ABEE3}"/>
                </a:ext>
              </a:extLst>
            </p:cNvPr>
            <p:cNvSpPr txBox="1"/>
            <p:nvPr/>
          </p:nvSpPr>
          <p:spPr>
            <a:xfrm>
              <a:off x="2089505" y="3131595"/>
              <a:ext cx="188373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</a:t>
              </a:r>
              <a:r>
                <a:rPr lang="en-US" sz="2500" baseline="-250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0</a:t>
              </a:r>
              <a:r>
                <a:rPr lang="en-US" sz="25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= 8 h</a:t>
              </a:r>
              <a:endParaRPr lang="en-US" sz="2500">
                <a:solidFill>
                  <a:srgbClr val="7030A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E725A4-834D-D4BA-0716-F7806B122DE0}"/>
                </a:ext>
              </a:extLst>
            </p:cNvPr>
            <p:cNvSpPr txBox="1"/>
            <p:nvPr/>
          </p:nvSpPr>
          <p:spPr>
            <a:xfrm>
              <a:off x="2096535" y="3489352"/>
              <a:ext cx="8863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endParaRPr lang="en-US" sz="3000"/>
            </a:p>
          </p:txBody>
        </p:sp>
      </p:grpSp>
    </p:spTree>
    <p:extLst>
      <p:ext uri="{BB962C8B-B14F-4D97-AF65-F5344CB8AC3E}">
        <p14:creationId xmlns:p14="http://schemas.microsoft.com/office/powerpoint/2010/main" val="30924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76200" y="65599"/>
            <a:ext cx="8603569" cy="541686"/>
            <a:chOff x="74035" y="2231322"/>
            <a:chExt cx="8550261" cy="756153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533" y="2267004"/>
              <a:ext cx="4514357" cy="708275"/>
              <a:chOff x="587624" y="3377549"/>
              <a:chExt cx="2324683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24" y="3377549"/>
                <a:ext cx="2324683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Độ dịch chuyển 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94" y="834657"/>
            <a:ext cx="11887200" cy="1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224933-9386-4EF8-83D5-7F9F847973BE}"/>
              </a:ext>
            </a:extLst>
          </p:cNvPr>
          <p:cNvSpPr txBox="1"/>
          <p:nvPr/>
        </p:nvSpPr>
        <p:spPr>
          <a:xfrm>
            <a:off x="679142" y="909349"/>
            <a:ext cx="10192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500" b="1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Q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uãng đường đi được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cho biết 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khoảng cách giữa điểm đầu và điểm cuối</a:t>
            </a:r>
            <a:r>
              <a:rPr lang="en-US" sz="2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của chuyển động, nhưng chưa đủ để xác định vị trí của vật. . </a:t>
            </a:r>
            <a:endParaRPr lang="en-US" sz="25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8A86F-F7C5-E640-7B65-C1C15ABB06F7}"/>
              </a:ext>
            </a:extLst>
          </p:cNvPr>
          <p:cNvSpPr txBox="1"/>
          <p:nvPr/>
        </p:nvSpPr>
        <p:spPr>
          <a:xfrm>
            <a:off x="5715000" y="407747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facebook:vatlytrucquan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AB4992-9518-924F-3282-01837B7EB9B8}"/>
              </a:ext>
            </a:extLst>
          </p:cNvPr>
          <p:cNvGrpSpPr/>
          <p:nvPr/>
        </p:nvGrpSpPr>
        <p:grpSpPr>
          <a:xfrm>
            <a:off x="7391400" y="2446014"/>
            <a:ext cx="4305300" cy="4040358"/>
            <a:chOff x="3619500" y="2625456"/>
            <a:chExt cx="4305300" cy="4040358"/>
          </a:xfrm>
        </p:grpSpPr>
        <p:pic>
          <p:nvPicPr>
            <p:cNvPr id="18" name="Picture 17" descr="Calendar&#10;&#10;Description automatically generated">
              <a:extLst>
                <a:ext uri="{FF2B5EF4-FFF2-40B4-BE49-F238E27FC236}">
                  <a16:creationId xmlns:a16="http://schemas.microsoft.com/office/drawing/2014/main" id="{54A8F15F-D973-D5DE-2B70-232C63CA2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500" y="2625456"/>
              <a:ext cx="4305300" cy="4040358"/>
            </a:xfrm>
            <a:prstGeom prst="rect">
              <a:avLst/>
            </a:prstGeom>
          </p:spPr>
        </p:pic>
        <p:pic>
          <p:nvPicPr>
            <p:cNvPr id="19" name="Picture 18" descr="A picture containing building, house, outdoor, white&#10;&#10;Description automatically generated">
              <a:extLst>
                <a:ext uri="{FF2B5EF4-FFF2-40B4-BE49-F238E27FC236}">
                  <a16:creationId xmlns:a16="http://schemas.microsoft.com/office/drawing/2014/main" id="{2A97DACC-E6D6-1429-7934-9EC5AA904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49" b="100000" l="7368" r="98421">
                          <a14:foregroundMark x1="11053" y1="16234" x2="11053" y2="16234"/>
                          <a14:foregroundMark x1="8947" y1="12338" x2="8947" y2="12338"/>
                          <a14:foregroundMark x1="11579" y1="8442" x2="10526" y2="8442"/>
                          <a14:foregroundMark x1="47895" y1="46104" x2="47895" y2="46104"/>
                          <a14:foregroundMark x1="47895" y1="44805" x2="47895" y2="44805"/>
                          <a14:foregroundMark x1="10526" y1="16234" x2="10526" y2="16234"/>
                          <a14:foregroundMark x1="10000" y1="43506" x2="10000" y2="43506"/>
                          <a14:foregroundMark x1="11053" y1="24026" x2="11053" y2="24026"/>
                          <a14:foregroundMark x1="94737" y1="66883" x2="94737" y2="66883"/>
                          <a14:foregroundMark x1="12105" y1="12338" x2="12105" y2="12338"/>
                          <a14:foregroundMark x1="11579" y1="14286" x2="11579" y2="14286"/>
                          <a14:foregroundMark x1="12105" y1="20130" x2="12105" y2="20130"/>
                          <a14:foregroundMark x1="13158" y1="16234" x2="13158" y2="16234"/>
                          <a14:foregroundMark x1="7368" y1="80519" x2="7368" y2="80519"/>
                          <a14:foregroundMark x1="35789" y1="75974" x2="35789" y2="75974"/>
                          <a14:foregroundMark x1="35789" y1="88961" x2="35789" y2="88961"/>
                          <a14:foregroundMark x1="46316" y1="97403" x2="46316" y2="97403"/>
                          <a14:foregroundMark x1="25263" y1="96104" x2="25263" y2="96104"/>
                          <a14:foregroundMark x1="16842" y1="96753" x2="16842" y2="96753"/>
                          <a14:foregroundMark x1="10000" y1="96104" x2="11579" y2="94805"/>
                          <a14:foregroundMark x1="13684" y1="94805" x2="13684" y2="94156"/>
                          <a14:foregroundMark x1="42105" y1="94156" x2="42105" y2="94156"/>
                          <a14:foregroundMark x1="58421" y1="93506" x2="60000" y2="92857"/>
                          <a14:foregroundMark x1="67368" y1="94156" x2="70000" y2="94805"/>
                          <a14:foregroundMark x1="47895" y1="99351" x2="47895" y2="99351"/>
                          <a14:foregroundMark x1="39474" y1="97403" x2="39474" y2="97403"/>
                          <a14:foregroundMark x1="35789" y1="94805" x2="35789" y2="94805"/>
                          <a14:foregroundMark x1="98947" y1="70130" x2="98947" y2="70130"/>
                          <a14:foregroundMark x1="95263" y1="70779" x2="95263" y2="70779"/>
                          <a14:foregroundMark x1="98421" y1="70779" x2="98421" y2="70779"/>
                          <a14:foregroundMark x1="95263" y1="71429" x2="95263" y2="71429"/>
                          <a14:foregroundMark x1="93158" y1="70130" x2="95263" y2="69481"/>
                          <a14:foregroundMark x1="47368" y1="94156" x2="47368" y2="94156"/>
                          <a14:foregroundMark x1="35263" y1="96753" x2="35789" y2="96753"/>
                          <a14:foregroundMark x1="56316" y1="96104" x2="56316" y2="96104"/>
                          <a14:foregroundMark x1="80000" y1="95455" x2="80000" y2="95455"/>
                          <a14:foregroundMark x1="12632" y1="24026" x2="12632" y2="240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1439"/>
            <a:stretch/>
          </p:blipFill>
          <p:spPr>
            <a:xfrm>
              <a:off x="4648200" y="2787700"/>
              <a:ext cx="802544" cy="64130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4267E3-1D25-0009-37DD-6E51F60C3F61}"/>
                </a:ext>
              </a:extLst>
            </p:cNvPr>
            <p:cNvSpPr/>
            <p:nvPr/>
          </p:nvSpPr>
          <p:spPr>
            <a:xfrm>
              <a:off x="6553200" y="3429000"/>
              <a:ext cx="546384" cy="381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210DF1-E762-F7C7-BECF-5F28042CDF6B}"/>
                </a:ext>
              </a:extLst>
            </p:cNvPr>
            <p:cNvSpPr/>
            <p:nvPr/>
          </p:nvSpPr>
          <p:spPr>
            <a:xfrm>
              <a:off x="6210300" y="5067026"/>
              <a:ext cx="440296" cy="457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F792EB-459E-80E3-F0BE-12B3E3D44E28}"/>
              </a:ext>
            </a:extLst>
          </p:cNvPr>
          <p:cNvSpPr txBox="1"/>
          <p:nvPr/>
        </p:nvSpPr>
        <p:spPr>
          <a:xfrm>
            <a:off x="848579" y="5149038"/>
            <a:ext cx="495508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solidFill>
                  <a:srgbClr val="7030A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Nếu biết ô tô </a:t>
            </a:r>
            <a:r>
              <a:rPr lang="en-US" sz="2500">
                <a:solidFill>
                  <a:srgbClr val="7030A0"/>
                </a:solidFill>
                <a:latin typeface="Arial" panose="020B0604020202020204" pitchFamily="34" charset="0"/>
                <a:ea typeface="游明朝" panose="02020400000000000000" pitchFamily="18" charset="-128"/>
              </a:rPr>
              <a:t>đi </a:t>
            </a:r>
            <a:r>
              <a:rPr lang="en-US" sz="2500">
                <a:solidFill>
                  <a:srgbClr val="7030A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theo hướng Bắc thì dễ dàng xác định được vị trí của ô tô là điểm B trên bản đồ. </a:t>
            </a:r>
            <a:endParaRPr lang="en-US" sz="2500">
              <a:solidFill>
                <a:srgbClr val="7030A0"/>
              </a:solidFill>
            </a:endParaRP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69FD335F-5EF5-4A01-8942-A44AD303D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12" y="2705788"/>
            <a:ext cx="6319790" cy="20159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VD: Một ô tô đi tới điểm 0 của một ngã tư đường có 4 hướng: Đông, Tây, Nam, Bắc với tốc độ không đổi 36 km/h. Nếu ô tô đi tiếp thì sau 10s</a:t>
            </a:r>
          </a:p>
          <a:p>
            <a:pPr marL="0" marR="0">
              <a:spcBef>
                <a:spcPts val="0"/>
              </a:spcBef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b) Vị trí của ô tô ở điểm nào trên hình vẽ?</a:t>
            </a:r>
            <a:endParaRPr lang="en-US" sz="2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EED6C5-B99E-EBAF-7DBF-D6E12A781315}"/>
              </a:ext>
            </a:extLst>
          </p:cNvPr>
          <p:cNvSpPr txBox="1"/>
          <p:nvPr/>
        </p:nvSpPr>
        <p:spPr>
          <a:xfrm>
            <a:off x="1053832" y="1753663"/>
            <a:ext cx="109794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sym typeface="Symbol" panose="05050102010706020507" pitchFamily="18" charset="2"/>
              </a:rPr>
              <a:t> 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  <a:sym typeface="Symbol" panose="05050102010706020507" pitchFamily="18" charset="2"/>
              </a:rPr>
              <a:t>để 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xác định vị trí của vật phải biết </a:t>
            </a:r>
            <a:r>
              <a:rPr lang="en-US" sz="2500" i="1">
                <a:solidFill>
                  <a:srgbClr val="00206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hướng của chuyển động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. </a:t>
            </a:r>
            <a:endParaRPr lang="en-US" sz="25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1894</Words>
  <Application>Microsoft Office PowerPoint</Application>
  <PresentationFormat>Widescreen</PresentationFormat>
  <Paragraphs>267</Paragraphs>
  <Slides>23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2022-09-16T15:39:42Z</dcterms:created>
  <dcterms:modified xsi:type="dcterms:W3CDTF">2024-05-09T03:44:15Z</dcterms:modified>
</cp:coreProperties>
</file>