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5"/>
  </p:notesMasterIdLst>
  <p:sldIdLst>
    <p:sldId id="261" r:id="rId2"/>
    <p:sldId id="262" r:id="rId3"/>
    <p:sldId id="310" r:id="rId4"/>
    <p:sldId id="311" r:id="rId5"/>
    <p:sldId id="313" r:id="rId6"/>
    <p:sldId id="315" r:id="rId7"/>
    <p:sldId id="316" r:id="rId8"/>
    <p:sldId id="268" r:id="rId9"/>
    <p:sldId id="269" r:id="rId10"/>
    <p:sldId id="270" r:id="rId11"/>
    <p:sldId id="271" r:id="rId12"/>
    <p:sldId id="317" r:id="rId13"/>
    <p:sldId id="318" r:id="rId14"/>
    <p:sldId id="284" r:id="rId15"/>
    <p:sldId id="319" r:id="rId16"/>
    <p:sldId id="320" r:id="rId17"/>
    <p:sldId id="274" r:id="rId18"/>
    <p:sldId id="298" r:id="rId19"/>
    <p:sldId id="292" r:id="rId20"/>
    <p:sldId id="293" r:id="rId21"/>
    <p:sldId id="294" r:id="rId22"/>
    <p:sldId id="295" r:id="rId23"/>
    <p:sldId id="296" r:id="rId24"/>
    <p:sldId id="287" r:id="rId25"/>
    <p:sldId id="300" r:id="rId26"/>
    <p:sldId id="301" r:id="rId27"/>
    <p:sldId id="321" r:id="rId28"/>
    <p:sldId id="307" r:id="rId29"/>
    <p:sldId id="308" r:id="rId30"/>
    <p:sldId id="322" r:id="rId31"/>
    <p:sldId id="305" r:id="rId32"/>
    <p:sldId id="306" r:id="rId33"/>
    <p:sldId id="32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4B638-A8BC-40C5-B293-1E830AA2790C}" type="datetimeFigureOut">
              <a:rPr lang="en-US" smtClean="0"/>
              <a:pPr/>
              <a:t>8/5/2024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A146A-FA13-4336-AA1B-B172AC87A233}" type="slidenum">
              <a:rPr lang="en-US" smtClean="0"/>
              <a:pPr/>
              <a:t>‹#›</a:t>
            </a:fld>
            <a:endParaRPr lang="en-US"/>
          </a:p>
        </p:txBody>
      </p:sp>
    </p:spTree>
    <p:extLst>
      <p:ext uri="{BB962C8B-B14F-4D97-AF65-F5344CB8AC3E}">
        <p14:creationId xmlns:p14="http://schemas.microsoft.com/office/powerpoint/2010/main" val="119021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A146A-FA13-4336-AA1B-B172AC87A233}" type="slidenum">
              <a:rPr lang="en-US" smtClean="0"/>
              <a:pPr/>
              <a:t>16</a:t>
            </a:fld>
            <a:endParaRPr lang="en-US"/>
          </a:p>
        </p:txBody>
      </p:sp>
    </p:spTree>
    <p:extLst>
      <p:ext uri="{BB962C8B-B14F-4D97-AF65-F5344CB8AC3E}">
        <p14:creationId xmlns:p14="http://schemas.microsoft.com/office/powerpoint/2010/main" val="309676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A146A-FA13-4336-AA1B-B172AC87A23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18087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67992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10310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312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12789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E532B0-B921-4E55-AF00-42E1E6C9117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65111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E532B0-B921-4E55-AF00-42E1E6C9117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18565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629402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05628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33163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532B0-B921-4E55-AF00-42E1E6C9117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56862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42760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532B0-B921-4E55-AF00-42E1E6C9117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160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532B0-B921-4E55-AF00-42E1E6C9117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40091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1E532B0-B921-4E55-AF00-42E1E6C9117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8012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37529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81865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1E532B0-B921-4E55-AF00-42E1E6C91179}" type="datetimeFigureOut">
              <a:rPr lang="en-US" smtClean="0"/>
              <a:pPr/>
              <a:t>8/5/2024</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FA4160A-0BCD-4AF5-AA75-EDCC5CF04387}" type="slidenum">
              <a:rPr lang="en-US" smtClean="0"/>
              <a:pPr/>
              <a:t>‹#›</a:t>
            </a:fld>
            <a:endParaRPr lang="en-US"/>
          </a:p>
        </p:txBody>
      </p:sp>
    </p:spTree>
    <p:extLst>
      <p:ext uri="{BB962C8B-B14F-4D97-AF65-F5344CB8AC3E}">
        <p14:creationId xmlns:p14="http://schemas.microsoft.com/office/powerpoint/2010/main" val="20325289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fontScale="90000"/>
          </a:bodyPr>
          <a:lstStyle/>
          <a:p>
            <a:pPr algn="l"/>
            <a:r>
              <a:rPr lang="vi-VN" sz="2800" b="1" dirty="0">
                <a:solidFill>
                  <a:srgbClr val="FF0000"/>
                </a:solidFill>
                <a:latin typeface="Times New Roman" pitchFamily="18" charset="0"/>
                <a:cs typeface="Times New Roman" pitchFamily="18" charset="0"/>
              </a:rPr>
              <a:t>Bài 5</a:t>
            </a:r>
            <a:r>
              <a:rPr lang="vi-VN" sz="3600" b="1" dirty="0">
                <a:solidFill>
                  <a:srgbClr val="FF0000"/>
                </a:solidFill>
                <a:latin typeface="Times New Roman" pitchFamily="18" charset="0"/>
                <a:cs typeface="Times New Roman" pitchFamily="18" charset="0"/>
              </a:rPr>
              <a:t/>
            </a:r>
            <a:br>
              <a:rPr lang="vi-VN" sz="3600" b="1" dirty="0">
                <a:solidFill>
                  <a:srgbClr val="FF0000"/>
                </a:solidFill>
                <a:latin typeface="Times New Roman" pitchFamily="18" charset="0"/>
                <a:cs typeface="Times New Roman" pitchFamily="18" charset="0"/>
              </a:rPr>
            </a:br>
            <a:r>
              <a:rPr lang="vi-VN"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ĐỌC: TRÁI TIM ĐAN-KÔ</a:t>
            </a:r>
            <a:br>
              <a:rPr lang="en-US" sz="3600" b="1" dirty="0">
                <a:solidFill>
                  <a:srgbClr val="FF0000"/>
                </a:solidFill>
                <a:latin typeface="Times New Roman" pitchFamily="18" charset="0"/>
                <a:cs typeface="Times New Roman" pitchFamily="18" charset="0"/>
              </a:rPr>
            </a:br>
            <a:r>
              <a:rPr lang="vi-VN" sz="3600" b="1" dirty="0">
                <a:solidFill>
                  <a:srgbClr val="FF0000"/>
                </a:solidFill>
                <a:latin typeface="Times New Roman" pitchFamily="18" charset="0"/>
                <a:cs typeface="Times New Roman" pitchFamily="18" charset="0"/>
              </a:rPr>
              <a:t>                 </a:t>
            </a:r>
            <a:r>
              <a:rPr lang="vi-VN" sz="2700" b="1" i="1" dirty="0">
                <a:solidFill>
                  <a:srgbClr val="FF0000"/>
                </a:solidFill>
                <a:latin typeface="Times New Roman" pitchFamily="18" charset="0"/>
                <a:cs typeface="Times New Roman" pitchFamily="18" charset="0"/>
              </a:rPr>
              <a:t>(Trích Bà lão I-dec-ghin)</a:t>
            </a:r>
            <a:br>
              <a:rPr lang="vi-VN" sz="2700" b="1" i="1" dirty="0">
                <a:solidFill>
                  <a:srgbClr val="FF0000"/>
                </a:solidFill>
                <a:latin typeface="Times New Roman" pitchFamily="18" charset="0"/>
                <a:cs typeface="Times New Roman" pitchFamily="18" charset="0"/>
              </a:rPr>
            </a:br>
            <a:r>
              <a:rPr lang="vi-VN" sz="2700" b="1" i="1" dirty="0">
                <a:solidFill>
                  <a:srgbClr val="FF0000"/>
                </a:solidFill>
                <a:latin typeface="Times New Roman" pitchFamily="18" charset="0"/>
                <a:cs typeface="Times New Roman" pitchFamily="18" charset="0"/>
              </a:rPr>
              <a:t>                                                          Mác-xim Go-rơ-ki</a:t>
            </a:r>
            <a:r>
              <a:rPr lang="vi-VN" sz="2700" dirty="0">
                <a:latin typeface="Times New Roman" pitchFamily="18" charset="0"/>
                <a:cs typeface="Times New Roman" pitchFamily="18" charset="0"/>
              </a:rPr>
              <a:t/>
            </a:r>
            <a:br>
              <a:rPr lang="vi-VN" sz="2700" dirty="0">
                <a:latin typeface="Times New Roman" pitchFamily="18" charset="0"/>
                <a:cs typeface="Times New Roman" pitchFamily="18" charset="0"/>
              </a:rPr>
            </a:br>
            <a:endParaRPr lang="vi-VN" sz="2700" dirty="0">
              <a:latin typeface="Times New Roman" pitchFamily="18" charset="0"/>
              <a:cs typeface="Times New Roman" pitchFamily="18" charset="0"/>
            </a:endParaRPr>
          </a:p>
        </p:txBody>
      </p:sp>
      <p:pic>
        <p:nvPicPr>
          <p:cNvPr id="18436" name="Picture 4" descr="https://vietjack.com/soan-van-7-ct/images/trai-tim-dan-ko.PNG"/>
          <p:cNvPicPr>
            <a:picLocks noGrp="1" noChangeAspect="1" noChangeArrowheads="1"/>
          </p:cNvPicPr>
          <p:nvPr>
            <p:ph sz="quarter" idx="13"/>
          </p:nvPr>
        </p:nvPicPr>
        <p:blipFill>
          <a:blip r:embed="rId2"/>
          <a:srcRect/>
          <a:stretch>
            <a:fillRect/>
          </a:stretch>
        </p:blipFill>
        <p:spPr bwMode="auto">
          <a:xfrm>
            <a:off x="228600" y="1828800"/>
            <a:ext cx="8305800" cy="5029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372451"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342264"/>
            <a:ext cx="381000" cy="80073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4" name="Rounded Rectangle 3"/>
          <p:cNvSpPr/>
          <p:nvPr/>
        </p:nvSpPr>
        <p:spPr>
          <a:xfrm>
            <a:off x="611029" y="1317626"/>
            <a:ext cx="3262789" cy="652145"/>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002060"/>
                </a:solidFill>
                <a:latin typeface="Times New Roman" panose="02020603050405020304" charset="0"/>
                <a:cs typeface="Times New Roman" panose="02020603050405020304" charset="0"/>
              </a:rPr>
              <a:t>a</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Tác</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giả</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692281" y="1371600"/>
            <a:ext cx="4299319" cy="22098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Những tác phẩm tiêu biểu của ông: Bộ ba tiểu thuyết tự thuật: Thời thơ ấu (1913-1914), Kiếm sống (1916), Những trường đại học của tôi (1923) và Người mẹ (1906-1907).</a:t>
            </a:r>
          </a:p>
        </p:txBody>
      </p:sp>
      <p:sp>
        <p:nvSpPr>
          <p:cNvPr id="11" name="Rounded Rectangle 10"/>
          <p:cNvSpPr/>
          <p:nvPr/>
        </p:nvSpPr>
        <p:spPr>
          <a:xfrm>
            <a:off x="4572000" y="4419600"/>
            <a:ext cx="4419600" cy="2133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dirty="0"/>
              <a:t>S</a:t>
            </a:r>
            <a:r>
              <a:rPr lang="vi-VN" dirty="0"/>
              <a:t>áng tác của Gorki thấm đẫm vẻ đẹp nhân văn hiếm có. Ông miêu tả và ca ngợi vẻ đẹp và sức mạnh của con người với tất cả niềm tin và lòng nhân ái bao la.</a:t>
            </a:r>
            <a:endParaRPr lang="vi-VN" dirty="0">
              <a:solidFill>
                <a:prstClr val="black"/>
              </a:solidFill>
              <a:latin typeface="Arial" panose="020B0604020202020204" pitchFamily="34" charset="0"/>
              <a:cs typeface="Arial" panose="020B0604020202020204" pitchFamily="34" charset="0"/>
            </a:endParaRPr>
          </a:p>
        </p:txBody>
      </p:sp>
      <p:sp>
        <p:nvSpPr>
          <p:cNvPr id="13" name="Right Arrow 12"/>
          <p:cNvSpPr/>
          <p:nvPr/>
        </p:nvSpPr>
        <p:spPr>
          <a:xfrm>
            <a:off x="762000" y="2971800"/>
            <a:ext cx="3048000" cy="2362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2"/>
                </a:solidFill>
              </a:rPr>
              <a:t>Sự nghiệp sáng tác</a:t>
            </a:r>
          </a:p>
        </p:txBody>
      </p:sp>
    </p:spTree>
    <p:extLst>
      <p:ext uri="{BB962C8B-B14F-4D97-AF65-F5344CB8AC3E}">
        <p14:creationId xmlns:p14="http://schemas.microsoft.com/office/powerpoint/2010/main" val="7839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2"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P spid="11" grpId="1" animBg="1"/>
      <p:bldP spid="11" grpId="2"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charset="0"/>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52400" y="342266"/>
            <a:ext cx="533400"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charset="0"/>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noProof="0" dirty="0">
                <a:solidFill>
                  <a:srgbClr val="002060"/>
                </a:solidFill>
                <a:latin typeface="Times New Roman" panose="02020603050405020304" charset="0"/>
                <a:cs typeface="Times New Roman" panose="02020603050405020304" charset="0"/>
              </a:rPr>
              <a:t>b</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Tác </a:t>
            </a:r>
            <a:r>
              <a:rPr lang="vi-VN" sz="3200" b="1" i="1" dirty="0">
                <a:solidFill>
                  <a:srgbClr val="002060"/>
                </a:solidFill>
                <a:latin typeface="Times New Roman" panose="02020603050405020304" charset="0"/>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1" y="1489436"/>
            <a:ext cx="4260130" cy="536856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a:lnSpc>
                <a:spcPct val="115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t>*</a:t>
            </a:r>
            <a:r>
              <a:rPr lang="vi-VN" sz="2400" b="1" dirty="0"/>
              <a:t> Xuất xứ và hoàn cảnh sáng tác</a:t>
            </a:r>
            <a:endParaRPr lang="vi-VN" sz="2400" dirty="0"/>
          </a:p>
          <a:p>
            <a:r>
              <a:rPr lang="vi-VN" sz="2400" dirty="0"/>
              <a:t>- Văn bản </a:t>
            </a:r>
            <a:r>
              <a:rPr lang="vi-VN" sz="2400" i="1" dirty="0"/>
              <a:t>Trái tim Đan-kô </a:t>
            </a:r>
            <a:r>
              <a:rPr lang="vi-VN" sz="2400" dirty="0"/>
              <a:t>được trích ở phần cuối </a:t>
            </a:r>
            <a:r>
              <a:rPr lang="en-US" sz="2400" dirty="0"/>
              <a:t>- </a:t>
            </a:r>
            <a:r>
              <a:rPr lang="vi-VN" sz="2400" dirty="0"/>
              <a:t>của</a:t>
            </a:r>
            <a:r>
              <a:rPr lang="en-US" sz="2400" dirty="0"/>
              <a:t> </a:t>
            </a:r>
            <a:r>
              <a:rPr lang="vi-VN" sz="2400" dirty="0"/>
              <a:t>truyện </a:t>
            </a:r>
            <a:r>
              <a:rPr lang="vi-VN" sz="2400" i="1" dirty="0"/>
              <a:t>Bà lão I- dec- ghin, </a:t>
            </a:r>
            <a:r>
              <a:rPr lang="vi-VN" sz="2400" dirty="0"/>
              <a:t>một truyện ngắn lãng mạn tiêu biểu cho thời kì sáng tác đầu tiên của</a:t>
            </a:r>
            <a:r>
              <a:rPr lang="en-US" sz="2400" dirty="0"/>
              <a:t> </a:t>
            </a:r>
            <a:r>
              <a:rPr lang="vi-VN" sz="2000" dirty="0"/>
              <a:t>Mác-xim Go-rơ-ki</a:t>
            </a:r>
            <a:r>
              <a:rPr lang="en-US" sz="2000" dirty="0"/>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Calibri" panose="020F050202020403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1905000"/>
            <a:ext cx="4191000" cy="4953000"/>
          </a:xfrm>
          <a:prstGeom prst="rect">
            <a:avLst/>
          </a:prstGeom>
          <a:noFill/>
        </p:spPr>
      </p:pic>
    </p:spTree>
    <p:extLst>
      <p:ext uri="{BB962C8B-B14F-4D97-AF65-F5344CB8AC3E}">
        <p14:creationId xmlns:p14="http://schemas.microsoft.com/office/powerpoint/2010/main" val="3262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down)">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72403" y="342266"/>
            <a:ext cx="513397"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b. Tác </a:t>
            </a:r>
            <a:r>
              <a:rPr kumimoji="0" lang="vi-VN"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0" y="1524000"/>
            <a:ext cx="4724400" cy="5334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a:t>
            </a:r>
            <a:r>
              <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1" i="0" u="none" strike="noStrike" kern="1200" cap="none" spc="0" normalizeH="0" baseline="0" noProof="0" dirty="0">
                <a:ln>
                  <a:noFill/>
                </a:ln>
                <a:solidFill>
                  <a:prstClr val="black"/>
                </a:solidFill>
                <a:effectLst/>
                <a:uLnTx/>
                <a:uFillTx/>
                <a:latin typeface="Tahoma" panose="020B0604030504040204" pitchFamily="34" charset="0"/>
              </a:rPr>
              <a:t>Xuất xứ và hoàn cảnh sáng tác</a:t>
            </a:r>
            <a:endParaRPr kumimoji="0" lang="vi-VN" sz="2000" b="0" i="0" u="none" strike="noStrike" kern="1200" cap="none" spc="0" normalizeH="0" baseline="0" noProof="0" dirty="0">
              <a:ln>
                <a:noFill/>
              </a:ln>
              <a:solidFill>
                <a:prstClr val="black"/>
              </a:solidFill>
              <a:effectLst/>
              <a:uLnTx/>
              <a:uFillTx/>
              <a:latin typeface="Tahoma" panose="020B0604030504040204" pitchFamily="34" charset="0"/>
            </a:endParaRPr>
          </a:p>
          <a:p>
            <a:pPr lvl="0"/>
            <a:r>
              <a:rPr lang="vi-VN" sz="2000" dirty="0">
                <a:solidFill>
                  <a:prstClr val="black"/>
                </a:solidFill>
              </a:rPr>
              <a:t>- Trái tim Đan-kô là một phần trong truyện ngắn Bà lão Idecghin của Macxim Gorki </a:t>
            </a:r>
          </a:p>
          <a:p>
            <a:pPr lvl="0"/>
            <a:r>
              <a:rPr lang="vi-VN" sz="2000" dirty="0">
                <a:solidFill>
                  <a:prstClr val="black"/>
                </a:solidFill>
              </a:rPr>
              <a:t>- Truyện ngắn “Bà lão Idecghin” (1894):</a:t>
            </a:r>
          </a:p>
          <a:p>
            <a:pPr lvl="0"/>
            <a:r>
              <a:rPr lang="vi-VN" sz="2000" dirty="0">
                <a:solidFill>
                  <a:prstClr val="black"/>
                </a:solidFill>
              </a:rPr>
              <a:t>Tác phẩm kể về cuộc gặp gỡ tình cờ của nhân vật tôi và bà lão Idecghin. Trong một không gian mà “âm thanh và mùi vị, mây và người đều đẹp và buồn lạ lùng” ở vùng biển xứ Betxarabi. Bà lão I</a:t>
            </a:r>
            <a:r>
              <a:rPr lang="en-US" sz="2000" dirty="0">
                <a:solidFill>
                  <a:prstClr val="black"/>
                </a:solidFill>
              </a:rPr>
              <a:t>-</a:t>
            </a:r>
            <a:r>
              <a:rPr lang="vi-VN" sz="2000" dirty="0">
                <a:solidFill>
                  <a:prstClr val="black"/>
                </a:solidFill>
              </a:rPr>
              <a:t>dec</a:t>
            </a:r>
            <a:r>
              <a:rPr lang="en-US" sz="2000" dirty="0">
                <a:solidFill>
                  <a:prstClr val="black"/>
                </a:solidFill>
              </a:rPr>
              <a:t>-</a:t>
            </a:r>
            <a:r>
              <a:rPr lang="vi-VN" sz="2000" dirty="0">
                <a:solidFill>
                  <a:prstClr val="black"/>
                </a:solidFill>
              </a:rPr>
              <a:t>ghin đã dẫn nhân vật tôi bước vào “câu chuyện cổ tích huyền diệu” qua lời kể của mình.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2073274"/>
            <a:ext cx="4191000" cy="4784725"/>
          </a:xfrm>
          <a:prstGeom prst="rect">
            <a:avLst/>
          </a:prstGeom>
          <a:noFill/>
        </p:spPr>
      </p:pic>
    </p:spTree>
    <p:extLst>
      <p:ext uri="{BB962C8B-B14F-4D97-AF65-F5344CB8AC3E}">
        <p14:creationId xmlns:p14="http://schemas.microsoft.com/office/powerpoint/2010/main" val="31112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circle(in)">
                                      <p:cBhvr>
                                        <p:cTn id="12" dur="20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72404" y="342266"/>
            <a:ext cx="438626"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b. Tác </a:t>
            </a:r>
            <a:r>
              <a:rPr kumimoji="0" lang="vi-VN"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0" y="1207771"/>
            <a:ext cx="4724400" cy="565022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a:t>
            </a:r>
            <a:r>
              <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Xuất xứ và hoàn cảnh sáng tác</a:t>
            </a:r>
            <a:endPar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chuyện gồm 3 phần:</a:t>
            </a: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đầu tiên là truyền thuyết về đứa con trai đại bàng, tên là Larra.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2 là hồi ức về tuổi trẻ tự do, phóng túng và cuồng nhiệt của bà lão I-dec-ghin</a:t>
            </a: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3 là truyền thuyết về chàng Đan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kô.</a:t>
            </a:r>
            <a:endParaRPr kumimoji="0" lang="vi-VN" sz="2400" b="0" i="0" u="none" strike="noStrike" kern="1200" cap="none" spc="0" normalizeH="0" baseline="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2073274"/>
            <a:ext cx="4191000" cy="4784725"/>
          </a:xfrm>
          <a:prstGeom prst="rect">
            <a:avLst/>
          </a:prstGeom>
          <a:noFill/>
        </p:spPr>
      </p:pic>
    </p:spTree>
    <p:extLst>
      <p:ext uri="{BB962C8B-B14F-4D97-AF65-F5344CB8AC3E}">
        <p14:creationId xmlns:p14="http://schemas.microsoft.com/office/powerpoint/2010/main" val="36637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arn(inVertic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1"/>
            <a:ext cx="7649052" cy="68579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2" y="1"/>
            <a:ext cx="1225867" cy="685799"/>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152400" y="990601"/>
            <a:ext cx="7391400" cy="685800"/>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1. </a:t>
            </a:r>
            <a:r>
              <a:rPr lang="vi-VN" sz="3200" b="1" i="1" dirty="0">
                <a:solidFill>
                  <a:srgbClr val="002060"/>
                </a:solidFill>
                <a:latin typeface="Times New Roman" panose="02020603050405020304" charset="0"/>
                <a:cs typeface="Times New Roman" panose="02020603050405020304" charset="0"/>
              </a:rPr>
              <a:t>Người</a:t>
            </a:r>
            <a:r>
              <a:rPr lang="en-US" sz="3200" b="1" i="1" noProof="0" dirty="0">
                <a:solidFill>
                  <a:srgbClr val="002060"/>
                </a:solidFill>
                <a:latin typeface="Times New Roman" panose="02020603050405020304" charset="0"/>
                <a:cs typeface="Times New Roman" panose="02020603050405020304" charset="0"/>
              </a:rPr>
              <a:t> </a:t>
            </a:r>
            <a:r>
              <a:rPr lang="vi-VN" sz="3200" b="1" i="1" dirty="0">
                <a:solidFill>
                  <a:srgbClr val="002060"/>
                </a:solidFill>
                <a:latin typeface="Times New Roman" panose="02020603050405020304" charset="0"/>
                <a:cs typeface="Times New Roman" panose="02020603050405020304" charset="0"/>
              </a:rPr>
              <a:t>kể chuyện</a:t>
            </a:r>
            <a:r>
              <a:rPr kumimoji="0" lang="vi-VN" sz="3200" b="1" i="1" u="none" strike="noStrike" kern="1200" cap="none" spc="0" normalizeH="0" baseline="0" dirty="0">
                <a:ln>
                  <a:noFill/>
                </a:ln>
                <a:solidFill>
                  <a:srgbClr val="002060"/>
                </a:solidFill>
                <a:effectLst/>
                <a:uLnTx/>
                <a:uFillTx/>
                <a:latin typeface="Times New Roman" panose="02020603050405020304" charset="0"/>
                <a:cs typeface="Times New Roman" panose="02020603050405020304" charset="0"/>
              </a:rPr>
              <a:t> </a:t>
            </a:r>
          </a:p>
        </p:txBody>
      </p:sp>
      <p:sp>
        <p:nvSpPr>
          <p:cNvPr id="9" name="Rectangle 8"/>
          <p:cNvSpPr/>
          <p:nvPr/>
        </p:nvSpPr>
        <p:spPr>
          <a:xfrm>
            <a:off x="3886200" y="2057400"/>
            <a:ext cx="5257800" cy="4800600"/>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rPr>
              <a:t>Vă</a:t>
            </a:r>
            <a:r>
              <a:rPr lang="en-US" sz="2400" dirty="0">
                <a:solidFill>
                  <a:schemeClr val="tx1"/>
                </a:solidFill>
              </a:rPr>
              <a:t>n bản </a:t>
            </a:r>
            <a:r>
              <a:rPr lang="vi-VN" sz="2400" dirty="0">
                <a:solidFill>
                  <a:schemeClr val="tx1"/>
                </a:solidFill>
              </a:rPr>
              <a:t>có 2 người kể chuyện</a:t>
            </a:r>
            <a:r>
              <a:rPr lang="en-US" sz="2400" dirty="0">
                <a:solidFill>
                  <a:schemeClr val="tx1"/>
                </a:solidFill>
              </a:rPr>
              <a:t>:</a:t>
            </a:r>
            <a:r>
              <a:rPr lang="vi-VN" sz="2400" dirty="0">
                <a:solidFill>
                  <a:schemeClr val="tx1"/>
                </a:solidFill>
              </a:rPr>
              <a:t> bà lão I-déc-ghin và  nhân vật "tôi".  </a:t>
            </a:r>
            <a:endParaRPr lang="en-US" sz="2400" dirty="0">
              <a:solidFill>
                <a:schemeClr val="tx1"/>
              </a:solidFill>
            </a:endParaRPr>
          </a:p>
          <a:p>
            <a:r>
              <a:rPr lang="en-US" sz="2400" dirty="0">
                <a:solidFill>
                  <a:schemeClr val="tx1"/>
                </a:solidFill>
              </a:rPr>
              <a:t>- N</a:t>
            </a:r>
            <a:r>
              <a:rPr lang="vi-VN" sz="2400" dirty="0">
                <a:solidFill>
                  <a:schemeClr val="tx1"/>
                </a:solidFill>
              </a:rPr>
              <a:t>hân vật “tôi”</a:t>
            </a:r>
            <a:r>
              <a:rPr lang="en-US" sz="2400" dirty="0">
                <a:solidFill>
                  <a:schemeClr val="tx1"/>
                </a:solidFill>
              </a:rPr>
              <a:t>: </a:t>
            </a:r>
            <a:r>
              <a:rPr lang="vi-VN" sz="2400" dirty="0">
                <a:solidFill>
                  <a:schemeClr val="tx1"/>
                </a:solidFill>
              </a:rPr>
              <a:t>đóng vai là người nghe bà lão kể lại truyền thuyết về chàng Đan-kô và thuật lại toàn bộ câu chuyện bà lão đã kể</a:t>
            </a:r>
            <a:r>
              <a:rPr lang="en-US" sz="2400" dirty="0">
                <a:solidFill>
                  <a:schemeClr val="tx1"/>
                </a:solidFill>
              </a:rPr>
              <a:t>.</a:t>
            </a:r>
            <a:endParaRPr lang="vi-VN" sz="2400" dirty="0">
              <a:solidFill>
                <a:schemeClr val="tx1"/>
              </a:solidFill>
            </a:endParaRPr>
          </a:p>
          <a:p>
            <a:r>
              <a:rPr lang="vi-VN" sz="2400" dirty="0">
                <a:solidFill>
                  <a:schemeClr val="tx1"/>
                </a:solidFill>
              </a:rPr>
              <a:t>- Nhân vật “tôi” </a:t>
            </a:r>
            <a:r>
              <a:rPr lang="en-US" sz="2400" dirty="0">
                <a:solidFill>
                  <a:schemeClr val="tx1"/>
                </a:solidFill>
              </a:rPr>
              <a:t> </a:t>
            </a:r>
            <a:r>
              <a:rPr lang="vi-VN" sz="2400" dirty="0">
                <a:solidFill>
                  <a:schemeClr val="tx1"/>
                </a:solidFill>
              </a:rPr>
              <a:t>vừa</a:t>
            </a:r>
            <a:r>
              <a:rPr lang="en-US" sz="2400" dirty="0">
                <a:solidFill>
                  <a:schemeClr val="tx1"/>
                </a:solidFill>
              </a:rPr>
              <a:t> </a:t>
            </a:r>
            <a:r>
              <a:rPr lang="vi-VN" sz="2400" dirty="0">
                <a:solidFill>
                  <a:schemeClr val="tx1"/>
                </a:solidFill>
              </a:rPr>
              <a:t>thuật lại hoàn toàn lời kể của bà lã</a:t>
            </a:r>
            <a:r>
              <a:rPr lang="en-US" sz="2400" dirty="0">
                <a:solidFill>
                  <a:schemeClr val="tx1"/>
                </a:solidFill>
              </a:rPr>
              <a:t>o, </a:t>
            </a:r>
            <a:r>
              <a:rPr lang="vi-VN" sz="2400" dirty="0">
                <a:solidFill>
                  <a:schemeClr val="tx1"/>
                </a:solidFill>
              </a:rPr>
              <a:t>vừa miêu tả quang cảnh thảo nguyên, ghi lại cuộc đối thoại với bà lão, bình luận về câu chuyện, về nhân vật Đan-kô, về dáng vẻ, cử chỉ của người kể, về tác động của câu chuyện đối với người nghe</a:t>
            </a:r>
            <a:r>
              <a:rPr lang="en-US" sz="2400" dirty="0">
                <a:solidFill>
                  <a:schemeClr val="tx1"/>
                </a:solidFill>
              </a:rPr>
              <a:t>.</a:t>
            </a:r>
            <a:endParaRPr lang="vi-VN" sz="2400" dirty="0">
              <a:solidFill>
                <a:schemeClr val="tx1"/>
              </a:solidFill>
            </a:endParaRP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Trái tim Danko - Chickgolden"/>
          <p:cNvPicPr>
            <a:picLocks noChangeAspect="1" noChangeArrowheads="1"/>
          </p:cNvPicPr>
          <p:nvPr/>
        </p:nvPicPr>
        <p:blipFill>
          <a:blip r:embed="rId2"/>
          <a:srcRect/>
          <a:stretch>
            <a:fillRect/>
          </a:stretch>
        </p:blipFill>
        <p:spPr bwMode="auto">
          <a:xfrm>
            <a:off x="0" y="2057400"/>
            <a:ext cx="3809999" cy="4800600"/>
          </a:xfrm>
          <a:prstGeom prst="rect">
            <a:avLst/>
          </a:prstGeom>
          <a:noFill/>
        </p:spPr>
      </p:pic>
    </p:spTree>
    <p:extLst>
      <p:ext uri="{BB962C8B-B14F-4D97-AF65-F5344CB8AC3E}">
        <p14:creationId xmlns:p14="http://schemas.microsoft.com/office/powerpoint/2010/main" val="15479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down)">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1"/>
            <a:ext cx="7649052" cy="68579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2" y="1"/>
            <a:ext cx="1225867" cy="685799"/>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2590800" y="990601"/>
            <a:ext cx="4038600" cy="685800"/>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1.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Người</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kể chuyện </a:t>
            </a:r>
          </a:p>
        </p:txBody>
      </p:sp>
      <p:sp>
        <p:nvSpPr>
          <p:cNvPr id="9" name="Rectangle 8"/>
          <p:cNvSpPr/>
          <p:nvPr/>
        </p:nvSpPr>
        <p:spPr>
          <a:xfrm>
            <a:off x="3886200" y="1981202"/>
            <a:ext cx="5257800" cy="4876798"/>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Char char="-"/>
            </a:pPr>
            <a:r>
              <a:rPr lang="vi-VN" sz="2400" dirty="0">
                <a:solidFill>
                  <a:prstClr val="black"/>
                </a:solidFill>
              </a:rPr>
              <a:t>Tác dụng:</a:t>
            </a:r>
            <a:endParaRPr lang="en-US" sz="2400" dirty="0">
              <a:solidFill>
                <a:prstClr val="black"/>
              </a:solidFill>
            </a:endParaRPr>
          </a:p>
          <a:p>
            <a:pPr lvl="0"/>
            <a:r>
              <a:rPr lang="vi-VN" sz="2400" dirty="0">
                <a:solidFill>
                  <a:prstClr val="black"/>
                </a:solidFill>
              </a:rPr>
              <a:t>+ </a:t>
            </a:r>
            <a:r>
              <a:rPr lang="en-US" sz="2400" dirty="0">
                <a:solidFill>
                  <a:prstClr val="black"/>
                </a:solidFill>
              </a:rPr>
              <a:t>Đ</a:t>
            </a:r>
            <a:r>
              <a:rPr lang="vi-VN" sz="2400" dirty="0">
                <a:solidFill>
                  <a:prstClr val="black"/>
                </a:solidFill>
              </a:rPr>
              <a:t>ịnh hướng cho người đọc tin vào tính chân thật của câu chuyện truyền thuyết.</a:t>
            </a:r>
          </a:p>
          <a:p>
            <a:pPr lvl="0"/>
            <a:r>
              <a:rPr lang="vi-VN" sz="2400" dirty="0">
                <a:solidFill>
                  <a:prstClr val="black"/>
                </a:solidFill>
              </a:rPr>
              <a:t>+ Giúp người đọc phân biệt hai thế giới: thế giới thực tại là câu chuyện của bà lão và nhân vật tôi; thế giới huyền ảo, tưởng tượng là câu chuyện về chàng Đan-kô </a:t>
            </a:r>
            <a:r>
              <a:rPr lang="en-US" sz="2400" dirty="0">
                <a:solidFill>
                  <a:prstClr val="black"/>
                </a:solidFill>
              </a:rPr>
              <a:t>=&gt;</a:t>
            </a:r>
            <a:r>
              <a:rPr lang="vi-VN" sz="2400" dirty="0">
                <a:solidFill>
                  <a:prstClr val="black"/>
                </a:solidFill>
              </a:rPr>
              <a:t>câu chuyện về chàng Đan-kô dường như đang hiện hữu trong thế giới thực tại</a:t>
            </a:r>
          </a:p>
          <a:p>
            <a:pPr lvl="0"/>
            <a:r>
              <a:rPr lang="vi-VN" sz="2400" dirty="0">
                <a:solidFill>
                  <a:prstClr val="black"/>
                </a:solidFill>
              </a:rPr>
              <a:t>+ Tạo ra hình thức truyện khung (truyện lồng trong truyện)</a:t>
            </a:r>
            <a:endPar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1030" name="Picture 6" descr="Trái tim Danko - Chickgolden"/>
          <p:cNvPicPr>
            <a:picLocks noChangeAspect="1" noChangeArrowheads="1"/>
          </p:cNvPicPr>
          <p:nvPr/>
        </p:nvPicPr>
        <p:blipFill>
          <a:blip r:embed="rId2"/>
          <a:srcRect/>
          <a:stretch>
            <a:fillRect/>
          </a:stretch>
        </p:blipFill>
        <p:spPr bwMode="auto">
          <a:xfrm>
            <a:off x="0" y="1981202"/>
            <a:ext cx="3809999" cy="4876798"/>
          </a:xfrm>
          <a:prstGeom prst="rect">
            <a:avLst/>
          </a:prstGeom>
          <a:noFill/>
        </p:spPr>
      </p:pic>
    </p:spTree>
    <p:extLst>
      <p:ext uri="{BB962C8B-B14F-4D97-AF65-F5344CB8AC3E}">
        <p14:creationId xmlns:p14="http://schemas.microsoft.com/office/powerpoint/2010/main" val="41281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0"/>
            <a:ext cx="5820252" cy="50116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ĐỌC- HIỂU VĂN BẢN</a:t>
            </a:r>
            <a:endParaRPr kumimoji="0" lang="en-US" sz="32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3" y="0"/>
            <a:ext cx="844868" cy="501162"/>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152400" y="609601"/>
            <a:ext cx="6553200" cy="410307"/>
          </a:xfrm>
          <a:prstGeom prst="round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charset="0"/>
                <a:cs typeface="Times New Roman" panose="02020603050405020304" charset="0"/>
              </a:rPr>
              <a:t>2</a:t>
            </a:r>
            <a:r>
              <a:rPr kumimoji="0" lang="en-US" sz="2800" b="1" i="1" u="none" strike="noStrike" kern="1200" cap="none" spc="0" normalizeH="0" baseline="0" noProof="0" dirty="0">
                <a:ln>
                  <a:noFill/>
                </a:ln>
                <a:solidFill>
                  <a:srgbClr val="002060"/>
                </a:solidFill>
                <a:effectLst/>
                <a:uLnTx/>
                <a:uFillTx/>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Tóm</a:t>
            </a:r>
            <a:r>
              <a:rPr lang="en-US" sz="2800" b="1" i="1" noProof="0" dirty="0">
                <a:solidFill>
                  <a:srgbClr val="002060"/>
                </a:solidFill>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tắt</a:t>
            </a:r>
            <a:r>
              <a:rPr lang="en-US" sz="2800" b="1" i="1" noProof="0" dirty="0">
                <a:solidFill>
                  <a:srgbClr val="002060"/>
                </a:solidFill>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câu chuyện về chàng Đan-kô</a:t>
            </a:r>
            <a:r>
              <a:rPr kumimoji="0" lang="vi-VN" sz="2800" b="1" i="1" u="none" strike="noStrike" kern="1200" cap="none" spc="0" normalizeH="0" baseline="0" dirty="0">
                <a:ln>
                  <a:noFill/>
                </a:ln>
                <a:solidFill>
                  <a:srgbClr val="002060"/>
                </a:solidFill>
                <a:effectLst/>
                <a:uLnTx/>
                <a:uFillTx/>
                <a:latin typeface="Times New Roman" panose="02020603050405020304" charset="0"/>
                <a:cs typeface="Times New Roman" panose="02020603050405020304" charset="0"/>
              </a:rPr>
              <a:t> </a:t>
            </a: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Rounded Rectangle 10"/>
          <p:cNvSpPr/>
          <p:nvPr/>
        </p:nvSpPr>
        <p:spPr>
          <a:xfrm>
            <a:off x="0" y="1066800"/>
            <a:ext cx="9144000" cy="5791201"/>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AutoNum type="alphaLcPeriod"/>
            </a:pPr>
            <a:r>
              <a:rPr lang="en-US" sz="2400" b="1" dirty="0" err="1">
                <a:solidFill>
                  <a:srgbClr val="FF0000"/>
                </a:solidFill>
              </a:rPr>
              <a:t>Tóm</a:t>
            </a:r>
            <a:r>
              <a:rPr lang="en-US" sz="2400" b="1" dirty="0">
                <a:solidFill>
                  <a:srgbClr val="FF0000"/>
                </a:solidFill>
              </a:rPr>
              <a:t> </a:t>
            </a:r>
            <a:r>
              <a:rPr lang="en-US" sz="2400" b="1" dirty="0" err="1">
                <a:solidFill>
                  <a:srgbClr val="FF0000"/>
                </a:solidFill>
              </a:rPr>
              <a:t>tắt</a:t>
            </a:r>
            <a:r>
              <a:rPr lang="en-US" sz="2400" b="1" dirty="0">
                <a:solidFill>
                  <a:srgbClr val="FF0000"/>
                </a:solidFill>
              </a:rPr>
              <a:t>:</a:t>
            </a:r>
          </a:p>
          <a:p>
            <a:pPr algn="just"/>
            <a:r>
              <a:rPr lang="en-US" sz="2400" dirty="0" err="1"/>
              <a:t>Thủa</a:t>
            </a:r>
            <a:r>
              <a:rPr lang="en-US" sz="2400" dirty="0"/>
              <a:t> </a:t>
            </a:r>
            <a:r>
              <a:rPr lang="en-US" sz="2400" dirty="0" err="1"/>
              <a:t>xưa</a:t>
            </a:r>
            <a:r>
              <a:rPr lang="en-US" sz="2400" dirty="0"/>
              <a:t> </a:t>
            </a:r>
            <a:r>
              <a:rPr lang="en-US" sz="2400" dirty="0" err="1"/>
              <a:t>có</a:t>
            </a:r>
            <a:r>
              <a:rPr lang="en-US" sz="2400" dirty="0"/>
              <a:t> </a:t>
            </a:r>
            <a:r>
              <a:rPr lang="en-US" sz="2400" dirty="0" err="1"/>
              <a:t>một</a:t>
            </a:r>
            <a:r>
              <a:rPr lang="en-US" sz="2400" dirty="0"/>
              <a:t> </a:t>
            </a:r>
            <a:r>
              <a:rPr lang="en-US" sz="2400" dirty="0" err="1"/>
              <a:t>đám</a:t>
            </a:r>
            <a:r>
              <a:rPr lang="en-US" sz="2400" dirty="0"/>
              <a:t> </a:t>
            </a:r>
            <a:r>
              <a:rPr lang="en-US" sz="2400" dirty="0" err="1"/>
              <a:t>người</a:t>
            </a:r>
            <a:r>
              <a:rPr lang="en-US" sz="2400" dirty="0"/>
              <a:t> sinh </a:t>
            </a:r>
            <a:r>
              <a:rPr lang="en-US" sz="2400" dirty="0" err="1"/>
              <a:t>sống</a:t>
            </a:r>
            <a:r>
              <a:rPr lang="en-US" sz="2400" dirty="0"/>
              <a:t> ở </a:t>
            </a:r>
            <a:r>
              <a:rPr lang="en-US" sz="2400" dirty="0" err="1"/>
              <a:t>một</a:t>
            </a:r>
            <a:r>
              <a:rPr lang="en-US" sz="2400" dirty="0"/>
              <a:t> </a:t>
            </a:r>
            <a:r>
              <a:rPr lang="en-US" sz="2400" dirty="0" err="1"/>
              <a:t>khu</a:t>
            </a:r>
            <a:r>
              <a:rPr lang="en-US" sz="2400" dirty="0"/>
              <a:t> </a:t>
            </a:r>
            <a:r>
              <a:rPr lang="en-US" sz="2400" dirty="0" err="1"/>
              <a:t>vực</a:t>
            </a:r>
            <a:r>
              <a:rPr lang="en-US" sz="2400" dirty="0"/>
              <a:t> </a:t>
            </a:r>
            <a:r>
              <a:rPr lang="en-US" sz="2400" dirty="0" err="1"/>
              <a:t>nọ</a:t>
            </a:r>
            <a:r>
              <a:rPr lang="en-US" sz="2400" dirty="0"/>
              <a:t>,. </a:t>
            </a:r>
            <a:r>
              <a:rPr lang="en-US" sz="2400" dirty="0" err="1"/>
              <a:t>Rồi</a:t>
            </a:r>
            <a:r>
              <a:rPr lang="en-US" sz="2400" dirty="0"/>
              <a:t> </a:t>
            </a:r>
            <a:r>
              <a:rPr lang="en-US" sz="2400" dirty="0" err="1"/>
              <a:t>những</a:t>
            </a:r>
            <a:r>
              <a:rPr lang="en-US" sz="2400" dirty="0"/>
              <a:t> </a:t>
            </a:r>
            <a:r>
              <a:rPr lang="en-US" sz="2400" dirty="0" err="1"/>
              <a:t>bộ</a:t>
            </a:r>
            <a:r>
              <a:rPr lang="en-US" sz="2400" dirty="0"/>
              <a:t> </a:t>
            </a:r>
            <a:r>
              <a:rPr lang="en-US" sz="2400" dirty="0" err="1"/>
              <a:t>lạc</a:t>
            </a:r>
            <a:r>
              <a:rPr lang="en-US" sz="2400" dirty="0"/>
              <a:t> </a:t>
            </a:r>
            <a:r>
              <a:rPr lang="en-US" sz="2400" dirty="0" err="1"/>
              <a:t>khác</a:t>
            </a:r>
            <a:r>
              <a:rPr lang="en-US" sz="2400" dirty="0"/>
              <a:t> </a:t>
            </a:r>
            <a:r>
              <a:rPr lang="en-US" sz="2400" dirty="0" err="1"/>
              <a:t>từ</a:t>
            </a:r>
            <a:r>
              <a:rPr lang="en-US" sz="2400" dirty="0"/>
              <a:t> </a:t>
            </a:r>
            <a:r>
              <a:rPr lang="en-US" sz="2400" dirty="0" err="1"/>
              <a:t>đâu</a:t>
            </a:r>
            <a:r>
              <a:rPr lang="en-US" sz="2400" dirty="0"/>
              <a:t> </a:t>
            </a:r>
            <a:r>
              <a:rPr lang="en-US" sz="2400" dirty="0" err="1"/>
              <a:t>xuất</a:t>
            </a:r>
            <a:r>
              <a:rPr lang="en-US" sz="2400" dirty="0"/>
              <a:t> </a:t>
            </a:r>
            <a:r>
              <a:rPr lang="en-US" sz="2400" dirty="0" err="1"/>
              <a:t>hiện</a:t>
            </a:r>
            <a:r>
              <a:rPr lang="en-US" sz="2400" dirty="0"/>
              <a:t>, </a:t>
            </a:r>
            <a:r>
              <a:rPr lang="en-US" sz="2400" dirty="0" err="1"/>
              <a:t>xua</a:t>
            </a:r>
            <a:r>
              <a:rPr lang="en-US" sz="2400" dirty="0"/>
              <a:t> </a:t>
            </a:r>
            <a:r>
              <a:rPr lang="en-US" sz="2400" dirty="0" err="1"/>
              <a:t>đuổi</a:t>
            </a:r>
            <a:r>
              <a:rPr lang="en-US" sz="2400" dirty="0"/>
              <a:t> </a:t>
            </a:r>
            <a:r>
              <a:rPr lang="en-US" sz="2400" dirty="0" err="1"/>
              <a:t>họ</a:t>
            </a:r>
            <a:r>
              <a:rPr lang="en-US" sz="2400" dirty="0"/>
              <a:t> </a:t>
            </a:r>
            <a:r>
              <a:rPr lang="en-US" sz="2400" dirty="0" err="1"/>
              <a:t>vào</a:t>
            </a:r>
            <a:r>
              <a:rPr lang="en-US" sz="2400" dirty="0"/>
              <a:t> </a:t>
            </a:r>
            <a:r>
              <a:rPr lang="en-US" sz="2400" dirty="0" err="1"/>
              <a:t>tít</a:t>
            </a:r>
            <a:r>
              <a:rPr lang="en-US" sz="2400" dirty="0"/>
              <a:t> </a:t>
            </a:r>
            <a:r>
              <a:rPr lang="en-US" sz="2400" dirty="0" err="1"/>
              <a:t>rừng</a:t>
            </a:r>
            <a:r>
              <a:rPr lang="en-US" sz="2400" dirty="0"/>
              <a:t> </a:t>
            </a:r>
            <a:r>
              <a:rPr lang="en-US" sz="2400" dirty="0" err="1"/>
              <a:t>sâu</a:t>
            </a:r>
            <a:r>
              <a:rPr lang="en-US" sz="2400" dirty="0"/>
              <a:t>, ở </a:t>
            </a:r>
            <a:r>
              <a:rPr lang="en-US" sz="2400" dirty="0" err="1"/>
              <a:t>đó</a:t>
            </a:r>
            <a:r>
              <a:rPr lang="en-US" sz="2400" dirty="0"/>
              <a:t> </a:t>
            </a:r>
            <a:r>
              <a:rPr lang="en-US" sz="2400" dirty="0" err="1"/>
              <a:t>chỉ</a:t>
            </a:r>
            <a:r>
              <a:rPr lang="en-US" sz="2400" dirty="0"/>
              <a:t> </a:t>
            </a:r>
            <a:r>
              <a:rPr lang="en-US" sz="2400" dirty="0" err="1"/>
              <a:t>có</a:t>
            </a:r>
            <a:r>
              <a:rPr lang="en-US" sz="2400" dirty="0"/>
              <a:t> </a:t>
            </a:r>
            <a:r>
              <a:rPr lang="en-US" sz="2400" dirty="0" err="1"/>
              <a:t>đầm</a:t>
            </a:r>
            <a:r>
              <a:rPr lang="en-US" sz="2400" dirty="0"/>
              <a:t> </a:t>
            </a:r>
            <a:r>
              <a:rPr lang="en-US" sz="2400" dirty="0" err="1"/>
              <a:t>lầy</a:t>
            </a:r>
            <a:r>
              <a:rPr lang="en-US" sz="2400" dirty="0"/>
              <a:t> </a:t>
            </a:r>
            <a:r>
              <a:rPr lang="en-US" sz="2400" dirty="0" err="1"/>
              <a:t>và</a:t>
            </a:r>
            <a:r>
              <a:rPr lang="en-US" sz="2400" dirty="0"/>
              <a:t> </a:t>
            </a:r>
            <a:r>
              <a:rPr lang="en-US" sz="2400" dirty="0" err="1"/>
              <a:t>bóng</a:t>
            </a:r>
            <a:r>
              <a:rPr lang="en-US" sz="2400" dirty="0"/>
              <a:t> </a:t>
            </a:r>
            <a:r>
              <a:rPr lang="en-US" sz="2400" dirty="0" err="1"/>
              <a:t>tối</a:t>
            </a:r>
            <a:r>
              <a:rPr lang="en-US" sz="2400" dirty="0"/>
              <a:t> </a:t>
            </a:r>
            <a:r>
              <a:rPr lang="en-US" sz="2400" dirty="0" err="1"/>
              <a:t>ghê</a:t>
            </a:r>
            <a:r>
              <a:rPr lang="en-US" sz="2400" dirty="0"/>
              <a:t> </a:t>
            </a:r>
            <a:r>
              <a:rPr lang="en-US" sz="2400" dirty="0" err="1"/>
              <a:t>rợn</a:t>
            </a:r>
            <a:r>
              <a:rPr lang="en-US" sz="2400" dirty="0"/>
              <a:t>. </a:t>
            </a:r>
            <a:r>
              <a:rPr lang="en-US" sz="2400" dirty="0" err="1"/>
              <a:t>Mọi</a:t>
            </a:r>
            <a:r>
              <a:rPr lang="en-US" sz="2400" dirty="0"/>
              <a:t> </a:t>
            </a:r>
            <a:r>
              <a:rPr lang="en-US" sz="2400" dirty="0" err="1"/>
              <a:t>người</a:t>
            </a:r>
            <a:r>
              <a:rPr lang="en-US" sz="2400" dirty="0"/>
              <a:t> </a:t>
            </a:r>
            <a:r>
              <a:rPr lang="en-US" sz="2400" dirty="0" err="1"/>
              <a:t>cứ</a:t>
            </a:r>
            <a:r>
              <a:rPr lang="en-US" sz="2400" dirty="0"/>
              <a:t> ở </a:t>
            </a:r>
            <a:r>
              <a:rPr lang="en-US" sz="2400" dirty="0" err="1"/>
              <a:t>đó</a:t>
            </a:r>
            <a:r>
              <a:rPr lang="en-US" sz="2400" dirty="0"/>
              <a:t> lo </a:t>
            </a:r>
            <a:r>
              <a:rPr lang="en-US" sz="2400" dirty="0" err="1"/>
              <a:t>nghĩ</a:t>
            </a:r>
            <a:r>
              <a:rPr lang="en-US" sz="2400" dirty="0"/>
              <a:t>. </a:t>
            </a:r>
            <a:r>
              <a:rPr lang="en-US" sz="2400" dirty="0" err="1"/>
              <a:t>Nỗi</a:t>
            </a:r>
            <a:r>
              <a:rPr lang="en-US" sz="2400" dirty="0"/>
              <a:t> </a:t>
            </a:r>
            <a:r>
              <a:rPr lang="en-US" sz="2400" dirty="0" err="1"/>
              <a:t>khiếp</a:t>
            </a:r>
            <a:r>
              <a:rPr lang="en-US" sz="2400" dirty="0"/>
              <a:t> </a:t>
            </a:r>
            <a:r>
              <a:rPr lang="en-US" sz="2400" dirty="0" err="1"/>
              <a:t>sợ</a:t>
            </a:r>
            <a:r>
              <a:rPr lang="en-US" sz="2400" dirty="0"/>
              <a:t> </a:t>
            </a:r>
            <a:r>
              <a:rPr lang="en-US" sz="2400" dirty="0" err="1"/>
              <a:t>dần</a:t>
            </a:r>
            <a:r>
              <a:rPr lang="en-US" sz="2400" dirty="0"/>
              <a:t> </a:t>
            </a:r>
            <a:r>
              <a:rPr lang="en-US" sz="2400" dirty="0" err="1"/>
              <a:t>nảy</a:t>
            </a:r>
            <a:r>
              <a:rPr lang="en-US" sz="2400" dirty="0"/>
              <a:t> sinh </a:t>
            </a:r>
            <a:r>
              <a:rPr lang="en-US" sz="2400" dirty="0" err="1"/>
              <a:t>trong</a:t>
            </a:r>
            <a:r>
              <a:rPr lang="en-US" sz="2400" dirty="0"/>
              <a:t> </a:t>
            </a:r>
            <a:r>
              <a:rPr lang="en-US" sz="2400" dirty="0" err="1"/>
              <a:t>họ</a:t>
            </a:r>
            <a:r>
              <a:rPr lang="en-US" sz="2400" dirty="0"/>
              <a:t>, </a:t>
            </a:r>
            <a:r>
              <a:rPr lang="en-US" sz="2400" dirty="0" err="1"/>
              <a:t>vì</a:t>
            </a:r>
            <a:r>
              <a:rPr lang="en-US" sz="2400" dirty="0"/>
              <a:t> </a:t>
            </a:r>
            <a:r>
              <a:rPr lang="en-US" sz="2400" dirty="0" err="1"/>
              <a:t>thế</a:t>
            </a:r>
            <a:r>
              <a:rPr lang="en-US" sz="2400" dirty="0"/>
              <a:t>, </a:t>
            </a:r>
            <a:r>
              <a:rPr lang="en-US" sz="2400" dirty="0" err="1"/>
              <a:t>họ</a:t>
            </a:r>
            <a:r>
              <a:rPr lang="en-US" sz="2400" dirty="0"/>
              <a:t> đã </a:t>
            </a:r>
            <a:r>
              <a:rPr lang="en-US" sz="2400" dirty="0" err="1"/>
              <a:t>định</a:t>
            </a:r>
            <a:r>
              <a:rPr lang="en-US" sz="2400" dirty="0"/>
              <a:t> </a:t>
            </a:r>
            <a:r>
              <a:rPr lang="en-US" sz="2400" dirty="0" err="1"/>
              <a:t>nộp</a:t>
            </a:r>
            <a:r>
              <a:rPr lang="en-US" sz="2400" dirty="0"/>
              <a:t> </a:t>
            </a:r>
            <a:r>
              <a:rPr lang="en-US" sz="2400" dirty="0" err="1"/>
              <a:t>mình</a:t>
            </a:r>
            <a:r>
              <a:rPr lang="en-US" sz="2400" dirty="0"/>
              <a:t> </a:t>
            </a:r>
            <a:r>
              <a:rPr lang="en-US" sz="2400" dirty="0" err="1"/>
              <a:t>cho</a:t>
            </a:r>
            <a:r>
              <a:rPr lang="en-US" sz="2400" dirty="0"/>
              <a:t> </a:t>
            </a:r>
            <a:r>
              <a:rPr lang="en-US" sz="2400" dirty="0" err="1"/>
              <a:t>kẻ</a:t>
            </a:r>
            <a:r>
              <a:rPr lang="en-US" sz="2400" dirty="0"/>
              <a:t> </a:t>
            </a:r>
            <a:r>
              <a:rPr lang="en-US" sz="2400" dirty="0" err="1"/>
              <a:t>thù</a:t>
            </a:r>
            <a:r>
              <a:rPr lang="en-US" sz="2400" dirty="0"/>
              <a:t>, </a:t>
            </a:r>
            <a:r>
              <a:rPr lang="en-US" sz="2400" dirty="0" err="1"/>
              <a:t>chấp</a:t>
            </a:r>
            <a:r>
              <a:rPr lang="en-US" sz="2400" dirty="0"/>
              <a:t> </a:t>
            </a:r>
            <a:r>
              <a:rPr lang="en-US" sz="2400" dirty="0" err="1"/>
              <a:t>nhân</a:t>
            </a:r>
            <a:r>
              <a:rPr lang="en-US" sz="2400" dirty="0"/>
              <a:t> </a:t>
            </a:r>
            <a:r>
              <a:rPr lang="en-US" sz="2400" dirty="0" err="1"/>
              <a:t>kiếp</a:t>
            </a:r>
            <a:r>
              <a:rPr lang="en-US" sz="2400" dirty="0"/>
              <a:t> </a:t>
            </a:r>
            <a:r>
              <a:rPr lang="en-US" sz="2400" dirty="0" err="1"/>
              <a:t>sống</a:t>
            </a:r>
            <a:r>
              <a:rPr lang="en-US" sz="2400" dirty="0"/>
              <a:t> </a:t>
            </a:r>
            <a:r>
              <a:rPr lang="en-US" sz="2400" dirty="0" err="1"/>
              <a:t>nô</a:t>
            </a:r>
            <a:r>
              <a:rPr lang="en-US" sz="2400" dirty="0"/>
              <a:t> </a:t>
            </a:r>
            <a:r>
              <a:rPr lang="en-US" sz="2400" dirty="0" err="1"/>
              <a:t>lệ</a:t>
            </a:r>
            <a:r>
              <a:rPr lang="en-US" sz="2400" dirty="0"/>
              <a:t>. </a:t>
            </a:r>
            <a:r>
              <a:rPr lang="en-US" sz="2400" dirty="0" err="1"/>
              <a:t>Đúng</a:t>
            </a:r>
            <a:r>
              <a:rPr lang="en-US" sz="2400" dirty="0"/>
              <a:t> </a:t>
            </a:r>
            <a:r>
              <a:rPr lang="en-US" sz="2400" dirty="0" err="1"/>
              <a:t>lúc</a:t>
            </a:r>
            <a:r>
              <a:rPr lang="en-US" sz="2400" dirty="0"/>
              <a:t> </a:t>
            </a:r>
            <a:r>
              <a:rPr lang="en-US" sz="2400" dirty="0" err="1"/>
              <a:t>đó</a:t>
            </a:r>
            <a:r>
              <a:rPr lang="en-US" sz="2400" dirty="0"/>
              <a:t>, </a:t>
            </a:r>
            <a:r>
              <a:rPr lang="en-US" sz="2400" dirty="0" err="1"/>
              <a:t>Đan-kô</a:t>
            </a:r>
            <a:r>
              <a:rPr lang="en-US" sz="2400" dirty="0"/>
              <a:t> </a:t>
            </a:r>
            <a:r>
              <a:rPr lang="en-US" sz="2400" dirty="0" err="1"/>
              <a:t>xuất</a:t>
            </a:r>
            <a:r>
              <a:rPr lang="en-US" sz="2400" dirty="0"/>
              <a:t> </a:t>
            </a:r>
            <a:r>
              <a:rPr lang="en-US" sz="2400" dirty="0" err="1"/>
              <a:t>hiện</a:t>
            </a:r>
            <a:r>
              <a:rPr lang="en-US" sz="2400" dirty="0"/>
              <a:t> . Anh </a:t>
            </a:r>
            <a:r>
              <a:rPr lang="en-US" sz="2400" dirty="0" err="1"/>
              <a:t>dẫn</a:t>
            </a:r>
            <a:r>
              <a:rPr lang="en-US" sz="2400" dirty="0"/>
              <a:t> </a:t>
            </a:r>
            <a:r>
              <a:rPr lang="en-US" sz="2400" dirty="0" err="1"/>
              <a:t>bô</a:t>
            </a:r>
            <a:r>
              <a:rPr lang="en-US" sz="2400" dirty="0"/>
              <a:t>̣ </a:t>
            </a:r>
            <a:r>
              <a:rPr lang="en-US" sz="2400" dirty="0" err="1"/>
              <a:t>lạc</a:t>
            </a:r>
            <a:r>
              <a:rPr lang="en-US" sz="2400" dirty="0"/>
              <a:t> </a:t>
            </a:r>
            <a:r>
              <a:rPr lang="en-US" sz="2400" dirty="0" err="1"/>
              <a:t>của</a:t>
            </a:r>
            <a:r>
              <a:rPr lang="en-US" sz="2400" dirty="0"/>
              <a:t> </a:t>
            </a:r>
            <a:r>
              <a:rPr lang="en-US" sz="2400" dirty="0" err="1"/>
              <a:t>mình</a:t>
            </a:r>
            <a:r>
              <a:rPr lang="en-US" sz="2400" dirty="0"/>
              <a:t> </a:t>
            </a:r>
            <a:r>
              <a:rPr lang="en-US" sz="2400" dirty="0" err="1"/>
              <a:t>xuyên</a:t>
            </a:r>
            <a:r>
              <a:rPr lang="en-US" sz="2400" dirty="0"/>
              <a:t> qua </a:t>
            </a:r>
            <a:r>
              <a:rPr lang="en-US" sz="2400" dirty="0" err="1"/>
              <a:t>rừng</a:t>
            </a:r>
            <a:r>
              <a:rPr lang="en-US" sz="2400" dirty="0"/>
              <a:t> </a:t>
            </a:r>
            <a:r>
              <a:rPr lang="en-US" sz="2400" dirty="0" err="1"/>
              <a:t>rậm</a:t>
            </a:r>
            <a:r>
              <a:rPr lang="en-US" sz="2400" dirty="0"/>
              <a:t>, </a:t>
            </a:r>
            <a:r>
              <a:rPr lang="en-US" sz="2400" dirty="0" err="1"/>
              <a:t>đầm</a:t>
            </a:r>
            <a:r>
              <a:rPr lang="en-US" sz="2400" dirty="0"/>
              <a:t> </a:t>
            </a:r>
            <a:r>
              <a:rPr lang="en-US" sz="2400" dirty="0" err="1"/>
              <a:t>lầy</a:t>
            </a:r>
            <a:r>
              <a:rPr lang="en-US" sz="2400" dirty="0"/>
              <a:t>, </a:t>
            </a:r>
            <a:r>
              <a:rPr lang="en-US" sz="2400" dirty="0" err="1"/>
              <a:t>đê</a:t>
            </a:r>
            <a:r>
              <a:rPr lang="en-US" sz="2400" dirty="0"/>
              <a:t>̉ </a:t>
            </a:r>
            <a:r>
              <a:rPr lang="en-US" sz="2400" dirty="0" err="1"/>
              <a:t>tìm</a:t>
            </a:r>
            <a:r>
              <a:rPr lang="en-US" sz="2400" dirty="0"/>
              <a:t> con </a:t>
            </a:r>
            <a:r>
              <a:rPr lang="en-US" sz="2400" dirty="0" err="1"/>
              <a:t>đường</a:t>
            </a:r>
            <a:r>
              <a:rPr lang="en-US" sz="2400" dirty="0"/>
              <a:t> </a:t>
            </a:r>
            <a:r>
              <a:rPr lang="en-US" sz="2400" dirty="0" err="1"/>
              <a:t>sống</a:t>
            </a:r>
            <a:r>
              <a:rPr lang="en-US" sz="2400" dirty="0"/>
              <a:t>. </a:t>
            </a:r>
            <a:r>
              <a:rPr lang="en-US" sz="2400" dirty="0" err="1"/>
              <a:t>Đường</a:t>
            </a:r>
            <a:r>
              <a:rPr lang="en-US" sz="2400" dirty="0"/>
              <a:t> </a:t>
            </a:r>
            <a:r>
              <a:rPr lang="en-US" sz="2400" dirty="0" err="1"/>
              <a:t>đi</a:t>
            </a:r>
            <a:r>
              <a:rPr lang="en-US" sz="2400" dirty="0"/>
              <a:t> </a:t>
            </a:r>
            <a:r>
              <a:rPr lang="en-US" sz="2400" dirty="0" err="1"/>
              <a:t>vô</a:t>
            </a:r>
            <a:r>
              <a:rPr lang="en-US" sz="2400" dirty="0"/>
              <a:t> cùng </a:t>
            </a:r>
            <a:r>
              <a:rPr lang="en-US" sz="2400" dirty="0" err="1"/>
              <a:t>khó</a:t>
            </a:r>
            <a:r>
              <a:rPr lang="en-US" sz="2400" dirty="0"/>
              <a:t> </a:t>
            </a:r>
            <a:r>
              <a:rPr lang="en-US" sz="2400" dirty="0" err="1"/>
              <a:t>khăn</a:t>
            </a:r>
            <a:r>
              <a:rPr lang="en-US" sz="2400" dirty="0"/>
              <a:t>, </a:t>
            </a:r>
            <a:r>
              <a:rPr lang="en-US" sz="2400" dirty="0" err="1"/>
              <a:t>sức</a:t>
            </a:r>
            <a:r>
              <a:rPr lang="en-US" sz="2400" dirty="0"/>
              <a:t> </a:t>
            </a:r>
            <a:r>
              <a:rPr lang="en-US" sz="2400" dirty="0" err="1"/>
              <a:t>đoàn</a:t>
            </a:r>
            <a:r>
              <a:rPr lang="en-US" sz="2400" dirty="0"/>
              <a:t> </a:t>
            </a:r>
            <a:r>
              <a:rPr lang="en-US" sz="2400" dirty="0" err="1"/>
              <a:t>người</a:t>
            </a:r>
            <a:r>
              <a:rPr lang="en-US" sz="2400" dirty="0"/>
              <a:t> </a:t>
            </a:r>
            <a:r>
              <a:rPr lang="en-US" sz="2400" dirty="0" err="1"/>
              <a:t>suy</a:t>
            </a:r>
            <a:r>
              <a:rPr lang="en-US" sz="2400" dirty="0"/>
              <a:t> </a:t>
            </a:r>
            <a:r>
              <a:rPr lang="en-US" sz="2400" dirty="0" err="1"/>
              <a:t>kiệt</a:t>
            </a:r>
            <a:r>
              <a:rPr lang="en-US" sz="2400" dirty="0"/>
              <a:t>. </a:t>
            </a:r>
            <a:r>
              <a:rPr lang="en-US" sz="2400" dirty="0" err="1"/>
              <a:t>Và</a:t>
            </a:r>
            <a:r>
              <a:rPr lang="en-US" sz="2400" dirty="0"/>
              <a:t> </a:t>
            </a:r>
            <a:r>
              <a:rPr lang="en-US" sz="2400" dirty="0" err="1"/>
              <a:t>họ</a:t>
            </a:r>
            <a:r>
              <a:rPr lang="en-US" sz="2400" dirty="0"/>
              <a:t> quay </a:t>
            </a:r>
            <a:r>
              <a:rPr lang="en-US" sz="2400" dirty="0" err="1"/>
              <a:t>ra</a:t>
            </a:r>
            <a:r>
              <a:rPr lang="en-US" sz="2400" dirty="0"/>
              <a:t> </a:t>
            </a:r>
            <a:r>
              <a:rPr lang="en-US" sz="2400" dirty="0" err="1"/>
              <a:t>oán</a:t>
            </a:r>
            <a:r>
              <a:rPr lang="en-US" sz="2400" dirty="0"/>
              <a:t> </a:t>
            </a:r>
            <a:r>
              <a:rPr lang="en-US" sz="2400" dirty="0" err="1"/>
              <a:t>trách</a:t>
            </a:r>
            <a:r>
              <a:rPr lang="en-US" sz="2400" dirty="0"/>
              <a:t>, </a:t>
            </a:r>
            <a:r>
              <a:rPr lang="en-US" sz="2400" dirty="0" err="1"/>
              <a:t>mắng</a:t>
            </a:r>
            <a:r>
              <a:rPr lang="en-US" sz="2400" dirty="0"/>
              <a:t> </a:t>
            </a:r>
            <a:r>
              <a:rPr lang="en-US" sz="2400" dirty="0" err="1"/>
              <a:t>nhiếc</a:t>
            </a:r>
            <a:r>
              <a:rPr lang="en-US" sz="2400" dirty="0"/>
              <a:t> </a:t>
            </a:r>
            <a:r>
              <a:rPr lang="en-US" sz="2400" dirty="0" err="1"/>
              <a:t>anh</a:t>
            </a:r>
            <a:r>
              <a:rPr lang="en-US" sz="2400" dirty="0"/>
              <a:t> </a:t>
            </a:r>
            <a:r>
              <a:rPr lang="en-US" sz="2400" dirty="0" err="1"/>
              <a:t>thậm</a:t>
            </a:r>
            <a:r>
              <a:rPr lang="en-US" sz="2400" dirty="0"/>
              <a:t> </a:t>
            </a:r>
            <a:r>
              <a:rPr lang="en-US" sz="2400" dirty="0" err="1"/>
              <a:t>tệ</a:t>
            </a:r>
            <a:r>
              <a:rPr lang="en-US" sz="2400" dirty="0"/>
              <a:t>, </a:t>
            </a:r>
            <a:r>
              <a:rPr lang="en-US" sz="2400" dirty="0" err="1"/>
              <a:t>kết</a:t>
            </a:r>
            <a:r>
              <a:rPr lang="en-US" sz="2400" dirty="0"/>
              <a:t> </a:t>
            </a:r>
            <a:r>
              <a:rPr lang="en-US" sz="2400" dirty="0" err="1"/>
              <a:t>tội</a:t>
            </a:r>
            <a:r>
              <a:rPr lang="en-US" sz="2400" dirty="0"/>
              <a:t> </a:t>
            </a:r>
            <a:r>
              <a:rPr lang="en-US" sz="2400" dirty="0" err="1"/>
              <a:t>chết</a:t>
            </a:r>
            <a:r>
              <a:rPr lang="en-US" sz="2400" dirty="0"/>
              <a:t>, </a:t>
            </a:r>
            <a:r>
              <a:rPr lang="en-US" sz="2400" dirty="0" err="1"/>
              <a:t>muốn</a:t>
            </a:r>
            <a:r>
              <a:rPr lang="en-US" sz="2400" dirty="0"/>
              <a:t> </a:t>
            </a:r>
            <a:r>
              <a:rPr lang="en-US" sz="2400" dirty="0" err="1"/>
              <a:t>vây</a:t>
            </a:r>
            <a:r>
              <a:rPr lang="en-US" sz="2400" dirty="0"/>
              <a:t> </a:t>
            </a:r>
            <a:r>
              <a:rPr lang="en-US" sz="2400" dirty="0" err="1"/>
              <a:t>bắt</a:t>
            </a:r>
            <a:r>
              <a:rPr lang="en-US" sz="2400" dirty="0"/>
              <a:t> </a:t>
            </a:r>
            <a:r>
              <a:rPr lang="en-US" sz="2400" dirty="0" err="1"/>
              <a:t>và</a:t>
            </a:r>
            <a:r>
              <a:rPr lang="en-US" sz="2400" dirty="0"/>
              <a:t> </a:t>
            </a:r>
            <a:r>
              <a:rPr lang="en-US" sz="2400" dirty="0" err="1"/>
              <a:t>giết</a:t>
            </a:r>
            <a:r>
              <a:rPr lang="en-US" sz="2400" dirty="0"/>
              <a:t> </a:t>
            </a:r>
            <a:r>
              <a:rPr lang="en-US" sz="2400" dirty="0" err="1"/>
              <a:t>chết</a:t>
            </a:r>
            <a:r>
              <a:rPr lang="en-US" sz="2400" dirty="0"/>
              <a:t> </a:t>
            </a:r>
            <a:r>
              <a:rPr lang="en-US" sz="2400" dirty="0" err="1"/>
              <a:t>anh</a:t>
            </a:r>
            <a:r>
              <a:rPr lang="en-US" sz="2400" dirty="0"/>
              <a:t>. Trong </a:t>
            </a:r>
            <a:r>
              <a:rPr lang="en-US" sz="2400" dirty="0" err="1"/>
              <a:t>tim</a:t>
            </a:r>
            <a:r>
              <a:rPr lang="en-US" sz="2400" dirty="0"/>
              <a:t> </a:t>
            </a:r>
            <a:r>
              <a:rPr lang="en-US" sz="2400" dirty="0" err="1"/>
              <a:t>anh</a:t>
            </a:r>
            <a:r>
              <a:rPr lang="en-US" sz="2400" dirty="0"/>
              <a:t> </a:t>
            </a:r>
            <a:r>
              <a:rPr lang="en-US" sz="2400" dirty="0" err="1"/>
              <a:t>cũng</a:t>
            </a:r>
            <a:r>
              <a:rPr lang="en-US" sz="2400" dirty="0"/>
              <a:t> </a:t>
            </a:r>
            <a:r>
              <a:rPr lang="en-US" sz="2400" dirty="0" err="1"/>
              <a:t>bùng</a:t>
            </a:r>
            <a:r>
              <a:rPr lang="en-US" sz="2400" dirty="0"/>
              <a:t> </a:t>
            </a:r>
            <a:r>
              <a:rPr lang="en-US" sz="2400" dirty="0" err="1"/>
              <a:t>lên</a:t>
            </a:r>
            <a:r>
              <a:rPr lang="en-US" sz="2400" dirty="0"/>
              <a:t> </a:t>
            </a:r>
            <a:r>
              <a:rPr lang="en-US" sz="2400" dirty="0" err="1"/>
              <a:t>sự</a:t>
            </a:r>
            <a:r>
              <a:rPr lang="en-US" sz="2400" dirty="0"/>
              <a:t> </a:t>
            </a:r>
            <a:r>
              <a:rPr lang="en-US" sz="2400" dirty="0" err="1"/>
              <a:t>phẫn</a:t>
            </a:r>
            <a:r>
              <a:rPr lang="en-US" sz="2400" dirty="0"/>
              <a:t> </a:t>
            </a:r>
            <a:r>
              <a:rPr lang="en-US" sz="2400" dirty="0" err="1"/>
              <a:t>uất</a:t>
            </a:r>
            <a:r>
              <a:rPr lang="en-US" sz="2400" dirty="0"/>
              <a:t> </a:t>
            </a:r>
            <a:r>
              <a:rPr lang="en-US" sz="2400" dirty="0" err="1"/>
              <a:t>nhưng</a:t>
            </a:r>
            <a:r>
              <a:rPr lang="en-US" sz="2400" dirty="0"/>
              <a:t> tình </a:t>
            </a:r>
            <a:r>
              <a:rPr lang="en-US" sz="2400" dirty="0" err="1"/>
              <a:t>thương</a:t>
            </a:r>
            <a:r>
              <a:rPr lang="en-US" sz="2400" dirty="0"/>
              <a:t> </a:t>
            </a:r>
            <a:r>
              <a:rPr lang="en-US" sz="2400" dirty="0" err="1"/>
              <a:t>đối</a:t>
            </a:r>
            <a:r>
              <a:rPr lang="en-US" sz="2400" dirty="0"/>
              <a:t> </a:t>
            </a:r>
            <a:r>
              <a:rPr lang="en-US" sz="2400" dirty="0" err="1"/>
              <a:t>với</a:t>
            </a:r>
            <a:r>
              <a:rPr lang="en-US" sz="2400" dirty="0"/>
              <a:t> </a:t>
            </a:r>
            <a:r>
              <a:rPr lang="en-US" sz="2400" dirty="0" err="1"/>
              <a:t>đoàn</a:t>
            </a:r>
            <a:r>
              <a:rPr lang="en-US" sz="2400" dirty="0"/>
              <a:t> </a:t>
            </a:r>
            <a:r>
              <a:rPr lang="en-US" sz="2400" dirty="0" err="1"/>
              <a:t>người</a:t>
            </a:r>
            <a:r>
              <a:rPr lang="en-US" sz="2400" dirty="0"/>
              <a:t> đã </a:t>
            </a:r>
            <a:r>
              <a:rPr lang="en-US" sz="2400" dirty="0" err="1"/>
              <a:t>dập</a:t>
            </a:r>
            <a:r>
              <a:rPr lang="en-US" sz="2400" dirty="0"/>
              <a:t> </a:t>
            </a:r>
            <a:r>
              <a:rPr lang="en-US" sz="2400" dirty="0" err="1"/>
              <a:t>tắt</a:t>
            </a:r>
            <a:r>
              <a:rPr lang="en-US" sz="2400" dirty="0"/>
              <a:t> </a:t>
            </a:r>
            <a:r>
              <a:rPr lang="en-US" sz="2400" dirty="0" err="1"/>
              <a:t>ngọn</a:t>
            </a:r>
            <a:r>
              <a:rPr lang="en-US" sz="2400" dirty="0"/>
              <a:t> </a:t>
            </a:r>
            <a:r>
              <a:rPr lang="en-US" sz="2400" dirty="0" err="1"/>
              <a:t>lửa</a:t>
            </a:r>
            <a:r>
              <a:rPr lang="en-US" sz="2400" dirty="0"/>
              <a:t> </a:t>
            </a:r>
            <a:r>
              <a:rPr lang="en-US" sz="2400" dirty="0" err="1"/>
              <a:t>uất</a:t>
            </a:r>
            <a:r>
              <a:rPr lang="en-US" sz="2400" dirty="0"/>
              <a:t> </a:t>
            </a:r>
            <a:r>
              <a:rPr lang="en-US" sz="2400" dirty="0" err="1"/>
              <a:t>giận</a:t>
            </a:r>
            <a:r>
              <a:rPr lang="en-US" sz="2400" dirty="0"/>
              <a:t> </a:t>
            </a:r>
            <a:r>
              <a:rPr lang="en-US" sz="2400" dirty="0" err="1"/>
              <a:t>ấy</a:t>
            </a:r>
            <a:r>
              <a:rPr lang="en-US" sz="2400" dirty="0"/>
              <a:t>, </a:t>
            </a:r>
            <a:r>
              <a:rPr lang="en-US" sz="2400" dirty="0" err="1"/>
              <a:t>thay</a:t>
            </a:r>
            <a:r>
              <a:rPr lang="en-US" sz="2400" dirty="0"/>
              <a:t> </a:t>
            </a:r>
            <a:r>
              <a:rPr lang="en-US" sz="2400" dirty="0" err="1"/>
              <a:t>vào</a:t>
            </a:r>
            <a:r>
              <a:rPr lang="en-US" sz="2400" dirty="0"/>
              <a:t> </a:t>
            </a:r>
            <a:r>
              <a:rPr lang="en-US" sz="2400" dirty="0" err="1"/>
              <a:t>đó</a:t>
            </a:r>
            <a:r>
              <a:rPr lang="en-US" sz="2400" dirty="0"/>
              <a:t>, </a:t>
            </a:r>
            <a:r>
              <a:rPr lang="en-US" sz="2400" dirty="0" err="1"/>
              <a:t>ngọn</a:t>
            </a:r>
            <a:r>
              <a:rPr lang="en-US" sz="2400" dirty="0"/>
              <a:t> </a:t>
            </a:r>
            <a:r>
              <a:rPr lang="en-US" sz="2400" dirty="0" err="1"/>
              <a:t>lửa</a:t>
            </a:r>
            <a:r>
              <a:rPr lang="en-US" sz="2400" dirty="0"/>
              <a:t> </a:t>
            </a:r>
            <a:r>
              <a:rPr lang="en-US" sz="2400" dirty="0" err="1"/>
              <a:t>yêu</a:t>
            </a:r>
            <a:r>
              <a:rPr lang="en-US" sz="2400" dirty="0"/>
              <a:t> </a:t>
            </a:r>
            <a:r>
              <a:rPr lang="en-US" sz="2400" dirty="0" err="1"/>
              <a:t>thương</a:t>
            </a:r>
            <a:r>
              <a:rPr lang="en-US" sz="2400" dirty="0"/>
              <a:t> </a:t>
            </a:r>
            <a:r>
              <a:rPr lang="en-US" sz="2400" dirty="0" err="1"/>
              <a:t>rừng</a:t>
            </a:r>
            <a:r>
              <a:rPr lang="en-US" sz="2400" dirty="0"/>
              <a:t> </a:t>
            </a:r>
            <a:r>
              <a:rPr lang="en-US" sz="2400" dirty="0" err="1"/>
              <a:t>rực</a:t>
            </a:r>
            <a:r>
              <a:rPr lang="en-US" sz="2400" dirty="0"/>
              <a:t> </a:t>
            </a:r>
            <a:r>
              <a:rPr lang="en-US" sz="2400" dirty="0" err="1"/>
              <a:t>cháy</a:t>
            </a:r>
            <a:r>
              <a:rPr lang="en-US" sz="2400" dirty="0"/>
              <a:t> </a:t>
            </a:r>
            <a:r>
              <a:rPr lang="en-US" sz="2400" dirty="0" err="1"/>
              <a:t>trong</a:t>
            </a:r>
            <a:r>
              <a:rPr lang="en-US" sz="2400" dirty="0"/>
              <a:t> </a:t>
            </a:r>
            <a:r>
              <a:rPr lang="en-US" sz="2400" dirty="0" err="1"/>
              <a:t>tim</a:t>
            </a:r>
            <a:r>
              <a:rPr lang="en-US" sz="2400" dirty="0"/>
              <a:t> </a:t>
            </a:r>
            <a:r>
              <a:rPr lang="en-US" sz="2400" dirty="0" err="1"/>
              <a:t>anh</a:t>
            </a:r>
            <a:r>
              <a:rPr lang="en-US" sz="2400" dirty="0"/>
              <a:t>. </a:t>
            </a:r>
            <a:r>
              <a:rPr lang="en-US" sz="2400" dirty="0" err="1"/>
              <a:t>Đan-kô</a:t>
            </a:r>
            <a:r>
              <a:rPr lang="en-US" sz="2400" dirty="0"/>
              <a:t> đã </a:t>
            </a:r>
            <a:r>
              <a:rPr lang="en-US" sz="2400" dirty="0" err="1"/>
              <a:t>xé</a:t>
            </a:r>
            <a:r>
              <a:rPr lang="en-US" sz="2400" dirty="0"/>
              <a:t> </a:t>
            </a:r>
            <a:r>
              <a:rPr lang="en-US" sz="2400" dirty="0" err="1"/>
              <a:t>toang</a:t>
            </a:r>
            <a:r>
              <a:rPr lang="en-US" sz="2400" dirty="0"/>
              <a:t> </a:t>
            </a:r>
            <a:r>
              <a:rPr lang="en-US" sz="2400" dirty="0" err="1"/>
              <a:t>lồng</a:t>
            </a:r>
            <a:r>
              <a:rPr lang="en-US" sz="2400" dirty="0"/>
              <a:t> </a:t>
            </a:r>
            <a:r>
              <a:rPr lang="en-US" sz="2400" dirty="0" err="1"/>
              <a:t>ngực</a:t>
            </a:r>
            <a:r>
              <a:rPr lang="en-US" sz="2400" dirty="0"/>
              <a:t>, </a:t>
            </a:r>
            <a:r>
              <a:rPr lang="en-US" sz="2400" dirty="0" err="1"/>
              <a:t>dứt</a:t>
            </a:r>
            <a:r>
              <a:rPr lang="en-US" sz="2400" dirty="0"/>
              <a:t> </a:t>
            </a:r>
            <a:r>
              <a:rPr lang="en-US" sz="2400" dirty="0" err="1"/>
              <a:t>trái</a:t>
            </a:r>
            <a:r>
              <a:rPr lang="en-US" sz="2400" dirty="0"/>
              <a:t> </a:t>
            </a:r>
            <a:r>
              <a:rPr lang="en-US" sz="2400" dirty="0" err="1"/>
              <a:t>tim</a:t>
            </a:r>
            <a:r>
              <a:rPr lang="en-US" sz="2400" dirty="0"/>
              <a:t> </a:t>
            </a:r>
            <a:r>
              <a:rPr lang="en-US" sz="2400" dirty="0" err="1"/>
              <a:t>cháy</a:t>
            </a:r>
            <a:r>
              <a:rPr lang="en-US" sz="2400" dirty="0"/>
              <a:t> </a:t>
            </a:r>
            <a:r>
              <a:rPr lang="en-US" sz="2400" dirty="0" err="1"/>
              <a:t>rực</a:t>
            </a:r>
            <a:r>
              <a:rPr lang="en-US" sz="2400" dirty="0"/>
              <a:t> </a:t>
            </a:r>
            <a:r>
              <a:rPr lang="en-US" sz="2400" dirty="0" err="1"/>
              <a:t>sáng</a:t>
            </a:r>
            <a:r>
              <a:rPr lang="en-US" sz="2400" dirty="0"/>
              <a:t>, </a:t>
            </a:r>
            <a:r>
              <a:rPr lang="en-US" sz="2400" dirty="0" err="1"/>
              <a:t>giơ</a:t>
            </a:r>
            <a:r>
              <a:rPr lang="en-US" sz="2400" dirty="0"/>
              <a:t> </a:t>
            </a:r>
            <a:r>
              <a:rPr lang="en-US" sz="2400" dirty="0" err="1"/>
              <a:t>cao</a:t>
            </a:r>
            <a:r>
              <a:rPr lang="en-US" sz="2400" dirty="0"/>
              <a:t> để soi </a:t>
            </a:r>
            <a:r>
              <a:rPr lang="en-US" sz="2400" dirty="0" err="1"/>
              <a:t>đường</a:t>
            </a:r>
            <a:r>
              <a:rPr lang="en-US" sz="2400" dirty="0"/>
              <a:t> </a:t>
            </a:r>
            <a:r>
              <a:rPr lang="en-US" sz="2400" dirty="0" err="1"/>
              <a:t>cho</a:t>
            </a:r>
            <a:r>
              <a:rPr lang="en-US" sz="2400" dirty="0"/>
              <a:t> </a:t>
            </a:r>
            <a:r>
              <a:rPr lang="en-US" sz="2400" dirty="0" err="1"/>
              <a:t>mọi</a:t>
            </a:r>
            <a:r>
              <a:rPr lang="en-US" sz="2400" dirty="0"/>
              <a:t> </a:t>
            </a:r>
            <a:r>
              <a:rPr lang="en-US" sz="2400" dirty="0" err="1"/>
              <a:t>người</a:t>
            </a:r>
            <a:r>
              <a:rPr lang="en-US" sz="2400" dirty="0"/>
              <a:t>. </a:t>
            </a:r>
            <a:r>
              <a:rPr lang="en-US" sz="2400" dirty="0" err="1"/>
              <a:t>Đúng</a:t>
            </a:r>
            <a:r>
              <a:rPr lang="en-US" sz="2400" dirty="0"/>
              <a:t> </a:t>
            </a:r>
            <a:r>
              <a:rPr lang="en-US" sz="2400" dirty="0" err="1"/>
              <a:t>lúc</a:t>
            </a:r>
            <a:r>
              <a:rPr lang="en-US" sz="2400" dirty="0"/>
              <a:t> </a:t>
            </a:r>
            <a:r>
              <a:rPr lang="en-US" sz="2400" dirty="0" err="1"/>
              <a:t>nhìn</a:t>
            </a:r>
            <a:r>
              <a:rPr lang="en-US" sz="2400" dirty="0"/>
              <a:t> thấy </a:t>
            </a:r>
            <a:r>
              <a:rPr lang="en-US" sz="2400" dirty="0" err="1"/>
              <a:t>thảo</a:t>
            </a:r>
            <a:r>
              <a:rPr lang="en-US" sz="2400" dirty="0"/>
              <a:t> </a:t>
            </a:r>
            <a:r>
              <a:rPr lang="en-US" sz="2400" dirty="0" err="1"/>
              <a:t>nguyên</a:t>
            </a:r>
            <a:r>
              <a:rPr lang="en-US" sz="2400" dirty="0"/>
              <a:t>,  </a:t>
            </a:r>
            <a:r>
              <a:rPr lang="en-US" sz="2400" dirty="0" err="1"/>
              <a:t>Đan-kô</a:t>
            </a:r>
            <a:r>
              <a:rPr lang="en-US" sz="2400" dirty="0"/>
              <a:t> </a:t>
            </a:r>
            <a:r>
              <a:rPr lang="en-US" sz="2400" dirty="0" err="1"/>
              <a:t>gục</a:t>
            </a:r>
            <a:r>
              <a:rPr lang="en-US" sz="2400" dirty="0"/>
              <a:t> </a:t>
            </a:r>
            <a:r>
              <a:rPr lang="en-US" sz="2400" dirty="0" err="1"/>
              <a:t>xuống</a:t>
            </a:r>
            <a:r>
              <a:rPr lang="en-US" sz="2400" dirty="0"/>
              <a:t> </a:t>
            </a:r>
            <a:r>
              <a:rPr lang="en-US" sz="2400" dirty="0" err="1"/>
              <a:t>và</a:t>
            </a:r>
            <a:r>
              <a:rPr lang="en-US" sz="2400" dirty="0"/>
              <a:t> </a:t>
            </a:r>
            <a:r>
              <a:rPr lang="en-US" sz="2400" dirty="0" err="1"/>
              <a:t>chết</a:t>
            </a:r>
            <a:r>
              <a:rPr lang="en-US" sz="2400" dirty="0"/>
              <a:t>, </a:t>
            </a:r>
            <a:r>
              <a:rPr lang="en-US" sz="2400" dirty="0" err="1"/>
              <a:t>còn</a:t>
            </a:r>
            <a:r>
              <a:rPr lang="en-US" sz="2400" dirty="0"/>
              <a:t> </a:t>
            </a:r>
            <a:r>
              <a:rPr lang="en-US" sz="2400" dirty="0" err="1"/>
              <a:t>đoàn</a:t>
            </a:r>
            <a:r>
              <a:rPr lang="en-US" sz="2400" dirty="0"/>
              <a:t> </a:t>
            </a:r>
            <a:r>
              <a:rPr lang="en-US" sz="2400" dirty="0" err="1"/>
              <a:t>người</a:t>
            </a:r>
            <a:r>
              <a:rPr lang="en-US" sz="2400" dirty="0"/>
              <a:t> </a:t>
            </a:r>
            <a:r>
              <a:rPr lang="en-US" sz="2400" dirty="0" err="1"/>
              <a:t>vui</a:t>
            </a:r>
            <a:r>
              <a:rPr lang="en-US" sz="2400" dirty="0"/>
              <a:t> </a:t>
            </a:r>
            <a:r>
              <a:rPr lang="en-US" sz="2400" dirty="0" err="1"/>
              <a:t>sướng</a:t>
            </a:r>
            <a:r>
              <a:rPr lang="en-US" sz="2400" dirty="0"/>
              <a:t>, </a:t>
            </a:r>
            <a:r>
              <a:rPr lang="en-US" sz="2400" dirty="0" err="1"/>
              <a:t>có</a:t>
            </a:r>
            <a:r>
              <a:rPr lang="en-US" sz="2400" dirty="0"/>
              <a:t> </a:t>
            </a:r>
            <a:r>
              <a:rPr lang="en-US" sz="2400" dirty="0" err="1"/>
              <a:t>người</a:t>
            </a:r>
            <a:r>
              <a:rPr lang="en-US" sz="2400" dirty="0"/>
              <a:t> </a:t>
            </a:r>
            <a:r>
              <a:rPr lang="en-US" sz="2400" dirty="0" err="1"/>
              <a:t>còn</a:t>
            </a:r>
            <a:r>
              <a:rPr lang="en-US" sz="2400" dirty="0"/>
              <a:t> </a:t>
            </a:r>
            <a:r>
              <a:rPr lang="en-US" sz="2400" dirty="0" err="1"/>
              <a:t>giẫm</a:t>
            </a:r>
            <a:r>
              <a:rPr lang="en-US" sz="2400" dirty="0"/>
              <a:t> </a:t>
            </a:r>
            <a:r>
              <a:rPr lang="en-US" sz="2400" dirty="0" err="1"/>
              <a:t>lên</a:t>
            </a:r>
            <a:r>
              <a:rPr lang="en-US" sz="2400" dirty="0"/>
              <a:t> </a:t>
            </a:r>
            <a:r>
              <a:rPr lang="en-US" sz="2400" dirty="0" err="1"/>
              <a:t>trái</a:t>
            </a:r>
            <a:r>
              <a:rPr lang="en-US" sz="2400" dirty="0"/>
              <a:t> </a:t>
            </a:r>
            <a:r>
              <a:rPr lang="en-US" sz="2400" dirty="0" err="1"/>
              <a:t>tim</a:t>
            </a:r>
            <a:r>
              <a:rPr lang="en-US" sz="2400" dirty="0"/>
              <a:t> của </a:t>
            </a:r>
            <a:r>
              <a:rPr lang="en-US" sz="2400" dirty="0" err="1"/>
              <a:t>Đan-kô</a:t>
            </a:r>
            <a:r>
              <a:rPr lang="en-US" sz="2400" dirty="0"/>
              <a:t>.</a:t>
            </a:r>
          </a:p>
        </p:txBody>
      </p:sp>
    </p:spTree>
    <p:extLst>
      <p:ext uri="{BB962C8B-B14F-4D97-AF65-F5344CB8AC3E}">
        <p14:creationId xmlns:p14="http://schemas.microsoft.com/office/powerpoint/2010/main" val="10954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0" y="1295400"/>
            <a:ext cx="7848600" cy="685800"/>
          </a:xfrm>
          <a:prstGeom prst="roundRect">
            <a:avLst/>
          </a:prstGeom>
          <a:solidFill>
            <a:schemeClr val="accent5">
              <a:lumMod val="20000"/>
              <a:lumOff val="8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charset="0"/>
                <a:cs typeface="Times New Roman" panose="02020603050405020304" charset="0"/>
              </a:rPr>
              <a:t> </a:t>
            </a:r>
            <a:r>
              <a:rPr lang="en-US" sz="2800" b="1" i="1" cap="none" dirty="0">
                <a:solidFill>
                  <a:srgbClr val="002060"/>
                </a:solidFill>
                <a:latin typeface="Times New Roman" panose="02020603050405020304" charset="0"/>
                <a:cs typeface="Times New Roman" panose="02020603050405020304" charset="0"/>
              </a:rPr>
              <a:t>b.</a:t>
            </a: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Bối</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 cảnh, không gian, thời gian diễn ra</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lang="vi-VN" sz="2800" b="1" i="1" cap="none" dirty="0">
                <a:solidFill>
                  <a:srgbClr val="002060"/>
                </a:solidFill>
                <a:latin typeface="Times New Roman" panose="02020603050405020304" charset="0"/>
                <a:cs typeface="Times New Roman" panose="02020603050405020304" charset="0"/>
              </a:rPr>
              <a:t>các sự kiện</a:t>
            </a:r>
            <a:r>
              <a:rPr kumimoji="0" lang="vi-VN" sz="2800" b="1" i="1" u="none" strike="noStrike" kern="1200" cap="none" spc="0" normalizeH="0" baseline="0" noProof="0" dirty="0">
                <a:ln>
                  <a:noFill/>
                </a:ln>
                <a:solidFill>
                  <a:srgbClr val="002060"/>
                </a:solidFill>
                <a:effectLst/>
                <a:uLnTx/>
                <a:uFillTx/>
                <a:latin typeface="Times New Roman" panose="02020603050405020304" charset="0"/>
                <a:cs typeface="Times New Roman" panose="02020603050405020304" charset="0"/>
              </a:rPr>
              <a:t> </a:t>
            </a:r>
          </a:p>
        </p:txBody>
      </p:sp>
      <p:sp>
        <p:nvSpPr>
          <p:cNvPr id="6" name="Pentagon 5"/>
          <p:cNvSpPr/>
          <p:nvPr/>
        </p:nvSpPr>
        <p:spPr>
          <a:xfrm>
            <a:off x="304800" y="3352800"/>
            <a:ext cx="1524000" cy="1371600"/>
          </a:xfrm>
          <a:prstGeom prst="homePlate">
            <a:avLst/>
          </a:prstGeom>
          <a:solidFill>
            <a:schemeClr val="accent5">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2"/>
                </a:solidFill>
                <a:latin typeface="Times New Roman" pitchFamily="18" charset="0"/>
                <a:cs typeface="Times New Roman" pitchFamily="18" charset="0"/>
              </a:rPr>
              <a:t>Không</a:t>
            </a:r>
            <a:r>
              <a:rPr lang="en-US" sz="2400" b="1" i="1" dirty="0">
                <a:solidFill>
                  <a:schemeClr val="tx2"/>
                </a:solidFill>
                <a:latin typeface="Times New Roman" pitchFamily="18" charset="0"/>
                <a:cs typeface="Times New Roman" pitchFamily="18" charset="0"/>
              </a:rPr>
              <a:t> </a:t>
            </a:r>
            <a:r>
              <a:rPr lang="vi-VN" sz="2400" b="1" i="1" dirty="0">
                <a:solidFill>
                  <a:schemeClr val="tx2"/>
                </a:solidFill>
                <a:latin typeface="Times New Roman" pitchFamily="18" charset="0"/>
                <a:cs typeface="Times New Roman" pitchFamily="18" charset="0"/>
              </a:rPr>
              <a:t>gian</a:t>
            </a:r>
          </a:p>
        </p:txBody>
      </p:sp>
      <p:sp>
        <p:nvSpPr>
          <p:cNvPr id="7" name="Rounded Rectangle 6"/>
          <p:cNvSpPr/>
          <p:nvPr/>
        </p:nvSpPr>
        <p:spPr>
          <a:xfrm>
            <a:off x="2286000" y="2133600"/>
            <a:ext cx="6629400" cy="4572000"/>
          </a:xfrm>
          <a:prstGeom prst="roundRect">
            <a:avLst/>
          </a:prstGeom>
          <a:solidFill>
            <a:schemeClr val="accent5">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solidFill>
                <a:latin typeface="Times New Roman" pitchFamily="18" charset="0"/>
                <a:cs typeface="Times New Roman" pitchFamily="18" charset="0"/>
              </a:rPr>
              <a:t>Rừng rậm, thảo nguyên toàn bóng tối và mùi hôi thối vây chặt lấy đoàn người.</a:t>
            </a:r>
          </a:p>
          <a:p>
            <a:endParaRPr lang="vi-VN" sz="2800" dirty="0">
              <a:solidFill>
                <a:schemeClr val="tx2"/>
              </a:solidFill>
              <a:latin typeface="Times New Roman" pitchFamily="18" charset="0"/>
              <a:cs typeface="Times New Roman" pitchFamily="18" charset="0"/>
            </a:endParaRPr>
          </a:p>
          <a:p>
            <a:r>
              <a:rPr lang="vi-VN" sz="2800" i="1" dirty="0">
                <a:solidFill>
                  <a:schemeClr val="tx2"/>
                </a:solidFill>
                <a:latin typeface="Times New Roman" pitchFamily="18" charset="0"/>
                <a:cs typeface="Times New Roman" pitchFamily="18" charset="0"/>
              </a:rPr>
              <a:t>-&gt; Bối cảnh thiên nhiên khắc nghiệt thử thách ý chí của mọi người  và Đan-kô </a:t>
            </a:r>
          </a:p>
          <a:p>
            <a:r>
              <a:rPr lang="vi-VN" sz="2800" i="1" dirty="0">
                <a:solidFill>
                  <a:schemeClr val="tx2"/>
                </a:solidFill>
                <a:latin typeface="Times New Roman" pitchFamily="18" charset="0"/>
                <a:cs typeface="Times New Roman" pitchFamily="18" charset="0"/>
              </a:rPr>
              <a:t>Trong bối cảnh thiên nhiên đó Đan-kô bộc lộ phẩm chất can trường, lòng yêu thương con người và tinh thần dám xả thân vì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295400"/>
            <a:ext cx="7543800" cy="533400"/>
          </a:xfrm>
          <a:prstGeom prst="roundRect">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graphicFrame>
        <p:nvGraphicFramePr>
          <p:cNvPr id="6" name="Table 12">
            <a:extLst>
              <a:ext uri="{FF2B5EF4-FFF2-40B4-BE49-F238E27FC236}">
                <a16:creationId xmlns:a16="http://schemas.microsoft.com/office/drawing/2014/main" xmlns="" id="{B0C9C84A-A4D5-E102-E99C-CC81CBD940E4}"/>
              </a:ext>
            </a:extLst>
          </p:cNvPr>
          <p:cNvGraphicFramePr>
            <a:graphicFrameLocks noGrp="1"/>
          </p:cNvGraphicFramePr>
          <p:nvPr>
            <p:extLst>
              <p:ext uri="{D42A27DB-BD31-4B8C-83A1-F6EECF244321}">
                <p14:modId xmlns:p14="http://schemas.microsoft.com/office/powerpoint/2010/main" val="575357406"/>
              </p:ext>
            </p:extLst>
          </p:nvPr>
        </p:nvGraphicFramePr>
        <p:xfrm>
          <a:off x="76200" y="2862711"/>
          <a:ext cx="8915400" cy="3876185"/>
        </p:xfrm>
        <a:graphic>
          <a:graphicData uri="http://schemas.openxmlformats.org/drawingml/2006/table">
            <a:tbl>
              <a:tblPr firstRow="1" bandRow="1">
                <a:tableStyleId>{93296810-A885-4BE3-A3E7-6D5BEEA58F35}</a:tableStyleId>
              </a:tblPr>
              <a:tblGrid>
                <a:gridCol w="5005136">
                  <a:extLst>
                    <a:ext uri="{9D8B030D-6E8A-4147-A177-3AD203B41FA5}">
                      <a16:colId xmlns:a16="http://schemas.microsoft.com/office/drawing/2014/main" xmlns="" val="2371589643"/>
                    </a:ext>
                  </a:extLst>
                </a:gridCol>
                <a:gridCol w="3910264">
                  <a:extLst>
                    <a:ext uri="{9D8B030D-6E8A-4147-A177-3AD203B41FA5}">
                      <a16:colId xmlns:a16="http://schemas.microsoft.com/office/drawing/2014/main" xmlns="" val="79485678"/>
                    </a:ext>
                  </a:extLst>
                </a:gridCol>
              </a:tblGrid>
              <a:tr h="947635">
                <a:tc>
                  <a:txBody>
                    <a:bodyPr/>
                    <a:lstStyle/>
                    <a:p>
                      <a:r>
                        <a:rPr lang="vi-VN" dirty="0">
                          <a:latin typeface="+mj-lt"/>
                        </a:rPr>
                        <a:t>Các yếu tố cần tìm hiểu</a:t>
                      </a:r>
                      <a:endParaRPr lang="en-US" dirty="0">
                        <a:latin typeface="+mj-lt"/>
                      </a:endParaRPr>
                    </a:p>
                  </a:txBody>
                  <a:tcPr/>
                </a:tc>
                <a:tc>
                  <a:txBody>
                    <a:bodyPr/>
                    <a:lstStyle/>
                    <a:p>
                      <a:r>
                        <a:rPr lang="vi-VN" sz="2000" dirty="0">
                          <a:latin typeface="Times New Roman" pitchFamily="18" charset="0"/>
                          <a:cs typeface="Times New Roman" pitchFamily="18" charset="0"/>
                        </a:rPr>
                        <a:t>Tìm các chi tiết và nhận xét về </a:t>
                      </a:r>
                      <a:r>
                        <a:rPr lang="en-US" sz="2000" dirty="0">
                          <a:latin typeface="Times New Roman" pitchFamily="18" charset="0"/>
                          <a:cs typeface="Times New Roman" pitchFamily="18" charset="0"/>
                        </a:rPr>
                        <a:t>tình</a:t>
                      </a:r>
                      <a:r>
                        <a:rPr lang="en-US" sz="2000" baseline="0" dirty="0">
                          <a:latin typeface="Times New Roman" pitchFamily="18" charset="0"/>
                          <a:cs typeface="Times New Roman" pitchFamily="18" charset="0"/>
                        </a:rPr>
                        <a:t> thế, </a:t>
                      </a:r>
                      <a:r>
                        <a:rPr lang="vi-VN" sz="2000" baseline="0" noProof="0" dirty="0">
                          <a:latin typeface="Times New Roman" pitchFamily="18" charset="0"/>
                          <a:cs typeface="Times New Roman" pitchFamily="18" charset="0"/>
                        </a:rPr>
                        <a:t>tâm trạng và hành động của đoàn người</a:t>
                      </a:r>
                      <a:endParaRPr lang="vi-VN" sz="2000" noProof="0" dirty="0">
                        <a:latin typeface="Times New Roman" pitchFamily="18" charset="0"/>
                        <a:cs typeface="Times New Roman" pitchFamily="18" charset="0"/>
                      </a:endParaRPr>
                    </a:p>
                  </a:txBody>
                  <a:tcPr/>
                </a:tc>
                <a:extLst>
                  <a:ext uri="{0D108BD9-81ED-4DB2-BD59-A6C34878D82A}">
                    <a16:rowId xmlns:a16="http://schemas.microsoft.com/office/drawing/2014/main" xmlns="" val="2219644076"/>
                  </a:ext>
                </a:extLst>
              </a:tr>
              <a:tr h="828463">
                <a:tc>
                  <a:txBody>
                    <a:bodyPr/>
                    <a:lstStyle/>
                    <a:p>
                      <a:pPr marL="0" marR="0" algn="just">
                        <a:lnSpc>
                          <a:spcPct val="150000"/>
                        </a:lnSpc>
                        <a:spcBef>
                          <a:spcPts val="0"/>
                        </a:spcBef>
                        <a:spcAft>
                          <a:spcPts val="800"/>
                        </a:spcAft>
                      </a:pPr>
                      <a:r>
                        <a:rPr lang="vi-VN" sz="1600" noProof="0" dirty="0">
                          <a:effectLst/>
                          <a:latin typeface="Arial" panose="020B0604020202020204" pitchFamily="34" charset="0"/>
                          <a:ea typeface="Calibri" panose="020F0502020204030204" pitchFamily="34" charset="0"/>
                          <a:cs typeface="Arial" panose="020B0604020202020204" pitchFamily="34" charset="0"/>
                        </a:rPr>
                        <a:t>-</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Tình thế của đoàn người?</a:t>
                      </a: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vi-VN" sz="1600" noProof="0" dirty="0">
                          <a:effectLst/>
                          <a:latin typeface="Arial" panose="020B0604020202020204" pitchFamily="34" charset="0"/>
                          <a:ea typeface="Calibri" panose="020F0502020204030204" pitchFamily="34" charset="0"/>
                          <a:cs typeface="Arial" panose="020B0604020202020204" pitchFamily="34" charset="0"/>
                        </a:rPr>
                        <a:t>- Tại sao họ</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di chuyển trong rừng rậm?</a:t>
                      </a: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2219455956"/>
                  </a:ext>
                </a:extLst>
              </a:tr>
              <a:tr h="934457">
                <a:tc>
                  <a:txBody>
                    <a:bodyPr/>
                    <a:lstStyle/>
                    <a:p>
                      <a:pPr marL="0" marR="0" algn="just">
                        <a:lnSpc>
                          <a:spcPct val="150000"/>
                        </a:lnSpc>
                        <a:spcBef>
                          <a:spcPts val="0"/>
                        </a:spcBef>
                        <a:spcAft>
                          <a:spcPts val="800"/>
                        </a:spcAft>
                        <a:buFontTx/>
                        <a:buChar char="-"/>
                      </a:pPr>
                      <a:r>
                        <a:rPr lang="vi-VN" sz="1600" noProof="0" dirty="0">
                          <a:effectLst/>
                          <a:latin typeface="Arial" panose="020B0604020202020204" pitchFamily="34" charset="0"/>
                          <a:ea typeface="Calibri" panose="020F0502020204030204" pitchFamily="34" charset="0"/>
                          <a:cs typeface="Arial" panose="020B0604020202020204" pitchFamily="34" charset="0"/>
                        </a:rPr>
                        <a:t>Diễn</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biến tâm trạng và hành động của đoàn người?</a:t>
                      </a:r>
                    </a:p>
                    <a:p>
                      <a:pPr marL="0" marR="0" algn="just">
                        <a:lnSpc>
                          <a:spcPct val="150000"/>
                        </a:lnSpc>
                        <a:spcBef>
                          <a:spcPts val="0"/>
                        </a:spcBef>
                        <a:spcAft>
                          <a:spcPts val="800"/>
                        </a:spcAft>
                        <a:buFontTx/>
                        <a:buNone/>
                      </a:pP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721726979"/>
                  </a:ext>
                </a:extLst>
              </a:tr>
              <a:tr h="1011328">
                <a:tc>
                  <a:txBody>
                    <a:bodyPr/>
                    <a:lstStyle/>
                    <a:p>
                      <a:pPr marL="0" marR="0" algn="just">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2672639300"/>
                  </a:ext>
                </a:extLst>
              </a:tr>
            </a:tbl>
          </a:graphicData>
        </a:graphic>
      </p:graphicFrame>
      <p:sp>
        <p:nvSpPr>
          <p:cNvPr id="8" name="Flowchart: Process 7"/>
          <p:cNvSpPr/>
          <p:nvPr/>
        </p:nvSpPr>
        <p:spPr>
          <a:xfrm>
            <a:off x="2286000" y="2133600"/>
            <a:ext cx="4038600" cy="381000"/>
          </a:xfrm>
          <a:prstGeom prst="flowChartProcess">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latin typeface="Times New Roman" pitchFamily="18" charset="0"/>
                <a:cs typeface="Times New Roman" pitchFamily="18" charset="0"/>
              </a:rPr>
              <a:t>PHIẾU HỌC TẬP SỐ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295400"/>
            <a:ext cx="7543800" cy="533400"/>
          </a:xfrm>
          <a:prstGeom prst="roundRect">
            <a:avLst/>
          </a:prstGeom>
          <a:solidFill>
            <a:schemeClr val="accent4">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86000" y="2133600"/>
            <a:ext cx="6629400" cy="45720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8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Bị xua đuổi vào tận rừng sâu</a:t>
            </a:r>
          </a:p>
          <a:p>
            <a:pPr>
              <a:buFontTx/>
              <a:buChar char="-"/>
            </a:pPr>
            <a:r>
              <a:rPr lang="vi-VN" sz="2400" dirty="0">
                <a:solidFill>
                  <a:schemeClr val="tx1"/>
                </a:solidFill>
                <a:latin typeface="Times New Roman" pitchFamily="18" charset="0"/>
                <a:cs typeface="Times New Roman" pitchFamily="18" charset="0"/>
              </a:rPr>
              <a:t> Đứng trước hai sự lựa chọn:</a:t>
            </a:r>
          </a:p>
          <a:p>
            <a:r>
              <a:rPr lang="vi-VN" sz="2400" dirty="0">
                <a:solidFill>
                  <a:schemeClr val="tx1"/>
                </a:solidFill>
                <a:latin typeface="Times New Roman" pitchFamily="18" charset="0"/>
                <a:cs typeface="Times New Roman" pitchFamily="18" charset="0"/>
              </a:rPr>
              <a:t>+ Vượt qua rừng rậm, đầm lầy hôi thối để tìm đến vùng thảo nguyên tự do</a:t>
            </a:r>
          </a:p>
          <a:p>
            <a:r>
              <a:rPr lang="vi-VN" sz="2400" dirty="0">
                <a:solidFill>
                  <a:schemeClr val="tx1"/>
                </a:solidFill>
                <a:latin typeface="Times New Roman" pitchFamily="18" charset="0"/>
                <a:cs typeface="Times New Roman" pitchFamily="18" charset="0"/>
              </a:rPr>
              <a:t>+ Hoặc quay lại vùng đất cũ nộp mình cho kẻ thù, chấp nhận thân phận nô lệ</a:t>
            </a:r>
          </a:p>
          <a:p>
            <a:endParaRPr lang="vi-VN" sz="2400" i="1" dirty="0">
              <a:solidFill>
                <a:schemeClr val="tx1"/>
              </a:solidFill>
              <a:latin typeface="Times New Roman" pitchFamily="18" charset="0"/>
              <a:cs typeface="Times New Roman" pitchFamily="18" charset="0"/>
            </a:endParaRPr>
          </a:p>
          <a:p>
            <a:r>
              <a:rPr lang="vi-VN" sz="2400" b="1" i="1" dirty="0">
                <a:solidFill>
                  <a:schemeClr val="tx1"/>
                </a:solidFill>
                <a:latin typeface="Times New Roman" pitchFamily="18" charset="0"/>
                <a:cs typeface="Times New Roman" pitchFamily="18" charset="0"/>
              </a:rPr>
              <a:t>=&gt; Tình thế khó khăn, nan giải đòi hỏi phải có sự lựa chọn dứt khoát, rõ ràng, hành động quyết liệt</a:t>
            </a: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3276600"/>
            <a:ext cx="1828800" cy="15240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Times New Roman" pitchFamily="18" charset="0"/>
                <a:cs typeface="Times New Roman" pitchFamily="18" charset="0"/>
              </a:rPr>
              <a:t>Tình thế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934200" cy="304800"/>
          </a:xfrm>
        </p:spPr>
        <p:txBody>
          <a:bodyPr>
            <a:normAutofit fontScale="90000"/>
          </a:bodyPr>
          <a:lstStyle/>
          <a:p>
            <a:pPr algn="ct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KHỞI ĐỘNG</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a:t>
            </a:r>
            <a:r>
              <a:rPr lang="en-US" sz="2700" b="1" i="1" dirty="0">
                <a:solidFill>
                  <a:srgbClr val="FF0000"/>
                </a:solidFill>
                <a:latin typeface="Times New Roman" pitchFamily="18" charset="0"/>
                <a:cs typeface="Times New Roman" pitchFamily="18" charset="0"/>
              </a:rPr>
              <a:t/>
            </a:r>
            <a:br>
              <a:rPr lang="en-US" sz="2700" b="1" i="1" dirty="0">
                <a:solidFill>
                  <a:srgbClr val="FF0000"/>
                </a:solidFill>
                <a:latin typeface="Times New Roman" pitchFamily="18" charset="0"/>
                <a:cs typeface="Times New Roman" pitchFamily="18" charset="0"/>
              </a:rPr>
            </a:br>
            <a:r>
              <a:rPr lang="en-US" sz="2700" b="1" i="1" dirty="0">
                <a:solidFill>
                  <a:srgbClr val="FF0000"/>
                </a:solidFill>
                <a:latin typeface="Times New Roman" pitchFamily="18" charset="0"/>
                <a:cs typeface="Times New Roman" pitchFamily="18" charset="0"/>
              </a:rPr>
              <a:t>                                                         </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5" name="Content Placeholder 4"/>
          <p:cNvPicPr>
            <a:picLocks noGrp="1" noChangeAspect="1"/>
          </p:cNvPicPr>
          <p:nvPr>
            <p:ph sz="quarter" idx="13"/>
          </p:nvPr>
        </p:nvPicPr>
        <p:blipFill>
          <a:blip r:embed="rId2"/>
          <a:stretch>
            <a:fillRect/>
          </a:stretch>
        </p:blipFill>
        <p:spPr>
          <a:xfrm>
            <a:off x="1066800" y="685800"/>
            <a:ext cx="8077200" cy="6172200"/>
          </a:xfrm>
          <a:prstGeom prst="rect">
            <a:avLst/>
          </a:prstGeom>
        </p:spPr>
      </p:pic>
      <p:sp>
        <p:nvSpPr>
          <p:cNvPr id="4" name="Right Arrow 3"/>
          <p:cNvSpPr/>
          <p:nvPr/>
        </p:nvSpPr>
        <p:spPr>
          <a:xfrm>
            <a:off x="152400" y="2362200"/>
            <a:ext cx="3276600" cy="35814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Hình</a:t>
            </a:r>
            <a:r>
              <a:rPr lang="en-US" sz="2400" b="1" dirty="0">
                <a:solidFill>
                  <a:srgbClr val="002060"/>
                </a:solidFill>
              </a:rPr>
              <a:t> </a:t>
            </a:r>
            <a:r>
              <a:rPr lang="en-US" sz="2400" b="1" dirty="0" err="1">
                <a:solidFill>
                  <a:srgbClr val="002060"/>
                </a:solidFill>
              </a:rPr>
              <a:t>ảnh</a:t>
            </a:r>
            <a:r>
              <a:rPr lang="en-US" sz="2400" b="1" dirty="0">
                <a:solidFill>
                  <a:srgbClr val="002060"/>
                </a:solidFill>
              </a:rPr>
              <a:t> và </a:t>
            </a:r>
            <a:r>
              <a:rPr lang="en-US" sz="2400" b="1" dirty="0" err="1">
                <a:solidFill>
                  <a:srgbClr val="002060"/>
                </a:solidFill>
              </a:rPr>
              <a:t>câu</a:t>
            </a:r>
            <a:r>
              <a:rPr lang="en-US" sz="2400" b="1" dirty="0">
                <a:solidFill>
                  <a:srgbClr val="002060"/>
                </a:solidFill>
              </a:rPr>
              <a:t> </a:t>
            </a:r>
            <a:r>
              <a:rPr lang="en-US" sz="2400" b="1" dirty="0" err="1">
                <a:solidFill>
                  <a:srgbClr val="002060"/>
                </a:solidFill>
              </a:rPr>
              <a:t>chuyện</a:t>
            </a:r>
            <a:r>
              <a:rPr lang="en-US" sz="2400" b="1" dirty="0">
                <a:solidFill>
                  <a:srgbClr val="002060"/>
                </a:solidFill>
              </a:rPr>
              <a:t> </a:t>
            </a:r>
            <a:r>
              <a:rPr lang="en-US" sz="2400" b="1" dirty="0" err="1">
                <a:solidFill>
                  <a:srgbClr val="002060"/>
                </a:solidFill>
              </a:rPr>
              <a:t>sau</a:t>
            </a:r>
            <a:r>
              <a:rPr lang="en-US" sz="2400" b="1" dirty="0">
                <a:solidFill>
                  <a:srgbClr val="002060"/>
                </a:solidFill>
              </a:rPr>
              <a:t> </a:t>
            </a:r>
            <a:r>
              <a:rPr lang="en-US" sz="2400" b="1" dirty="0" err="1">
                <a:solidFill>
                  <a:srgbClr val="002060"/>
                </a:solidFill>
              </a:rPr>
              <a:t>gợi</a:t>
            </a:r>
            <a:r>
              <a:rPr lang="en-US" sz="2400" b="1" dirty="0">
                <a:solidFill>
                  <a:srgbClr val="002060"/>
                </a:solidFill>
              </a:rPr>
              <a:t> </a:t>
            </a:r>
            <a:r>
              <a:rPr lang="en-US" sz="2400" b="1" dirty="0" err="1">
                <a:solidFill>
                  <a:srgbClr val="002060"/>
                </a:solidFill>
              </a:rPr>
              <a:t>cho</a:t>
            </a:r>
            <a:r>
              <a:rPr lang="en-US" sz="2400" b="1" dirty="0">
                <a:solidFill>
                  <a:srgbClr val="002060"/>
                </a:solidFill>
              </a:rPr>
              <a:t> </a:t>
            </a:r>
            <a:r>
              <a:rPr lang="en-US" sz="2400" b="1" dirty="0" err="1">
                <a:solidFill>
                  <a:srgbClr val="002060"/>
                </a:solidFill>
              </a:rPr>
              <a:t>em</a:t>
            </a:r>
            <a:r>
              <a:rPr lang="en-US" sz="2400" b="1" dirty="0">
                <a:solidFill>
                  <a:srgbClr val="002060"/>
                </a:solidFill>
              </a:rPr>
              <a:t> </a:t>
            </a:r>
            <a:r>
              <a:rPr lang="en-US" sz="2400" b="1" dirty="0" err="1">
                <a:solidFill>
                  <a:srgbClr val="002060"/>
                </a:solidFill>
              </a:rPr>
              <a:t>suy</a:t>
            </a:r>
            <a:r>
              <a:rPr lang="en-US" sz="2400" b="1" dirty="0">
                <a:solidFill>
                  <a:srgbClr val="002060"/>
                </a:solidFill>
              </a:rPr>
              <a:t> </a:t>
            </a:r>
            <a:r>
              <a:rPr lang="en-US" sz="2400" b="1" dirty="0" err="1">
                <a:solidFill>
                  <a:srgbClr val="002060"/>
                </a:solidFill>
              </a:rPr>
              <a:t>nghĩ</a:t>
            </a:r>
            <a:r>
              <a:rPr lang="en-US" sz="2400" b="1" dirty="0">
                <a:solidFill>
                  <a:srgbClr val="002060"/>
                </a:solidFill>
              </a:rPr>
              <a:t> </a:t>
            </a:r>
            <a:r>
              <a:rPr lang="en-US" sz="2400" b="1" dirty="0" err="1">
                <a:solidFill>
                  <a:srgbClr val="002060"/>
                </a:solidFill>
              </a:rPr>
              <a:t>gì</a:t>
            </a:r>
            <a:r>
              <a:rPr lang="en-US" sz="2400" b="1" dirty="0">
                <a:solidFill>
                  <a:srgbClr val="00206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5">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133600" y="1219200"/>
            <a:ext cx="7010400" cy="56388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300" dirty="0">
                <a:solidFill>
                  <a:schemeClr val="tx1"/>
                </a:solidFill>
                <a:latin typeface="Times New Roman" pitchFamily="18" charset="0"/>
                <a:cs typeface="Times New Roman" pitchFamily="18" charset="0"/>
              </a:rPr>
              <a:t> </a:t>
            </a:r>
            <a:r>
              <a:rPr lang="vi-VN" sz="2300" dirty="0">
                <a:solidFill>
                  <a:schemeClr val="tx1"/>
                </a:solidFill>
                <a:latin typeface="Times New Roman" pitchFamily="18" charset="0"/>
                <a:cs typeface="Times New Roman" pitchFamily="18" charset="0"/>
              </a:rPr>
              <a:t>Khi bị xua đuổi vào  rừng rậm</a:t>
            </a:r>
          </a:p>
          <a:p>
            <a:r>
              <a:rPr lang="vi-VN" sz="2300" dirty="0">
                <a:solidFill>
                  <a:schemeClr val="tx1"/>
                </a:solidFill>
                <a:latin typeface="Times New Roman" pitchFamily="18" charset="0"/>
                <a:cs typeface="Times New Roman" pitchFamily="18" charset="0"/>
              </a:rPr>
              <a:t>+ Họ lúng túng, do dự không biết làm gì</a:t>
            </a:r>
          </a:p>
          <a:p>
            <a:r>
              <a:rPr lang="vi-VN" sz="2300" dirty="0">
                <a:solidFill>
                  <a:schemeClr val="tx1"/>
                </a:solidFill>
                <a:latin typeface="Times New Roman" pitchFamily="18" charset="0"/>
                <a:cs typeface="Times New Roman" pitchFamily="18" charset="0"/>
              </a:rPr>
              <a:t>+ Họ ngồi đấy và lo nghĩ, những ý nghĩ buồn rầu khiến họ suy yếu, khiếp sợ, tê liệt, mất chí khí, muốn nộp mình cho kẻ thù làm nô lệ</a:t>
            </a:r>
          </a:p>
          <a:p>
            <a:pPr>
              <a:buFontTx/>
              <a:buChar char="-"/>
            </a:pPr>
            <a:r>
              <a:rPr lang="vi-VN" sz="2300" dirty="0">
                <a:solidFill>
                  <a:schemeClr val="tx1"/>
                </a:solidFill>
                <a:latin typeface="Times New Roman" pitchFamily="18" charset="0"/>
                <a:cs typeface="Times New Roman" pitchFamily="18" charset="0"/>
              </a:rPr>
              <a:t> Khi di chuyển trong rừng rậm dưới dự dẫn dắt của Đan-kô:</a:t>
            </a:r>
          </a:p>
          <a:p>
            <a:r>
              <a:rPr lang="vi-VN" sz="2300" dirty="0">
                <a:solidFill>
                  <a:schemeClr val="tx1"/>
                </a:solidFill>
                <a:latin typeface="Times New Roman" pitchFamily="18" charset="0"/>
                <a:cs typeface="Times New Roman" pitchFamily="18" charset="0"/>
              </a:rPr>
              <a:t>+ Ban đầu: Họ tin tưởng đi theo Đan-kô </a:t>
            </a:r>
          </a:p>
          <a:p>
            <a:r>
              <a:rPr lang="vi-VN" sz="2300" dirty="0">
                <a:solidFill>
                  <a:schemeClr val="tx1"/>
                </a:solidFill>
                <a:latin typeface="Times New Roman" pitchFamily="18" charset="0"/>
                <a:cs typeface="Times New Roman" pitchFamily="18" charset="0"/>
              </a:rPr>
              <a:t>+ Khi gặp nhiều khó khăn, dông bão gầm thét: Họ mất tinh thần, họ oán trách, trút căm hờn và giận dữ vào Đan –kô</a:t>
            </a:r>
          </a:p>
          <a:p>
            <a:r>
              <a:rPr lang="vi-VN" sz="2300" dirty="0">
                <a:solidFill>
                  <a:schemeClr val="tx1"/>
                </a:solidFill>
                <a:latin typeface="Times New Roman" pitchFamily="18" charset="0"/>
                <a:cs typeface="Times New Roman" pitchFamily="18" charset="0"/>
              </a:rPr>
              <a:t>+ Khi Đan-kô tỏ thái độ đường hoàng, tự tin và chỉ rõ sự yếu kém của họ, họ càng điên tiết muốn bắt và giết chết Đan-kô</a:t>
            </a:r>
          </a:p>
          <a:p>
            <a:endParaRPr lang="en-US" sz="2400" i="1" dirty="0">
              <a:solidFill>
                <a:schemeClr val="tx1"/>
              </a:solidFill>
              <a:latin typeface="Times New Roman" pitchFamily="18" charset="0"/>
              <a:cs typeface="Times New Roman" pitchFamily="18" charset="0"/>
            </a:endParaRP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2971800"/>
            <a:ext cx="1828800" cy="22098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latin typeface="Times New Roman" pitchFamily="18" charset="0"/>
                <a:cs typeface="Times New Roman" pitchFamily="18" charset="0"/>
              </a:rPr>
              <a:t>Diễn biến tâm trạng và hành động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3">
              <a:lumMod val="20000"/>
              <a:lumOff val="8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09800" y="2057400"/>
            <a:ext cx="6629400" cy="36576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Khi Đan-kô xé toang lồng ngực, giơ cao trái tim cháy sáng: đoàn người đứng sững, đờ đẫn, bất động vì hành động quá bất ngờ đột ngột của Đan-kô</a:t>
            </a:r>
          </a:p>
          <a:p>
            <a:r>
              <a:rPr lang="vi-VN" sz="2400" dirty="0">
                <a:solidFill>
                  <a:schemeClr val="tx1"/>
                </a:solidFill>
                <a:latin typeface="Times New Roman" pitchFamily="18" charset="0"/>
                <a:cs typeface="Times New Roman" pitchFamily="18" charset="0"/>
              </a:rPr>
              <a:t>+ Khi Đan-kô hét lớn thúc giục họ tiếp tục di chuyển, họ mê muội tiến mạnh lên không than vãn và khóc lóc nữa.</a:t>
            </a:r>
          </a:p>
          <a:p>
            <a:endParaRPr lang="en-US" sz="2400" i="1" dirty="0">
              <a:solidFill>
                <a:schemeClr val="tx1"/>
              </a:solidFill>
              <a:latin typeface="Times New Roman" pitchFamily="18" charset="0"/>
              <a:cs typeface="Times New Roman" pitchFamily="18" charset="0"/>
            </a:endParaRP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2971800"/>
            <a:ext cx="1828800" cy="22098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latin typeface="Times New Roman" pitchFamily="18" charset="0"/>
                <a:cs typeface="Times New Roman" pitchFamily="18" charset="0"/>
              </a:rPr>
              <a:t>Diễn biến tâm trạng và hành động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066800"/>
            <a:ext cx="7543800" cy="457200"/>
          </a:xfrm>
          <a:prstGeom prst="round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09800" y="1828800"/>
            <a:ext cx="6629400" cy="41148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tx1"/>
                </a:solidFill>
                <a:latin typeface="Times New Roman" pitchFamily="18" charset="0"/>
                <a:cs typeface="Times New Roman" pitchFamily="18" charset="0"/>
              </a:rPr>
              <a:t>Đoàn người là tập hợp những con người bình thường, thậm chí có lúc tầm thường. Họ do dự, lúng túng, thiếu khả năng hành động, cần được dẫn dắt bởi một thủ lĩnh mạnh mẽ, can đảm, sáng suốt. Họ khốn khổ, không có niềm tin vững chắc, không có đủ ý chí và lòng can đảm bền bỉ để vượt qua những thử thách khắc nghiệt (xã hội, thiên nhiên). Họ nông nổi, thậm chí vô ơn, ích kỉ chỉ nghĩ đến lợi ích bản thân, không có khả năng thấu hiểu ý nghĩ và hành động phi thường của người anh hùng</a:t>
            </a:r>
          </a:p>
        </p:txBody>
      </p:sp>
      <p:sp>
        <p:nvSpPr>
          <p:cNvPr id="6" name="Right Arrow 5"/>
          <p:cNvSpPr/>
          <p:nvPr/>
        </p:nvSpPr>
        <p:spPr>
          <a:xfrm>
            <a:off x="381000" y="2667000"/>
            <a:ext cx="1524000" cy="2133600"/>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5">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4.</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tượng nhân vật Đan-kô</a:t>
            </a:r>
            <a:endPar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endParaRPr>
          </a:p>
        </p:txBody>
      </p:sp>
      <p:sp>
        <p:nvSpPr>
          <p:cNvPr id="10" name="TextBox 9">
            <a:extLst>
              <a:ext uri="{FF2B5EF4-FFF2-40B4-BE49-F238E27FC236}">
                <a16:creationId xmlns:a16="http://schemas.microsoft.com/office/drawing/2014/main" xmlns="" id="{7A6F8C24-5F3F-1C6D-B71A-C364C796A79F}"/>
              </a:ext>
            </a:extLst>
          </p:cNvPr>
          <p:cNvSpPr txBox="1"/>
          <p:nvPr/>
        </p:nvSpPr>
        <p:spPr>
          <a:xfrm>
            <a:off x="5181600" y="2209800"/>
            <a:ext cx="3810000" cy="1200329"/>
          </a:xfrm>
          <a:prstGeom prst="rect">
            <a:avLst/>
          </a:prstGeom>
          <a:solidFill>
            <a:schemeClr val="accent3">
              <a:lumMod val="20000"/>
              <a:lumOff val="80000"/>
            </a:schemeClr>
          </a:solidFill>
          <a:ln>
            <a:solidFill>
              <a:srgbClr val="00B050"/>
            </a:solidFill>
          </a:ln>
        </p:spPr>
        <p:txBody>
          <a:bodyPr wrap="square" rtlCol="0">
            <a:spAutoFit/>
          </a:bodyPr>
          <a:lstStyle/>
          <a:p>
            <a:r>
              <a:rPr lang="vi-VN" sz="2400" dirty="0"/>
              <a:t>Nhóm 1,2: Xây dựng kịch bản – diễn xuất ( thiên hướng nghệ thuật)</a:t>
            </a:r>
            <a:endParaRPr lang="en-US" sz="2400" dirty="0"/>
          </a:p>
        </p:txBody>
      </p:sp>
      <p:sp>
        <p:nvSpPr>
          <p:cNvPr id="11" name="TextBox 10">
            <a:extLst>
              <a:ext uri="{FF2B5EF4-FFF2-40B4-BE49-F238E27FC236}">
                <a16:creationId xmlns:a16="http://schemas.microsoft.com/office/drawing/2014/main" xmlns="" id="{58B66EBD-95AC-282F-C648-B9C62E4A9326}"/>
              </a:ext>
            </a:extLst>
          </p:cNvPr>
          <p:cNvSpPr txBox="1"/>
          <p:nvPr/>
        </p:nvSpPr>
        <p:spPr>
          <a:xfrm>
            <a:off x="5181600" y="4495800"/>
            <a:ext cx="3810000" cy="1569660"/>
          </a:xfrm>
          <a:prstGeom prst="rect">
            <a:avLst/>
          </a:prstGeom>
          <a:solidFill>
            <a:schemeClr val="accent3">
              <a:lumMod val="20000"/>
              <a:lumOff val="80000"/>
            </a:schemeClr>
          </a:solidFill>
          <a:ln>
            <a:solidFill>
              <a:srgbClr val="00B050"/>
            </a:solidFill>
          </a:ln>
        </p:spPr>
        <p:txBody>
          <a:bodyPr wrap="square" rtlCol="0">
            <a:spAutoFit/>
          </a:bodyPr>
          <a:lstStyle/>
          <a:p>
            <a:r>
              <a:rPr lang="vi-VN" sz="2400" dirty="0"/>
              <a:t>Nhóm 3,4: Nhận xét và rút ra các phẩm chất của nhân vật </a:t>
            </a:r>
            <a:r>
              <a:rPr lang="en-US" sz="2400" dirty="0"/>
              <a:t>Đan-kô   </a:t>
            </a:r>
            <a:r>
              <a:rPr lang="vi-VN" sz="2400" dirty="0"/>
              <a:t>( thiên hướng bình luận) </a:t>
            </a:r>
            <a:endParaRPr lang="en-US" sz="2400" dirty="0"/>
          </a:p>
        </p:txBody>
      </p:sp>
      <p:pic>
        <p:nvPicPr>
          <p:cNvPr id="36866" name="Picture 2" descr="Nội dung chính bài Trái tim Đan-kô hay nhất | Ngữ văn lớp 7 Chân trời sáng  tạo"/>
          <p:cNvPicPr>
            <a:picLocks noChangeAspect="1" noChangeArrowheads="1"/>
          </p:cNvPicPr>
          <p:nvPr/>
        </p:nvPicPr>
        <p:blipFill>
          <a:blip r:embed="rId2"/>
          <a:srcRect/>
          <a:stretch>
            <a:fillRect/>
          </a:stretch>
        </p:blipFill>
        <p:spPr bwMode="auto">
          <a:xfrm>
            <a:off x="304800" y="1295400"/>
            <a:ext cx="45720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2"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2000"/>
                                        <p:tgtEl>
                                          <p:spTgt spid="36866"/>
                                        </p:tgtEl>
                                      </p:cBhvr>
                                    </p:animEffect>
                                    <p:anim calcmode="lin" valueType="num">
                                      <p:cBhvr>
                                        <p:cTn id="13" dur="2000" fill="hold"/>
                                        <p:tgtEl>
                                          <p:spTgt spid="36866"/>
                                        </p:tgtEl>
                                        <p:attrNameLst>
                                          <p:attrName>ppt_w</p:attrName>
                                        </p:attrNameLst>
                                      </p:cBhvr>
                                      <p:tavLst>
                                        <p:tav tm="0" fmla="#ppt_w*sin(2.5*pi*$)">
                                          <p:val>
                                            <p:fltVal val="0"/>
                                          </p:val>
                                        </p:tav>
                                        <p:tav tm="100000">
                                          <p:val>
                                            <p:fltVal val="1"/>
                                          </p:val>
                                        </p:tav>
                                      </p:tavLst>
                                    </p:anim>
                                    <p:anim calcmode="lin" valueType="num">
                                      <p:cBhvr>
                                        <p:cTn id="14" dur="2000" fill="hold"/>
                                        <p:tgtEl>
                                          <p:spTgt spid="3686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5562600" cy="715962"/>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2133600"/>
            <a:ext cx="9144000" cy="4724400"/>
          </a:xfrm>
        </p:spPr>
        <p:txBody>
          <a:bodyPr>
            <a:normAutofit/>
          </a:bodyPr>
          <a:lstStyle/>
          <a:p>
            <a:pPr>
              <a:buNone/>
            </a:pPr>
            <a:endParaRPr lang="en-US" dirty="0">
              <a:latin typeface="Times New Roman" pitchFamily="18" charset="0"/>
              <a:cs typeface="Times New Roman" pitchFamily="18" charset="0"/>
            </a:endParaRPr>
          </a:p>
          <a:p>
            <a:pPr>
              <a:buNone/>
            </a:pPr>
            <a:r>
              <a:rPr lang="vi-VN" dirty="0">
                <a:solidFill>
                  <a:srgbClr val="002060"/>
                </a:solidFill>
                <a:latin typeface="Arial" pitchFamily="34" charset="0"/>
                <a:cs typeface="Arial" pitchFamily="34" charset="0"/>
              </a:rPr>
              <a:t>- </a:t>
            </a:r>
            <a:r>
              <a:rPr lang="vi-VN" cap="none" dirty="0">
                <a:solidFill>
                  <a:srgbClr val="002060"/>
                </a:solidFill>
                <a:latin typeface="Arial" pitchFamily="34" charset="0"/>
                <a:cs typeface="Arial" pitchFamily="34" charset="0"/>
              </a:rPr>
              <a:t>Là trai trai trẻ tuổi, đẹp và can đảm; đôi mắt anh ngời lên sức mạnh và nhiệt tình sôi nổi</a:t>
            </a:r>
          </a:p>
          <a:p>
            <a:pPr>
              <a:buNone/>
            </a:pPr>
            <a:r>
              <a:rPr lang="vi-VN" cap="none" dirty="0">
                <a:solidFill>
                  <a:srgbClr val="002060"/>
                </a:solidFill>
                <a:latin typeface="Arial" pitchFamily="34" charset="0"/>
                <a:cs typeface="Arial" pitchFamily="34" charset="0"/>
              </a:rPr>
              <a:t>- Đan-kô xuất hiện khi đoàn người yếu đuối, mất khả năng hành động, mất chí khí và dự tính đầu hàng</a:t>
            </a:r>
          </a:p>
          <a:p>
            <a:pPr>
              <a:buNone/>
            </a:pPr>
            <a:r>
              <a:rPr lang="vi-VN" cap="none" dirty="0">
                <a:solidFill>
                  <a:srgbClr val="002060"/>
                </a:solidFill>
                <a:latin typeface="Arial" pitchFamily="34" charset="0"/>
                <a:cs typeface="Arial" pitchFamily="34" charset="0"/>
              </a:rPr>
              <a:t>- Chàng tình nguyện nhận nhiệm vụ dẫn dắt đoàn người</a:t>
            </a:r>
          </a:p>
          <a:p>
            <a:pPr>
              <a:buNone/>
            </a:pPr>
            <a:r>
              <a:rPr lang="vi-VN" cap="none" dirty="0">
                <a:solidFill>
                  <a:srgbClr val="002060"/>
                </a:solidFill>
                <a:latin typeface="Arial" pitchFamily="34" charset="0"/>
                <a:cs typeface="Arial" pitchFamily="34" charset="0"/>
              </a:rPr>
              <a:t>- Lời nói: “nghĩ ngợi không thể…hao tâm tổn sức</a:t>
            </a:r>
            <a:r>
              <a:rPr lang="vi-VN" i="1" cap="none" dirty="0">
                <a:solidFill>
                  <a:srgbClr val="C00000"/>
                </a:solidFill>
                <a:latin typeface="Arial" pitchFamily="34" charset="0"/>
                <a:cs typeface="Arial" pitchFamily="34" charset="0"/>
              </a:rPr>
              <a:t>”-&gt; con người của lẽ sống hành động, dám hành động</a:t>
            </a:r>
          </a:p>
          <a:p>
            <a:pPr>
              <a:buNone/>
            </a:pPr>
            <a:r>
              <a:rPr lang="vi-VN" cap="none" dirty="0">
                <a:solidFill>
                  <a:srgbClr val="002060"/>
                </a:solidFill>
                <a:latin typeface="Arial" pitchFamily="34" charset="0"/>
                <a:cs typeface="Arial" pitchFamily="34" charset="0"/>
              </a:rPr>
              <a:t>- Đường đi gian nan, sức lực đoàn người suy kiệt, họ bắt đầu oán giận và trách móc nhưng đan-kô vẫn hăng hái và tươi tỉnh dẫn đầu đoàn người </a:t>
            </a:r>
            <a:r>
              <a:rPr lang="vi-VN" i="1" cap="none" dirty="0">
                <a:solidFill>
                  <a:srgbClr val="002060"/>
                </a:solidFill>
                <a:latin typeface="Arial" pitchFamily="34" charset="0"/>
                <a:cs typeface="Arial" pitchFamily="34" charset="0"/>
              </a:rPr>
              <a:t>-&gt; </a:t>
            </a:r>
            <a:r>
              <a:rPr lang="vi-VN" i="1" cap="none" dirty="0">
                <a:solidFill>
                  <a:srgbClr val="C00000"/>
                </a:solidFill>
                <a:latin typeface="Arial" pitchFamily="34" charset="0"/>
                <a:cs typeface="Arial" pitchFamily="34" charset="0"/>
              </a:rPr>
              <a:t>là người kiên cường, bền chí, sáng suốt, lạc quan</a:t>
            </a:r>
          </a:p>
        </p:txBody>
      </p:sp>
      <p:sp>
        <p:nvSpPr>
          <p:cNvPr id="5" name="Rectangle 4"/>
          <p:cNvSpPr/>
          <p:nvPr/>
        </p:nvSpPr>
        <p:spPr>
          <a:xfrm>
            <a:off x="304800" y="1295400"/>
            <a:ext cx="4953000" cy="533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51054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447800"/>
            <a:ext cx="9144000" cy="5410200"/>
          </a:xfrm>
        </p:spPr>
        <p:txBody>
          <a:bodyPr>
            <a:normAutofit fontScale="77500" lnSpcReduction="20000"/>
          </a:bodyPr>
          <a:lstStyle/>
          <a:p>
            <a:pPr>
              <a:buNone/>
            </a:pPr>
            <a:endParaRPr lang="en-US" sz="2400" dirty="0">
              <a:latin typeface="Arial" pitchFamily="34" charset="0"/>
              <a:cs typeface="Arial" pitchFamily="34" charset="0"/>
            </a:endParaRPr>
          </a:p>
          <a:p>
            <a:pPr>
              <a:buNone/>
            </a:pPr>
            <a:r>
              <a:rPr lang="vi-VN" sz="2400" cap="none" dirty="0">
                <a:solidFill>
                  <a:srgbClr val="002060"/>
                </a:solidFill>
                <a:latin typeface="Arial" pitchFamily="34" charset="0"/>
                <a:cs typeface="Arial" pitchFamily="34" charset="0"/>
              </a:rPr>
              <a:t>- Đứng trước dông tố, khó khăn, trước thái độ của đoàn người, tâm trạng đan-kô có nhiều chuyển biến:</a:t>
            </a:r>
          </a:p>
          <a:p>
            <a:pPr>
              <a:buNone/>
            </a:pPr>
            <a:r>
              <a:rPr lang="vi-VN" sz="2400" cap="none" dirty="0">
                <a:solidFill>
                  <a:srgbClr val="002060"/>
                </a:solidFill>
                <a:latin typeface="Arial" pitchFamily="34" charset="0"/>
                <a:cs typeface="Arial" pitchFamily="34" charset="0"/>
              </a:rPr>
              <a:t>+ Khi bị đoàn người giận dữ oán trách, kết tội: anh bày tỏ thái độ tự tin bất khuất trước đoàn người; dõng dạc thẳng thắn chỉ ra những yếu đuối sai lầm của họ</a:t>
            </a:r>
          </a:p>
          <a:p>
            <a:pPr>
              <a:buNone/>
            </a:pPr>
            <a:r>
              <a:rPr lang="vi-VN" sz="2400" cap="none" dirty="0">
                <a:solidFill>
                  <a:srgbClr val="002060"/>
                </a:solidFill>
                <a:latin typeface="Arial" pitchFamily="34" charset="0"/>
                <a:cs typeface="Arial" pitchFamily="34" charset="0"/>
              </a:rPr>
              <a:t>+ Khi đoàn người tức giận đến cao độ, xúm quanh với vẻ thù địch thì anh uất hận, phẫn nộ sục sôi</a:t>
            </a:r>
          </a:p>
          <a:p>
            <a:pPr>
              <a:buNone/>
            </a:pPr>
            <a:r>
              <a:rPr lang="vi-VN" sz="2400" cap="none" dirty="0">
                <a:solidFill>
                  <a:srgbClr val="002060"/>
                </a:solidFill>
                <a:latin typeface="Arial" pitchFamily="34" charset="0"/>
                <a:cs typeface="Arial" pitchFamily="34" charset="0"/>
              </a:rPr>
              <a:t>+  Khi thấu hiểu, thương yêu, anh nhiệt tình và thành tâm muốn cứu đoàn người</a:t>
            </a:r>
          </a:p>
          <a:p>
            <a:pPr>
              <a:buNone/>
            </a:pPr>
            <a:r>
              <a:rPr lang="vi-VN" sz="2400" cap="none" dirty="0">
                <a:solidFill>
                  <a:srgbClr val="002060"/>
                </a:solidFill>
                <a:latin typeface="Arial" pitchFamily="34" charset="0"/>
                <a:cs typeface="Arial" pitchFamily="34" charset="0"/>
              </a:rPr>
              <a:t>+ Khi bị đoàn người hiểu lầm tấm lòng nhiệt huyết, tình yêu thương của anh dành cho họ, họ vây lấy để dễ bề bắt và giết anh thì anh buồn rầu</a:t>
            </a:r>
          </a:p>
          <a:p>
            <a:pPr>
              <a:buFontTx/>
              <a:buChar char="-"/>
            </a:pPr>
            <a:r>
              <a:rPr lang="vi-VN" sz="2400" cap="none" dirty="0">
                <a:solidFill>
                  <a:srgbClr val="002060"/>
                </a:solidFill>
                <a:latin typeface="Arial" pitchFamily="34" charset="0"/>
                <a:cs typeface="Arial" pitchFamily="34" charset="0"/>
              </a:rPr>
              <a:t>Hành động xé toang lồng ngực, dứt trái tim ra và giơ cao trên đầu là một hành động anh hùng cao cả, thể hiện  bản lĩnh, ý chí và khát vọng lớn lao, tinh thần dám xả thân vì cộng đồng</a:t>
            </a:r>
          </a:p>
          <a:p>
            <a:pPr>
              <a:buNone/>
            </a:pPr>
            <a:r>
              <a:rPr lang="vi-VN" sz="2400" cap="none" dirty="0">
                <a:solidFill>
                  <a:srgbClr val="002060"/>
                </a:solidFill>
                <a:latin typeface="Arial" pitchFamily="34" charset="0"/>
                <a:cs typeface="Arial" pitchFamily="34" charset="0"/>
              </a:rPr>
              <a:t>       </a:t>
            </a:r>
            <a:r>
              <a:rPr lang="vi-VN" sz="2400" i="1" cap="none" dirty="0">
                <a:solidFill>
                  <a:srgbClr val="C00000"/>
                </a:solidFill>
                <a:latin typeface="Arial" pitchFamily="34" charset="0"/>
                <a:cs typeface="Arial" pitchFamily="34" charset="0"/>
              </a:rPr>
              <a:t>Đan-kô là nhân vật anh hùng, lời nói ngay thẳng, tâm hồn cao thượng,hành động phi thường</a:t>
            </a:r>
          </a:p>
          <a:p>
            <a:pPr>
              <a:buFontTx/>
              <a:buChar char="-"/>
            </a:pPr>
            <a:endParaRPr lang="en-US" sz="2400" i="1" dirty="0">
              <a:solidFill>
                <a:srgbClr val="C00000"/>
              </a:solidFill>
              <a:latin typeface="Arial" pitchFamily="34" charset="0"/>
              <a:cs typeface="Arial" pitchFamily="34" charset="0"/>
            </a:endParaRPr>
          </a:p>
        </p:txBody>
      </p:sp>
      <p:sp>
        <p:nvSpPr>
          <p:cNvPr id="5" name="Rectangle 4"/>
          <p:cNvSpPr/>
          <p:nvPr/>
        </p:nvSpPr>
        <p:spPr>
          <a:xfrm>
            <a:off x="304800" y="838200"/>
            <a:ext cx="49530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
        <p:nvSpPr>
          <p:cNvPr id="6" name="Right Arrow 5"/>
          <p:cNvSpPr/>
          <p:nvPr/>
        </p:nvSpPr>
        <p:spPr>
          <a:xfrm>
            <a:off x="190500" y="6096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371600"/>
            <a:ext cx="9144000" cy="5486400"/>
          </a:xfrm>
        </p:spPr>
        <p:txBody>
          <a:bodyPr>
            <a:normAutofit/>
          </a:bodyPr>
          <a:lstStyle/>
          <a:p>
            <a:pPr>
              <a:buNone/>
            </a:pPr>
            <a:endParaRPr lang="en-US" sz="2400" dirty="0">
              <a:latin typeface="Arial" pitchFamily="34" charset="0"/>
              <a:cs typeface="Arial" pitchFamily="34" charset="0"/>
            </a:endParaRPr>
          </a:p>
        </p:txBody>
      </p:sp>
      <p:sp>
        <p:nvSpPr>
          <p:cNvPr id="5" name="Rectangle 4"/>
          <p:cNvSpPr/>
          <p:nvPr/>
        </p:nvSpPr>
        <p:spPr>
          <a:xfrm>
            <a:off x="304800" y="838200"/>
            <a:ext cx="49530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
        <p:nvSpPr>
          <p:cNvPr id="7" name="Rectangular Callout 6"/>
          <p:cNvSpPr/>
          <p:nvPr/>
        </p:nvSpPr>
        <p:spPr>
          <a:xfrm>
            <a:off x="228600" y="2590800"/>
            <a:ext cx="1905000" cy="2362200"/>
          </a:xfrm>
          <a:prstGeom prst="wedgeRectCallou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Arial" pitchFamily="34" charset="0"/>
                <a:cs typeface="Arial" pitchFamily="34" charset="0"/>
              </a:rPr>
              <a:t>Nghệ thuật khắc họa nhân vật</a:t>
            </a:r>
          </a:p>
        </p:txBody>
      </p:sp>
      <p:sp>
        <p:nvSpPr>
          <p:cNvPr id="8" name="Rounded Rectangle 7"/>
          <p:cNvSpPr/>
          <p:nvPr/>
        </p:nvSpPr>
        <p:spPr>
          <a:xfrm>
            <a:off x="2743200" y="1524000"/>
            <a:ext cx="3962400" cy="13716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Khắc họa tính cách nhân vật thông qua lời nói, ý nghĩ , hành động</a:t>
            </a:r>
          </a:p>
        </p:txBody>
      </p:sp>
      <p:sp>
        <p:nvSpPr>
          <p:cNvPr id="9" name="Rounded Rectangle 8"/>
          <p:cNvSpPr/>
          <p:nvPr/>
        </p:nvSpPr>
        <p:spPr>
          <a:xfrm>
            <a:off x="2743200" y="3352800"/>
            <a:ext cx="3962400" cy="12954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Thông</a:t>
            </a:r>
            <a:r>
              <a:rPr lang="en-US" dirty="0">
                <a:solidFill>
                  <a:schemeClr val="tx1"/>
                </a:solidFill>
                <a:latin typeface="Arial" pitchFamily="34" charset="0"/>
                <a:cs typeface="Arial" pitchFamily="34" charset="0"/>
              </a:rPr>
              <a:t> qua </a:t>
            </a:r>
            <a:r>
              <a:rPr lang="en-US" dirty="0" err="1">
                <a:solidFill>
                  <a:schemeClr val="tx1"/>
                </a:solidFill>
                <a:latin typeface="Arial" pitchFamily="34" charset="0"/>
                <a:cs typeface="Arial" pitchFamily="34" charset="0"/>
              </a:rPr>
              <a:t>thủ</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pháp</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tương</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phản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đối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lập</a:t>
            </a:r>
            <a:endParaRPr lang="en-US" dirty="0">
              <a:solidFill>
                <a:schemeClr val="tx1"/>
              </a:solidFill>
              <a:latin typeface="Arial" pitchFamily="34" charset="0"/>
              <a:cs typeface="Arial" pitchFamily="34" charset="0"/>
            </a:endParaRPr>
          </a:p>
        </p:txBody>
      </p:sp>
      <p:sp>
        <p:nvSpPr>
          <p:cNvPr id="10" name="Rounded Rectangle 9"/>
          <p:cNvSpPr/>
          <p:nvPr/>
        </p:nvSpPr>
        <p:spPr>
          <a:xfrm>
            <a:off x="2743200" y="5105400"/>
            <a:ext cx="4114800" cy="16002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Sử dụng thiên nhiên như một phối cảnh nền, như hình ảnh tượng trưng cho những thử thách khắc nghiệt để làm nổi bật phẩm chất, tính cách nhân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524000"/>
            <a:ext cx="9144000" cy="5334000"/>
          </a:xfrm>
        </p:spPr>
        <p:txBody>
          <a:bodyPr>
            <a:normAutofit/>
          </a:bodyPr>
          <a:lstStyle/>
          <a:p>
            <a:pPr algn="ctr">
              <a:buNone/>
            </a:pPr>
            <a:r>
              <a:rPr lang="en-US" sz="2400" dirty="0">
                <a:latin typeface="Arial" pitchFamily="34" charset="0"/>
                <a:cs typeface="Arial" pitchFamily="34" charset="0"/>
              </a:rPr>
              <a:t>THẢO LUẬN MỞ RỘNG VẤN ĐỀ THEO CÂU HỎI</a:t>
            </a:r>
          </a:p>
          <a:p>
            <a:pPr algn="ctr">
              <a:buNone/>
            </a:pPr>
            <a:endParaRPr lang="en-US" sz="2400" dirty="0">
              <a:latin typeface="Arial" pitchFamily="34" charset="0"/>
              <a:cs typeface="Arial" pitchFamily="34" charset="0"/>
            </a:endParaRPr>
          </a:p>
        </p:txBody>
      </p:sp>
      <p:sp>
        <p:nvSpPr>
          <p:cNvPr id="5" name="Rectangle 4"/>
          <p:cNvSpPr/>
          <p:nvPr/>
        </p:nvSpPr>
        <p:spPr>
          <a:xfrm>
            <a:off x="990600" y="838200"/>
            <a:ext cx="6934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dirty="0">
                <a:ln>
                  <a:noFill/>
                </a:ln>
                <a:solidFill>
                  <a:srgbClr val="4F271C">
                    <a:lumMod val="75000"/>
                  </a:srgbClr>
                </a:solidFill>
                <a:effectLst/>
                <a:uLnTx/>
                <a:uFillTx/>
                <a:latin typeface="Times New Roman" pitchFamily="18" charset="0"/>
                <a:ea typeface="+mn-ea"/>
                <a:cs typeface="Times New Roman" pitchFamily="18" charset="0"/>
              </a:rPr>
              <a:t> Triết lý nhân sinh sâu sắc qua văn bản</a:t>
            </a:r>
          </a:p>
        </p:txBody>
      </p:sp>
      <p:sp>
        <p:nvSpPr>
          <p:cNvPr id="7" name="Vertical Scroll 6"/>
          <p:cNvSpPr/>
          <p:nvPr/>
        </p:nvSpPr>
        <p:spPr>
          <a:xfrm>
            <a:off x="990600" y="2133600"/>
            <a:ext cx="3886200" cy="4648200"/>
          </a:xfrm>
          <a:prstGeom prst="verticalScroll">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 Có ý kiến cho rằng: văn bản Trái tim Đan-kô chứa đựng thông điệp có ý nghĩa triết lí nhân sinh về mối quan hệ giữa cá nhân và cộng đồng. Em tán thành hay phản đối quan điểm đó? Vì sao?</a:t>
            </a:r>
          </a:p>
        </p:txBody>
      </p:sp>
      <p:sp>
        <p:nvSpPr>
          <p:cNvPr id="8" name="Vertical Scroll 7"/>
          <p:cNvSpPr/>
          <p:nvPr/>
        </p:nvSpPr>
        <p:spPr>
          <a:xfrm>
            <a:off x="4800600" y="2133600"/>
            <a:ext cx="3810000" cy="4648200"/>
          </a:xfrm>
          <a:prstGeom prst="verticalScroll">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 Em có cảm nghĩ gì về hình ảnh “trái tim cháy hùng vĩ của Đan-kô"?                                          </a:t>
            </a:r>
          </a:p>
        </p:txBody>
      </p:sp>
    </p:spTree>
    <p:extLst>
      <p:ext uri="{BB962C8B-B14F-4D97-AF65-F5344CB8AC3E}">
        <p14:creationId xmlns:p14="http://schemas.microsoft.com/office/powerpoint/2010/main" val="1200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Rectangle 4"/>
          <p:cNvSpPr/>
          <p:nvPr/>
        </p:nvSpPr>
        <p:spPr>
          <a:xfrm>
            <a:off x="1828800" y="838200"/>
            <a:ext cx="60198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i="1" dirty="0">
                <a:solidFill>
                  <a:schemeClr val="tx2">
                    <a:lumMod val="75000"/>
                  </a:schemeClr>
                </a:solidFill>
                <a:latin typeface="Times New Roman" pitchFamily="18" charset="0"/>
                <a:cs typeface="Times New Roman" pitchFamily="18" charset="0"/>
              </a:rPr>
              <a:t>LUYỆN TẬP, LIÊN HỆ, KẾT NỐI</a:t>
            </a:r>
          </a:p>
        </p:txBody>
      </p:sp>
      <p:sp>
        <p:nvSpPr>
          <p:cNvPr id="17" name="Pentagon 16"/>
          <p:cNvSpPr/>
          <p:nvPr/>
        </p:nvSpPr>
        <p:spPr>
          <a:xfrm>
            <a:off x="152400" y="3200400"/>
            <a:ext cx="2057400" cy="1143000"/>
          </a:xfrm>
          <a:prstGeom prst="homePlate">
            <a:avLst>
              <a:gd name="adj" fmla="val 56769"/>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Thể hiện trực tiếp trong lời nói của Đan-kô</a:t>
            </a:r>
          </a:p>
        </p:txBody>
      </p:sp>
      <p:sp>
        <p:nvSpPr>
          <p:cNvPr id="20" name="Cloud Callout 19"/>
          <p:cNvSpPr/>
          <p:nvPr/>
        </p:nvSpPr>
        <p:spPr>
          <a:xfrm>
            <a:off x="2286000" y="2133600"/>
            <a:ext cx="3810000" cy="3733800"/>
          </a:xfrm>
          <a:prstGeom prst="cloudCallou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Nghĩ ngợi không  thể hất bỏ được tảng đá trên con đường ta đi. Kẻ nào không mó tay vào việc gì thì cũng chẳng làm nên công chuyện gì…..Ta đi đi! Nào! Tiến bước!</a:t>
            </a:r>
          </a:p>
        </p:txBody>
      </p:sp>
      <p:sp>
        <p:nvSpPr>
          <p:cNvPr id="21" name="Flowchart: Preparation 20"/>
          <p:cNvSpPr/>
          <p:nvPr/>
        </p:nvSpPr>
        <p:spPr>
          <a:xfrm>
            <a:off x="6629400" y="2667000"/>
            <a:ext cx="2514600" cy="2590800"/>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Khẳng định lẽ sống hành động, khích lệ con người hành động</a:t>
            </a:r>
          </a:p>
        </p:txBody>
      </p:sp>
      <p:sp>
        <p:nvSpPr>
          <p:cNvPr id="22" name="Striped Right Arrow 21"/>
          <p:cNvSpPr/>
          <p:nvPr/>
        </p:nvSpPr>
        <p:spPr>
          <a:xfrm>
            <a:off x="6172200" y="3733800"/>
            <a:ext cx="381000" cy="457200"/>
          </a:xfrm>
          <a:prstGeom prst="striped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1828800" y="1524000"/>
            <a:ext cx="6019800" cy="533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dirty="0">
                <a:ln>
                  <a:noFill/>
                </a:ln>
                <a:solidFill>
                  <a:srgbClr val="4F271C">
                    <a:lumMod val="75000"/>
                  </a:srgbClr>
                </a:solidFill>
                <a:effectLst/>
                <a:uLnTx/>
                <a:uFillTx/>
                <a:latin typeface="Times New Roman" pitchFamily="18" charset="0"/>
                <a:ea typeface="+mn-ea"/>
                <a:cs typeface="Times New Roman" pitchFamily="18" charset="0"/>
              </a:rPr>
              <a:t> Triết lý nhân sinh sâu sắc qua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17" grpId="0" animBg="1"/>
      <p:bldP spid="20" grpId="0" animBg="1"/>
      <p:bldP spid="21" grpId="0" animBg="1"/>
      <p:bldP spid="22"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524000"/>
            <a:ext cx="9144000" cy="5334000"/>
          </a:xfrm>
        </p:spPr>
        <p:txBody>
          <a:bodyPr>
            <a:normAutofit/>
          </a:bodyPr>
          <a:lstStyle/>
          <a:p>
            <a:pPr>
              <a:buNone/>
            </a:pPr>
            <a:endParaRPr lang="en-US" sz="2400">
              <a:latin typeface="Arial" pitchFamily="34" charset="0"/>
              <a:cs typeface="Arial" pitchFamily="34" charset="0"/>
            </a:endParaRPr>
          </a:p>
        </p:txBody>
      </p:sp>
      <p:sp>
        <p:nvSpPr>
          <p:cNvPr id="5" name="Rectangle 4"/>
          <p:cNvSpPr/>
          <p:nvPr/>
        </p:nvSpPr>
        <p:spPr>
          <a:xfrm>
            <a:off x="304800" y="838200"/>
            <a:ext cx="6553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 Triết lý nhân </a:t>
            </a:r>
            <a:r>
              <a:rPr lang="en-US" sz="2800" b="1" i="1" dirty="0" err="1">
                <a:solidFill>
                  <a:schemeClr val="tx2">
                    <a:lumMod val="75000"/>
                  </a:schemeClr>
                </a:solidFill>
                <a:latin typeface="Times New Roman" pitchFamily="18" charset="0"/>
                <a:cs typeface="Times New Roman" pitchFamily="18" charset="0"/>
              </a:rPr>
              <a:t>sinh</a:t>
            </a:r>
            <a:r>
              <a:rPr lang="en-US" sz="2800" b="1" i="1" dirty="0">
                <a:solidFill>
                  <a:schemeClr val="tx2">
                    <a:lumMod val="75000"/>
                  </a:schemeClr>
                </a:solidFill>
                <a:latin typeface="Times New Roman" pitchFamily="18" charset="0"/>
                <a:cs typeface="Times New Roman" pitchFamily="18" charset="0"/>
              </a:rPr>
              <a:t> </a:t>
            </a:r>
            <a:r>
              <a:rPr lang="vi-VN" sz="2800" b="1" i="1" dirty="0">
                <a:solidFill>
                  <a:schemeClr val="tx2">
                    <a:lumMod val="75000"/>
                  </a:schemeClr>
                </a:solidFill>
                <a:latin typeface="Times New Roman" pitchFamily="18" charset="0"/>
                <a:cs typeface="Times New Roman" pitchFamily="18" charset="0"/>
              </a:rPr>
              <a:t>sâu sắc </a:t>
            </a:r>
            <a:r>
              <a:rPr lang="en-US" sz="2800" b="1" i="1" dirty="0">
                <a:solidFill>
                  <a:schemeClr val="tx2">
                    <a:lumMod val="75000"/>
                  </a:schemeClr>
                </a:solidFill>
                <a:latin typeface="Times New Roman" pitchFamily="18" charset="0"/>
                <a:cs typeface="Times New Roman" pitchFamily="18" charset="0"/>
              </a:rPr>
              <a:t>qua văn bản</a:t>
            </a:r>
          </a:p>
        </p:txBody>
      </p:sp>
      <p:sp>
        <p:nvSpPr>
          <p:cNvPr id="17" name="Pentagon 16"/>
          <p:cNvSpPr/>
          <p:nvPr/>
        </p:nvSpPr>
        <p:spPr>
          <a:xfrm>
            <a:off x="152400" y="2667000"/>
            <a:ext cx="1828800" cy="2971800"/>
          </a:xfrm>
          <a:prstGeom prst="homePlate">
            <a:avLst>
              <a:gd name="adj" fmla="val 61133"/>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Thể hiện gián tiếp trong mối quan hệ giữa Đan-kô và đoàn người</a:t>
            </a:r>
          </a:p>
        </p:txBody>
      </p:sp>
      <p:sp>
        <p:nvSpPr>
          <p:cNvPr id="9" name="Flowchart: Alternate Process 8"/>
          <p:cNvSpPr/>
          <p:nvPr/>
        </p:nvSpPr>
        <p:spPr>
          <a:xfrm>
            <a:off x="6629400" y="2362200"/>
            <a:ext cx="2286000" cy="2971800"/>
          </a:xfrm>
          <a:prstGeom prst="flowChartAlternateProcess">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 Ý nghĩa cao đẹp của cuộc sống vì lợi ích cộng đồng, vì lợi ích nhân loại</a:t>
            </a:r>
          </a:p>
        </p:txBody>
      </p:sp>
      <p:sp>
        <p:nvSpPr>
          <p:cNvPr id="11" name="Left-Right Arrow Callout 10"/>
          <p:cNvSpPr/>
          <p:nvPr/>
        </p:nvSpPr>
        <p:spPr>
          <a:xfrm>
            <a:off x="2286000" y="1600200"/>
            <a:ext cx="4191000" cy="5105400"/>
          </a:xfrm>
          <a:prstGeom prst="leftRightArrowCallout">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Đan-kô vốn là thành viên của đoàn người, xuất hiện lúc đoàn người rơi vào tình thế khó khăn, nan giải. Đoàn người đòi hỏi Đan-kô dẫn dắt họ. Anh không từ nan mà nhận trách nhiệm với sự thấu hiểu, yêu thương mọi người. Anh sẵn sàng hi sinh bản thân để đưa đoàn người đến thảo nguyên tự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17"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6200"/>
            <a:ext cx="7790688" cy="6705600"/>
          </a:xfrm>
        </p:spPr>
        <p:txBody>
          <a:bodyPr>
            <a:normAutofit fontScale="92500" lnSpcReduction="20000"/>
          </a:bodyPr>
          <a:lstStyle/>
          <a:p>
            <a:pPr marL="82296" indent="0">
              <a:buNone/>
            </a:pPr>
            <a:endParaRPr lang="en-US" dirty="0"/>
          </a:p>
          <a:p>
            <a:pPr marL="82296" indent="0">
              <a:buNone/>
            </a:pPr>
            <a:endParaRPr lang="en-US" dirty="0"/>
          </a:p>
          <a:p>
            <a:pPr marL="82296" indent="0">
              <a:buNone/>
            </a:pPr>
            <a:r>
              <a:rPr lang="vi-VN" cap="none" dirty="0"/>
              <a:t>“Trong một đàn sói, con sói đầu đàn luôn giữ một vai trò vô cùng quan trọng, nó chính là con sói mở đường. Con đường đó thường là không bao giờ thẳng, không phải vì nó kém mà đơn giản là vì phải vòng tránh những tảng đá đang ẩn dưới lớp tuyết dày để tập thể những con sói trong đàn đi lại dễ dàng hơn.</a:t>
            </a:r>
          </a:p>
          <a:p>
            <a:pPr marL="82296" indent="0">
              <a:buNone/>
            </a:pPr>
            <a:r>
              <a:rPr lang="vi-VN" cap="none" dirty="0"/>
              <a:t>Chắc chắn rằng nó không nói và những con khác cũng không hề biết tại sao con đường lại ngoằn ngèo như thế nhưng bản thân nó biết mở đường gian khổ thế nào? Mệt mỏi, vất vả ra sao?...</a:t>
            </a:r>
          </a:p>
          <a:p>
            <a:pPr marL="82296" indent="0">
              <a:buNone/>
            </a:pPr>
            <a:r>
              <a:rPr lang="vi-VN" cap="none" dirty="0"/>
              <a:t>Nhìn vào bức ảnh bạn có thấy cảm động? Khi bạn cảm thấy mệt mỏi, khó khăn thậm chí là chán nản, xin hãy nhìn về phía người mở đường.</a:t>
            </a:r>
          </a:p>
          <a:p>
            <a:pPr marL="82296" indent="0">
              <a:buNone/>
            </a:pPr>
            <a:r>
              <a:rPr lang="vi-VN" cap="none" dirty="0"/>
              <a:t>Cũng giống như đàn sói chúng hoàn toàn tin tưởng vào con sói mở đường. Bạn hãy thử hình dung thời khắc khi con sói đầu đàn mạo hiểm tiến lên và khai phá...</a:t>
            </a:r>
          </a:p>
          <a:p>
            <a:pPr marL="82296" indent="0">
              <a:buNone/>
            </a:pPr>
            <a:r>
              <a:rPr lang="vi-VN" cap="none" dirty="0">
                <a:solidFill>
                  <a:srgbClr val="FF0000"/>
                </a:solidFill>
              </a:rPr>
              <a:t>Hãy luôn nhớ rằng tất cả những gì con sói đầu đàn phải chịu đựng đều lớn gấp nhiều lần những khó khăn gian khổ mà những con sói đi cùng trải qua.”</a:t>
            </a:r>
          </a:p>
          <a:p>
            <a:pPr marL="82296" indent="0">
              <a:buNone/>
            </a:pPr>
            <a:endParaRPr lang="en-US" dirty="0">
              <a:solidFill>
                <a:srgbClr val="FF0000"/>
              </a:solidFill>
            </a:endParaRPr>
          </a:p>
        </p:txBody>
      </p:sp>
    </p:spTree>
    <p:extLst>
      <p:ext uri="{BB962C8B-B14F-4D97-AF65-F5344CB8AC3E}">
        <p14:creationId xmlns:p14="http://schemas.microsoft.com/office/powerpoint/2010/main" val="392526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447800"/>
            <a:ext cx="9144000" cy="5334000"/>
          </a:xfrm>
        </p:spPr>
        <p:txBody>
          <a:bodyPr>
            <a:normAutofit/>
          </a:bodyPr>
          <a:lstStyle/>
          <a:p>
            <a:pPr>
              <a:buNone/>
            </a:pPr>
            <a:endParaRPr lang="en-US" sz="2400" dirty="0">
              <a:latin typeface="Arial" pitchFamily="34" charset="0"/>
              <a:cs typeface="Arial" pitchFamily="34" charset="0"/>
            </a:endParaRPr>
          </a:p>
        </p:txBody>
      </p:sp>
      <p:sp>
        <p:nvSpPr>
          <p:cNvPr id="5" name="Rectangle 4"/>
          <p:cNvSpPr/>
          <p:nvPr/>
        </p:nvSpPr>
        <p:spPr>
          <a:xfrm>
            <a:off x="1676400" y="838200"/>
            <a:ext cx="5791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4F271C">
                    <a:lumMod val="75000"/>
                  </a:srgbClr>
                </a:solidFill>
                <a:effectLst/>
                <a:uLnTx/>
                <a:uFillTx/>
                <a:latin typeface="Times New Roman" pitchFamily="18" charset="0"/>
                <a:ea typeface="+mn-ea"/>
                <a:cs typeface="Times New Roman" pitchFamily="18" charset="0"/>
              </a:rPr>
              <a:t>LUYỆN TẬP, LIÊN HỆ, KẾT NỐI</a:t>
            </a:r>
          </a:p>
        </p:txBody>
      </p:sp>
      <p:sp>
        <p:nvSpPr>
          <p:cNvPr id="2" name="Heart 1"/>
          <p:cNvSpPr/>
          <p:nvPr/>
        </p:nvSpPr>
        <p:spPr>
          <a:xfrm>
            <a:off x="457200" y="2286000"/>
            <a:ext cx="2971800" cy="3581400"/>
          </a:xfrm>
          <a:prstGeom prst="hear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rgbClr val="FF0000"/>
                </a:solidFill>
              </a:rPr>
              <a:t>Hình ảnh “trái tim cháy hùng vĩ của Đan-kô"</a:t>
            </a:r>
          </a:p>
        </p:txBody>
      </p:sp>
      <p:sp>
        <p:nvSpPr>
          <p:cNvPr id="6" name="Striped Right Arrow 5"/>
          <p:cNvSpPr/>
          <p:nvPr/>
        </p:nvSpPr>
        <p:spPr>
          <a:xfrm>
            <a:off x="3581400" y="3581400"/>
            <a:ext cx="762000" cy="990600"/>
          </a:xfrm>
          <a:prstGeom prst="striped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Point Star 6"/>
          <p:cNvSpPr/>
          <p:nvPr/>
        </p:nvSpPr>
        <p:spPr>
          <a:xfrm>
            <a:off x="4495800" y="2057400"/>
            <a:ext cx="4648200" cy="4343400"/>
          </a:xfrm>
          <a:prstGeom prst="star6">
            <a:avLst/>
          </a:prstGeom>
          <a:solidFill>
            <a:schemeClr val="accent2">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3">
                    <a:lumMod val="75000"/>
                  </a:schemeClr>
                </a:solidFill>
              </a:rPr>
              <a:t>T</a:t>
            </a:r>
            <a:r>
              <a:rPr lang="vi-VN" b="1" i="1" dirty="0">
                <a:solidFill>
                  <a:schemeClr val="accent3">
                    <a:lumMod val="75000"/>
                  </a:schemeClr>
                </a:solidFill>
              </a:rPr>
              <a:t>ượng trưng cho sự mạnh mẽ</a:t>
            </a:r>
            <a:r>
              <a:rPr lang="en-US" b="1" i="1" dirty="0">
                <a:solidFill>
                  <a:schemeClr val="accent3">
                    <a:lumMod val="75000"/>
                  </a:schemeClr>
                </a:solidFill>
              </a:rPr>
              <a:t>,</a:t>
            </a:r>
            <a:r>
              <a:rPr lang="vi-VN" b="1" i="1" dirty="0">
                <a:solidFill>
                  <a:schemeClr val="accent3">
                    <a:lumMod val="75000"/>
                  </a:schemeClr>
                </a:solidFill>
              </a:rPr>
              <a:t> dũng cảm, dám tận hiến vì cuộc sống tự do và hạnh phúc của cộng đồng </a:t>
            </a:r>
            <a:endParaRPr lang="en-US" b="1" i="1" dirty="0">
              <a:solidFill>
                <a:schemeClr val="accent3">
                  <a:lumMod val="75000"/>
                </a:schemeClr>
              </a:solidFill>
            </a:endParaRPr>
          </a:p>
        </p:txBody>
      </p:sp>
    </p:spTree>
    <p:extLst>
      <p:ext uri="{BB962C8B-B14F-4D97-AF65-F5344CB8AC3E}">
        <p14:creationId xmlns:p14="http://schemas.microsoft.com/office/powerpoint/2010/main" val="30247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2"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76201"/>
            <a:ext cx="7773338" cy="990600"/>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TỔNG KẾT</a:t>
            </a:r>
          </a:p>
        </p:txBody>
      </p:sp>
      <p:sp>
        <p:nvSpPr>
          <p:cNvPr id="4" name="Content Placeholder 3"/>
          <p:cNvSpPr>
            <a:spLocks noGrp="1"/>
          </p:cNvSpPr>
          <p:nvPr>
            <p:ph sz="quarter" idx="13"/>
          </p:nvPr>
        </p:nvSpPr>
        <p:spPr>
          <a:xfrm>
            <a:off x="1435608" y="1447800"/>
            <a:ext cx="3669792" cy="4953000"/>
          </a:xfrm>
          <a:prstGeom prst="verticalScroll">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Nhóm 1:</a:t>
            </a:r>
          </a:p>
          <a:p>
            <a:pPr marL="0" lvl="0" indent="0" algn="just">
              <a:spcBef>
                <a:spcPts val="0"/>
              </a:spcBef>
              <a:buClrTx/>
              <a:buSzTx/>
              <a:buNone/>
            </a:pPr>
            <a:r>
              <a:rPr lang="vi-VN" sz="1800" b="1" i="1" cap="none" dirty="0">
                <a:solidFill>
                  <a:srgbClr val="C00000"/>
                </a:solidFill>
                <a:latin typeface="Arial" panose="020B0604020202020204" pitchFamily="34" charset="0"/>
                <a:cs typeface="Arial" panose="020B0604020202020204" pitchFamily="34" charset="0"/>
              </a:rPr>
              <a:t>(?) Em hãy nêu ngắn gọn giá trị nội dung và nghệ thuật của tác phẩm</a:t>
            </a:r>
            <a:endParaRPr kumimoji="0" lang="vi-VN" sz="1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5" name="Content Placeholder 3"/>
          <p:cNvSpPr txBox="1">
            <a:spLocks/>
          </p:cNvSpPr>
          <p:nvPr/>
        </p:nvSpPr>
        <p:spPr>
          <a:xfrm>
            <a:off x="5257800" y="1447800"/>
            <a:ext cx="3675888" cy="4953000"/>
          </a:xfrm>
          <a:prstGeom prst="verticalScroll">
            <a:avLst/>
          </a:prstGeom>
          <a:solidFill>
            <a:schemeClr val="accent3">
              <a:lumMod val="20000"/>
              <a:lumOff val="80000"/>
            </a:schemeClr>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lt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lt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lt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lt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lt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lt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9pPr>
            <a:extLst/>
          </a:lstStyle>
          <a:p>
            <a:pPr marL="285750" indent="-285750" algn="just">
              <a:spcBef>
                <a:spcPts val="0"/>
              </a:spcBef>
              <a:buClrTx/>
              <a:buSzTx/>
              <a:buFont typeface="Arial" panose="020B0604020202020204" pitchFamily="34" charset="0"/>
              <a:buChar char="•"/>
            </a:pPr>
            <a:r>
              <a:rPr lang="vi-VN" sz="1800" b="1" i="1" dirty="0">
                <a:solidFill>
                  <a:srgbClr val="C00000"/>
                </a:solidFill>
                <a:latin typeface="Arial" panose="020B0604020202020204" pitchFamily="34" charset="0"/>
                <a:cs typeface="Arial" panose="020B0604020202020204" pitchFamily="34" charset="0"/>
              </a:rPr>
              <a:t>Nhóm </a:t>
            </a:r>
            <a:r>
              <a:rPr lang="en-US" sz="1800" b="1" i="1" dirty="0">
                <a:solidFill>
                  <a:srgbClr val="C00000"/>
                </a:solidFill>
                <a:latin typeface="Arial" panose="020B0604020202020204" pitchFamily="34" charset="0"/>
                <a:cs typeface="Arial" panose="020B0604020202020204" pitchFamily="34" charset="0"/>
              </a:rPr>
              <a:t>2</a:t>
            </a:r>
            <a:r>
              <a:rPr lang="vi-VN" sz="1800" b="1" i="1" dirty="0">
                <a:solidFill>
                  <a:srgbClr val="C00000"/>
                </a:solidFill>
                <a:latin typeface="Arial" panose="020B0604020202020204" pitchFamily="34" charset="0"/>
                <a:cs typeface="Arial" panose="020B0604020202020204" pitchFamily="34" charset="0"/>
              </a:rPr>
              <a:t>:</a:t>
            </a:r>
          </a:p>
          <a:p>
            <a:pPr marL="0" indent="0" algn="just">
              <a:spcBef>
                <a:spcPts val="0"/>
              </a:spcBef>
              <a:buClrTx/>
              <a:buSzTx/>
              <a:buFontTx/>
              <a:buNone/>
            </a:pPr>
            <a:r>
              <a:rPr lang="vi-VN" sz="1800" b="1" i="1" dirty="0">
                <a:solidFill>
                  <a:srgbClr val="C00000"/>
                </a:solidFill>
                <a:latin typeface="Arial" panose="020B0604020202020204" pitchFamily="34" charset="0"/>
                <a:cs typeface="Arial" panose="020B0604020202020204" pitchFamily="34" charset="0"/>
              </a:rPr>
              <a:t>(?) Hãy rút ra đặc điểm thể loại thông qua văn bản đã học và rút ra cách đọc các văn bản cùng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600200" y="76200"/>
            <a:ext cx="6934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TỔNG KẾT</a:t>
            </a:r>
          </a:p>
        </p:txBody>
      </p:sp>
      <p:sp>
        <p:nvSpPr>
          <p:cNvPr id="6" name="Rounded Rectangle 5"/>
          <p:cNvSpPr/>
          <p:nvPr/>
        </p:nvSpPr>
        <p:spPr>
          <a:xfrm>
            <a:off x="1447800" y="2743200"/>
            <a:ext cx="3276600" cy="41148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2060"/>
                </a:solidFill>
                <a:latin typeface="Arial" panose="020B0604020202020204" pitchFamily="34" charset="0"/>
                <a:cs typeface="Arial" panose="020B0604020202020204" pitchFamily="34" charset="0"/>
              </a:rPr>
              <a:t>Tác phẩm ca ngợi người anh hùng can trường vượt qua khó khăn, thử  thách, dám hành động xả thân vì cộng đồng, không màng đến lợi ích cá nhân, tin tưởng vào con đường mình đã chọn, biết thương yêu và muốn cứu giúp mọi người, không sợ bị mọi người hiểu lầm hay không thấu hiểu</a:t>
            </a:r>
            <a:endParaRPr lang="en-US"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5562600" y="2743200"/>
            <a:ext cx="3429000" cy="40386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2060"/>
                </a:solidFill>
                <a:latin typeface="Arial" panose="020B0604020202020204" pitchFamily="34" charset="0"/>
                <a:cs typeface="Arial" panose="020B0604020202020204" pitchFamily="34" charset="0"/>
              </a:rPr>
              <a:t>+ Kết cấu truyện lồng trong truyện </a:t>
            </a:r>
          </a:p>
          <a:p>
            <a:r>
              <a:rPr lang="vi-VN" dirty="0">
                <a:solidFill>
                  <a:srgbClr val="002060"/>
                </a:solidFill>
                <a:latin typeface="Arial" panose="020B0604020202020204" pitchFamily="34" charset="0"/>
                <a:cs typeface="Arial" panose="020B0604020202020204" pitchFamily="34" charset="0"/>
              </a:rPr>
              <a:t>+ Phối hợp hai ngôi kể chuyện sáng tạo và hợp lí</a:t>
            </a:r>
          </a:p>
          <a:p>
            <a:r>
              <a:rPr lang="vi-VN" dirty="0">
                <a:solidFill>
                  <a:srgbClr val="002060"/>
                </a:solidFill>
                <a:latin typeface="Arial" panose="020B0604020202020204" pitchFamily="34" charset="0"/>
                <a:cs typeface="Arial" panose="020B0604020202020204" pitchFamily="34" charset="0"/>
              </a:rPr>
              <a:t>+ Sử dụng bút pháp lãng mạn với các thủ pháp: tương phản-đối lập, tượng trưng</a:t>
            </a:r>
          </a:p>
          <a:p>
            <a:r>
              <a:rPr lang="vi-VN" dirty="0">
                <a:solidFill>
                  <a:srgbClr val="002060"/>
                </a:solidFill>
                <a:latin typeface="Arial" panose="020B0604020202020204" pitchFamily="34" charset="0"/>
                <a:cs typeface="Arial" panose="020B0604020202020204" pitchFamily="34" charset="0"/>
              </a:rPr>
              <a:t>+ Trí tưởng tượng bay bổng diệu kì, đậm màu sắc cổ tích, huyền thoại</a:t>
            </a:r>
          </a:p>
        </p:txBody>
      </p:sp>
      <p:sp>
        <p:nvSpPr>
          <p:cNvPr id="9" name="Snip Same Side Corner Rectangle 8"/>
          <p:cNvSpPr/>
          <p:nvPr/>
        </p:nvSpPr>
        <p:spPr>
          <a:xfrm>
            <a:off x="2209800" y="1447800"/>
            <a:ext cx="19050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NỘI DUNG</a:t>
            </a:r>
          </a:p>
        </p:txBody>
      </p:sp>
      <p:sp>
        <p:nvSpPr>
          <p:cNvPr id="10" name="Snip Same Side Corner Rectangle 9"/>
          <p:cNvSpPr/>
          <p:nvPr/>
        </p:nvSpPr>
        <p:spPr>
          <a:xfrm>
            <a:off x="6400800" y="1371600"/>
            <a:ext cx="19812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NGHỆ THUẬT</a:t>
            </a:r>
          </a:p>
        </p:txBody>
      </p:sp>
      <p:sp>
        <p:nvSpPr>
          <p:cNvPr id="11" name="Down Arrow 10"/>
          <p:cNvSpPr/>
          <p:nvPr/>
        </p:nvSpPr>
        <p:spPr>
          <a:xfrm>
            <a:off x="2895600" y="24384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162800" y="236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914400"/>
            <a:ext cx="5867400" cy="381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KHÁI QUÁT NỘI DUNG, NGHỆ THUẬT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52400" y="76200"/>
            <a:ext cx="8839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TỔNG KẾT</a:t>
            </a:r>
          </a:p>
        </p:txBody>
      </p:sp>
      <p:sp>
        <p:nvSpPr>
          <p:cNvPr id="6" name="Rounded Rectangle 5"/>
          <p:cNvSpPr/>
          <p:nvPr/>
        </p:nvSpPr>
        <p:spPr>
          <a:xfrm>
            <a:off x="76200" y="1981201"/>
            <a:ext cx="4343400" cy="48768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1400" dirty="0">
                <a:solidFill>
                  <a:srgbClr val="002060"/>
                </a:solidFill>
                <a:latin typeface="Arial" panose="020B0604020202020204" pitchFamily="34" charset="0"/>
                <a:cs typeface="Arial" panose="020B0604020202020204" pitchFamily="34" charset="0"/>
              </a:rPr>
              <a:t>+ Về tình huống truyện: tác giả đã xây dựng được những hoàn cảnh “có vấn đề”</a:t>
            </a:r>
            <a:r>
              <a:rPr lang="en-US" sz="1400" dirty="0">
                <a:solidFill>
                  <a:srgbClr val="002060"/>
                </a:solidFill>
                <a:latin typeface="Arial" panose="020B0604020202020204" pitchFamily="34" charset="0"/>
                <a:cs typeface="Arial" panose="020B0604020202020204" pitchFamily="34" charset="0"/>
              </a:rPr>
              <a:t>.</a:t>
            </a:r>
            <a:r>
              <a:rPr lang="vi-VN" sz="1400" dirty="0">
                <a:solidFill>
                  <a:srgbClr val="002060"/>
                </a:solidFill>
                <a:latin typeface="Arial" panose="020B0604020202020204" pitchFamily="34" charset="0"/>
                <a:cs typeface="Arial" panose="020B0604020202020204" pitchFamily="34" charset="0"/>
              </a:rPr>
              <a:t> trong hoàn cảnh đó, các nhân vật, đặc biệt là nhân vật chính bắt buộc phải lựa chọn cách ứng xử, qua đó bộc lộ phẩm chất, tính cách</a:t>
            </a:r>
          </a:p>
          <a:p>
            <a:pPr lvl="0"/>
            <a:r>
              <a:rPr lang="vi-VN" sz="1400" dirty="0">
                <a:solidFill>
                  <a:srgbClr val="002060"/>
                </a:solidFill>
                <a:latin typeface="Arial" panose="020B0604020202020204" pitchFamily="34" charset="0"/>
                <a:cs typeface="Arial" panose="020B0604020202020204" pitchFamily="34" charset="0"/>
              </a:rPr>
              <a:t>+ Về cốt truyện: truyện xây dựng được một chuỗi sự kiện, thể hiện chủ đề tư tưởng của tác phẩm.</a:t>
            </a:r>
          </a:p>
          <a:p>
            <a:pPr lvl="0"/>
            <a:r>
              <a:rPr lang="vi-VN" sz="1400" dirty="0">
                <a:solidFill>
                  <a:srgbClr val="002060"/>
                </a:solidFill>
                <a:latin typeface="Arial" panose="020B0604020202020204" pitchFamily="34" charset="0"/>
                <a:cs typeface="Arial" panose="020B0604020202020204" pitchFamily="34" charset="0"/>
              </a:rPr>
              <a:t>+ Về nhân vật: Nhân vật chính (Đan-ko) được đặt trong một hoàn cảnh cụ thể, vừa mang tính chung phổ quát vừa mang tính riêng độc đáo.</a:t>
            </a:r>
          </a:p>
          <a:p>
            <a:pPr lvl="0"/>
            <a:r>
              <a:rPr lang="vi-VN" sz="1400" dirty="0">
                <a:solidFill>
                  <a:srgbClr val="002060"/>
                </a:solidFill>
                <a:latin typeface="Arial" panose="020B0604020202020204" pitchFamily="34" charset="0"/>
                <a:cs typeface="Arial" panose="020B0604020202020204" pitchFamily="34" charset="0"/>
              </a:rPr>
              <a:t>- Về chi tiết: trong truyện có nhiều chi tiết tiêu biểu góp phần quan trọng bộc lộ phẩm chất của nhân vật, thể hiện tư tưởng của tác phẩm</a:t>
            </a:r>
          </a:p>
          <a:p>
            <a:pPr lvl="0"/>
            <a:r>
              <a:rPr lang="vi-VN" sz="1400" dirty="0">
                <a:solidFill>
                  <a:srgbClr val="002060"/>
                </a:solidFill>
                <a:latin typeface="Arial" panose="020B0604020202020204" pitchFamily="34" charset="0"/>
                <a:cs typeface="Arial" panose="020B0604020202020204" pitchFamily="34" charset="0"/>
              </a:rPr>
              <a:t>+ Về người kể chuyện</a:t>
            </a:r>
          </a:p>
          <a:p>
            <a:pPr lvl="0"/>
            <a:r>
              <a:rPr lang="vi-VN" sz="1400" dirty="0">
                <a:solidFill>
                  <a:srgbClr val="002060"/>
                </a:solidFill>
                <a:latin typeface="Arial" panose="020B0604020202020204" pitchFamily="34" charset="0"/>
                <a:cs typeface="Arial" panose="020B0604020202020204" pitchFamily="34" charset="0"/>
              </a:rPr>
              <a:t>Các sự kiện trong truyện được dẫn dắt, tái hiện bởi người kể chuyện ngôi thứ nhất và người kể chuyện ngôi thứ 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 name="Rounded Rectangle 6"/>
          <p:cNvSpPr/>
          <p:nvPr/>
        </p:nvSpPr>
        <p:spPr>
          <a:xfrm>
            <a:off x="4572000" y="1999090"/>
            <a:ext cx="4419600" cy="485891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1400" dirty="0">
                <a:solidFill>
                  <a:srgbClr val="002060"/>
                </a:solidFill>
                <a:latin typeface="Arial" panose="020B0604020202020204" pitchFamily="34" charset="0"/>
                <a:cs typeface="Arial" panose="020B0604020202020204" pitchFamily="34" charset="0"/>
              </a:rPr>
              <a:t>Khi đọc hiểu truyện ngắn cần chú ý:</a:t>
            </a:r>
          </a:p>
          <a:p>
            <a:pPr lvl="0"/>
            <a:r>
              <a:rPr lang="vi-VN" sz="1400" dirty="0">
                <a:solidFill>
                  <a:srgbClr val="002060"/>
                </a:solidFill>
                <a:latin typeface="Arial" panose="020B0604020202020204" pitchFamily="34" charset="0"/>
                <a:cs typeface="Arial" panose="020B0604020202020204" pitchFamily="34" charset="0"/>
              </a:rPr>
              <a:t>+ Trong truyện có những sự kiện nào? Chuỗi sự kiện được sắp xếp ra sao?</a:t>
            </a:r>
          </a:p>
          <a:p>
            <a:pPr lvl="0"/>
            <a:r>
              <a:rPr lang="vi-VN" sz="1400" dirty="0">
                <a:solidFill>
                  <a:srgbClr val="002060"/>
                </a:solidFill>
                <a:latin typeface="Arial" panose="020B0604020202020204" pitchFamily="34" charset="0"/>
                <a:cs typeface="Arial" panose="020B0604020202020204" pitchFamily="34" charset="0"/>
              </a:rPr>
              <a:t>+ Lời người kể chuyện và lời nhân vật được kết nối với nhau như thế nào?</a:t>
            </a:r>
          </a:p>
          <a:p>
            <a:pPr lvl="0"/>
            <a:r>
              <a:rPr lang="vi-VN" sz="1400" dirty="0">
                <a:solidFill>
                  <a:srgbClr val="002060"/>
                </a:solidFill>
                <a:latin typeface="Arial" panose="020B0604020202020204" pitchFamily="34" charset="0"/>
                <a:cs typeface="Arial" panose="020B0604020202020204" pitchFamily="34" charset="0"/>
              </a:rPr>
              <a:t>+ Nhân vật chính là ai? Nhân vật được khắc họa từ những phương diện nào? (ngoại hình, ngôn ngữ, hành động, nội tâm, mối quan hệ với nhân vật khác…?); những chi tiết nào có tác dụng khắc họa rõ nét phẩm chât tính cách nhân vật? Nhân vật được đặt trong hoàn cảnh “có vấn đề” nào, trong mối quan hệ với những nhân vật nào để bộ lộ tính cách?</a:t>
            </a:r>
          </a:p>
          <a:p>
            <a:pPr lvl="0"/>
            <a:r>
              <a:rPr lang="vi-VN" sz="1400" dirty="0">
                <a:solidFill>
                  <a:srgbClr val="002060"/>
                </a:solidFill>
                <a:latin typeface="Arial" panose="020B0604020202020204" pitchFamily="34" charset="0"/>
                <a:cs typeface="Arial" panose="020B0604020202020204" pitchFamily="34" charset="0"/>
              </a:rPr>
              <a:t>+ Bối cảnh trong truyện có tác dụng, ý nghĩa gì trong việc thể hiện diễn biến tâm lí và tính cách nhân vật?</a:t>
            </a:r>
          </a:p>
        </p:txBody>
      </p:sp>
      <p:sp>
        <p:nvSpPr>
          <p:cNvPr id="9" name="Snip Same Side Corner Rectangle 8"/>
          <p:cNvSpPr/>
          <p:nvPr/>
        </p:nvSpPr>
        <p:spPr>
          <a:xfrm>
            <a:off x="152400" y="1447800"/>
            <a:ext cx="4267200" cy="3810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2060"/>
                </a:solidFill>
                <a:latin typeface="Arial" panose="020B0604020202020204" pitchFamily="34" charset="0"/>
                <a:cs typeface="Arial" panose="020B0604020202020204" pitchFamily="34" charset="0"/>
              </a:rPr>
              <a:t>Đặc điểm thể loại thông qua văn bản</a:t>
            </a:r>
            <a:endParaRPr kumimoji="0" lang="vi-VN" sz="1800" b="0" i="0" u="none" strike="noStrike" kern="1200" cap="none" spc="0" normalizeH="0" baseline="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0" name="Snip Same Side Corner Rectangle 9"/>
          <p:cNvSpPr/>
          <p:nvPr/>
        </p:nvSpPr>
        <p:spPr>
          <a:xfrm>
            <a:off x="4724400" y="1447800"/>
            <a:ext cx="4114800" cy="3810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2060"/>
                </a:solidFill>
                <a:latin typeface="Arial" panose="020B0604020202020204" pitchFamily="34" charset="0"/>
                <a:cs typeface="Arial" panose="020B0604020202020204" pitchFamily="34" charset="0"/>
              </a:rPr>
              <a:t>Cách đọc hiểu loại văn bản</a:t>
            </a:r>
            <a:endParaRPr kumimoji="0" lang="vi-VN" sz="1800" b="0" i="0" u="none" strike="noStrike" kern="1200" cap="none" spc="0" normalizeH="0" baseline="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1" name="Down Arrow 10"/>
          <p:cNvSpPr/>
          <p:nvPr/>
        </p:nvSpPr>
        <p:spPr>
          <a:xfrm>
            <a:off x="1905000" y="1837745"/>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Down Arrow 11"/>
          <p:cNvSpPr/>
          <p:nvPr/>
        </p:nvSpPr>
        <p:spPr>
          <a:xfrm>
            <a:off x="6518082" y="1837745"/>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Rounded Rectangle 12"/>
          <p:cNvSpPr/>
          <p:nvPr/>
        </p:nvSpPr>
        <p:spPr>
          <a:xfrm>
            <a:off x="152400" y="685800"/>
            <a:ext cx="8686800" cy="609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b="1" dirty="0">
                <a:solidFill>
                  <a:srgbClr val="002060"/>
                </a:solidFill>
                <a:latin typeface="Times New Roman" panose="02020603050405020304" pitchFamily="18" charset="0"/>
                <a:ea typeface="Times New Roman" panose="02020603050405020304" pitchFamily="18" charset="0"/>
              </a:rPr>
              <a:t>Khái quát đặc điểm thể loại thông </a:t>
            </a:r>
            <a:r>
              <a:rPr lang="en-US" b="1" dirty="0">
                <a:solidFill>
                  <a:srgbClr val="002060"/>
                </a:solidFill>
                <a:latin typeface="Times New Roman" panose="02020603050405020304" pitchFamily="18" charset="0"/>
                <a:ea typeface="Times New Roman" panose="02020603050405020304" pitchFamily="18" charset="0"/>
              </a:rPr>
              <a:t>qua </a:t>
            </a:r>
            <a:r>
              <a:rPr lang="vi-VN" b="1" dirty="0">
                <a:solidFill>
                  <a:srgbClr val="002060"/>
                </a:solidFill>
                <a:latin typeface="Times New Roman" panose="02020603050405020304" pitchFamily="18" charset="0"/>
                <a:ea typeface="Times New Roman" panose="02020603050405020304" pitchFamily="18" charset="0"/>
              </a:rPr>
              <a:t>văn bản và rút ra cách đọc hiểu loại văn bản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6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35608" y="76200"/>
            <a:ext cx="7498080" cy="6172200"/>
          </a:xfrm>
        </p:spPr>
        <p:txBody>
          <a:bodyPr/>
          <a:lstStyle/>
          <a:p>
            <a:pPr marL="82296" indent="0" algn="ctr">
              <a:buNone/>
            </a:pPr>
            <a:r>
              <a:rPr lang="en-US" b="1" dirty="0">
                <a:solidFill>
                  <a:srgbClr val="FF0000"/>
                </a:solidFill>
                <a:latin typeface="Times New Roman" panose="02020603050405020304" pitchFamily="18" charset="0"/>
                <a:cs typeface="Times New Roman" panose="02020603050405020304" pitchFamily="18" charset="0"/>
              </a:rPr>
              <a:t>ĐỌC VÀ TÌM HIỂU CHUNG</a:t>
            </a:r>
          </a:p>
        </p:txBody>
      </p:sp>
      <p:pic>
        <p:nvPicPr>
          <p:cNvPr id="4" name="Picture 3"/>
          <p:cNvPicPr>
            <a:picLocks noChangeAspect="1"/>
          </p:cNvPicPr>
          <p:nvPr/>
        </p:nvPicPr>
        <p:blipFill>
          <a:blip r:embed="rId2"/>
          <a:stretch>
            <a:fillRect/>
          </a:stretch>
        </p:blipFill>
        <p:spPr>
          <a:xfrm>
            <a:off x="420264" y="838200"/>
            <a:ext cx="8513424" cy="5867400"/>
          </a:xfrm>
          <a:prstGeom prst="rect">
            <a:avLst/>
          </a:prstGeom>
        </p:spPr>
      </p:pic>
    </p:spTree>
    <p:extLst>
      <p:ext uri="{BB962C8B-B14F-4D97-AF65-F5344CB8AC3E}">
        <p14:creationId xmlns:p14="http://schemas.microsoft.com/office/powerpoint/2010/main" val="325176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399" y="286386"/>
            <a:ext cx="4363403"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152400" y="286386"/>
            <a:ext cx="6096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 </a:t>
            </a:r>
            <a:r>
              <a:rPr lang="vi-VN" dirty="0">
                <a:solidFill>
                  <a:schemeClr val="tx1"/>
                </a:solidFill>
                <a:latin typeface="Arial" panose="020B0604020202020204" pitchFamily="34" charset="0"/>
                <a:cs typeface="Arial" panose="020B0604020202020204" pitchFamily="34" charset="0"/>
              </a:rPr>
              <a:t>Một số tri thức về thể loại truyện ngắn</a:t>
            </a:r>
          </a:p>
        </p:txBody>
      </p:sp>
      <p:sp>
        <p:nvSpPr>
          <p:cNvPr id="7" name="Rounded Rectangle 6"/>
          <p:cNvSpPr/>
          <p:nvPr/>
        </p:nvSpPr>
        <p:spPr>
          <a:xfrm>
            <a:off x="1040130" y="2590800"/>
            <a:ext cx="5817870" cy="2667000"/>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vi-VN" b="1" kern="0" spc="25" dirty="0">
                <a:solidFill>
                  <a:srgbClr val="000000"/>
                </a:solidFill>
                <a:latin typeface="Times New Roman" panose="02020603050405020304" pitchFamily="18" charset="0"/>
                <a:ea typeface="Times New Roman" panose="02020603050405020304" pitchFamily="18" charset="0"/>
              </a:rPr>
              <a:t>a. Truyện ngắn:</a:t>
            </a:r>
            <a:endParaRPr lang="vi-VN" kern="100" dirty="0">
              <a:latin typeface="Times New Roman" panose="02020603050405020304" pitchFamily="18" charset="0"/>
              <a:ea typeface="Calibri" panose="020F0502020204030204" pitchFamily="34" charset="0"/>
            </a:endParaRPr>
          </a:p>
          <a:p>
            <a:pPr algn="just">
              <a:lnSpc>
                <a:spcPct val="107000"/>
              </a:lnSpc>
              <a:spcAft>
                <a:spcPts val="0"/>
              </a:spcAft>
            </a:pPr>
            <a:r>
              <a:rPr lang="vi-VN" b="1" kern="0" spc="25" dirty="0">
                <a:solidFill>
                  <a:srgbClr val="000000"/>
                </a:solidFill>
                <a:latin typeface="Times New Roman" panose="02020603050405020304" pitchFamily="18" charset="0"/>
                <a:ea typeface="Times New Roman" panose="02020603050405020304" pitchFamily="18" charset="0"/>
              </a:rPr>
              <a:t> </a:t>
            </a:r>
            <a:r>
              <a:rPr lang="vi-VN" kern="0" spc="25" dirty="0">
                <a:solidFill>
                  <a:srgbClr val="000000"/>
                </a:solidFill>
                <a:latin typeface="Times New Roman" panose="02020603050405020304" pitchFamily="18" charset="0"/>
                <a:ea typeface="Times New Roman" panose="02020603050405020304" pitchFamily="18" charset="0"/>
              </a:rPr>
              <a:t>Là thể loại tự sự cỡ nhỏ, hướng tới khắc họa một hiện tượng trong đời sống; cốt truyện thường diễn ra trong không gian, thời gian hạn chế; kết cấu không nhiều tầng, nhiều tuyến; ít nhân vật. </a:t>
            </a:r>
            <a:endParaRPr lang="vi-VN" kern="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54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76200" y="286386"/>
            <a:ext cx="5334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Một số tri thức về thể loại truyện ngắn</a:t>
            </a:r>
          </a:p>
        </p:txBody>
      </p:sp>
      <p:sp>
        <p:nvSpPr>
          <p:cNvPr id="7" name="Rounded Rectangle 6"/>
          <p:cNvSpPr/>
          <p:nvPr/>
        </p:nvSpPr>
        <p:spPr>
          <a:xfrm>
            <a:off x="0" y="1752600"/>
            <a:ext cx="9067800" cy="5037814"/>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07000"/>
              </a:lnSpc>
              <a:spcAft>
                <a:spcPts val="0"/>
              </a:spcAft>
            </a:pPr>
            <a:r>
              <a:rPr lang="en-US" b="1" kern="0" spc="25" dirty="0">
                <a:solidFill>
                  <a:srgbClr val="000000"/>
                </a:solidFill>
                <a:latin typeface="Times New Roman" panose="02020603050405020304" pitchFamily="18" charset="0"/>
                <a:ea typeface="Times New Roman" panose="02020603050405020304" pitchFamily="18" charset="0"/>
              </a:rPr>
              <a:t>- </a:t>
            </a:r>
            <a:r>
              <a:rPr lang="vi-VN" b="1" kern="0" spc="25" dirty="0">
                <a:solidFill>
                  <a:srgbClr val="000000"/>
                </a:solidFill>
                <a:latin typeface="Times New Roman" panose="02020603050405020304" pitchFamily="18" charset="0"/>
                <a:ea typeface="Times New Roman" panose="02020603050405020304" pitchFamily="18" charset="0"/>
              </a:rPr>
              <a:t>Về đề tài: </a:t>
            </a:r>
            <a:r>
              <a:rPr lang="vi-VN" kern="0" dirty="0">
                <a:solidFill>
                  <a:srgbClr val="000000"/>
                </a:solidFill>
                <a:latin typeface="Times New Roman" panose="02020603050405020304" pitchFamily="18" charset="0"/>
                <a:ea typeface="Times New Roman" panose="02020603050405020304" pitchFamily="18" charset="0"/>
              </a:rPr>
              <a:t>TN đề cập đến mọi đề tài phong phú, đa dạng, chạm đến mọi ngóc ngách đời sống con người.</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tình huống truyện</a:t>
            </a:r>
            <a:r>
              <a:rPr lang="vi-VN" kern="0" dirty="0">
                <a:solidFill>
                  <a:srgbClr val="000000"/>
                </a:solidFill>
                <a:latin typeface="Times New Roman" panose="02020603050405020304" pitchFamily="18" charset="0"/>
                <a:ea typeface="Times New Roman" panose="02020603050405020304" pitchFamily="18" charset="0"/>
              </a:rPr>
              <a:t>: Đó là cái tình thế nảy ra truyện, là lát cắt của đời sống, là một khoảnh khắc mà trong đó sự sống hiện ra rất đậm đặc…</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hành động</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tâm trạng</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nhận thức</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cốt truyện</a:t>
            </a:r>
            <a:r>
              <a:rPr lang="vi-VN" kern="0" dirty="0">
                <a:solidFill>
                  <a:srgbClr val="000000"/>
                </a:solidFill>
                <a:latin typeface="Times New Roman" panose="02020603050405020304" pitchFamily="18" charset="0"/>
                <a:ea typeface="Times New Roman" panose="02020603050405020304" pitchFamily="18" charset="0"/>
              </a:rPr>
              <a:t>: Cốt truyện là một hệ thống cụ thể những sự kiện, biến cố, hành động trong tác phẩm tự sự và tác phẩm kịch thể hiện mối quan hệ qua lại giữa các tính cách trong một hoàn cảnh xã hội nhất định nhằm thể hiện chủ đề tư tưởng của tác phẩm.</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Truyện ngắn không có cốt truyện( cốt truyện mờ nhạt)</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Truyện ngắn có cốt truyện</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nhân vật</a:t>
            </a:r>
            <a:r>
              <a:rPr lang="vi-VN" kern="0" dirty="0">
                <a:solidFill>
                  <a:srgbClr val="000000"/>
                </a:solidFill>
                <a:latin typeface="Times New Roman" panose="02020603050405020304" pitchFamily="18" charset="0"/>
                <a:ea typeface="Times New Roman" panose="02020603050405020304" pitchFamily="18" charset="0"/>
              </a:rPr>
              <a:t>: NV là linh hồn của tác phẩm, là người phát ngôn cho tư tưởng của nhà văn. Nhân vật phải được đặt trong một hoàn cảnh cụ thể, vừa mang tính chung phổ quát vừa mang tính riêng độc đáo.</a:t>
            </a:r>
            <a:endParaRPr lang="vi-VN" kern="100" dirty="0">
              <a:latin typeface="Times New Roman" panose="02020603050405020304" pitchFamily="18" charset="0"/>
              <a:ea typeface="Calibri" panose="020F0502020204030204" pitchFamily="34" charset="0"/>
            </a:endParaRPr>
          </a:p>
          <a:p>
            <a:r>
              <a:rPr lang="vi-VN" b="1" dirty="0">
                <a:solidFill>
                  <a:srgbClr val="000000"/>
                </a:solidFill>
                <a:latin typeface="Times New Roman" panose="02020603050405020304" pitchFamily="18" charset="0"/>
                <a:ea typeface="Calibri" panose="020F0502020204030204" pitchFamily="34" charset="0"/>
              </a:rPr>
              <a:t>- Về ngôn ngữ</a:t>
            </a:r>
            <a:r>
              <a:rPr lang="vi-VN" dirty="0">
                <a:solidFill>
                  <a:srgbClr val="000000"/>
                </a:solidFill>
                <a:latin typeface="Times New Roman" panose="02020603050405020304" pitchFamily="18" charset="0"/>
                <a:ea typeface="Calibri" panose="020F0502020204030204" pitchFamily="34" charset="0"/>
              </a:rPr>
              <a:t>: </a:t>
            </a:r>
            <a:r>
              <a:rPr lang="vi-VN" b="1" dirty="0">
                <a:solidFill>
                  <a:srgbClr val="000000"/>
                </a:solidFill>
                <a:latin typeface="Times New Roman" panose="02020603050405020304" pitchFamily="18" charset="0"/>
                <a:ea typeface="Calibri" panose="020F0502020204030204" pitchFamily="34" charset="0"/>
              </a:rPr>
              <a:t>chọn lọc, cô đúc, có tính biểu cảm, tính chính xác, tính hình tượng,.</a:t>
            </a:r>
            <a:r>
              <a:rPr lang="vi-VN" dirty="0">
                <a:solidFill>
                  <a:srgbClr val="000000"/>
                </a:solidFill>
                <a:latin typeface="Times New Roman" panose="02020603050405020304" pitchFamily="18" charset="0"/>
                <a:ea typeface="Calibri" panose="020F0502020204030204" pitchFamily="34" charset="0"/>
              </a:rPr>
              <a:t>.</a:t>
            </a:r>
            <a:endParaRPr kumimoji="0" lang="vi-VN" sz="1800" b="0" i="0" u="none" strike="noStrike" kern="100" cap="none" spc="0" normalizeH="0" baseline="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286386"/>
            <a:ext cx="4572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Một số tri thức về thể loại truyện ngắn</a:t>
            </a:r>
          </a:p>
        </p:txBody>
      </p:sp>
      <p:sp>
        <p:nvSpPr>
          <p:cNvPr id="7" name="Rounded Rectangle 6"/>
          <p:cNvSpPr/>
          <p:nvPr/>
        </p:nvSpPr>
        <p:spPr>
          <a:xfrm>
            <a:off x="0" y="1752600"/>
            <a:ext cx="9067800" cy="5037814"/>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1200"/>
              </a:spcBef>
              <a:spcAft>
                <a:spcPts val="0"/>
              </a:spcAft>
            </a:pPr>
            <a:r>
              <a:rPr lang="vi-VN" b="1" kern="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Về người kể chuyện</a:t>
            </a:r>
            <a:endParaRPr lang="vi-VN" b="1" kern="10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kern="0" spc="25" dirty="0">
                <a:solidFill>
                  <a:srgbClr val="000000"/>
                </a:solidFill>
                <a:latin typeface="Times New Roman" panose="02020603050405020304" pitchFamily="18" charset="0"/>
                <a:ea typeface="Times New Roman" panose="02020603050405020304" pitchFamily="18" charset="0"/>
              </a:rPr>
              <a:t>- </a:t>
            </a:r>
            <a:r>
              <a:rPr lang="vi-VN" b="1" i="1" kern="0" spc="25" dirty="0">
                <a:solidFill>
                  <a:srgbClr val="000000"/>
                </a:solidFill>
                <a:latin typeface="Times New Roman" panose="02020603050405020304" pitchFamily="18" charset="0"/>
                <a:ea typeface="Times New Roman" panose="02020603050405020304" pitchFamily="18" charset="0"/>
              </a:rPr>
              <a:t>Người kể chuyện hạn tri</a:t>
            </a:r>
            <a:r>
              <a:rPr lang="vi-VN" kern="0" spc="25" dirty="0">
                <a:solidFill>
                  <a:srgbClr val="000000"/>
                </a:solidFill>
                <a:latin typeface="Times New Roman" panose="02020603050405020304" pitchFamily="18" charset="0"/>
                <a:ea typeface="Times New Roman" panose="02020603050405020304" pitchFamily="18" charset="0"/>
              </a:rPr>
              <a:t>( ngôi kể thứ nhất): thường trực tiếp tham dự hoặc chứng kiến các sự việc xảy ra trong chuyện .</a:t>
            </a:r>
            <a:endParaRPr lang="vi-VN" kern="100" dirty="0">
              <a:latin typeface="Times New Roman" panose="02020603050405020304" pitchFamily="18" charset="0"/>
              <a:ea typeface="Calibri" panose="020F0502020204030204" pitchFamily="34" charset="0"/>
            </a:endParaRPr>
          </a:p>
          <a:p>
            <a:pPr marL="285750" indent="-285750" algn="just">
              <a:lnSpc>
                <a:spcPct val="107000"/>
              </a:lnSpc>
              <a:spcAft>
                <a:spcPts val="0"/>
              </a:spcAft>
              <a:buFontTx/>
              <a:buChar char="-"/>
            </a:pPr>
            <a:r>
              <a:rPr lang="vi-VN" b="1" i="1" kern="0" dirty="0">
                <a:solidFill>
                  <a:srgbClr val="000000"/>
                </a:solidFill>
                <a:latin typeface="Times New Roman" panose="02020603050405020304" pitchFamily="18" charset="0"/>
                <a:ea typeface="Times New Roman" panose="02020603050405020304" pitchFamily="18" charset="0"/>
              </a:rPr>
              <a:t>Người kể chuyện toàn tri</a:t>
            </a:r>
            <a:r>
              <a:rPr lang="vi-VN" kern="0" dirty="0">
                <a:solidFill>
                  <a:srgbClr val="000000"/>
                </a:solidFill>
                <a:latin typeface="Times New Roman" panose="02020603050405020304" pitchFamily="18" charset="0"/>
                <a:ea typeface="Times New Roman" panose="02020603050405020304" pitchFamily="18" charset="0"/>
              </a:rPr>
              <a:t>( ngôi kể thứ 3): không trực tiếp tham gia câu chuyện nhưng là người quan sát toàn năng, biết hết tất cả mọi việc</a:t>
            </a:r>
          </a:p>
          <a:p>
            <a:pPr algn="just">
              <a:lnSpc>
                <a:spcPct val="107000"/>
              </a:lnSpc>
              <a:spcAft>
                <a:spcPts val="0"/>
              </a:spcAft>
            </a:pPr>
            <a:r>
              <a:rPr lang="vi-VN" kern="0" dirty="0">
                <a:solidFill>
                  <a:schemeClr val="tx1"/>
                </a:solidFill>
                <a:latin typeface="Times New Roman" panose="02020603050405020304" pitchFamily="18" charset="0"/>
                <a:ea typeface="Times New Roman" panose="02020603050405020304" pitchFamily="18" charset="0"/>
              </a:rPr>
              <a:t>- </a:t>
            </a:r>
            <a:r>
              <a:rPr lang="vi-VN" b="1" kern="0" dirty="0">
                <a:solidFill>
                  <a:schemeClr val="tx1"/>
                </a:solidFill>
                <a:latin typeface="Times New Roman" panose="02020603050405020304" pitchFamily="18" charset="0"/>
                <a:ea typeface="Times New Roman" panose="02020603050405020304" pitchFamily="18" charset="0"/>
              </a:rPr>
              <a:t>Sự kết nối giữa lời người kể chuyện và lời nhân vật:</a:t>
            </a:r>
          </a:p>
          <a:p>
            <a:pPr algn="just">
              <a:lnSpc>
                <a:spcPct val="107000"/>
              </a:lnSpc>
              <a:spcAft>
                <a:spcPts val="0"/>
              </a:spcAft>
            </a:pPr>
            <a:r>
              <a:rPr lang="vi-VN" kern="0" dirty="0">
                <a:solidFill>
                  <a:schemeClr val="tx1"/>
                </a:solidFill>
                <a:latin typeface="Times New Roman" panose="02020603050405020304" pitchFamily="18" charset="0"/>
                <a:ea typeface="Times New Roman" panose="02020603050405020304" pitchFamily="18" charset="0"/>
              </a:rPr>
              <a:t>Trong truyện, lời nhân vật thường có sự phối hợp hài hòa với lời người kể chuyện, tạo nên sự hấp dẫn, lôi cuốn và phần nào thể hiện được phong cách của nhà văn</a:t>
            </a:r>
          </a:p>
          <a:p>
            <a:pPr marL="285750" indent="-285750" algn="just">
              <a:lnSpc>
                <a:spcPct val="107000"/>
              </a:lnSpc>
              <a:spcAft>
                <a:spcPts val="0"/>
              </a:spcAft>
              <a:buFontTx/>
              <a:buChar char="-"/>
            </a:pPr>
            <a:endParaRPr lang="en-US" kern="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49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75304" y="301214"/>
            <a:ext cx="458096" cy="850677"/>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graphicFrame>
        <p:nvGraphicFramePr>
          <p:cNvPr id="5" name="Table 4">
            <a:extLst>
              <a:ext uri="{FF2B5EF4-FFF2-40B4-BE49-F238E27FC236}">
                <a16:creationId xmlns:a16="http://schemas.microsoft.com/office/drawing/2014/main" xmlns="" id="{DF6CC0EF-305E-B53A-4BC0-30C63A2E0786}"/>
              </a:ext>
            </a:extLst>
          </p:cNvPr>
          <p:cNvGraphicFramePr>
            <a:graphicFrameLocks noGrp="1"/>
          </p:cNvGraphicFramePr>
          <p:nvPr>
            <p:extLst>
              <p:ext uri="{D42A27DB-BD31-4B8C-83A1-F6EECF244321}">
                <p14:modId xmlns:p14="http://schemas.microsoft.com/office/powerpoint/2010/main" val="3571769095"/>
              </p:ext>
            </p:extLst>
          </p:nvPr>
        </p:nvGraphicFramePr>
        <p:xfrm>
          <a:off x="699351" y="3048069"/>
          <a:ext cx="7886701" cy="2446021"/>
        </p:xfrm>
        <a:graphic>
          <a:graphicData uri="http://schemas.openxmlformats.org/drawingml/2006/table">
            <a:tbl>
              <a:tblPr firstRow="1" firstCol="1" lastRow="1" lastCol="1" bandRow="1" bandCol="1">
                <a:tableStyleId>{ED083AE6-46FA-4A59-8FB0-9F97EB10719F}</a:tableStyleId>
              </a:tblPr>
              <a:tblGrid>
                <a:gridCol w="1975225">
                  <a:extLst>
                    <a:ext uri="{9D8B030D-6E8A-4147-A177-3AD203B41FA5}">
                      <a16:colId xmlns:a16="http://schemas.microsoft.com/office/drawing/2014/main" xmlns="" val="2179023397"/>
                    </a:ext>
                  </a:extLst>
                </a:gridCol>
                <a:gridCol w="2087239">
                  <a:extLst>
                    <a:ext uri="{9D8B030D-6E8A-4147-A177-3AD203B41FA5}">
                      <a16:colId xmlns:a16="http://schemas.microsoft.com/office/drawing/2014/main" xmlns="" val="1550625156"/>
                    </a:ext>
                  </a:extLst>
                </a:gridCol>
                <a:gridCol w="1855323">
                  <a:extLst>
                    <a:ext uri="{9D8B030D-6E8A-4147-A177-3AD203B41FA5}">
                      <a16:colId xmlns:a16="http://schemas.microsoft.com/office/drawing/2014/main" xmlns="" val="1645605856"/>
                    </a:ext>
                  </a:extLst>
                </a:gridCol>
                <a:gridCol w="1968914">
                  <a:extLst>
                    <a:ext uri="{9D8B030D-6E8A-4147-A177-3AD203B41FA5}">
                      <a16:colId xmlns:a16="http://schemas.microsoft.com/office/drawing/2014/main" xmlns="" val="3919392283"/>
                    </a:ext>
                  </a:extLst>
                </a:gridCol>
              </a:tblGrid>
              <a:tr h="989815">
                <a:tc>
                  <a:txBody>
                    <a:bodyPr/>
                    <a:lstStyle/>
                    <a:p>
                      <a:pPr marL="0" marR="0" algn="ctr">
                        <a:lnSpc>
                          <a:spcPct val="107000"/>
                        </a:lnSpc>
                        <a:spcBef>
                          <a:spcPts val="0"/>
                        </a:spcBef>
                        <a:spcAft>
                          <a:spcPts val="0"/>
                        </a:spcAft>
                      </a:pPr>
                      <a:r>
                        <a:rPr lang="vi-VN" sz="1600" dirty="0">
                          <a:effectLst/>
                          <a:latin typeface="+mn-lt"/>
                        </a:rPr>
                        <a:t>K</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đã biết về </a:t>
                      </a:r>
                      <a:r>
                        <a:rPr lang="vi-VN" sz="1600" noProof="0" dirty="0">
                          <a:effectLst/>
                          <a:latin typeface="Times New Roman" panose="02020603050405020304" pitchFamily="18" charset="0"/>
                          <a:ea typeface="Calibri" panose="020F0502020204030204" pitchFamily="34" charset="0"/>
                        </a:rPr>
                        <a:t>tác</a:t>
                      </a:r>
                      <a:r>
                        <a:rPr lang="en-US" sz="160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giả</a:t>
                      </a:r>
                      <a:r>
                        <a:rPr lang="en-US" sz="1600" dirty="0">
                          <a:effectLst/>
                          <a:latin typeface="Times New Roman" panose="02020603050405020304" pitchFamily="18" charset="0"/>
                          <a:ea typeface="Calibri" panose="020F0502020204030204" pitchFamily="34" charset="0"/>
                        </a:rPr>
                        <a:t> và </a:t>
                      </a:r>
                      <a:r>
                        <a:rPr lang="vi-VN" sz="1600" dirty="0">
                          <a:effectLst/>
                          <a:latin typeface="Times New Roman" panose="02020603050405020304" pitchFamily="18" charset="0"/>
                          <a:ea typeface="Calibri" panose="020F0502020204030204" pitchFamily="34" charset="0"/>
                        </a:rPr>
                        <a:t>truyện</a:t>
                      </a:r>
                      <a:r>
                        <a:rPr lang="en-US" sz="160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r>
                        <a:rPr lang="vi-VN" sz="1600" noProof="0" dirty="0">
                          <a:effectLst/>
                          <a:latin typeface="Times New Roman" panose="02020603050405020304" pitchFamily="18" charset="0"/>
                          <a:ea typeface="Calibri" panose="020F0502020204030204" pitchFamily="34" charset="0"/>
                        </a:rPr>
                        <a:t>?</a:t>
                      </a:r>
                      <a:r>
                        <a:rPr lang="en-US" sz="1600" dirty="0">
                          <a:effectLst/>
                          <a:latin typeface="Times New Roman" panose="02020603050405020304" pitchFamily="18" charset="0"/>
                          <a:ea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W</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muốn </a:t>
                      </a:r>
                      <a:r>
                        <a:rPr lang="vi-VN" sz="1600" spc="-15" dirty="0">
                          <a:effectLst/>
                          <a:latin typeface="Times New Roman" panose="02020603050405020304" pitchFamily="18" charset="0"/>
                          <a:ea typeface="Calibri" panose="020F0502020204030204" pitchFamily="34" charset="0"/>
                        </a:rPr>
                        <a:t>biết </a:t>
                      </a:r>
                      <a:r>
                        <a:rPr lang="vi-VN" sz="1600" dirty="0">
                          <a:effectLst/>
                          <a:latin typeface="Times New Roman" panose="02020603050405020304" pitchFamily="18" charset="0"/>
                          <a:ea typeface="Calibri" panose="020F0502020204030204" pitchFamily="34" charset="0"/>
                        </a:rPr>
                        <a:t>về </a:t>
                      </a:r>
                      <a:r>
                        <a:rPr lang="en-US" sz="1600" dirty="0">
                          <a:effectLst/>
                          <a:latin typeface="Times New Roman" panose="02020603050405020304" pitchFamily="18" charset="0"/>
                          <a:ea typeface="Calibri" panose="020F0502020204030204" pitchFamily="34" charset="0"/>
                        </a:rPr>
                        <a:t>tác </a:t>
                      </a:r>
                      <a:r>
                        <a:rPr lang="vi-VN" sz="1600" noProof="0" dirty="0">
                          <a:effectLst/>
                          <a:latin typeface="Times New Roman" panose="02020603050405020304" pitchFamily="18" charset="0"/>
                          <a:ea typeface="Calibri" panose="020F0502020204030204" pitchFamily="34" charset="0"/>
                        </a:rPr>
                        <a:t>giả và truyện</a:t>
                      </a:r>
                      <a:r>
                        <a:rPr lang="vi-VN" sz="1600" baseline="0" noProof="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endParaRPr lang="vi-VN" sz="1600" noProof="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L</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đã </a:t>
                      </a:r>
                      <a:r>
                        <a:rPr lang="vi-VN" sz="1600" spc="-20" dirty="0">
                          <a:effectLst/>
                          <a:latin typeface="Times New Roman" panose="02020603050405020304" pitchFamily="18" charset="0"/>
                          <a:ea typeface="Calibri" panose="020F0502020204030204" pitchFamily="34" charset="0"/>
                        </a:rPr>
                        <a:t>học </a:t>
                      </a:r>
                      <a:r>
                        <a:rPr lang="vi-VN" sz="1600" dirty="0">
                          <a:effectLst/>
                          <a:latin typeface="Times New Roman" panose="02020603050405020304" pitchFamily="18" charset="0"/>
                          <a:ea typeface="Calibri" panose="020F0502020204030204" pitchFamily="34" charset="0"/>
                        </a:rPr>
                        <a:t>được về truyện</a:t>
                      </a:r>
                      <a:r>
                        <a:rPr lang="en-US" sz="1600" dirty="0">
                          <a:effectLst/>
                          <a:latin typeface="Times New Roman" panose="02020603050405020304" pitchFamily="18" charset="0"/>
                          <a:ea typeface="Calibri" panose="020F0502020204030204" pitchFamily="34" charset="0"/>
                        </a:rPr>
                        <a:t> qua </a:t>
                      </a:r>
                      <a:r>
                        <a:rPr lang="vi-VN" sz="1600" noProof="0" dirty="0">
                          <a:effectLst/>
                          <a:latin typeface="Times New Roman" panose="02020603050405020304" pitchFamily="18" charset="0"/>
                          <a:ea typeface="Calibri" panose="020F0502020204030204" pitchFamily="34" charset="0"/>
                        </a:rPr>
                        <a:t>việc chuẩn bị câu hỏi ?</a:t>
                      </a:r>
                      <a:endParaRPr lang="vi-VN" sz="1600" noProof="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H</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Em sẽ tiếp </a:t>
                      </a:r>
                      <a:r>
                        <a:rPr lang="vi-VN" sz="1600" spc="-25" dirty="0">
                          <a:effectLst/>
                          <a:latin typeface="Times New Roman" panose="02020603050405020304" pitchFamily="18" charset="0"/>
                          <a:ea typeface="Calibri" panose="020F0502020204030204" pitchFamily="34" charset="0"/>
                        </a:rPr>
                        <a:t>tục </a:t>
                      </a:r>
                      <a:r>
                        <a:rPr lang="vi-VN" sz="1600" dirty="0">
                          <a:effectLst/>
                          <a:latin typeface="Times New Roman" panose="02020603050405020304" pitchFamily="18" charset="0"/>
                          <a:ea typeface="Calibri" panose="020F0502020204030204" pitchFamily="34" charset="0"/>
                        </a:rPr>
                        <a:t>nghiên cứu </a:t>
                      </a:r>
                      <a:r>
                        <a:rPr lang="vi-VN" sz="1600" spc="-45" dirty="0">
                          <a:effectLst/>
                          <a:latin typeface="Times New Roman" panose="02020603050405020304" pitchFamily="18" charset="0"/>
                          <a:ea typeface="Calibri" panose="020F0502020204030204" pitchFamily="34" charset="0"/>
                        </a:rPr>
                        <a:t>về </a:t>
                      </a:r>
                      <a:r>
                        <a:rPr lang="vi-VN" sz="1600" dirty="0">
                          <a:effectLst/>
                          <a:latin typeface="Times New Roman" panose="02020603050405020304" pitchFamily="18" charset="0"/>
                          <a:ea typeface="Calibri" panose="020F0502020204030204" pitchFamily="34" charset="0"/>
                        </a:rPr>
                        <a:t>truyện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r>
                        <a:rPr lang="en-US" sz="1600" i="1" dirty="0">
                          <a:effectLst/>
                          <a:latin typeface="Times New Roman" panose="02020603050405020304" pitchFamily="18" charset="0"/>
                          <a:ea typeface="Calibri" panose="020F0502020204030204" pitchFamily="34" charset="0"/>
                        </a:rPr>
                        <a:t> </a:t>
                      </a:r>
                      <a:r>
                        <a:rPr lang="vi-VN" sz="1600" dirty="0">
                          <a:effectLst/>
                          <a:latin typeface="Times New Roman" panose="02020603050405020304" pitchFamily="18" charset="0"/>
                          <a:ea typeface="Calibri" panose="020F0502020204030204" pitchFamily="34" charset="0"/>
                        </a:rPr>
                        <a:t>theo cách nào?</a:t>
                      </a:r>
                      <a:endParaRPr lang="en-US" sz="16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85362707"/>
                  </a:ext>
                </a:extLst>
              </a:tr>
              <a:tr h="1091557">
                <a:tc>
                  <a:txBody>
                    <a:bodyPr/>
                    <a:lstStyle/>
                    <a:p>
                      <a:pPr marL="0" marR="0" algn="just">
                        <a:lnSpc>
                          <a:spcPct val="107000"/>
                        </a:lnSpc>
                        <a:spcBef>
                          <a:spcPts val="0"/>
                        </a:spcBef>
                        <a:spcAft>
                          <a:spcPts val="0"/>
                        </a:spcAft>
                      </a:pPr>
                      <a:r>
                        <a:rPr lang="en-US" sz="1400">
                          <a:effectLst/>
                        </a:rPr>
                        <a:t>......................................................................................................</a:t>
                      </a:r>
                      <a:endParaRPr lang="en-US" sz="1100">
                        <a:effectLst/>
                      </a:endParaRPr>
                    </a:p>
                    <a:p>
                      <a:pPr marL="0" marR="0" algn="just">
                        <a:lnSpc>
                          <a:spcPct val="107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a:effectLst/>
                        </a:rPr>
                        <a:t>.............................................................................................................</a:t>
                      </a:r>
                      <a:endParaRPr lang="en-US" sz="1100">
                        <a:effectLst/>
                      </a:endParaRPr>
                    </a:p>
                    <a:p>
                      <a:pPr marL="0" marR="0" algn="just">
                        <a:lnSpc>
                          <a:spcPct val="107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542161018"/>
                  </a:ext>
                </a:extLst>
              </a:tr>
            </a:tbl>
          </a:graphicData>
        </a:graphic>
      </p:graphicFrame>
      <p:sp>
        <p:nvSpPr>
          <p:cNvPr id="10" name="Rectangle 1">
            <a:extLst>
              <a:ext uri="{FF2B5EF4-FFF2-40B4-BE49-F238E27FC236}">
                <a16:creationId xmlns:a16="http://schemas.microsoft.com/office/drawing/2014/main" xmlns="" id="{219E65DA-6305-34B1-58C7-DB2296852E76}"/>
              </a:ext>
            </a:extLst>
          </p:cNvPr>
          <p:cNvSpPr>
            <a:spLocks noChangeArrowheads="1"/>
          </p:cNvSpPr>
          <p:nvPr/>
        </p:nvSpPr>
        <p:spPr bwMode="auto">
          <a:xfrm rot="10800000" flipH="1" flipV="1">
            <a:off x="3400720" y="2296791"/>
            <a:ext cx="1857080" cy="461665"/>
          </a:xfrm>
          <a:prstGeom prst="rect">
            <a:avLst/>
          </a:prstGeom>
          <a:solidFill>
            <a:schemeClr val="accent4">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Bảng</a:t>
            </a:r>
            <a:r>
              <a:rPr kumimoji="0" lang="en-US" altLang="en-US" sz="14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KWLH</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Rounded Rectangle 3"/>
          <p:cNvSpPr/>
          <p:nvPr/>
        </p:nvSpPr>
        <p:spPr>
          <a:xfrm>
            <a:off x="1600200" y="1524000"/>
            <a:ext cx="3810000" cy="533400"/>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2. </a:t>
            </a:r>
            <a:r>
              <a:rPr lang="vi-VN" sz="2000" dirty="0">
                <a:solidFill>
                  <a:schemeClr val="tx1"/>
                </a:solidFill>
                <a:latin typeface="Arial" panose="020B0604020202020204" pitchFamily="34" charset="0"/>
                <a:cs typeface="Arial" panose="020B0604020202020204" pitchFamily="34" charset="0"/>
              </a:rPr>
              <a:t>Đọc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372451"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342264"/>
            <a:ext cx="381000" cy="80073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4" name="Rounded Rectangle 3"/>
          <p:cNvSpPr/>
          <p:nvPr/>
        </p:nvSpPr>
        <p:spPr>
          <a:xfrm>
            <a:off x="76201" y="2133600"/>
            <a:ext cx="3563300" cy="685800"/>
          </a:xfrm>
          <a:prstGeom prst="roundRect">
            <a:avLst/>
          </a:prstGeom>
          <a:solidFill>
            <a:schemeClr val="accent4">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noProof="0" dirty="0">
                <a:solidFill>
                  <a:srgbClr val="002060"/>
                </a:solidFill>
                <a:latin typeface="Times New Roman" panose="02020603050405020304" charset="0"/>
                <a:cs typeface="Times New Roman" panose="02020603050405020304" charset="0"/>
              </a:rPr>
              <a:t>a</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Tác giả </a:t>
            </a:r>
          </a:p>
        </p:txBody>
      </p:sp>
      <p:sp>
        <p:nvSpPr>
          <p:cNvPr id="8" name="Rounded Rectangle 7"/>
          <p:cNvSpPr/>
          <p:nvPr/>
        </p:nvSpPr>
        <p:spPr>
          <a:xfrm>
            <a:off x="4572001" y="1151892"/>
            <a:ext cx="4419600" cy="196977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Mác-xim Go-rơ-ki (1868-1936) là một nhà văn người Nga của thế kỉ 20, ông tên thật là A-lếch-xây Pê-scop. </a:t>
            </a:r>
          </a:p>
          <a:p>
            <a:r>
              <a:rPr lang="vi-VN" dirty="0"/>
              <a:t>- Quê quán: Ông sinh tại thành phố công nghiệp Nizhni Novgorod trên bờ sông Vôn-ga trong một gia đình lao động. </a:t>
            </a:r>
          </a:p>
        </p:txBody>
      </p:sp>
      <p:sp>
        <p:nvSpPr>
          <p:cNvPr id="9" name="Rounded Rectangle 8"/>
          <p:cNvSpPr/>
          <p:nvPr/>
        </p:nvSpPr>
        <p:spPr>
          <a:xfrm>
            <a:off x="4572000" y="3197861"/>
            <a:ext cx="4419600" cy="21361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 Ông mồ côi cha từ khi 3 tuổi. </a:t>
            </a:r>
          </a:p>
          <a:p>
            <a:r>
              <a:rPr lang="vi-VN" dirty="0"/>
              <a:t>- Ngay từ thời thơ ấu, Go-rơ-ki đã phải chịu một sự giáo dục nghiệt ngã, hà khắc của ông ngoại. </a:t>
            </a:r>
          </a:p>
          <a:p>
            <a:r>
              <a:rPr lang="vi-VN" dirty="0"/>
              <a:t>- Khi lên 10 tuổi, mồ côi cả cha lẫn mẹ, ông đã phải lăn vào đời để kiếm sống, ông làm đủ nghề, có lúc ông phải đi ăn xin. </a:t>
            </a:r>
          </a:p>
        </p:txBody>
      </p:sp>
      <p:sp>
        <p:nvSpPr>
          <p:cNvPr id="11" name="Rounded Rectangle 10"/>
          <p:cNvSpPr/>
          <p:nvPr/>
        </p:nvSpPr>
        <p:spPr>
          <a:xfrm>
            <a:off x="4572000" y="5410200"/>
            <a:ext cx="4419600" cy="1371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vi-VN" dirty="0"/>
              <a:t>- Ông rất ham đọc sách và chính niềm đam mê này cùng những bươn trải đã giúp ông nảy sinh cảm hứng và năng lực áng tác văn chương. </a:t>
            </a:r>
            <a:endParaRPr lang="vi-VN" dirty="0">
              <a:solidFill>
                <a:prstClr val="black"/>
              </a:solidFill>
              <a:latin typeface="Arial" panose="020B0604020202020204" pitchFamily="34" charset="0"/>
              <a:cs typeface="Arial" panose="020B0604020202020204" pitchFamily="34" charset="0"/>
            </a:endParaRPr>
          </a:p>
        </p:txBody>
      </p:sp>
      <p:sp>
        <p:nvSpPr>
          <p:cNvPr id="13" name="Right Arrow 12"/>
          <p:cNvSpPr/>
          <p:nvPr/>
        </p:nvSpPr>
        <p:spPr>
          <a:xfrm>
            <a:off x="1676400" y="3352800"/>
            <a:ext cx="2133600" cy="1447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2"/>
                </a:solidFill>
              </a:rPr>
              <a:t>Tiểu sử</a:t>
            </a:r>
          </a:p>
        </p:txBody>
      </p:sp>
      <p:sp>
        <p:nvSpPr>
          <p:cNvPr id="5" name="Rounded Rectangle 4"/>
          <p:cNvSpPr/>
          <p:nvPr/>
        </p:nvSpPr>
        <p:spPr>
          <a:xfrm>
            <a:off x="152400" y="1371600"/>
            <a:ext cx="3978354" cy="457200"/>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 </a:t>
            </a:r>
            <a:r>
              <a:rPr lang="vi-VN" dirty="0">
                <a:solidFill>
                  <a:schemeClr val="tx1"/>
                </a:solidFill>
                <a:latin typeface="Arial" panose="020B0604020202020204" pitchFamily="34" charset="0"/>
                <a:cs typeface="Arial" panose="020B0604020202020204" pitchFamily="34" charset="0"/>
              </a:rPr>
              <a:t>Khái quát về tác giả, tác phẩm</a:t>
            </a:r>
          </a:p>
        </p:txBody>
      </p:sp>
    </p:spTree>
    <p:extLst>
      <p:ext uri="{BB962C8B-B14F-4D97-AF65-F5344CB8AC3E}">
        <p14:creationId xmlns:p14="http://schemas.microsoft.com/office/powerpoint/2010/main" val="7839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2"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2"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P spid="9" grpId="1" animBg="1"/>
      <p:bldP spid="9" grpId="2" animBg="1"/>
      <p:bldP spid="11" grpId="1" animBg="1"/>
      <p:bldP spid="11" grpId="2" animBg="1"/>
      <p:bldP spid="13" grpId="0" animBg="1"/>
      <p:bldP spid="5"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1069</TotalTime>
  <Words>3683</Words>
  <Application>Microsoft Office PowerPoint</Application>
  <PresentationFormat>On-screen Show (4:3)</PresentationFormat>
  <Paragraphs>241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Droplet</vt:lpstr>
      <vt:lpstr>Bài 5                ĐỌC: TRÁI TIM ĐAN-KÔ                  (Trích Bà lão I-dec-ghin)                                                           Mác-xim Go-rơ-ki </vt:lpstr>
      <vt:lpstr>                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TỔNG KẾT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ĐỌC: TRÁI TIM ĐAN-KÔ                  (Trích Bà lão I-dec-ghin)                                                           Mác-xim Go-rơ-ki </dc:title>
  <dc:creator>Admin</dc:creator>
  <cp:lastModifiedBy>Admin</cp:lastModifiedBy>
  <cp:revision>79</cp:revision>
  <dcterms:created xsi:type="dcterms:W3CDTF">2023-07-29T01:46:58Z</dcterms:created>
  <dcterms:modified xsi:type="dcterms:W3CDTF">2024-05-08T13:15:58Z</dcterms:modified>
</cp:coreProperties>
</file>