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69" r:id="rId6"/>
    <p:sldId id="261" r:id="rId7"/>
    <p:sldId id="270" r:id="rId8"/>
    <p:sldId id="271" r:id="rId9"/>
    <p:sldId id="272" r:id="rId10"/>
    <p:sldId id="273" r:id="rId11"/>
    <p:sldId id="274" r:id="rId12"/>
    <p:sldId id="275" r:id="rId13"/>
    <p:sldId id="276" r:id="rId14"/>
    <p:sldId id="264" r:id="rId15"/>
    <p:sldId id="278" r:id="rId16"/>
    <p:sldId id="279" r:id="rId17"/>
    <p:sldId id="277" r:id="rId18"/>
    <p:sldId id="260" r:id="rId19"/>
    <p:sldId id="262" r:id="rId20"/>
    <p:sldId id="259" r:id="rId21"/>
    <p:sldId id="280" r:id="rId22"/>
    <p:sldId id="263" r:id="rId23"/>
    <p:sldId id="282" r:id="rId24"/>
    <p:sldId id="281" r:id="rId25"/>
    <p:sldId id="283" r:id="rId26"/>
    <p:sldId id="265" r:id="rId27"/>
    <p:sldId id="284" r:id="rId28"/>
    <p:sldId id="286" r:id="rId29"/>
    <p:sldId id="285" r:id="rId30"/>
    <p:sldId id="288" r:id="rId31"/>
    <p:sldId id="287" r:id="rId32"/>
    <p:sldId id="266" r:id="rId33"/>
    <p:sldId id="289" r:id="rId34"/>
    <p:sldId id="290" r:id="rId35"/>
    <p:sldId id="291" r:id="rId36"/>
    <p:sldId id="267" r:id="rId37"/>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4" d="100"/>
          <a:sy n="44" d="100"/>
        </p:scale>
        <p:origin x="484"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0.svg"/></Relationships>
</file>

<file path=ppt/slides/_rels/slide1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0.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0.sv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0.svg"/></Relationships>
</file>

<file path=ppt/slides/_rels/slide1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0.sv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8.svg"/><Relationship Id="rId7"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0.sv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0.sv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0.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0.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TextBox 2"/>
          <p:cNvSpPr txBox="1"/>
          <p:nvPr/>
        </p:nvSpPr>
        <p:spPr>
          <a:xfrm>
            <a:off x="3761177" y="2029542"/>
            <a:ext cx="11973741" cy="530914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nchor="t">
            <a:spAutoFit/>
          </a:bodyPr>
          <a:lstStyle/>
          <a:p>
            <a:pPr algn="ctr"/>
            <a:r>
              <a:rPr lang="vi-VN" sz="11500" b="1">
                <a:latin typeface="+mj-lt"/>
              </a:rPr>
              <a:t>VIẾT BÀI THUYẾT MINH TỔNG HỢP</a:t>
            </a:r>
            <a:endParaRPr lang="en-GB" sz="11500">
              <a:latin typeface="+mj-lt"/>
            </a:endParaRPr>
          </a:p>
        </p:txBody>
      </p:sp>
      <p:grpSp>
        <p:nvGrpSpPr>
          <p:cNvPr id="3" name="Group 3"/>
          <p:cNvGrpSpPr/>
          <p:nvPr/>
        </p:nvGrpSpPr>
        <p:grpSpPr>
          <a:xfrm>
            <a:off x="13767198" y="462585"/>
            <a:ext cx="4990426" cy="1326061"/>
            <a:chOff x="0" y="0"/>
            <a:chExt cx="1314351" cy="349251"/>
          </a:xfrm>
        </p:grpSpPr>
        <p:sp>
          <p:nvSpPr>
            <p:cNvPr id="4" name="Freeform 4"/>
            <p:cNvSpPr/>
            <p:nvPr/>
          </p:nvSpPr>
          <p:spPr>
            <a:xfrm>
              <a:off x="203200" y="-50769"/>
              <a:ext cx="907951" cy="450788"/>
            </a:xfrm>
            <a:custGeom>
              <a:avLst/>
              <a:gdLst/>
              <a:ahLst/>
              <a:cxnLst/>
              <a:rect l="l" t="t" r="r" b="b"/>
              <a:pathLst>
                <a:path w="907951" h="450788">
                  <a:moveTo>
                    <a:pt x="907951" y="50769"/>
                  </a:moveTo>
                  <a:lnTo>
                    <a:pt x="907951" y="50769"/>
                  </a:lnTo>
                  <a:cubicBezTo>
                    <a:pt x="822628" y="0"/>
                    <a:pt x="713111" y="18323"/>
                    <a:pt x="648960" y="94099"/>
                  </a:cubicBezTo>
                  <a:cubicBezTo>
                    <a:pt x="584808" y="169875"/>
                    <a:pt x="584808" y="280914"/>
                    <a:pt x="648960" y="356690"/>
                  </a:cubicBezTo>
                  <a:cubicBezTo>
                    <a:pt x="713111" y="432466"/>
                    <a:pt x="822628" y="450788"/>
                    <a:pt x="907951" y="400020"/>
                  </a:cubicBezTo>
                  <a:lnTo>
                    <a:pt x="0" y="400020"/>
                  </a:lnTo>
                  <a:cubicBezTo>
                    <a:pt x="85323" y="450788"/>
                    <a:pt x="194840" y="432466"/>
                    <a:pt x="258991" y="356690"/>
                  </a:cubicBezTo>
                  <a:cubicBezTo>
                    <a:pt x="323143" y="280914"/>
                    <a:pt x="323143" y="169875"/>
                    <a:pt x="258991" y="94099"/>
                  </a:cubicBezTo>
                  <a:cubicBezTo>
                    <a:pt x="194840" y="18323"/>
                    <a:pt x="85323" y="0"/>
                    <a:pt x="0" y="50769"/>
                  </a:cubicBezTo>
                  <a:close/>
                </a:path>
              </a:pathLst>
            </a:custGeom>
            <a:solidFill>
              <a:srgbClr val="EACD6B"/>
            </a:solidFill>
          </p:spPr>
        </p:sp>
        <p:sp>
          <p:nvSpPr>
            <p:cNvPr id="5" name="TextBox 5"/>
            <p:cNvSpPr txBox="1"/>
            <p:nvPr/>
          </p:nvSpPr>
          <p:spPr>
            <a:xfrm>
              <a:off x="0" y="-95250"/>
              <a:ext cx="812800" cy="501650"/>
            </a:xfrm>
            <a:prstGeom prst="rect">
              <a:avLst/>
            </a:prstGeom>
          </p:spPr>
          <p:txBody>
            <a:bodyPr lIns="50800" tIns="50800" rIns="50800" bIns="50800" rtlCol="0" anchor="ctr"/>
            <a:lstStyle/>
            <a:p>
              <a:pPr algn="ctr">
                <a:lnSpc>
                  <a:spcPts val="3220"/>
                </a:lnSpc>
              </a:pPr>
              <a:endParaRPr/>
            </a:p>
          </p:txBody>
        </p:sp>
      </p:grpSp>
      <p:grpSp>
        <p:nvGrpSpPr>
          <p:cNvPr id="6" name="Group 6"/>
          <p:cNvGrpSpPr/>
          <p:nvPr/>
        </p:nvGrpSpPr>
        <p:grpSpPr>
          <a:xfrm>
            <a:off x="15024131" y="2207753"/>
            <a:ext cx="5570429" cy="1326061"/>
            <a:chOff x="0" y="0"/>
            <a:chExt cx="1467109" cy="349251"/>
          </a:xfrm>
        </p:grpSpPr>
        <p:sp>
          <p:nvSpPr>
            <p:cNvPr id="7" name="Freeform 7"/>
            <p:cNvSpPr/>
            <p:nvPr/>
          </p:nvSpPr>
          <p:spPr>
            <a:xfrm>
              <a:off x="203200" y="-50769"/>
              <a:ext cx="1060709" cy="450788"/>
            </a:xfrm>
            <a:custGeom>
              <a:avLst/>
              <a:gdLst/>
              <a:ahLst/>
              <a:cxnLst/>
              <a:rect l="l" t="t" r="r" b="b"/>
              <a:pathLst>
                <a:path w="1060709" h="450788">
                  <a:moveTo>
                    <a:pt x="1060709" y="50769"/>
                  </a:moveTo>
                  <a:lnTo>
                    <a:pt x="1060709" y="50769"/>
                  </a:lnTo>
                  <a:cubicBezTo>
                    <a:pt x="975386" y="0"/>
                    <a:pt x="865869" y="18323"/>
                    <a:pt x="801718" y="94099"/>
                  </a:cubicBezTo>
                  <a:cubicBezTo>
                    <a:pt x="737566" y="169875"/>
                    <a:pt x="737566" y="280914"/>
                    <a:pt x="801718" y="356690"/>
                  </a:cubicBezTo>
                  <a:cubicBezTo>
                    <a:pt x="865869" y="432466"/>
                    <a:pt x="975386" y="450788"/>
                    <a:pt x="1060709" y="400020"/>
                  </a:cubicBezTo>
                  <a:lnTo>
                    <a:pt x="0" y="400020"/>
                  </a:lnTo>
                  <a:cubicBezTo>
                    <a:pt x="85323" y="450788"/>
                    <a:pt x="194840" y="432466"/>
                    <a:pt x="258991" y="356690"/>
                  </a:cubicBezTo>
                  <a:cubicBezTo>
                    <a:pt x="323143" y="280914"/>
                    <a:pt x="323143" y="169875"/>
                    <a:pt x="258991" y="94099"/>
                  </a:cubicBezTo>
                  <a:cubicBezTo>
                    <a:pt x="194840" y="18323"/>
                    <a:pt x="85323" y="0"/>
                    <a:pt x="0" y="50769"/>
                  </a:cubicBezTo>
                  <a:close/>
                </a:path>
              </a:pathLst>
            </a:custGeom>
            <a:solidFill>
              <a:srgbClr val="C3CBFC"/>
            </a:solidFill>
          </p:spPr>
        </p:sp>
        <p:sp>
          <p:nvSpPr>
            <p:cNvPr id="8" name="TextBox 8"/>
            <p:cNvSpPr txBox="1"/>
            <p:nvPr/>
          </p:nvSpPr>
          <p:spPr>
            <a:xfrm>
              <a:off x="0" y="-95250"/>
              <a:ext cx="812800" cy="501650"/>
            </a:xfrm>
            <a:prstGeom prst="rect">
              <a:avLst/>
            </a:prstGeom>
          </p:spPr>
          <p:txBody>
            <a:bodyPr lIns="50800" tIns="50800" rIns="50800" bIns="50800" rtlCol="0" anchor="ctr"/>
            <a:lstStyle/>
            <a:p>
              <a:pPr algn="ctr">
                <a:lnSpc>
                  <a:spcPts val="3220"/>
                </a:lnSpc>
              </a:pPr>
              <a:endParaRPr/>
            </a:p>
          </p:txBody>
        </p:sp>
      </p:grpSp>
      <p:grpSp>
        <p:nvGrpSpPr>
          <p:cNvPr id="9" name="Group 9"/>
          <p:cNvGrpSpPr/>
          <p:nvPr/>
        </p:nvGrpSpPr>
        <p:grpSpPr>
          <a:xfrm>
            <a:off x="17259300" y="5419052"/>
            <a:ext cx="5965596" cy="1326061"/>
            <a:chOff x="0" y="0"/>
            <a:chExt cx="1571186" cy="349251"/>
          </a:xfrm>
        </p:grpSpPr>
        <p:sp>
          <p:nvSpPr>
            <p:cNvPr id="10" name="Freeform 10"/>
            <p:cNvSpPr/>
            <p:nvPr/>
          </p:nvSpPr>
          <p:spPr>
            <a:xfrm>
              <a:off x="203200" y="-50769"/>
              <a:ext cx="1164786" cy="450788"/>
            </a:xfrm>
            <a:custGeom>
              <a:avLst/>
              <a:gdLst/>
              <a:ahLst/>
              <a:cxnLst/>
              <a:rect l="l" t="t" r="r" b="b"/>
              <a:pathLst>
                <a:path w="1164786" h="450788">
                  <a:moveTo>
                    <a:pt x="1164786" y="50769"/>
                  </a:moveTo>
                  <a:lnTo>
                    <a:pt x="1164786" y="50769"/>
                  </a:lnTo>
                  <a:cubicBezTo>
                    <a:pt x="1079463" y="0"/>
                    <a:pt x="969946" y="18323"/>
                    <a:pt x="905795" y="94099"/>
                  </a:cubicBezTo>
                  <a:cubicBezTo>
                    <a:pt x="841643" y="169875"/>
                    <a:pt x="841643" y="280914"/>
                    <a:pt x="905795" y="356690"/>
                  </a:cubicBezTo>
                  <a:cubicBezTo>
                    <a:pt x="969946" y="432466"/>
                    <a:pt x="1079463" y="450788"/>
                    <a:pt x="1164786" y="400020"/>
                  </a:cubicBezTo>
                  <a:lnTo>
                    <a:pt x="0" y="400020"/>
                  </a:lnTo>
                  <a:cubicBezTo>
                    <a:pt x="85323" y="450788"/>
                    <a:pt x="194840" y="432466"/>
                    <a:pt x="258991" y="356690"/>
                  </a:cubicBezTo>
                  <a:cubicBezTo>
                    <a:pt x="323143" y="280914"/>
                    <a:pt x="323143" y="169875"/>
                    <a:pt x="258991" y="94099"/>
                  </a:cubicBezTo>
                  <a:cubicBezTo>
                    <a:pt x="194840" y="18323"/>
                    <a:pt x="85323" y="0"/>
                    <a:pt x="0" y="50769"/>
                  </a:cubicBezTo>
                  <a:close/>
                </a:path>
              </a:pathLst>
            </a:custGeom>
            <a:solidFill>
              <a:srgbClr val="FFC7D4"/>
            </a:solidFill>
          </p:spPr>
        </p:sp>
        <p:sp>
          <p:nvSpPr>
            <p:cNvPr id="11" name="TextBox 11"/>
            <p:cNvSpPr txBox="1"/>
            <p:nvPr/>
          </p:nvSpPr>
          <p:spPr>
            <a:xfrm>
              <a:off x="0" y="-95250"/>
              <a:ext cx="812800" cy="501650"/>
            </a:xfrm>
            <a:prstGeom prst="rect">
              <a:avLst/>
            </a:prstGeom>
          </p:spPr>
          <p:txBody>
            <a:bodyPr lIns="50800" tIns="50800" rIns="50800" bIns="50800" rtlCol="0" anchor="ctr"/>
            <a:lstStyle/>
            <a:p>
              <a:pPr algn="ctr">
                <a:lnSpc>
                  <a:spcPts val="3220"/>
                </a:lnSpc>
              </a:pPr>
              <a:endParaRPr/>
            </a:p>
          </p:txBody>
        </p:sp>
      </p:grpSp>
      <p:grpSp>
        <p:nvGrpSpPr>
          <p:cNvPr id="12" name="Group 12"/>
          <p:cNvGrpSpPr/>
          <p:nvPr/>
        </p:nvGrpSpPr>
        <p:grpSpPr>
          <a:xfrm>
            <a:off x="16262412" y="3882313"/>
            <a:ext cx="5965596" cy="1326061"/>
            <a:chOff x="0" y="0"/>
            <a:chExt cx="1571186" cy="349251"/>
          </a:xfrm>
        </p:grpSpPr>
        <p:sp>
          <p:nvSpPr>
            <p:cNvPr id="13" name="Freeform 13"/>
            <p:cNvSpPr/>
            <p:nvPr/>
          </p:nvSpPr>
          <p:spPr>
            <a:xfrm>
              <a:off x="203200" y="-50769"/>
              <a:ext cx="1164786" cy="450788"/>
            </a:xfrm>
            <a:custGeom>
              <a:avLst/>
              <a:gdLst/>
              <a:ahLst/>
              <a:cxnLst/>
              <a:rect l="l" t="t" r="r" b="b"/>
              <a:pathLst>
                <a:path w="1164786" h="450788">
                  <a:moveTo>
                    <a:pt x="1164786" y="50769"/>
                  </a:moveTo>
                  <a:lnTo>
                    <a:pt x="1164786" y="50769"/>
                  </a:lnTo>
                  <a:cubicBezTo>
                    <a:pt x="1079463" y="0"/>
                    <a:pt x="969946" y="18323"/>
                    <a:pt x="905795" y="94099"/>
                  </a:cubicBezTo>
                  <a:cubicBezTo>
                    <a:pt x="841643" y="169875"/>
                    <a:pt x="841643" y="280914"/>
                    <a:pt x="905795" y="356690"/>
                  </a:cubicBezTo>
                  <a:cubicBezTo>
                    <a:pt x="969946" y="432466"/>
                    <a:pt x="1079463" y="450788"/>
                    <a:pt x="1164786" y="400020"/>
                  </a:cubicBezTo>
                  <a:lnTo>
                    <a:pt x="0" y="400020"/>
                  </a:lnTo>
                  <a:cubicBezTo>
                    <a:pt x="85323" y="450788"/>
                    <a:pt x="194840" y="432466"/>
                    <a:pt x="258991" y="356690"/>
                  </a:cubicBezTo>
                  <a:cubicBezTo>
                    <a:pt x="323143" y="280914"/>
                    <a:pt x="323143" y="169875"/>
                    <a:pt x="258991" y="94099"/>
                  </a:cubicBezTo>
                  <a:cubicBezTo>
                    <a:pt x="194840" y="18323"/>
                    <a:pt x="85323" y="0"/>
                    <a:pt x="0" y="50769"/>
                  </a:cubicBezTo>
                  <a:close/>
                </a:path>
              </a:pathLst>
            </a:custGeom>
            <a:solidFill>
              <a:srgbClr val="FBC391"/>
            </a:solidFill>
          </p:spPr>
        </p:sp>
        <p:sp>
          <p:nvSpPr>
            <p:cNvPr id="14" name="TextBox 14"/>
            <p:cNvSpPr txBox="1"/>
            <p:nvPr/>
          </p:nvSpPr>
          <p:spPr>
            <a:xfrm>
              <a:off x="0" y="-95250"/>
              <a:ext cx="812800" cy="501650"/>
            </a:xfrm>
            <a:prstGeom prst="rect">
              <a:avLst/>
            </a:prstGeom>
          </p:spPr>
          <p:txBody>
            <a:bodyPr lIns="50800" tIns="50800" rIns="50800" bIns="50800" rtlCol="0" anchor="ctr"/>
            <a:lstStyle/>
            <a:p>
              <a:pPr algn="ctr">
                <a:lnSpc>
                  <a:spcPts val="3220"/>
                </a:lnSpc>
              </a:pPr>
              <a:endParaRPr/>
            </a:p>
          </p:txBody>
        </p:sp>
      </p:grpSp>
      <p:sp>
        <p:nvSpPr>
          <p:cNvPr id="16" name="Freeform 16"/>
          <p:cNvSpPr/>
          <p:nvPr/>
        </p:nvSpPr>
        <p:spPr>
          <a:xfrm rot="-249340" flipH="1">
            <a:off x="14377831" y="5791646"/>
            <a:ext cx="3159749" cy="7456634"/>
          </a:xfrm>
          <a:custGeom>
            <a:avLst/>
            <a:gdLst/>
            <a:ahLst/>
            <a:cxnLst/>
            <a:rect l="l" t="t" r="r" b="b"/>
            <a:pathLst>
              <a:path w="3159749" h="7456634">
                <a:moveTo>
                  <a:pt x="3159749" y="0"/>
                </a:moveTo>
                <a:lnTo>
                  <a:pt x="0" y="0"/>
                </a:lnTo>
                <a:lnTo>
                  <a:pt x="0" y="7456634"/>
                </a:lnTo>
                <a:lnTo>
                  <a:pt x="3159749" y="7456634"/>
                </a:lnTo>
                <a:lnTo>
                  <a:pt x="3159749" y="0"/>
                </a:lnTo>
                <a:close/>
              </a:path>
            </a:pathLst>
          </a:custGeom>
          <a:blipFill>
            <a:blip r:embed="rId2"/>
            <a:stretch>
              <a:fillRect/>
            </a:stretch>
          </a:blipFill>
        </p:spPr>
      </p:sp>
      <p:sp>
        <p:nvSpPr>
          <p:cNvPr id="17" name="Freeform 17"/>
          <p:cNvSpPr/>
          <p:nvPr/>
        </p:nvSpPr>
        <p:spPr>
          <a:xfrm rot="-1864390">
            <a:off x="-882698" y="76638"/>
            <a:ext cx="5816573" cy="3075513"/>
          </a:xfrm>
          <a:custGeom>
            <a:avLst/>
            <a:gdLst/>
            <a:ahLst/>
            <a:cxnLst/>
            <a:rect l="l" t="t" r="r" b="b"/>
            <a:pathLst>
              <a:path w="5816573" h="3075513">
                <a:moveTo>
                  <a:pt x="0" y="0"/>
                </a:moveTo>
                <a:lnTo>
                  <a:pt x="5816573" y="0"/>
                </a:lnTo>
                <a:lnTo>
                  <a:pt x="5816573" y="3075513"/>
                </a:lnTo>
                <a:lnTo>
                  <a:pt x="0" y="3075513"/>
                </a:lnTo>
                <a:lnTo>
                  <a:pt x="0" y="0"/>
                </a:lnTo>
                <a:close/>
              </a:path>
            </a:pathLst>
          </a:custGeom>
          <a:blipFill>
            <a:blip r:embed="rId3"/>
            <a:stretch>
              <a:fillRect/>
            </a:stretch>
          </a:blipFill>
        </p:spPr>
      </p:sp>
      <p:sp>
        <p:nvSpPr>
          <p:cNvPr id="18" name="Freeform 18"/>
          <p:cNvSpPr/>
          <p:nvPr/>
        </p:nvSpPr>
        <p:spPr>
          <a:xfrm rot="836147">
            <a:off x="-420889" y="7014166"/>
            <a:ext cx="8426592" cy="5614217"/>
          </a:xfrm>
          <a:custGeom>
            <a:avLst/>
            <a:gdLst/>
            <a:ahLst/>
            <a:cxnLst/>
            <a:rect l="l" t="t" r="r" b="b"/>
            <a:pathLst>
              <a:path w="8426592" h="5614217">
                <a:moveTo>
                  <a:pt x="0" y="0"/>
                </a:moveTo>
                <a:lnTo>
                  <a:pt x="8426592" y="0"/>
                </a:lnTo>
                <a:lnTo>
                  <a:pt x="8426592" y="5614217"/>
                </a:lnTo>
                <a:lnTo>
                  <a:pt x="0" y="5614217"/>
                </a:lnTo>
                <a:lnTo>
                  <a:pt x="0" y="0"/>
                </a:lnTo>
                <a:close/>
              </a:path>
            </a:pathLst>
          </a:custGeom>
          <a:blipFill>
            <a:blip r:embed="rId4"/>
            <a:stretch>
              <a:fillRect/>
            </a:stretch>
          </a:blipFill>
        </p:spPr>
      </p:sp>
      <p:sp>
        <p:nvSpPr>
          <p:cNvPr id="19" name="Freeform 19"/>
          <p:cNvSpPr/>
          <p:nvPr/>
        </p:nvSpPr>
        <p:spPr>
          <a:xfrm rot="-1101599">
            <a:off x="-442592" y="7864936"/>
            <a:ext cx="3895251" cy="2786727"/>
          </a:xfrm>
          <a:custGeom>
            <a:avLst/>
            <a:gdLst/>
            <a:ahLst/>
            <a:cxnLst/>
            <a:rect l="l" t="t" r="r" b="b"/>
            <a:pathLst>
              <a:path w="3895251" h="2786727">
                <a:moveTo>
                  <a:pt x="0" y="0"/>
                </a:moveTo>
                <a:lnTo>
                  <a:pt x="3895250" y="0"/>
                </a:lnTo>
                <a:lnTo>
                  <a:pt x="3895250" y="2786728"/>
                </a:lnTo>
                <a:lnTo>
                  <a:pt x="0" y="2786728"/>
                </a:lnTo>
                <a:lnTo>
                  <a:pt x="0" y="0"/>
                </a:lnTo>
                <a:close/>
              </a:path>
            </a:pathLst>
          </a:custGeom>
          <a:blipFill>
            <a:blip r:embed="rId5"/>
            <a:stretch>
              <a:fillRect/>
            </a:stretch>
          </a:blipFill>
        </p:spPr>
      </p:sp>
      <p:sp>
        <p:nvSpPr>
          <p:cNvPr id="20" name="Freeform 20"/>
          <p:cNvSpPr/>
          <p:nvPr/>
        </p:nvSpPr>
        <p:spPr>
          <a:xfrm>
            <a:off x="2938817" y="7650748"/>
            <a:ext cx="4742861" cy="4830412"/>
          </a:xfrm>
          <a:custGeom>
            <a:avLst/>
            <a:gdLst/>
            <a:ahLst/>
            <a:cxnLst/>
            <a:rect l="l" t="t" r="r" b="b"/>
            <a:pathLst>
              <a:path w="4742861" h="4830412">
                <a:moveTo>
                  <a:pt x="0" y="0"/>
                </a:moveTo>
                <a:lnTo>
                  <a:pt x="4742861" y="0"/>
                </a:lnTo>
                <a:lnTo>
                  <a:pt x="4742861" y="4830412"/>
                </a:lnTo>
                <a:lnTo>
                  <a:pt x="0" y="4830412"/>
                </a:lnTo>
                <a:lnTo>
                  <a:pt x="0" y="0"/>
                </a:lnTo>
                <a:close/>
              </a:path>
            </a:pathLst>
          </a:custGeom>
          <a:blipFill>
            <a:blip r:embed="rId6"/>
            <a:stretch>
              <a:fillRect/>
            </a:stretch>
          </a:blipFill>
        </p:spPr>
      </p:sp>
      <p:sp>
        <p:nvSpPr>
          <p:cNvPr id="21" name="Freeform 21"/>
          <p:cNvSpPr/>
          <p:nvPr/>
        </p:nvSpPr>
        <p:spPr>
          <a:xfrm rot="3200859">
            <a:off x="9177958" y="6818188"/>
            <a:ext cx="1618121" cy="3632517"/>
          </a:xfrm>
          <a:custGeom>
            <a:avLst/>
            <a:gdLst/>
            <a:ahLst/>
            <a:cxnLst/>
            <a:rect l="l" t="t" r="r" b="b"/>
            <a:pathLst>
              <a:path w="1618121" h="3632517">
                <a:moveTo>
                  <a:pt x="0" y="0"/>
                </a:moveTo>
                <a:lnTo>
                  <a:pt x="1618122" y="0"/>
                </a:lnTo>
                <a:lnTo>
                  <a:pt x="1618122" y="3632517"/>
                </a:lnTo>
                <a:lnTo>
                  <a:pt x="0" y="3632517"/>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314514" y="311749"/>
            <a:ext cx="4173960" cy="2666117"/>
          </a:xfrm>
          <a:custGeom>
            <a:avLst/>
            <a:gdLst/>
            <a:ahLst/>
            <a:cxnLst/>
            <a:rect l="l" t="t" r="r" b="b"/>
            <a:pathLst>
              <a:path w="4173960" h="2666117">
                <a:moveTo>
                  <a:pt x="0" y="0"/>
                </a:moveTo>
                <a:lnTo>
                  <a:pt x="4173959" y="0"/>
                </a:lnTo>
                <a:lnTo>
                  <a:pt x="4173959" y="2666117"/>
                </a:lnTo>
                <a:lnTo>
                  <a:pt x="0" y="2666117"/>
                </a:lnTo>
                <a:lnTo>
                  <a:pt x="0" y="0"/>
                </a:lnTo>
                <a:close/>
              </a:path>
            </a:pathLst>
          </a:custGeom>
          <a:blipFill>
            <a:blip r:embed="rId2"/>
            <a:stretch>
              <a:fillRect/>
            </a:stretch>
          </a:blipFill>
        </p:spPr>
      </p:sp>
      <p:sp>
        <p:nvSpPr>
          <p:cNvPr id="3" name="Freeform 3"/>
          <p:cNvSpPr/>
          <p:nvPr/>
        </p:nvSpPr>
        <p:spPr>
          <a:xfrm>
            <a:off x="-2093506" y="4117855"/>
            <a:ext cx="6244411" cy="3988618"/>
          </a:xfrm>
          <a:custGeom>
            <a:avLst/>
            <a:gdLst/>
            <a:ahLst/>
            <a:cxnLst/>
            <a:rect l="l" t="t" r="r" b="b"/>
            <a:pathLst>
              <a:path w="6244411" h="3988618">
                <a:moveTo>
                  <a:pt x="0" y="0"/>
                </a:moveTo>
                <a:lnTo>
                  <a:pt x="6244412" y="0"/>
                </a:lnTo>
                <a:lnTo>
                  <a:pt x="6244412" y="3988618"/>
                </a:lnTo>
                <a:lnTo>
                  <a:pt x="0" y="3988618"/>
                </a:lnTo>
                <a:lnTo>
                  <a:pt x="0" y="0"/>
                </a:lnTo>
                <a:close/>
              </a:path>
            </a:pathLst>
          </a:custGeom>
          <a:blipFill>
            <a:blip r:embed="rId2"/>
            <a:stretch>
              <a:fillRect/>
            </a:stretch>
          </a:blipFill>
        </p:spPr>
      </p:sp>
      <p:sp>
        <p:nvSpPr>
          <p:cNvPr id="4" name="Freeform 4"/>
          <p:cNvSpPr/>
          <p:nvPr/>
        </p:nvSpPr>
        <p:spPr>
          <a:xfrm>
            <a:off x="-1177901" y="-1227392"/>
            <a:ext cx="7315200" cy="3910307"/>
          </a:xfrm>
          <a:custGeom>
            <a:avLst/>
            <a:gdLst/>
            <a:ahLst/>
            <a:cxnLst/>
            <a:rect l="l" t="t" r="r" b="b"/>
            <a:pathLst>
              <a:path w="7315200" h="3910307">
                <a:moveTo>
                  <a:pt x="0" y="0"/>
                </a:moveTo>
                <a:lnTo>
                  <a:pt x="7315200" y="0"/>
                </a:lnTo>
                <a:lnTo>
                  <a:pt x="7315200" y="3910307"/>
                </a:lnTo>
                <a:lnTo>
                  <a:pt x="0" y="391030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TextBox 5"/>
          <p:cNvSpPr txBox="1"/>
          <p:nvPr/>
        </p:nvSpPr>
        <p:spPr>
          <a:xfrm>
            <a:off x="3200400" y="1291037"/>
            <a:ext cx="13487400" cy="923330"/>
          </a:xfrm>
          <a:prstGeom prst="rect">
            <a:avLst/>
          </a:prstGeom>
        </p:spPr>
        <p:txBody>
          <a:bodyPr wrap="square" lIns="0" tIns="0" rIns="0" bIns="0" rtlCol="0" anchor="t">
            <a:spAutoFit/>
          </a:bodyPr>
          <a:lstStyle/>
          <a:p>
            <a:r>
              <a:rPr lang="en-US" sz="6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 LUYỆN TẬP - THỰC HÀNH VIẾT</a:t>
            </a:r>
            <a:endParaRPr lang="en-GB" sz="6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Freeform 6"/>
          <p:cNvSpPr/>
          <p:nvPr/>
        </p:nvSpPr>
        <p:spPr>
          <a:xfrm>
            <a:off x="7111266" y="7109270"/>
            <a:ext cx="13778774" cy="6355459"/>
          </a:xfrm>
          <a:custGeom>
            <a:avLst/>
            <a:gdLst/>
            <a:ahLst/>
            <a:cxnLst/>
            <a:rect l="l" t="t" r="r" b="b"/>
            <a:pathLst>
              <a:path w="13778774" h="6355459">
                <a:moveTo>
                  <a:pt x="0" y="0"/>
                </a:moveTo>
                <a:lnTo>
                  <a:pt x="13778774" y="0"/>
                </a:lnTo>
                <a:lnTo>
                  <a:pt x="13778774" y="6355460"/>
                </a:lnTo>
                <a:lnTo>
                  <a:pt x="0" y="6355460"/>
                </a:lnTo>
                <a:lnTo>
                  <a:pt x="0" y="0"/>
                </a:lnTo>
                <a:close/>
              </a:path>
            </a:pathLst>
          </a:custGeom>
          <a:blipFill>
            <a:blip r:embed="rId5"/>
            <a:stretch>
              <a:fillRect/>
            </a:stretch>
          </a:blipFill>
        </p:spPr>
      </p:sp>
      <p:sp>
        <p:nvSpPr>
          <p:cNvPr id="7" name="Freeform 7"/>
          <p:cNvSpPr/>
          <p:nvPr/>
        </p:nvSpPr>
        <p:spPr>
          <a:xfrm rot="-1334791">
            <a:off x="14984464" y="5054881"/>
            <a:ext cx="4607903" cy="6103183"/>
          </a:xfrm>
          <a:custGeom>
            <a:avLst/>
            <a:gdLst/>
            <a:ahLst/>
            <a:cxnLst/>
            <a:rect l="l" t="t" r="r" b="b"/>
            <a:pathLst>
              <a:path w="4607903" h="6103183">
                <a:moveTo>
                  <a:pt x="0" y="0"/>
                </a:moveTo>
                <a:lnTo>
                  <a:pt x="4607904" y="0"/>
                </a:lnTo>
                <a:lnTo>
                  <a:pt x="4607904" y="6103183"/>
                </a:lnTo>
                <a:lnTo>
                  <a:pt x="0" y="6103183"/>
                </a:lnTo>
                <a:lnTo>
                  <a:pt x="0" y="0"/>
                </a:lnTo>
                <a:close/>
              </a:path>
            </a:pathLst>
          </a:custGeom>
          <a:blipFill>
            <a:blip r:embed="rId6"/>
            <a:stretch>
              <a:fillRect/>
            </a:stretch>
          </a:blipFill>
        </p:spPr>
      </p:sp>
      <p:sp>
        <p:nvSpPr>
          <p:cNvPr id="8" name="Rectangle 7"/>
          <p:cNvSpPr/>
          <p:nvPr/>
        </p:nvSpPr>
        <p:spPr>
          <a:xfrm>
            <a:off x="5105400" y="2920626"/>
            <a:ext cx="9982200" cy="956800"/>
          </a:xfrm>
          <a:prstGeom prst="rect">
            <a:avLst/>
          </a:prstGeom>
        </p:spPr>
        <p:txBody>
          <a:bodyPr wrap="square">
            <a:spAutoFit/>
          </a:bodyPr>
          <a:lstStyle/>
          <a:p>
            <a:pPr algn="just">
              <a:lnSpc>
                <a:spcPct val="130000"/>
              </a:lnSpc>
              <a:spcAft>
                <a:spcPts val="0"/>
              </a:spcAft>
              <a:tabLst>
                <a:tab pos="457200" algn="l"/>
                <a:tab pos="571500" algn="l"/>
              </a:tabLst>
            </a:pPr>
            <a:r>
              <a:rPr lang="en-US" sz="4800" b="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2.1. Thực hành viết theo các bước</a:t>
            </a:r>
            <a:endParaRPr lang="en-GB" sz="480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4820366" y="4686300"/>
            <a:ext cx="9144000" cy="3225307"/>
          </a:xfrm>
          <a:prstGeom prst="rect">
            <a:avLst/>
          </a:prstGeom>
        </p:spPr>
        <p:txBody>
          <a:bodyPr>
            <a:spAutoFit/>
          </a:bodyPr>
          <a:lstStyle/>
          <a:p>
            <a:pPr algn="just">
              <a:lnSpc>
                <a:spcPct val="130000"/>
              </a:lnSpc>
              <a:spcAft>
                <a:spcPts val="0"/>
              </a:spcAft>
              <a:tabLst>
                <a:tab pos="457200" algn="l"/>
                <a:tab pos="571500" algn="l"/>
              </a:tabLst>
            </a:pPr>
            <a:r>
              <a:rPr lang="en-US" sz="40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Đề bài:</a:t>
            </a:r>
            <a:r>
              <a:rPr lang="en-US" sz="4000" b="1">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a:solidFill>
                  <a:srgbClr val="333333"/>
                </a:solidFill>
                <a:latin typeface="Times New Roman" panose="02020603050405020304" pitchFamily="18" charset="0"/>
                <a:ea typeface="Calibri" panose="020F0502020204030204" pitchFamily="34" charset="0"/>
                <a:cs typeface="Times New Roman" panose="02020603050405020304" pitchFamily="18" charset="0"/>
              </a:rPr>
              <a:t>Một bạn nước ngoài muốn tìm hiểu về con người Việt Nam. Em hãy viết bài thuyết minh giới thiệu một số phẩm chất của con người Việt Nam.</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880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1281812" y="4062861"/>
            <a:ext cx="4972884" cy="5195439"/>
            <a:chOff x="0" y="0"/>
            <a:chExt cx="1504394" cy="1571721"/>
          </a:xfrm>
        </p:grpSpPr>
        <p:sp>
          <p:nvSpPr>
            <p:cNvPr id="3" name="Freeform 3"/>
            <p:cNvSpPr/>
            <p:nvPr/>
          </p:nvSpPr>
          <p:spPr>
            <a:xfrm>
              <a:off x="0" y="0"/>
              <a:ext cx="1504394" cy="1571721"/>
            </a:xfrm>
            <a:custGeom>
              <a:avLst/>
              <a:gdLst/>
              <a:ahLst/>
              <a:cxnLst/>
              <a:rect l="l" t="t" r="r" b="b"/>
              <a:pathLst>
                <a:path w="1504394" h="1571721">
                  <a:moveTo>
                    <a:pt x="0" y="0"/>
                  </a:moveTo>
                  <a:lnTo>
                    <a:pt x="1504394" y="0"/>
                  </a:lnTo>
                  <a:lnTo>
                    <a:pt x="1504394" y="1571721"/>
                  </a:lnTo>
                  <a:lnTo>
                    <a:pt x="0" y="1571721"/>
                  </a:lnTo>
                  <a:close/>
                </a:path>
              </a:pathLst>
            </a:custGeom>
            <a:solidFill>
              <a:srgbClr val="EACD6B"/>
            </a:solidFill>
          </p:spPr>
        </p:sp>
        <p:sp>
          <p:nvSpPr>
            <p:cNvPr id="4" name="TextBox 4"/>
            <p:cNvSpPr txBox="1"/>
            <p:nvPr/>
          </p:nvSpPr>
          <p:spPr>
            <a:xfrm>
              <a:off x="0" y="-95250"/>
              <a:ext cx="812800" cy="908050"/>
            </a:xfrm>
            <a:prstGeom prst="rect">
              <a:avLst/>
            </a:prstGeom>
          </p:spPr>
          <p:txBody>
            <a:bodyPr lIns="50800" tIns="50800" rIns="50800" bIns="50800" rtlCol="0" anchor="ctr"/>
            <a:lstStyle/>
            <a:p>
              <a:pPr algn="ctr">
                <a:lnSpc>
                  <a:spcPts val="3220"/>
                </a:lnSpc>
              </a:pPr>
              <a:endParaRPr>
                <a:solidFill>
                  <a:prstClr val="black"/>
                </a:solidFill>
              </a:endParaRPr>
            </a:p>
          </p:txBody>
        </p:sp>
      </p:grpSp>
      <p:grpSp>
        <p:nvGrpSpPr>
          <p:cNvPr id="5" name="Group 5"/>
          <p:cNvGrpSpPr/>
          <p:nvPr/>
        </p:nvGrpSpPr>
        <p:grpSpPr>
          <a:xfrm>
            <a:off x="6657558" y="4062861"/>
            <a:ext cx="4972884" cy="5195439"/>
            <a:chOff x="0" y="0"/>
            <a:chExt cx="1504394" cy="1571721"/>
          </a:xfrm>
        </p:grpSpPr>
        <p:sp>
          <p:nvSpPr>
            <p:cNvPr id="6" name="Freeform 6"/>
            <p:cNvSpPr/>
            <p:nvPr/>
          </p:nvSpPr>
          <p:spPr>
            <a:xfrm>
              <a:off x="0" y="0"/>
              <a:ext cx="1504394" cy="1571721"/>
            </a:xfrm>
            <a:custGeom>
              <a:avLst/>
              <a:gdLst/>
              <a:ahLst/>
              <a:cxnLst/>
              <a:rect l="l" t="t" r="r" b="b"/>
              <a:pathLst>
                <a:path w="1504394" h="1571721">
                  <a:moveTo>
                    <a:pt x="0" y="0"/>
                  </a:moveTo>
                  <a:lnTo>
                    <a:pt x="1504394" y="0"/>
                  </a:lnTo>
                  <a:lnTo>
                    <a:pt x="1504394" y="1571721"/>
                  </a:lnTo>
                  <a:lnTo>
                    <a:pt x="0" y="1571721"/>
                  </a:lnTo>
                  <a:close/>
                </a:path>
              </a:pathLst>
            </a:custGeom>
            <a:solidFill>
              <a:srgbClr val="FBC391"/>
            </a:solidFill>
          </p:spPr>
        </p:sp>
        <p:sp>
          <p:nvSpPr>
            <p:cNvPr id="7" name="TextBox 7"/>
            <p:cNvSpPr txBox="1"/>
            <p:nvPr/>
          </p:nvSpPr>
          <p:spPr>
            <a:xfrm>
              <a:off x="0" y="-95250"/>
              <a:ext cx="812800" cy="908050"/>
            </a:xfrm>
            <a:prstGeom prst="rect">
              <a:avLst/>
            </a:prstGeom>
          </p:spPr>
          <p:txBody>
            <a:bodyPr lIns="50800" tIns="50800" rIns="50800" bIns="50800" rtlCol="0" anchor="ctr"/>
            <a:lstStyle/>
            <a:p>
              <a:pPr algn="ctr">
                <a:lnSpc>
                  <a:spcPts val="3220"/>
                </a:lnSpc>
              </a:pPr>
              <a:endParaRPr>
                <a:solidFill>
                  <a:prstClr val="black"/>
                </a:solidFill>
              </a:endParaRPr>
            </a:p>
          </p:txBody>
        </p:sp>
      </p:grpSp>
      <p:grpSp>
        <p:nvGrpSpPr>
          <p:cNvPr id="8" name="Group 8"/>
          <p:cNvGrpSpPr/>
          <p:nvPr/>
        </p:nvGrpSpPr>
        <p:grpSpPr>
          <a:xfrm>
            <a:off x="12033304" y="4062861"/>
            <a:ext cx="4972884" cy="5195439"/>
            <a:chOff x="0" y="0"/>
            <a:chExt cx="1504394" cy="1571721"/>
          </a:xfrm>
        </p:grpSpPr>
        <p:sp>
          <p:nvSpPr>
            <p:cNvPr id="9" name="Freeform 9"/>
            <p:cNvSpPr/>
            <p:nvPr/>
          </p:nvSpPr>
          <p:spPr>
            <a:xfrm>
              <a:off x="0" y="0"/>
              <a:ext cx="1504394" cy="1571721"/>
            </a:xfrm>
            <a:custGeom>
              <a:avLst/>
              <a:gdLst/>
              <a:ahLst/>
              <a:cxnLst/>
              <a:rect l="l" t="t" r="r" b="b"/>
              <a:pathLst>
                <a:path w="1504394" h="1571721">
                  <a:moveTo>
                    <a:pt x="0" y="0"/>
                  </a:moveTo>
                  <a:lnTo>
                    <a:pt x="1504394" y="0"/>
                  </a:lnTo>
                  <a:lnTo>
                    <a:pt x="1504394" y="1571721"/>
                  </a:lnTo>
                  <a:lnTo>
                    <a:pt x="0" y="1571721"/>
                  </a:lnTo>
                  <a:close/>
                </a:path>
              </a:pathLst>
            </a:custGeom>
            <a:solidFill>
              <a:srgbClr val="C3CBFC"/>
            </a:solidFill>
          </p:spPr>
        </p:sp>
        <p:sp>
          <p:nvSpPr>
            <p:cNvPr id="10" name="TextBox 10"/>
            <p:cNvSpPr txBox="1"/>
            <p:nvPr/>
          </p:nvSpPr>
          <p:spPr>
            <a:xfrm>
              <a:off x="0" y="-95250"/>
              <a:ext cx="812800" cy="908050"/>
            </a:xfrm>
            <a:prstGeom prst="rect">
              <a:avLst/>
            </a:prstGeom>
          </p:spPr>
          <p:txBody>
            <a:bodyPr lIns="50800" tIns="50800" rIns="50800" bIns="50800" rtlCol="0" anchor="ctr"/>
            <a:lstStyle/>
            <a:p>
              <a:pPr algn="ctr">
                <a:lnSpc>
                  <a:spcPts val="3220"/>
                </a:lnSpc>
              </a:pPr>
              <a:endParaRPr>
                <a:solidFill>
                  <a:prstClr val="black"/>
                </a:solidFill>
              </a:endParaRPr>
            </a:p>
          </p:txBody>
        </p:sp>
      </p:grpSp>
      <p:sp>
        <p:nvSpPr>
          <p:cNvPr id="11" name="Freeform 11"/>
          <p:cNvSpPr/>
          <p:nvPr/>
        </p:nvSpPr>
        <p:spPr>
          <a:xfrm rot="5400000">
            <a:off x="630294" y="4514393"/>
            <a:ext cx="2561251" cy="1258215"/>
          </a:xfrm>
          <a:custGeom>
            <a:avLst/>
            <a:gdLst/>
            <a:ahLst/>
            <a:cxnLst/>
            <a:rect l="l" t="t" r="r" b="b"/>
            <a:pathLst>
              <a:path w="2561251" h="1258215">
                <a:moveTo>
                  <a:pt x="0" y="0"/>
                </a:moveTo>
                <a:lnTo>
                  <a:pt x="2561251" y="0"/>
                </a:lnTo>
                <a:lnTo>
                  <a:pt x="2561251" y="1258214"/>
                </a:lnTo>
                <a:lnTo>
                  <a:pt x="0" y="125821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2" name="Freeform 12"/>
          <p:cNvSpPr/>
          <p:nvPr/>
        </p:nvSpPr>
        <p:spPr>
          <a:xfrm rot="5400000">
            <a:off x="6006040" y="4514393"/>
            <a:ext cx="2561251" cy="1258215"/>
          </a:xfrm>
          <a:custGeom>
            <a:avLst/>
            <a:gdLst/>
            <a:ahLst/>
            <a:cxnLst/>
            <a:rect l="l" t="t" r="r" b="b"/>
            <a:pathLst>
              <a:path w="2561251" h="1258215">
                <a:moveTo>
                  <a:pt x="0" y="0"/>
                </a:moveTo>
                <a:lnTo>
                  <a:pt x="2561251" y="0"/>
                </a:lnTo>
                <a:lnTo>
                  <a:pt x="2561251" y="1258214"/>
                </a:lnTo>
                <a:lnTo>
                  <a:pt x="0" y="125821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3" name="Freeform 13"/>
          <p:cNvSpPr/>
          <p:nvPr/>
        </p:nvSpPr>
        <p:spPr>
          <a:xfrm rot="5400000">
            <a:off x="11381785" y="4514393"/>
            <a:ext cx="2561251" cy="1258215"/>
          </a:xfrm>
          <a:custGeom>
            <a:avLst/>
            <a:gdLst/>
            <a:ahLst/>
            <a:cxnLst/>
            <a:rect l="l" t="t" r="r" b="b"/>
            <a:pathLst>
              <a:path w="2561251" h="1258215">
                <a:moveTo>
                  <a:pt x="0" y="0"/>
                </a:moveTo>
                <a:lnTo>
                  <a:pt x="2561251" y="0"/>
                </a:lnTo>
                <a:lnTo>
                  <a:pt x="2561251" y="1258214"/>
                </a:lnTo>
                <a:lnTo>
                  <a:pt x="0" y="125821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4" name="TextBox 14"/>
          <p:cNvSpPr txBox="1"/>
          <p:nvPr/>
        </p:nvSpPr>
        <p:spPr>
          <a:xfrm>
            <a:off x="4419600" y="1182979"/>
            <a:ext cx="11326948" cy="1015663"/>
          </a:xfrm>
          <a:prstGeom prst="rect">
            <a:avLst/>
          </a:prstGeom>
        </p:spPr>
        <p:txBody>
          <a:bodyPr lIns="0" tIns="0" rIns="0" bIns="0" rtlCol="0" anchor="t">
            <a:spAutoFit/>
          </a:bodyPr>
          <a:lstStyle/>
          <a:p>
            <a:r>
              <a:rPr lang="en-US" sz="66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Bước 1: Chuẩn bị</a:t>
            </a:r>
            <a:endParaRPr lang="en-GB" sz="66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 name="Freeform 15"/>
          <p:cNvSpPr/>
          <p:nvPr/>
        </p:nvSpPr>
        <p:spPr>
          <a:xfrm rot="-3729585" flipH="1">
            <a:off x="15776743" y="-1300017"/>
            <a:ext cx="2965114" cy="6997319"/>
          </a:xfrm>
          <a:custGeom>
            <a:avLst/>
            <a:gdLst/>
            <a:ahLst/>
            <a:cxnLst/>
            <a:rect l="l" t="t" r="r" b="b"/>
            <a:pathLst>
              <a:path w="2965114" h="6997319">
                <a:moveTo>
                  <a:pt x="2965114" y="0"/>
                </a:moveTo>
                <a:lnTo>
                  <a:pt x="0" y="0"/>
                </a:lnTo>
                <a:lnTo>
                  <a:pt x="0" y="6997319"/>
                </a:lnTo>
                <a:lnTo>
                  <a:pt x="2965114" y="6997319"/>
                </a:lnTo>
                <a:lnTo>
                  <a:pt x="2965114" y="0"/>
                </a:lnTo>
                <a:close/>
              </a:path>
            </a:pathLst>
          </a:custGeom>
          <a:blipFill>
            <a:blip r:embed="rId4"/>
            <a:stretch>
              <a:fillRect/>
            </a:stretch>
          </a:blipFill>
        </p:spPr>
      </p:sp>
      <p:sp>
        <p:nvSpPr>
          <p:cNvPr id="16" name="TextBox 16"/>
          <p:cNvSpPr txBox="1"/>
          <p:nvPr/>
        </p:nvSpPr>
        <p:spPr>
          <a:xfrm>
            <a:off x="-253340" y="3900936"/>
            <a:ext cx="4328518" cy="1410971"/>
          </a:xfrm>
          <a:prstGeom prst="rect">
            <a:avLst/>
          </a:prstGeom>
        </p:spPr>
        <p:txBody>
          <a:bodyPr lIns="0" tIns="0" rIns="0" bIns="0" rtlCol="0" anchor="t">
            <a:spAutoFit/>
          </a:bodyPr>
          <a:lstStyle/>
          <a:p>
            <a:pPr algn="ctr">
              <a:lnSpc>
                <a:spcPts val="11479"/>
              </a:lnSpc>
            </a:pPr>
            <a:r>
              <a:rPr lang="en-US" sz="8199">
                <a:solidFill>
                  <a:srgbClr val="FFFBF5"/>
                </a:solidFill>
                <a:latin typeface="Feel Free Playful"/>
              </a:rPr>
              <a:t>01</a:t>
            </a:r>
          </a:p>
        </p:txBody>
      </p:sp>
      <p:sp>
        <p:nvSpPr>
          <p:cNvPr id="17" name="TextBox 17"/>
          <p:cNvSpPr txBox="1"/>
          <p:nvPr/>
        </p:nvSpPr>
        <p:spPr>
          <a:xfrm>
            <a:off x="5122406" y="3900936"/>
            <a:ext cx="4328518" cy="1410971"/>
          </a:xfrm>
          <a:prstGeom prst="rect">
            <a:avLst/>
          </a:prstGeom>
        </p:spPr>
        <p:txBody>
          <a:bodyPr lIns="0" tIns="0" rIns="0" bIns="0" rtlCol="0" anchor="t">
            <a:spAutoFit/>
          </a:bodyPr>
          <a:lstStyle/>
          <a:p>
            <a:pPr algn="ctr">
              <a:lnSpc>
                <a:spcPts val="11479"/>
              </a:lnSpc>
            </a:pPr>
            <a:r>
              <a:rPr lang="en-US" sz="8199">
                <a:solidFill>
                  <a:srgbClr val="FFFBF5"/>
                </a:solidFill>
                <a:latin typeface="Feel Free Playful"/>
              </a:rPr>
              <a:t>02</a:t>
            </a:r>
          </a:p>
        </p:txBody>
      </p:sp>
      <p:sp>
        <p:nvSpPr>
          <p:cNvPr id="18" name="TextBox 18"/>
          <p:cNvSpPr txBox="1"/>
          <p:nvPr/>
        </p:nvSpPr>
        <p:spPr>
          <a:xfrm>
            <a:off x="10498152" y="3900936"/>
            <a:ext cx="4328518" cy="1410971"/>
          </a:xfrm>
          <a:prstGeom prst="rect">
            <a:avLst/>
          </a:prstGeom>
        </p:spPr>
        <p:txBody>
          <a:bodyPr lIns="0" tIns="0" rIns="0" bIns="0" rtlCol="0" anchor="t">
            <a:spAutoFit/>
          </a:bodyPr>
          <a:lstStyle/>
          <a:p>
            <a:pPr algn="ctr">
              <a:lnSpc>
                <a:spcPts val="11479"/>
              </a:lnSpc>
            </a:pPr>
            <a:r>
              <a:rPr lang="en-US" sz="8199">
                <a:solidFill>
                  <a:srgbClr val="FFFBF5"/>
                </a:solidFill>
                <a:latin typeface="Feel Free Playful"/>
              </a:rPr>
              <a:t>03</a:t>
            </a:r>
          </a:p>
        </p:txBody>
      </p:sp>
      <p:sp>
        <p:nvSpPr>
          <p:cNvPr id="19" name="TextBox 19"/>
          <p:cNvSpPr txBox="1"/>
          <p:nvPr/>
        </p:nvSpPr>
        <p:spPr>
          <a:xfrm>
            <a:off x="2320494" y="5772029"/>
            <a:ext cx="3436961" cy="2031325"/>
          </a:xfrm>
          <a:prstGeom prst="rect">
            <a:avLst/>
          </a:prstGeom>
        </p:spPr>
        <p:txBody>
          <a:bodyPr wrap="square" lIns="0" tIns="0" rIns="0" bIns="0" rtlCol="0" anchor="t">
            <a:spAutoFit/>
          </a:bodyPr>
          <a:lstStyle/>
          <a:p>
            <a:pPr algn="ctr"/>
            <a:r>
              <a:rPr lang="en-US" sz="4400" b="1">
                <a:latin typeface="Times New Roman" panose="02020603050405020304" pitchFamily="18" charset="0"/>
                <a:cs typeface="Times New Roman" panose="02020603050405020304" pitchFamily="18" charset="0"/>
              </a:rPr>
              <a:t>Kiểu bài: </a:t>
            </a:r>
            <a:r>
              <a:rPr lang="en-US" sz="4400">
                <a:latin typeface="Times New Roman" panose="02020603050405020304" pitchFamily="18" charset="0"/>
                <a:cs typeface="Times New Roman" panose="02020603050405020304" pitchFamily="18" charset="0"/>
              </a:rPr>
              <a:t>Thuyết minh tổng hợp</a:t>
            </a:r>
            <a:endParaRPr lang="en-US" sz="4000">
              <a:solidFill>
                <a:srgbClr val="868B64"/>
              </a:solidFill>
              <a:latin typeface="Times New Roman" panose="02020603050405020304" pitchFamily="18" charset="0"/>
              <a:cs typeface="Times New Roman" panose="02020603050405020304" pitchFamily="18" charset="0"/>
            </a:endParaRPr>
          </a:p>
        </p:txBody>
      </p:sp>
      <p:sp>
        <p:nvSpPr>
          <p:cNvPr id="20" name="TextBox 20"/>
          <p:cNvSpPr txBox="1"/>
          <p:nvPr/>
        </p:nvSpPr>
        <p:spPr>
          <a:xfrm>
            <a:off x="7392790" y="5337285"/>
            <a:ext cx="3734943" cy="3385542"/>
          </a:xfrm>
          <a:prstGeom prst="rect">
            <a:avLst/>
          </a:prstGeom>
        </p:spPr>
        <p:txBody>
          <a:bodyPr wrap="square" lIns="0" tIns="0" rIns="0" bIns="0" rtlCol="0" anchor="t">
            <a:spAutoFit/>
          </a:bodyPr>
          <a:lstStyle/>
          <a:p>
            <a:pPr algn="ctr"/>
            <a:r>
              <a:rPr lang="en-US" sz="4400" b="1">
                <a:latin typeface="Times New Roman" panose="02020603050405020304" pitchFamily="18" charset="0"/>
                <a:cs typeface="Times New Roman" panose="02020603050405020304" pitchFamily="18" charset="0"/>
              </a:rPr>
              <a:t>Vấn đề/ đề tài</a:t>
            </a:r>
            <a:r>
              <a:rPr lang="en-US" sz="4400">
                <a:latin typeface="Times New Roman" panose="02020603050405020304" pitchFamily="18" charset="0"/>
                <a:cs typeface="Times New Roman" panose="02020603050405020304" pitchFamily="18" charset="0"/>
              </a:rPr>
              <a:t> cần làm rõ: giới thiệu về phẩm chất của con người VN.</a:t>
            </a:r>
            <a:endParaRPr lang="en-US" sz="4000">
              <a:solidFill>
                <a:srgbClr val="868B64"/>
              </a:solidFill>
              <a:latin typeface="Times New Roman" panose="02020603050405020304" pitchFamily="18" charset="0"/>
              <a:cs typeface="Times New Roman" panose="02020603050405020304" pitchFamily="18" charset="0"/>
            </a:endParaRPr>
          </a:p>
        </p:txBody>
      </p:sp>
      <p:sp>
        <p:nvSpPr>
          <p:cNvPr id="21" name="TextBox 21"/>
          <p:cNvSpPr txBox="1"/>
          <p:nvPr/>
        </p:nvSpPr>
        <p:spPr>
          <a:xfrm>
            <a:off x="12877998" y="4871236"/>
            <a:ext cx="3684152" cy="4062651"/>
          </a:xfrm>
          <a:prstGeom prst="rect">
            <a:avLst/>
          </a:prstGeom>
        </p:spPr>
        <p:txBody>
          <a:bodyPr wrap="square" lIns="0" tIns="0" rIns="0" bIns="0" rtlCol="0" anchor="t">
            <a:spAutoFit/>
          </a:bodyPr>
          <a:lstStyle/>
          <a:p>
            <a:pPr algn="ctr"/>
            <a:r>
              <a:rPr lang="en-US" sz="4400" b="1">
                <a:latin typeface="Times New Roman" panose="02020603050405020304" pitchFamily="18" charset="0"/>
                <a:cs typeface="Times New Roman" panose="02020603050405020304" pitchFamily="18" charset="0"/>
              </a:rPr>
              <a:t>Về phạm vi dẫn chứng:</a:t>
            </a:r>
            <a:r>
              <a:rPr lang="en-US" sz="4400">
                <a:latin typeface="Times New Roman" panose="02020603050405020304" pitchFamily="18" charset="0"/>
                <a:cs typeface="Times New Roman" panose="02020603050405020304" pitchFamily="18" charset="0"/>
              </a:rPr>
              <a:t> dẫn chứng thực tế, kiến thức lịch sử và thơ văn liên quan.</a:t>
            </a:r>
            <a:endParaRPr lang="en-US" sz="4000">
              <a:solidFill>
                <a:srgbClr val="868B6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097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par>
                                <p:cTn id="19" presetID="16" presetClass="entr" presetSubtype="2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circle(in)">
                                      <p:cBhvr>
                                        <p:cTn id="26" dur="2000"/>
                                        <p:tgtEl>
                                          <p:spTgt spid="17"/>
                                        </p:tgtEl>
                                      </p:cBhvr>
                                    </p:animEffect>
                                  </p:childTnLst>
                                </p:cTn>
                              </p:par>
                              <p:par>
                                <p:cTn id="27" presetID="6" presetClass="entr" presetSubtype="16"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in)">
                                      <p:cBhvr>
                                        <p:cTn id="29" dur="2000"/>
                                        <p:tgtEl>
                                          <p:spTgt spid="12"/>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circle(in)">
                                      <p:cBhvr>
                                        <p:cTn id="32" dur="2000"/>
                                        <p:tgtEl>
                                          <p:spTgt spid="20"/>
                                        </p:tgtEl>
                                      </p:cBhvr>
                                    </p:animEffect>
                                  </p:childTnLst>
                                </p:cTn>
                              </p:par>
                              <p:par>
                                <p:cTn id="33" presetID="6" presetClass="entr" presetSubtype="16"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ircle(in)">
                                      <p:cBhvr>
                                        <p:cTn id="35" dur="2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circle(in)">
                                      <p:cBhvr>
                                        <p:cTn id="40" dur="2000"/>
                                        <p:tgtEl>
                                          <p:spTgt spid="18"/>
                                        </p:tgtEl>
                                      </p:cBhvr>
                                    </p:animEffect>
                                  </p:childTnLst>
                                </p:cTn>
                              </p:par>
                              <p:par>
                                <p:cTn id="41" presetID="6" presetClass="entr" presetSubtype="16"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circle(in)">
                                      <p:cBhvr>
                                        <p:cTn id="43" dur="2000"/>
                                        <p:tgtEl>
                                          <p:spTgt spid="13"/>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circle(in)">
                                      <p:cBhvr>
                                        <p:cTn id="46" dur="2000"/>
                                        <p:tgtEl>
                                          <p:spTgt spid="21"/>
                                        </p:tgtEl>
                                      </p:cBhvr>
                                    </p:animEffect>
                                  </p:childTnLst>
                                </p:cTn>
                              </p:par>
                              <p:par>
                                <p:cTn id="47" presetID="6" presetClass="entr" presetSubtype="16"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circle(in)">
                                      <p:cBhvr>
                                        <p:cTn id="4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314514" y="311749"/>
            <a:ext cx="4173960" cy="2666117"/>
          </a:xfrm>
          <a:custGeom>
            <a:avLst/>
            <a:gdLst/>
            <a:ahLst/>
            <a:cxnLst/>
            <a:rect l="l" t="t" r="r" b="b"/>
            <a:pathLst>
              <a:path w="4173960" h="2666117">
                <a:moveTo>
                  <a:pt x="0" y="0"/>
                </a:moveTo>
                <a:lnTo>
                  <a:pt x="4173959" y="0"/>
                </a:lnTo>
                <a:lnTo>
                  <a:pt x="4173959" y="2666117"/>
                </a:lnTo>
                <a:lnTo>
                  <a:pt x="0" y="2666117"/>
                </a:lnTo>
                <a:lnTo>
                  <a:pt x="0" y="0"/>
                </a:lnTo>
                <a:close/>
              </a:path>
            </a:pathLst>
          </a:custGeom>
          <a:blipFill>
            <a:blip r:embed="rId2"/>
            <a:stretch>
              <a:fillRect/>
            </a:stretch>
          </a:blipFill>
        </p:spPr>
      </p:sp>
      <p:sp>
        <p:nvSpPr>
          <p:cNvPr id="3" name="Freeform 3"/>
          <p:cNvSpPr/>
          <p:nvPr/>
        </p:nvSpPr>
        <p:spPr>
          <a:xfrm>
            <a:off x="-2093506" y="4117855"/>
            <a:ext cx="6244411" cy="3988618"/>
          </a:xfrm>
          <a:custGeom>
            <a:avLst/>
            <a:gdLst/>
            <a:ahLst/>
            <a:cxnLst/>
            <a:rect l="l" t="t" r="r" b="b"/>
            <a:pathLst>
              <a:path w="6244411" h="3988618">
                <a:moveTo>
                  <a:pt x="0" y="0"/>
                </a:moveTo>
                <a:lnTo>
                  <a:pt x="6244412" y="0"/>
                </a:lnTo>
                <a:lnTo>
                  <a:pt x="6244412" y="3988618"/>
                </a:lnTo>
                <a:lnTo>
                  <a:pt x="0" y="3988618"/>
                </a:lnTo>
                <a:lnTo>
                  <a:pt x="0" y="0"/>
                </a:lnTo>
                <a:close/>
              </a:path>
            </a:pathLst>
          </a:custGeom>
          <a:blipFill>
            <a:blip r:embed="rId2"/>
            <a:stretch>
              <a:fillRect/>
            </a:stretch>
          </a:blipFill>
        </p:spPr>
      </p:sp>
      <p:sp>
        <p:nvSpPr>
          <p:cNvPr id="4" name="Freeform 4"/>
          <p:cNvSpPr/>
          <p:nvPr/>
        </p:nvSpPr>
        <p:spPr>
          <a:xfrm>
            <a:off x="-1177901" y="-1227392"/>
            <a:ext cx="7315200" cy="3910307"/>
          </a:xfrm>
          <a:custGeom>
            <a:avLst/>
            <a:gdLst/>
            <a:ahLst/>
            <a:cxnLst/>
            <a:rect l="l" t="t" r="r" b="b"/>
            <a:pathLst>
              <a:path w="7315200" h="3910307">
                <a:moveTo>
                  <a:pt x="0" y="0"/>
                </a:moveTo>
                <a:lnTo>
                  <a:pt x="7315200" y="0"/>
                </a:lnTo>
                <a:lnTo>
                  <a:pt x="7315200" y="3910307"/>
                </a:lnTo>
                <a:lnTo>
                  <a:pt x="0" y="391030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TextBox 5"/>
          <p:cNvSpPr txBox="1"/>
          <p:nvPr/>
        </p:nvSpPr>
        <p:spPr>
          <a:xfrm>
            <a:off x="4136391" y="2983309"/>
            <a:ext cx="10078071" cy="295465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gn="ctr"/>
            <a:r>
              <a:rPr lang="en-US" sz="9600" b="1">
                <a:latin typeface="Times New Roman" panose="02020603050405020304" pitchFamily="18" charset="0"/>
                <a:cs typeface="Times New Roman" panose="02020603050405020304" pitchFamily="18" charset="0"/>
              </a:rPr>
              <a:t>2</a:t>
            </a:r>
            <a:r>
              <a:rPr lang="en-US" sz="9600">
                <a:latin typeface="Times New Roman" panose="02020603050405020304" pitchFamily="18" charset="0"/>
                <a:cs typeface="Times New Roman" panose="02020603050405020304" pitchFamily="18" charset="0"/>
              </a:rPr>
              <a:t>.</a:t>
            </a:r>
            <a:r>
              <a:rPr lang="en-US" sz="9600" b="1">
                <a:latin typeface="Times New Roman" panose="02020603050405020304" pitchFamily="18" charset="0"/>
                <a:cs typeface="Times New Roman" panose="02020603050405020304" pitchFamily="18" charset="0"/>
              </a:rPr>
              <a:t>B</a:t>
            </a:r>
            <a:r>
              <a:rPr lang="vi-VN" sz="9600" b="1">
                <a:latin typeface="Times New Roman" panose="02020603050405020304" pitchFamily="18" charset="0"/>
                <a:cs typeface="Times New Roman" panose="02020603050405020304" pitchFamily="18" charset="0"/>
              </a:rPr>
              <a:t>ước </a:t>
            </a:r>
            <a:r>
              <a:rPr lang="vi-VN" sz="9600" b="1" smtClean="0">
                <a:latin typeface="Times New Roman" panose="02020603050405020304" pitchFamily="18" charset="0"/>
                <a:cs typeface="Times New Roman" panose="02020603050405020304" pitchFamily="18" charset="0"/>
              </a:rPr>
              <a:t>2</a:t>
            </a:r>
            <a:r>
              <a:rPr lang="vi-VN" sz="9600" smtClean="0">
                <a:latin typeface="Times New Roman" panose="02020603050405020304" pitchFamily="18" charset="0"/>
                <a:cs typeface="Times New Roman" panose="02020603050405020304" pitchFamily="18" charset="0"/>
              </a:rPr>
              <a:t> </a:t>
            </a:r>
          </a:p>
          <a:p>
            <a:pPr algn="ctr"/>
            <a:r>
              <a:rPr lang="vi-VN" sz="9600" b="1" smtClean="0">
                <a:latin typeface="Times New Roman" panose="02020603050405020304" pitchFamily="18" charset="0"/>
                <a:cs typeface="Times New Roman" panose="02020603050405020304" pitchFamily="18" charset="0"/>
              </a:rPr>
              <a:t>Tìm </a:t>
            </a:r>
            <a:r>
              <a:rPr lang="vi-VN" sz="9600" b="1">
                <a:latin typeface="Times New Roman" panose="02020603050405020304" pitchFamily="18" charset="0"/>
                <a:cs typeface="Times New Roman" panose="02020603050405020304" pitchFamily="18" charset="0"/>
              </a:rPr>
              <a:t>ý </a:t>
            </a:r>
            <a:r>
              <a:rPr lang="en-US" sz="9600" b="1">
                <a:latin typeface="Times New Roman" panose="02020603050405020304" pitchFamily="18" charset="0"/>
                <a:cs typeface="Times New Roman" panose="02020603050405020304" pitchFamily="18" charset="0"/>
              </a:rPr>
              <a:t>và lập dàn ý</a:t>
            </a:r>
            <a:endParaRPr lang="en-GB" sz="9600">
              <a:latin typeface="Times New Roman" panose="02020603050405020304" pitchFamily="18" charset="0"/>
              <a:cs typeface="Times New Roman" panose="02020603050405020304" pitchFamily="18" charset="0"/>
            </a:endParaRPr>
          </a:p>
        </p:txBody>
      </p:sp>
      <p:sp>
        <p:nvSpPr>
          <p:cNvPr id="6" name="Freeform 6"/>
          <p:cNvSpPr/>
          <p:nvPr/>
        </p:nvSpPr>
        <p:spPr>
          <a:xfrm>
            <a:off x="7111266" y="7109270"/>
            <a:ext cx="13778774" cy="6355459"/>
          </a:xfrm>
          <a:custGeom>
            <a:avLst/>
            <a:gdLst/>
            <a:ahLst/>
            <a:cxnLst/>
            <a:rect l="l" t="t" r="r" b="b"/>
            <a:pathLst>
              <a:path w="13778774" h="6355459">
                <a:moveTo>
                  <a:pt x="0" y="0"/>
                </a:moveTo>
                <a:lnTo>
                  <a:pt x="13778774" y="0"/>
                </a:lnTo>
                <a:lnTo>
                  <a:pt x="13778774" y="6355460"/>
                </a:lnTo>
                <a:lnTo>
                  <a:pt x="0" y="6355460"/>
                </a:lnTo>
                <a:lnTo>
                  <a:pt x="0" y="0"/>
                </a:lnTo>
                <a:close/>
              </a:path>
            </a:pathLst>
          </a:custGeom>
          <a:blipFill>
            <a:blip r:embed="rId5"/>
            <a:stretch>
              <a:fillRect/>
            </a:stretch>
          </a:blipFill>
        </p:spPr>
      </p:sp>
      <p:sp>
        <p:nvSpPr>
          <p:cNvPr id="7" name="Freeform 7"/>
          <p:cNvSpPr/>
          <p:nvPr/>
        </p:nvSpPr>
        <p:spPr>
          <a:xfrm rot="-1334791">
            <a:off x="14984464" y="5054881"/>
            <a:ext cx="4607903" cy="6103183"/>
          </a:xfrm>
          <a:custGeom>
            <a:avLst/>
            <a:gdLst/>
            <a:ahLst/>
            <a:cxnLst/>
            <a:rect l="l" t="t" r="r" b="b"/>
            <a:pathLst>
              <a:path w="4607903" h="6103183">
                <a:moveTo>
                  <a:pt x="0" y="0"/>
                </a:moveTo>
                <a:lnTo>
                  <a:pt x="4607904" y="0"/>
                </a:lnTo>
                <a:lnTo>
                  <a:pt x="4607904" y="6103183"/>
                </a:lnTo>
                <a:lnTo>
                  <a:pt x="0" y="6103183"/>
                </a:lnTo>
                <a:lnTo>
                  <a:pt x="0" y="0"/>
                </a:lnTo>
                <a:close/>
              </a:path>
            </a:pathLst>
          </a:custGeom>
          <a:blipFill>
            <a:blip r:embed="rId6"/>
            <a:stretch>
              <a:fillRect/>
            </a:stretch>
          </a:blipFill>
        </p:spPr>
      </p:sp>
    </p:spTree>
    <p:extLst>
      <p:ext uri="{BB962C8B-B14F-4D97-AF65-F5344CB8AC3E}">
        <p14:creationId xmlns:p14="http://schemas.microsoft.com/office/powerpoint/2010/main" val="184736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a:off x="14314514" y="311749"/>
            <a:ext cx="4942493" cy="3157018"/>
          </a:xfrm>
          <a:custGeom>
            <a:avLst/>
            <a:gdLst/>
            <a:ahLst/>
            <a:cxnLst/>
            <a:rect l="l" t="t" r="r" b="b"/>
            <a:pathLst>
              <a:path w="4942493" h="3157018">
                <a:moveTo>
                  <a:pt x="0" y="0"/>
                </a:moveTo>
                <a:lnTo>
                  <a:pt x="4942493" y="0"/>
                </a:lnTo>
                <a:lnTo>
                  <a:pt x="4942493" y="3157018"/>
                </a:lnTo>
                <a:lnTo>
                  <a:pt x="0" y="3157018"/>
                </a:lnTo>
                <a:lnTo>
                  <a:pt x="0" y="0"/>
                </a:lnTo>
                <a:close/>
              </a:path>
            </a:pathLst>
          </a:custGeom>
          <a:blipFill>
            <a:blip r:embed="rId2"/>
            <a:stretch>
              <a:fillRect/>
            </a:stretch>
          </a:blipFill>
        </p:spPr>
      </p:sp>
      <p:sp>
        <p:nvSpPr>
          <p:cNvPr id="3" name="Freeform 3"/>
          <p:cNvSpPr/>
          <p:nvPr/>
        </p:nvSpPr>
        <p:spPr>
          <a:xfrm>
            <a:off x="-2479699" y="3468767"/>
            <a:ext cx="4959398" cy="3167815"/>
          </a:xfrm>
          <a:custGeom>
            <a:avLst/>
            <a:gdLst/>
            <a:ahLst/>
            <a:cxnLst/>
            <a:rect l="l" t="t" r="r" b="b"/>
            <a:pathLst>
              <a:path w="4959398" h="3167815">
                <a:moveTo>
                  <a:pt x="0" y="0"/>
                </a:moveTo>
                <a:lnTo>
                  <a:pt x="4959398" y="0"/>
                </a:lnTo>
                <a:lnTo>
                  <a:pt x="4959398" y="3167815"/>
                </a:lnTo>
                <a:lnTo>
                  <a:pt x="0" y="3167815"/>
                </a:lnTo>
                <a:lnTo>
                  <a:pt x="0" y="0"/>
                </a:lnTo>
                <a:close/>
              </a:path>
            </a:pathLst>
          </a:custGeom>
          <a:blipFill>
            <a:blip r:embed="rId2"/>
            <a:stretch>
              <a:fillRect/>
            </a:stretch>
          </a:blipFill>
        </p:spPr>
      </p:sp>
      <p:sp>
        <p:nvSpPr>
          <p:cNvPr id="4" name="Freeform 4"/>
          <p:cNvSpPr/>
          <p:nvPr/>
        </p:nvSpPr>
        <p:spPr>
          <a:xfrm flipH="1">
            <a:off x="16071257" y="5115343"/>
            <a:ext cx="2965114" cy="6997319"/>
          </a:xfrm>
          <a:custGeom>
            <a:avLst/>
            <a:gdLst/>
            <a:ahLst/>
            <a:cxnLst/>
            <a:rect l="l" t="t" r="r" b="b"/>
            <a:pathLst>
              <a:path w="2965114" h="6997319">
                <a:moveTo>
                  <a:pt x="2965114" y="0"/>
                </a:moveTo>
                <a:lnTo>
                  <a:pt x="0" y="0"/>
                </a:lnTo>
                <a:lnTo>
                  <a:pt x="0" y="6997319"/>
                </a:lnTo>
                <a:lnTo>
                  <a:pt x="2965114" y="6997319"/>
                </a:lnTo>
                <a:lnTo>
                  <a:pt x="2965114" y="0"/>
                </a:lnTo>
                <a:close/>
              </a:path>
            </a:pathLst>
          </a:custGeom>
          <a:blipFill>
            <a:blip r:embed="rId3"/>
            <a:stretch>
              <a:fillRect/>
            </a:stretch>
          </a:blipFill>
        </p:spPr>
      </p:sp>
      <p:graphicFrame>
        <p:nvGraphicFramePr>
          <p:cNvPr id="5" name="Table 4"/>
          <p:cNvGraphicFramePr>
            <a:graphicFrameLocks noGrp="1"/>
          </p:cNvGraphicFramePr>
          <p:nvPr>
            <p:extLst>
              <p:ext uri="{D42A27DB-BD31-4B8C-83A1-F6EECF244321}">
                <p14:modId xmlns:p14="http://schemas.microsoft.com/office/powerpoint/2010/main" val="1156269583"/>
              </p:ext>
            </p:extLst>
          </p:nvPr>
        </p:nvGraphicFramePr>
        <p:xfrm>
          <a:off x="250360" y="311749"/>
          <a:ext cx="16535400" cy="9387840"/>
        </p:xfrm>
        <a:graphic>
          <a:graphicData uri="http://schemas.openxmlformats.org/drawingml/2006/table">
            <a:tbl>
              <a:tblPr firstRow="1" firstCol="1" bandRow="1"/>
              <a:tblGrid>
                <a:gridCol w="3635840"/>
                <a:gridCol w="12899560"/>
              </a:tblGrid>
              <a:tr h="178858">
                <a:tc gridSpan="2">
                  <a:txBody>
                    <a:bodyPr/>
                    <a:lstStyle/>
                    <a:p>
                      <a:pPr algn="ctr">
                        <a:lnSpc>
                          <a:spcPct val="100000"/>
                        </a:lnSpc>
                        <a:spcAft>
                          <a:spcPts val="0"/>
                        </a:spcAft>
                        <a:tabLst>
                          <a:tab pos="1386840" algn="l"/>
                        </a:tabLst>
                      </a:pPr>
                      <a:r>
                        <a:rPr lang="en-US" sz="2800" b="1">
                          <a:solidFill>
                            <a:srgbClr val="0D0D0D"/>
                          </a:solidFill>
                          <a:effectLst/>
                          <a:latin typeface="Times New Roman" panose="02020603050405020304" pitchFamily="18" charset="0"/>
                          <a:ea typeface="MS Mincho"/>
                          <a:cs typeface="Times New Roman" panose="02020603050405020304" pitchFamily="18" charset="0"/>
                        </a:rPr>
                        <a:t>Phiếu tìm ý</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3476" marR="3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715434">
                <a:tc>
                  <a:txBody>
                    <a:bodyPr/>
                    <a:lstStyle/>
                    <a:p>
                      <a:pPr algn="ctr">
                        <a:lnSpc>
                          <a:spcPct val="100000"/>
                        </a:lnSpc>
                        <a:spcAft>
                          <a:spcPts val="0"/>
                        </a:spcAft>
                        <a:tabLst>
                          <a:tab pos="1386840" algn="l"/>
                        </a:tabLst>
                      </a:pPr>
                      <a:r>
                        <a:rPr lang="en-US" sz="2800" b="1" i="1">
                          <a:solidFill>
                            <a:srgbClr val="0D0D0D"/>
                          </a:solidFill>
                          <a:effectLst/>
                          <a:latin typeface="Times New Roman" panose="02020603050405020304" pitchFamily="18" charset="0"/>
                          <a:ea typeface="MS Mincho"/>
                          <a:cs typeface="Times New Roman" panose="02020603050405020304" pitchFamily="18" charset="0"/>
                        </a:rPr>
                        <a:t>Con người VN có những phẩm chất nào?</a:t>
                      </a:r>
                      <a:endParaRPr lang="en-GB" sz="2800" b="1" i="1">
                        <a:effectLst/>
                        <a:latin typeface="Times New Roman" panose="02020603050405020304" pitchFamily="18" charset="0"/>
                        <a:ea typeface="Calibri" panose="020F0502020204030204" pitchFamily="34" charset="0"/>
                        <a:cs typeface="Times New Roman" panose="02020603050405020304" pitchFamily="18" charset="0"/>
                      </a:endParaRPr>
                    </a:p>
                  </a:txBody>
                  <a:tcPr marL="33476" marR="3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2800">
                          <a:solidFill>
                            <a:srgbClr val="0D0D0D"/>
                          </a:solidFill>
                          <a:effectLst/>
                          <a:latin typeface="Times New Roman" panose="02020603050405020304" pitchFamily="18" charset="0"/>
                          <a:ea typeface="MS Mincho"/>
                          <a:cs typeface="Times New Roman" panose="02020603050405020304" pitchFamily="18" charset="0"/>
                        </a:rPr>
                        <a:t>Người VN hội tụ rất nhiều những phẩm chất tốt đẹp: giàu lòng nhân ái; </a:t>
                      </a:r>
                      <a:r>
                        <a:rPr lang="en-US" sz="2800" i="1">
                          <a:solidFill>
                            <a:srgbClr val="0D0D0D"/>
                          </a:solidFill>
                          <a:effectLst/>
                          <a:latin typeface="Times New Roman" panose="02020603050405020304" pitchFamily="18" charset="0"/>
                          <a:ea typeface="MS Mincho"/>
                          <a:cs typeface="Times New Roman" panose="02020603050405020304" pitchFamily="18" charset="0"/>
                        </a:rPr>
                        <a:t>yêu nước, kiên cường, bất khuất;  cần cù, sáng tạo;lạc quan, yêu đời;…</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3476" marR="3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4292">
                <a:tc>
                  <a:txBody>
                    <a:bodyPr/>
                    <a:lstStyle/>
                    <a:p>
                      <a:pPr algn="ctr">
                        <a:lnSpc>
                          <a:spcPct val="100000"/>
                        </a:lnSpc>
                        <a:spcAft>
                          <a:spcPts val="0"/>
                        </a:spcAft>
                        <a:tabLst>
                          <a:tab pos="1386840" algn="l"/>
                        </a:tabLst>
                      </a:pPr>
                      <a:r>
                        <a:rPr lang="en-US" sz="2800" b="1" i="1">
                          <a:solidFill>
                            <a:srgbClr val="0D0D0D"/>
                          </a:solidFill>
                          <a:effectLst/>
                          <a:latin typeface="Times New Roman" panose="02020603050405020304" pitchFamily="18" charset="0"/>
                          <a:ea typeface="MS Mincho"/>
                          <a:cs typeface="Times New Roman" panose="02020603050405020304" pitchFamily="18" charset="0"/>
                        </a:rPr>
                        <a:t>Biểu hiện cụ thể của những phẩm chất ấy</a:t>
                      </a:r>
                      <a:endParaRPr lang="en-GB" sz="2800" b="1" i="1">
                        <a:effectLst/>
                        <a:latin typeface="Times New Roman" panose="02020603050405020304" pitchFamily="18" charset="0"/>
                        <a:ea typeface="Calibri" panose="020F0502020204030204" pitchFamily="34" charset="0"/>
                        <a:cs typeface="Times New Roman" panose="02020603050405020304" pitchFamily="18" charset="0"/>
                      </a:endParaRPr>
                    </a:p>
                  </a:txBody>
                  <a:tcPr marL="33476" marR="3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800">
                          <a:solidFill>
                            <a:srgbClr val="0D0D0D"/>
                          </a:solidFill>
                          <a:effectLst/>
                          <a:latin typeface="Times New Roman" panose="02020603050405020304" pitchFamily="18" charset="0"/>
                          <a:ea typeface="MS Mincho"/>
                          <a:cs typeface="Times New Roman" panose="02020603050405020304" pitchFamily="18" charset="0"/>
                        </a:rPr>
                        <a:t>Biểu hiện cụ thể của các phẩm chất:</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2800">
                          <a:solidFill>
                            <a:srgbClr val="0D0D0D"/>
                          </a:solidFill>
                          <a:effectLst/>
                          <a:latin typeface="Times New Roman" panose="02020603050405020304" pitchFamily="18" charset="0"/>
                          <a:ea typeface="MS Mincho"/>
                          <a:cs typeface="Times New Roman" panose="02020603050405020304" pitchFamily="18" charset="0"/>
                        </a:rPr>
                        <a:t>- Trong chiến đấu chống lại kẻ thù</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2800">
                          <a:solidFill>
                            <a:srgbClr val="0D0D0D"/>
                          </a:solidFill>
                          <a:effectLst/>
                          <a:latin typeface="Times New Roman" panose="02020603050405020304" pitchFamily="18" charset="0"/>
                          <a:ea typeface="MS Mincho"/>
                          <a:cs typeface="Times New Roman" panose="02020603050405020304" pitchFamily="18" charset="0"/>
                        </a:rPr>
                        <a:t>- Trong lao động, học tập và nghiên cứu khoa học</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2800">
                          <a:solidFill>
                            <a:srgbClr val="0D0D0D"/>
                          </a:solidFill>
                          <a:effectLst/>
                          <a:latin typeface="Times New Roman" panose="02020603050405020304" pitchFamily="18" charset="0"/>
                          <a:ea typeface="MS Mincho"/>
                          <a:cs typeface="Times New Roman" panose="02020603050405020304" pitchFamily="18" charset="0"/>
                        </a:rPr>
                        <a:t>…</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3476" marR="3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1733">
                <a:tc>
                  <a:txBody>
                    <a:bodyPr/>
                    <a:lstStyle/>
                    <a:p>
                      <a:pPr algn="ctr">
                        <a:lnSpc>
                          <a:spcPct val="100000"/>
                        </a:lnSpc>
                        <a:spcAft>
                          <a:spcPts val="0"/>
                        </a:spcAft>
                        <a:tabLst>
                          <a:tab pos="1386840" algn="l"/>
                        </a:tabLst>
                      </a:pPr>
                      <a:r>
                        <a:rPr lang="en-US" sz="2800" b="1" i="1">
                          <a:solidFill>
                            <a:srgbClr val="0D0D0D"/>
                          </a:solidFill>
                          <a:effectLst/>
                          <a:latin typeface="Times New Roman" panose="02020603050405020304" pitchFamily="18" charset="0"/>
                          <a:ea typeface="MS Mincho"/>
                          <a:cs typeface="Times New Roman" panose="02020603050405020304" pitchFamily="18" charset="0"/>
                        </a:rPr>
                        <a:t>Nguồn gốc, vai trò, ý nghĩa của phẩm chất người Việt</a:t>
                      </a:r>
                      <a:endParaRPr lang="en-GB" sz="2800" b="1" i="1">
                        <a:effectLst/>
                        <a:latin typeface="Times New Roman" panose="02020603050405020304" pitchFamily="18" charset="0"/>
                        <a:ea typeface="Calibri" panose="020F0502020204030204" pitchFamily="34" charset="0"/>
                        <a:cs typeface="Times New Roman" panose="02020603050405020304" pitchFamily="18" charset="0"/>
                      </a:endParaRPr>
                    </a:p>
                  </a:txBody>
                  <a:tcPr marL="33476" marR="3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800">
                          <a:solidFill>
                            <a:srgbClr val="0D0D0D"/>
                          </a:solidFill>
                          <a:effectLst/>
                          <a:latin typeface="Times New Roman" panose="02020603050405020304" pitchFamily="18" charset="0"/>
                          <a:ea typeface="MS Mincho"/>
                          <a:cs typeface="Times New Roman" panose="02020603050405020304" pitchFamily="18" charset="0"/>
                        </a:rPr>
                        <a:t>- Nguồn gốc: </a:t>
                      </a:r>
                      <a:r>
                        <a:rPr lang="en-US" sz="280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có nguồn gốc từ đạo đức truyền thống Việt Nam và phương Đông, được vun đắp và gìn giữ bởi </a:t>
                      </a:r>
                      <a:r>
                        <a:rPr lang="en-US" sz="2800">
                          <a:solidFill>
                            <a:srgbClr val="0D0D0D"/>
                          </a:solidFill>
                          <a:effectLst/>
                          <a:latin typeface="Times New Roman" panose="02020603050405020304" pitchFamily="18" charset="0"/>
                          <a:ea typeface="MS Mincho"/>
                          <a:cs typeface="Times New Roman" panose="02020603050405020304" pitchFamily="18" charset="0"/>
                        </a:rPr>
                        <a:t>cha ông bao đời.</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2800">
                          <a:solidFill>
                            <a:srgbClr val="0D0D0D"/>
                          </a:solidFill>
                          <a:effectLst/>
                          <a:latin typeface="Times New Roman" panose="02020603050405020304" pitchFamily="18" charset="0"/>
                          <a:ea typeface="MS Mincho"/>
                          <a:cs typeface="Times New Roman" panose="02020603050405020304" pitchFamily="18" charset="0"/>
                        </a:rPr>
                        <a:t>- Ý nghĩa, vai trò của những phẩm chất người Việt:</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vi-VN" sz="2800">
                          <a:solidFill>
                            <a:srgbClr val="0D0D0D"/>
                          </a:solidFill>
                          <a:effectLst/>
                          <a:latin typeface="Times New Roman" panose="02020603050405020304" pitchFamily="18" charset="0"/>
                          <a:ea typeface="MS Mincho"/>
                          <a:cs typeface="Times New Roman" panose="02020603050405020304" pitchFamily="18" charset="0"/>
                        </a:rPr>
                        <a:t>+ Giúp mỗi người tự hoàn thiện bản thân, </a:t>
                      </a:r>
                      <a:r>
                        <a:rPr lang="vi-VN" sz="280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vươn tới cái chân, thiện, mỹ của cuộc sống;</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spcAft>
                          <a:spcPts val="0"/>
                        </a:spcAft>
                      </a:pPr>
                      <a:r>
                        <a:rPr lang="vi-VN" sz="280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 Giúp tạo dựng cộng đồng văn minh, đoàn kết, nhân ái,…</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spcAft>
                          <a:spcPts val="0"/>
                        </a:spcAft>
                      </a:pPr>
                      <a:r>
                        <a:rPr lang="vi-VN" sz="280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 Tạo cái nhìn ấn tượng, tốt đẹp đối với bạn bè quốc tế về con người VN;</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spcAft>
                          <a:spcPts val="0"/>
                        </a:spcAft>
                      </a:pPr>
                      <a:r>
                        <a:rPr lang="vi-VN" sz="280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 Sự kế thừa  và phát triển về phẩm chất người Việt có ý nghĩa vô cùng quan trọng, tạo ra sự phát triển bền vững cho xã hội.</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spcAft>
                          <a:spcPts val="0"/>
                        </a:spcAft>
                      </a:pPr>
                      <a:r>
                        <a:rPr lang="en-US" sz="2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476" marR="3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8583">
                <a:tc>
                  <a:txBody>
                    <a:bodyPr/>
                    <a:lstStyle/>
                    <a:p>
                      <a:pPr algn="ctr">
                        <a:lnSpc>
                          <a:spcPct val="100000"/>
                        </a:lnSpc>
                        <a:spcAft>
                          <a:spcPts val="0"/>
                        </a:spcAft>
                        <a:tabLst>
                          <a:tab pos="1386840" algn="l"/>
                        </a:tabLst>
                      </a:pPr>
                      <a:r>
                        <a:rPr lang="en-US" sz="2800" b="1" i="1">
                          <a:solidFill>
                            <a:srgbClr val="0D0D0D"/>
                          </a:solidFill>
                          <a:effectLst/>
                          <a:latin typeface="Times New Roman" panose="02020603050405020304" pitchFamily="18" charset="0"/>
                          <a:ea typeface="MS Mincho"/>
                          <a:cs typeface="Times New Roman" panose="02020603050405020304" pitchFamily="18" charset="0"/>
                        </a:rPr>
                        <a:t>Liên hệ bản thân</a:t>
                      </a:r>
                      <a:endParaRPr lang="en-GB" sz="2800" b="1" i="1">
                        <a:effectLst/>
                        <a:latin typeface="Times New Roman" panose="02020603050405020304" pitchFamily="18" charset="0"/>
                        <a:ea typeface="Calibri" panose="020F0502020204030204" pitchFamily="34" charset="0"/>
                        <a:cs typeface="Times New Roman" panose="02020603050405020304" pitchFamily="18" charset="0"/>
                      </a:endParaRPr>
                    </a:p>
                  </a:txBody>
                  <a:tcPr marL="33476" marR="3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800">
                          <a:solidFill>
                            <a:srgbClr val="0D0D0D"/>
                          </a:solidFill>
                          <a:effectLst/>
                          <a:latin typeface="Times New Roman" panose="02020603050405020304" pitchFamily="18" charset="0"/>
                          <a:ea typeface="MS Mincho"/>
                          <a:cs typeface="Times New Roman" panose="02020603050405020304" pitchFamily="18" charset="0"/>
                        </a:rPr>
                        <a:t>-Ý thức được tầm quan trọng của phẩm chất người Việt.</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2800">
                          <a:solidFill>
                            <a:srgbClr val="0D0D0D"/>
                          </a:solidFill>
                          <a:effectLst/>
                          <a:latin typeface="Times New Roman" panose="02020603050405020304" pitchFamily="18" charset="0"/>
                          <a:ea typeface="MS Mincho"/>
                          <a:cs typeface="Times New Roman" panose="02020603050405020304" pitchFamily="18" charset="0"/>
                        </a:rPr>
                        <a:t>- Rút ra bài học cho bản thân.</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2800">
                          <a:solidFill>
                            <a:srgbClr val="0D0D0D"/>
                          </a:solidFill>
                          <a:effectLst/>
                          <a:latin typeface="Times New Roman" panose="02020603050405020304" pitchFamily="18" charset="0"/>
                          <a:ea typeface="MS Mincho"/>
                          <a:cs typeface="Times New Roman" panose="02020603050405020304" pitchFamily="18" charset="0"/>
                        </a:rPr>
                        <a:t> - Cần ý thức được vai trò, sự quan trọng của những phẩm chất tốt đẹp của dân tộc;</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2800">
                          <a:solidFill>
                            <a:srgbClr val="0D0D0D"/>
                          </a:solidFill>
                          <a:effectLst/>
                          <a:latin typeface="Times New Roman" panose="02020603050405020304" pitchFamily="18" charset="0"/>
                          <a:ea typeface="MS Mincho"/>
                          <a:cs typeface="Times New Roman" panose="02020603050405020304" pitchFamily="18" charset="0"/>
                        </a:rPr>
                        <a:t>- Phát huy những phẩm chất tốt đẹp của cha ông để lại, tự hoàn thiện bản thân mỗi ngày.</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2800">
                          <a:solidFill>
                            <a:srgbClr val="0D0D0D"/>
                          </a:solidFill>
                          <a:effectLst/>
                          <a:latin typeface="Times New Roman" panose="02020603050405020304" pitchFamily="18" charset="0"/>
                          <a:ea typeface="MS Mincho"/>
                          <a:cs typeface="Times New Roman" panose="02020603050405020304" pitchFamily="18" charset="0"/>
                        </a:rPr>
                        <a:t>- Mỗi người hãy là một người tuyên truyền viên quảng bá vẻ đẹp người VN khi đi ra ngoài thế giới.</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3476" marR="334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3644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8" name="Group 8"/>
          <p:cNvGrpSpPr>
            <a:grpSpLocks noChangeAspect="1"/>
          </p:cNvGrpSpPr>
          <p:nvPr/>
        </p:nvGrpSpPr>
        <p:grpSpPr>
          <a:xfrm>
            <a:off x="10681533" y="3271678"/>
            <a:ext cx="4995918" cy="4995918"/>
            <a:chOff x="0" y="0"/>
            <a:chExt cx="2540000" cy="2540000"/>
          </a:xfrm>
        </p:grpSpPr>
        <p:sp>
          <p:nvSpPr>
            <p:cNvPr id="9" name="Freeform 9"/>
            <p:cNvSpPr/>
            <p:nvPr/>
          </p:nvSpPr>
          <p:spPr>
            <a:xfrm>
              <a:off x="1270000" y="0"/>
              <a:ext cx="1370253" cy="2171432"/>
            </a:xfrm>
            <a:custGeom>
              <a:avLst/>
              <a:gdLst/>
              <a:ahLst/>
              <a:cxnLst/>
              <a:rect l="l" t="t" r="r" b="b"/>
              <a:pathLst>
                <a:path w="1370253" h="2171432">
                  <a:moveTo>
                    <a:pt x="0" y="0"/>
                  </a:moveTo>
                  <a:cubicBezTo>
                    <a:pt x="514546" y="0"/>
                    <a:pt x="978244" y="310471"/>
                    <a:pt x="1174248" y="786222"/>
                  </a:cubicBezTo>
                  <a:cubicBezTo>
                    <a:pt x="1370253" y="1261974"/>
                    <a:pt x="1259825" y="1808978"/>
                    <a:pt x="894607" y="2171432"/>
                  </a:cubicBezTo>
                  <a:lnTo>
                    <a:pt x="0" y="1270000"/>
                  </a:lnTo>
                  <a:close/>
                </a:path>
              </a:pathLst>
            </a:custGeom>
            <a:solidFill>
              <a:srgbClr val="FBC391"/>
            </a:solidFill>
          </p:spPr>
        </p:sp>
        <p:sp>
          <p:nvSpPr>
            <p:cNvPr id="10" name="Freeform 10"/>
            <p:cNvSpPr/>
            <p:nvPr/>
          </p:nvSpPr>
          <p:spPr>
            <a:xfrm>
              <a:off x="1089763" y="1270000"/>
              <a:ext cx="1118779" cy="1316847"/>
            </a:xfrm>
            <a:custGeom>
              <a:avLst/>
              <a:gdLst/>
              <a:ahLst/>
              <a:cxnLst/>
              <a:rect l="l" t="t" r="r" b="b"/>
              <a:pathLst>
                <a:path w="1118779" h="1316847">
                  <a:moveTo>
                    <a:pt x="1118778" y="855594"/>
                  </a:moveTo>
                  <a:cubicBezTo>
                    <a:pt x="835373" y="1166475"/>
                    <a:pt x="416415" y="1316847"/>
                    <a:pt x="0" y="1257145"/>
                  </a:cubicBezTo>
                  <a:lnTo>
                    <a:pt x="180237" y="0"/>
                  </a:lnTo>
                  <a:close/>
                </a:path>
              </a:pathLst>
            </a:custGeom>
            <a:solidFill>
              <a:srgbClr val="BEA263"/>
            </a:solidFill>
          </p:spPr>
        </p:sp>
        <p:sp>
          <p:nvSpPr>
            <p:cNvPr id="11" name="Freeform 11"/>
            <p:cNvSpPr/>
            <p:nvPr/>
          </p:nvSpPr>
          <p:spPr>
            <a:xfrm>
              <a:off x="-56640" y="752609"/>
              <a:ext cx="1326640" cy="1781973"/>
            </a:xfrm>
            <a:custGeom>
              <a:avLst/>
              <a:gdLst/>
              <a:ahLst/>
              <a:cxnLst/>
              <a:rect l="l" t="t" r="r" b="b"/>
              <a:pathLst>
                <a:path w="1326640" h="1781973">
                  <a:moveTo>
                    <a:pt x="1209459" y="1781974"/>
                  </a:moveTo>
                  <a:cubicBezTo>
                    <a:pt x="801752" y="1744194"/>
                    <a:pt x="437269" y="1512163"/>
                    <a:pt x="230489" y="1158759"/>
                  </a:cubicBezTo>
                  <a:cubicBezTo>
                    <a:pt x="23709" y="805355"/>
                    <a:pt x="0" y="373935"/>
                    <a:pt x="166810" y="0"/>
                  </a:cubicBezTo>
                  <a:lnTo>
                    <a:pt x="1326640" y="517391"/>
                  </a:lnTo>
                  <a:close/>
                </a:path>
              </a:pathLst>
            </a:custGeom>
            <a:solidFill>
              <a:srgbClr val="82823E"/>
            </a:solidFill>
          </p:spPr>
        </p:sp>
        <p:sp>
          <p:nvSpPr>
            <p:cNvPr id="12" name="Freeform 12"/>
            <p:cNvSpPr/>
            <p:nvPr/>
          </p:nvSpPr>
          <p:spPr>
            <a:xfrm>
              <a:off x="85760" y="106271"/>
              <a:ext cx="1184240" cy="1163729"/>
            </a:xfrm>
            <a:custGeom>
              <a:avLst/>
              <a:gdLst/>
              <a:ahLst/>
              <a:cxnLst/>
              <a:rect l="l" t="t" r="r" b="b"/>
              <a:pathLst>
                <a:path w="1184240" h="1163729">
                  <a:moveTo>
                    <a:pt x="0" y="704952"/>
                  </a:moveTo>
                  <a:cubicBezTo>
                    <a:pt x="122280" y="389312"/>
                    <a:pt x="365506" y="135548"/>
                    <a:pt x="675679" y="0"/>
                  </a:cubicBezTo>
                  <a:lnTo>
                    <a:pt x="1184240" y="1163729"/>
                  </a:lnTo>
                  <a:close/>
                </a:path>
              </a:pathLst>
            </a:custGeom>
            <a:solidFill>
              <a:srgbClr val="486122"/>
            </a:solidFill>
          </p:spPr>
        </p:sp>
        <p:sp>
          <p:nvSpPr>
            <p:cNvPr id="13" name="Freeform 13"/>
            <p:cNvSpPr/>
            <p:nvPr/>
          </p:nvSpPr>
          <p:spPr>
            <a:xfrm>
              <a:off x="703912" y="0"/>
              <a:ext cx="566088" cy="1270000"/>
            </a:xfrm>
            <a:custGeom>
              <a:avLst/>
              <a:gdLst/>
              <a:ahLst/>
              <a:cxnLst/>
              <a:rect l="l" t="t" r="r" b="b"/>
              <a:pathLst>
                <a:path w="566088" h="1270000">
                  <a:moveTo>
                    <a:pt x="0" y="133143"/>
                  </a:moveTo>
                  <a:cubicBezTo>
                    <a:pt x="175820" y="45595"/>
                    <a:pt x="369550" y="20"/>
                    <a:pt x="565961" y="0"/>
                  </a:cubicBezTo>
                  <a:lnTo>
                    <a:pt x="566088" y="1270000"/>
                  </a:lnTo>
                  <a:close/>
                </a:path>
              </a:pathLst>
            </a:custGeom>
            <a:solidFill>
              <a:srgbClr val="06410E"/>
            </a:solidFill>
          </p:spPr>
        </p:sp>
      </p:grpSp>
      <p:sp>
        <p:nvSpPr>
          <p:cNvPr id="14" name="Freeform 14"/>
          <p:cNvSpPr/>
          <p:nvPr/>
        </p:nvSpPr>
        <p:spPr>
          <a:xfrm>
            <a:off x="0" y="1028700"/>
            <a:ext cx="5518902" cy="1384743"/>
          </a:xfrm>
          <a:custGeom>
            <a:avLst/>
            <a:gdLst/>
            <a:ahLst/>
            <a:cxnLst/>
            <a:rect l="l" t="t" r="r" b="b"/>
            <a:pathLst>
              <a:path w="5518902" h="1384743">
                <a:moveTo>
                  <a:pt x="0" y="0"/>
                </a:moveTo>
                <a:lnTo>
                  <a:pt x="5518902" y="0"/>
                </a:lnTo>
                <a:lnTo>
                  <a:pt x="5518902" y="1384743"/>
                </a:lnTo>
                <a:lnTo>
                  <a:pt x="0" y="138474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5" name="TextBox 15"/>
          <p:cNvSpPr txBox="1"/>
          <p:nvPr/>
        </p:nvSpPr>
        <p:spPr>
          <a:xfrm>
            <a:off x="3480526" y="1271944"/>
            <a:ext cx="11326948" cy="14747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gn="ctr">
              <a:lnSpc>
                <a:spcPts val="11479"/>
              </a:lnSpc>
            </a:pPr>
            <a:r>
              <a:rPr lang="en-US" sz="9600" b="1" i="1">
                <a:latin typeface="Times New Roman" panose="02020603050405020304" pitchFamily="18" charset="0"/>
                <a:cs typeface="Times New Roman" panose="02020603050405020304" pitchFamily="18" charset="0"/>
              </a:rPr>
              <a:t>Lập dàn ý </a:t>
            </a:r>
            <a:endParaRPr lang="en-US" sz="9600">
              <a:solidFill>
                <a:srgbClr val="DB8F5C"/>
              </a:solidFill>
              <a:latin typeface="Times New Roman" panose="02020603050405020304" pitchFamily="18" charset="0"/>
              <a:cs typeface="Times New Roman" panose="02020603050405020304" pitchFamily="18" charset="0"/>
            </a:endParaRPr>
          </a:p>
        </p:txBody>
      </p:sp>
      <p:sp>
        <p:nvSpPr>
          <p:cNvPr id="16" name="TextBox 16"/>
          <p:cNvSpPr txBox="1"/>
          <p:nvPr/>
        </p:nvSpPr>
        <p:spPr>
          <a:xfrm>
            <a:off x="1893804" y="3219590"/>
            <a:ext cx="7250196" cy="830997"/>
          </a:xfrm>
          <a:prstGeom prst="rect">
            <a:avLst/>
          </a:prstGeom>
        </p:spPr>
        <p:txBody>
          <a:bodyPr lIns="0" tIns="0" rIns="0" bIns="0" rtlCol="0" anchor="t">
            <a:spAutoFit/>
          </a:bodyPr>
          <a:lstStyle/>
          <a:p>
            <a:r>
              <a:rPr lang="vi-VN" sz="5400" b="1">
                <a:latin typeface="+mj-lt"/>
              </a:rPr>
              <a:t>I. Mở </a:t>
            </a:r>
            <a:r>
              <a:rPr lang="vi-VN" sz="5400" b="1" smtClean="0">
                <a:latin typeface="+mj-lt"/>
              </a:rPr>
              <a:t>bài</a:t>
            </a:r>
            <a:endParaRPr lang="en-GB" sz="4400">
              <a:latin typeface="Algerian" panose="04020705040A02060702" pitchFamily="82" charset="0"/>
            </a:endParaRPr>
          </a:p>
        </p:txBody>
      </p:sp>
      <p:sp>
        <p:nvSpPr>
          <p:cNvPr id="21" name="Rectangle 20"/>
          <p:cNvSpPr/>
          <p:nvPr/>
        </p:nvSpPr>
        <p:spPr>
          <a:xfrm>
            <a:off x="1061526" y="5123306"/>
            <a:ext cx="9144000" cy="3416320"/>
          </a:xfrm>
          <a:prstGeom prst="rect">
            <a:avLst/>
          </a:prstGeom>
        </p:spPr>
        <p:txBody>
          <a:bodyPr>
            <a:spAutoFit/>
          </a:bodyPr>
          <a:lstStyle/>
          <a:p>
            <a:pPr algn="just"/>
            <a:r>
              <a:rPr lang="vi-VN" sz="5400">
                <a:solidFill>
                  <a:srgbClr val="0D0D0D"/>
                </a:solidFill>
                <a:latin typeface="+mj-lt"/>
                <a:ea typeface="Calibri" panose="020F0502020204030204" pitchFamily="34" charset="0"/>
              </a:rPr>
              <a:t>Dẫn dắt và nêu vấn đề cần làm sáng tỏ bằng một trong các cách: phản đề, so sánh, đặt câu hỏi, kể một câu chuyện,…</a:t>
            </a:r>
            <a:endParaRPr lang="en-GB" sz="540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314514" y="311749"/>
            <a:ext cx="4173960" cy="2666117"/>
          </a:xfrm>
          <a:custGeom>
            <a:avLst/>
            <a:gdLst/>
            <a:ahLst/>
            <a:cxnLst/>
            <a:rect l="l" t="t" r="r" b="b"/>
            <a:pathLst>
              <a:path w="4173960" h="2666117">
                <a:moveTo>
                  <a:pt x="0" y="0"/>
                </a:moveTo>
                <a:lnTo>
                  <a:pt x="4173959" y="0"/>
                </a:lnTo>
                <a:lnTo>
                  <a:pt x="4173959" y="2666117"/>
                </a:lnTo>
                <a:lnTo>
                  <a:pt x="0" y="2666117"/>
                </a:lnTo>
                <a:lnTo>
                  <a:pt x="0" y="0"/>
                </a:lnTo>
                <a:close/>
              </a:path>
            </a:pathLst>
          </a:custGeom>
          <a:blipFill>
            <a:blip r:embed="rId2"/>
            <a:stretch>
              <a:fillRect/>
            </a:stretch>
          </a:blipFill>
        </p:spPr>
      </p:sp>
      <p:sp>
        <p:nvSpPr>
          <p:cNvPr id="3" name="Freeform 3"/>
          <p:cNvSpPr/>
          <p:nvPr/>
        </p:nvSpPr>
        <p:spPr>
          <a:xfrm>
            <a:off x="-2093506" y="4117855"/>
            <a:ext cx="6244411" cy="3988618"/>
          </a:xfrm>
          <a:custGeom>
            <a:avLst/>
            <a:gdLst/>
            <a:ahLst/>
            <a:cxnLst/>
            <a:rect l="l" t="t" r="r" b="b"/>
            <a:pathLst>
              <a:path w="6244411" h="3988618">
                <a:moveTo>
                  <a:pt x="0" y="0"/>
                </a:moveTo>
                <a:lnTo>
                  <a:pt x="6244412" y="0"/>
                </a:lnTo>
                <a:lnTo>
                  <a:pt x="6244412" y="3988618"/>
                </a:lnTo>
                <a:lnTo>
                  <a:pt x="0" y="3988618"/>
                </a:lnTo>
                <a:lnTo>
                  <a:pt x="0" y="0"/>
                </a:lnTo>
                <a:close/>
              </a:path>
            </a:pathLst>
          </a:custGeom>
          <a:blipFill>
            <a:blip r:embed="rId2"/>
            <a:stretch>
              <a:fillRect/>
            </a:stretch>
          </a:blipFill>
        </p:spPr>
      </p:sp>
      <p:sp>
        <p:nvSpPr>
          <p:cNvPr id="4" name="Freeform 4"/>
          <p:cNvSpPr/>
          <p:nvPr/>
        </p:nvSpPr>
        <p:spPr>
          <a:xfrm>
            <a:off x="-1177901" y="-1227392"/>
            <a:ext cx="7315200" cy="3910307"/>
          </a:xfrm>
          <a:custGeom>
            <a:avLst/>
            <a:gdLst/>
            <a:ahLst/>
            <a:cxnLst/>
            <a:rect l="l" t="t" r="r" b="b"/>
            <a:pathLst>
              <a:path w="7315200" h="3910307">
                <a:moveTo>
                  <a:pt x="0" y="0"/>
                </a:moveTo>
                <a:lnTo>
                  <a:pt x="7315200" y="0"/>
                </a:lnTo>
                <a:lnTo>
                  <a:pt x="7315200" y="3910307"/>
                </a:lnTo>
                <a:lnTo>
                  <a:pt x="0" y="391030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a:off x="7111266" y="7109270"/>
            <a:ext cx="13778774" cy="6355459"/>
          </a:xfrm>
          <a:custGeom>
            <a:avLst/>
            <a:gdLst/>
            <a:ahLst/>
            <a:cxnLst/>
            <a:rect l="l" t="t" r="r" b="b"/>
            <a:pathLst>
              <a:path w="13778774" h="6355459">
                <a:moveTo>
                  <a:pt x="0" y="0"/>
                </a:moveTo>
                <a:lnTo>
                  <a:pt x="13778774" y="0"/>
                </a:lnTo>
                <a:lnTo>
                  <a:pt x="13778774" y="6355460"/>
                </a:lnTo>
                <a:lnTo>
                  <a:pt x="0" y="6355460"/>
                </a:lnTo>
                <a:lnTo>
                  <a:pt x="0" y="0"/>
                </a:lnTo>
                <a:close/>
              </a:path>
            </a:pathLst>
          </a:custGeom>
          <a:blipFill>
            <a:blip r:embed="rId5"/>
            <a:stretch>
              <a:fillRect/>
            </a:stretch>
          </a:blipFill>
        </p:spPr>
      </p:sp>
      <p:sp>
        <p:nvSpPr>
          <p:cNvPr id="7" name="Freeform 7"/>
          <p:cNvSpPr/>
          <p:nvPr/>
        </p:nvSpPr>
        <p:spPr>
          <a:xfrm rot="-1334791">
            <a:off x="14984464" y="5054881"/>
            <a:ext cx="4607903" cy="6103183"/>
          </a:xfrm>
          <a:custGeom>
            <a:avLst/>
            <a:gdLst/>
            <a:ahLst/>
            <a:cxnLst/>
            <a:rect l="l" t="t" r="r" b="b"/>
            <a:pathLst>
              <a:path w="4607903" h="6103183">
                <a:moveTo>
                  <a:pt x="0" y="0"/>
                </a:moveTo>
                <a:lnTo>
                  <a:pt x="4607904" y="0"/>
                </a:lnTo>
                <a:lnTo>
                  <a:pt x="4607904" y="6103183"/>
                </a:lnTo>
                <a:lnTo>
                  <a:pt x="0" y="6103183"/>
                </a:lnTo>
                <a:lnTo>
                  <a:pt x="0" y="0"/>
                </a:lnTo>
                <a:close/>
              </a:path>
            </a:pathLst>
          </a:custGeom>
          <a:blipFill>
            <a:blip r:embed="rId6"/>
            <a:stretch>
              <a:fillRect/>
            </a:stretch>
          </a:blipFill>
        </p:spPr>
      </p:sp>
      <p:sp>
        <p:nvSpPr>
          <p:cNvPr id="8" name="Rectangle 7"/>
          <p:cNvSpPr/>
          <p:nvPr/>
        </p:nvSpPr>
        <p:spPr>
          <a:xfrm>
            <a:off x="4542790" y="1485900"/>
            <a:ext cx="10925810" cy="7939802"/>
          </a:xfrm>
          <a:prstGeom prst="rect">
            <a:avLst/>
          </a:prstGeom>
        </p:spPr>
        <p:txBody>
          <a:bodyPr wrap="square">
            <a:spAutoFit/>
          </a:bodyPr>
          <a:lstStyle/>
          <a:p>
            <a:pPr algn="ctr">
              <a:lnSpc>
                <a:spcPct val="130000"/>
              </a:lnSpc>
              <a:spcAft>
                <a:spcPts val="0"/>
              </a:spcAft>
            </a:pPr>
            <a:r>
              <a:rPr lang="vi-VN" sz="4400" b="1" u="sng">
                <a:solidFill>
                  <a:srgbClr val="0D0D0D"/>
                </a:solidFill>
                <a:latin typeface="+mj-lt"/>
                <a:ea typeface="Calibri" panose="020F0502020204030204" pitchFamily="34" charset="0"/>
                <a:cs typeface="Times New Roman" panose="02020603050405020304" pitchFamily="18" charset="0"/>
              </a:rPr>
              <a:t>Ví dụ </a:t>
            </a:r>
            <a:r>
              <a:rPr lang="vi-VN" sz="4400" b="1" u="sng" smtClean="0">
                <a:solidFill>
                  <a:srgbClr val="0D0D0D"/>
                </a:solidFill>
                <a:latin typeface="+mj-lt"/>
                <a:ea typeface="Calibri" panose="020F0502020204030204" pitchFamily="34" charset="0"/>
                <a:cs typeface="Times New Roman" panose="02020603050405020304" pitchFamily="18" charset="0"/>
              </a:rPr>
              <a:t>1</a:t>
            </a:r>
            <a:endParaRPr lang="en-GB" sz="4400" b="1">
              <a:latin typeface="+mj-lt"/>
              <a:ea typeface="Calibri" panose="020F0502020204030204" pitchFamily="34" charset="0"/>
              <a:cs typeface="Times New Roman" panose="02020603050405020304" pitchFamily="18" charset="0"/>
            </a:endParaRPr>
          </a:p>
          <a:p>
            <a:pPr algn="just">
              <a:lnSpc>
                <a:spcPct val="130000"/>
              </a:lnSpc>
              <a:spcAft>
                <a:spcPts val="0"/>
              </a:spcAft>
            </a:pPr>
            <a:r>
              <a:rPr lang="vi-VN" sz="4400">
                <a:solidFill>
                  <a:srgbClr val="0D0D0D"/>
                </a:solidFill>
                <a:latin typeface="+mj-lt"/>
                <a:ea typeface="Calibri" panose="020F0502020204030204" pitchFamily="34" charset="0"/>
                <a:cs typeface="Times New Roman" panose="02020603050405020304" pitchFamily="18" charset="0"/>
              </a:rPr>
              <a:t>   “Ôi người Việt Nam thật tốt bụng!”, “Các bạn thật kiên cường”,… Đó là những lời khen của cộng đồng mạng quốc tế dành cho người Việt chúng ta khi tôi vô tình đọc những comment trên những video về người Việt Nam. Thật tự hào biết bao về những con người đất nước tôi, những người mang trong mình bao đức tính, phẩm chất tốt đẹp.</a:t>
            </a:r>
            <a:endParaRPr lang="en-GB" sz="44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102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314514" y="311749"/>
            <a:ext cx="4173960" cy="2666117"/>
          </a:xfrm>
          <a:custGeom>
            <a:avLst/>
            <a:gdLst/>
            <a:ahLst/>
            <a:cxnLst/>
            <a:rect l="l" t="t" r="r" b="b"/>
            <a:pathLst>
              <a:path w="4173960" h="2666117">
                <a:moveTo>
                  <a:pt x="0" y="0"/>
                </a:moveTo>
                <a:lnTo>
                  <a:pt x="4173959" y="0"/>
                </a:lnTo>
                <a:lnTo>
                  <a:pt x="4173959" y="2666117"/>
                </a:lnTo>
                <a:lnTo>
                  <a:pt x="0" y="2666117"/>
                </a:lnTo>
                <a:lnTo>
                  <a:pt x="0" y="0"/>
                </a:lnTo>
                <a:close/>
              </a:path>
            </a:pathLst>
          </a:custGeom>
          <a:blipFill>
            <a:blip r:embed="rId2"/>
            <a:stretch>
              <a:fillRect/>
            </a:stretch>
          </a:blipFill>
        </p:spPr>
      </p:sp>
      <p:sp>
        <p:nvSpPr>
          <p:cNvPr id="3" name="Freeform 3"/>
          <p:cNvSpPr/>
          <p:nvPr/>
        </p:nvSpPr>
        <p:spPr>
          <a:xfrm>
            <a:off x="-2093506" y="4117855"/>
            <a:ext cx="6244411" cy="3988618"/>
          </a:xfrm>
          <a:custGeom>
            <a:avLst/>
            <a:gdLst/>
            <a:ahLst/>
            <a:cxnLst/>
            <a:rect l="l" t="t" r="r" b="b"/>
            <a:pathLst>
              <a:path w="6244411" h="3988618">
                <a:moveTo>
                  <a:pt x="0" y="0"/>
                </a:moveTo>
                <a:lnTo>
                  <a:pt x="6244412" y="0"/>
                </a:lnTo>
                <a:lnTo>
                  <a:pt x="6244412" y="3988618"/>
                </a:lnTo>
                <a:lnTo>
                  <a:pt x="0" y="3988618"/>
                </a:lnTo>
                <a:lnTo>
                  <a:pt x="0" y="0"/>
                </a:lnTo>
                <a:close/>
              </a:path>
            </a:pathLst>
          </a:custGeom>
          <a:blipFill>
            <a:blip r:embed="rId2"/>
            <a:stretch>
              <a:fillRect/>
            </a:stretch>
          </a:blipFill>
        </p:spPr>
      </p:sp>
      <p:sp>
        <p:nvSpPr>
          <p:cNvPr id="4" name="Freeform 4"/>
          <p:cNvSpPr/>
          <p:nvPr/>
        </p:nvSpPr>
        <p:spPr>
          <a:xfrm>
            <a:off x="-1177901" y="-1227392"/>
            <a:ext cx="7315200" cy="3910307"/>
          </a:xfrm>
          <a:custGeom>
            <a:avLst/>
            <a:gdLst/>
            <a:ahLst/>
            <a:cxnLst/>
            <a:rect l="l" t="t" r="r" b="b"/>
            <a:pathLst>
              <a:path w="7315200" h="3910307">
                <a:moveTo>
                  <a:pt x="0" y="0"/>
                </a:moveTo>
                <a:lnTo>
                  <a:pt x="7315200" y="0"/>
                </a:lnTo>
                <a:lnTo>
                  <a:pt x="7315200" y="3910307"/>
                </a:lnTo>
                <a:lnTo>
                  <a:pt x="0" y="391030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a:off x="7111266" y="7109270"/>
            <a:ext cx="13778774" cy="6355459"/>
          </a:xfrm>
          <a:custGeom>
            <a:avLst/>
            <a:gdLst/>
            <a:ahLst/>
            <a:cxnLst/>
            <a:rect l="l" t="t" r="r" b="b"/>
            <a:pathLst>
              <a:path w="13778774" h="6355459">
                <a:moveTo>
                  <a:pt x="0" y="0"/>
                </a:moveTo>
                <a:lnTo>
                  <a:pt x="13778774" y="0"/>
                </a:lnTo>
                <a:lnTo>
                  <a:pt x="13778774" y="6355460"/>
                </a:lnTo>
                <a:lnTo>
                  <a:pt x="0" y="6355460"/>
                </a:lnTo>
                <a:lnTo>
                  <a:pt x="0" y="0"/>
                </a:lnTo>
                <a:close/>
              </a:path>
            </a:pathLst>
          </a:custGeom>
          <a:blipFill>
            <a:blip r:embed="rId5"/>
            <a:stretch>
              <a:fillRect/>
            </a:stretch>
          </a:blipFill>
        </p:spPr>
      </p:sp>
      <p:sp>
        <p:nvSpPr>
          <p:cNvPr id="7" name="Freeform 7"/>
          <p:cNvSpPr/>
          <p:nvPr/>
        </p:nvSpPr>
        <p:spPr>
          <a:xfrm rot="-1334791">
            <a:off x="14984464" y="5054881"/>
            <a:ext cx="4607903" cy="6103183"/>
          </a:xfrm>
          <a:custGeom>
            <a:avLst/>
            <a:gdLst/>
            <a:ahLst/>
            <a:cxnLst/>
            <a:rect l="l" t="t" r="r" b="b"/>
            <a:pathLst>
              <a:path w="4607903" h="6103183">
                <a:moveTo>
                  <a:pt x="0" y="0"/>
                </a:moveTo>
                <a:lnTo>
                  <a:pt x="4607904" y="0"/>
                </a:lnTo>
                <a:lnTo>
                  <a:pt x="4607904" y="6103183"/>
                </a:lnTo>
                <a:lnTo>
                  <a:pt x="0" y="6103183"/>
                </a:lnTo>
                <a:lnTo>
                  <a:pt x="0" y="0"/>
                </a:lnTo>
                <a:close/>
              </a:path>
            </a:pathLst>
          </a:custGeom>
          <a:blipFill>
            <a:blip r:embed="rId6"/>
            <a:stretch>
              <a:fillRect/>
            </a:stretch>
          </a:blipFill>
        </p:spPr>
      </p:sp>
      <p:sp>
        <p:nvSpPr>
          <p:cNvPr id="5" name="Rectangle 4"/>
          <p:cNvSpPr/>
          <p:nvPr/>
        </p:nvSpPr>
        <p:spPr>
          <a:xfrm>
            <a:off x="4267200" y="794999"/>
            <a:ext cx="11353800" cy="7663636"/>
          </a:xfrm>
          <a:prstGeom prst="rect">
            <a:avLst/>
          </a:prstGeom>
        </p:spPr>
        <p:txBody>
          <a:bodyPr wrap="square">
            <a:spAutoFit/>
          </a:bodyPr>
          <a:lstStyle/>
          <a:p>
            <a:pPr algn="ctr">
              <a:lnSpc>
                <a:spcPct val="130000"/>
              </a:lnSpc>
              <a:spcAft>
                <a:spcPts val="0"/>
              </a:spcAft>
            </a:pPr>
            <a:r>
              <a:rPr lang="vi-VN" sz="4000" b="1" u="sng">
                <a:solidFill>
                  <a:srgbClr val="0D0D0D"/>
                </a:solidFill>
                <a:latin typeface="+mj-lt"/>
                <a:ea typeface="Calibri" panose="020F0502020204030204" pitchFamily="34" charset="0"/>
                <a:cs typeface="Times New Roman" panose="02020603050405020304" pitchFamily="18" charset="0"/>
              </a:rPr>
              <a:t>Ví dụ </a:t>
            </a:r>
            <a:r>
              <a:rPr lang="vi-VN" sz="4000" b="1" u="sng" smtClean="0">
                <a:solidFill>
                  <a:srgbClr val="0D0D0D"/>
                </a:solidFill>
                <a:latin typeface="+mj-lt"/>
                <a:ea typeface="Calibri" panose="020F0502020204030204" pitchFamily="34" charset="0"/>
                <a:cs typeface="Times New Roman" panose="02020603050405020304" pitchFamily="18" charset="0"/>
              </a:rPr>
              <a:t>2 </a:t>
            </a:r>
            <a:endParaRPr lang="en-GB" sz="4000" b="1">
              <a:latin typeface="+mj-lt"/>
              <a:ea typeface="Calibri" panose="020F0502020204030204" pitchFamily="34" charset="0"/>
              <a:cs typeface="Times New Roman" panose="02020603050405020304" pitchFamily="18" charset="0"/>
            </a:endParaRPr>
          </a:p>
          <a:p>
            <a:pPr algn="just"/>
            <a:r>
              <a:rPr lang="vi-VN" sz="4000">
                <a:solidFill>
                  <a:srgbClr val="0D0D0D"/>
                </a:solidFill>
                <a:latin typeface="+mj-lt"/>
                <a:ea typeface="Calibri" panose="020F0502020204030204" pitchFamily="34" charset="0"/>
              </a:rPr>
              <a:t>      Nếu là người “chăm” theo dõi các trang mạng xã hội thì hẳn bạn không còn xa lạ với cái tên Quang Linh Vlog. Từ một chàng trai nghèo ở Nghệ An sang thủ đô Angola để xuất khẩu lao động, chàng trai ấy đã khiến cho bạn bè quốc tế phải khâm phục và ngưỡng mộ bởi sự kiên trì, sáng tạo, hơn hết là lòng yêu thương con người, tình cảm bạn bè quốc tế trong sáng. Quang Linh chỉ là một trong muôn vàn con người Việt Nam mang trong mình những phẩm chất Việt Nam đáng quý. Con người Việt Nam dù ở đâu cũng luôn toả sáng bao phẩm chất tốt đẹp. </a:t>
            </a:r>
            <a:endParaRPr lang="en-GB" sz="4000">
              <a:latin typeface="+mj-lt"/>
            </a:endParaRPr>
          </a:p>
        </p:txBody>
      </p:sp>
    </p:spTree>
    <p:extLst>
      <p:ext uri="{BB962C8B-B14F-4D97-AF65-F5344CB8AC3E}">
        <p14:creationId xmlns:p14="http://schemas.microsoft.com/office/powerpoint/2010/main" val="298949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8" name="Group 8"/>
          <p:cNvGrpSpPr>
            <a:grpSpLocks noChangeAspect="1"/>
          </p:cNvGrpSpPr>
          <p:nvPr/>
        </p:nvGrpSpPr>
        <p:grpSpPr>
          <a:xfrm>
            <a:off x="10681533" y="3271678"/>
            <a:ext cx="4995918" cy="4995918"/>
            <a:chOff x="0" y="0"/>
            <a:chExt cx="2540000" cy="2540000"/>
          </a:xfrm>
        </p:grpSpPr>
        <p:sp>
          <p:nvSpPr>
            <p:cNvPr id="9" name="Freeform 9"/>
            <p:cNvSpPr/>
            <p:nvPr/>
          </p:nvSpPr>
          <p:spPr>
            <a:xfrm>
              <a:off x="1270000" y="0"/>
              <a:ext cx="1370253" cy="2171432"/>
            </a:xfrm>
            <a:custGeom>
              <a:avLst/>
              <a:gdLst/>
              <a:ahLst/>
              <a:cxnLst/>
              <a:rect l="l" t="t" r="r" b="b"/>
              <a:pathLst>
                <a:path w="1370253" h="2171432">
                  <a:moveTo>
                    <a:pt x="0" y="0"/>
                  </a:moveTo>
                  <a:cubicBezTo>
                    <a:pt x="514546" y="0"/>
                    <a:pt x="978244" y="310471"/>
                    <a:pt x="1174248" y="786222"/>
                  </a:cubicBezTo>
                  <a:cubicBezTo>
                    <a:pt x="1370253" y="1261974"/>
                    <a:pt x="1259825" y="1808978"/>
                    <a:pt x="894607" y="2171432"/>
                  </a:cubicBezTo>
                  <a:lnTo>
                    <a:pt x="0" y="1270000"/>
                  </a:lnTo>
                  <a:close/>
                </a:path>
              </a:pathLst>
            </a:custGeom>
            <a:solidFill>
              <a:srgbClr val="FBC391"/>
            </a:solidFill>
          </p:spPr>
        </p:sp>
        <p:sp>
          <p:nvSpPr>
            <p:cNvPr id="10" name="Freeform 10"/>
            <p:cNvSpPr/>
            <p:nvPr/>
          </p:nvSpPr>
          <p:spPr>
            <a:xfrm>
              <a:off x="1089763" y="1270000"/>
              <a:ext cx="1118779" cy="1316847"/>
            </a:xfrm>
            <a:custGeom>
              <a:avLst/>
              <a:gdLst/>
              <a:ahLst/>
              <a:cxnLst/>
              <a:rect l="l" t="t" r="r" b="b"/>
              <a:pathLst>
                <a:path w="1118779" h="1316847">
                  <a:moveTo>
                    <a:pt x="1118778" y="855594"/>
                  </a:moveTo>
                  <a:cubicBezTo>
                    <a:pt x="835373" y="1166475"/>
                    <a:pt x="416415" y="1316847"/>
                    <a:pt x="0" y="1257145"/>
                  </a:cubicBezTo>
                  <a:lnTo>
                    <a:pt x="180237" y="0"/>
                  </a:lnTo>
                  <a:close/>
                </a:path>
              </a:pathLst>
            </a:custGeom>
            <a:solidFill>
              <a:srgbClr val="BEA263"/>
            </a:solidFill>
          </p:spPr>
        </p:sp>
        <p:sp>
          <p:nvSpPr>
            <p:cNvPr id="11" name="Freeform 11"/>
            <p:cNvSpPr/>
            <p:nvPr/>
          </p:nvSpPr>
          <p:spPr>
            <a:xfrm>
              <a:off x="-56640" y="752609"/>
              <a:ext cx="1326640" cy="1781973"/>
            </a:xfrm>
            <a:custGeom>
              <a:avLst/>
              <a:gdLst/>
              <a:ahLst/>
              <a:cxnLst/>
              <a:rect l="l" t="t" r="r" b="b"/>
              <a:pathLst>
                <a:path w="1326640" h="1781973">
                  <a:moveTo>
                    <a:pt x="1209459" y="1781974"/>
                  </a:moveTo>
                  <a:cubicBezTo>
                    <a:pt x="801752" y="1744194"/>
                    <a:pt x="437269" y="1512163"/>
                    <a:pt x="230489" y="1158759"/>
                  </a:cubicBezTo>
                  <a:cubicBezTo>
                    <a:pt x="23709" y="805355"/>
                    <a:pt x="0" y="373935"/>
                    <a:pt x="166810" y="0"/>
                  </a:cubicBezTo>
                  <a:lnTo>
                    <a:pt x="1326640" y="517391"/>
                  </a:lnTo>
                  <a:close/>
                </a:path>
              </a:pathLst>
            </a:custGeom>
            <a:solidFill>
              <a:srgbClr val="82823E"/>
            </a:solidFill>
          </p:spPr>
        </p:sp>
        <p:sp>
          <p:nvSpPr>
            <p:cNvPr id="12" name="Freeform 12"/>
            <p:cNvSpPr/>
            <p:nvPr/>
          </p:nvSpPr>
          <p:spPr>
            <a:xfrm>
              <a:off x="85760" y="106271"/>
              <a:ext cx="1184240" cy="1163729"/>
            </a:xfrm>
            <a:custGeom>
              <a:avLst/>
              <a:gdLst/>
              <a:ahLst/>
              <a:cxnLst/>
              <a:rect l="l" t="t" r="r" b="b"/>
              <a:pathLst>
                <a:path w="1184240" h="1163729">
                  <a:moveTo>
                    <a:pt x="0" y="704952"/>
                  </a:moveTo>
                  <a:cubicBezTo>
                    <a:pt x="122280" y="389312"/>
                    <a:pt x="365506" y="135548"/>
                    <a:pt x="675679" y="0"/>
                  </a:cubicBezTo>
                  <a:lnTo>
                    <a:pt x="1184240" y="1163729"/>
                  </a:lnTo>
                  <a:close/>
                </a:path>
              </a:pathLst>
            </a:custGeom>
            <a:solidFill>
              <a:srgbClr val="486122"/>
            </a:solidFill>
          </p:spPr>
        </p:sp>
        <p:sp>
          <p:nvSpPr>
            <p:cNvPr id="13" name="Freeform 13"/>
            <p:cNvSpPr/>
            <p:nvPr/>
          </p:nvSpPr>
          <p:spPr>
            <a:xfrm>
              <a:off x="703912" y="0"/>
              <a:ext cx="566088" cy="1270000"/>
            </a:xfrm>
            <a:custGeom>
              <a:avLst/>
              <a:gdLst/>
              <a:ahLst/>
              <a:cxnLst/>
              <a:rect l="l" t="t" r="r" b="b"/>
              <a:pathLst>
                <a:path w="566088" h="1270000">
                  <a:moveTo>
                    <a:pt x="0" y="133143"/>
                  </a:moveTo>
                  <a:cubicBezTo>
                    <a:pt x="175820" y="45595"/>
                    <a:pt x="369550" y="20"/>
                    <a:pt x="565961" y="0"/>
                  </a:cubicBezTo>
                  <a:lnTo>
                    <a:pt x="566088" y="1270000"/>
                  </a:lnTo>
                  <a:close/>
                </a:path>
              </a:pathLst>
            </a:custGeom>
            <a:solidFill>
              <a:srgbClr val="06410E"/>
            </a:solidFill>
          </p:spPr>
        </p:sp>
      </p:grpSp>
      <p:sp>
        <p:nvSpPr>
          <p:cNvPr id="14" name="Freeform 14"/>
          <p:cNvSpPr/>
          <p:nvPr/>
        </p:nvSpPr>
        <p:spPr>
          <a:xfrm>
            <a:off x="0" y="1028700"/>
            <a:ext cx="5518902" cy="1384743"/>
          </a:xfrm>
          <a:custGeom>
            <a:avLst/>
            <a:gdLst/>
            <a:ahLst/>
            <a:cxnLst/>
            <a:rect l="l" t="t" r="r" b="b"/>
            <a:pathLst>
              <a:path w="5518902" h="1384743">
                <a:moveTo>
                  <a:pt x="0" y="0"/>
                </a:moveTo>
                <a:lnTo>
                  <a:pt x="5518902" y="0"/>
                </a:lnTo>
                <a:lnTo>
                  <a:pt x="5518902" y="1384743"/>
                </a:lnTo>
                <a:lnTo>
                  <a:pt x="0" y="138474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5" name="TextBox 15"/>
          <p:cNvSpPr txBox="1"/>
          <p:nvPr/>
        </p:nvSpPr>
        <p:spPr>
          <a:xfrm>
            <a:off x="3480526" y="1271944"/>
            <a:ext cx="11326948" cy="1396857"/>
          </a:xfrm>
          <a:prstGeom prst="rect">
            <a:avLst/>
          </a:prstGeom>
        </p:spPr>
        <p:txBody>
          <a:bodyPr lIns="0" tIns="0" rIns="0" bIns="0" rtlCol="0" anchor="t">
            <a:spAutoFit/>
          </a:bodyPr>
          <a:lstStyle/>
          <a:p>
            <a:pPr algn="ctr">
              <a:lnSpc>
                <a:spcPts val="11479"/>
              </a:lnSpc>
            </a:pPr>
            <a:r>
              <a:rPr lang="vi-VN" sz="8800" b="1">
                <a:effectLst>
                  <a:outerShdw blurRad="38100" dist="38100" dir="2700000" algn="tl">
                    <a:srgbClr val="000000">
                      <a:alpha val="43137"/>
                    </a:srgbClr>
                  </a:outerShdw>
                </a:effectLst>
                <a:latin typeface="+mj-lt"/>
              </a:rPr>
              <a:t>II. Thân bài</a:t>
            </a:r>
            <a:endParaRPr lang="en-US" sz="8199">
              <a:solidFill>
                <a:srgbClr val="DB8F5C"/>
              </a:solidFill>
              <a:effectLst>
                <a:outerShdw blurRad="38100" dist="38100" dir="2700000" algn="tl">
                  <a:srgbClr val="000000">
                    <a:alpha val="43137"/>
                  </a:srgbClr>
                </a:outerShdw>
              </a:effectLst>
              <a:latin typeface="+mj-lt"/>
            </a:endParaRPr>
          </a:p>
        </p:txBody>
      </p:sp>
      <p:sp>
        <p:nvSpPr>
          <p:cNvPr id="16" name="TextBox 16"/>
          <p:cNvSpPr txBox="1"/>
          <p:nvPr/>
        </p:nvSpPr>
        <p:spPr>
          <a:xfrm>
            <a:off x="1061526" y="3219590"/>
            <a:ext cx="8082474" cy="1477328"/>
          </a:xfrm>
          <a:prstGeom prst="rect">
            <a:avLst/>
          </a:prstGeom>
        </p:spPr>
        <p:txBody>
          <a:bodyPr wrap="square" lIns="0" tIns="0" rIns="0" bIns="0" rtlCol="0" anchor="t">
            <a:spAutoFit/>
          </a:bodyPr>
          <a:lstStyle/>
          <a:p>
            <a:r>
              <a:rPr lang="vi-VN" sz="4800" b="1">
                <a:latin typeface="+mj-lt"/>
              </a:rPr>
              <a:t>1. Nêu một số phẩm chất tiêu biểu của người Việt Nam</a:t>
            </a:r>
            <a:endParaRPr lang="en-GB" sz="4800">
              <a:latin typeface="+mj-lt"/>
            </a:endParaRPr>
          </a:p>
        </p:txBody>
      </p:sp>
      <p:sp>
        <p:nvSpPr>
          <p:cNvPr id="21" name="Rectangle 20"/>
          <p:cNvSpPr/>
          <p:nvPr/>
        </p:nvSpPr>
        <p:spPr>
          <a:xfrm>
            <a:off x="818208" y="5394053"/>
            <a:ext cx="9144000" cy="3785652"/>
          </a:xfrm>
          <a:prstGeom prst="rect">
            <a:avLst/>
          </a:prstGeom>
        </p:spPr>
        <p:txBody>
          <a:bodyPr>
            <a:spAutoFit/>
          </a:bodyPr>
          <a:lstStyle/>
          <a:p>
            <a:pPr algn="just"/>
            <a:r>
              <a:rPr lang="vi-VN" sz="4800">
                <a:latin typeface="+mj-lt"/>
              </a:rPr>
              <a:t>Người VN hội tụ rất nhiều những phẩm chất tốt đẹp: giàu lòng nhân ái; </a:t>
            </a:r>
            <a:r>
              <a:rPr lang="vi-VN" sz="4800" i="1">
                <a:latin typeface="+mj-lt"/>
              </a:rPr>
              <a:t>yêu nước, kiên cường, bất khuất;  cần cù, sáng tạo; lạc quan, yêu đời;…</a:t>
            </a:r>
            <a:endParaRPr lang="en-GB" sz="4800">
              <a:latin typeface="+mj-lt"/>
            </a:endParaRPr>
          </a:p>
        </p:txBody>
      </p:sp>
    </p:spTree>
    <p:extLst>
      <p:ext uri="{BB962C8B-B14F-4D97-AF65-F5344CB8AC3E}">
        <p14:creationId xmlns:p14="http://schemas.microsoft.com/office/powerpoint/2010/main" val="216598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3" name="Group 3"/>
          <p:cNvGrpSpPr/>
          <p:nvPr/>
        </p:nvGrpSpPr>
        <p:grpSpPr>
          <a:xfrm rot="-10800000">
            <a:off x="450807" y="2699849"/>
            <a:ext cx="3968531" cy="3357831"/>
            <a:chOff x="0" y="0"/>
            <a:chExt cx="660400" cy="727161"/>
          </a:xfrm>
        </p:grpSpPr>
        <p:sp>
          <p:nvSpPr>
            <p:cNvPr id="4" name="Freeform 4"/>
            <p:cNvSpPr/>
            <p:nvPr/>
          </p:nvSpPr>
          <p:spPr>
            <a:xfrm>
              <a:off x="0" y="0"/>
              <a:ext cx="660400" cy="727161"/>
            </a:xfrm>
            <a:custGeom>
              <a:avLst/>
              <a:gdLst/>
              <a:ahLst/>
              <a:cxnLst/>
              <a:rect l="l" t="t" r="r" b="b"/>
              <a:pathLst>
                <a:path w="660400" h="727161">
                  <a:moveTo>
                    <a:pt x="220252" y="708092"/>
                  </a:moveTo>
                  <a:cubicBezTo>
                    <a:pt x="254109" y="719606"/>
                    <a:pt x="292600" y="727161"/>
                    <a:pt x="330378" y="727161"/>
                  </a:cubicBezTo>
                  <a:cubicBezTo>
                    <a:pt x="368157" y="727161"/>
                    <a:pt x="404509" y="720684"/>
                    <a:pt x="438009" y="709171"/>
                  </a:cubicBezTo>
                  <a:cubicBezTo>
                    <a:pt x="438723" y="708811"/>
                    <a:pt x="439435" y="708811"/>
                    <a:pt x="440148" y="708452"/>
                  </a:cubicBezTo>
                  <a:cubicBezTo>
                    <a:pt x="565955" y="662396"/>
                    <a:pt x="658618" y="540783"/>
                    <a:pt x="660400" y="400562"/>
                  </a:cubicBezTo>
                  <a:lnTo>
                    <a:pt x="660400" y="0"/>
                  </a:lnTo>
                  <a:lnTo>
                    <a:pt x="0" y="0"/>
                  </a:lnTo>
                  <a:lnTo>
                    <a:pt x="0" y="400264"/>
                  </a:lnTo>
                  <a:cubicBezTo>
                    <a:pt x="1782" y="541501"/>
                    <a:pt x="93019" y="663117"/>
                    <a:pt x="220252" y="708092"/>
                  </a:cubicBezTo>
                  <a:close/>
                </a:path>
              </a:pathLst>
            </a:custGeom>
            <a:solidFill>
              <a:srgbClr val="FFC7D4"/>
            </a:solidFill>
          </p:spPr>
        </p:sp>
        <p:sp>
          <p:nvSpPr>
            <p:cNvPr id="5" name="TextBox 5"/>
            <p:cNvSpPr txBox="1"/>
            <p:nvPr/>
          </p:nvSpPr>
          <p:spPr>
            <a:xfrm>
              <a:off x="0" y="-47625"/>
              <a:ext cx="660400" cy="73342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4709844" y="5980440"/>
            <a:ext cx="3748356" cy="2746971"/>
            <a:chOff x="0" y="0"/>
            <a:chExt cx="660400" cy="727161"/>
          </a:xfrm>
        </p:grpSpPr>
        <p:sp>
          <p:nvSpPr>
            <p:cNvPr id="7" name="Freeform 7"/>
            <p:cNvSpPr/>
            <p:nvPr/>
          </p:nvSpPr>
          <p:spPr>
            <a:xfrm>
              <a:off x="0" y="0"/>
              <a:ext cx="660400" cy="727161"/>
            </a:xfrm>
            <a:custGeom>
              <a:avLst/>
              <a:gdLst/>
              <a:ahLst/>
              <a:cxnLst/>
              <a:rect l="l" t="t" r="r" b="b"/>
              <a:pathLst>
                <a:path w="660400" h="727161">
                  <a:moveTo>
                    <a:pt x="220252" y="708092"/>
                  </a:moveTo>
                  <a:cubicBezTo>
                    <a:pt x="254109" y="719606"/>
                    <a:pt x="292600" y="727161"/>
                    <a:pt x="330378" y="727161"/>
                  </a:cubicBezTo>
                  <a:cubicBezTo>
                    <a:pt x="368157" y="727161"/>
                    <a:pt x="404509" y="720684"/>
                    <a:pt x="438009" y="709171"/>
                  </a:cubicBezTo>
                  <a:cubicBezTo>
                    <a:pt x="438723" y="708811"/>
                    <a:pt x="439435" y="708811"/>
                    <a:pt x="440148" y="708452"/>
                  </a:cubicBezTo>
                  <a:cubicBezTo>
                    <a:pt x="565955" y="662396"/>
                    <a:pt x="658618" y="540783"/>
                    <a:pt x="660400" y="400562"/>
                  </a:cubicBezTo>
                  <a:lnTo>
                    <a:pt x="660400" y="0"/>
                  </a:lnTo>
                  <a:lnTo>
                    <a:pt x="0" y="0"/>
                  </a:lnTo>
                  <a:lnTo>
                    <a:pt x="0" y="400264"/>
                  </a:lnTo>
                  <a:cubicBezTo>
                    <a:pt x="1782" y="541501"/>
                    <a:pt x="93019" y="663117"/>
                    <a:pt x="220252" y="708092"/>
                  </a:cubicBezTo>
                  <a:close/>
                </a:path>
              </a:pathLst>
            </a:custGeom>
            <a:solidFill>
              <a:srgbClr val="C3CBFC"/>
            </a:solidFill>
          </p:spPr>
        </p:sp>
        <p:sp>
          <p:nvSpPr>
            <p:cNvPr id="8" name="TextBox 8"/>
            <p:cNvSpPr txBox="1"/>
            <p:nvPr/>
          </p:nvSpPr>
          <p:spPr>
            <a:xfrm>
              <a:off x="0" y="-47625"/>
              <a:ext cx="660400" cy="733425"/>
            </a:xfrm>
            <a:prstGeom prst="rect">
              <a:avLst/>
            </a:prstGeom>
          </p:spPr>
          <p:txBody>
            <a:bodyPr lIns="44997" tIns="44997" rIns="44997" bIns="44997" rtlCol="0" anchor="ctr"/>
            <a:lstStyle/>
            <a:p>
              <a:pPr algn="ctr">
                <a:lnSpc>
                  <a:spcPts val="2659"/>
                </a:lnSpc>
              </a:pPr>
              <a:endParaRPr/>
            </a:p>
          </p:txBody>
        </p:sp>
      </p:grpSp>
      <p:grpSp>
        <p:nvGrpSpPr>
          <p:cNvPr id="9" name="Group 9"/>
          <p:cNvGrpSpPr/>
          <p:nvPr/>
        </p:nvGrpSpPr>
        <p:grpSpPr>
          <a:xfrm rot="-10800000">
            <a:off x="8565197" y="3490620"/>
            <a:ext cx="4371584" cy="2746971"/>
            <a:chOff x="0" y="0"/>
            <a:chExt cx="660400" cy="727161"/>
          </a:xfrm>
        </p:grpSpPr>
        <p:sp>
          <p:nvSpPr>
            <p:cNvPr id="10" name="Freeform 10"/>
            <p:cNvSpPr/>
            <p:nvPr/>
          </p:nvSpPr>
          <p:spPr>
            <a:xfrm>
              <a:off x="0" y="0"/>
              <a:ext cx="660400" cy="727161"/>
            </a:xfrm>
            <a:custGeom>
              <a:avLst/>
              <a:gdLst/>
              <a:ahLst/>
              <a:cxnLst/>
              <a:rect l="l" t="t" r="r" b="b"/>
              <a:pathLst>
                <a:path w="660400" h="727161">
                  <a:moveTo>
                    <a:pt x="220252" y="708092"/>
                  </a:moveTo>
                  <a:cubicBezTo>
                    <a:pt x="254109" y="719606"/>
                    <a:pt x="292600" y="727161"/>
                    <a:pt x="330378" y="727161"/>
                  </a:cubicBezTo>
                  <a:cubicBezTo>
                    <a:pt x="368157" y="727161"/>
                    <a:pt x="404509" y="720684"/>
                    <a:pt x="438009" y="709171"/>
                  </a:cubicBezTo>
                  <a:cubicBezTo>
                    <a:pt x="438723" y="708811"/>
                    <a:pt x="439435" y="708811"/>
                    <a:pt x="440148" y="708452"/>
                  </a:cubicBezTo>
                  <a:cubicBezTo>
                    <a:pt x="565955" y="662396"/>
                    <a:pt x="658618" y="540783"/>
                    <a:pt x="660400" y="400562"/>
                  </a:cubicBezTo>
                  <a:lnTo>
                    <a:pt x="660400" y="0"/>
                  </a:lnTo>
                  <a:lnTo>
                    <a:pt x="0" y="0"/>
                  </a:lnTo>
                  <a:lnTo>
                    <a:pt x="0" y="400264"/>
                  </a:lnTo>
                  <a:cubicBezTo>
                    <a:pt x="1782" y="541501"/>
                    <a:pt x="93019" y="663117"/>
                    <a:pt x="220252" y="708092"/>
                  </a:cubicBezTo>
                  <a:close/>
                </a:path>
              </a:pathLst>
            </a:custGeom>
            <a:solidFill>
              <a:srgbClr val="EACD6B"/>
            </a:solidFill>
          </p:spPr>
        </p:sp>
        <p:sp>
          <p:nvSpPr>
            <p:cNvPr id="11" name="TextBox 11"/>
            <p:cNvSpPr txBox="1"/>
            <p:nvPr/>
          </p:nvSpPr>
          <p:spPr>
            <a:xfrm>
              <a:off x="0" y="-47625"/>
              <a:ext cx="660400" cy="733425"/>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3182600" y="6237591"/>
            <a:ext cx="4572000" cy="2746971"/>
            <a:chOff x="0" y="0"/>
            <a:chExt cx="660400" cy="727161"/>
          </a:xfrm>
        </p:grpSpPr>
        <p:sp>
          <p:nvSpPr>
            <p:cNvPr id="17" name="Freeform 17"/>
            <p:cNvSpPr/>
            <p:nvPr/>
          </p:nvSpPr>
          <p:spPr>
            <a:xfrm>
              <a:off x="0" y="0"/>
              <a:ext cx="660400" cy="727161"/>
            </a:xfrm>
            <a:custGeom>
              <a:avLst/>
              <a:gdLst/>
              <a:ahLst/>
              <a:cxnLst/>
              <a:rect l="l" t="t" r="r" b="b"/>
              <a:pathLst>
                <a:path w="660400" h="727161">
                  <a:moveTo>
                    <a:pt x="220252" y="708092"/>
                  </a:moveTo>
                  <a:cubicBezTo>
                    <a:pt x="254109" y="719606"/>
                    <a:pt x="292600" y="727161"/>
                    <a:pt x="330378" y="727161"/>
                  </a:cubicBezTo>
                  <a:cubicBezTo>
                    <a:pt x="368157" y="727161"/>
                    <a:pt x="404509" y="720684"/>
                    <a:pt x="438009" y="709171"/>
                  </a:cubicBezTo>
                  <a:cubicBezTo>
                    <a:pt x="438723" y="708811"/>
                    <a:pt x="439435" y="708811"/>
                    <a:pt x="440148" y="708452"/>
                  </a:cubicBezTo>
                  <a:cubicBezTo>
                    <a:pt x="565955" y="662396"/>
                    <a:pt x="658618" y="540783"/>
                    <a:pt x="660400" y="400562"/>
                  </a:cubicBezTo>
                  <a:lnTo>
                    <a:pt x="660400" y="0"/>
                  </a:lnTo>
                  <a:lnTo>
                    <a:pt x="0" y="0"/>
                  </a:lnTo>
                  <a:lnTo>
                    <a:pt x="0" y="400264"/>
                  </a:lnTo>
                  <a:cubicBezTo>
                    <a:pt x="1782" y="541501"/>
                    <a:pt x="93019" y="663117"/>
                    <a:pt x="220252" y="708092"/>
                  </a:cubicBezTo>
                  <a:close/>
                </a:path>
              </a:pathLst>
            </a:custGeom>
            <a:solidFill>
              <a:srgbClr val="D2D198"/>
            </a:solidFill>
          </p:spPr>
        </p:sp>
        <p:sp>
          <p:nvSpPr>
            <p:cNvPr id="18" name="TextBox 18"/>
            <p:cNvSpPr txBox="1"/>
            <p:nvPr/>
          </p:nvSpPr>
          <p:spPr>
            <a:xfrm>
              <a:off x="0" y="-47625"/>
              <a:ext cx="660400" cy="733425"/>
            </a:xfrm>
            <a:prstGeom prst="rect">
              <a:avLst/>
            </a:prstGeom>
          </p:spPr>
          <p:txBody>
            <a:bodyPr lIns="44997" tIns="44997" rIns="44997" bIns="44997" rtlCol="0" anchor="ctr"/>
            <a:lstStyle/>
            <a:p>
              <a:pPr algn="ctr">
                <a:lnSpc>
                  <a:spcPts val="2659"/>
                </a:lnSpc>
              </a:pPr>
              <a:endParaRPr/>
            </a:p>
          </p:txBody>
        </p:sp>
      </p:grpSp>
      <p:sp>
        <p:nvSpPr>
          <p:cNvPr id="19" name="Freeform 19"/>
          <p:cNvSpPr/>
          <p:nvPr/>
        </p:nvSpPr>
        <p:spPr>
          <a:xfrm rot="-1059693">
            <a:off x="-1802838" y="502019"/>
            <a:ext cx="7315200" cy="2527069"/>
          </a:xfrm>
          <a:custGeom>
            <a:avLst/>
            <a:gdLst/>
            <a:ahLst/>
            <a:cxnLst/>
            <a:rect l="l" t="t" r="r" b="b"/>
            <a:pathLst>
              <a:path w="7315200" h="2527069">
                <a:moveTo>
                  <a:pt x="0" y="0"/>
                </a:moveTo>
                <a:lnTo>
                  <a:pt x="7315200" y="0"/>
                </a:lnTo>
                <a:lnTo>
                  <a:pt x="7315200" y="2527069"/>
                </a:lnTo>
                <a:lnTo>
                  <a:pt x="0" y="252706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1" name="TextBox 21"/>
          <p:cNvSpPr txBox="1"/>
          <p:nvPr/>
        </p:nvSpPr>
        <p:spPr>
          <a:xfrm>
            <a:off x="609600" y="3738782"/>
            <a:ext cx="3412059" cy="2215991"/>
          </a:xfrm>
          <a:prstGeom prst="rect">
            <a:avLst/>
          </a:prstGeom>
        </p:spPr>
        <p:txBody>
          <a:bodyPr wrap="square" lIns="0" tIns="0" rIns="0" bIns="0" rtlCol="0" anchor="t">
            <a:spAutoFit/>
          </a:bodyPr>
          <a:lstStyle/>
          <a:p>
            <a:pPr algn="ctr"/>
            <a:r>
              <a:rPr lang="vi-VN" sz="4800">
                <a:latin typeface="+mj-lt"/>
              </a:rPr>
              <a:t>Lòng yêu nước nồng nàn</a:t>
            </a:r>
            <a:endParaRPr lang="en-US" sz="4400">
              <a:solidFill>
                <a:srgbClr val="868B64"/>
              </a:solidFill>
              <a:latin typeface="+mj-lt"/>
            </a:endParaRPr>
          </a:p>
        </p:txBody>
      </p:sp>
      <p:sp>
        <p:nvSpPr>
          <p:cNvPr id="25" name="TextBox 25"/>
          <p:cNvSpPr txBox="1"/>
          <p:nvPr/>
        </p:nvSpPr>
        <p:spPr>
          <a:xfrm>
            <a:off x="5037980" y="6211936"/>
            <a:ext cx="2658220" cy="1477328"/>
          </a:xfrm>
          <a:prstGeom prst="rect">
            <a:avLst/>
          </a:prstGeom>
        </p:spPr>
        <p:txBody>
          <a:bodyPr wrap="square" lIns="0" tIns="0" rIns="0" bIns="0" rtlCol="0" anchor="t">
            <a:spAutoFit/>
          </a:bodyPr>
          <a:lstStyle/>
          <a:p>
            <a:pPr algn="ctr"/>
            <a:r>
              <a:rPr lang="vi-VN" sz="4800">
                <a:latin typeface="+mj-lt"/>
              </a:rPr>
              <a:t>Giàu lòng nhân ái</a:t>
            </a:r>
            <a:endParaRPr lang="en-US" sz="4400">
              <a:solidFill>
                <a:srgbClr val="868B64"/>
              </a:solidFill>
              <a:latin typeface="+mj-lt"/>
            </a:endParaRPr>
          </a:p>
        </p:txBody>
      </p:sp>
      <p:sp>
        <p:nvSpPr>
          <p:cNvPr id="26" name="TextBox 26"/>
          <p:cNvSpPr txBox="1"/>
          <p:nvPr/>
        </p:nvSpPr>
        <p:spPr>
          <a:xfrm>
            <a:off x="8691520" y="4378764"/>
            <a:ext cx="4118938" cy="1477328"/>
          </a:xfrm>
          <a:prstGeom prst="rect">
            <a:avLst/>
          </a:prstGeom>
        </p:spPr>
        <p:txBody>
          <a:bodyPr wrap="square" lIns="0" tIns="0" rIns="0" bIns="0" rtlCol="0" anchor="t">
            <a:spAutoFit/>
          </a:bodyPr>
          <a:lstStyle/>
          <a:p>
            <a:pPr algn="ctr"/>
            <a:r>
              <a:rPr lang="vi-VN" sz="4800">
                <a:latin typeface="+mj-lt"/>
              </a:rPr>
              <a:t>Cần cù, sáng tạo trong lao động</a:t>
            </a:r>
            <a:endParaRPr lang="en-US" sz="4400">
              <a:solidFill>
                <a:srgbClr val="868B64"/>
              </a:solidFill>
              <a:latin typeface="+mj-lt"/>
            </a:endParaRPr>
          </a:p>
        </p:txBody>
      </p:sp>
      <p:sp>
        <p:nvSpPr>
          <p:cNvPr id="27" name="TextBox 27"/>
          <p:cNvSpPr txBox="1"/>
          <p:nvPr/>
        </p:nvSpPr>
        <p:spPr>
          <a:xfrm>
            <a:off x="13683358" y="6615261"/>
            <a:ext cx="3570484" cy="1477328"/>
          </a:xfrm>
          <a:prstGeom prst="rect">
            <a:avLst/>
          </a:prstGeom>
        </p:spPr>
        <p:txBody>
          <a:bodyPr wrap="square" lIns="0" tIns="0" rIns="0" bIns="0" rtlCol="0" anchor="t">
            <a:spAutoFit/>
          </a:bodyPr>
          <a:lstStyle/>
          <a:p>
            <a:pPr algn="ctr"/>
            <a:r>
              <a:rPr lang="vi-VN" sz="4800">
                <a:solidFill>
                  <a:prstClr val="black"/>
                </a:solidFill>
                <a:latin typeface="+mj-lt"/>
              </a:rPr>
              <a:t>Lạc quan, yêu đời</a:t>
            </a:r>
            <a:endParaRPr lang="en-US" sz="4400">
              <a:solidFill>
                <a:srgbClr val="868B64"/>
              </a:solidFill>
              <a:latin typeface="+mj-lt"/>
            </a:endParaRPr>
          </a:p>
        </p:txBody>
      </p:sp>
      <p:sp>
        <p:nvSpPr>
          <p:cNvPr id="29" name="TextBox 5"/>
          <p:cNvSpPr txBox="1"/>
          <p:nvPr/>
        </p:nvSpPr>
        <p:spPr>
          <a:xfrm>
            <a:off x="6400800" y="505562"/>
            <a:ext cx="9115591" cy="1846659"/>
          </a:xfrm>
          <a:prstGeom prst="rect">
            <a:avLst/>
          </a:prstGeom>
        </p:spPr>
        <p:txBody>
          <a:bodyPr wrap="square" lIns="0" tIns="0" rIns="0" bIns="0" rtlCol="0" anchor="t">
            <a:spAutoFit/>
          </a:bodyPr>
          <a:lstStyle/>
          <a:p>
            <a:pPr algn="ctr"/>
            <a:r>
              <a:rPr lang="vi-VN" sz="6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Phân tích các phẩm chất qua ví dụ cụ thể</a:t>
            </a:r>
            <a:endParaRPr lang="en-GB" sz="6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26" grpId="0"/>
      <p:bldP spid="27"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5864400" y="4696715"/>
            <a:ext cx="2681172" cy="2681172"/>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3CBFC"/>
            </a:solidFill>
          </p:spPr>
        </p:sp>
        <p:sp>
          <p:nvSpPr>
            <p:cNvPr id="4" name="TextBox 4"/>
            <p:cNvSpPr txBox="1"/>
            <p:nvPr/>
          </p:nvSpPr>
          <p:spPr>
            <a:xfrm>
              <a:off x="76200" y="-19050"/>
              <a:ext cx="660400" cy="755650"/>
            </a:xfrm>
            <a:prstGeom prst="rect">
              <a:avLst/>
            </a:prstGeom>
          </p:spPr>
          <p:txBody>
            <a:bodyPr lIns="50800" tIns="50800" rIns="50800" bIns="50800" rtlCol="0" anchor="ctr"/>
            <a:lstStyle/>
            <a:p>
              <a:pPr algn="ctr">
                <a:lnSpc>
                  <a:spcPts val="3220"/>
                </a:lnSpc>
              </a:pPr>
              <a:endParaRPr/>
            </a:p>
          </p:txBody>
        </p:sp>
      </p:grpSp>
      <p:grpSp>
        <p:nvGrpSpPr>
          <p:cNvPr id="5" name="Group 5"/>
          <p:cNvGrpSpPr/>
          <p:nvPr/>
        </p:nvGrpSpPr>
        <p:grpSpPr>
          <a:xfrm>
            <a:off x="7794327" y="3194205"/>
            <a:ext cx="2681172" cy="2681172"/>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B8F5C"/>
            </a:solidFill>
          </p:spPr>
        </p:sp>
        <p:sp>
          <p:nvSpPr>
            <p:cNvPr id="7" name="TextBox 7"/>
            <p:cNvSpPr txBox="1"/>
            <p:nvPr/>
          </p:nvSpPr>
          <p:spPr>
            <a:xfrm>
              <a:off x="76200" y="-19050"/>
              <a:ext cx="660400" cy="755650"/>
            </a:xfrm>
            <a:prstGeom prst="rect">
              <a:avLst/>
            </a:prstGeom>
          </p:spPr>
          <p:txBody>
            <a:bodyPr lIns="50800" tIns="50800" rIns="50800" bIns="50800" rtlCol="0" anchor="ctr"/>
            <a:lstStyle/>
            <a:p>
              <a:pPr algn="ctr">
                <a:lnSpc>
                  <a:spcPts val="3220"/>
                </a:lnSpc>
              </a:pPr>
              <a:endParaRPr/>
            </a:p>
          </p:txBody>
        </p:sp>
      </p:grpSp>
      <p:grpSp>
        <p:nvGrpSpPr>
          <p:cNvPr id="8" name="Group 8"/>
          <p:cNvGrpSpPr/>
          <p:nvPr/>
        </p:nvGrpSpPr>
        <p:grpSpPr>
          <a:xfrm>
            <a:off x="7794327" y="6037301"/>
            <a:ext cx="2681172" cy="2681172"/>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ACD6B"/>
            </a:solidFill>
          </p:spPr>
        </p:sp>
        <p:sp>
          <p:nvSpPr>
            <p:cNvPr id="10" name="TextBox 10"/>
            <p:cNvSpPr txBox="1"/>
            <p:nvPr/>
          </p:nvSpPr>
          <p:spPr>
            <a:xfrm>
              <a:off x="76200" y="-19050"/>
              <a:ext cx="660400" cy="755650"/>
            </a:xfrm>
            <a:prstGeom prst="rect">
              <a:avLst/>
            </a:prstGeom>
          </p:spPr>
          <p:txBody>
            <a:bodyPr lIns="50800" tIns="50800" rIns="50800" bIns="50800" rtlCol="0" anchor="ctr"/>
            <a:lstStyle/>
            <a:p>
              <a:pPr algn="ctr">
                <a:lnSpc>
                  <a:spcPts val="3220"/>
                </a:lnSpc>
              </a:pPr>
              <a:endParaRPr/>
            </a:p>
          </p:txBody>
        </p:sp>
      </p:grpSp>
      <p:grpSp>
        <p:nvGrpSpPr>
          <p:cNvPr id="11" name="Group 11"/>
          <p:cNvGrpSpPr/>
          <p:nvPr/>
        </p:nvGrpSpPr>
        <p:grpSpPr>
          <a:xfrm>
            <a:off x="9742428" y="4534790"/>
            <a:ext cx="2681172" cy="2681172"/>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2D198"/>
            </a:solidFill>
          </p:spPr>
        </p:sp>
        <p:sp>
          <p:nvSpPr>
            <p:cNvPr id="13" name="TextBox 13"/>
            <p:cNvSpPr txBox="1"/>
            <p:nvPr/>
          </p:nvSpPr>
          <p:spPr>
            <a:xfrm>
              <a:off x="76200" y="-19050"/>
              <a:ext cx="660400" cy="755650"/>
            </a:xfrm>
            <a:prstGeom prst="rect">
              <a:avLst/>
            </a:prstGeom>
          </p:spPr>
          <p:txBody>
            <a:bodyPr lIns="50800" tIns="50800" rIns="50800" bIns="50800" rtlCol="0" anchor="ctr"/>
            <a:lstStyle/>
            <a:p>
              <a:pPr algn="ctr">
                <a:lnSpc>
                  <a:spcPts val="3220"/>
                </a:lnSpc>
              </a:pPr>
              <a:endParaRPr/>
            </a:p>
          </p:txBody>
        </p:sp>
      </p:grpSp>
      <p:grpSp>
        <p:nvGrpSpPr>
          <p:cNvPr id="14" name="Group 14"/>
          <p:cNvGrpSpPr/>
          <p:nvPr/>
        </p:nvGrpSpPr>
        <p:grpSpPr>
          <a:xfrm>
            <a:off x="8246149" y="6480036"/>
            <a:ext cx="1795701" cy="1795701"/>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BF5"/>
            </a:solidFill>
          </p:spPr>
        </p:sp>
        <p:sp>
          <p:nvSpPr>
            <p:cNvPr id="16" name="TextBox 16"/>
            <p:cNvSpPr txBox="1"/>
            <p:nvPr/>
          </p:nvSpPr>
          <p:spPr>
            <a:xfrm>
              <a:off x="76200" y="-19050"/>
              <a:ext cx="660400" cy="755650"/>
            </a:xfrm>
            <a:prstGeom prst="rect">
              <a:avLst/>
            </a:prstGeom>
          </p:spPr>
          <p:txBody>
            <a:bodyPr lIns="50800" tIns="50800" rIns="50800" bIns="50800" rtlCol="0" anchor="ctr"/>
            <a:lstStyle/>
            <a:p>
              <a:pPr algn="ctr">
                <a:lnSpc>
                  <a:spcPts val="3220"/>
                </a:lnSpc>
              </a:pPr>
              <a:endParaRPr/>
            </a:p>
          </p:txBody>
        </p:sp>
      </p:grpSp>
      <p:grpSp>
        <p:nvGrpSpPr>
          <p:cNvPr id="17" name="Group 17"/>
          <p:cNvGrpSpPr/>
          <p:nvPr/>
        </p:nvGrpSpPr>
        <p:grpSpPr>
          <a:xfrm>
            <a:off x="10185163" y="4977526"/>
            <a:ext cx="1795701" cy="1795701"/>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BF5"/>
            </a:solidFill>
          </p:spPr>
        </p:sp>
        <p:sp>
          <p:nvSpPr>
            <p:cNvPr id="19" name="TextBox 19"/>
            <p:cNvSpPr txBox="1"/>
            <p:nvPr/>
          </p:nvSpPr>
          <p:spPr>
            <a:xfrm>
              <a:off x="76200" y="-19050"/>
              <a:ext cx="660400" cy="755650"/>
            </a:xfrm>
            <a:prstGeom prst="rect">
              <a:avLst/>
            </a:prstGeom>
          </p:spPr>
          <p:txBody>
            <a:bodyPr lIns="50800" tIns="50800" rIns="50800" bIns="50800" rtlCol="0" anchor="ctr"/>
            <a:lstStyle/>
            <a:p>
              <a:pPr algn="ctr">
                <a:lnSpc>
                  <a:spcPts val="3220"/>
                </a:lnSpc>
              </a:pPr>
              <a:endParaRPr/>
            </a:p>
          </p:txBody>
        </p:sp>
      </p:grpSp>
      <p:grpSp>
        <p:nvGrpSpPr>
          <p:cNvPr id="20" name="Group 20"/>
          <p:cNvGrpSpPr/>
          <p:nvPr/>
        </p:nvGrpSpPr>
        <p:grpSpPr>
          <a:xfrm>
            <a:off x="8237062" y="3636940"/>
            <a:ext cx="1795701" cy="1795701"/>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BF5"/>
            </a:solidFill>
          </p:spPr>
        </p:sp>
        <p:sp>
          <p:nvSpPr>
            <p:cNvPr id="22" name="TextBox 22"/>
            <p:cNvSpPr txBox="1"/>
            <p:nvPr/>
          </p:nvSpPr>
          <p:spPr>
            <a:xfrm>
              <a:off x="76200" y="-19050"/>
              <a:ext cx="660400" cy="755650"/>
            </a:xfrm>
            <a:prstGeom prst="rect">
              <a:avLst/>
            </a:prstGeom>
          </p:spPr>
          <p:txBody>
            <a:bodyPr lIns="50800" tIns="50800" rIns="50800" bIns="50800" rtlCol="0" anchor="ctr"/>
            <a:lstStyle/>
            <a:p>
              <a:pPr algn="ctr">
                <a:lnSpc>
                  <a:spcPts val="3220"/>
                </a:lnSpc>
              </a:pPr>
              <a:endParaRPr/>
            </a:p>
          </p:txBody>
        </p:sp>
      </p:grpSp>
      <p:grpSp>
        <p:nvGrpSpPr>
          <p:cNvPr id="23" name="Group 23"/>
          <p:cNvGrpSpPr/>
          <p:nvPr/>
        </p:nvGrpSpPr>
        <p:grpSpPr>
          <a:xfrm>
            <a:off x="6288960" y="5143500"/>
            <a:ext cx="1795701" cy="1795701"/>
            <a:chOff x="0" y="0"/>
            <a:chExt cx="812800" cy="812800"/>
          </a:xfrm>
        </p:grpSpPr>
        <p:sp>
          <p:nvSpPr>
            <p:cNvPr id="24" name="Freeform 2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BF5"/>
            </a:solidFill>
          </p:spPr>
        </p:sp>
        <p:sp>
          <p:nvSpPr>
            <p:cNvPr id="25" name="TextBox 25"/>
            <p:cNvSpPr txBox="1"/>
            <p:nvPr/>
          </p:nvSpPr>
          <p:spPr>
            <a:xfrm>
              <a:off x="76200" y="-19050"/>
              <a:ext cx="660400" cy="755650"/>
            </a:xfrm>
            <a:prstGeom prst="rect">
              <a:avLst/>
            </a:prstGeom>
          </p:spPr>
          <p:txBody>
            <a:bodyPr lIns="50800" tIns="50800" rIns="50800" bIns="50800" rtlCol="0" anchor="ctr"/>
            <a:lstStyle/>
            <a:p>
              <a:pPr algn="ctr">
                <a:lnSpc>
                  <a:spcPts val="3220"/>
                </a:lnSpc>
              </a:pPr>
              <a:endParaRPr/>
            </a:p>
          </p:txBody>
        </p:sp>
      </p:grpSp>
      <p:sp>
        <p:nvSpPr>
          <p:cNvPr id="28" name="Freeform 28"/>
          <p:cNvSpPr/>
          <p:nvPr/>
        </p:nvSpPr>
        <p:spPr>
          <a:xfrm flipH="1" flipV="1">
            <a:off x="9244395" y="4345949"/>
            <a:ext cx="3927565" cy="873883"/>
          </a:xfrm>
          <a:custGeom>
            <a:avLst/>
            <a:gdLst/>
            <a:ahLst/>
            <a:cxnLst/>
            <a:rect l="l" t="t" r="r" b="b"/>
            <a:pathLst>
              <a:path w="3927565" h="873883">
                <a:moveTo>
                  <a:pt x="3927565" y="873883"/>
                </a:moveTo>
                <a:lnTo>
                  <a:pt x="0" y="873883"/>
                </a:lnTo>
                <a:lnTo>
                  <a:pt x="0" y="0"/>
                </a:lnTo>
                <a:lnTo>
                  <a:pt x="3927565" y="0"/>
                </a:lnTo>
                <a:lnTo>
                  <a:pt x="3927565" y="873883"/>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9" name="Freeform 29"/>
          <p:cNvSpPr/>
          <p:nvPr/>
        </p:nvSpPr>
        <p:spPr>
          <a:xfrm flipH="1">
            <a:off x="9748409" y="7537614"/>
            <a:ext cx="3927565" cy="873883"/>
          </a:xfrm>
          <a:custGeom>
            <a:avLst/>
            <a:gdLst/>
            <a:ahLst/>
            <a:cxnLst/>
            <a:rect l="l" t="t" r="r" b="b"/>
            <a:pathLst>
              <a:path w="3927565" h="873883">
                <a:moveTo>
                  <a:pt x="3927565" y="0"/>
                </a:moveTo>
                <a:lnTo>
                  <a:pt x="0" y="0"/>
                </a:lnTo>
                <a:lnTo>
                  <a:pt x="0" y="873884"/>
                </a:lnTo>
                <a:lnTo>
                  <a:pt x="3927565" y="873884"/>
                </a:lnTo>
                <a:lnTo>
                  <a:pt x="3927565"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2" name="TextBox 32"/>
          <p:cNvSpPr txBox="1"/>
          <p:nvPr/>
        </p:nvSpPr>
        <p:spPr>
          <a:xfrm>
            <a:off x="3200400" y="356061"/>
            <a:ext cx="11933694" cy="1477328"/>
          </a:xfrm>
          <a:prstGeom prst="rect">
            <a:avLst/>
          </a:prstGeom>
        </p:spPr>
        <p:txBody>
          <a:bodyPr wrap="square" lIns="0" tIns="0" rIns="0" bIns="0" rtlCol="0" anchor="t">
            <a:spAutoFit/>
          </a:bodyPr>
          <a:lstStyle/>
          <a:p>
            <a:pPr algn="ctr"/>
            <a:r>
              <a:rPr lang="vi-VN" sz="4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Phân tích và lí giải nguồn gốc, vai trò, ý nghĩa, sự kế thừa của các phẩm chất cao đẹp</a:t>
            </a:r>
            <a:endParaRPr lang="en-GB" sz="4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6" name="TextBox 36"/>
          <p:cNvSpPr txBox="1"/>
          <p:nvPr/>
        </p:nvSpPr>
        <p:spPr>
          <a:xfrm>
            <a:off x="1752600" y="2723614"/>
            <a:ext cx="3122237" cy="589905"/>
          </a:xfrm>
          <a:prstGeom prst="rect">
            <a:avLst/>
          </a:prstGeom>
        </p:spPr>
        <p:txBody>
          <a:bodyPr wrap="square" lIns="0" tIns="0" rIns="0" bIns="0" rtlCol="0" anchor="t">
            <a:spAutoFit/>
          </a:bodyPr>
          <a:lstStyle/>
          <a:p>
            <a:pPr algn="ctr">
              <a:lnSpc>
                <a:spcPts val="4649"/>
              </a:lnSpc>
            </a:pPr>
            <a:r>
              <a:rPr lang="vi-VN" sz="44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Nguồn </a:t>
            </a:r>
            <a:r>
              <a:rPr lang="vi-VN" sz="4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gốc</a:t>
            </a:r>
            <a:endParaRPr lang="en-US" sz="4400">
              <a:solidFill>
                <a:srgbClr val="868B6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7" name="TextBox 37"/>
          <p:cNvSpPr txBox="1"/>
          <p:nvPr/>
        </p:nvSpPr>
        <p:spPr>
          <a:xfrm>
            <a:off x="13394987" y="4267586"/>
            <a:ext cx="4211796" cy="2954655"/>
          </a:xfrm>
          <a:prstGeom prst="rect">
            <a:avLst/>
          </a:prstGeom>
        </p:spPr>
        <p:txBody>
          <a:bodyPr wrap="square" lIns="0" tIns="0" rIns="0" bIns="0" rtlCol="0" anchor="t">
            <a:spAutoFit/>
          </a:bodyPr>
          <a:lstStyle/>
          <a:p>
            <a:pPr algn="just"/>
            <a:r>
              <a:rPr lang="vi-VN" sz="4800">
                <a:latin typeface="+mj-lt"/>
              </a:rPr>
              <a:t>Trong lịch sử dựng nước và giữ nước của dân tộc</a:t>
            </a:r>
            <a:r>
              <a:rPr lang="en-US" sz="4400" smtClean="0">
                <a:solidFill>
                  <a:srgbClr val="868B64"/>
                </a:solidFill>
                <a:latin typeface="+mj-lt"/>
              </a:rPr>
              <a:t>. </a:t>
            </a:r>
            <a:endParaRPr lang="en-US" sz="4400">
              <a:solidFill>
                <a:srgbClr val="868B64"/>
              </a:solidFill>
              <a:latin typeface="+mj-lt"/>
            </a:endParaRPr>
          </a:p>
        </p:txBody>
      </p:sp>
      <p:sp>
        <p:nvSpPr>
          <p:cNvPr id="38" name="TextBox 38"/>
          <p:cNvSpPr txBox="1"/>
          <p:nvPr/>
        </p:nvSpPr>
        <p:spPr>
          <a:xfrm>
            <a:off x="13838220" y="8004704"/>
            <a:ext cx="3768563" cy="1477328"/>
          </a:xfrm>
          <a:prstGeom prst="rect">
            <a:avLst/>
          </a:prstGeom>
        </p:spPr>
        <p:txBody>
          <a:bodyPr wrap="square" lIns="0" tIns="0" rIns="0" bIns="0" rtlCol="0" anchor="t">
            <a:spAutoFit/>
          </a:bodyPr>
          <a:lstStyle/>
          <a:p>
            <a:pPr algn="just"/>
            <a:r>
              <a:rPr lang="vi-VN" sz="4800">
                <a:latin typeface="+mj-lt"/>
              </a:rPr>
              <a:t>Trong cuộc sống ngày nay</a:t>
            </a:r>
            <a:endParaRPr lang="en-US" sz="4400">
              <a:solidFill>
                <a:srgbClr val="868B64"/>
              </a:solidFill>
              <a:latin typeface="+mj-lt"/>
            </a:endParaRPr>
          </a:p>
        </p:txBody>
      </p:sp>
      <p:sp>
        <p:nvSpPr>
          <p:cNvPr id="39" name="Rectangle 38"/>
          <p:cNvSpPr/>
          <p:nvPr/>
        </p:nvSpPr>
        <p:spPr>
          <a:xfrm>
            <a:off x="13320476" y="2542656"/>
            <a:ext cx="4495654" cy="884794"/>
          </a:xfrm>
          <a:prstGeom prst="rect">
            <a:avLst/>
          </a:prstGeom>
        </p:spPr>
        <p:txBody>
          <a:bodyPr wrap="none">
            <a:spAutoFit/>
          </a:bodyPr>
          <a:lstStyle/>
          <a:p>
            <a:pPr algn="just">
              <a:lnSpc>
                <a:spcPct val="130000"/>
              </a:lnSpc>
              <a:spcAft>
                <a:spcPts val="0"/>
              </a:spcAft>
            </a:pPr>
            <a:r>
              <a:rPr lang="vi-VN" sz="4400" b="1" smtClean="0">
                <a:solidFill>
                  <a:srgbClr val="0D0D0D"/>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Vai </a:t>
            </a:r>
            <a:r>
              <a:rPr lang="vi-VN" sz="4400" b="1">
                <a:solidFill>
                  <a:srgbClr val="0D0D0D"/>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trò, ý nghĩa:</a:t>
            </a:r>
            <a:endParaRPr lang="en-GB" sz="440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1000"/>
                                        <p:tgtEl>
                                          <p:spTgt spid="36"/>
                                        </p:tgtEl>
                                      </p:cBhvr>
                                    </p:animEffect>
                                    <p:anim calcmode="lin" valueType="num">
                                      <p:cBhvr>
                                        <p:cTn id="14" dur="1000" fill="hold"/>
                                        <p:tgtEl>
                                          <p:spTgt spid="36"/>
                                        </p:tgtEl>
                                        <p:attrNameLst>
                                          <p:attrName>ppt_x</p:attrName>
                                        </p:attrNameLst>
                                      </p:cBhvr>
                                      <p:tavLst>
                                        <p:tav tm="0">
                                          <p:val>
                                            <p:strVal val="#ppt_x"/>
                                          </p:val>
                                        </p:tav>
                                        <p:tav tm="100000">
                                          <p:val>
                                            <p:strVal val="#ppt_x"/>
                                          </p:val>
                                        </p:tav>
                                      </p:tavLst>
                                    </p:anim>
                                    <p:anim calcmode="lin" valueType="num">
                                      <p:cBhvr>
                                        <p:cTn id="1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1000"/>
                                        <p:tgtEl>
                                          <p:spTgt spid="37"/>
                                        </p:tgtEl>
                                      </p:cBhvr>
                                    </p:animEffect>
                                    <p:anim calcmode="lin" valueType="num">
                                      <p:cBhvr>
                                        <p:cTn id="33" dur="1000" fill="hold"/>
                                        <p:tgtEl>
                                          <p:spTgt spid="37"/>
                                        </p:tgtEl>
                                        <p:attrNameLst>
                                          <p:attrName>ppt_x</p:attrName>
                                        </p:attrNameLst>
                                      </p:cBhvr>
                                      <p:tavLst>
                                        <p:tav tm="0">
                                          <p:val>
                                            <p:strVal val="#ppt_x"/>
                                          </p:val>
                                        </p:tav>
                                        <p:tav tm="100000">
                                          <p:val>
                                            <p:strVal val="#ppt_x"/>
                                          </p:val>
                                        </p:tav>
                                      </p:tavLst>
                                    </p:anim>
                                    <p:anim calcmode="lin" valueType="num">
                                      <p:cBhvr>
                                        <p:cTn id="3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ppt_x"/>
                                          </p:val>
                                        </p:tav>
                                        <p:tav tm="100000">
                                          <p:val>
                                            <p:strVal val="#ppt_x"/>
                                          </p:val>
                                        </p:tav>
                                      </p:tavLst>
                                    </p:anim>
                                    <p:anim calcmode="lin" valueType="num">
                                      <p:cBhvr additive="base">
                                        <p:cTn id="4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6" grpId="0"/>
      <p:bldP spid="37" grpId="0"/>
      <p:bldP spid="38"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a:off x="7451333" y="7422093"/>
            <a:ext cx="13778774" cy="6355459"/>
          </a:xfrm>
          <a:custGeom>
            <a:avLst/>
            <a:gdLst/>
            <a:ahLst/>
            <a:cxnLst/>
            <a:rect l="l" t="t" r="r" b="b"/>
            <a:pathLst>
              <a:path w="13778774" h="6355459">
                <a:moveTo>
                  <a:pt x="0" y="0"/>
                </a:moveTo>
                <a:lnTo>
                  <a:pt x="13778774" y="0"/>
                </a:lnTo>
                <a:lnTo>
                  <a:pt x="13778774" y="6355459"/>
                </a:lnTo>
                <a:lnTo>
                  <a:pt x="0" y="6355459"/>
                </a:lnTo>
                <a:lnTo>
                  <a:pt x="0" y="0"/>
                </a:lnTo>
                <a:close/>
              </a:path>
            </a:pathLst>
          </a:custGeom>
          <a:blipFill>
            <a:blip r:embed="rId2"/>
            <a:stretch>
              <a:fillRect/>
            </a:stretch>
          </a:blipFill>
        </p:spPr>
      </p:sp>
      <p:sp>
        <p:nvSpPr>
          <p:cNvPr id="3" name="Freeform 3"/>
          <p:cNvSpPr/>
          <p:nvPr/>
        </p:nvSpPr>
        <p:spPr>
          <a:xfrm>
            <a:off x="15758071" y="3689207"/>
            <a:ext cx="4607903" cy="6103183"/>
          </a:xfrm>
          <a:custGeom>
            <a:avLst/>
            <a:gdLst/>
            <a:ahLst/>
            <a:cxnLst/>
            <a:rect l="l" t="t" r="r" b="b"/>
            <a:pathLst>
              <a:path w="4607903" h="6103183">
                <a:moveTo>
                  <a:pt x="0" y="0"/>
                </a:moveTo>
                <a:lnTo>
                  <a:pt x="4607903" y="0"/>
                </a:lnTo>
                <a:lnTo>
                  <a:pt x="4607903" y="6103183"/>
                </a:lnTo>
                <a:lnTo>
                  <a:pt x="0" y="6103183"/>
                </a:lnTo>
                <a:lnTo>
                  <a:pt x="0" y="0"/>
                </a:lnTo>
                <a:close/>
              </a:path>
            </a:pathLst>
          </a:custGeom>
          <a:blipFill>
            <a:blip r:embed="rId3"/>
            <a:stretch>
              <a:fillRect/>
            </a:stretch>
          </a:blipFill>
        </p:spPr>
      </p:sp>
      <p:sp>
        <p:nvSpPr>
          <p:cNvPr id="5" name="Freeform 5"/>
          <p:cNvSpPr/>
          <p:nvPr/>
        </p:nvSpPr>
        <p:spPr>
          <a:xfrm>
            <a:off x="13925114" y="-1028700"/>
            <a:ext cx="1832956" cy="4114800"/>
          </a:xfrm>
          <a:custGeom>
            <a:avLst/>
            <a:gdLst/>
            <a:ahLst/>
            <a:cxnLst/>
            <a:rect l="l" t="t" r="r" b="b"/>
            <a:pathLst>
              <a:path w="1832956" h="4114800">
                <a:moveTo>
                  <a:pt x="0" y="0"/>
                </a:moveTo>
                <a:lnTo>
                  <a:pt x="1832957" y="0"/>
                </a:lnTo>
                <a:lnTo>
                  <a:pt x="1832957"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1524000" y="2400300"/>
            <a:ext cx="12401114" cy="4247317"/>
          </a:xfrm>
          <a:prstGeom prst="rect">
            <a:avLst/>
          </a:prstGeom>
          <a:scene3d>
            <a:camera prst="isometricOffAxis2Left"/>
            <a:lightRig rig="threePt" dir="t"/>
          </a:scene3d>
        </p:spPr>
        <p:txBody>
          <a:bodyPr wrap="square" lIns="0" tIns="0" rIns="0" bIns="0" rtlCol="0" anchor="t">
            <a:spAutoFit/>
          </a:bodyPr>
          <a:lstStyle/>
          <a:p>
            <a:pPr algn="ctr"/>
            <a:r>
              <a:rPr lang="vi-VN" sz="13800" b="1">
                <a:effectLst>
                  <a:outerShdw blurRad="38100" dist="38100" dir="2700000" algn="tl">
                    <a:srgbClr val="000000">
                      <a:alpha val="43137"/>
                    </a:srgbClr>
                  </a:outerShdw>
                </a:effectLst>
                <a:latin typeface="+mj-lt"/>
              </a:rPr>
              <a:t>HOẠT ĐỘNG </a:t>
            </a:r>
            <a:r>
              <a:rPr lang="vi-VN" sz="13800" b="1" smtClean="0">
                <a:effectLst>
                  <a:outerShdw blurRad="38100" dist="38100" dir="2700000" algn="tl">
                    <a:srgbClr val="000000">
                      <a:alpha val="43137"/>
                    </a:srgbClr>
                  </a:outerShdw>
                </a:effectLst>
                <a:latin typeface="+mj-lt"/>
              </a:rPr>
              <a:t>1</a:t>
            </a:r>
          </a:p>
          <a:p>
            <a:pPr algn="ctr"/>
            <a:r>
              <a:rPr lang="vi-VN" sz="13800" b="1" smtClean="0">
                <a:effectLst>
                  <a:outerShdw blurRad="38100" dist="38100" dir="2700000" algn="tl">
                    <a:srgbClr val="000000">
                      <a:alpha val="43137"/>
                    </a:srgbClr>
                  </a:outerShdw>
                </a:effectLst>
                <a:latin typeface="+mj-lt"/>
              </a:rPr>
              <a:t> </a:t>
            </a:r>
            <a:r>
              <a:rPr lang="vi-VN" sz="13800" b="1">
                <a:effectLst>
                  <a:outerShdw blurRad="38100" dist="38100" dir="2700000" algn="tl">
                    <a:srgbClr val="000000">
                      <a:alpha val="43137"/>
                    </a:srgbClr>
                  </a:outerShdw>
                </a:effectLst>
                <a:latin typeface="+mj-lt"/>
              </a:rPr>
              <a:t>KHỞI ĐỘNG </a:t>
            </a:r>
            <a:endParaRPr lang="en-US" sz="11500">
              <a:solidFill>
                <a:srgbClr val="DB8F5C"/>
              </a:solidFill>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a:off x="14314514" y="311749"/>
            <a:ext cx="4942493" cy="3157018"/>
          </a:xfrm>
          <a:custGeom>
            <a:avLst/>
            <a:gdLst/>
            <a:ahLst/>
            <a:cxnLst/>
            <a:rect l="l" t="t" r="r" b="b"/>
            <a:pathLst>
              <a:path w="4942493" h="3157018">
                <a:moveTo>
                  <a:pt x="0" y="0"/>
                </a:moveTo>
                <a:lnTo>
                  <a:pt x="4942493" y="0"/>
                </a:lnTo>
                <a:lnTo>
                  <a:pt x="4942493" y="3157018"/>
                </a:lnTo>
                <a:lnTo>
                  <a:pt x="0" y="3157018"/>
                </a:lnTo>
                <a:lnTo>
                  <a:pt x="0" y="0"/>
                </a:lnTo>
                <a:close/>
              </a:path>
            </a:pathLst>
          </a:custGeom>
          <a:blipFill>
            <a:blip r:embed="rId2"/>
            <a:stretch>
              <a:fillRect/>
            </a:stretch>
          </a:blipFill>
        </p:spPr>
      </p:sp>
      <p:sp>
        <p:nvSpPr>
          <p:cNvPr id="3" name="Freeform 3"/>
          <p:cNvSpPr/>
          <p:nvPr/>
        </p:nvSpPr>
        <p:spPr>
          <a:xfrm>
            <a:off x="-2479699" y="3468767"/>
            <a:ext cx="4959398" cy="3167815"/>
          </a:xfrm>
          <a:custGeom>
            <a:avLst/>
            <a:gdLst/>
            <a:ahLst/>
            <a:cxnLst/>
            <a:rect l="l" t="t" r="r" b="b"/>
            <a:pathLst>
              <a:path w="4959398" h="3167815">
                <a:moveTo>
                  <a:pt x="0" y="0"/>
                </a:moveTo>
                <a:lnTo>
                  <a:pt x="4959398" y="0"/>
                </a:lnTo>
                <a:lnTo>
                  <a:pt x="4959398" y="3167815"/>
                </a:lnTo>
                <a:lnTo>
                  <a:pt x="0" y="3167815"/>
                </a:lnTo>
                <a:lnTo>
                  <a:pt x="0" y="0"/>
                </a:lnTo>
                <a:close/>
              </a:path>
            </a:pathLst>
          </a:custGeom>
          <a:blipFill>
            <a:blip r:embed="rId2"/>
            <a:stretch>
              <a:fillRect/>
            </a:stretch>
          </a:blipFill>
        </p:spPr>
      </p:sp>
      <p:sp>
        <p:nvSpPr>
          <p:cNvPr id="4" name="Freeform 4"/>
          <p:cNvSpPr/>
          <p:nvPr/>
        </p:nvSpPr>
        <p:spPr>
          <a:xfrm flipH="1">
            <a:off x="16071257" y="5115343"/>
            <a:ext cx="2965114" cy="6997319"/>
          </a:xfrm>
          <a:custGeom>
            <a:avLst/>
            <a:gdLst/>
            <a:ahLst/>
            <a:cxnLst/>
            <a:rect l="l" t="t" r="r" b="b"/>
            <a:pathLst>
              <a:path w="2965114" h="6997319">
                <a:moveTo>
                  <a:pt x="2965114" y="0"/>
                </a:moveTo>
                <a:lnTo>
                  <a:pt x="0" y="0"/>
                </a:lnTo>
                <a:lnTo>
                  <a:pt x="0" y="6997319"/>
                </a:lnTo>
                <a:lnTo>
                  <a:pt x="2965114" y="6997319"/>
                </a:lnTo>
                <a:lnTo>
                  <a:pt x="2965114" y="0"/>
                </a:lnTo>
                <a:close/>
              </a:path>
            </a:pathLst>
          </a:custGeom>
          <a:blipFill>
            <a:blip r:embed="rId3"/>
            <a:stretch>
              <a:fillRect/>
            </a:stretch>
          </a:blipFill>
        </p:spPr>
      </p:sp>
      <p:sp>
        <p:nvSpPr>
          <p:cNvPr id="10" name="Rectangle 9"/>
          <p:cNvSpPr/>
          <p:nvPr/>
        </p:nvSpPr>
        <p:spPr>
          <a:xfrm>
            <a:off x="5942342" y="638377"/>
            <a:ext cx="7172156" cy="1280992"/>
          </a:xfrm>
          <a:prstGeom prst="rect">
            <a:avLst/>
          </a:prstGeom>
        </p:spPr>
        <p:txBody>
          <a:bodyPr wrap="none">
            <a:spAutoFit/>
          </a:bodyPr>
          <a:lstStyle/>
          <a:p>
            <a:pPr algn="just">
              <a:lnSpc>
                <a:spcPct val="130000"/>
              </a:lnSpc>
              <a:spcAft>
                <a:spcPts val="0"/>
              </a:spcAft>
            </a:pPr>
            <a:r>
              <a:rPr lang="vi-VN" sz="6600" b="1">
                <a:solidFill>
                  <a:srgbClr val="0D0D0D"/>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4. Liên hệ bản thân</a:t>
            </a:r>
            <a:endParaRPr lang="en-GB" sz="540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2173365" y="3238500"/>
            <a:ext cx="13882455" cy="971100"/>
          </a:xfrm>
          <a:prstGeom prst="rect">
            <a:avLst/>
          </a:prstGeom>
        </p:spPr>
        <p:txBody>
          <a:bodyPr wrap="none">
            <a:spAutoFit/>
          </a:bodyPr>
          <a:lstStyle/>
          <a:p>
            <a:pPr algn="just">
              <a:lnSpc>
                <a:spcPct val="130000"/>
              </a:lnSpc>
              <a:spcAft>
                <a:spcPts val="0"/>
              </a:spcAft>
            </a:pPr>
            <a:r>
              <a:rPr lang="vi-VN" sz="4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Tự hào về phẩm chất tốt đẹp của con người Việt Nam.</a:t>
            </a:r>
            <a:endParaRPr lang="en-GB" sz="4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1981199" y="5829300"/>
            <a:ext cx="14090057" cy="2308324"/>
          </a:xfrm>
          <a:prstGeom prst="rect">
            <a:avLst/>
          </a:prstGeom>
        </p:spPr>
        <p:txBody>
          <a:bodyPr wrap="square">
            <a:spAutoFit/>
          </a:bodyPr>
          <a:lstStyle/>
          <a:p>
            <a:pPr algn="just"/>
            <a:r>
              <a:rPr lang="vi-VN" sz="4800">
                <a:solidFill>
                  <a:srgbClr val="0D0D0D"/>
                </a:solidFill>
                <a:latin typeface="Times New Roman" panose="02020603050405020304" pitchFamily="18" charset="0"/>
                <a:ea typeface="Calibri" panose="020F0502020204030204" pitchFamily="34" charset="0"/>
              </a:rPr>
              <a:t>- Ý thức được trách nhiệm của bản thân cần học tập, rèn luyện, không ngừng hoàn thiện bản thân để phát huy những truyền thống tốt đẹp của dân tộc.</a:t>
            </a:r>
            <a:endParaRPr lang="en-GB" sz="4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a:off x="14314514" y="311749"/>
            <a:ext cx="4942493" cy="3157018"/>
          </a:xfrm>
          <a:custGeom>
            <a:avLst/>
            <a:gdLst/>
            <a:ahLst/>
            <a:cxnLst/>
            <a:rect l="l" t="t" r="r" b="b"/>
            <a:pathLst>
              <a:path w="4942493" h="3157018">
                <a:moveTo>
                  <a:pt x="0" y="0"/>
                </a:moveTo>
                <a:lnTo>
                  <a:pt x="4942493" y="0"/>
                </a:lnTo>
                <a:lnTo>
                  <a:pt x="4942493" y="3157018"/>
                </a:lnTo>
                <a:lnTo>
                  <a:pt x="0" y="3157018"/>
                </a:lnTo>
                <a:lnTo>
                  <a:pt x="0" y="0"/>
                </a:lnTo>
                <a:close/>
              </a:path>
            </a:pathLst>
          </a:custGeom>
          <a:blipFill>
            <a:blip r:embed="rId2"/>
            <a:stretch>
              <a:fillRect/>
            </a:stretch>
          </a:blipFill>
        </p:spPr>
      </p:sp>
      <p:sp>
        <p:nvSpPr>
          <p:cNvPr id="3" name="Freeform 3"/>
          <p:cNvSpPr/>
          <p:nvPr/>
        </p:nvSpPr>
        <p:spPr>
          <a:xfrm>
            <a:off x="-2479699" y="3468767"/>
            <a:ext cx="4959398" cy="3167815"/>
          </a:xfrm>
          <a:custGeom>
            <a:avLst/>
            <a:gdLst/>
            <a:ahLst/>
            <a:cxnLst/>
            <a:rect l="l" t="t" r="r" b="b"/>
            <a:pathLst>
              <a:path w="4959398" h="3167815">
                <a:moveTo>
                  <a:pt x="0" y="0"/>
                </a:moveTo>
                <a:lnTo>
                  <a:pt x="4959398" y="0"/>
                </a:lnTo>
                <a:lnTo>
                  <a:pt x="4959398" y="3167815"/>
                </a:lnTo>
                <a:lnTo>
                  <a:pt x="0" y="3167815"/>
                </a:lnTo>
                <a:lnTo>
                  <a:pt x="0" y="0"/>
                </a:lnTo>
                <a:close/>
              </a:path>
            </a:pathLst>
          </a:custGeom>
          <a:blipFill>
            <a:blip r:embed="rId2"/>
            <a:stretch>
              <a:fillRect/>
            </a:stretch>
          </a:blipFill>
        </p:spPr>
      </p:sp>
      <p:sp>
        <p:nvSpPr>
          <p:cNvPr id="4" name="Freeform 4"/>
          <p:cNvSpPr/>
          <p:nvPr/>
        </p:nvSpPr>
        <p:spPr>
          <a:xfrm flipH="1">
            <a:off x="16071257" y="5115343"/>
            <a:ext cx="2965114" cy="6997319"/>
          </a:xfrm>
          <a:custGeom>
            <a:avLst/>
            <a:gdLst/>
            <a:ahLst/>
            <a:cxnLst/>
            <a:rect l="l" t="t" r="r" b="b"/>
            <a:pathLst>
              <a:path w="2965114" h="6997319">
                <a:moveTo>
                  <a:pt x="2965114" y="0"/>
                </a:moveTo>
                <a:lnTo>
                  <a:pt x="0" y="0"/>
                </a:lnTo>
                <a:lnTo>
                  <a:pt x="0" y="6997319"/>
                </a:lnTo>
                <a:lnTo>
                  <a:pt x="2965114" y="6997319"/>
                </a:lnTo>
                <a:lnTo>
                  <a:pt x="2965114" y="0"/>
                </a:lnTo>
                <a:close/>
              </a:path>
            </a:pathLst>
          </a:custGeom>
          <a:blipFill>
            <a:blip r:embed="rId3"/>
            <a:stretch>
              <a:fillRect/>
            </a:stretch>
          </a:blipFill>
        </p:spPr>
      </p:sp>
      <p:sp>
        <p:nvSpPr>
          <p:cNvPr id="10" name="Rectangle 9"/>
          <p:cNvSpPr/>
          <p:nvPr/>
        </p:nvSpPr>
        <p:spPr>
          <a:xfrm>
            <a:off x="6624348" y="2145328"/>
            <a:ext cx="5115503" cy="1323439"/>
          </a:xfrm>
          <a:prstGeom prst="rect">
            <a:avLst/>
          </a:prstGeom>
        </p:spPr>
        <p:txBody>
          <a:bodyPr wrap="none">
            <a:spAutoFit/>
          </a:bodyPr>
          <a:lstStyle/>
          <a:p>
            <a:r>
              <a:rPr lang="vi-VN" sz="8000" b="1">
                <a:solidFill>
                  <a:srgbClr val="0D0D0D"/>
                </a:solidFill>
                <a:latin typeface="Times New Roman" panose="02020603050405020304" pitchFamily="18" charset="0"/>
                <a:ea typeface="Calibri" panose="020F0502020204030204" pitchFamily="34" charset="0"/>
                <a:cs typeface="Times New Roman" panose="02020603050405020304" pitchFamily="18" charset="0"/>
              </a:rPr>
              <a:t>III. Kết bài</a:t>
            </a:r>
            <a:endParaRPr lang="en-GB" sz="8000">
              <a:latin typeface="Times New Roman" panose="02020603050405020304" pitchFamily="18" charset="0"/>
              <a:cs typeface="Times New Roman" panose="02020603050405020304" pitchFamily="18" charset="0"/>
            </a:endParaRPr>
          </a:p>
        </p:txBody>
      </p:sp>
      <p:sp>
        <p:nvSpPr>
          <p:cNvPr id="11" name="Rectangle 10"/>
          <p:cNvSpPr/>
          <p:nvPr/>
        </p:nvSpPr>
        <p:spPr>
          <a:xfrm>
            <a:off x="3733800" y="4905116"/>
            <a:ext cx="10896600" cy="2452082"/>
          </a:xfrm>
          <a:prstGeom prst="rect">
            <a:avLst/>
          </a:prstGeom>
        </p:spPr>
        <p:txBody>
          <a:bodyPr wrap="square">
            <a:spAutoFit/>
          </a:bodyPr>
          <a:lstStyle/>
          <a:p>
            <a:pPr algn="ctr">
              <a:lnSpc>
                <a:spcPct val="150000"/>
              </a:lnSpc>
            </a:pPr>
            <a:r>
              <a:rPr lang="vi-VN" sz="5400">
                <a:solidFill>
                  <a:srgbClr val="0D0D0D"/>
                </a:solidFill>
                <a:latin typeface="Times New Roman" panose="02020603050405020304" pitchFamily="18" charset="0"/>
                <a:ea typeface="Calibri" panose="020F0502020204030204" pitchFamily="34" charset="0"/>
              </a:rPr>
              <a:t>Khái quát về vai trò, ý nghĩa của các phẩm chất tốt đẹp của con người.</a:t>
            </a:r>
            <a:endParaRPr lang="en-GB" sz="5400"/>
          </a:p>
        </p:txBody>
      </p:sp>
    </p:spTree>
    <p:extLst>
      <p:ext uri="{BB962C8B-B14F-4D97-AF65-F5344CB8AC3E}">
        <p14:creationId xmlns:p14="http://schemas.microsoft.com/office/powerpoint/2010/main" val="407815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693664" y="4062861"/>
            <a:ext cx="4972884" cy="5195439"/>
            <a:chOff x="0" y="0"/>
            <a:chExt cx="1504394" cy="1571721"/>
          </a:xfrm>
        </p:grpSpPr>
        <p:sp>
          <p:nvSpPr>
            <p:cNvPr id="3" name="Freeform 3"/>
            <p:cNvSpPr/>
            <p:nvPr/>
          </p:nvSpPr>
          <p:spPr>
            <a:xfrm>
              <a:off x="0" y="0"/>
              <a:ext cx="1504394" cy="1571721"/>
            </a:xfrm>
            <a:custGeom>
              <a:avLst/>
              <a:gdLst/>
              <a:ahLst/>
              <a:cxnLst/>
              <a:rect l="l" t="t" r="r" b="b"/>
              <a:pathLst>
                <a:path w="1504394" h="1571721">
                  <a:moveTo>
                    <a:pt x="0" y="0"/>
                  </a:moveTo>
                  <a:lnTo>
                    <a:pt x="1504394" y="0"/>
                  </a:lnTo>
                  <a:lnTo>
                    <a:pt x="1504394" y="1571721"/>
                  </a:lnTo>
                  <a:lnTo>
                    <a:pt x="0" y="1571721"/>
                  </a:lnTo>
                  <a:close/>
                </a:path>
              </a:pathLst>
            </a:custGeom>
            <a:solidFill>
              <a:srgbClr val="EACD6B"/>
            </a:solidFill>
          </p:spPr>
        </p:sp>
        <p:sp>
          <p:nvSpPr>
            <p:cNvPr id="4" name="TextBox 4"/>
            <p:cNvSpPr txBox="1"/>
            <p:nvPr/>
          </p:nvSpPr>
          <p:spPr>
            <a:xfrm>
              <a:off x="0" y="-95250"/>
              <a:ext cx="812800" cy="908050"/>
            </a:xfrm>
            <a:prstGeom prst="rect">
              <a:avLst/>
            </a:prstGeom>
          </p:spPr>
          <p:txBody>
            <a:bodyPr lIns="50800" tIns="50800" rIns="50800" bIns="50800" rtlCol="0" anchor="ctr"/>
            <a:lstStyle/>
            <a:p>
              <a:pPr algn="ctr">
                <a:lnSpc>
                  <a:spcPts val="3220"/>
                </a:lnSpc>
              </a:pPr>
              <a:endParaRPr/>
            </a:p>
          </p:txBody>
        </p:sp>
      </p:grpSp>
      <p:grpSp>
        <p:nvGrpSpPr>
          <p:cNvPr id="5" name="Group 5"/>
          <p:cNvGrpSpPr/>
          <p:nvPr/>
        </p:nvGrpSpPr>
        <p:grpSpPr>
          <a:xfrm>
            <a:off x="6019801" y="4062861"/>
            <a:ext cx="6369266" cy="5195439"/>
            <a:chOff x="0" y="0"/>
            <a:chExt cx="1504394" cy="1571721"/>
          </a:xfrm>
        </p:grpSpPr>
        <p:sp>
          <p:nvSpPr>
            <p:cNvPr id="6" name="Freeform 6"/>
            <p:cNvSpPr/>
            <p:nvPr/>
          </p:nvSpPr>
          <p:spPr>
            <a:xfrm>
              <a:off x="0" y="0"/>
              <a:ext cx="1504394" cy="1571721"/>
            </a:xfrm>
            <a:custGeom>
              <a:avLst/>
              <a:gdLst/>
              <a:ahLst/>
              <a:cxnLst/>
              <a:rect l="l" t="t" r="r" b="b"/>
              <a:pathLst>
                <a:path w="1504394" h="1571721">
                  <a:moveTo>
                    <a:pt x="0" y="0"/>
                  </a:moveTo>
                  <a:lnTo>
                    <a:pt x="1504394" y="0"/>
                  </a:lnTo>
                  <a:lnTo>
                    <a:pt x="1504394" y="1571721"/>
                  </a:lnTo>
                  <a:lnTo>
                    <a:pt x="0" y="1571721"/>
                  </a:lnTo>
                  <a:close/>
                </a:path>
              </a:pathLst>
            </a:custGeom>
            <a:solidFill>
              <a:srgbClr val="FBC391"/>
            </a:solidFill>
          </p:spPr>
        </p:sp>
        <p:sp>
          <p:nvSpPr>
            <p:cNvPr id="7" name="TextBox 7"/>
            <p:cNvSpPr txBox="1"/>
            <p:nvPr/>
          </p:nvSpPr>
          <p:spPr>
            <a:xfrm>
              <a:off x="0" y="-95250"/>
              <a:ext cx="812800" cy="908050"/>
            </a:xfrm>
            <a:prstGeom prst="rect">
              <a:avLst/>
            </a:prstGeom>
          </p:spPr>
          <p:txBody>
            <a:bodyPr lIns="50800" tIns="50800" rIns="50800" bIns="50800" rtlCol="0" anchor="ctr"/>
            <a:lstStyle/>
            <a:p>
              <a:pPr algn="ctr">
                <a:lnSpc>
                  <a:spcPts val="3220"/>
                </a:lnSpc>
              </a:pPr>
              <a:endParaRPr/>
            </a:p>
          </p:txBody>
        </p:sp>
      </p:grpSp>
      <p:grpSp>
        <p:nvGrpSpPr>
          <p:cNvPr id="8" name="Group 8"/>
          <p:cNvGrpSpPr/>
          <p:nvPr/>
        </p:nvGrpSpPr>
        <p:grpSpPr>
          <a:xfrm>
            <a:off x="12854648" y="4065175"/>
            <a:ext cx="4972884" cy="5195439"/>
            <a:chOff x="0" y="0"/>
            <a:chExt cx="1504394" cy="1571721"/>
          </a:xfrm>
        </p:grpSpPr>
        <p:sp>
          <p:nvSpPr>
            <p:cNvPr id="9" name="Freeform 9"/>
            <p:cNvSpPr/>
            <p:nvPr/>
          </p:nvSpPr>
          <p:spPr>
            <a:xfrm>
              <a:off x="0" y="0"/>
              <a:ext cx="1504394" cy="1571721"/>
            </a:xfrm>
            <a:custGeom>
              <a:avLst/>
              <a:gdLst/>
              <a:ahLst/>
              <a:cxnLst/>
              <a:rect l="l" t="t" r="r" b="b"/>
              <a:pathLst>
                <a:path w="1504394" h="1571721">
                  <a:moveTo>
                    <a:pt x="0" y="0"/>
                  </a:moveTo>
                  <a:lnTo>
                    <a:pt x="1504394" y="0"/>
                  </a:lnTo>
                  <a:lnTo>
                    <a:pt x="1504394" y="1571721"/>
                  </a:lnTo>
                  <a:lnTo>
                    <a:pt x="0" y="1571721"/>
                  </a:lnTo>
                  <a:close/>
                </a:path>
              </a:pathLst>
            </a:custGeom>
            <a:solidFill>
              <a:srgbClr val="C3CBFC"/>
            </a:solidFill>
          </p:spPr>
        </p:sp>
        <p:sp>
          <p:nvSpPr>
            <p:cNvPr id="10" name="TextBox 10"/>
            <p:cNvSpPr txBox="1"/>
            <p:nvPr/>
          </p:nvSpPr>
          <p:spPr>
            <a:xfrm>
              <a:off x="0" y="-95250"/>
              <a:ext cx="812800" cy="908050"/>
            </a:xfrm>
            <a:prstGeom prst="rect">
              <a:avLst/>
            </a:prstGeom>
          </p:spPr>
          <p:txBody>
            <a:bodyPr lIns="50800" tIns="50800" rIns="50800" bIns="50800" rtlCol="0" anchor="ctr"/>
            <a:lstStyle/>
            <a:p>
              <a:pPr algn="ctr">
                <a:lnSpc>
                  <a:spcPts val="3220"/>
                </a:lnSpc>
              </a:pPr>
              <a:endParaRPr/>
            </a:p>
          </p:txBody>
        </p:sp>
      </p:grpSp>
      <p:sp>
        <p:nvSpPr>
          <p:cNvPr id="11" name="Freeform 11"/>
          <p:cNvSpPr/>
          <p:nvPr/>
        </p:nvSpPr>
        <p:spPr>
          <a:xfrm rot="5400000">
            <a:off x="58681" y="4468127"/>
            <a:ext cx="2561251" cy="1258215"/>
          </a:xfrm>
          <a:custGeom>
            <a:avLst/>
            <a:gdLst/>
            <a:ahLst/>
            <a:cxnLst/>
            <a:rect l="l" t="t" r="r" b="b"/>
            <a:pathLst>
              <a:path w="2561251" h="1258215">
                <a:moveTo>
                  <a:pt x="0" y="0"/>
                </a:moveTo>
                <a:lnTo>
                  <a:pt x="2561251" y="0"/>
                </a:lnTo>
                <a:lnTo>
                  <a:pt x="2561251" y="1258214"/>
                </a:lnTo>
                <a:lnTo>
                  <a:pt x="0" y="125821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2" name="Freeform 12"/>
          <p:cNvSpPr/>
          <p:nvPr/>
        </p:nvSpPr>
        <p:spPr>
          <a:xfrm rot="5400000">
            <a:off x="5368282" y="4498568"/>
            <a:ext cx="2561251" cy="1258215"/>
          </a:xfrm>
          <a:custGeom>
            <a:avLst/>
            <a:gdLst/>
            <a:ahLst/>
            <a:cxnLst/>
            <a:rect l="l" t="t" r="r" b="b"/>
            <a:pathLst>
              <a:path w="2561251" h="1258215">
                <a:moveTo>
                  <a:pt x="0" y="0"/>
                </a:moveTo>
                <a:lnTo>
                  <a:pt x="2561251" y="0"/>
                </a:lnTo>
                <a:lnTo>
                  <a:pt x="2561251" y="1258214"/>
                </a:lnTo>
                <a:lnTo>
                  <a:pt x="0" y="125821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3" name="Freeform 13"/>
          <p:cNvSpPr/>
          <p:nvPr/>
        </p:nvSpPr>
        <p:spPr>
          <a:xfrm rot="5400000">
            <a:off x="12203129" y="4516707"/>
            <a:ext cx="2561251" cy="1258215"/>
          </a:xfrm>
          <a:custGeom>
            <a:avLst/>
            <a:gdLst/>
            <a:ahLst/>
            <a:cxnLst/>
            <a:rect l="l" t="t" r="r" b="b"/>
            <a:pathLst>
              <a:path w="2561251" h="1258215">
                <a:moveTo>
                  <a:pt x="0" y="0"/>
                </a:moveTo>
                <a:lnTo>
                  <a:pt x="2561251" y="0"/>
                </a:lnTo>
                <a:lnTo>
                  <a:pt x="2561251" y="1258214"/>
                </a:lnTo>
                <a:lnTo>
                  <a:pt x="0" y="125821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4" name="TextBox 14"/>
          <p:cNvSpPr txBox="1"/>
          <p:nvPr/>
        </p:nvSpPr>
        <p:spPr>
          <a:xfrm>
            <a:off x="5159344" y="900291"/>
            <a:ext cx="11326948" cy="1354217"/>
          </a:xfrm>
          <a:prstGeom prst="rect">
            <a:avLst/>
          </a:prstGeom>
        </p:spPr>
        <p:txBody>
          <a:bodyPr lIns="0" tIns="0" rIns="0" bIns="0" rtlCol="0" anchor="t">
            <a:spAutoFit/>
          </a:bodyPr>
          <a:lstStyle/>
          <a:p>
            <a:r>
              <a:rPr lang="vi-VN" sz="8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Bước 3: Viết</a:t>
            </a:r>
            <a:endParaRPr lang="en-GB" sz="8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 name="Freeform 15"/>
          <p:cNvSpPr/>
          <p:nvPr/>
        </p:nvSpPr>
        <p:spPr>
          <a:xfrm rot="-3729585" flipH="1">
            <a:off x="15776743" y="-1300017"/>
            <a:ext cx="2965114" cy="6997319"/>
          </a:xfrm>
          <a:custGeom>
            <a:avLst/>
            <a:gdLst/>
            <a:ahLst/>
            <a:cxnLst/>
            <a:rect l="l" t="t" r="r" b="b"/>
            <a:pathLst>
              <a:path w="2965114" h="6997319">
                <a:moveTo>
                  <a:pt x="2965114" y="0"/>
                </a:moveTo>
                <a:lnTo>
                  <a:pt x="0" y="0"/>
                </a:lnTo>
                <a:lnTo>
                  <a:pt x="0" y="6997319"/>
                </a:lnTo>
                <a:lnTo>
                  <a:pt x="2965114" y="6997319"/>
                </a:lnTo>
                <a:lnTo>
                  <a:pt x="2965114" y="0"/>
                </a:lnTo>
                <a:close/>
              </a:path>
            </a:pathLst>
          </a:custGeom>
          <a:blipFill>
            <a:blip r:embed="rId4"/>
            <a:stretch>
              <a:fillRect/>
            </a:stretch>
          </a:blipFill>
        </p:spPr>
      </p:sp>
      <p:sp>
        <p:nvSpPr>
          <p:cNvPr id="16" name="TextBox 16"/>
          <p:cNvSpPr txBox="1"/>
          <p:nvPr/>
        </p:nvSpPr>
        <p:spPr>
          <a:xfrm>
            <a:off x="-824953" y="3854670"/>
            <a:ext cx="4328518" cy="1410971"/>
          </a:xfrm>
          <a:prstGeom prst="rect">
            <a:avLst/>
          </a:prstGeom>
        </p:spPr>
        <p:txBody>
          <a:bodyPr lIns="0" tIns="0" rIns="0" bIns="0" rtlCol="0" anchor="t">
            <a:spAutoFit/>
          </a:bodyPr>
          <a:lstStyle/>
          <a:p>
            <a:pPr algn="ctr">
              <a:lnSpc>
                <a:spcPts val="11479"/>
              </a:lnSpc>
            </a:pPr>
            <a:r>
              <a:rPr lang="en-US" sz="8199">
                <a:solidFill>
                  <a:srgbClr val="FFFBF5"/>
                </a:solidFill>
                <a:latin typeface="Feel Free Playful"/>
              </a:rPr>
              <a:t>01</a:t>
            </a:r>
          </a:p>
        </p:txBody>
      </p:sp>
      <p:sp>
        <p:nvSpPr>
          <p:cNvPr id="17" name="TextBox 17"/>
          <p:cNvSpPr txBox="1"/>
          <p:nvPr/>
        </p:nvSpPr>
        <p:spPr>
          <a:xfrm>
            <a:off x="4484648" y="3885111"/>
            <a:ext cx="4328518" cy="1410971"/>
          </a:xfrm>
          <a:prstGeom prst="rect">
            <a:avLst/>
          </a:prstGeom>
        </p:spPr>
        <p:txBody>
          <a:bodyPr lIns="0" tIns="0" rIns="0" bIns="0" rtlCol="0" anchor="t">
            <a:spAutoFit/>
          </a:bodyPr>
          <a:lstStyle/>
          <a:p>
            <a:pPr algn="ctr">
              <a:lnSpc>
                <a:spcPts val="11479"/>
              </a:lnSpc>
            </a:pPr>
            <a:r>
              <a:rPr lang="en-US" sz="8199">
                <a:solidFill>
                  <a:srgbClr val="FFFBF5"/>
                </a:solidFill>
                <a:latin typeface="Feel Free Playful"/>
              </a:rPr>
              <a:t>02</a:t>
            </a:r>
          </a:p>
        </p:txBody>
      </p:sp>
      <p:sp>
        <p:nvSpPr>
          <p:cNvPr id="18" name="TextBox 18"/>
          <p:cNvSpPr txBox="1"/>
          <p:nvPr/>
        </p:nvSpPr>
        <p:spPr>
          <a:xfrm>
            <a:off x="11319496" y="3903250"/>
            <a:ext cx="4328518" cy="1410971"/>
          </a:xfrm>
          <a:prstGeom prst="rect">
            <a:avLst/>
          </a:prstGeom>
        </p:spPr>
        <p:txBody>
          <a:bodyPr lIns="0" tIns="0" rIns="0" bIns="0" rtlCol="0" anchor="t">
            <a:spAutoFit/>
          </a:bodyPr>
          <a:lstStyle/>
          <a:p>
            <a:pPr algn="ctr">
              <a:lnSpc>
                <a:spcPts val="11479"/>
              </a:lnSpc>
            </a:pPr>
            <a:r>
              <a:rPr lang="en-US" sz="8199">
                <a:solidFill>
                  <a:srgbClr val="FFFBF5"/>
                </a:solidFill>
                <a:latin typeface="Feel Free Playful"/>
              </a:rPr>
              <a:t>03</a:t>
            </a:r>
          </a:p>
        </p:txBody>
      </p:sp>
      <p:sp>
        <p:nvSpPr>
          <p:cNvPr id="19" name="TextBox 19"/>
          <p:cNvSpPr txBox="1"/>
          <p:nvPr/>
        </p:nvSpPr>
        <p:spPr>
          <a:xfrm>
            <a:off x="1413298" y="5310238"/>
            <a:ext cx="3473165" cy="3385542"/>
          </a:xfrm>
          <a:prstGeom prst="rect">
            <a:avLst/>
          </a:prstGeom>
        </p:spPr>
        <p:txBody>
          <a:bodyPr wrap="square" lIns="0" tIns="0" rIns="0" bIns="0" rtlCol="0" anchor="t">
            <a:spAutoFit/>
          </a:bodyPr>
          <a:lstStyle/>
          <a:p>
            <a:pPr algn="just"/>
            <a:r>
              <a:rPr lang="en-US" sz="4400">
                <a:latin typeface="Times New Roman" panose="02020603050405020304" pitchFamily="18" charset="0"/>
                <a:cs typeface="Times New Roman" panose="02020603050405020304" pitchFamily="18" charset="0"/>
              </a:rPr>
              <a:t>Lấy dẫn chứng đa dạng trong các lĩnh vực, các giai đoạn lịch sử,…</a:t>
            </a:r>
            <a:r>
              <a:rPr lang="en-US" sz="4400" smtClean="0">
                <a:solidFill>
                  <a:srgbClr val="868B64"/>
                </a:solidFill>
                <a:latin typeface="Times New Roman" panose="02020603050405020304" pitchFamily="18" charset="0"/>
                <a:cs typeface="Times New Roman" panose="02020603050405020304" pitchFamily="18" charset="0"/>
              </a:rPr>
              <a:t>. </a:t>
            </a:r>
            <a:endParaRPr lang="en-US" sz="4400">
              <a:solidFill>
                <a:srgbClr val="868B64"/>
              </a:solidFill>
              <a:latin typeface="Times New Roman" panose="02020603050405020304" pitchFamily="18" charset="0"/>
              <a:cs typeface="Times New Roman" panose="02020603050405020304" pitchFamily="18" charset="0"/>
            </a:endParaRPr>
          </a:p>
        </p:txBody>
      </p:sp>
      <p:sp>
        <p:nvSpPr>
          <p:cNvPr id="20" name="TextBox 20"/>
          <p:cNvSpPr txBox="1"/>
          <p:nvPr/>
        </p:nvSpPr>
        <p:spPr>
          <a:xfrm>
            <a:off x="6238093" y="5072978"/>
            <a:ext cx="5996967" cy="4062651"/>
          </a:xfrm>
          <a:prstGeom prst="rect">
            <a:avLst/>
          </a:prstGeom>
        </p:spPr>
        <p:txBody>
          <a:bodyPr wrap="square" lIns="0" tIns="0" rIns="0" bIns="0" rtlCol="0" anchor="t">
            <a:spAutoFit/>
          </a:bodyPr>
          <a:lstStyle/>
          <a:p>
            <a:pPr algn="just"/>
            <a:r>
              <a:rPr lang="en-US" sz="4400">
                <a:latin typeface="Times New Roman" panose="02020603050405020304" pitchFamily="18" charset="0"/>
                <a:cs typeface="Times New Roman" panose="02020603050405020304" pitchFamily="18" charset="0"/>
              </a:rPr>
              <a:t>Phát biểu suy nghĩ của bản thân về phẩm chất cao đẹp của con người Việt Nam một cách trung thực, chân thành, giản dị, tránh hô hào, khuôn sáo,...</a:t>
            </a:r>
            <a:endParaRPr lang="en-US" sz="4400">
              <a:solidFill>
                <a:srgbClr val="868B64"/>
              </a:solidFill>
              <a:latin typeface="Times New Roman" panose="02020603050405020304" pitchFamily="18" charset="0"/>
              <a:cs typeface="Times New Roman" panose="02020603050405020304" pitchFamily="18" charset="0"/>
            </a:endParaRPr>
          </a:p>
        </p:txBody>
      </p:sp>
      <p:sp>
        <p:nvSpPr>
          <p:cNvPr id="21" name="TextBox 21"/>
          <p:cNvSpPr txBox="1"/>
          <p:nvPr/>
        </p:nvSpPr>
        <p:spPr>
          <a:xfrm>
            <a:off x="13474678" y="5097235"/>
            <a:ext cx="4086330" cy="3385542"/>
          </a:xfrm>
          <a:prstGeom prst="rect">
            <a:avLst/>
          </a:prstGeom>
        </p:spPr>
        <p:txBody>
          <a:bodyPr wrap="square" lIns="0" tIns="0" rIns="0" bIns="0" rtlCol="0" anchor="t">
            <a:spAutoFit/>
          </a:bodyPr>
          <a:lstStyle/>
          <a:p>
            <a:pPr algn="just"/>
            <a:r>
              <a:rPr lang="en-US" sz="4400">
                <a:latin typeface="Times New Roman" panose="02020603050405020304" pitchFamily="18" charset="0"/>
                <a:cs typeface="Times New Roman" panose="02020603050405020304" pitchFamily="18" charset="0"/>
              </a:rPr>
              <a:t>Nếu có trích dẫn thì cần chính xác, rõ nguồn, tôn trọng các ý kiến của người khác.</a:t>
            </a:r>
            <a:endParaRPr lang="en-US" sz="4400">
              <a:solidFill>
                <a:srgbClr val="868B64"/>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0"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P spid="19"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1281812" y="2247901"/>
            <a:ext cx="4972884" cy="7010400"/>
            <a:chOff x="0" y="0"/>
            <a:chExt cx="1504394" cy="1571721"/>
          </a:xfrm>
        </p:grpSpPr>
        <p:sp>
          <p:nvSpPr>
            <p:cNvPr id="3" name="Freeform 3"/>
            <p:cNvSpPr/>
            <p:nvPr/>
          </p:nvSpPr>
          <p:spPr>
            <a:xfrm>
              <a:off x="0" y="0"/>
              <a:ext cx="1504394" cy="1571721"/>
            </a:xfrm>
            <a:custGeom>
              <a:avLst/>
              <a:gdLst/>
              <a:ahLst/>
              <a:cxnLst/>
              <a:rect l="l" t="t" r="r" b="b"/>
              <a:pathLst>
                <a:path w="1504394" h="1571721">
                  <a:moveTo>
                    <a:pt x="0" y="0"/>
                  </a:moveTo>
                  <a:lnTo>
                    <a:pt x="1504394" y="0"/>
                  </a:lnTo>
                  <a:lnTo>
                    <a:pt x="1504394" y="1571721"/>
                  </a:lnTo>
                  <a:lnTo>
                    <a:pt x="0" y="1571721"/>
                  </a:lnTo>
                  <a:close/>
                </a:path>
              </a:pathLst>
            </a:custGeom>
            <a:solidFill>
              <a:srgbClr val="EACD6B"/>
            </a:solidFill>
          </p:spPr>
        </p:sp>
        <p:sp>
          <p:nvSpPr>
            <p:cNvPr id="4" name="TextBox 4"/>
            <p:cNvSpPr txBox="1"/>
            <p:nvPr/>
          </p:nvSpPr>
          <p:spPr>
            <a:xfrm>
              <a:off x="0" y="-95250"/>
              <a:ext cx="812800" cy="908050"/>
            </a:xfrm>
            <a:prstGeom prst="rect">
              <a:avLst/>
            </a:prstGeom>
          </p:spPr>
          <p:txBody>
            <a:bodyPr lIns="50800" tIns="50800" rIns="50800" bIns="50800" rtlCol="0" anchor="ctr"/>
            <a:lstStyle/>
            <a:p>
              <a:pPr algn="ctr">
                <a:lnSpc>
                  <a:spcPts val="3220"/>
                </a:lnSpc>
              </a:pPr>
              <a:endParaRPr>
                <a:solidFill>
                  <a:prstClr val="black"/>
                </a:solidFill>
              </a:endParaRPr>
            </a:p>
          </p:txBody>
        </p:sp>
      </p:grpSp>
      <p:grpSp>
        <p:nvGrpSpPr>
          <p:cNvPr id="5" name="Group 5"/>
          <p:cNvGrpSpPr/>
          <p:nvPr/>
        </p:nvGrpSpPr>
        <p:grpSpPr>
          <a:xfrm>
            <a:off x="6657558" y="2247901"/>
            <a:ext cx="4972884" cy="7010399"/>
            <a:chOff x="0" y="0"/>
            <a:chExt cx="1504394" cy="1571721"/>
          </a:xfrm>
        </p:grpSpPr>
        <p:sp>
          <p:nvSpPr>
            <p:cNvPr id="6" name="Freeform 6"/>
            <p:cNvSpPr/>
            <p:nvPr/>
          </p:nvSpPr>
          <p:spPr>
            <a:xfrm>
              <a:off x="0" y="0"/>
              <a:ext cx="1504394" cy="1571721"/>
            </a:xfrm>
            <a:custGeom>
              <a:avLst/>
              <a:gdLst/>
              <a:ahLst/>
              <a:cxnLst/>
              <a:rect l="l" t="t" r="r" b="b"/>
              <a:pathLst>
                <a:path w="1504394" h="1571721">
                  <a:moveTo>
                    <a:pt x="0" y="0"/>
                  </a:moveTo>
                  <a:lnTo>
                    <a:pt x="1504394" y="0"/>
                  </a:lnTo>
                  <a:lnTo>
                    <a:pt x="1504394" y="1571721"/>
                  </a:lnTo>
                  <a:lnTo>
                    <a:pt x="0" y="1571721"/>
                  </a:lnTo>
                  <a:close/>
                </a:path>
              </a:pathLst>
            </a:custGeom>
            <a:solidFill>
              <a:srgbClr val="FBC391"/>
            </a:solidFill>
          </p:spPr>
        </p:sp>
        <p:sp>
          <p:nvSpPr>
            <p:cNvPr id="7" name="TextBox 7"/>
            <p:cNvSpPr txBox="1"/>
            <p:nvPr/>
          </p:nvSpPr>
          <p:spPr>
            <a:xfrm>
              <a:off x="0" y="-95250"/>
              <a:ext cx="812800" cy="908050"/>
            </a:xfrm>
            <a:prstGeom prst="rect">
              <a:avLst/>
            </a:prstGeom>
          </p:spPr>
          <p:txBody>
            <a:bodyPr lIns="50800" tIns="50800" rIns="50800" bIns="50800" rtlCol="0" anchor="ctr"/>
            <a:lstStyle/>
            <a:p>
              <a:pPr algn="ctr">
                <a:lnSpc>
                  <a:spcPts val="3220"/>
                </a:lnSpc>
              </a:pPr>
              <a:endParaRPr>
                <a:solidFill>
                  <a:prstClr val="black"/>
                </a:solidFill>
              </a:endParaRPr>
            </a:p>
          </p:txBody>
        </p:sp>
      </p:grpSp>
      <p:grpSp>
        <p:nvGrpSpPr>
          <p:cNvPr id="8" name="Group 8"/>
          <p:cNvGrpSpPr/>
          <p:nvPr/>
        </p:nvGrpSpPr>
        <p:grpSpPr>
          <a:xfrm>
            <a:off x="12033304" y="2247901"/>
            <a:ext cx="4972884" cy="7010399"/>
            <a:chOff x="0" y="0"/>
            <a:chExt cx="1504394" cy="1571721"/>
          </a:xfrm>
        </p:grpSpPr>
        <p:sp>
          <p:nvSpPr>
            <p:cNvPr id="9" name="Freeform 9"/>
            <p:cNvSpPr/>
            <p:nvPr/>
          </p:nvSpPr>
          <p:spPr>
            <a:xfrm>
              <a:off x="0" y="0"/>
              <a:ext cx="1504394" cy="1571721"/>
            </a:xfrm>
            <a:custGeom>
              <a:avLst/>
              <a:gdLst/>
              <a:ahLst/>
              <a:cxnLst/>
              <a:rect l="l" t="t" r="r" b="b"/>
              <a:pathLst>
                <a:path w="1504394" h="1571721">
                  <a:moveTo>
                    <a:pt x="0" y="0"/>
                  </a:moveTo>
                  <a:lnTo>
                    <a:pt x="1504394" y="0"/>
                  </a:lnTo>
                  <a:lnTo>
                    <a:pt x="1504394" y="1571721"/>
                  </a:lnTo>
                  <a:lnTo>
                    <a:pt x="0" y="1571721"/>
                  </a:lnTo>
                  <a:close/>
                </a:path>
              </a:pathLst>
            </a:custGeom>
            <a:solidFill>
              <a:srgbClr val="C3CBFC"/>
            </a:solidFill>
          </p:spPr>
        </p:sp>
        <p:sp>
          <p:nvSpPr>
            <p:cNvPr id="10" name="TextBox 10"/>
            <p:cNvSpPr txBox="1"/>
            <p:nvPr/>
          </p:nvSpPr>
          <p:spPr>
            <a:xfrm>
              <a:off x="0" y="-95250"/>
              <a:ext cx="812800" cy="908050"/>
            </a:xfrm>
            <a:prstGeom prst="rect">
              <a:avLst/>
            </a:prstGeom>
          </p:spPr>
          <p:txBody>
            <a:bodyPr lIns="50800" tIns="50800" rIns="50800" bIns="50800" rtlCol="0" anchor="ctr"/>
            <a:lstStyle/>
            <a:p>
              <a:pPr algn="ctr">
                <a:lnSpc>
                  <a:spcPts val="3220"/>
                </a:lnSpc>
              </a:pPr>
              <a:endParaRPr>
                <a:solidFill>
                  <a:prstClr val="black"/>
                </a:solidFill>
              </a:endParaRPr>
            </a:p>
          </p:txBody>
        </p:sp>
      </p:grpSp>
      <p:sp>
        <p:nvSpPr>
          <p:cNvPr id="11" name="Freeform 11"/>
          <p:cNvSpPr/>
          <p:nvPr/>
        </p:nvSpPr>
        <p:spPr>
          <a:xfrm rot="5400000">
            <a:off x="630294" y="1661959"/>
            <a:ext cx="2561251" cy="1258215"/>
          </a:xfrm>
          <a:custGeom>
            <a:avLst/>
            <a:gdLst/>
            <a:ahLst/>
            <a:cxnLst/>
            <a:rect l="l" t="t" r="r" b="b"/>
            <a:pathLst>
              <a:path w="2561251" h="1258215">
                <a:moveTo>
                  <a:pt x="0" y="0"/>
                </a:moveTo>
                <a:lnTo>
                  <a:pt x="2561251" y="0"/>
                </a:lnTo>
                <a:lnTo>
                  <a:pt x="2561251" y="1258214"/>
                </a:lnTo>
                <a:lnTo>
                  <a:pt x="0" y="125821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2" name="Freeform 12"/>
          <p:cNvSpPr/>
          <p:nvPr/>
        </p:nvSpPr>
        <p:spPr>
          <a:xfrm rot="5400000">
            <a:off x="5958428" y="1677814"/>
            <a:ext cx="2561251" cy="1258215"/>
          </a:xfrm>
          <a:custGeom>
            <a:avLst/>
            <a:gdLst/>
            <a:ahLst/>
            <a:cxnLst/>
            <a:rect l="l" t="t" r="r" b="b"/>
            <a:pathLst>
              <a:path w="2561251" h="1258215">
                <a:moveTo>
                  <a:pt x="0" y="0"/>
                </a:moveTo>
                <a:lnTo>
                  <a:pt x="2561251" y="0"/>
                </a:lnTo>
                <a:lnTo>
                  <a:pt x="2561251" y="1258214"/>
                </a:lnTo>
                <a:lnTo>
                  <a:pt x="0" y="125821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3" name="Freeform 13"/>
          <p:cNvSpPr/>
          <p:nvPr/>
        </p:nvSpPr>
        <p:spPr>
          <a:xfrm rot="5400000">
            <a:off x="11381786" y="1859829"/>
            <a:ext cx="2561251" cy="1258215"/>
          </a:xfrm>
          <a:custGeom>
            <a:avLst/>
            <a:gdLst/>
            <a:ahLst/>
            <a:cxnLst/>
            <a:rect l="l" t="t" r="r" b="b"/>
            <a:pathLst>
              <a:path w="2561251" h="1258215">
                <a:moveTo>
                  <a:pt x="0" y="0"/>
                </a:moveTo>
                <a:lnTo>
                  <a:pt x="2561251" y="0"/>
                </a:lnTo>
                <a:lnTo>
                  <a:pt x="2561251" y="1258214"/>
                </a:lnTo>
                <a:lnTo>
                  <a:pt x="0" y="125821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5" name="Freeform 15"/>
          <p:cNvSpPr/>
          <p:nvPr/>
        </p:nvSpPr>
        <p:spPr>
          <a:xfrm rot="-3729585" flipH="1">
            <a:off x="15776743" y="-1300017"/>
            <a:ext cx="2965114" cy="6997319"/>
          </a:xfrm>
          <a:custGeom>
            <a:avLst/>
            <a:gdLst/>
            <a:ahLst/>
            <a:cxnLst/>
            <a:rect l="l" t="t" r="r" b="b"/>
            <a:pathLst>
              <a:path w="2965114" h="6997319">
                <a:moveTo>
                  <a:pt x="2965114" y="0"/>
                </a:moveTo>
                <a:lnTo>
                  <a:pt x="0" y="0"/>
                </a:lnTo>
                <a:lnTo>
                  <a:pt x="0" y="6997319"/>
                </a:lnTo>
                <a:lnTo>
                  <a:pt x="2965114" y="6997319"/>
                </a:lnTo>
                <a:lnTo>
                  <a:pt x="2965114" y="0"/>
                </a:lnTo>
                <a:close/>
              </a:path>
            </a:pathLst>
          </a:custGeom>
          <a:blipFill>
            <a:blip r:embed="rId4"/>
            <a:stretch>
              <a:fillRect/>
            </a:stretch>
          </a:blipFill>
        </p:spPr>
      </p:sp>
      <p:sp>
        <p:nvSpPr>
          <p:cNvPr id="16" name="TextBox 16"/>
          <p:cNvSpPr txBox="1"/>
          <p:nvPr/>
        </p:nvSpPr>
        <p:spPr>
          <a:xfrm>
            <a:off x="-253340" y="1048502"/>
            <a:ext cx="4328518" cy="1345433"/>
          </a:xfrm>
          <a:prstGeom prst="rect">
            <a:avLst/>
          </a:prstGeom>
        </p:spPr>
        <p:txBody>
          <a:bodyPr lIns="0" tIns="0" rIns="0" bIns="0" rtlCol="0" anchor="t">
            <a:spAutoFit/>
          </a:bodyPr>
          <a:lstStyle/>
          <a:p>
            <a:pPr algn="ctr">
              <a:lnSpc>
                <a:spcPts val="11479"/>
              </a:lnSpc>
            </a:pPr>
            <a:r>
              <a:rPr lang="vi-VN" sz="8199" smtClean="0">
                <a:solidFill>
                  <a:srgbClr val="FFFBF5"/>
                </a:solidFill>
                <a:latin typeface="Feel Free Playful"/>
              </a:rPr>
              <a:t>04</a:t>
            </a:r>
            <a:endParaRPr lang="en-US" sz="8199">
              <a:solidFill>
                <a:srgbClr val="FFFBF5"/>
              </a:solidFill>
              <a:latin typeface="Feel Free Playful"/>
            </a:endParaRPr>
          </a:p>
        </p:txBody>
      </p:sp>
      <p:sp>
        <p:nvSpPr>
          <p:cNvPr id="17" name="TextBox 17"/>
          <p:cNvSpPr txBox="1"/>
          <p:nvPr/>
        </p:nvSpPr>
        <p:spPr>
          <a:xfrm>
            <a:off x="5074794" y="1064357"/>
            <a:ext cx="4328518" cy="1345433"/>
          </a:xfrm>
          <a:prstGeom prst="rect">
            <a:avLst/>
          </a:prstGeom>
        </p:spPr>
        <p:txBody>
          <a:bodyPr lIns="0" tIns="0" rIns="0" bIns="0" rtlCol="0" anchor="t">
            <a:spAutoFit/>
          </a:bodyPr>
          <a:lstStyle/>
          <a:p>
            <a:pPr algn="ctr">
              <a:lnSpc>
                <a:spcPts val="11479"/>
              </a:lnSpc>
            </a:pPr>
            <a:r>
              <a:rPr lang="vi-VN" sz="8199" smtClean="0">
                <a:solidFill>
                  <a:srgbClr val="FFFBF5"/>
                </a:solidFill>
                <a:latin typeface="Feel Free Playful"/>
              </a:rPr>
              <a:t>05</a:t>
            </a:r>
            <a:endParaRPr lang="en-US" sz="8199">
              <a:solidFill>
                <a:srgbClr val="FFFBF5"/>
              </a:solidFill>
              <a:latin typeface="Feel Free Playful"/>
            </a:endParaRPr>
          </a:p>
        </p:txBody>
      </p:sp>
      <p:sp>
        <p:nvSpPr>
          <p:cNvPr id="18" name="TextBox 18"/>
          <p:cNvSpPr txBox="1"/>
          <p:nvPr/>
        </p:nvSpPr>
        <p:spPr>
          <a:xfrm>
            <a:off x="10498153" y="1246372"/>
            <a:ext cx="4328518" cy="1345433"/>
          </a:xfrm>
          <a:prstGeom prst="rect">
            <a:avLst/>
          </a:prstGeom>
        </p:spPr>
        <p:txBody>
          <a:bodyPr lIns="0" tIns="0" rIns="0" bIns="0" rtlCol="0" anchor="t">
            <a:spAutoFit/>
          </a:bodyPr>
          <a:lstStyle/>
          <a:p>
            <a:pPr algn="ctr">
              <a:lnSpc>
                <a:spcPts val="11479"/>
              </a:lnSpc>
            </a:pPr>
            <a:r>
              <a:rPr lang="vi-VN" sz="8199" smtClean="0">
                <a:solidFill>
                  <a:srgbClr val="FFFBF5"/>
                </a:solidFill>
                <a:latin typeface="Feel Free Playful"/>
              </a:rPr>
              <a:t>06</a:t>
            </a:r>
            <a:endParaRPr lang="en-US" sz="8199">
              <a:solidFill>
                <a:srgbClr val="FFFBF5"/>
              </a:solidFill>
              <a:latin typeface="Feel Free Playful"/>
            </a:endParaRPr>
          </a:p>
        </p:txBody>
      </p:sp>
      <p:sp>
        <p:nvSpPr>
          <p:cNvPr id="19" name="TextBox 19"/>
          <p:cNvSpPr txBox="1"/>
          <p:nvPr/>
        </p:nvSpPr>
        <p:spPr>
          <a:xfrm>
            <a:off x="1999239" y="3516562"/>
            <a:ext cx="3473165" cy="4154984"/>
          </a:xfrm>
          <a:prstGeom prst="rect">
            <a:avLst/>
          </a:prstGeom>
        </p:spPr>
        <p:txBody>
          <a:bodyPr wrap="square" lIns="0" tIns="0" rIns="0" bIns="0" rtlCol="0" anchor="t">
            <a:spAutoFit/>
          </a:bodyPr>
          <a:lstStyle/>
          <a:p>
            <a:pPr algn="just"/>
            <a:r>
              <a:rPr lang="en-US" sz="5400">
                <a:latin typeface="Times New Roman" panose="02020603050405020304" pitchFamily="18" charset="0"/>
                <a:cs typeface="Times New Roman" panose="02020603050405020304" pitchFamily="18" charset="0"/>
              </a:rPr>
              <a:t>Đảm bảo các yêu cầu về nội dung và hình thức của bài viết.</a:t>
            </a:r>
            <a:endParaRPr lang="en-US" sz="4800">
              <a:solidFill>
                <a:srgbClr val="868B64"/>
              </a:solidFill>
              <a:latin typeface="Times New Roman" panose="02020603050405020304" pitchFamily="18" charset="0"/>
              <a:cs typeface="Times New Roman" panose="02020603050405020304" pitchFamily="18" charset="0"/>
            </a:endParaRPr>
          </a:p>
        </p:txBody>
      </p:sp>
      <p:sp>
        <p:nvSpPr>
          <p:cNvPr id="20" name="TextBox 20"/>
          <p:cNvSpPr txBox="1"/>
          <p:nvPr/>
        </p:nvSpPr>
        <p:spPr>
          <a:xfrm>
            <a:off x="6686946" y="3622564"/>
            <a:ext cx="4819254" cy="4985980"/>
          </a:xfrm>
          <a:prstGeom prst="rect">
            <a:avLst/>
          </a:prstGeom>
        </p:spPr>
        <p:txBody>
          <a:bodyPr wrap="square" lIns="0" tIns="0" rIns="0" bIns="0" rtlCol="0" anchor="t">
            <a:spAutoFit/>
          </a:bodyPr>
          <a:lstStyle/>
          <a:p>
            <a:pPr algn="just"/>
            <a:r>
              <a:rPr lang="vi-VN" sz="5400">
                <a:latin typeface="Times New Roman" panose="02020603050405020304" pitchFamily="18" charset="0"/>
                <a:cs typeface="Times New Roman" panose="02020603050405020304" pitchFamily="18" charset="0"/>
              </a:rPr>
              <a:t>Kết hợp linh hoạt các yếu tố miêu tả, biểu cảm, thuyết mình, nghị luận, tự sự trong bài viết.</a:t>
            </a:r>
            <a:endParaRPr lang="en-US" sz="4800">
              <a:solidFill>
                <a:srgbClr val="868B64"/>
              </a:solidFill>
              <a:latin typeface="Times New Roman" panose="02020603050405020304" pitchFamily="18" charset="0"/>
              <a:cs typeface="Times New Roman" panose="02020603050405020304" pitchFamily="18" charset="0"/>
            </a:endParaRPr>
          </a:p>
        </p:txBody>
      </p:sp>
      <p:sp>
        <p:nvSpPr>
          <p:cNvPr id="21" name="TextBox 21"/>
          <p:cNvSpPr txBox="1"/>
          <p:nvPr/>
        </p:nvSpPr>
        <p:spPr>
          <a:xfrm>
            <a:off x="12286835" y="3236540"/>
            <a:ext cx="4400965" cy="5816977"/>
          </a:xfrm>
          <a:prstGeom prst="rect">
            <a:avLst/>
          </a:prstGeom>
        </p:spPr>
        <p:txBody>
          <a:bodyPr wrap="square" lIns="0" tIns="0" rIns="0" bIns="0" rtlCol="0" anchor="t">
            <a:spAutoFit/>
          </a:bodyPr>
          <a:lstStyle/>
          <a:p>
            <a:pPr algn="just"/>
            <a:r>
              <a:rPr lang="vi-VN" sz="5400">
                <a:latin typeface="Times New Roman" panose="02020603050405020304" pitchFamily="18" charset="0"/>
                <a:cs typeface="Times New Roman" panose="02020603050405020304" pitchFamily="18" charset="0"/>
              </a:rPr>
              <a:t>Kết hợp cả ngôn ngữ và các phương tiện phi ngôn ngữ để bài viết sinh động, hấp dẫn hơn.</a:t>
            </a:r>
            <a:r>
              <a:rPr lang="en-US" sz="5400" smtClean="0">
                <a:solidFill>
                  <a:prstClr val="black"/>
                </a:solidFill>
                <a:latin typeface="Times New Roman" panose="02020603050405020304" pitchFamily="18" charset="0"/>
                <a:cs typeface="Times New Roman" panose="02020603050405020304" pitchFamily="18" charset="0"/>
              </a:rPr>
              <a:t>.</a:t>
            </a:r>
            <a:endParaRPr lang="en-US" sz="4800">
              <a:solidFill>
                <a:srgbClr val="868B6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804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a:off x="14314514" y="311749"/>
            <a:ext cx="4942493" cy="3157018"/>
          </a:xfrm>
          <a:custGeom>
            <a:avLst/>
            <a:gdLst/>
            <a:ahLst/>
            <a:cxnLst/>
            <a:rect l="l" t="t" r="r" b="b"/>
            <a:pathLst>
              <a:path w="4942493" h="3157018">
                <a:moveTo>
                  <a:pt x="0" y="0"/>
                </a:moveTo>
                <a:lnTo>
                  <a:pt x="4942493" y="0"/>
                </a:lnTo>
                <a:lnTo>
                  <a:pt x="4942493" y="3157018"/>
                </a:lnTo>
                <a:lnTo>
                  <a:pt x="0" y="3157018"/>
                </a:lnTo>
                <a:lnTo>
                  <a:pt x="0" y="0"/>
                </a:lnTo>
                <a:close/>
              </a:path>
            </a:pathLst>
          </a:custGeom>
          <a:blipFill>
            <a:blip r:embed="rId2"/>
            <a:stretch>
              <a:fillRect/>
            </a:stretch>
          </a:blipFill>
        </p:spPr>
      </p:sp>
      <p:sp>
        <p:nvSpPr>
          <p:cNvPr id="3" name="Freeform 3"/>
          <p:cNvSpPr/>
          <p:nvPr/>
        </p:nvSpPr>
        <p:spPr>
          <a:xfrm>
            <a:off x="-2479699" y="3468767"/>
            <a:ext cx="4959398" cy="3167815"/>
          </a:xfrm>
          <a:custGeom>
            <a:avLst/>
            <a:gdLst/>
            <a:ahLst/>
            <a:cxnLst/>
            <a:rect l="l" t="t" r="r" b="b"/>
            <a:pathLst>
              <a:path w="4959398" h="3167815">
                <a:moveTo>
                  <a:pt x="0" y="0"/>
                </a:moveTo>
                <a:lnTo>
                  <a:pt x="4959398" y="0"/>
                </a:lnTo>
                <a:lnTo>
                  <a:pt x="4959398" y="3167815"/>
                </a:lnTo>
                <a:lnTo>
                  <a:pt x="0" y="3167815"/>
                </a:lnTo>
                <a:lnTo>
                  <a:pt x="0" y="0"/>
                </a:lnTo>
                <a:close/>
              </a:path>
            </a:pathLst>
          </a:custGeom>
          <a:blipFill>
            <a:blip r:embed="rId2"/>
            <a:stretch>
              <a:fillRect/>
            </a:stretch>
          </a:blipFill>
        </p:spPr>
      </p:sp>
      <p:sp>
        <p:nvSpPr>
          <p:cNvPr id="4" name="Freeform 4"/>
          <p:cNvSpPr/>
          <p:nvPr/>
        </p:nvSpPr>
        <p:spPr>
          <a:xfrm flipH="1">
            <a:off x="16071257" y="5115343"/>
            <a:ext cx="2965114" cy="6997319"/>
          </a:xfrm>
          <a:custGeom>
            <a:avLst/>
            <a:gdLst/>
            <a:ahLst/>
            <a:cxnLst/>
            <a:rect l="l" t="t" r="r" b="b"/>
            <a:pathLst>
              <a:path w="2965114" h="6997319">
                <a:moveTo>
                  <a:pt x="2965114" y="0"/>
                </a:moveTo>
                <a:lnTo>
                  <a:pt x="0" y="0"/>
                </a:lnTo>
                <a:lnTo>
                  <a:pt x="0" y="6997319"/>
                </a:lnTo>
                <a:lnTo>
                  <a:pt x="2965114" y="6997319"/>
                </a:lnTo>
                <a:lnTo>
                  <a:pt x="2965114" y="0"/>
                </a:lnTo>
                <a:close/>
              </a:path>
            </a:pathLst>
          </a:custGeom>
          <a:blipFill>
            <a:blip r:embed="rId3"/>
            <a:stretch>
              <a:fillRect/>
            </a:stretch>
          </a:blipFill>
        </p:spPr>
      </p:sp>
      <p:sp>
        <p:nvSpPr>
          <p:cNvPr id="5" name="Rectangle 4"/>
          <p:cNvSpPr/>
          <p:nvPr/>
        </p:nvSpPr>
        <p:spPr>
          <a:xfrm>
            <a:off x="5105400" y="2171700"/>
            <a:ext cx="10253128" cy="1190839"/>
          </a:xfrm>
          <a:prstGeom prst="rect">
            <a:avLst/>
          </a:prstGeom>
        </p:spPr>
        <p:txBody>
          <a:bodyPr wrap="none">
            <a:spAutoFit/>
          </a:bodyPr>
          <a:lstStyle/>
          <a:p>
            <a:pPr>
              <a:lnSpc>
                <a:spcPct val="130000"/>
              </a:lnSpc>
              <a:spcAft>
                <a:spcPts val="0"/>
              </a:spcAft>
            </a:pPr>
            <a:r>
              <a:rPr lang="vi-VN" sz="6000" b="1">
                <a:solidFill>
                  <a:srgbClr val="0070C0"/>
                </a:solidFill>
                <a:effectLst>
                  <a:outerShdw blurRad="38100" dist="38100" dir="2700000" algn="tl">
                    <a:srgbClr val="000000">
                      <a:alpha val="43137"/>
                    </a:srgbClr>
                  </a:outerShdw>
                </a:effectLst>
                <a:latin typeface="+mj-lt"/>
                <a:ea typeface="MS Mincho"/>
              </a:rPr>
              <a:t>4. Bước 4: Kiểm tra, chỉnh sửa</a:t>
            </a:r>
            <a:endParaRPr lang="en-GB" sz="5400" b="1">
              <a:effectLst>
                <a:outerShdw blurRad="38100" dist="38100" dir="2700000" algn="tl">
                  <a:srgbClr val="000000">
                    <a:alpha val="43137"/>
                  </a:srgbClr>
                </a:outerShdw>
              </a:effectLst>
              <a:latin typeface="+mj-lt"/>
              <a:ea typeface="Times New Roman" panose="02020603050405020304" pitchFamily="18" charset="0"/>
            </a:endParaRPr>
          </a:p>
        </p:txBody>
      </p:sp>
      <p:sp>
        <p:nvSpPr>
          <p:cNvPr id="10" name="Rectangle 9"/>
          <p:cNvSpPr/>
          <p:nvPr/>
        </p:nvSpPr>
        <p:spPr>
          <a:xfrm>
            <a:off x="5621616" y="4143592"/>
            <a:ext cx="7875775" cy="3693319"/>
          </a:xfrm>
          <a:prstGeom prst="rect">
            <a:avLst/>
          </a:prstGeom>
        </p:spPr>
        <p:txBody>
          <a:bodyPr wrap="square">
            <a:spAutoFit/>
          </a:bodyPr>
          <a:lstStyle/>
          <a:p>
            <a:pPr algn="ctr">
              <a:lnSpc>
                <a:spcPct val="130000"/>
              </a:lnSpc>
              <a:spcAft>
                <a:spcPts val="0"/>
              </a:spcAft>
            </a:pPr>
            <a:r>
              <a:rPr lang="vi-VN" sz="6000" b="1">
                <a:solidFill>
                  <a:srgbClr val="FF0000"/>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Bảng kiểm kĩ năng viết bài văn thuyết minh tổng </a:t>
            </a:r>
            <a:r>
              <a:rPr lang="vi-VN" sz="6000" b="1" smtClean="0">
                <a:solidFill>
                  <a:srgbClr val="FF0000"/>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hợp</a:t>
            </a:r>
            <a:endParaRPr lang="en-GB" sz="4800" b="1">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629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a:off x="14314514" y="311749"/>
            <a:ext cx="4942493" cy="3157018"/>
          </a:xfrm>
          <a:custGeom>
            <a:avLst/>
            <a:gdLst/>
            <a:ahLst/>
            <a:cxnLst/>
            <a:rect l="l" t="t" r="r" b="b"/>
            <a:pathLst>
              <a:path w="4942493" h="3157018">
                <a:moveTo>
                  <a:pt x="0" y="0"/>
                </a:moveTo>
                <a:lnTo>
                  <a:pt x="4942493" y="0"/>
                </a:lnTo>
                <a:lnTo>
                  <a:pt x="4942493" y="3157018"/>
                </a:lnTo>
                <a:lnTo>
                  <a:pt x="0" y="3157018"/>
                </a:lnTo>
                <a:lnTo>
                  <a:pt x="0" y="0"/>
                </a:lnTo>
                <a:close/>
              </a:path>
            </a:pathLst>
          </a:custGeom>
          <a:blipFill>
            <a:blip r:embed="rId2"/>
            <a:stretch>
              <a:fillRect/>
            </a:stretch>
          </a:blipFill>
        </p:spPr>
      </p:sp>
      <p:sp>
        <p:nvSpPr>
          <p:cNvPr id="3" name="Freeform 3"/>
          <p:cNvSpPr/>
          <p:nvPr/>
        </p:nvSpPr>
        <p:spPr>
          <a:xfrm>
            <a:off x="-2479699" y="3468767"/>
            <a:ext cx="4959398" cy="3167815"/>
          </a:xfrm>
          <a:custGeom>
            <a:avLst/>
            <a:gdLst/>
            <a:ahLst/>
            <a:cxnLst/>
            <a:rect l="l" t="t" r="r" b="b"/>
            <a:pathLst>
              <a:path w="4959398" h="3167815">
                <a:moveTo>
                  <a:pt x="0" y="0"/>
                </a:moveTo>
                <a:lnTo>
                  <a:pt x="4959398" y="0"/>
                </a:lnTo>
                <a:lnTo>
                  <a:pt x="4959398" y="3167815"/>
                </a:lnTo>
                <a:lnTo>
                  <a:pt x="0" y="3167815"/>
                </a:lnTo>
                <a:lnTo>
                  <a:pt x="0" y="0"/>
                </a:lnTo>
                <a:close/>
              </a:path>
            </a:pathLst>
          </a:custGeom>
          <a:blipFill>
            <a:blip r:embed="rId2"/>
            <a:stretch>
              <a:fillRect/>
            </a:stretch>
          </a:blipFill>
        </p:spPr>
      </p:sp>
      <p:sp>
        <p:nvSpPr>
          <p:cNvPr id="4" name="Freeform 4"/>
          <p:cNvSpPr/>
          <p:nvPr/>
        </p:nvSpPr>
        <p:spPr>
          <a:xfrm flipH="1">
            <a:off x="16071257" y="5115343"/>
            <a:ext cx="2965114" cy="6997319"/>
          </a:xfrm>
          <a:custGeom>
            <a:avLst/>
            <a:gdLst/>
            <a:ahLst/>
            <a:cxnLst/>
            <a:rect l="l" t="t" r="r" b="b"/>
            <a:pathLst>
              <a:path w="2965114" h="6997319">
                <a:moveTo>
                  <a:pt x="2965114" y="0"/>
                </a:moveTo>
                <a:lnTo>
                  <a:pt x="0" y="0"/>
                </a:lnTo>
                <a:lnTo>
                  <a:pt x="0" y="6997319"/>
                </a:lnTo>
                <a:lnTo>
                  <a:pt x="2965114" y="6997319"/>
                </a:lnTo>
                <a:lnTo>
                  <a:pt x="2965114" y="0"/>
                </a:lnTo>
                <a:close/>
              </a:path>
            </a:pathLst>
          </a:custGeom>
          <a:blipFill>
            <a:blip r:embed="rId3"/>
            <a:stretch>
              <a:fillRect/>
            </a:stretch>
          </a:blipFill>
        </p:spPr>
      </p:sp>
      <p:graphicFrame>
        <p:nvGraphicFramePr>
          <p:cNvPr id="6" name="Table 5"/>
          <p:cNvGraphicFramePr>
            <a:graphicFrameLocks noGrp="1"/>
          </p:cNvGraphicFramePr>
          <p:nvPr>
            <p:extLst>
              <p:ext uri="{D42A27DB-BD31-4B8C-83A1-F6EECF244321}">
                <p14:modId xmlns:p14="http://schemas.microsoft.com/office/powerpoint/2010/main" val="3685004461"/>
              </p:ext>
            </p:extLst>
          </p:nvPr>
        </p:nvGraphicFramePr>
        <p:xfrm>
          <a:off x="866014" y="680328"/>
          <a:ext cx="16687800" cy="9430512"/>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1828800"/>
                <a:gridCol w="11582400"/>
                <a:gridCol w="1219200"/>
                <a:gridCol w="2057400"/>
              </a:tblGrid>
              <a:tr h="633046">
                <a:tc gridSpan="2">
                  <a:txBody>
                    <a:bodyPr/>
                    <a:lstStyle/>
                    <a:p>
                      <a:pPr algn="ctr">
                        <a:lnSpc>
                          <a:spcPct val="130000"/>
                        </a:lnSpc>
                        <a:spcAft>
                          <a:spcPts val="0"/>
                        </a:spcAft>
                        <a:tabLst>
                          <a:tab pos="90170" algn="l"/>
                        </a:tabLst>
                      </a:pPr>
                      <a:r>
                        <a:rPr lang="nl-NL" sz="3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 dung kiểm tra</a:t>
                      </a:r>
                      <a:endParaRPr lang="en-GB" sz="3400">
                        <a:effectLst/>
                        <a:latin typeface="Calibri" panose="020F0502020204030204" pitchFamily="34" charset="0"/>
                        <a:ea typeface="Calibri" panose="020F0502020204030204" pitchFamily="34" charset="0"/>
                        <a:cs typeface="Times New Roman" panose="02020603050405020304" pitchFamily="18" charset="0"/>
                      </a:endParaRPr>
                    </a:p>
                  </a:txBody>
                  <a:tcPr marL="46351" marR="4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lnSpc>
                          <a:spcPct val="130000"/>
                        </a:lnSpc>
                        <a:spcAft>
                          <a:spcPts val="0"/>
                        </a:spcAft>
                        <a:tabLst>
                          <a:tab pos="90170" algn="l"/>
                        </a:tabLst>
                      </a:pPr>
                      <a:r>
                        <a:rPr lang="nl-NL" sz="3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Đạt</a:t>
                      </a:r>
                      <a:endParaRPr lang="en-GB" sz="3400">
                        <a:effectLst/>
                        <a:latin typeface="Calibri" panose="020F0502020204030204" pitchFamily="34" charset="0"/>
                        <a:ea typeface="Calibri" panose="020F0502020204030204" pitchFamily="34" charset="0"/>
                        <a:cs typeface="Times New Roman" panose="02020603050405020304" pitchFamily="18" charset="0"/>
                      </a:endParaRPr>
                    </a:p>
                  </a:txBody>
                  <a:tcPr marL="46351" marR="4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90170" algn="l"/>
                        </a:tabLst>
                      </a:pPr>
                      <a:r>
                        <a:rPr lang="nl-NL" sz="3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Chưa đạt</a:t>
                      </a:r>
                      <a:endParaRPr lang="en-GB" sz="3400">
                        <a:effectLst/>
                        <a:latin typeface="Calibri" panose="020F0502020204030204" pitchFamily="34" charset="0"/>
                        <a:ea typeface="Calibri" panose="020F0502020204030204" pitchFamily="34" charset="0"/>
                        <a:cs typeface="Times New Roman" panose="02020603050405020304" pitchFamily="18" charset="0"/>
                      </a:endParaRPr>
                    </a:p>
                  </a:txBody>
                  <a:tcPr marL="46351" marR="4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3046">
                <a:tc>
                  <a:txBody>
                    <a:bodyPr/>
                    <a:lstStyle/>
                    <a:p>
                      <a:pPr>
                        <a:lnSpc>
                          <a:spcPct val="130000"/>
                        </a:lnSpc>
                        <a:spcAft>
                          <a:spcPts val="0"/>
                        </a:spcAft>
                        <a:tabLst>
                          <a:tab pos="90170" algn="l"/>
                        </a:tabLst>
                      </a:pPr>
                      <a:r>
                        <a:rPr lang="nl-NL" sz="3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Mở bài</a:t>
                      </a:r>
                      <a:endParaRPr lang="en-GB" sz="3400">
                        <a:effectLst/>
                        <a:latin typeface="Calibri" panose="020F0502020204030204" pitchFamily="34" charset="0"/>
                        <a:ea typeface="Calibri" panose="020F0502020204030204" pitchFamily="34" charset="0"/>
                        <a:cs typeface="Times New Roman" panose="02020603050405020304" pitchFamily="18" charset="0"/>
                      </a:endParaRPr>
                    </a:p>
                  </a:txBody>
                  <a:tcPr marL="46351" marR="4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3400">
                          <a:effectLst/>
                          <a:latin typeface="Times New Roman" panose="02020603050405020304" pitchFamily="18" charset="0"/>
                          <a:ea typeface="Calibri" panose="020F0502020204030204" pitchFamily="34" charset="0"/>
                          <a:cs typeface="Times New Roman" panose="02020603050405020304" pitchFamily="18" charset="0"/>
                        </a:rPr>
                        <a:t>Giới thiệu được vấn đề trọng tâm cần làm rõ.</a:t>
                      </a:r>
                      <a:endParaRPr lang="en-GB" sz="3400">
                        <a:effectLst/>
                        <a:latin typeface="Calibri" panose="020F0502020204030204" pitchFamily="34" charset="0"/>
                        <a:ea typeface="Calibri" panose="020F0502020204030204" pitchFamily="34" charset="0"/>
                        <a:cs typeface="Times New Roman" panose="02020603050405020304" pitchFamily="18" charset="0"/>
                      </a:endParaRPr>
                    </a:p>
                  </a:txBody>
                  <a:tcPr marL="46351" marR="4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3400">
                        <a:effectLst/>
                        <a:latin typeface="Calibri" panose="020F0502020204030204" pitchFamily="34" charset="0"/>
                        <a:ea typeface="Calibri" panose="020F0502020204030204" pitchFamily="34" charset="0"/>
                        <a:cs typeface="Times New Roman" panose="02020603050405020304" pitchFamily="18" charset="0"/>
                      </a:endParaRPr>
                    </a:p>
                  </a:txBody>
                  <a:tcPr marL="46351" marR="4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3400">
                        <a:effectLst/>
                        <a:latin typeface="Calibri" panose="020F0502020204030204" pitchFamily="34" charset="0"/>
                        <a:ea typeface="Calibri" panose="020F0502020204030204" pitchFamily="34" charset="0"/>
                        <a:cs typeface="Times New Roman" panose="02020603050405020304" pitchFamily="18" charset="0"/>
                      </a:endParaRPr>
                    </a:p>
                  </a:txBody>
                  <a:tcPr marL="46351" marR="4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3046">
                <a:tc rowSpan="6">
                  <a:txBody>
                    <a:bodyPr/>
                    <a:lstStyle/>
                    <a:p>
                      <a:pPr>
                        <a:lnSpc>
                          <a:spcPct val="130000"/>
                        </a:lnSpc>
                        <a:spcAft>
                          <a:spcPts val="0"/>
                        </a:spcAft>
                        <a:tabLst>
                          <a:tab pos="90170" algn="l"/>
                        </a:tabLst>
                      </a:pPr>
                      <a:r>
                        <a:rPr lang="nl-NL" sz="3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Thân bài</a:t>
                      </a:r>
                      <a:endParaRPr lang="en-GB" sz="3400">
                        <a:effectLst/>
                        <a:latin typeface="Calibri" panose="020F0502020204030204" pitchFamily="34" charset="0"/>
                        <a:ea typeface="Calibri" panose="020F0502020204030204" pitchFamily="34" charset="0"/>
                        <a:cs typeface="Times New Roman" panose="02020603050405020304" pitchFamily="18" charset="0"/>
                      </a:endParaRPr>
                    </a:p>
                  </a:txBody>
                  <a:tcPr marL="46351" marR="4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714500" algn="l"/>
                        </a:tabLst>
                      </a:pPr>
                      <a:r>
                        <a:rPr lang="nl-NL" sz="3400" b="1">
                          <a:effectLst/>
                          <a:latin typeface="Times New Roman" panose="02020603050405020304" pitchFamily="18" charset="0"/>
                          <a:ea typeface="Calibri" panose="020F0502020204030204" pitchFamily="34" charset="0"/>
                          <a:cs typeface="Times New Roman" panose="02020603050405020304" pitchFamily="18" charset="0"/>
                        </a:rPr>
                        <a:t> - </a:t>
                      </a:r>
                      <a:r>
                        <a:rPr lang="nl-NL" sz="3400">
                          <a:effectLst/>
                          <a:latin typeface="Times New Roman" panose="02020603050405020304" pitchFamily="18" charset="0"/>
                          <a:ea typeface="Calibri" panose="020F0502020204030204" pitchFamily="34" charset="0"/>
                          <a:cs typeface="Times New Roman" panose="02020603050405020304" pitchFamily="18" charset="0"/>
                        </a:rPr>
                        <a:t>Nêu một số phẩm chất tiêu biểu của người Việt Nam.</a:t>
                      </a:r>
                      <a:endParaRPr lang="en-GB" sz="3400">
                        <a:effectLst/>
                        <a:latin typeface="Calibri" panose="020F0502020204030204" pitchFamily="34" charset="0"/>
                        <a:ea typeface="Calibri" panose="020F0502020204030204" pitchFamily="34" charset="0"/>
                        <a:cs typeface="Times New Roman" panose="02020603050405020304" pitchFamily="18" charset="0"/>
                      </a:endParaRPr>
                    </a:p>
                  </a:txBody>
                  <a:tcPr marL="46351" marR="4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3400">
                        <a:effectLst/>
                        <a:latin typeface="Calibri" panose="020F0502020204030204" pitchFamily="34" charset="0"/>
                        <a:ea typeface="Calibri" panose="020F0502020204030204" pitchFamily="34" charset="0"/>
                        <a:cs typeface="Times New Roman" panose="02020603050405020304" pitchFamily="18" charset="0"/>
                      </a:endParaRPr>
                    </a:p>
                  </a:txBody>
                  <a:tcPr marL="46351" marR="4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3400">
                        <a:effectLst/>
                        <a:latin typeface="Calibri" panose="020F0502020204030204" pitchFamily="34" charset="0"/>
                        <a:ea typeface="Calibri" panose="020F0502020204030204" pitchFamily="34" charset="0"/>
                        <a:cs typeface="Times New Roman" panose="02020603050405020304" pitchFamily="18" charset="0"/>
                      </a:endParaRPr>
                    </a:p>
                  </a:txBody>
                  <a:tcPr marL="46351" marR="4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3046">
                <a:tc vMerge="1">
                  <a:txBody>
                    <a:bodyPr/>
                    <a:lstStyle/>
                    <a:p>
                      <a:endParaRPr lang="en-GB"/>
                    </a:p>
                  </a:txBody>
                  <a:tcPr/>
                </a:tc>
                <a:tc>
                  <a:txBody>
                    <a:bodyPr/>
                    <a:lstStyle/>
                    <a:p>
                      <a:pPr>
                        <a:lnSpc>
                          <a:spcPct val="130000"/>
                        </a:lnSpc>
                        <a:spcAft>
                          <a:spcPts val="0"/>
                        </a:spcAft>
                        <a:tabLst>
                          <a:tab pos="1714500" algn="l"/>
                        </a:tabLst>
                      </a:pPr>
                      <a:r>
                        <a:rPr lang="nl-NL"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Phân tích các phẩm chất ấy qua các biểu hiện cụ thể.</a:t>
                      </a:r>
                      <a:endParaRPr lang="en-GB" sz="3400">
                        <a:effectLst/>
                        <a:latin typeface="Calibri" panose="020F0502020204030204" pitchFamily="34" charset="0"/>
                        <a:ea typeface="Calibri" panose="020F0502020204030204" pitchFamily="34" charset="0"/>
                        <a:cs typeface="Times New Roman" panose="02020603050405020304" pitchFamily="18" charset="0"/>
                      </a:endParaRPr>
                    </a:p>
                  </a:txBody>
                  <a:tcPr marL="46351" marR="4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3400">
                        <a:effectLst/>
                        <a:latin typeface="Calibri" panose="020F0502020204030204" pitchFamily="34" charset="0"/>
                        <a:ea typeface="Calibri" panose="020F0502020204030204" pitchFamily="34" charset="0"/>
                        <a:cs typeface="Times New Roman" panose="02020603050405020304" pitchFamily="18" charset="0"/>
                      </a:endParaRPr>
                    </a:p>
                  </a:txBody>
                  <a:tcPr marL="46351" marR="4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3400">
                        <a:effectLst/>
                        <a:latin typeface="Calibri" panose="020F0502020204030204" pitchFamily="34" charset="0"/>
                        <a:ea typeface="Calibri" panose="020F0502020204030204" pitchFamily="34" charset="0"/>
                        <a:cs typeface="Times New Roman" panose="02020603050405020304" pitchFamily="18" charset="0"/>
                      </a:endParaRPr>
                    </a:p>
                  </a:txBody>
                  <a:tcPr marL="46351" marR="4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9569">
                <a:tc vMerge="1">
                  <a:txBody>
                    <a:bodyPr/>
                    <a:lstStyle/>
                    <a:p>
                      <a:endParaRPr lang="en-GB"/>
                    </a:p>
                  </a:txBody>
                  <a:tcPr/>
                </a:tc>
                <a:tc>
                  <a:txBody>
                    <a:bodyPr/>
                    <a:lstStyle/>
                    <a:p>
                      <a:pPr>
                        <a:lnSpc>
                          <a:spcPct val="130000"/>
                        </a:lnSpc>
                        <a:spcAft>
                          <a:spcPts val="0"/>
                        </a:spcAft>
                        <a:tabLst>
                          <a:tab pos="1714500" algn="l"/>
                        </a:tabLst>
                      </a:pPr>
                      <a:r>
                        <a:rPr lang="nl-NL"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Phân tích và lí giải nguồn gốc, vai trò, ý nghĩa, sự kế thừa của các phẩm chất cao đẹp.</a:t>
                      </a:r>
                      <a:endParaRPr lang="en-GB" sz="3400">
                        <a:effectLst/>
                        <a:latin typeface="Calibri" panose="020F0502020204030204" pitchFamily="34" charset="0"/>
                        <a:ea typeface="Calibri" panose="020F0502020204030204" pitchFamily="34" charset="0"/>
                        <a:cs typeface="Times New Roman" panose="02020603050405020304" pitchFamily="18" charset="0"/>
                      </a:endParaRPr>
                    </a:p>
                  </a:txBody>
                  <a:tcPr marL="46351" marR="4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3400">
                        <a:effectLst/>
                        <a:latin typeface="Calibri" panose="020F0502020204030204" pitchFamily="34" charset="0"/>
                        <a:ea typeface="Calibri" panose="020F0502020204030204" pitchFamily="34" charset="0"/>
                        <a:cs typeface="Times New Roman" panose="02020603050405020304" pitchFamily="18" charset="0"/>
                      </a:endParaRPr>
                    </a:p>
                  </a:txBody>
                  <a:tcPr marL="46351" marR="4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3400">
                        <a:effectLst/>
                        <a:latin typeface="Calibri" panose="020F0502020204030204" pitchFamily="34" charset="0"/>
                        <a:ea typeface="Calibri" panose="020F0502020204030204" pitchFamily="34" charset="0"/>
                        <a:cs typeface="Times New Roman" panose="02020603050405020304" pitchFamily="18" charset="0"/>
                      </a:endParaRPr>
                    </a:p>
                  </a:txBody>
                  <a:tcPr marL="46351" marR="4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524">
                <a:tc vMerge="1">
                  <a:txBody>
                    <a:bodyPr/>
                    <a:lstStyle/>
                    <a:p>
                      <a:endParaRPr lang="en-GB"/>
                    </a:p>
                  </a:txBody>
                  <a:tcPr/>
                </a:tc>
                <a:tc>
                  <a:txBody>
                    <a:bodyPr/>
                    <a:lstStyle/>
                    <a:p>
                      <a:pPr marL="0" lvl="0" indent="0">
                        <a:lnSpc>
                          <a:spcPct val="130000"/>
                        </a:lnSpc>
                        <a:spcAft>
                          <a:spcPts val="0"/>
                        </a:spcAft>
                        <a:buSzPts val="1400"/>
                        <a:buFont typeface="Times New Roman" panose="02020603050405020304" pitchFamily="18" charset="0"/>
                        <a:buNone/>
                        <a:tabLst>
                          <a:tab pos="90170" algn="l"/>
                        </a:tabLst>
                      </a:pPr>
                      <a:r>
                        <a:rPr lang="vi-VN" sz="34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 </a:t>
                      </a:r>
                      <a:r>
                        <a:rPr lang="en-US" sz="3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 bản thân</a:t>
                      </a:r>
                      <a:endParaRPr lang="en-GB" sz="3400">
                        <a:effectLst/>
                        <a:latin typeface="Calibri" panose="020F0502020204030204" pitchFamily="34" charset="0"/>
                        <a:ea typeface="Times New Roman" panose="02020603050405020304" pitchFamily="18" charset="0"/>
                        <a:cs typeface="Times New Roman" panose="02020603050405020304" pitchFamily="18" charset="0"/>
                      </a:endParaRPr>
                    </a:p>
                  </a:txBody>
                  <a:tcPr marL="46351" marR="4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3400">
                        <a:effectLst/>
                        <a:latin typeface="Calibri" panose="020F0502020204030204" pitchFamily="34" charset="0"/>
                        <a:ea typeface="Calibri" panose="020F0502020204030204" pitchFamily="34" charset="0"/>
                        <a:cs typeface="Times New Roman" panose="02020603050405020304" pitchFamily="18" charset="0"/>
                      </a:endParaRPr>
                    </a:p>
                  </a:txBody>
                  <a:tcPr marL="46351" marR="4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3400">
                        <a:effectLst/>
                        <a:latin typeface="Calibri" panose="020F0502020204030204" pitchFamily="34" charset="0"/>
                        <a:ea typeface="Calibri" panose="020F0502020204030204" pitchFamily="34" charset="0"/>
                        <a:cs typeface="Times New Roman" panose="02020603050405020304" pitchFamily="18" charset="0"/>
                      </a:endParaRPr>
                    </a:p>
                  </a:txBody>
                  <a:tcPr marL="46351" marR="4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3046">
                <a:tc vMerge="1">
                  <a:txBody>
                    <a:bodyPr/>
                    <a:lstStyle/>
                    <a:p>
                      <a:endParaRPr lang="en-GB"/>
                    </a:p>
                  </a:txBody>
                  <a:tcPr/>
                </a:tc>
                <a:tc>
                  <a:txBody>
                    <a:bodyPr/>
                    <a:lstStyle/>
                    <a:p>
                      <a:pPr>
                        <a:lnSpc>
                          <a:spcPct val="130000"/>
                        </a:lnSpc>
                        <a:spcAft>
                          <a:spcPts val="0"/>
                        </a:spcAft>
                        <a:tabLst>
                          <a:tab pos="90170" algn="l"/>
                        </a:tabLst>
                      </a:pPr>
                      <a:r>
                        <a:rPr lang="nl-NL"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Chia thành nhiều đoạn văn tương ứng với các ý cần triển khai.</a:t>
                      </a:r>
                      <a:endParaRPr lang="en-GB" sz="3400">
                        <a:effectLst/>
                        <a:latin typeface="Calibri" panose="020F0502020204030204" pitchFamily="34" charset="0"/>
                        <a:ea typeface="Calibri" panose="020F0502020204030204" pitchFamily="34" charset="0"/>
                        <a:cs typeface="Times New Roman" panose="02020603050405020304" pitchFamily="18" charset="0"/>
                      </a:endParaRPr>
                    </a:p>
                  </a:txBody>
                  <a:tcPr marL="46351" marR="4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3400">
                        <a:effectLst/>
                        <a:latin typeface="Calibri" panose="020F0502020204030204" pitchFamily="34" charset="0"/>
                        <a:ea typeface="Calibri" panose="020F0502020204030204" pitchFamily="34" charset="0"/>
                        <a:cs typeface="Times New Roman" panose="02020603050405020304" pitchFamily="18" charset="0"/>
                      </a:endParaRPr>
                    </a:p>
                  </a:txBody>
                  <a:tcPr marL="46351" marR="4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3400">
                        <a:effectLst/>
                        <a:latin typeface="Calibri" panose="020F0502020204030204" pitchFamily="34" charset="0"/>
                        <a:ea typeface="Calibri" panose="020F0502020204030204" pitchFamily="34" charset="0"/>
                        <a:cs typeface="Times New Roman" panose="02020603050405020304" pitchFamily="18" charset="0"/>
                      </a:endParaRPr>
                    </a:p>
                  </a:txBody>
                  <a:tcPr marL="46351" marR="4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3046">
                <a:tc vMerge="1">
                  <a:txBody>
                    <a:bodyPr/>
                    <a:lstStyle/>
                    <a:p>
                      <a:endParaRPr lang="en-GB"/>
                    </a:p>
                  </a:txBody>
                  <a:tcPr/>
                </a:tc>
                <a:tc>
                  <a:txBody>
                    <a:bodyPr/>
                    <a:lstStyle/>
                    <a:p>
                      <a:pPr>
                        <a:lnSpc>
                          <a:spcPct val="130000"/>
                        </a:lnSpc>
                        <a:spcAft>
                          <a:spcPts val="0"/>
                        </a:spcAft>
                        <a:tabLst>
                          <a:tab pos="90170" algn="l"/>
                        </a:tabLst>
                      </a:pPr>
                      <a:r>
                        <a:rPr lang="nl-NL"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 dẫn chứng tin cậy trong chiến đấu, học tập, lao động,...</a:t>
                      </a:r>
                      <a:endParaRPr lang="en-GB" sz="3400">
                        <a:effectLst/>
                        <a:latin typeface="Calibri" panose="020F0502020204030204" pitchFamily="34" charset="0"/>
                        <a:ea typeface="Calibri" panose="020F0502020204030204" pitchFamily="34" charset="0"/>
                        <a:cs typeface="Times New Roman" panose="02020603050405020304" pitchFamily="18" charset="0"/>
                      </a:endParaRPr>
                    </a:p>
                  </a:txBody>
                  <a:tcPr marL="46351" marR="4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3400">
                        <a:effectLst/>
                        <a:latin typeface="Calibri" panose="020F0502020204030204" pitchFamily="34" charset="0"/>
                        <a:ea typeface="Calibri" panose="020F0502020204030204" pitchFamily="34" charset="0"/>
                        <a:cs typeface="Times New Roman" panose="02020603050405020304" pitchFamily="18" charset="0"/>
                      </a:endParaRPr>
                    </a:p>
                  </a:txBody>
                  <a:tcPr marL="46351" marR="4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3400">
                        <a:effectLst/>
                        <a:latin typeface="Calibri" panose="020F0502020204030204" pitchFamily="34" charset="0"/>
                        <a:ea typeface="Calibri" panose="020F0502020204030204" pitchFamily="34" charset="0"/>
                        <a:cs typeface="Times New Roman" panose="02020603050405020304" pitchFamily="18" charset="0"/>
                      </a:endParaRPr>
                    </a:p>
                  </a:txBody>
                  <a:tcPr marL="46351" marR="4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3046">
                <a:tc>
                  <a:txBody>
                    <a:bodyPr/>
                    <a:lstStyle/>
                    <a:p>
                      <a:pPr>
                        <a:lnSpc>
                          <a:spcPct val="130000"/>
                        </a:lnSpc>
                        <a:spcAft>
                          <a:spcPts val="0"/>
                        </a:spcAft>
                        <a:tabLst>
                          <a:tab pos="90170" algn="l"/>
                        </a:tabLst>
                      </a:pPr>
                      <a:r>
                        <a:rPr lang="nl-NL" sz="3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 bài</a:t>
                      </a:r>
                      <a:endParaRPr lang="en-GB" sz="3400">
                        <a:effectLst/>
                        <a:latin typeface="Calibri" panose="020F0502020204030204" pitchFamily="34" charset="0"/>
                        <a:ea typeface="Calibri" panose="020F0502020204030204" pitchFamily="34" charset="0"/>
                        <a:cs typeface="Times New Roman" panose="02020603050405020304" pitchFamily="18" charset="0"/>
                      </a:endParaRPr>
                    </a:p>
                  </a:txBody>
                  <a:tcPr marL="46351" marR="4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nl-NL"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Khái quát được vai trò, ý nghĩa của các phẩm chất của người Việt</a:t>
                      </a:r>
                      <a:endParaRPr lang="en-GB" sz="3400">
                        <a:effectLst/>
                        <a:latin typeface="Calibri" panose="020F0502020204030204" pitchFamily="34" charset="0"/>
                        <a:ea typeface="Calibri" panose="020F0502020204030204" pitchFamily="34" charset="0"/>
                        <a:cs typeface="Times New Roman" panose="02020603050405020304" pitchFamily="18" charset="0"/>
                      </a:endParaRPr>
                    </a:p>
                  </a:txBody>
                  <a:tcPr marL="46351" marR="4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3400">
                        <a:effectLst/>
                        <a:latin typeface="Calibri" panose="020F0502020204030204" pitchFamily="34" charset="0"/>
                        <a:ea typeface="Calibri" panose="020F0502020204030204" pitchFamily="34" charset="0"/>
                        <a:cs typeface="Times New Roman" panose="02020603050405020304" pitchFamily="18" charset="0"/>
                      </a:endParaRPr>
                    </a:p>
                  </a:txBody>
                  <a:tcPr marL="46351" marR="4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3400">
                        <a:effectLst/>
                        <a:latin typeface="Calibri" panose="020F0502020204030204" pitchFamily="34" charset="0"/>
                        <a:ea typeface="Calibri" panose="020F0502020204030204" pitchFamily="34" charset="0"/>
                        <a:cs typeface="Times New Roman" panose="02020603050405020304" pitchFamily="18" charset="0"/>
                      </a:endParaRPr>
                    </a:p>
                  </a:txBody>
                  <a:tcPr marL="46351" marR="4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3046">
                <a:tc rowSpan="4">
                  <a:txBody>
                    <a:bodyPr/>
                    <a:lstStyle/>
                    <a:p>
                      <a:pPr>
                        <a:lnSpc>
                          <a:spcPct val="130000"/>
                        </a:lnSpc>
                        <a:spcAft>
                          <a:spcPts val="0"/>
                        </a:spcAft>
                        <a:tabLst>
                          <a:tab pos="90170" algn="l"/>
                        </a:tabLst>
                      </a:pPr>
                      <a:r>
                        <a:rPr lang="nl-NL" sz="3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Kĩ năng, trình bày diễn đạt</a:t>
                      </a:r>
                      <a:endParaRPr lang="en-GB" sz="3400">
                        <a:effectLst/>
                        <a:latin typeface="Calibri" panose="020F0502020204030204" pitchFamily="34" charset="0"/>
                        <a:ea typeface="Calibri" panose="020F0502020204030204" pitchFamily="34" charset="0"/>
                        <a:cs typeface="Times New Roman" panose="02020603050405020304" pitchFamily="18" charset="0"/>
                      </a:endParaRPr>
                    </a:p>
                  </a:txBody>
                  <a:tcPr marL="46351" marR="4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Sắp xếp các ý triển khai và dẫn chứng hợp lí.</a:t>
                      </a:r>
                      <a:endParaRPr lang="en-GB" sz="3400">
                        <a:effectLst/>
                        <a:latin typeface="Calibri" panose="020F0502020204030204" pitchFamily="34" charset="0"/>
                        <a:ea typeface="Calibri" panose="020F0502020204030204" pitchFamily="34" charset="0"/>
                        <a:cs typeface="Times New Roman" panose="02020603050405020304" pitchFamily="18" charset="0"/>
                      </a:endParaRPr>
                    </a:p>
                  </a:txBody>
                  <a:tcPr marL="46351" marR="4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3400">
                        <a:effectLst/>
                        <a:latin typeface="Calibri" panose="020F0502020204030204" pitchFamily="34" charset="0"/>
                        <a:ea typeface="Calibri" panose="020F0502020204030204" pitchFamily="34" charset="0"/>
                        <a:cs typeface="Times New Roman" panose="02020603050405020304" pitchFamily="18" charset="0"/>
                      </a:endParaRPr>
                    </a:p>
                  </a:txBody>
                  <a:tcPr marL="46351" marR="4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3400">
                        <a:effectLst/>
                        <a:latin typeface="Calibri" panose="020F0502020204030204" pitchFamily="34" charset="0"/>
                        <a:ea typeface="Calibri" panose="020F0502020204030204" pitchFamily="34" charset="0"/>
                        <a:cs typeface="Times New Roman" panose="02020603050405020304" pitchFamily="18" charset="0"/>
                      </a:endParaRPr>
                    </a:p>
                  </a:txBody>
                  <a:tcPr marL="46351" marR="4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3046">
                <a:tc vMerge="1">
                  <a:txBody>
                    <a:bodyPr/>
                    <a:lstStyle/>
                    <a:p>
                      <a:endParaRPr lang="en-GB"/>
                    </a:p>
                  </a:txBody>
                  <a:tcPr/>
                </a:tc>
                <a:tc>
                  <a:txBody>
                    <a:bodyPr/>
                    <a:lstStyle/>
                    <a:p>
                      <a:pPr>
                        <a:lnSpc>
                          <a:spcPct val="130000"/>
                        </a:lnSpc>
                        <a:spcAft>
                          <a:spcPts val="0"/>
                        </a:spcAft>
                        <a:tabLst>
                          <a:tab pos="90170" algn="l"/>
                        </a:tabLst>
                      </a:pPr>
                      <a:r>
                        <a:rPr lang="nl-NL"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Bố cục chặt chẽ, trình bày mạch lạc.</a:t>
                      </a:r>
                      <a:endParaRPr lang="en-GB" sz="3400">
                        <a:effectLst/>
                        <a:latin typeface="Calibri" panose="020F0502020204030204" pitchFamily="34" charset="0"/>
                        <a:ea typeface="Calibri" panose="020F0502020204030204" pitchFamily="34" charset="0"/>
                        <a:cs typeface="Times New Roman" panose="02020603050405020304" pitchFamily="18" charset="0"/>
                      </a:endParaRPr>
                    </a:p>
                  </a:txBody>
                  <a:tcPr marL="46351" marR="4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3400">
                        <a:effectLst/>
                        <a:latin typeface="Calibri" panose="020F0502020204030204" pitchFamily="34" charset="0"/>
                        <a:ea typeface="Calibri" panose="020F0502020204030204" pitchFamily="34" charset="0"/>
                        <a:cs typeface="Times New Roman" panose="02020603050405020304" pitchFamily="18" charset="0"/>
                      </a:endParaRPr>
                    </a:p>
                  </a:txBody>
                  <a:tcPr marL="46351" marR="4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3400">
                        <a:effectLst/>
                        <a:latin typeface="Calibri" panose="020F0502020204030204" pitchFamily="34" charset="0"/>
                        <a:ea typeface="Calibri" panose="020F0502020204030204" pitchFamily="34" charset="0"/>
                        <a:cs typeface="Times New Roman" panose="02020603050405020304" pitchFamily="18" charset="0"/>
                      </a:endParaRPr>
                    </a:p>
                  </a:txBody>
                  <a:tcPr marL="46351" marR="4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3046">
                <a:tc vMerge="1">
                  <a:txBody>
                    <a:bodyPr/>
                    <a:lstStyle/>
                    <a:p>
                      <a:endParaRPr lang="en-GB"/>
                    </a:p>
                  </a:txBody>
                  <a:tcPr/>
                </a:tc>
                <a:tc>
                  <a:txBody>
                    <a:bodyPr/>
                    <a:lstStyle/>
                    <a:p>
                      <a:pPr>
                        <a:lnSpc>
                          <a:spcPct val="130000"/>
                        </a:lnSpc>
                        <a:spcAft>
                          <a:spcPts val="0"/>
                        </a:spcAft>
                        <a:tabLst>
                          <a:tab pos="90170" algn="l"/>
                        </a:tabLst>
                      </a:pPr>
                      <a:r>
                        <a:rPr lang="nl-NL"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Đảm bảo chính tả, dùng từ và diễn đạt.</a:t>
                      </a:r>
                      <a:endParaRPr lang="en-GB" sz="3400">
                        <a:effectLst/>
                        <a:latin typeface="Calibri" panose="020F0502020204030204" pitchFamily="34" charset="0"/>
                        <a:ea typeface="Calibri" panose="020F0502020204030204" pitchFamily="34" charset="0"/>
                        <a:cs typeface="Times New Roman" panose="02020603050405020304" pitchFamily="18" charset="0"/>
                      </a:endParaRPr>
                    </a:p>
                  </a:txBody>
                  <a:tcPr marL="46351" marR="4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3400">
                        <a:effectLst/>
                        <a:latin typeface="Calibri" panose="020F0502020204030204" pitchFamily="34" charset="0"/>
                        <a:ea typeface="Calibri" panose="020F0502020204030204" pitchFamily="34" charset="0"/>
                        <a:cs typeface="Times New Roman" panose="02020603050405020304" pitchFamily="18" charset="0"/>
                      </a:endParaRPr>
                    </a:p>
                  </a:txBody>
                  <a:tcPr marL="46351" marR="4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3400">
                        <a:effectLst/>
                        <a:latin typeface="Calibri" panose="020F0502020204030204" pitchFamily="34" charset="0"/>
                        <a:ea typeface="Calibri" panose="020F0502020204030204" pitchFamily="34" charset="0"/>
                        <a:cs typeface="Times New Roman" panose="02020603050405020304" pitchFamily="18" charset="0"/>
                      </a:endParaRPr>
                    </a:p>
                  </a:txBody>
                  <a:tcPr marL="46351" marR="4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3046">
                <a:tc vMerge="1">
                  <a:txBody>
                    <a:bodyPr/>
                    <a:lstStyle/>
                    <a:p>
                      <a:endParaRPr lang="en-GB"/>
                    </a:p>
                  </a:txBody>
                  <a:tcPr/>
                </a:tc>
                <a:tc>
                  <a:txBody>
                    <a:bodyPr/>
                    <a:lstStyle/>
                    <a:p>
                      <a:pPr>
                        <a:lnSpc>
                          <a:spcPct val="130000"/>
                        </a:lnSpc>
                        <a:spcAft>
                          <a:spcPts val="0"/>
                        </a:spcAft>
                        <a:tabLst>
                          <a:tab pos="90170" algn="l"/>
                        </a:tabLst>
                      </a:pPr>
                      <a:r>
                        <a:rPr lang="nl-NL"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 dụng các từ ngữ, câu văn để liên kết các ý.</a:t>
                      </a:r>
                      <a:endParaRPr lang="en-GB" sz="3400">
                        <a:effectLst/>
                        <a:latin typeface="Calibri" panose="020F0502020204030204" pitchFamily="34" charset="0"/>
                        <a:ea typeface="Calibri" panose="020F0502020204030204" pitchFamily="34" charset="0"/>
                        <a:cs typeface="Times New Roman" panose="02020603050405020304" pitchFamily="18" charset="0"/>
                      </a:endParaRPr>
                    </a:p>
                  </a:txBody>
                  <a:tcPr marL="46351" marR="4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3400">
                        <a:effectLst/>
                        <a:latin typeface="Calibri" panose="020F0502020204030204" pitchFamily="34" charset="0"/>
                        <a:ea typeface="Calibri" panose="020F0502020204030204" pitchFamily="34" charset="0"/>
                        <a:cs typeface="Times New Roman" panose="02020603050405020304" pitchFamily="18" charset="0"/>
                      </a:endParaRPr>
                    </a:p>
                  </a:txBody>
                  <a:tcPr marL="46351" marR="4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90170" algn="l"/>
                        </a:tabLst>
                      </a:pPr>
                      <a:r>
                        <a:rPr lang="nl-NL"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3400">
                        <a:effectLst/>
                        <a:latin typeface="Calibri" panose="020F0502020204030204" pitchFamily="34" charset="0"/>
                        <a:ea typeface="Calibri" panose="020F0502020204030204" pitchFamily="34" charset="0"/>
                        <a:cs typeface="Times New Roman" panose="02020603050405020304" pitchFamily="18" charset="0"/>
                      </a:endParaRPr>
                    </a:p>
                  </a:txBody>
                  <a:tcPr marL="46351" marR="46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9949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a:off x="14314514" y="311749"/>
            <a:ext cx="4173960" cy="2666117"/>
          </a:xfrm>
          <a:custGeom>
            <a:avLst/>
            <a:gdLst/>
            <a:ahLst/>
            <a:cxnLst/>
            <a:rect l="l" t="t" r="r" b="b"/>
            <a:pathLst>
              <a:path w="4173960" h="2666117">
                <a:moveTo>
                  <a:pt x="0" y="0"/>
                </a:moveTo>
                <a:lnTo>
                  <a:pt x="4173959" y="0"/>
                </a:lnTo>
                <a:lnTo>
                  <a:pt x="4173959" y="2666117"/>
                </a:lnTo>
                <a:lnTo>
                  <a:pt x="0" y="2666117"/>
                </a:lnTo>
                <a:lnTo>
                  <a:pt x="0" y="0"/>
                </a:lnTo>
                <a:close/>
              </a:path>
            </a:pathLst>
          </a:custGeom>
          <a:blipFill>
            <a:blip r:embed="rId2"/>
            <a:stretch>
              <a:fillRect/>
            </a:stretch>
          </a:blipFill>
        </p:spPr>
      </p:sp>
      <p:sp>
        <p:nvSpPr>
          <p:cNvPr id="3" name="Freeform 3"/>
          <p:cNvSpPr/>
          <p:nvPr/>
        </p:nvSpPr>
        <p:spPr>
          <a:xfrm>
            <a:off x="-2479699" y="3468767"/>
            <a:ext cx="4959398" cy="3167815"/>
          </a:xfrm>
          <a:custGeom>
            <a:avLst/>
            <a:gdLst/>
            <a:ahLst/>
            <a:cxnLst/>
            <a:rect l="l" t="t" r="r" b="b"/>
            <a:pathLst>
              <a:path w="4959398" h="3167815">
                <a:moveTo>
                  <a:pt x="0" y="0"/>
                </a:moveTo>
                <a:lnTo>
                  <a:pt x="4959398" y="0"/>
                </a:lnTo>
                <a:lnTo>
                  <a:pt x="4959398" y="3167815"/>
                </a:lnTo>
                <a:lnTo>
                  <a:pt x="0" y="3167815"/>
                </a:lnTo>
                <a:lnTo>
                  <a:pt x="0" y="0"/>
                </a:lnTo>
                <a:close/>
              </a:path>
            </a:pathLst>
          </a:custGeom>
          <a:blipFill>
            <a:blip r:embed="rId2"/>
            <a:stretch>
              <a:fillRect/>
            </a:stretch>
          </a:blipFill>
        </p:spPr>
      </p:sp>
      <p:sp>
        <p:nvSpPr>
          <p:cNvPr id="4" name="Freeform 4"/>
          <p:cNvSpPr/>
          <p:nvPr/>
        </p:nvSpPr>
        <p:spPr>
          <a:xfrm flipH="1">
            <a:off x="15217049" y="5759641"/>
            <a:ext cx="2965114" cy="6997319"/>
          </a:xfrm>
          <a:custGeom>
            <a:avLst/>
            <a:gdLst/>
            <a:ahLst/>
            <a:cxnLst/>
            <a:rect l="l" t="t" r="r" b="b"/>
            <a:pathLst>
              <a:path w="2965114" h="6997319">
                <a:moveTo>
                  <a:pt x="2965114" y="0"/>
                </a:moveTo>
                <a:lnTo>
                  <a:pt x="0" y="0"/>
                </a:lnTo>
                <a:lnTo>
                  <a:pt x="0" y="6997318"/>
                </a:lnTo>
                <a:lnTo>
                  <a:pt x="2965114" y="6997318"/>
                </a:lnTo>
                <a:lnTo>
                  <a:pt x="2965114" y="0"/>
                </a:lnTo>
                <a:close/>
              </a:path>
            </a:pathLst>
          </a:custGeom>
          <a:blipFill>
            <a:blip r:embed="rId3"/>
            <a:stretch>
              <a:fillRect/>
            </a:stretch>
          </a:blipFill>
        </p:spPr>
      </p:sp>
      <p:sp>
        <p:nvSpPr>
          <p:cNvPr id="5" name="Freeform 5"/>
          <p:cNvSpPr/>
          <p:nvPr/>
        </p:nvSpPr>
        <p:spPr>
          <a:xfrm>
            <a:off x="-1177901" y="-1227392"/>
            <a:ext cx="7315200" cy="3910307"/>
          </a:xfrm>
          <a:custGeom>
            <a:avLst/>
            <a:gdLst/>
            <a:ahLst/>
            <a:cxnLst/>
            <a:rect l="l" t="t" r="r" b="b"/>
            <a:pathLst>
              <a:path w="7315200" h="3910307">
                <a:moveTo>
                  <a:pt x="0" y="0"/>
                </a:moveTo>
                <a:lnTo>
                  <a:pt x="7315200" y="0"/>
                </a:lnTo>
                <a:lnTo>
                  <a:pt x="7315200" y="3910307"/>
                </a:lnTo>
                <a:lnTo>
                  <a:pt x="0" y="391030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2286000" y="2141739"/>
            <a:ext cx="13515975" cy="1846659"/>
          </a:xfrm>
          <a:prstGeom prst="rect">
            <a:avLst/>
          </a:prstGeom>
        </p:spPr>
        <p:txBody>
          <a:bodyPr wrap="square" lIns="0" tIns="0" rIns="0" bIns="0" rtlCol="0" anchor="t">
            <a:spAutoFit/>
          </a:bodyPr>
          <a:lstStyle/>
          <a:p>
            <a:pPr algn="ctr"/>
            <a:r>
              <a:rPr lang="en-US" sz="6000" b="1">
                <a:latin typeface="Times New Roman" panose="02020603050405020304" pitchFamily="18" charset="0"/>
                <a:cs typeface="Times New Roman" panose="02020603050405020304" pitchFamily="18" charset="0"/>
              </a:rPr>
              <a:t>2.2. Rèn luyện kĩ năng viết: Đoạn văn diễn dịch, quy nạp và đoạn văn phối hợp</a:t>
            </a:r>
            <a:endParaRPr lang="en-GB" sz="6000">
              <a:latin typeface="Times New Roman" panose="02020603050405020304" pitchFamily="18" charset="0"/>
              <a:cs typeface="Times New Roman" panose="02020603050405020304" pitchFamily="18" charset="0"/>
            </a:endParaRPr>
          </a:p>
        </p:txBody>
      </p:sp>
      <p:sp>
        <p:nvSpPr>
          <p:cNvPr id="7" name="TextBox 7"/>
          <p:cNvSpPr txBox="1"/>
          <p:nvPr/>
        </p:nvSpPr>
        <p:spPr>
          <a:xfrm>
            <a:off x="3722461" y="5123347"/>
            <a:ext cx="11921604" cy="1513235"/>
          </a:xfrm>
          <a:prstGeom prst="rect">
            <a:avLst/>
          </a:prstGeom>
        </p:spPr>
        <p:txBody>
          <a:bodyPr lIns="0" tIns="0" rIns="0" bIns="0" rtlCol="0" anchor="t">
            <a:spAutoFit/>
          </a:bodyPr>
          <a:lstStyle/>
          <a:p>
            <a:pPr algn="ctr">
              <a:lnSpc>
                <a:spcPts val="5946"/>
              </a:lnSpc>
            </a:pPr>
            <a:r>
              <a:rPr lang="en-US" sz="5400" b="1">
                <a:latin typeface="Times New Roman" panose="02020603050405020304" pitchFamily="18" charset="0"/>
                <a:cs typeface="Times New Roman" panose="02020603050405020304" pitchFamily="18" charset="0"/>
              </a:rPr>
              <a:t>a</a:t>
            </a:r>
            <a:r>
              <a:rPr lang="en-US" sz="5400" b="1" smtClean="0">
                <a:latin typeface="Times New Roman" panose="02020603050405020304" pitchFamily="18" charset="0"/>
                <a:cs typeface="Times New Roman" panose="02020603050405020304" pitchFamily="18" charset="0"/>
              </a:rPr>
              <a:t>) </a:t>
            </a:r>
            <a:r>
              <a:rPr lang="en-US" sz="5400" b="1">
                <a:latin typeface="Times New Roman" panose="02020603050405020304" pitchFamily="18" charset="0"/>
                <a:cs typeface="Times New Roman" panose="02020603050405020304" pitchFamily="18" charset="0"/>
              </a:rPr>
              <a:t>Thế nào là đoạn văn quy nạp, diễn dịch, phối hợp?</a:t>
            </a:r>
            <a:endParaRPr lang="en-US" sz="5400">
              <a:solidFill>
                <a:srgbClr val="868B64"/>
              </a:solidFill>
              <a:latin typeface="Times New Roman" panose="02020603050405020304" pitchFamily="18" charset="0"/>
              <a:cs typeface="Times New Roman" panose="02020603050405020304" pitchFamily="18" charset="0"/>
            </a:endParaRPr>
          </a:p>
        </p:txBody>
      </p:sp>
      <p:sp>
        <p:nvSpPr>
          <p:cNvPr id="8" name="Freeform 8"/>
          <p:cNvSpPr/>
          <p:nvPr/>
        </p:nvSpPr>
        <p:spPr>
          <a:xfrm>
            <a:off x="-2327299" y="3621167"/>
            <a:ext cx="4959398" cy="3167815"/>
          </a:xfrm>
          <a:custGeom>
            <a:avLst/>
            <a:gdLst/>
            <a:ahLst/>
            <a:cxnLst/>
            <a:rect l="l" t="t" r="r" b="b"/>
            <a:pathLst>
              <a:path w="4959398" h="3167815">
                <a:moveTo>
                  <a:pt x="0" y="0"/>
                </a:moveTo>
                <a:lnTo>
                  <a:pt x="4959398" y="0"/>
                </a:lnTo>
                <a:lnTo>
                  <a:pt x="4959398" y="3167815"/>
                </a:lnTo>
                <a:lnTo>
                  <a:pt x="0" y="3167815"/>
                </a:lnTo>
                <a:lnTo>
                  <a:pt x="0" y="0"/>
                </a:lnTo>
                <a:close/>
              </a:path>
            </a:pathLst>
          </a:custGeom>
          <a:blipFill>
            <a:blip r:embed="rId2"/>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a:off x="2756042" y="5622449"/>
            <a:ext cx="14160358" cy="2466374"/>
          </a:xfrm>
          <a:custGeom>
            <a:avLst/>
            <a:gdLst/>
            <a:ahLst/>
            <a:cxnLst/>
            <a:rect l="l" t="t" r="r" b="b"/>
            <a:pathLst>
              <a:path w="12789405" h="1879825">
                <a:moveTo>
                  <a:pt x="0" y="0"/>
                </a:moveTo>
                <a:lnTo>
                  <a:pt x="12789404" y="0"/>
                </a:lnTo>
                <a:lnTo>
                  <a:pt x="12789404" y="1879825"/>
                </a:lnTo>
                <a:lnTo>
                  <a:pt x="0" y="187982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6961052" y="1007118"/>
            <a:ext cx="11326948" cy="1354217"/>
          </a:xfrm>
          <a:prstGeom prst="rect">
            <a:avLst/>
          </a:prstGeom>
        </p:spPr>
        <p:txBody>
          <a:bodyPr lIns="0" tIns="0" rIns="0" bIns="0" rtlCol="0" anchor="t">
            <a:spAutoFit/>
          </a:bodyPr>
          <a:lstStyle/>
          <a:p>
            <a:r>
              <a:rPr lang="en-US" sz="8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Diễn dịch</a:t>
            </a:r>
            <a:endParaRPr lang="en-GB" sz="880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6"/>
          <p:cNvSpPr txBox="1"/>
          <p:nvPr/>
        </p:nvSpPr>
        <p:spPr>
          <a:xfrm>
            <a:off x="5181600" y="6311936"/>
            <a:ext cx="10700848" cy="1354217"/>
          </a:xfrm>
          <a:prstGeom prst="rect">
            <a:avLst/>
          </a:prstGeom>
        </p:spPr>
        <p:txBody>
          <a:bodyPr lIns="0" tIns="0" rIns="0" bIns="0" rtlCol="0" anchor="t">
            <a:spAutoFit/>
          </a:bodyPr>
          <a:lstStyle/>
          <a:p>
            <a:pPr algn="ctr"/>
            <a:r>
              <a:rPr lang="en-US" sz="4400">
                <a:latin typeface="Times New Roman" panose="02020603050405020304" pitchFamily="18" charset="0"/>
                <a:cs typeface="Times New Roman" panose="02020603050405020304" pitchFamily="18" charset="0"/>
              </a:rPr>
              <a:t>Các câu còn lại triển khai cụ thể ý của câu chủ đề, bổ sung, làm rõ cho câu chủ đề.</a:t>
            </a:r>
            <a:endParaRPr lang="en-US" sz="4400">
              <a:solidFill>
                <a:srgbClr val="868B64"/>
              </a:solidFill>
              <a:latin typeface="Times New Roman" panose="02020603050405020304" pitchFamily="18" charset="0"/>
              <a:cs typeface="Times New Roman" panose="02020603050405020304" pitchFamily="18" charset="0"/>
            </a:endParaRPr>
          </a:p>
        </p:txBody>
      </p:sp>
      <p:sp>
        <p:nvSpPr>
          <p:cNvPr id="9" name="Freeform 9"/>
          <p:cNvSpPr/>
          <p:nvPr/>
        </p:nvSpPr>
        <p:spPr>
          <a:xfrm rot="-1922635" flipH="1">
            <a:off x="16082005" y="253549"/>
            <a:ext cx="2965114" cy="6997319"/>
          </a:xfrm>
          <a:custGeom>
            <a:avLst/>
            <a:gdLst/>
            <a:ahLst/>
            <a:cxnLst/>
            <a:rect l="l" t="t" r="r" b="b"/>
            <a:pathLst>
              <a:path w="2965114" h="6997319">
                <a:moveTo>
                  <a:pt x="2965114" y="0"/>
                </a:moveTo>
                <a:lnTo>
                  <a:pt x="0" y="0"/>
                </a:lnTo>
                <a:lnTo>
                  <a:pt x="0" y="6997319"/>
                </a:lnTo>
                <a:lnTo>
                  <a:pt x="2965114" y="6997319"/>
                </a:lnTo>
                <a:lnTo>
                  <a:pt x="2965114" y="0"/>
                </a:lnTo>
                <a:close/>
              </a:path>
            </a:pathLst>
          </a:custGeom>
          <a:blipFill>
            <a:blip r:embed="rId4"/>
            <a:stretch>
              <a:fillRect/>
            </a:stretch>
          </a:blipFill>
        </p:spPr>
      </p:sp>
      <p:sp>
        <p:nvSpPr>
          <p:cNvPr id="10" name="Freeform 5"/>
          <p:cNvSpPr/>
          <p:nvPr/>
        </p:nvSpPr>
        <p:spPr>
          <a:xfrm>
            <a:off x="2819400" y="2945740"/>
            <a:ext cx="14020800" cy="2588495"/>
          </a:xfrm>
          <a:custGeom>
            <a:avLst/>
            <a:gdLst/>
            <a:ahLst/>
            <a:cxnLst/>
            <a:rect l="l" t="t" r="r" b="b"/>
            <a:pathLst>
              <a:path w="12789405" h="1879825">
                <a:moveTo>
                  <a:pt x="0" y="0"/>
                </a:moveTo>
                <a:lnTo>
                  <a:pt x="12789404" y="0"/>
                </a:lnTo>
                <a:lnTo>
                  <a:pt x="12789404" y="1879825"/>
                </a:lnTo>
                <a:lnTo>
                  <a:pt x="0" y="1879825"/>
                </a:lnTo>
                <a:lnTo>
                  <a:pt x="0" y="0"/>
                </a:lnTo>
                <a:close/>
              </a:path>
            </a:pathLst>
          </a:custGeom>
          <a:blipFill>
            <a:blip r:embed="rId5">
              <a:extLst>
                <a:ext uri="{96DAC541-7B7A-43D3-8B79-37D633B846F1}">
                  <asvg:svgBlip xmlns="" xmlns:asvg="http://schemas.microsoft.com/office/drawing/2016/SVG/main" r:embed="rId7"/>
                </a:ext>
              </a:extLst>
            </a:blip>
            <a:stretch>
              <a:fillRect/>
            </a:stretch>
          </a:blipFill>
        </p:spPr>
      </p:sp>
      <p:sp>
        <p:nvSpPr>
          <p:cNvPr id="11" name="Rectangle 10"/>
          <p:cNvSpPr/>
          <p:nvPr/>
        </p:nvSpPr>
        <p:spPr>
          <a:xfrm>
            <a:off x="5791200" y="3598605"/>
            <a:ext cx="10287000" cy="1446550"/>
          </a:xfrm>
          <a:prstGeom prst="rect">
            <a:avLst/>
          </a:prstGeom>
        </p:spPr>
        <p:txBody>
          <a:bodyPr wrap="square">
            <a:spAutoFit/>
          </a:bodyPr>
          <a:lstStyle/>
          <a:p>
            <a:r>
              <a:rPr lang="en-US" sz="4400">
                <a:latin typeface="Times New Roman" panose="02020603050405020304" pitchFamily="18" charset="0"/>
                <a:cs typeface="Times New Roman" panose="02020603050405020304" pitchFamily="18" charset="0"/>
              </a:rPr>
              <a:t>Câu chủ đề mang ý nghĩa khái quát </a:t>
            </a:r>
            <a:r>
              <a:rPr lang="en-US" sz="4400" b="1">
                <a:latin typeface="Times New Roman" panose="02020603050405020304" pitchFamily="18" charset="0"/>
                <a:cs typeface="Times New Roman" panose="02020603050405020304" pitchFamily="18" charset="0"/>
              </a:rPr>
              <a:t>đứng ở đầu đoạn</a:t>
            </a:r>
            <a:r>
              <a:rPr lang="en-US" sz="4400">
                <a:latin typeface="Times New Roman" panose="02020603050405020304" pitchFamily="18" charset="0"/>
                <a:cs typeface="Times New Roman" panose="02020603050405020304" pitchFamily="18" charset="0"/>
              </a:rPr>
              <a:t>.</a:t>
            </a:r>
            <a:endParaRPr lang="en-GB" sz="440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850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a:off x="2749298" y="3263675"/>
            <a:ext cx="13405102" cy="2545584"/>
          </a:xfrm>
          <a:custGeom>
            <a:avLst/>
            <a:gdLst/>
            <a:ahLst/>
            <a:cxnLst/>
            <a:rect l="l" t="t" r="r" b="b"/>
            <a:pathLst>
              <a:path w="12789405" h="1879825">
                <a:moveTo>
                  <a:pt x="0" y="0"/>
                </a:moveTo>
                <a:lnTo>
                  <a:pt x="12789404" y="0"/>
                </a:lnTo>
                <a:lnTo>
                  <a:pt x="12789404" y="1879825"/>
                </a:lnTo>
                <a:lnTo>
                  <a:pt x="0" y="187982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6629400" y="706741"/>
            <a:ext cx="11326948" cy="1354217"/>
          </a:xfrm>
          <a:prstGeom prst="rect">
            <a:avLst/>
          </a:prstGeom>
        </p:spPr>
        <p:txBody>
          <a:bodyPr lIns="0" tIns="0" rIns="0" bIns="0" rtlCol="0" anchor="t">
            <a:spAutoFit/>
          </a:bodyPr>
          <a:lstStyle/>
          <a:p>
            <a:r>
              <a:rPr lang="en-US" sz="8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Quy nạp</a:t>
            </a:r>
            <a:endParaRPr lang="en-GB" sz="880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Freeform 4"/>
          <p:cNvSpPr/>
          <p:nvPr/>
        </p:nvSpPr>
        <p:spPr>
          <a:xfrm>
            <a:off x="2749296" y="6134100"/>
            <a:ext cx="12789405" cy="2403943"/>
          </a:xfrm>
          <a:custGeom>
            <a:avLst/>
            <a:gdLst/>
            <a:ahLst/>
            <a:cxnLst/>
            <a:rect l="l" t="t" r="r" b="b"/>
            <a:pathLst>
              <a:path w="12789405" h="1879825">
                <a:moveTo>
                  <a:pt x="0" y="0"/>
                </a:moveTo>
                <a:lnTo>
                  <a:pt x="12789404" y="0"/>
                </a:lnTo>
                <a:lnTo>
                  <a:pt x="12789404" y="1879825"/>
                </a:lnTo>
                <a:lnTo>
                  <a:pt x="0" y="187982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5105400" y="3514957"/>
            <a:ext cx="10700848" cy="2031325"/>
          </a:xfrm>
          <a:prstGeom prst="rect">
            <a:avLst/>
          </a:prstGeom>
        </p:spPr>
        <p:txBody>
          <a:bodyPr lIns="0" tIns="0" rIns="0" bIns="0" rtlCol="0" anchor="t">
            <a:spAutoFit/>
          </a:bodyPr>
          <a:lstStyle/>
          <a:p>
            <a:pPr algn="ctr"/>
            <a:r>
              <a:rPr lang="en-US" sz="4400" smtClean="0">
                <a:latin typeface="Times New Roman" panose="02020603050405020304" pitchFamily="18" charset="0"/>
                <a:cs typeface="Times New Roman" panose="02020603050405020304" pitchFamily="18" charset="0"/>
              </a:rPr>
              <a:t>Trình </a:t>
            </a:r>
            <a:r>
              <a:rPr lang="en-US" sz="4400">
                <a:latin typeface="Times New Roman" panose="02020603050405020304" pitchFamily="18" charset="0"/>
                <a:cs typeface="Times New Roman" panose="02020603050405020304" pitchFamily="18" charset="0"/>
              </a:rPr>
              <a:t>bày đi từ các ý nhỏ đến ý lớn, từ các ý chi tiết đến ý khái quát, từ ý luận cứ cụ thể đến ý kết luận bao trùm.</a:t>
            </a:r>
            <a:endParaRPr lang="en-GB" sz="4400">
              <a:latin typeface="Times New Roman" panose="02020603050405020304" pitchFamily="18" charset="0"/>
              <a:cs typeface="Times New Roman" panose="02020603050405020304" pitchFamily="18" charset="0"/>
            </a:endParaRPr>
          </a:p>
        </p:txBody>
      </p:sp>
      <p:sp>
        <p:nvSpPr>
          <p:cNvPr id="9" name="Freeform 9"/>
          <p:cNvSpPr/>
          <p:nvPr/>
        </p:nvSpPr>
        <p:spPr>
          <a:xfrm rot="-1922635" flipH="1">
            <a:off x="15270200" y="-490444"/>
            <a:ext cx="2965114" cy="6997319"/>
          </a:xfrm>
          <a:custGeom>
            <a:avLst/>
            <a:gdLst/>
            <a:ahLst/>
            <a:cxnLst/>
            <a:rect l="l" t="t" r="r" b="b"/>
            <a:pathLst>
              <a:path w="2965114" h="6997319">
                <a:moveTo>
                  <a:pt x="2965114" y="0"/>
                </a:moveTo>
                <a:lnTo>
                  <a:pt x="0" y="0"/>
                </a:lnTo>
                <a:lnTo>
                  <a:pt x="0" y="6997319"/>
                </a:lnTo>
                <a:lnTo>
                  <a:pt x="2965114" y="6997319"/>
                </a:lnTo>
                <a:lnTo>
                  <a:pt x="2965114" y="0"/>
                </a:lnTo>
                <a:close/>
              </a:path>
            </a:pathLst>
          </a:custGeom>
          <a:blipFill>
            <a:blip r:embed="rId6"/>
            <a:stretch>
              <a:fillRect/>
            </a:stretch>
          </a:blipFill>
        </p:spPr>
      </p:sp>
      <p:sp>
        <p:nvSpPr>
          <p:cNvPr id="12" name="Rectangle 11"/>
          <p:cNvSpPr/>
          <p:nvPr/>
        </p:nvSpPr>
        <p:spPr>
          <a:xfrm>
            <a:off x="5120640" y="6659227"/>
            <a:ext cx="9813407" cy="1446550"/>
          </a:xfrm>
          <a:prstGeom prst="rect">
            <a:avLst/>
          </a:prstGeom>
        </p:spPr>
        <p:txBody>
          <a:bodyPr wrap="square">
            <a:spAutoFit/>
          </a:bodyPr>
          <a:lstStyle/>
          <a:p>
            <a:pPr algn="ctr"/>
            <a:r>
              <a:rPr lang="en-US" sz="440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4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Câu chủ đề nằm ở vị trí </a:t>
            </a:r>
            <a:r>
              <a:rPr lang="en-US" sz="4400" b="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cuối đoạn</a:t>
            </a:r>
            <a:r>
              <a:rPr lang="en-US" sz="44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làm nhiệm vụ khép lại nội dung cho đoạn</a:t>
            </a:r>
            <a:endParaRPr lang="en-GB" sz="4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378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a:off x="2756042" y="5435139"/>
            <a:ext cx="12789405" cy="1879825"/>
          </a:xfrm>
          <a:custGeom>
            <a:avLst/>
            <a:gdLst/>
            <a:ahLst/>
            <a:cxnLst/>
            <a:rect l="l" t="t" r="r" b="b"/>
            <a:pathLst>
              <a:path w="12789405" h="1879825">
                <a:moveTo>
                  <a:pt x="0" y="0"/>
                </a:moveTo>
                <a:lnTo>
                  <a:pt x="12789404" y="0"/>
                </a:lnTo>
                <a:lnTo>
                  <a:pt x="12789404" y="1879825"/>
                </a:lnTo>
                <a:lnTo>
                  <a:pt x="0" y="187982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4572000" y="1510142"/>
            <a:ext cx="13536748" cy="1015663"/>
          </a:xfrm>
          <a:prstGeom prst="rect">
            <a:avLst/>
          </a:prstGeom>
        </p:spPr>
        <p:txBody>
          <a:bodyPr wrap="square" lIns="0" tIns="0" rIns="0" bIns="0" rtlCol="0" anchor="t">
            <a:spAutoFit/>
          </a:bodyPr>
          <a:lstStyle/>
          <a:p>
            <a:r>
              <a:rPr lang="en-US" sz="66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Phối </a:t>
            </a:r>
            <a:r>
              <a:rPr lang="en-US" sz="66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hợp</a:t>
            </a:r>
            <a:r>
              <a:rPr lang="vi-VN" sz="66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66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(tổng </a:t>
            </a:r>
            <a:r>
              <a:rPr lang="en-US" sz="66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phân – hợp)</a:t>
            </a:r>
            <a:endParaRPr lang="en-GB" sz="6600" b="1">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Freeform 4"/>
          <p:cNvSpPr/>
          <p:nvPr/>
        </p:nvSpPr>
        <p:spPr>
          <a:xfrm>
            <a:off x="2756042" y="7314964"/>
            <a:ext cx="12789405" cy="1879825"/>
          </a:xfrm>
          <a:custGeom>
            <a:avLst/>
            <a:gdLst/>
            <a:ahLst/>
            <a:cxnLst/>
            <a:rect l="l" t="t" r="r" b="b"/>
            <a:pathLst>
              <a:path w="12789405" h="1879825">
                <a:moveTo>
                  <a:pt x="0" y="0"/>
                </a:moveTo>
                <a:lnTo>
                  <a:pt x="12789404" y="0"/>
                </a:lnTo>
                <a:lnTo>
                  <a:pt x="12789404" y="1879825"/>
                </a:lnTo>
                <a:lnTo>
                  <a:pt x="0" y="187982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5410200" y="6067274"/>
            <a:ext cx="10700848" cy="615553"/>
          </a:xfrm>
          <a:prstGeom prst="rect">
            <a:avLst/>
          </a:prstGeom>
        </p:spPr>
        <p:txBody>
          <a:bodyPr lIns="0" tIns="0" rIns="0" bIns="0" rtlCol="0" anchor="t">
            <a:spAutoFit/>
          </a:bodyPr>
          <a:lstStyle/>
          <a:p>
            <a:r>
              <a:rPr lang="en-US" sz="4000" smtClean="0">
                <a:latin typeface="Times New Roman" panose="02020603050405020304" pitchFamily="18" charset="0"/>
                <a:cs typeface="Times New Roman" panose="02020603050405020304" pitchFamily="18" charset="0"/>
              </a:rPr>
              <a:t>Các </a:t>
            </a:r>
            <a:r>
              <a:rPr lang="en-US" sz="4000">
                <a:latin typeface="Times New Roman" panose="02020603050405020304" pitchFamily="18" charset="0"/>
                <a:cs typeface="Times New Roman" panose="02020603050405020304" pitchFamily="18" charset="0"/>
              </a:rPr>
              <a:t>câu tiếp theo triển khai cụ thể ý khái quát;</a:t>
            </a:r>
            <a:endParaRPr lang="en-GB" sz="4000">
              <a:latin typeface="Times New Roman" panose="02020603050405020304" pitchFamily="18" charset="0"/>
              <a:cs typeface="Times New Roman" panose="02020603050405020304" pitchFamily="18" charset="0"/>
            </a:endParaRPr>
          </a:p>
        </p:txBody>
      </p:sp>
      <p:sp>
        <p:nvSpPr>
          <p:cNvPr id="7" name="TextBox 7"/>
          <p:cNvSpPr txBox="1"/>
          <p:nvPr/>
        </p:nvSpPr>
        <p:spPr>
          <a:xfrm>
            <a:off x="5145134" y="7786150"/>
            <a:ext cx="9321710" cy="1154162"/>
          </a:xfrm>
          <a:prstGeom prst="rect">
            <a:avLst/>
          </a:prstGeom>
        </p:spPr>
        <p:txBody>
          <a:bodyPr wrap="square" lIns="0" tIns="0" rIns="0" bIns="0" rtlCol="0" anchor="t">
            <a:spAutoFit/>
          </a:bodyPr>
          <a:lstStyle/>
          <a:p>
            <a:pPr algn="ctr">
              <a:lnSpc>
                <a:spcPts val="4489"/>
              </a:lnSpc>
            </a:pPr>
            <a:r>
              <a:rPr lang="en-US" sz="4000" smtClean="0">
                <a:latin typeface="Times New Roman" panose="02020603050405020304" pitchFamily="18" charset="0"/>
                <a:cs typeface="Times New Roman" panose="02020603050405020304" pitchFamily="18" charset="0"/>
              </a:rPr>
              <a:t>Câu </a:t>
            </a:r>
            <a:r>
              <a:rPr lang="en-US" sz="4000">
                <a:latin typeface="Times New Roman" panose="02020603050405020304" pitchFamily="18" charset="0"/>
                <a:cs typeface="Times New Roman" panose="02020603050405020304" pitchFamily="18" charset="0"/>
              </a:rPr>
              <a:t>kết đoạn là ý khái quát bậc hai mang tính chất nâng cao, mở rộng. </a:t>
            </a:r>
            <a:endParaRPr lang="en-US" sz="4000">
              <a:solidFill>
                <a:srgbClr val="868B64"/>
              </a:solidFill>
              <a:latin typeface="Times New Roman" panose="02020603050405020304" pitchFamily="18" charset="0"/>
              <a:cs typeface="Times New Roman" panose="02020603050405020304" pitchFamily="18" charset="0"/>
            </a:endParaRPr>
          </a:p>
        </p:txBody>
      </p:sp>
      <p:sp>
        <p:nvSpPr>
          <p:cNvPr id="9" name="Freeform 9"/>
          <p:cNvSpPr/>
          <p:nvPr/>
        </p:nvSpPr>
        <p:spPr>
          <a:xfrm rot="-1922635" flipH="1">
            <a:off x="16082005" y="253549"/>
            <a:ext cx="2965114" cy="6997319"/>
          </a:xfrm>
          <a:custGeom>
            <a:avLst/>
            <a:gdLst/>
            <a:ahLst/>
            <a:cxnLst/>
            <a:rect l="l" t="t" r="r" b="b"/>
            <a:pathLst>
              <a:path w="2965114" h="6997319">
                <a:moveTo>
                  <a:pt x="2965114" y="0"/>
                </a:moveTo>
                <a:lnTo>
                  <a:pt x="0" y="0"/>
                </a:lnTo>
                <a:lnTo>
                  <a:pt x="0" y="6997319"/>
                </a:lnTo>
                <a:lnTo>
                  <a:pt x="2965114" y="6997319"/>
                </a:lnTo>
                <a:lnTo>
                  <a:pt x="2965114" y="0"/>
                </a:lnTo>
                <a:close/>
              </a:path>
            </a:pathLst>
          </a:custGeom>
          <a:blipFill>
            <a:blip r:embed="rId6"/>
            <a:stretch>
              <a:fillRect/>
            </a:stretch>
          </a:blipFill>
        </p:spPr>
      </p:sp>
      <p:sp>
        <p:nvSpPr>
          <p:cNvPr id="10" name="Freeform 5"/>
          <p:cNvSpPr/>
          <p:nvPr/>
        </p:nvSpPr>
        <p:spPr>
          <a:xfrm>
            <a:off x="2819400" y="3467100"/>
            <a:ext cx="12789405" cy="1879825"/>
          </a:xfrm>
          <a:custGeom>
            <a:avLst/>
            <a:gdLst/>
            <a:ahLst/>
            <a:cxnLst/>
            <a:rect l="l" t="t" r="r" b="b"/>
            <a:pathLst>
              <a:path w="12789405" h="1879825">
                <a:moveTo>
                  <a:pt x="0" y="0"/>
                </a:moveTo>
                <a:lnTo>
                  <a:pt x="12789404" y="0"/>
                </a:lnTo>
                <a:lnTo>
                  <a:pt x="12789404" y="1879825"/>
                </a:lnTo>
                <a:lnTo>
                  <a:pt x="0" y="1879825"/>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1" name="Rectangle 10"/>
          <p:cNvSpPr/>
          <p:nvPr/>
        </p:nvSpPr>
        <p:spPr>
          <a:xfrm>
            <a:off x="5540798" y="4150728"/>
            <a:ext cx="9116598" cy="707886"/>
          </a:xfrm>
          <a:prstGeom prst="rect">
            <a:avLst/>
          </a:prstGeom>
        </p:spPr>
        <p:txBody>
          <a:bodyPr wrap="none">
            <a:spAutoFit/>
          </a:bodyPr>
          <a:lstStyle/>
          <a:p>
            <a:r>
              <a:rPr lang="en-US" sz="4000" smtClean="0">
                <a:latin typeface="Times New Roman" panose="02020603050405020304" pitchFamily="18" charset="0"/>
                <a:cs typeface="Times New Roman" panose="02020603050405020304" pitchFamily="18" charset="0"/>
              </a:rPr>
              <a:t>Câu </a:t>
            </a:r>
            <a:r>
              <a:rPr lang="en-US" sz="4000">
                <a:latin typeface="Times New Roman" panose="02020603050405020304" pitchFamily="18" charset="0"/>
                <a:cs typeface="Times New Roman" panose="02020603050405020304" pitchFamily="18" charset="0"/>
              </a:rPr>
              <a:t>mở đầu đoạn nêu ý khái quát bậc một; </a:t>
            </a:r>
            <a:endParaRPr lang="en-GB"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964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a:off x="5663473" y="1437935"/>
            <a:ext cx="10795727" cy="7411129"/>
          </a:xfrm>
          <a:custGeom>
            <a:avLst/>
            <a:gdLst/>
            <a:ahLst/>
            <a:cxnLst/>
            <a:rect l="l" t="t" r="r" b="b"/>
            <a:pathLst>
              <a:path w="6549586" h="7411129">
                <a:moveTo>
                  <a:pt x="0" y="0"/>
                </a:moveTo>
                <a:lnTo>
                  <a:pt x="6549586" y="0"/>
                </a:lnTo>
                <a:lnTo>
                  <a:pt x="6549586" y="7411130"/>
                </a:lnTo>
                <a:lnTo>
                  <a:pt x="0" y="7411130"/>
                </a:lnTo>
                <a:lnTo>
                  <a:pt x="0" y="0"/>
                </a:lnTo>
                <a:close/>
              </a:path>
            </a:pathLst>
          </a:custGeom>
          <a:blipFill>
            <a:blip r:embed="rId2"/>
            <a:stretch>
              <a:fillRect/>
            </a:stretch>
          </a:blipFill>
        </p:spPr>
      </p:sp>
      <p:sp>
        <p:nvSpPr>
          <p:cNvPr id="3" name="Freeform 3"/>
          <p:cNvSpPr/>
          <p:nvPr/>
        </p:nvSpPr>
        <p:spPr>
          <a:xfrm flipH="1">
            <a:off x="-3352800" y="6350735"/>
            <a:ext cx="13528622" cy="6240077"/>
          </a:xfrm>
          <a:custGeom>
            <a:avLst/>
            <a:gdLst/>
            <a:ahLst/>
            <a:cxnLst/>
            <a:rect l="l" t="t" r="r" b="b"/>
            <a:pathLst>
              <a:path w="13528622" h="6240077">
                <a:moveTo>
                  <a:pt x="13528621" y="0"/>
                </a:moveTo>
                <a:lnTo>
                  <a:pt x="0" y="0"/>
                </a:lnTo>
                <a:lnTo>
                  <a:pt x="0" y="6240076"/>
                </a:lnTo>
                <a:lnTo>
                  <a:pt x="13528621" y="6240076"/>
                </a:lnTo>
                <a:lnTo>
                  <a:pt x="13528621" y="0"/>
                </a:lnTo>
                <a:close/>
              </a:path>
            </a:pathLst>
          </a:custGeom>
          <a:blipFill>
            <a:blip r:embed="rId3"/>
            <a:stretch>
              <a:fillRect/>
            </a:stretch>
          </a:blipFill>
        </p:spPr>
      </p:sp>
      <p:sp>
        <p:nvSpPr>
          <p:cNvPr id="4" name="Freeform 4"/>
          <p:cNvSpPr/>
          <p:nvPr/>
        </p:nvSpPr>
        <p:spPr>
          <a:xfrm flipH="1">
            <a:off x="-915874" y="126178"/>
            <a:ext cx="6579347" cy="2623515"/>
          </a:xfrm>
          <a:custGeom>
            <a:avLst/>
            <a:gdLst/>
            <a:ahLst/>
            <a:cxnLst/>
            <a:rect l="l" t="t" r="r" b="b"/>
            <a:pathLst>
              <a:path w="6579347" h="2623515">
                <a:moveTo>
                  <a:pt x="6579348" y="0"/>
                </a:moveTo>
                <a:lnTo>
                  <a:pt x="0" y="0"/>
                </a:lnTo>
                <a:lnTo>
                  <a:pt x="0" y="2623515"/>
                </a:lnTo>
                <a:lnTo>
                  <a:pt x="6579348" y="2623515"/>
                </a:lnTo>
                <a:lnTo>
                  <a:pt x="6579348" y="0"/>
                </a:lnTo>
                <a:close/>
              </a:path>
            </a:pathLst>
          </a:custGeom>
          <a:blipFill>
            <a:blip r:embed="rId4"/>
            <a:stretch>
              <a:fillRect/>
            </a:stretch>
          </a:blipFill>
        </p:spPr>
      </p:sp>
      <p:sp>
        <p:nvSpPr>
          <p:cNvPr id="7" name="Freeform 7"/>
          <p:cNvSpPr/>
          <p:nvPr/>
        </p:nvSpPr>
        <p:spPr>
          <a:xfrm rot="630917" flipH="1">
            <a:off x="13946191" y="8609644"/>
            <a:ext cx="5096903" cy="2029494"/>
          </a:xfrm>
          <a:custGeom>
            <a:avLst/>
            <a:gdLst/>
            <a:ahLst/>
            <a:cxnLst/>
            <a:rect l="l" t="t" r="r" b="b"/>
            <a:pathLst>
              <a:path w="5096903" h="2029494">
                <a:moveTo>
                  <a:pt x="5096903" y="0"/>
                </a:moveTo>
                <a:lnTo>
                  <a:pt x="0" y="0"/>
                </a:lnTo>
                <a:lnTo>
                  <a:pt x="0" y="2029494"/>
                </a:lnTo>
                <a:lnTo>
                  <a:pt x="5096903" y="2029494"/>
                </a:lnTo>
                <a:lnTo>
                  <a:pt x="5096903"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8" name="Rectangle 7"/>
          <p:cNvSpPr/>
          <p:nvPr/>
        </p:nvSpPr>
        <p:spPr>
          <a:xfrm>
            <a:off x="6858000" y="2137036"/>
            <a:ext cx="8305799" cy="2492990"/>
          </a:xfrm>
          <a:prstGeom prst="rect">
            <a:avLst/>
          </a:prstGeom>
        </p:spPr>
        <p:txBody>
          <a:bodyPr wrap="square">
            <a:spAutoFit/>
          </a:bodyPr>
          <a:lstStyle/>
          <a:p>
            <a:pPr algn="just">
              <a:lnSpc>
                <a:spcPct val="130000"/>
              </a:lnSpc>
              <a:spcAft>
                <a:spcPts val="0"/>
              </a:spcAft>
              <a:tabLst>
                <a:tab pos="1386840" algn="l"/>
              </a:tabLst>
            </a:pPr>
            <a:r>
              <a:rPr lang="vi-VN" sz="4000" b="1">
                <a:solidFill>
                  <a:srgbClr val="0D0D0D"/>
                </a:solidFill>
                <a:latin typeface="Times New Roman" panose="02020603050405020304" pitchFamily="18" charset="0"/>
                <a:ea typeface="MS Mincho"/>
                <a:cs typeface="Times New Roman" panose="02020603050405020304" pitchFamily="18" charset="0"/>
              </a:rPr>
              <a:t>- </a:t>
            </a:r>
            <a:r>
              <a:rPr lang="vi-VN" sz="4000" b="1" i="1">
                <a:solidFill>
                  <a:srgbClr val="0D0D0D"/>
                </a:solidFill>
                <a:latin typeface="Times New Roman" panose="02020603050405020304" pitchFamily="18" charset="0"/>
                <a:ea typeface="MS Mincho"/>
                <a:cs typeface="Times New Roman" panose="02020603050405020304" pitchFamily="18" charset="0"/>
              </a:rPr>
              <a:t>Vì sao nói các văn bản thông tin trong bài học 4 là các văn bản thông tin tổng hợp?</a:t>
            </a:r>
            <a:endParaRPr lang="en-GB" sz="32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6893971" y="5112656"/>
            <a:ext cx="8269829" cy="2492990"/>
          </a:xfrm>
          <a:prstGeom prst="rect">
            <a:avLst/>
          </a:prstGeom>
        </p:spPr>
        <p:txBody>
          <a:bodyPr wrap="square">
            <a:spAutoFit/>
          </a:bodyPr>
          <a:lstStyle/>
          <a:p>
            <a:pPr algn="just">
              <a:lnSpc>
                <a:spcPct val="130000"/>
              </a:lnSpc>
              <a:spcAft>
                <a:spcPts val="0"/>
              </a:spcAft>
              <a:tabLst>
                <a:tab pos="1386840" algn="l"/>
              </a:tabLst>
            </a:pPr>
            <a:r>
              <a:rPr lang="vi-VN" sz="4000" b="1" i="1">
                <a:solidFill>
                  <a:srgbClr val="0D0D0D"/>
                </a:solidFill>
                <a:latin typeface="Times New Roman" panose="02020603050405020304" pitchFamily="18" charset="0"/>
                <a:ea typeface="MS Mincho"/>
                <a:cs typeface="Times New Roman" panose="02020603050405020304" pitchFamily="18" charset="0"/>
              </a:rPr>
              <a:t>- Chỉ ra và nêu tác dụng của các phương thức biểu đạt được sử dụng ở một trong các văn bản thông tin đó</a:t>
            </a:r>
            <a:r>
              <a:rPr lang="vi-VN" sz="4000" b="1">
                <a:solidFill>
                  <a:srgbClr val="0D0D0D"/>
                </a:solidFill>
                <a:latin typeface="Times New Roman" panose="02020603050405020304" pitchFamily="18" charset="0"/>
                <a:ea typeface="MS Mincho"/>
                <a:cs typeface="Times New Roman" panose="02020603050405020304" pitchFamily="18" charset="0"/>
              </a:rPr>
              <a:t>.</a:t>
            </a:r>
            <a:endParaRPr lang="en-GB" sz="3200" b="1">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3" name="Group 3"/>
          <p:cNvGrpSpPr/>
          <p:nvPr/>
        </p:nvGrpSpPr>
        <p:grpSpPr>
          <a:xfrm rot="-10800000">
            <a:off x="1295400" y="3233467"/>
            <a:ext cx="6476999" cy="4424631"/>
            <a:chOff x="0" y="0"/>
            <a:chExt cx="660400" cy="727161"/>
          </a:xfrm>
        </p:grpSpPr>
        <p:sp>
          <p:nvSpPr>
            <p:cNvPr id="4" name="Freeform 4"/>
            <p:cNvSpPr/>
            <p:nvPr/>
          </p:nvSpPr>
          <p:spPr>
            <a:xfrm>
              <a:off x="0" y="0"/>
              <a:ext cx="660400" cy="727161"/>
            </a:xfrm>
            <a:custGeom>
              <a:avLst/>
              <a:gdLst/>
              <a:ahLst/>
              <a:cxnLst/>
              <a:rect l="l" t="t" r="r" b="b"/>
              <a:pathLst>
                <a:path w="660400" h="727161">
                  <a:moveTo>
                    <a:pt x="220252" y="708092"/>
                  </a:moveTo>
                  <a:cubicBezTo>
                    <a:pt x="254109" y="719606"/>
                    <a:pt x="292600" y="727161"/>
                    <a:pt x="330378" y="727161"/>
                  </a:cubicBezTo>
                  <a:cubicBezTo>
                    <a:pt x="368157" y="727161"/>
                    <a:pt x="404509" y="720684"/>
                    <a:pt x="438009" y="709171"/>
                  </a:cubicBezTo>
                  <a:cubicBezTo>
                    <a:pt x="438723" y="708811"/>
                    <a:pt x="439435" y="708811"/>
                    <a:pt x="440148" y="708452"/>
                  </a:cubicBezTo>
                  <a:cubicBezTo>
                    <a:pt x="565955" y="662396"/>
                    <a:pt x="658618" y="540783"/>
                    <a:pt x="660400" y="400562"/>
                  </a:cubicBezTo>
                  <a:lnTo>
                    <a:pt x="660400" y="0"/>
                  </a:lnTo>
                  <a:lnTo>
                    <a:pt x="0" y="0"/>
                  </a:lnTo>
                  <a:lnTo>
                    <a:pt x="0" y="400264"/>
                  </a:lnTo>
                  <a:cubicBezTo>
                    <a:pt x="1782" y="541501"/>
                    <a:pt x="93019" y="663117"/>
                    <a:pt x="220252" y="708092"/>
                  </a:cubicBezTo>
                  <a:close/>
                </a:path>
              </a:pathLst>
            </a:custGeom>
            <a:solidFill>
              <a:srgbClr val="FFC7D4"/>
            </a:solidFill>
          </p:spPr>
        </p:sp>
        <p:sp>
          <p:nvSpPr>
            <p:cNvPr id="5" name="TextBox 5"/>
            <p:cNvSpPr txBox="1"/>
            <p:nvPr/>
          </p:nvSpPr>
          <p:spPr>
            <a:xfrm>
              <a:off x="0" y="-47625"/>
              <a:ext cx="660400" cy="73342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9" name="Group 9"/>
          <p:cNvGrpSpPr/>
          <p:nvPr/>
        </p:nvGrpSpPr>
        <p:grpSpPr>
          <a:xfrm rot="-10800000">
            <a:off x="8382000" y="3233464"/>
            <a:ext cx="8839200" cy="4424633"/>
            <a:chOff x="0" y="0"/>
            <a:chExt cx="660400" cy="727161"/>
          </a:xfrm>
        </p:grpSpPr>
        <p:sp>
          <p:nvSpPr>
            <p:cNvPr id="10" name="Freeform 10"/>
            <p:cNvSpPr/>
            <p:nvPr/>
          </p:nvSpPr>
          <p:spPr>
            <a:xfrm>
              <a:off x="0" y="0"/>
              <a:ext cx="660400" cy="727161"/>
            </a:xfrm>
            <a:custGeom>
              <a:avLst/>
              <a:gdLst/>
              <a:ahLst/>
              <a:cxnLst/>
              <a:rect l="l" t="t" r="r" b="b"/>
              <a:pathLst>
                <a:path w="660400" h="727161">
                  <a:moveTo>
                    <a:pt x="220252" y="708092"/>
                  </a:moveTo>
                  <a:cubicBezTo>
                    <a:pt x="254109" y="719606"/>
                    <a:pt x="292600" y="727161"/>
                    <a:pt x="330378" y="727161"/>
                  </a:cubicBezTo>
                  <a:cubicBezTo>
                    <a:pt x="368157" y="727161"/>
                    <a:pt x="404509" y="720684"/>
                    <a:pt x="438009" y="709171"/>
                  </a:cubicBezTo>
                  <a:cubicBezTo>
                    <a:pt x="438723" y="708811"/>
                    <a:pt x="439435" y="708811"/>
                    <a:pt x="440148" y="708452"/>
                  </a:cubicBezTo>
                  <a:cubicBezTo>
                    <a:pt x="565955" y="662396"/>
                    <a:pt x="658618" y="540783"/>
                    <a:pt x="660400" y="400562"/>
                  </a:cubicBezTo>
                  <a:lnTo>
                    <a:pt x="660400" y="0"/>
                  </a:lnTo>
                  <a:lnTo>
                    <a:pt x="0" y="0"/>
                  </a:lnTo>
                  <a:lnTo>
                    <a:pt x="0" y="400264"/>
                  </a:lnTo>
                  <a:cubicBezTo>
                    <a:pt x="1782" y="541501"/>
                    <a:pt x="93019" y="663117"/>
                    <a:pt x="220252" y="708092"/>
                  </a:cubicBezTo>
                  <a:close/>
                </a:path>
              </a:pathLst>
            </a:custGeom>
            <a:solidFill>
              <a:srgbClr val="EACD6B"/>
            </a:solidFill>
          </p:spPr>
        </p:sp>
        <p:sp>
          <p:nvSpPr>
            <p:cNvPr id="11" name="TextBox 11"/>
            <p:cNvSpPr txBox="1"/>
            <p:nvPr/>
          </p:nvSpPr>
          <p:spPr>
            <a:xfrm>
              <a:off x="0" y="-47625"/>
              <a:ext cx="660400" cy="73342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9" name="Freeform 19"/>
          <p:cNvSpPr/>
          <p:nvPr/>
        </p:nvSpPr>
        <p:spPr>
          <a:xfrm rot="-1059693">
            <a:off x="-1802838" y="502019"/>
            <a:ext cx="7315200" cy="2527069"/>
          </a:xfrm>
          <a:custGeom>
            <a:avLst/>
            <a:gdLst/>
            <a:ahLst/>
            <a:cxnLst/>
            <a:rect l="l" t="t" r="r" b="b"/>
            <a:pathLst>
              <a:path w="7315200" h="2527069">
                <a:moveTo>
                  <a:pt x="0" y="0"/>
                </a:moveTo>
                <a:lnTo>
                  <a:pt x="7315200" y="0"/>
                </a:lnTo>
                <a:lnTo>
                  <a:pt x="7315200" y="2527069"/>
                </a:lnTo>
                <a:lnTo>
                  <a:pt x="0" y="252706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1" name="TextBox 21"/>
          <p:cNvSpPr txBox="1"/>
          <p:nvPr/>
        </p:nvSpPr>
        <p:spPr>
          <a:xfrm>
            <a:off x="2362200" y="4533900"/>
            <a:ext cx="4301146" cy="2031325"/>
          </a:xfrm>
          <a:prstGeom prst="rect">
            <a:avLst/>
          </a:prstGeom>
        </p:spPr>
        <p:txBody>
          <a:bodyPr wrap="square" lIns="0" tIns="0" rIns="0" bIns="0" rtlCol="0" anchor="t">
            <a:spAutoFit/>
          </a:bodyPr>
          <a:lstStyle/>
          <a:p>
            <a:pPr algn="just"/>
            <a:r>
              <a:rPr lang="en-US" sz="4400" b="1">
                <a:latin typeface="Times New Roman" panose="02020603050405020304" pitchFamily="18" charset="0"/>
                <a:cs typeface="Times New Roman" panose="02020603050405020304" pitchFamily="18" charset="0"/>
              </a:rPr>
              <a:t>Bước 1</a:t>
            </a:r>
            <a:r>
              <a:rPr lang="en-US" sz="4400">
                <a:latin typeface="Times New Roman" panose="02020603050405020304" pitchFamily="18" charset="0"/>
                <a:cs typeface="Times New Roman" panose="02020603050405020304" pitchFamily="18" charset="0"/>
              </a:rPr>
              <a:t>: Xác định câu chủ đề (ý khái quát của đoạn)</a:t>
            </a:r>
            <a:endParaRPr lang="en-US" sz="4000">
              <a:solidFill>
                <a:srgbClr val="868B64"/>
              </a:solidFill>
              <a:latin typeface="Times New Roman" panose="02020603050405020304" pitchFamily="18" charset="0"/>
              <a:cs typeface="Times New Roman" panose="02020603050405020304" pitchFamily="18" charset="0"/>
            </a:endParaRPr>
          </a:p>
        </p:txBody>
      </p:sp>
      <p:sp>
        <p:nvSpPr>
          <p:cNvPr id="26" name="TextBox 26"/>
          <p:cNvSpPr txBox="1"/>
          <p:nvPr/>
        </p:nvSpPr>
        <p:spPr>
          <a:xfrm>
            <a:off x="9525000" y="4079225"/>
            <a:ext cx="6669755" cy="3385542"/>
          </a:xfrm>
          <a:prstGeom prst="rect">
            <a:avLst/>
          </a:prstGeom>
        </p:spPr>
        <p:txBody>
          <a:bodyPr wrap="square" lIns="0" tIns="0" rIns="0" bIns="0" rtlCol="0" anchor="t">
            <a:spAutoFit/>
          </a:bodyPr>
          <a:lstStyle/>
          <a:p>
            <a:pPr algn="just"/>
            <a:r>
              <a:rPr lang="en-US" sz="4400" b="1">
                <a:latin typeface="Times New Roman" panose="02020603050405020304" pitchFamily="18" charset="0"/>
                <a:cs typeface="Times New Roman" panose="02020603050405020304" pitchFamily="18" charset="0"/>
              </a:rPr>
              <a:t>Bước 2</a:t>
            </a:r>
            <a:r>
              <a:rPr lang="en-US" sz="4400">
                <a:latin typeface="Times New Roman" panose="02020603050405020304" pitchFamily="18" charset="0"/>
                <a:cs typeface="Times New Roman" panose="02020603050405020304" pitchFamily="18" charset="0"/>
              </a:rPr>
              <a:t>: Xác định kết cấu của đoạn văn (theo 1 trong ba cách) để chọn vị trí câu chủ đề và mối quan hệ của câu chủ đề với các câu khác.</a:t>
            </a:r>
            <a:endParaRPr lang="en-US" sz="4000">
              <a:solidFill>
                <a:srgbClr val="868B64"/>
              </a:solidFill>
              <a:latin typeface="Times New Roman" panose="02020603050405020304" pitchFamily="18" charset="0"/>
              <a:cs typeface="Times New Roman" panose="02020603050405020304" pitchFamily="18" charset="0"/>
            </a:endParaRPr>
          </a:p>
        </p:txBody>
      </p:sp>
      <p:sp>
        <p:nvSpPr>
          <p:cNvPr id="29" name="TextBox 5"/>
          <p:cNvSpPr txBox="1"/>
          <p:nvPr/>
        </p:nvSpPr>
        <p:spPr>
          <a:xfrm>
            <a:off x="6172200" y="1257721"/>
            <a:ext cx="11326948" cy="1015663"/>
          </a:xfrm>
          <a:prstGeom prst="rect">
            <a:avLst/>
          </a:prstGeom>
        </p:spPr>
        <p:txBody>
          <a:bodyPr lIns="0" tIns="0" rIns="0" bIns="0" rtlCol="0" anchor="t">
            <a:spAutoFit/>
          </a:bodyPr>
          <a:lstStyle/>
          <a:p>
            <a:r>
              <a:rPr lang="en-US" sz="66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 Cách thức viết</a:t>
            </a:r>
            <a:endParaRPr lang="en-GB" sz="66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372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2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a:off x="5663473" y="1437935"/>
            <a:ext cx="10258065" cy="7411129"/>
          </a:xfrm>
          <a:custGeom>
            <a:avLst/>
            <a:gdLst/>
            <a:ahLst/>
            <a:cxnLst/>
            <a:rect l="l" t="t" r="r" b="b"/>
            <a:pathLst>
              <a:path w="6549586" h="7411129">
                <a:moveTo>
                  <a:pt x="0" y="0"/>
                </a:moveTo>
                <a:lnTo>
                  <a:pt x="6549586" y="0"/>
                </a:lnTo>
                <a:lnTo>
                  <a:pt x="6549586" y="7411130"/>
                </a:lnTo>
                <a:lnTo>
                  <a:pt x="0" y="7411130"/>
                </a:lnTo>
                <a:lnTo>
                  <a:pt x="0" y="0"/>
                </a:lnTo>
                <a:close/>
              </a:path>
            </a:pathLst>
          </a:custGeom>
          <a:blipFill>
            <a:blip r:embed="rId2"/>
            <a:stretch>
              <a:fillRect/>
            </a:stretch>
          </a:blipFill>
        </p:spPr>
      </p:sp>
      <p:sp>
        <p:nvSpPr>
          <p:cNvPr id="3" name="Freeform 3"/>
          <p:cNvSpPr/>
          <p:nvPr/>
        </p:nvSpPr>
        <p:spPr>
          <a:xfrm flipH="1">
            <a:off x="-3612170" y="7166962"/>
            <a:ext cx="13528622" cy="6240077"/>
          </a:xfrm>
          <a:custGeom>
            <a:avLst/>
            <a:gdLst/>
            <a:ahLst/>
            <a:cxnLst/>
            <a:rect l="l" t="t" r="r" b="b"/>
            <a:pathLst>
              <a:path w="13528622" h="6240077">
                <a:moveTo>
                  <a:pt x="13528621" y="0"/>
                </a:moveTo>
                <a:lnTo>
                  <a:pt x="0" y="0"/>
                </a:lnTo>
                <a:lnTo>
                  <a:pt x="0" y="6240076"/>
                </a:lnTo>
                <a:lnTo>
                  <a:pt x="13528621" y="6240076"/>
                </a:lnTo>
                <a:lnTo>
                  <a:pt x="13528621" y="0"/>
                </a:lnTo>
                <a:close/>
              </a:path>
            </a:pathLst>
          </a:custGeom>
          <a:blipFill>
            <a:blip r:embed="rId3"/>
            <a:stretch>
              <a:fillRect/>
            </a:stretch>
          </a:blipFill>
        </p:spPr>
      </p:sp>
      <p:sp>
        <p:nvSpPr>
          <p:cNvPr id="4" name="Freeform 4"/>
          <p:cNvSpPr/>
          <p:nvPr/>
        </p:nvSpPr>
        <p:spPr>
          <a:xfrm flipH="1">
            <a:off x="-915874" y="126178"/>
            <a:ext cx="6579347" cy="2623515"/>
          </a:xfrm>
          <a:custGeom>
            <a:avLst/>
            <a:gdLst/>
            <a:ahLst/>
            <a:cxnLst/>
            <a:rect l="l" t="t" r="r" b="b"/>
            <a:pathLst>
              <a:path w="6579347" h="2623515">
                <a:moveTo>
                  <a:pt x="6579348" y="0"/>
                </a:moveTo>
                <a:lnTo>
                  <a:pt x="0" y="0"/>
                </a:lnTo>
                <a:lnTo>
                  <a:pt x="0" y="2623515"/>
                </a:lnTo>
                <a:lnTo>
                  <a:pt x="6579348" y="2623515"/>
                </a:lnTo>
                <a:lnTo>
                  <a:pt x="6579348" y="0"/>
                </a:lnTo>
                <a:close/>
              </a:path>
            </a:pathLst>
          </a:custGeom>
          <a:blipFill>
            <a:blip r:embed="rId4"/>
            <a:stretch>
              <a:fillRect/>
            </a:stretch>
          </a:blipFill>
        </p:spPr>
      </p:sp>
      <p:sp>
        <p:nvSpPr>
          <p:cNvPr id="7" name="Freeform 7"/>
          <p:cNvSpPr/>
          <p:nvPr/>
        </p:nvSpPr>
        <p:spPr>
          <a:xfrm rot="630917" flipH="1">
            <a:off x="13946191" y="8609644"/>
            <a:ext cx="5096903" cy="2029494"/>
          </a:xfrm>
          <a:custGeom>
            <a:avLst/>
            <a:gdLst/>
            <a:ahLst/>
            <a:cxnLst/>
            <a:rect l="l" t="t" r="r" b="b"/>
            <a:pathLst>
              <a:path w="5096903" h="2029494">
                <a:moveTo>
                  <a:pt x="5096903" y="0"/>
                </a:moveTo>
                <a:lnTo>
                  <a:pt x="0" y="0"/>
                </a:lnTo>
                <a:lnTo>
                  <a:pt x="0" y="2029494"/>
                </a:lnTo>
                <a:lnTo>
                  <a:pt x="5096903" y="2029494"/>
                </a:lnTo>
                <a:lnTo>
                  <a:pt x="5096903"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8" name="Rectangle 7"/>
          <p:cNvSpPr/>
          <p:nvPr/>
        </p:nvSpPr>
        <p:spPr>
          <a:xfrm>
            <a:off x="9296400" y="2281403"/>
            <a:ext cx="2504212" cy="769441"/>
          </a:xfrm>
          <a:prstGeom prst="rect">
            <a:avLst/>
          </a:prstGeom>
        </p:spPr>
        <p:txBody>
          <a:bodyPr wrap="none">
            <a:spAutoFit/>
          </a:bodyPr>
          <a:lstStyle/>
          <a:p>
            <a:r>
              <a:rPr lang="en-US" sz="4400" b="1">
                <a:latin typeface="Times New Roman" panose="02020603050405020304" pitchFamily="18" charset="0"/>
                <a:cs typeface="Times New Roman" panose="02020603050405020304" pitchFamily="18" charset="0"/>
              </a:rPr>
              <a:t>c) Bài tập</a:t>
            </a:r>
            <a:endParaRPr lang="en-GB" sz="4400">
              <a:latin typeface="Times New Roman" panose="02020603050405020304" pitchFamily="18" charset="0"/>
              <a:cs typeface="Times New Roman" panose="02020603050405020304" pitchFamily="18" charset="0"/>
            </a:endParaRPr>
          </a:p>
        </p:txBody>
      </p:sp>
      <p:sp>
        <p:nvSpPr>
          <p:cNvPr id="9" name="Rectangle 8"/>
          <p:cNvSpPr/>
          <p:nvPr/>
        </p:nvSpPr>
        <p:spPr>
          <a:xfrm>
            <a:off x="7049102" y="3720068"/>
            <a:ext cx="7486806" cy="3785652"/>
          </a:xfrm>
          <a:prstGeom prst="rect">
            <a:avLst/>
          </a:prstGeom>
        </p:spPr>
        <p:txBody>
          <a:bodyPr wrap="square">
            <a:spAutoFit/>
          </a:bodyPr>
          <a:lstStyle/>
          <a:p>
            <a:pPr algn="just"/>
            <a:r>
              <a:rPr lang="en-US" sz="4000" b="1">
                <a:latin typeface="Times New Roman" panose="02020603050405020304" pitchFamily="18" charset="0"/>
                <a:cs typeface="Times New Roman" panose="02020603050405020304" pitchFamily="18" charset="0"/>
              </a:rPr>
              <a:t>Đề bài: </a:t>
            </a:r>
            <a:r>
              <a:rPr lang="en-US" sz="4000">
                <a:latin typeface="Times New Roman" panose="02020603050405020304" pitchFamily="18" charset="0"/>
                <a:cs typeface="Times New Roman" panose="02020603050405020304" pitchFamily="18" charset="0"/>
              </a:rPr>
              <a:t>Dựa vào gợi ý về cách thức đã nêu ở trên, hãy chọn viết đoạn văn với ý khái quát: </a:t>
            </a:r>
            <a:r>
              <a:rPr lang="en-US" sz="4000" i="1">
                <a:latin typeface="Times New Roman" panose="02020603050405020304" pitchFamily="18" charset="0"/>
                <a:cs typeface="Times New Roman" panose="02020603050405020304" pitchFamily="18" charset="0"/>
              </a:rPr>
              <a:t>"Con người Việt Nam là những người giàu lòng nhân ái" bằng một trong ba cách (diễn dịch, quy nạp, phối hợp).</a:t>
            </a:r>
            <a:endParaRPr lang="en-GB"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077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a:off x="14314514" y="311749"/>
            <a:ext cx="4173960" cy="2666117"/>
          </a:xfrm>
          <a:custGeom>
            <a:avLst/>
            <a:gdLst/>
            <a:ahLst/>
            <a:cxnLst/>
            <a:rect l="l" t="t" r="r" b="b"/>
            <a:pathLst>
              <a:path w="4173960" h="2666117">
                <a:moveTo>
                  <a:pt x="0" y="0"/>
                </a:moveTo>
                <a:lnTo>
                  <a:pt x="4173959" y="0"/>
                </a:lnTo>
                <a:lnTo>
                  <a:pt x="4173959" y="2666117"/>
                </a:lnTo>
                <a:lnTo>
                  <a:pt x="0" y="2666117"/>
                </a:lnTo>
                <a:lnTo>
                  <a:pt x="0" y="0"/>
                </a:lnTo>
                <a:close/>
              </a:path>
            </a:pathLst>
          </a:custGeom>
          <a:blipFill>
            <a:blip r:embed="rId2"/>
            <a:stretch>
              <a:fillRect/>
            </a:stretch>
          </a:blipFill>
        </p:spPr>
      </p:sp>
      <p:sp>
        <p:nvSpPr>
          <p:cNvPr id="3" name="Freeform 3"/>
          <p:cNvSpPr/>
          <p:nvPr/>
        </p:nvSpPr>
        <p:spPr>
          <a:xfrm>
            <a:off x="-2093506" y="4117855"/>
            <a:ext cx="6244411" cy="3988618"/>
          </a:xfrm>
          <a:custGeom>
            <a:avLst/>
            <a:gdLst/>
            <a:ahLst/>
            <a:cxnLst/>
            <a:rect l="l" t="t" r="r" b="b"/>
            <a:pathLst>
              <a:path w="6244411" h="3988618">
                <a:moveTo>
                  <a:pt x="0" y="0"/>
                </a:moveTo>
                <a:lnTo>
                  <a:pt x="6244412" y="0"/>
                </a:lnTo>
                <a:lnTo>
                  <a:pt x="6244412" y="3988618"/>
                </a:lnTo>
                <a:lnTo>
                  <a:pt x="0" y="3988618"/>
                </a:lnTo>
                <a:lnTo>
                  <a:pt x="0" y="0"/>
                </a:lnTo>
                <a:close/>
              </a:path>
            </a:pathLst>
          </a:custGeom>
          <a:blipFill>
            <a:blip r:embed="rId2"/>
            <a:stretch>
              <a:fillRect/>
            </a:stretch>
          </a:blipFill>
        </p:spPr>
      </p:sp>
      <p:sp>
        <p:nvSpPr>
          <p:cNvPr id="4" name="Freeform 4"/>
          <p:cNvSpPr/>
          <p:nvPr/>
        </p:nvSpPr>
        <p:spPr>
          <a:xfrm>
            <a:off x="-1177901" y="-1227392"/>
            <a:ext cx="7315200" cy="3910307"/>
          </a:xfrm>
          <a:custGeom>
            <a:avLst/>
            <a:gdLst/>
            <a:ahLst/>
            <a:cxnLst/>
            <a:rect l="l" t="t" r="r" b="b"/>
            <a:pathLst>
              <a:path w="7315200" h="3910307">
                <a:moveTo>
                  <a:pt x="0" y="0"/>
                </a:moveTo>
                <a:lnTo>
                  <a:pt x="7315200" y="0"/>
                </a:lnTo>
                <a:lnTo>
                  <a:pt x="7315200" y="3910307"/>
                </a:lnTo>
                <a:lnTo>
                  <a:pt x="0" y="391030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TextBox 5"/>
          <p:cNvSpPr txBox="1"/>
          <p:nvPr/>
        </p:nvSpPr>
        <p:spPr>
          <a:xfrm>
            <a:off x="7111266" y="3635863"/>
            <a:ext cx="10078071" cy="2123658"/>
          </a:xfrm>
          <a:prstGeom prst="rect">
            <a:avLst/>
          </a:prstGeom>
        </p:spPr>
        <p:txBody>
          <a:bodyPr lIns="0" tIns="0" rIns="0" bIns="0" rtlCol="0" anchor="t">
            <a:spAutoFit/>
          </a:bodyPr>
          <a:lstStyle/>
          <a:p>
            <a:r>
              <a:rPr lang="en-US" sz="13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Gợi ý</a:t>
            </a:r>
            <a:endParaRPr lang="en-GB" sz="13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Freeform 6"/>
          <p:cNvSpPr/>
          <p:nvPr/>
        </p:nvSpPr>
        <p:spPr>
          <a:xfrm>
            <a:off x="7111266" y="7109270"/>
            <a:ext cx="13778774" cy="6355459"/>
          </a:xfrm>
          <a:custGeom>
            <a:avLst/>
            <a:gdLst/>
            <a:ahLst/>
            <a:cxnLst/>
            <a:rect l="l" t="t" r="r" b="b"/>
            <a:pathLst>
              <a:path w="13778774" h="6355459">
                <a:moveTo>
                  <a:pt x="0" y="0"/>
                </a:moveTo>
                <a:lnTo>
                  <a:pt x="13778774" y="0"/>
                </a:lnTo>
                <a:lnTo>
                  <a:pt x="13778774" y="6355460"/>
                </a:lnTo>
                <a:lnTo>
                  <a:pt x="0" y="6355460"/>
                </a:lnTo>
                <a:lnTo>
                  <a:pt x="0" y="0"/>
                </a:lnTo>
                <a:close/>
              </a:path>
            </a:pathLst>
          </a:custGeom>
          <a:blipFill>
            <a:blip r:embed="rId5"/>
            <a:stretch>
              <a:fillRect/>
            </a:stretch>
          </a:blipFill>
        </p:spPr>
      </p:sp>
      <p:sp>
        <p:nvSpPr>
          <p:cNvPr id="7" name="Freeform 7"/>
          <p:cNvSpPr/>
          <p:nvPr/>
        </p:nvSpPr>
        <p:spPr>
          <a:xfrm rot="-1334791">
            <a:off x="14984464" y="5054881"/>
            <a:ext cx="4607903" cy="6103183"/>
          </a:xfrm>
          <a:custGeom>
            <a:avLst/>
            <a:gdLst/>
            <a:ahLst/>
            <a:cxnLst/>
            <a:rect l="l" t="t" r="r" b="b"/>
            <a:pathLst>
              <a:path w="4607903" h="6103183">
                <a:moveTo>
                  <a:pt x="0" y="0"/>
                </a:moveTo>
                <a:lnTo>
                  <a:pt x="4607904" y="0"/>
                </a:lnTo>
                <a:lnTo>
                  <a:pt x="4607904" y="6103183"/>
                </a:lnTo>
                <a:lnTo>
                  <a:pt x="0" y="6103183"/>
                </a:lnTo>
                <a:lnTo>
                  <a:pt x="0" y="0"/>
                </a:lnTo>
                <a:close/>
              </a:path>
            </a:pathLst>
          </a:custGeom>
          <a:blipFill>
            <a:blip r:embed="rId6"/>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a:off x="914400" y="-114300"/>
            <a:ext cx="17754600" cy="10401300"/>
          </a:xfrm>
          <a:custGeom>
            <a:avLst/>
            <a:gdLst/>
            <a:ahLst/>
            <a:cxnLst/>
            <a:rect l="l" t="t" r="r" b="b"/>
            <a:pathLst>
              <a:path w="6549586" h="7411129">
                <a:moveTo>
                  <a:pt x="0" y="0"/>
                </a:moveTo>
                <a:lnTo>
                  <a:pt x="6549586" y="0"/>
                </a:lnTo>
                <a:lnTo>
                  <a:pt x="6549586" y="7411130"/>
                </a:lnTo>
                <a:lnTo>
                  <a:pt x="0" y="7411130"/>
                </a:lnTo>
                <a:lnTo>
                  <a:pt x="0" y="0"/>
                </a:lnTo>
                <a:close/>
              </a:path>
            </a:pathLst>
          </a:custGeom>
          <a:blipFill>
            <a:blip r:embed="rId2"/>
            <a:stretch>
              <a:fillRect/>
            </a:stretch>
          </a:blipFill>
        </p:spPr>
      </p:sp>
      <p:sp>
        <p:nvSpPr>
          <p:cNvPr id="3" name="Freeform 3"/>
          <p:cNvSpPr/>
          <p:nvPr/>
        </p:nvSpPr>
        <p:spPr>
          <a:xfrm flipH="1">
            <a:off x="-3612170" y="7166962"/>
            <a:ext cx="13528622" cy="6240077"/>
          </a:xfrm>
          <a:custGeom>
            <a:avLst/>
            <a:gdLst/>
            <a:ahLst/>
            <a:cxnLst/>
            <a:rect l="l" t="t" r="r" b="b"/>
            <a:pathLst>
              <a:path w="13528622" h="6240077">
                <a:moveTo>
                  <a:pt x="13528621" y="0"/>
                </a:moveTo>
                <a:lnTo>
                  <a:pt x="0" y="0"/>
                </a:lnTo>
                <a:lnTo>
                  <a:pt x="0" y="6240076"/>
                </a:lnTo>
                <a:lnTo>
                  <a:pt x="13528621" y="6240076"/>
                </a:lnTo>
                <a:lnTo>
                  <a:pt x="13528621" y="0"/>
                </a:lnTo>
                <a:close/>
              </a:path>
            </a:pathLst>
          </a:custGeom>
          <a:blipFill>
            <a:blip r:embed="rId3"/>
            <a:stretch>
              <a:fillRect/>
            </a:stretch>
          </a:blipFill>
        </p:spPr>
      </p:sp>
      <p:sp>
        <p:nvSpPr>
          <p:cNvPr id="4" name="Freeform 4"/>
          <p:cNvSpPr/>
          <p:nvPr/>
        </p:nvSpPr>
        <p:spPr>
          <a:xfrm rot="16899833" flipH="1">
            <a:off x="-1873329" y="1517000"/>
            <a:ext cx="6579347" cy="2623515"/>
          </a:xfrm>
          <a:custGeom>
            <a:avLst/>
            <a:gdLst/>
            <a:ahLst/>
            <a:cxnLst/>
            <a:rect l="l" t="t" r="r" b="b"/>
            <a:pathLst>
              <a:path w="6579347" h="2623515">
                <a:moveTo>
                  <a:pt x="6579348" y="0"/>
                </a:moveTo>
                <a:lnTo>
                  <a:pt x="0" y="0"/>
                </a:lnTo>
                <a:lnTo>
                  <a:pt x="0" y="2623515"/>
                </a:lnTo>
                <a:lnTo>
                  <a:pt x="6579348" y="2623515"/>
                </a:lnTo>
                <a:lnTo>
                  <a:pt x="6579348" y="0"/>
                </a:lnTo>
                <a:close/>
              </a:path>
            </a:pathLst>
          </a:custGeom>
          <a:blipFill>
            <a:blip r:embed="rId4"/>
            <a:stretch>
              <a:fillRect/>
            </a:stretch>
          </a:blipFill>
        </p:spPr>
      </p:sp>
      <p:sp>
        <p:nvSpPr>
          <p:cNvPr id="7" name="Freeform 7"/>
          <p:cNvSpPr/>
          <p:nvPr/>
        </p:nvSpPr>
        <p:spPr>
          <a:xfrm rot="630917" flipH="1">
            <a:off x="13946191" y="8609644"/>
            <a:ext cx="5096903" cy="2029494"/>
          </a:xfrm>
          <a:custGeom>
            <a:avLst/>
            <a:gdLst/>
            <a:ahLst/>
            <a:cxnLst/>
            <a:rect l="l" t="t" r="r" b="b"/>
            <a:pathLst>
              <a:path w="5096903" h="2029494">
                <a:moveTo>
                  <a:pt x="5096903" y="0"/>
                </a:moveTo>
                <a:lnTo>
                  <a:pt x="0" y="0"/>
                </a:lnTo>
                <a:lnTo>
                  <a:pt x="0" y="2029494"/>
                </a:lnTo>
                <a:lnTo>
                  <a:pt x="5096903" y="2029494"/>
                </a:lnTo>
                <a:lnTo>
                  <a:pt x="5096903"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Rectangle 4"/>
          <p:cNvSpPr/>
          <p:nvPr/>
        </p:nvSpPr>
        <p:spPr>
          <a:xfrm>
            <a:off x="2931042" y="854422"/>
            <a:ext cx="13563600" cy="8463855"/>
          </a:xfrm>
          <a:prstGeom prst="rect">
            <a:avLst/>
          </a:prstGeom>
        </p:spPr>
        <p:txBody>
          <a:bodyPr wrap="square">
            <a:spAutoFit/>
          </a:bodyPr>
          <a:lstStyle/>
          <a:p>
            <a:pPr algn="just"/>
            <a:r>
              <a:rPr lang="en-US" sz="32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Con người Việt Nam là những người giàu lòng nhân ái. Đây  l</a:t>
            </a:r>
            <a:r>
              <a:rPr lang="en-US" sz="32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à một phẩm chất tốt đẹp của người Việt Nam từ xưa đến nay. Lòng nhân ái chính là tình yêu thương con người, “thương người như thể thương thân”, “ lá lành đùm lá rách”. Truyền thống này hình thành từ cuộc sống của người Việt cổ và phát triển theo tiến trình lịch sử của dân tộc, thể hiện rõ nét trong quá trình lao động, học tập và chiến đấu. Trong thời kỳ chiến tranh, lòng nhân ái muốn giúp đỡ cho bản thân và những người khác vượt qua khổ đau của vòng nô lệ đã mang đến sức mạnh đoàn kết cho toàn dân tộc, trở thành thứ vũ khí vô hình mang lại độc lập cho quê hương, đất nước. Trong hiện tại thời bình, khi đất nước đang ngày càng phát triển nhưng bên cạnh đó vẫn còn vô số những mảnh đời bất hạnh, những cụ già neo đơn, trẻ em lang thang cơ nhỡ…cần được quan tâm, chăm sóc. Biết bao tấm lòng hảo tâm góp tiền của giúp đỡ đồng bào bão lũ miền Trung vượt qua thiên tai, xây dựng những căn nhà tình nghĩa cho những gia đình khó khăn, hay những bữa cơm giá 0 đồng của cộng đồng thiện nguyện,... Đó chỉ là một vài trong vô số những viêc làm cao đẹp của cộng đồng người Việt Nam thể hiện tình yêu thương đồng bào, tấm lòng nhân ái, sự cho đi của nhân dân. Lòng nhân ái đã góp phần làm nên vẻ đẹp tâm hồn của người Việt Nam. </a:t>
            </a:r>
            <a:endParaRPr lang="en-GB"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054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a:off x="7451333" y="7422093"/>
            <a:ext cx="13778774" cy="6355459"/>
          </a:xfrm>
          <a:custGeom>
            <a:avLst/>
            <a:gdLst/>
            <a:ahLst/>
            <a:cxnLst/>
            <a:rect l="l" t="t" r="r" b="b"/>
            <a:pathLst>
              <a:path w="13778774" h="6355459">
                <a:moveTo>
                  <a:pt x="0" y="0"/>
                </a:moveTo>
                <a:lnTo>
                  <a:pt x="13778774" y="0"/>
                </a:lnTo>
                <a:lnTo>
                  <a:pt x="13778774" y="6355459"/>
                </a:lnTo>
                <a:lnTo>
                  <a:pt x="0" y="6355459"/>
                </a:lnTo>
                <a:lnTo>
                  <a:pt x="0" y="0"/>
                </a:lnTo>
                <a:close/>
              </a:path>
            </a:pathLst>
          </a:custGeom>
          <a:blipFill>
            <a:blip r:embed="rId2"/>
            <a:stretch>
              <a:fillRect/>
            </a:stretch>
          </a:blipFill>
        </p:spPr>
      </p:sp>
      <p:sp>
        <p:nvSpPr>
          <p:cNvPr id="3" name="Freeform 3"/>
          <p:cNvSpPr/>
          <p:nvPr/>
        </p:nvSpPr>
        <p:spPr>
          <a:xfrm>
            <a:off x="15758071" y="3689207"/>
            <a:ext cx="4607903" cy="6103183"/>
          </a:xfrm>
          <a:custGeom>
            <a:avLst/>
            <a:gdLst/>
            <a:ahLst/>
            <a:cxnLst/>
            <a:rect l="l" t="t" r="r" b="b"/>
            <a:pathLst>
              <a:path w="4607903" h="6103183">
                <a:moveTo>
                  <a:pt x="0" y="0"/>
                </a:moveTo>
                <a:lnTo>
                  <a:pt x="4607903" y="0"/>
                </a:lnTo>
                <a:lnTo>
                  <a:pt x="4607903" y="6103183"/>
                </a:lnTo>
                <a:lnTo>
                  <a:pt x="0" y="6103183"/>
                </a:lnTo>
                <a:lnTo>
                  <a:pt x="0" y="0"/>
                </a:lnTo>
                <a:close/>
              </a:path>
            </a:pathLst>
          </a:custGeom>
          <a:blipFill>
            <a:blip r:embed="rId3"/>
            <a:stretch>
              <a:fillRect/>
            </a:stretch>
          </a:blipFill>
        </p:spPr>
      </p:sp>
      <p:sp>
        <p:nvSpPr>
          <p:cNvPr id="5" name="Freeform 5"/>
          <p:cNvSpPr/>
          <p:nvPr/>
        </p:nvSpPr>
        <p:spPr>
          <a:xfrm>
            <a:off x="13925114" y="-1028700"/>
            <a:ext cx="1832956" cy="4114800"/>
          </a:xfrm>
          <a:custGeom>
            <a:avLst/>
            <a:gdLst/>
            <a:ahLst/>
            <a:cxnLst/>
            <a:rect l="l" t="t" r="r" b="b"/>
            <a:pathLst>
              <a:path w="1832956" h="4114800">
                <a:moveTo>
                  <a:pt x="0" y="0"/>
                </a:moveTo>
                <a:lnTo>
                  <a:pt x="1832957" y="0"/>
                </a:lnTo>
                <a:lnTo>
                  <a:pt x="1832957"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3200400" y="3689207"/>
            <a:ext cx="11326948" cy="2954655"/>
          </a:xfrm>
          <a:prstGeom prst="rect">
            <a:avLst/>
          </a:prstGeom>
        </p:spPr>
        <p:txBody>
          <a:bodyPr lIns="0" tIns="0" rIns="0" bIns="0" rtlCol="0" anchor="t">
            <a:spAutoFit/>
          </a:bodyPr>
          <a:lstStyle/>
          <a:p>
            <a:pPr algn="ctr"/>
            <a:r>
              <a:rPr lang="vi-VN" sz="9600" b="1">
                <a:effectLst>
                  <a:outerShdw blurRad="38100" dist="38100" dir="2700000" algn="tl">
                    <a:srgbClr val="000000">
                      <a:alpha val="43137"/>
                    </a:srgbClr>
                  </a:outerShdw>
                </a:effectLst>
                <a:latin typeface="+mj-lt"/>
              </a:rPr>
              <a:t>HOẠT ĐỘNG </a:t>
            </a:r>
            <a:r>
              <a:rPr lang="vi-VN" sz="9600" b="1" smtClean="0">
                <a:effectLst>
                  <a:outerShdw blurRad="38100" dist="38100" dir="2700000" algn="tl">
                    <a:srgbClr val="000000">
                      <a:alpha val="43137"/>
                    </a:srgbClr>
                  </a:outerShdw>
                </a:effectLst>
                <a:latin typeface="+mj-lt"/>
              </a:rPr>
              <a:t>4</a:t>
            </a:r>
          </a:p>
          <a:p>
            <a:pPr algn="ctr"/>
            <a:r>
              <a:rPr lang="vi-VN" sz="9600" b="1" smtClean="0">
                <a:effectLst>
                  <a:outerShdw blurRad="38100" dist="38100" dir="2700000" algn="tl">
                    <a:srgbClr val="000000">
                      <a:alpha val="43137"/>
                    </a:srgbClr>
                  </a:outerShdw>
                </a:effectLst>
                <a:latin typeface="+mj-lt"/>
              </a:rPr>
              <a:t> </a:t>
            </a:r>
            <a:r>
              <a:rPr lang="vi-VN" sz="9600" b="1">
                <a:effectLst>
                  <a:outerShdw blurRad="38100" dist="38100" dir="2700000" algn="tl">
                    <a:srgbClr val="000000">
                      <a:alpha val="43137"/>
                    </a:srgbClr>
                  </a:outerShdw>
                </a:effectLst>
                <a:latin typeface="+mj-lt"/>
              </a:rPr>
              <a:t>VẬN DỤNG</a:t>
            </a:r>
            <a:endParaRPr lang="en-GB" sz="9600">
              <a:solidFill>
                <a:prstClr val="black"/>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38173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a:off x="5663473" y="1437935"/>
            <a:ext cx="10258065" cy="7411129"/>
          </a:xfrm>
          <a:custGeom>
            <a:avLst/>
            <a:gdLst/>
            <a:ahLst/>
            <a:cxnLst/>
            <a:rect l="l" t="t" r="r" b="b"/>
            <a:pathLst>
              <a:path w="6549586" h="7411129">
                <a:moveTo>
                  <a:pt x="0" y="0"/>
                </a:moveTo>
                <a:lnTo>
                  <a:pt x="6549586" y="0"/>
                </a:lnTo>
                <a:lnTo>
                  <a:pt x="6549586" y="7411130"/>
                </a:lnTo>
                <a:lnTo>
                  <a:pt x="0" y="7411130"/>
                </a:lnTo>
                <a:lnTo>
                  <a:pt x="0" y="0"/>
                </a:lnTo>
                <a:close/>
              </a:path>
            </a:pathLst>
          </a:custGeom>
          <a:blipFill>
            <a:blip r:embed="rId2"/>
            <a:stretch>
              <a:fillRect/>
            </a:stretch>
          </a:blipFill>
        </p:spPr>
      </p:sp>
      <p:sp>
        <p:nvSpPr>
          <p:cNvPr id="3" name="Freeform 3"/>
          <p:cNvSpPr/>
          <p:nvPr/>
        </p:nvSpPr>
        <p:spPr>
          <a:xfrm flipH="1">
            <a:off x="-3612170" y="7166962"/>
            <a:ext cx="13528622" cy="6240077"/>
          </a:xfrm>
          <a:custGeom>
            <a:avLst/>
            <a:gdLst/>
            <a:ahLst/>
            <a:cxnLst/>
            <a:rect l="l" t="t" r="r" b="b"/>
            <a:pathLst>
              <a:path w="13528622" h="6240077">
                <a:moveTo>
                  <a:pt x="13528621" y="0"/>
                </a:moveTo>
                <a:lnTo>
                  <a:pt x="0" y="0"/>
                </a:lnTo>
                <a:lnTo>
                  <a:pt x="0" y="6240076"/>
                </a:lnTo>
                <a:lnTo>
                  <a:pt x="13528621" y="6240076"/>
                </a:lnTo>
                <a:lnTo>
                  <a:pt x="13528621" y="0"/>
                </a:lnTo>
                <a:close/>
              </a:path>
            </a:pathLst>
          </a:custGeom>
          <a:blipFill>
            <a:blip r:embed="rId3"/>
            <a:stretch>
              <a:fillRect/>
            </a:stretch>
          </a:blipFill>
        </p:spPr>
      </p:sp>
      <p:sp>
        <p:nvSpPr>
          <p:cNvPr id="4" name="Freeform 4"/>
          <p:cNvSpPr/>
          <p:nvPr/>
        </p:nvSpPr>
        <p:spPr>
          <a:xfrm flipH="1">
            <a:off x="-915874" y="126178"/>
            <a:ext cx="6579347" cy="2623515"/>
          </a:xfrm>
          <a:custGeom>
            <a:avLst/>
            <a:gdLst/>
            <a:ahLst/>
            <a:cxnLst/>
            <a:rect l="l" t="t" r="r" b="b"/>
            <a:pathLst>
              <a:path w="6579347" h="2623515">
                <a:moveTo>
                  <a:pt x="6579348" y="0"/>
                </a:moveTo>
                <a:lnTo>
                  <a:pt x="0" y="0"/>
                </a:lnTo>
                <a:lnTo>
                  <a:pt x="0" y="2623515"/>
                </a:lnTo>
                <a:lnTo>
                  <a:pt x="6579348" y="2623515"/>
                </a:lnTo>
                <a:lnTo>
                  <a:pt x="6579348" y="0"/>
                </a:lnTo>
                <a:close/>
              </a:path>
            </a:pathLst>
          </a:custGeom>
          <a:blipFill>
            <a:blip r:embed="rId4"/>
            <a:stretch>
              <a:fillRect/>
            </a:stretch>
          </a:blipFill>
        </p:spPr>
      </p:sp>
      <p:sp>
        <p:nvSpPr>
          <p:cNvPr id="7" name="Freeform 7"/>
          <p:cNvSpPr/>
          <p:nvPr/>
        </p:nvSpPr>
        <p:spPr>
          <a:xfrm rot="630917" flipH="1">
            <a:off x="13946191" y="8609644"/>
            <a:ext cx="5096903" cy="2029494"/>
          </a:xfrm>
          <a:custGeom>
            <a:avLst/>
            <a:gdLst/>
            <a:ahLst/>
            <a:cxnLst/>
            <a:rect l="l" t="t" r="r" b="b"/>
            <a:pathLst>
              <a:path w="5096903" h="2029494">
                <a:moveTo>
                  <a:pt x="5096903" y="0"/>
                </a:moveTo>
                <a:lnTo>
                  <a:pt x="0" y="0"/>
                </a:lnTo>
                <a:lnTo>
                  <a:pt x="0" y="2029494"/>
                </a:lnTo>
                <a:lnTo>
                  <a:pt x="5096903" y="2029494"/>
                </a:lnTo>
                <a:lnTo>
                  <a:pt x="5096903"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9" name="Rectangle 8"/>
          <p:cNvSpPr/>
          <p:nvPr/>
        </p:nvSpPr>
        <p:spPr>
          <a:xfrm>
            <a:off x="6944405" y="2881341"/>
            <a:ext cx="7696199" cy="4524315"/>
          </a:xfrm>
          <a:prstGeom prst="rect">
            <a:avLst/>
          </a:prstGeom>
        </p:spPr>
        <p:txBody>
          <a:bodyPr wrap="square">
            <a:spAutoFit/>
          </a:bodyPr>
          <a:lstStyle/>
          <a:p>
            <a:pPr algn="just"/>
            <a:r>
              <a:rPr lang="en-US" sz="7200">
                <a:latin typeface="Times New Roman" panose="02020603050405020304" pitchFamily="18" charset="0"/>
                <a:cs typeface="Times New Roman" panose="02020603050405020304" pitchFamily="18" charset="0"/>
              </a:rPr>
              <a:t>Giới thiệu một danh nhân văn hoá của quê hương em cho bạn bè được biết.</a:t>
            </a:r>
            <a:endParaRPr lang="en-GB" sz="720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77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a:off x="7451333" y="7422093"/>
            <a:ext cx="13778774" cy="6355459"/>
          </a:xfrm>
          <a:custGeom>
            <a:avLst/>
            <a:gdLst/>
            <a:ahLst/>
            <a:cxnLst/>
            <a:rect l="l" t="t" r="r" b="b"/>
            <a:pathLst>
              <a:path w="13778774" h="6355459">
                <a:moveTo>
                  <a:pt x="0" y="0"/>
                </a:moveTo>
                <a:lnTo>
                  <a:pt x="13778774" y="0"/>
                </a:lnTo>
                <a:lnTo>
                  <a:pt x="13778774" y="6355459"/>
                </a:lnTo>
                <a:lnTo>
                  <a:pt x="0" y="6355459"/>
                </a:lnTo>
                <a:lnTo>
                  <a:pt x="0" y="0"/>
                </a:lnTo>
                <a:close/>
              </a:path>
            </a:pathLst>
          </a:custGeom>
          <a:blipFill>
            <a:blip r:embed="rId2"/>
            <a:stretch>
              <a:fillRect/>
            </a:stretch>
          </a:blipFill>
        </p:spPr>
      </p:sp>
      <p:sp>
        <p:nvSpPr>
          <p:cNvPr id="3" name="Freeform 3"/>
          <p:cNvSpPr/>
          <p:nvPr/>
        </p:nvSpPr>
        <p:spPr>
          <a:xfrm>
            <a:off x="15758071" y="3689207"/>
            <a:ext cx="4607903" cy="6103183"/>
          </a:xfrm>
          <a:custGeom>
            <a:avLst/>
            <a:gdLst/>
            <a:ahLst/>
            <a:cxnLst/>
            <a:rect l="l" t="t" r="r" b="b"/>
            <a:pathLst>
              <a:path w="4607903" h="6103183">
                <a:moveTo>
                  <a:pt x="0" y="0"/>
                </a:moveTo>
                <a:lnTo>
                  <a:pt x="4607903" y="0"/>
                </a:lnTo>
                <a:lnTo>
                  <a:pt x="4607903" y="6103183"/>
                </a:lnTo>
                <a:lnTo>
                  <a:pt x="0" y="6103183"/>
                </a:lnTo>
                <a:lnTo>
                  <a:pt x="0" y="0"/>
                </a:lnTo>
                <a:close/>
              </a:path>
            </a:pathLst>
          </a:custGeom>
          <a:blipFill>
            <a:blip r:embed="rId3"/>
            <a:stretch>
              <a:fillRect/>
            </a:stretch>
          </a:blipFill>
        </p:spPr>
      </p:sp>
      <p:sp>
        <p:nvSpPr>
          <p:cNvPr id="4" name="Freeform 4"/>
          <p:cNvSpPr/>
          <p:nvPr/>
        </p:nvSpPr>
        <p:spPr>
          <a:xfrm>
            <a:off x="13925114" y="-1028700"/>
            <a:ext cx="1832956" cy="4114800"/>
          </a:xfrm>
          <a:custGeom>
            <a:avLst/>
            <a:gdLst/>
            <a:ahLst/>
            <a:cxnLst/>
            <a:rect l="l" t="t" r="r" b="b"/>
            <a:pathLst>
              <a:path w="1832956" h="4114800">
                <a:moveTo>
                  <a:pt x="0" y="0"/>
                </a:moveTo>
                <a:lnTo>
                  <a:pt x="1832957" y="0"/>
                </a:lnTo>
                <a:lnTo>
                  <a:pt x="1832957"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TextBox 5"/>
          <p:cNvSpPr txBox="1"/>
          <p:nvPr/>
        </p:nvSpPr>
        <p:spPr>
          <a:xfrm>
            <a:off x="3486103" y="3949325"/>
            <a:ext cx="11315794" cy="2512030"/>
          </a:xfrm>
          <a:prstGeom prst="rect">
            <a:avLst/>
          </a:prstGeom>
        </p:spPr>
        <p:txBody>
          <a:bodyPr lIns="0" tIns="0" rIns="0" bIns="0" rtlCol="0" anchor="t">
            <a:spAutoFit/>
          </a:bodyPr>
          <a:lstStyle/>
          <a:p>
            <a:pPr algn="ctr">
              <a:lnSpc>
                <a:spcPts val="20402"/>
              </a:lnSpc>
            </a:pPr>
            <a:r>
              <a:rPr lang="en-US" sz="14573">
                <a:solidFill>
                  <a:srgbClr val="DB8F5C"/>
                </a:solidFill>
                <a:latin typeface="Feel Free Playful"/>
              </a:rPr>
              <a:t>Thank you </a:t>
            </a:r>
          </a:p>
        </p:txBody>
      </p:sp>
      <p:sp>
        <p:nvSpPr>
          <p:cNvPr id="6" name="Freeform 6"/>
          <p:cNvSpPr/>
          <p:nvPr/>
        </p:nvSpPr>
        <p:spPr>
          <a:xfrm rot="-2061635">
            <a:off x="-871283" y="298871"/>
            <a:ext cx="6334366" cy="3349296"/>
          </a:xfrm>
          <a:custGeom>
            <a:avLst/>
            <a:gdLst/>
            <a:ahLst/>
            <a:cxnLst/>
            <a:rect l="l" t="t" r="r" b="b"/>
            <a:pathLst>
              <a:path w="6334366" h="3349296">
                <a:moveTo>
                  <a:pt x="0" y="0"/>
                </a:moveTo>
                <a:lnTo>
                  <a:pt x="6334366" y="0"/>
                </a:lnTo>
                <a:lnTo>
                  <a:pt x="6334366" y="3349296"/>
                </a:lnTo>
                <a:lnTo>
                  <a:pt x="0" y="3349296"/>
                </a:lnTo>
                <a:lnTo>
                  <a:pt x="0" y="0"/>
                </a:lnTo>
                <a:close/>
              </a:path>
            </a:pathLst>
          </a:custGeom>
          <a:blipFill>
            <a:blip r:embed="rId6"/>
            <a:stretch>
              <a:fillRect/>
            </a:stretch>
          </a:blipFill>
        </p:spPr>
      </p:sp>
      <p:sp>
        <p:nvSpPr>
          <p:cNvPr id="7" name="Freeform 7"/>
          <p:cNvSpPr/>
          <p:nvPr/>
        </p:nvSpPr>
        <p:spPr>
          <a:xfrm>
            <a:off x="-1033801" y="7850747"/>
            <a:ext cx="13778774" cy="6355459"/>
          </a:xfrm>
          <a:custGeom>
            <a:avLst/>
            <a:gdLst/>
            <a:ahLst/>
            <a:cxnLst/>
            <a:rect l="l" t="t" r="r" b="b"/>
            <a:pathLst>
              <a:path w="13778774" h="6355459">
                <a:moveTo>
                  <a:pt x="0" y="0"/>
                </a:moveTo>
                <a:lnTo>
                  <a:pt x="13778774" y="0"/>
                </a:lnTo>
                <a:lnTo>
                  <a:pt x="13778774" y="6355459"/>
                </a:lnTo>
                <a:lnTo>
                  <a:pt x="0" y="6355459"/>
                </a:lnTo>
                <a:lnTo>
                  <a:pt x="0" y="0"/>
                </a:lnTo>
                <a:close/>
              </a:path>
            </a:pathLst>
          </a:custGeom>
          <a:blipFill>
            <a:blip r:embed="rId2"/>
            <a:stretch>
              <a:fillRect/>
            </a:stretch>
          </a:blipFill>
        </p:spPr>
      </p:sp>
      <p:sp>
        <p:nvSpPr>
          <p:cNvPr id="8" name="Freeform 8"/>
          <p:cNvSpPr/>
          <p:nvPr/>
        </p:nvSpPr>
        <p:spPr>
          <a:xfrm rot="-1334791">
            <a:off x="15433691" y="5998086"/>
            <a:ext cx="4607903" cy="6103183"/>
          </a:xfrm>
          <a:custGeom>
            <a:avLst/>
            <a:gdLst/>
            <a:ahLst/>
            <a:cxnLst/>
            <a:rect l="l" t="t" r="r" b="b"/>
            <a:pathLst>
              <a:path w="4607903" h="6103183">
                <a:moveTo>
                  <a:pt x="0" y="0"/>
                </a:moveTo>
                <a:lnTo>
                  <a:pt x="4607904" y="0"/>
                </a:lnTo>
                <a:lnTo>
                  <a:pt x="4607904" y="6103184"/>
                </a:lnTo>
                <a:lnTo>
                  <a:pt x="0" y="6103184"/>
                </a:lnTo>
                <a:lnTo>
                  <a:pt x="0" y="0"/>
                </a:lnTo>
                <a:close/>
              </a:path>
            </a:pathLst>
          </a:custGeom>
          <a:blipFill>
            <a:blip r:embed="rId3"/>
            <a:stretch>
              <a:fillRect/>
            </a:stretch>
          </a:blipFill>
        </p:spPr>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a:off x="7451333" y="7422093"/>
            <a:ext cx="13778774" cy="6355459"/>
          </a:xfrm>
          <a:custGeom>
            <a:avLst/>
            <a:gdLst/>
            <a:ahLst/>
            <a:cxnLst/>
            <a:rect l="l" t="t" r="r" b="b"/>
            <a:pathLst>
              <a:path w="13778774" h="6355459">
                <a:moveTo>
                  <a:pt x="0" y="0"/>
                </a:moveTo>
                <a:lnTo>
                  <a:pt x="13778774" y="0"/>
                </a:lnTo>
                <a:lnTo>
                  <a:pt x="13778774" y="6355459"/>
                </a:lnTo>
                <a:lnTo>
                  <a:pt x="0" y="6355459"/>
                </a:lnTo>
                <a:lnTo>
                  <a:pt x="0" y="0"/>
                </a:lnTo>
                <a:close/>
              </a:path>
            </a:pathLst>
          </a:custGeom>
          <a:blipFill>
            <a:blip r:embed="rId2"/>
            <a:stretch>
              <a:fillRect/>
            </a:stretch>
          </a:blipFill>
        </p:spPr>
      </p:sp>
      <p:sp>
        <p:nvSpPr>
          <p:cNvPr id="3" name="Freeform 3"/>
          <p:cNvSpPr/>
          <p:nvPr/>
        </p:nvSpPr>
        <p:spPr>
          <a:xfrm>
            <a:off x="15758071" y="3689207"/>
            <a:ext cx="4607903" cy="6103183"/>
          </a:xfrm>
          <a:custGeom>
            <a:avLst/>
            <a:gdLst/>
            <a:ahLst/>
            <a:cxnLst/>
            <a:rect l="l" t="t" r="r" b="b"/>
            <a:pathLst>
              <a:path w="4607903" h="6103183">
                <a:moveTo>
                  <a:pt x="0" y="0"/>
                </a:moveTo>
                <a:lnTo>
                  <a:pt x="4607903" y="0"/>
                </a:lnTo>
                <a:lnTo>
                  <a:pt x="4607903" y="6103183"/>
                </a:lnTo>
                <a:lnTo>
                  <a:pt x="0" y="6103183"/>
                </a:lnTo>
                <a:lnTo>
                  <a:pt x="0" y="0"/>
                </a:lnTo>
                <a:close/>
              </a:path>
            </a:pathLst>
          </a:custGeom>
          <a:blipFill>
            <a:blip r:embed="rId3"/>
            <a:stretch>
              <a:fillRect/>
            </a:stretch>
          </a:blipFill>
        </p:spPr>
      </p:sp>
      <p:sp>
        <p:nvSpPr>
          <p:cNvPr id="5" name="Freeform 5"/>
          <p:cNvSpPr/>
          <p:nvPr/>
        </p:nvSpPr>
        <p:spPr>
          <a:xfrm>
            <a:off x="13925114" y="-1028700"/>
            <a:ext cx="1832956" cy="4114800"/>
          </a:xfrm>
          <a:custGeom>
            <a:avLst/>
            <a:gdLst/>
            <a:ahLst/>
            <a:cxnLst/>
            <a:rect l="l" t="t" r="r" b="b"/>
            <a:pathLst>
              <a:path w="1832956" h="4114800">
                <a:moveTo>
                  <a:pt x="0" y="0"/>
                </a:moveTo>
                <a:lnTo>
                  <a:pt x="1832957" y="0"/>
                </a:lnTo>
                <a:lnTo>
                  <a:pt x="1832957"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152400" y="2781300"/>
            <a:ext cx="16078200" cy="3247043"/>
          </a:xfrm>
          <a:prstGeom prst="rect">
            <a:avLst/>
          </a:prstGeom>
          <a:ln>
            <a:noFill/>
          </a:ln>
          <a:effectLst>
            <a:outerShdw blurRad="225425" dist="50800" dir="5220000" algn="ctr">
              <a:srgbClr val="000000">
                <a:alpha val="33000"/>
              </a:srgbClr>
            </a:outerShdw>
          </a:effectLst>
          <a:scene3d>
            <a:camera prst="isometricOffAxis2Left"/>
            <a:lightRig rig="harsh" dir="t">
              <a:rot lat="0" lon="0" rev="3000000"/>
            </a:lightRig>
          </a:scene3d>
          <a:sp3d extrusionH="254000" contourW="19050">
            <a:bevelT w="82550" h="44450" prst="angle"/>
            <a:bevelB w="82550" h="44450" prst="angle"/>
            <a:contourClr>
              <a:srgbClr val="FFFFFF"/>
            </a:contourClr>
          </a:sp3d>
        </p:spPr>
        <p:txBody>
          <a:bodyPr wrap="square" lIns="0" tIns="0" rIns="0" bIns="0" rtlCol="0" anchor="t">
            <a:spAutoFit/>
          </a:bodyPr>
          <a:lstStyle/>
          <a:p>
            <a:pPr algn="ctr"/>
            <a:r>
              <a:rPr lang="vi-VN" sz="11500" b="1" smtClean="0">
                <a:latin typeface="Bahnschrift Condensed" panose="020B0502040204020203" pitchFamily="34" charset="0"/>
              </a:rPr>
              <a:t> </a:t>
            </a:r>
            <a:r>
              <a:rPr lang="vi-VN" sz="9600" b="1">
                <a:latin typeface="+mj-lt"/>
              </a:rPr>
              <a:t>HOẠT ĐỘNG </a:t>
            </a:r>
            <a:r>
              <a:rPr lang="vi-VN" sz="9600" b="1" smtClean="0">
                <a:latin typeface="+mj-lt"/>
              </a:rPr>
              <a:t>2</a:t>
            </a:r>
          </a:p>
          <a:p>
            <a:pPr algn="ctr"/>
            <a:r>
              <a:rPr lang="vi-VN" sz="9600" b="1" smtClean="0">
                <a:latin typeface="+mj-lt"/>
              </a:rPr>
              <a:t> </a:t>
            </a:r>
            <a:r>
              <a:rPr lang="vi-VN" sz="9600" b="1">
                <a:latin typeface="+mj-lt"/>
              </a:rPr>
              <a:t>HÌNH THÀNH KIẾN THỨC</a:t>
            </a:r>
            <a:endParaRPr lang="en-GB" sz="9600">
              <a:latin typeface="+mj-lt"/>
            </a:endParaRPr>
          </a:p>
        </p:txBody>
      </p:sp>
    </p:spTree>
    <p:extLst>
      <p:ext uri="{BB962C8B-B14F-4D97-AF65-F5344CB8AC3E}">
        <p14:creationId xmlns:p14="http://schemas.microsoft.com/office/powerpoint/2010/main" val="276712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a:off x="14314514" y="311749"/>
            <a:ext cx="4173960" cy="2666117"/>
          </a:xfrm>
          <a:custGeom>
            <a:avLst/>
            <a:gdLst/>
            <a:ahLst/>
            <a:cxnLst/>
            <a:rect l="l" t="t" r="r" b="b"/>
            <a:pathLst>
              <a:path w="4173960" h="2666117">
                <a:moveTo>
                  <a:pt x="0" y="0"/>
                </a:moveTo>
                <a:lnTo>
                  <a:pt x="4173959" y="0"/>
                </a:lnTo>
                <a:lnTo>
                  <a:pt x="4173959" y="2666117"/>
                </a:lnTo>
                <a:lnTo>
                  <a:pt x="0" y="2666117"/>
                </a:lnTo>
                <a:lnTo>
                  <a:pt x="0" y="0"/>
                </a:lnTo>
                <a:close/>
              </a:path>
            </a:pathLst>
          </a:custGeom>
          <a:blipFill>
            <a:blip r:embed="rId2"/>
            <a:stretch>
              <a:fillRect/>
            </a:stretch>
          </a:blipFill>
        </p:spPr>
      </p:sp>
      <p:sp>
        <p:nvSpPr>
          <p:cNvPr id="3" name="Freeform 3"/>
          <p:cNvSpPr/>
          <p:nvPr/>
        </p:nvSpPr>
        <p:spPr>
          <a:xfrm>
            <a:off x="-2479699" y="3468767"/>
            <a:ext cx="4959398" cy="3167815"/>
          </a:xfrm>
          <a:custGeom>
            <a:avLst/>
            <a:gdLst/>
            <a:ahLst/>
            <a:cxnLst/>
            <a:rect l="l" t="t" r="r" b="b"/>
            <a:pathLst>
              <a:path w="4959398" h="3167815">
                <a:moveTo>
                  <a:pt x="0" y="0"/>
                </a:moveTo>
                <a:lnTo>
                  <a:pt x="4959398" y="0"/>
                </a:lnTo>
                <a:lnTo>
                  <a:pt x="4959398" y="3167815"/>
                </a:lnTo>
                <a:lnTo>
                  <a:pt x="0" y="3167815"/>
                </a:lnTo>
                <a:lnTo>
                  <a:pt x="0" y="0"/>
                </a:lnTo>
                <a:close/>
              </a:path>
            </a:pathLst>
          </a:custGeom>
          <a:blipFill>
            <a:blip r:embed="rId2"/>
            <a:stretch>
              <a:fillRect/>
            </a:stretch>
          </a:blipFill>
        </p:spPr>
      </p:sp>
      <p:sp>
        <p:nvSpPr>
          <p:cNvPr id="4" name="Freeform 4"/>
          <p:cNvSpPr/>
          <p:nvPr/>
        </p:nvSpPr>
        <p:spPr>
          <a:xfrm flipH="1">
            <a:off x="15217049" y="5759641"/>
            <a:ext cx="2965114" cy="6997319"/>
          </a:xfrm>
          <a:custGeom>
            <a:avLst/>
            <a:gdLst/>
            <a:ahLst/>
            <a:cxnLst/>
            <a:rect l="l" t="t" r="r" b="b"/>
            <a:pathLst>
              <a:path w="2965114" h="6997319">
                <a:moveTo>
                  <a:pt x="2965114" y="0"/>
                </a:moveTo>
                <a:lnTo>
                  <a:pt x="0" y="0"/>
                </a:lnTo>
                <a:lnTo>
                  <a:pt x="0" y="6997318"/>
                </a:lnTo>
                <a:lnTo>
                  <a:pt x="2965114" y="6997318"/>
                </a:lnTo>
                <a:lnTo>
                  <a:pt x="2965114" y="0"/>
                </a:lnTo>
                <a:close/>
              </a:path>
            </a:pathLst>
          </a:custGeom>
          <a:blipFill>
            <a:blip r:embed="rId3"/>
            <a:stretch>
              <a:fillRect/>
            </a:stretch>
          </a:blipFill>
        </p:spPr>
      </p:sp>
      <p:sp>
        <p:nvSpPr>
          <p:cNvPr id="5" name="Freeform 5"/>
          <p:cNvSpPr/>
          <p:nvPr/>
        </p:nvSpPr>
        <p:spPr>
          <a:xfrm>
            <a:off x="-1177901" y="-1227392"/>
            <a:ext cx="7315200" cy="3910307"/>
          </a:xfrm>
          <a:custGeom>
            <a:avLst/>
            <a:gdLst/>
            <a:ahLst/>
            <a:cxnLst/>
            <a:rect l="l" t="t" r="r" b="b"/>
            <a:pathLst>
              <a:path w="7315200" h="3910307">
                <a:moveTo>
                  <a:pt x="0" y="0"/>
                </a:moveTo>
                <a:lnTo>
                  <a:pt x="7315200" y="0"/>
                </a:lnTo>
                <a:lnTo>
                  <a:pt x="7315200" y="3910307"/>
                </a:lnTo>
                <a:lnTo>
                  <a:pt x="0" y="391030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3657600" y="1328698"/>
            <a:ext cx="11326948" cy="1354217"/>
          </a:xfrm>
          <a:prstGeom prst="rect">
            <a:avLst/>
          </a:prstGeom>
        </p:spPr>
        <p:txBody>
          <a:bodyPr lIns="0" tIns="0" rIns="0" bIns="0" rtlCol="0" anchor="t">
            <a:spAutoFit/>
          </a:bodyPr>
          <a:lstStyle/>
          <a:p>
            <a:r>
              <a:rPr lang="en-US" sz="8800" b="1">
                <a:latin typeface="Times New Roman" panose="02020603050405020304" pitchFamily="18" charset="0"/>
                <a:cs typeface="Times New Roman" panose="02020603050405020304" pitchFamily="18" charset="0"/>
              </a:rPr>
              <a:t>I. LÝ THUYẾT</a:t>
            </a:r>
            <a:endParaRPr lang="en-GB" sz="8800">
              <a:latin typeface="Times New Roman" panose="02020603050405020304" pitchFamily="18" charset="0"/>
              <a:cs typeface="Times New Roman" panose="02020603050405020304" pitchFamily="18" charset="0"/>
            </a:endParaRPr>
          </a:p>
        </p:txBody>
      </p:sp>
      <p:sp>
        <p:nvSpPr>
          <p:cNvPr id="7" name="TextBox 7"/>
          <p:cNvSpPr txBox="1"/>
          <p:nvPr/>
        </p:nvSpPr>
        <p:spPr>
          <a:xfrm>
            <a:off x="4479890" y="3468767"/>
            <a:ext cx="11921604" cy="677108"/>
          </a:xfrm>
          <a:prstGeom prst="rect">
            <a:avLst/>
          </a:prstGeom>
        </p:spPr>
        <p:txBody>
          <a:bodyPr lIns="0" tIns="0" rIns="0" bIns="0" rtlCol="0" anchor="t">
            <a:spAutoFit/>
          </a:bodyPr>
          <a:lstStyle/>
          <a:p>
            <a:r>
              <a:rPr lang="en-US" sz="4400" b="1">
                <a:latin typeface="Times New Roman" panose="02020603050405020304" pitchFamily="18" charset="0"/>
                <a:cs typeface="Times New Roman" panose="02020603050405020304" pitchFamily="18" charset="0"/>
              </a:rPr>
              <a:t>1. Khái niệm</a:t>
            </a:r>
            <a:endParaRPr lang="en-GB" sz="4400">
              <a:latin typeface="Times New Roman" panose="02020603050405020304" pitchFamily="18" charset="0"/>
              <a:cs typeface="Times New Roman" panose="02020603050405020304" pitchFamily="18" charset="0"/>
            </a:endParaRPr>
          </a:p>
        </p:txBody>
      </p:sp>
      <p:sp>
        <p:nvSpPr>
          <p:cNvPr id="8" name="Freeform 8"/>
          <p:cNvSpPr/>
          <p:nvPr/>
        </p:nvSpPr>
        <p:spPr>
          <a:xfrm>
            <a:off x="-2327299" y="3621167"/>
            <a:ext cx="4959398" cy="3167815"/>
          </a:xfrm>
          <a:custGeom>
            <a:avLst/>
            <a:gdLst/>
            <a:ahLst/>
            <a:cxnLst/>
            <a:rect l="l" t="t" r="r" b="b"/>
            <a:pathLst>
              <a:path w="4959398" h="3167815">
                <a:moveTo>
                  <a:pt x="0" y="0"/>
                </a:moveTo>
                <a:lnTo>
                  <a:pt x="4959398" y="0"/>
                </a:lnTo>
                <a:lnTo>
                  <a:pt x="4959398" y="3167815"/>
                </a:lnTo>
                <a:lnTo>
                  <a:pt x="0" y="3167815"/>
                </a:lnTo>
                <a:lnTo>
                  <a:pt x="0" y="0"/>
                </a:lnTo>
                <a:close/>
              </a:path>
            </a:pathLst>
          </a:custGeom>
          <a:blipFill>
            <a:blip r:embed="rId2"/>
            <a:stretch>
              <a:fillRect/>
            </a:stretch>
          </a:blipFill>
        </p:spPr>
      </p:sp>
      <p:sp>
        <p:nvSpPr>
          <p:cNvPr id="9" name="Rectangle 8"/>
          <p:cNvSpPr/>
          <p:nvPr/>
        </p:nvSpPr>
        <p:spPr>
          <a:xfrm>
            <a:off x="3429000" y="5448300"/>
            <a:ext cx="9926060" cy="2308324"/>
          </a:xfrm>
          <a:prstGeom prst="rect">
            <a:avLst/>
          </a:prstGeom>
        </p:spPr>
        <p:txBody>
          <a:bodyPr wrap="square">
            <a:spAutoFit/>
          </a:bodyPr>
          <a:lstStyle/>
          <a:p>
            <a:pPr algn="just"/>
            <a:r>
              <a:rPr lang="en-US" sz="4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Bài thuyết minh tổng hợp là kiểu bài viết có lồng ghép một hay nhiều yếu tố miêu tả, tự sự, biểu cảm, nghị luận.</a:t>
            </a:r>
            <a:endParaRPr lang="en-GB"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618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a:off x="2756041" y="3748176"/>
            <a:ext cx="12789405" cy="1879825"/>
          </a:xfrm>
          <a:custGeom>
            <a:avLst/>
            <a:gdLst/>
            <a:ahLst/>
            <a:cxnLst/>
            <a:rect l="l" t="t" r="r" b="b"/>
            <a:pathLst>
              <a:path w="12789405" h="1879825">
                <a:moveTo>
                  <a:pt x="0" y="0"/>
                </a:moveTo>
                <a:lnTo>
                  <a:pt x="12789404" y="0"/>
                </a:lnTo>
                <a:lnTo>
                  <a:pt x="12789404" y="1879825"/>
                </a:lnTo>
                <a:lnTo>
                  <a:pt x="0" y="187982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6237614" y="352342"/>
            <a:ext cx="11326948" cy="1015663"/>
          </a:xfrm>
          <a:prstGeom prst="rect">
            <a:avLst/>
          </a:prstGeom>
        </p:spPr>
        <p:txBody>
          <a:bodyPr lIns="0" tIns="0" rIns="0" bIns="0" rtlCol="0" anchor="t">
            <a:spAutoFit/>
          </a:bodyPr>
          <a:lstStyle/>
          <a:p>
            <a:r>
              <a:rPr lang="en-US" sz="66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Yêu cầu</a:t>
            </a:r>
            <a:endParaRPr lang="en-GB" sz="66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Freeform 4"/>
          <p:cNvSpPr/>
          <p:nvPr/>
        </p:nvSpPr>
        <p:spPr>
          <a:xfrm>
            <a:off x="2756042" y="5628002"/>
            <a:ext cx="12789405" cy="2271388"/>
          </a:xfrm>
          <a:custGeom>
            <a:avLst/>
            <a:gdLst/>
            <a:ahLst/>
            <a:cxnLst/>
            <a:rect l="l" t="t" r="r" b="b"/>
            <a:pathLst>
              <a:path w="12789405" h="1879825">
                <a:moveTo>
                  <a:pt x="0" y="0"/>
                </a:moveTo>
                <a:lnTo>
                  <a:pt x="12789404" y="0"/>
                </a:lnTo>
                <a:lnTo>
                  <a:pt x="12789404" y="1879825"/>
                </a:lnTo>
                <a:lnTo>
                  <a:pt x="0" y="187982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2756041" y="8141443"/>
            <a:ext cx="12789405" cy="1879825"/>
          </a:xfrm>
          <a:custGeom>
            <a:avLst/>
            <a:gdLst/>
            <a:ahLst/>
            <a:cxnLst/>
            <a:rect l="l" t="t" r="r" b="b"/>
            <a:pathLst>
              <a:path w="12789405" h="1879825">
                <a:moveTo>
                  <a:pt x="0" y="0"/>
                </a:moveTo>
                <a:lnTo>
                  <a:pt x="12789404" y="0"/>
                </a:lnTo>
                <a:lnTo>
                  <a:pt x="12789404" y="1879825"/>
                </a:lnTo>
                <a:lnTo>
                  <a:pt x="0" y="187982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TextBox 6"/>
          <p:cNvSpPr txBox="1"/>
          <p:nvPr/>
        </p:nvSpPr>
        <p:spPr>
          <a:xfrm>
            <a:off x="4844598" y="4197218"/>
            <a:ext cx="10700848" cy="1154162"/>
          </a:xfrm>
          <a:prstGeom prst="rect">
            <a:avLst/>
          </a:prstGeom>
        </p:spPr>
        <p:txBody>
          <a:bodyPr lIns="0" tIns="0" rIns="0" bIns="0" rtlCol="0" anchor="t">
            <a:spAutoFit/>
          </a:bodyPr>
          <a:lstStyle/>
          <a:p>
            <a:pPr algn="ctr">
              <a:lnSpc>
                <a:spcPts val="4489"/>
              </a:lnSpc>
            </a:pPr>
            <a:r>
              <a:rPr lang="en-US" sz="4000">
                <a:latin typeface="Times New Roman" panose="02020603050405020304" pitchFamily="18" charset="0"/>
                <a:cs typeface="Times New Roman" panose="02020603050405020304" pitchFamily="18" charset="0"/>
              </a:rPr>
              <a:t>Xem xét cách thức triển khai, trình bày nội dung thông tin như thế nào cho phù hợp và hiệu quả.</a:t>
            </a:r>
            <a:endParaRPr lang="en-US" sz="4000">
              <a:solidFill>
                <a:srgbClr val="868B64"/>
              </a:solidFill>
              <a:latin typeface="Times New Roman" panose="02020603050405020304" pitchFamily="18" charset="0"/>
              <a:cs typeface="Times New Roman" panose="02020603050405020304" pitchFamily="18" charset="0"/>
            </a:endParaRPr>
          </a:p>
        </p:txBody>
      </p:sp>
      <p:sp>
        <p:nvSpPr>
          <p:cNvPr id="7" name="TextBox 7"/>
          <p:cNvSpPr txBox="1"/>
          <p:nvPr/>
        </p:nvSpPr>
        <p:spPr>
          <a:xfrm>
            <a:off x="5048122" y="5981700"/>
            <a:ext cx="10053992" cy="1731243"/>
          </a:xfrm>
          <a:prstGeom prst="rect">
            <a:avLst/>
          </a:prstGeom>
        </p:spPr>
        <p:txBody>
          <a:bodyPr wrap="square" lIns="0" tIns="0" rIns="0" bIns="0" rtlCol="0" anchor="t">
            <a:spAutoFit/>
          </a:bodyPr>
          <a:lstStyle/>
          <a:p>
            <a:pPr algn="just">
              <a:lnSpc>
                <a:spcPts val="4489"/>
              </a:lnSpc>
            </a:pPr>
            <a:r>
              <a:rPr lang="en-US" sz="4000">
                <a:latin typeface="Times New Roman" panose="02020603050405020304" pitchFamily="18" charset="0"/>
                <a:cs typeface="Times New Roman" panose="02020603050405020304" pitchFamily="18" charset="0"/>
              </a:rPr>
              <a:t>Suy nghĩ cách thức kết hợp các yếu tố (miêu tả, tự sự, biểu cảm, nghị luận; kênh chữ, kênh hình) trong bài viết sao cho hợp lí.</a:t>
            </a:r>
            <a:endParaRPr lang="en-US" sz="4000">
              <a:solidFill>
                <a:srgbClr val="868B64"/>
              </a:solidFill>
              <a:latin typeface="Times New Roman" panose="02020603050405020304" pitchFamily="18" charset="0"/>
              <a:cs typeface="Times New Roman" panose="02020603050405020304" pitchFamily="18" charset="0"/>
            </a:endParaRPr>
          </a:p>
        </p:txBody>
      </p:sp>
      <p:sp>
        <p:nvSpPr>
          <p:cNvPr id="8" name="TextBox 8"/>
          <p:cNvSpPr txBox="1"/>
          <p:nvPr/>
        </p:nvSpPr>
        <p:spPr>
          <a:xfrm>
            <a:off x="5181600" y="8504274"/>
            <a:ext cx="9561286" cy="1154162"/>
          </a:xfrm>
          <a:prstGeom prst="rect">
            <a:avLst/>
          </a:prstGeom>
        </p:spPr>
        <p:txBody>
          <a:bodyPr wrap="square" lIns="0" tIns="0" rIns="0" bIns="0" rtlCol="0" anchor="t">
            <a:spAutoFit/>
          </a:bodyPr>
          <a:lstStyle/>
          <a:p>
            <a:pPr algn="just">
              <a:lnSpc>
                <a:spcPts val="4489"/>
              </a:lnSpc>
            </a:pPr>
            <a:r>
              <a:rPr lang="en-US" sz="4000">
                <a:latin typeface="Times New Roman" panose="02020603050405020304" pitchFamily="18" charset="0"/>
                <a:cs typeface="Times New Roman" panose="02020603050405020304" pitchFamily="18" charset="0"/>
              </a:rPr>
              <a:t>Tìm nội dung các yêu cầu thực hành viết qua bốn bước.</a:t>
            </a:r>
            <a:endParaRPr lang="en-US" sz="4000">
              <a:solidFill>
                <a:srgbClr val="868B64"/>
              </a:solidFill>
              <a:latin typeface="Times New Roman" panose="02020603050405020304" pitchFamily="18" charset="0"/>
              <a:cs typeface="Times New Roman" panose="02020603050405020304" pitchFamily="18" charset="0"/>
            </a:endParaRPr>
          </a:p>
        </p:txBody>
      </p:sp>
      <p:sp>
        <p:nvSpPr>
          <p:cNvPr id="9" name="Freeform 9"/>
          <p:cNvSpPr/>
          <p:nvPr/>
        </p:nvSpPr>
        <p:spPr>
          <a:xfrm rot="-1922635" flipH="1">
            <a:off x="16082005" y="253549"/>
            <a:ext cx="2965114" cy="6997319"/>
          </a:xfrm>
          <a:custGeom>
            <a:avLst/>
            <a:gdLst/>
            <a:ahLst/>
            <a:cxnLst/>
            <a:rect l="l" t="t" r="r" b="b"/>
            <a:pathLst>
              <a:path w="2965114" h="6997319">
                <a:moveTo>
                  <a:pt x="2965114" y="0"/>
                </a:moveTo>
                <a:lnTo>
                  <a:pt x="0" y="0"/>
                </a:lnTo>
                <a:lnTo>
                  <a:pt x="0" y="6997319"/>
                </a:lnTo>
                <a:lnTo>
                  <a:pt x="2965114" y="6997319"/>
                </a:lnTo>
                <a:lnTo>
                  <a:pt x="2965114" y="0"/>
                </a:lnTo>
                <a:close/>
              </a:path>
            </a:pathLst>
          </a:custGeom>
          <a:blipFill>
            <a:blip r:embed="rId8"/>
            <a:stretch>
              <a:fillRect/>
            </a:stretch>
          </a:blipFill>
        </p:spPr>
      </p:sp>
      <p:sp>
        <p:nvSpPr>
          <p:cNvPr id="10" name="Freeform 5"/>
          <p:cNvSpPr/>
          <p:nvPr/>
        </p:nvSpPr>
        <p:spPr>
          <a:xfrm>
            <a:off x="2756041" y="1759568"/>
            <a:ext cx="12789405" cy="1879825"/>
          </a:xfrm>
          <a:custGeom>
            <a:avLst/>
            <a:gdLst/>
            <a:ahLst/>
            <a:cxnLst/>
            <a:rect l="l" t="t" r="r" b="b"/>
            <a:pathLst>
              <a:path w="12789405" h="1879825">
                <a:moveTo>
                  <a:pt x="0" y="0"/>
                </a:moveTo>
                <a:lnTo>
                  <a:pt x="12789404" y="0"/>
                </a:lnTo>
                <a:lnTo>
                  <a:pt x="12789404" y="1879825"/>
                </a:lnTo>
                <a:lnTo>
                  <a:pt x="0" y="187982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Rectangle 10"/>
          <p:cNvSpPr/>
          <p:nvPr/>
        </p:nvSpPr>
        <p:spPr>
          <a:xfrm>
            <a:off x="5334000" y="2345537"/>
            <a:ext cx="5825634" cy="707886"/>
          </a:xfrm>
          <a:prstGeom prst="rect">
            <a:avLst/>
          </a:prstGeom>
        </p:spPr>
        <p:txBody>
          <a:bodyPr wrap="none">
            <a:spAutoFit/>
          </a:bodyPr>
          <a:lstStyle/>
          <a:p>
            <a:r>
              <a:rPr lang="en-US" sz="40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Xác định đề tài cho bài viết</a:t>
            </a:r>
            <a:endParaRPr lang="en-GB" sz="4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00"/>
                                        <p:tgtEl>
                                          <p:spTgt spid="5"/>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314514" y="311749"/>
            <a:ext cx="4173960" cy="2666117"/>
          </a:xfrm>
          <a:custGeom>
            <a:avLst/>
            <a:gdLst/>
            <a:ahLst/>
            <a:cxnLst/>
            <a:rect l="l" t="t" r="r" b="b"/>
            <a:pathLst>
              <a:path w="4173960" h="2666117">
                <a:moveTo>
                  <a:pt x="0" y="0"/>
                </a:moveTo>
                <a:lnTo>
                  <a:pt x="4173959" y="0"/>
                </a:lnTo>
                <a:lnTo>
                  <a:pt x="4173959" y="2666117"/>
                </a:lnTo>
                <a:lnTo>
                  <a:pt x="0" y="2666117"/>
                </a:lnTo>
                <a:lnTo>
                  <a:pt x="0" y="0"/>
                </a:lnTo>
                <a:close/>
              </a:path>
            </a:pathLst>
          </a:custGeom>
          <a:blipFill>
            <a:blip r:embed="rId2"/>
            <a:stretch>
              <a:fillRect/>
            </a:stretch>
          </a:blipFill>
        </p:spPr>
      </p:sp>
      <p:sp>
        <p:nvSpPr>
          <p:cNvPr id="3" name="Freeform 3"/>
          <p:cNvSpPr/>
          <p:nvPr/>
        </p:nvSpPr>
        <p:spPr>
          <a:xfrm>
            <a:off x="-2093506" y="4117855"/>
            <a:ext cx="6244411" cy="3988618"/>
          </a:xfrm>
          <a:custGeom>
            <a:avLst/>
            <a:gdLst/>
            <a:ahLst/>
            <a:cxnLst/>
            <a:rect l="l" t="t" r="r" b="b"/>
            <a:pathLst>
              <a:path w="6244411" h="3988618">
                <a:moveTo>
                  <a:pt x="0" y="0"/>
                </a:moveTo>
                <a:lnTo>
                  <a:pt x="6244412" y="0"/>
                </a:lnTo>
                <a:lnTo>
                  <a:pt x="6244412" y="3988618"/>
                </a:lnTo>
                <a:lnTo>
                  <a:pt x="0" y="3988618"/>
                </a:lnTo>
                <a:lnTo>
                  <a:pt x="0" y="0"/>
                </a:lnTo>
                <a:close/>
              </a:path>
            </a:pathLst>
          </a:custGeom>
          <a:blipFill>
            <a:blip r:embed="rId2"/>
            <a:stretch>
              <a:fillRect/>
            </a:stretch>
          </a:blipFill>
        </p:spPr>
      </p:sp>
      <p:sp>
        <p:nvSpPr>
          <p:cNvPr id="4" name="Freeform 4"/>
          <p:cNvSpPr/>
          <p:nvPr/>
        </p:nvSpPr>
        <p:spPr>
          <a:xfrm>
            <a:off x="-1177901" y="-1227392"/>
            <a:ext cx="7315200" cy="3910307"/>
          </a:xfrm>
          <a:custGeom>
            <a:avLst/>
            <a:gdLst/>
            <a:ahLst/>
            <a:cxnLst/>
            <a:rect l="l" t="t" r="r" b="b"/>
            <a:pathLst>
              <a:path w="7315200" h="3910307">
                <a:moveTo>
                  <a:pt x="0" y="0"/>
                </a:moveTo>
                <a:lnTo>
                  <a:pt x="7315200" y="0"/>
                </a:lnTo>
                <a:lnTo>
                  <a:pt x="7315200" y="3910307"/>
                </a:lnTo>
                <a:lnTo>
                  <a:pt x="0" y="391030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TextBox 5"/>
          <p:cNvSpPr txBox="1"/>
          <p:nvPr/>
        </p:nvSpPr>
        <p:spPr>
          <a:xfrm>
            <a:off x="4104964" y="3637301"/>
            <a:ext cx="10078071" cy="2462213"/>
          </a:xfrm>
          <a:prstGeom prst="rect">
            <a:avLst/>
          </a:prstGeom>
        </p:spPr>
        <p:txBody>
          <a:bodyPr lIns="0" tIns="0" rIns="0" bIns="0" rtlCol="0" anchor="t">
            <a:spAutoFit/>
          </a:bodyPr>
          <a:lstStyle/>
          <a:p>
            <a:pPr algn="ctr"/>
            <a:r>
              <a:rPr lang="en-US" sz="8000" b="1">
                <a:latin typeface="Times New Roman" panose="02020603050405020304" pitchFamily="18" charset="0"/>
                <a:cs typeface="Times New Roman" panose="02020603050405020304" pitchFamily="18" charset="0"/>
              </a:rPr>
              <a:t>3. Quy trình viết bài thuyết minh tổng hợp</a:t>
            </a:r>
            <a:endParaRPr lang="en-GB" sz="8000">
              <a:latin typeface="Times New Roman" panose="02020603050405020304" pitchFamily="18" charset="0"/>
              <a:cs typeface="Times New Roman" panose="02020603050405020304" pitchFamily="18" charset="0"/>
            </a:endParaRPr>
          </a:p>
        </p:txBody>
      </p:sp>
      <p:sp>
        <p:nvSpPr>
          <p:cNvPr id="6" name="Freeform 6"/>
          <p:cNvSpPr/>
          <p:nvPr/>
        </p:nvSpPr>
        <p:spPr>
          <a:xfrm>
            <a:off x="7111266" y="7109270"/>
            <a:ext cx="13778774" cy="6355459"/>
          </a:xfrm>
          <a:custGeom>
            <a:avLst/>
            <a:gdLst/>
            <a:ahLst/>
            <a:cxnLst/>
            <a:rect l="l" t="t" r="r" b="b"/>
            <a:pathLst>
              <a:path w="13778774" h="6355459">
                <a:moveTo>
                  <a:pt x="0" y="0"/>
                </a:moveTo>
                <a:lnTo>
                  <a:pt x="13778774" y="0"/>
                </a:lnTo>
                <a:lnTo>
                  <a:pt x="13778774" y="6355460"/>
                </a:lnTo>
                <a:lnTo>
                  <a:pt x="0" y="6355460"/>
                </a:lnTo>
                <a:lnTo>
                  <a:pt x="0" y="0"/>
                </a:lnTo>
                <a:close/>
              </a:path>
            </a:pathLst>
          </a:custGeom>
          <a:blipFill>
            <a:blip r:embed="rId5"/>
            <a:stretch>
              <a:fillRect/>
            </a:stretch>
          </a:blipFill>
        </p:spPr>
      </p:sp>
      <p:sp>
        <p:nvSpPr>
          <p:cNvPr id="7" name="Freeform 7"/>
          <p:cNvSpPr/>
          <p:nvPr/>
        </p:nvSpPr>
        <p:spPr>
          <a:xfrm rot="-1334791">
            <a:off x="14984464" y="5054881"/>
            <a:ext cx="4607903" cy="6103183"/>
          </a:xfrm>
          <a:custGeom>
            <a:avLst/>
            <a:gdLst/>
            <a:ahLst/>
            <a:cxnLst/>
            <a:rect l="l" t="t" r="r" b="b"/>
            <a:pathLst>
              <a:path w="4607903" h="6103183">
                <a:moveTo>
                  <a:pt x="0" y="0"/>
                </a:moveTo>
                <a:lnTo>
                  <a:pt x="4607904" y="0"/>
                </a:lnTo>
                <a:lnTo>
                  <a:pt x="4607904" y="6103183"/>
                </a:lnTo>
                <a:lnTo>
                  <a:pt x="0" y="6103183"/>
                </a:lnTo>
                <a:lnTo>
                  <a:pt x="0" y="0"/>
                </a:lnTo>
                <a:close/>
              </a:path>
            </a:pathLst>
          </a:custGeom>
          <a:blipFill>
            <a:blip r:embed="rId6"/>
            <a:stretch>
              <a:fillRect/>
            </a:stretch>
          </a:blipFill>
        </p:spPr>
      </p:sp>
    </p:spTree>
    <p:extLst>
      <p:ext uri="{BB962C8B-B14F-4D97-AF65-F5344CB8AC3E}">
        <p14:creationId xmlns:p14="http://schemas.microsoft.com/office/powerpoint/2010/main" val="339973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a:off x="14314514" y="311749"/>
            <a:ext cx="4942493" cy="3157018"/>
          </a:xfrm>
          <a:custGeom>
            <a:avLst/>
            <a:gdLst/>
            <a:ahLst/>
            <a:cxnLst/>
            <a:rect l="l" t="t" r="r" b="b"/>
            <a:pathLst>
              <a:path w="4942493" h="3157018">
                <a:moveTo>
                  <a:pt x="0" y="0"/>
                </a:moveTo>
                <a:lnTo>
                  <a:pt x="4942493" y="0"/>
                </a:lnTo>
                <a:lnTo>
                  <a:pt x="4942493" y="3157018"/>
                </a:lnTo>
                <a:lnTo>
                  <a:pt x="0" y="3157018"/>
                </a:lnTo>
                <a:lnTo>
                  <a:pt x="0" y="0"/>
                </a:lnTo>
                <a:close/>
              </a:path>
            </a:pathLst>
          </a:custGeom>
          <a:blipFill>
            <a:blip r:embed="rId2"/>
            <a:stretch>
              <a:fillRect/>
            </a:stretch>
          </a:blipFill>
        </p:spPr>
      </p:sp>
      <p:sp>
        <p:nvSpPr>
          <p:cNvPr id="3" name="Freeform 3"/>
          <p:cNvSpPr/>
          <p:nvPr/>
        </p:nvSpPr>
        <p:spPr>
          <a:xfrm>
            <a:off x="-2479699" y="3468767"/>
            <a:ext cx="4959398" cy="3167815"/>
          </a:xfrm>
          <a:custGeom>
            <a:avLst/>
            <a:gdLst/>
            <a:ahLst/>
            <a:cxnLst/>
            <a:rect l="l" t="t" r="r" b="b"/>
            <a:pathLst>
              <a:path w="4959398" h="3167815">
                <a:moveTo>
                  <a:pt x="0" y="0"/>
                </a:moveTo>
                <a:lnTo>
                  <a:pt x="4959398" y="0"/>
                </a:lnTo>
                <a:lnTo>
                  <a:pt x="4959398" y="3167815"/>
                </a:lnTo>
                <a:lnTo>
                  <a:pt x="0" y="3167815"/>
                </a:lnTo>
                <a:lnTo>
                  <a:pt x="0" y="0"/>
                </a:lnTo>
                <a:close/>
              </a:path>
            </a:pathLst>
          </a:custGeom>
          <a:blipFill>
            <a:blip r:embed="rId2"/>
            <a:stretch>
              <a:fillRect/>
            </a:stretch>
          </a:blipFill>
        </p:spPr>
      </p:sp>
      <p:sp>
        <p:nvSpPr>
          <p:cNvPr id="4" name="Freeform 4"/>
          <p:cNvSpPr/>
          <p:nvPr/>
        </p:nvSpPr>
        <p:spPr>
          <a:xfrm flipH="1">
            <a:off x="16465235" y="3466953"/>
            <a:ext cx="2965114" cy="6997319"/>
          </a:xfrm>
          <a:custGeom>
            <a:avLst/>
            <a:gdLst/>
            <a:ahLst/>
            <a:cxnLst/>
            <a:rect l="l" t="t" r="r" b="b"/>
            <a:pathLst>
              <a:path w="2965114" h="6997319">
                <a:moveTo>
                  <a:pt x="2965114" y="0"/>
                </a:moveTo>
                <a:lnTo>
                  <a:pt x="0" y="0"/>
                </a:lnTo>
                <a:lnTo>
                  <a:pt x="0" y="6997319"/>
                </a:lnTo>
                <a:lnTo>
                  <a:pt x="2965114" y="6997319"/>
                </a:lnTo>
                <a:lnTo>
                  <a:pt x="2965114" y="0"/>
                </a:lnTo>
                <a:close/>
              </a:path>
            </a:pathLst>
          </a:custGeom>
          <a:blipFill>
            <a:blip r:embed="rId3"/>
            <a:stretch>
              <a:fillRect/>
            </a:stretch>
          </a:blipFill>
        </p:spPr>
      </p:sp>
      <p:graphicFrame>
        <p:nvGraphicFramePr>
          <p:cNvPr id="10" name="Table 9"/>
          <p:cNvGraphicFramePr>
            <a:graphicFrameLocks noGrp="1"/>
          </p:cNvGraphicFramePr>
          <p:nvPr>
            <p:extLst>
              <p:ext uri="{D42A27DB-BD31-4B8C-83A1-F6EECF244321}">
                <p14:modId xmlns:p14="http://schemas.microsoft.com/office/powerpoint/2010/main" val="2177717233"/>
              </p:ext>
            </p:extLst>
          </p:nvPr>
        </p:nvGraphicFramePr>
        <p:xfrm>
          <a:off x="304800" y="190500"/>
          <a:ext cx="16892222" cy="9753600"/>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2414222"/>
                <a:gridCol w="7924800"/>
                <a:gridCol w="6553200"/>
              </a:tblGrid>
              <a:tr h="356731">
                <a:tc>
                  <a:txBody>
                    <a:bodyPr/>
                    <a:lstStyle/>
                    <a:p>
                      <a:pPr marL="457200" marR="197485" algn="ctr">
                        <a:lnSpc>
                          <a:spcPct val="100000"/>
                        </a:lnSpc>
                        <a:spcAft>
                          <a:spcPts val="0"/>
                        </a:spcAft>
                        <a:tabLst>
                          <a:tab pos="424815" algn="l"/>
                        </a:tabLs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13" marR="14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7485" algn="ctr">
                        <a:lnSpc>
                          <a:spcPct val="100000"/>
                        </a:lnSpc>
                        <a:spcAft>
                          <a:spcPts val="0"/>
                        </a:spcAft>
                        <a:tabLst>
                          <a:tab pos="424815" algn="l"/>
                        </a:tabLs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 việc</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13" marR="14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7485" algn="ctr">
                        <a:lnSpc>
                          <a:spcPct val="100000"/>
                        </a:lnSpc>
                        <a:spcAft>
                          <a:spcPts val="0"/>
                        </a:spcAft>
                        <a:tabLst>
                          <a:tab pos="424815" algn="l"/>
                        </a:tabLs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 dụng</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13" marR="14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6368">
                <a:tc>
                  <a:txBody>
                    <a:bodyPr/>
                    <a:lstStyle/>
                    <a:p>
                      <a:pPr marL="457200" marR="197485" algn="just">
                        <a:lnSpc>
                          <a:spcPct val="100000"/>
                        </a:lnSpc>
                        <a:spcAft>
                          <a:spcPts val="0"/>
                        </a:spcAft>
                        <a:tabLst>
                          <a:tab pos="424815" algn="l"/>
                        </a:tabLst>
                      </a:pPr>
                      <a:r>
                        <a:rPr lang="en-US" sz="3200" b="1"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Bước 1: Chuẩn bị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13" marR="14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7485">
                        <a:lnSpc>
                          <a:spcPct val="100000"/>
                        </a:lnSpc>
                        <a:spcAft>
                          <a:spcPts val="0"/>
                        </a:spcAft>
                        <a:tabLst>
                          <a:tab pos="424815" algn="l"/>
                        </a:tabLs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Đọc kĩ đề bài, xác định yêu cầu của đề: </a:t>
                      </a:r>
                      <a:r>
                        <a:rPr lang="en-US" sz="3200" i="1">
                          <a:effectLst/>
                          <a:latin typeface="Times New Roman" panose="02020603050405020304" pitchFamily="18" charset="0"/>
                          <a:ea typeface="Times New Roman" panose="02020603050405020304" pitchFamily="18" charset="0"/>
                          <a:cs typeface="Times New Roman" panose="02020603050405020304" pitchFamily="18" charset="0"/>
                        </a:rPr>
                        <a:t>trọng tâm cần làm rõ; phạm vi dẫn chứng</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197485">
                        <a:lnSpc>
                          <a:spcPct val="100000"/>
                        </a:lnSpc>
                        <a:spcAft>
                          <a:spcPts val="0"/>
                        </a:spcAft>
                        <a:tabLst>
                          <a:tab pos="424815" algn="l"/>
                        </a:tabLs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Thu thập tư liệu liên quan đến đề tài đã xác định.</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13" marR="14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7485" algn="just">
                        <a:lnSpc>
                          <a:spcPct val="100000"/>
                        </a:lnSpc>
                        <a:spcAft>
                          <a:spcPts val="0"/>
                        </a:spcAft>
                        <a:tabLst>
                          <a:tab pos="424815" algn="l"/>
                        </a:tabLs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Giúp định</a:t>
                      </a:r>
                      <a:r>
                        <a:rPr lang="en-US" sz="32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hình</a:t>
                      </a:r>
                      <a:r>
                        <a:rPr lang="en-US" sz="32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được</a:t>
                      </a:r>
                      <a:r>
                        <a:rPr lang="en-US" sz="32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dung</a:t>
                      </a:r>
                      <a:r>
                        <a:rPr lang="en-US" sz="32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32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32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cách</a:t>
                      </a:r>
                      <a:r>
                        <a:rPr lang="en-US" sz="32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32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3200" spc="-15">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197485">
                        <a:lnSpc>
                          <a:spcPct val="100000"/>
                        </a:lnSpc>
                        <a:spcAft>
                          <a:spcPts val="0"/>
                        </a:spcAft>
                        <a:tabLst>
                          <a:tab pos="424815" algn="l"/>
                        </a:tabLst>
                      </a:pPr>
                      <a:r>
                        <a:rPr lang="en-US" sz="3200" spc="-15">
                          <a:effectLst/>
                          <a:latin typeface="Times New Roman" panose="02020603050405020304" pitchFamily="18" charset="0"/>
                          <a:ea typeface="Times New Roman" panose="02020603050405020304" pitchFamily="18" charset="0"/>
                          <a:cs typeface="Times New Roman" panose="02020603050405020304" pitchFamily="18" charset="0"/>
                        </a:rPr>
                        <a:t>- G</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iúp </a:t>
                      </a:r>
                      <a:r>
                        <a:rPr lang="vi-VN" sz="3200" smtClean="0">
                          <a:effectLst/>
                          <a:latin typeface="Times New Roman" panose="02020603050405020304" pitchFamily="18" charset="0"/>
                          <a:ea typeface="Times New Roman" panose="02020603050405020304" pitchFamily="18" charset="0"/>
                          <a:cs typeface="Times New Roman" panose="02020603050405020304" pitchFamily="18" charset="0"/>
                        </a:rPr>
                        <a:t>nâ</a:t>
                      </a:r>
                      <a:r>
                        <a:rPr lang="en-US" sz="3200" smtClean="0">
                          <a:effectLst/>
                          <a:latin typeface="Times New Roman" panose="02020603050405020304" pitchFamily="18" charset="0"/>
                          <a:ea typeface="Times New Roman" panose="02020603050405020304" pitchFamily="18" charset="0"/>
                          <a:cs typeface="Times New Roman" panose="02020603050405020304" pitchFamily="18" charset="0"/>
                        </a:rPr>
                        <a:t>ng </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cao chất lượng bài viết.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13" marR="14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2200">
                <a:tc>
                  <a:txBody>
                    <a:bodyPr/>
                    <a:lstStyle/>
                    <a:p>
                      <a:pPr marL="457200" marR="197485" algn="just">
                        <a:lnSpc>
                          <a:spcPct val="100000"/>
                        </a:lnSpc>
                        <a:spcAft>
                          <a:spcPts val="0"/>
                        </a:spcAft>
                        <a:tabLst>
                          <a:tab pos="424815" algn="l"/>
                        </a:tabLst>
                      </a:pPr>
                      <a:r>
                        <a:rPr lang="en-US" sz="3200" b="1"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Bước 2: Tìm ý, lập dàn ý</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13" marR="14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7485" algn="just">
                        <a:lnSpc>
                          <a:spcPct val="100000"/>
                        </a:lnSpc>
                        <a:spcAft>
                          <a:spcPts val="0"/>
                        </a:spcAft>
                        <a:tabLst>
                          <a:tab pos="424815" algn="l"/>
                        </a:tabLs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Tìm </a:t>
                      </a:r>
                      <a:r>
                        <a:rPr lang="en-US" sz="320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ý</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197485" algn="just">
                        <a:lnSpc>
                          <a:spcPct val="100000"/>
                        </a:lnSpc>
                        <a:spcAft>
                          <a:spcPts val="0"/>
                        </a:spcAft>
                        <a:tabLst>
                          <a:tab pos="424815" algn="l"/>
                        </a:tabLs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Lập dàn ý theo bố cục gồm 3 phần: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197485" algn="just">
                        <a:lnSpc>
                          <a:spcPct val="100000"/>
                        </a:lnSpc>
                        <a:spcAft>
                          <a:spcPts val="0"/>
                        </a:spcAft>
                        <a:tabLst>
                          <a:tab pos="424815" algn="l"/>
                        </a:tabLs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MB</a:t>
                      </a: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Nêu khái quát vấn đề</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197485" algn="just">
                        <a:lnSpc>
                          <a:spcPct val="100000"/>
                        </a:lnSpc>
                        <a:spcAft>
                          <a:spcPts val="0"/>
                        </a:spcAft>
                        <a:tabLst>
                          <a:tab pos="424815" algn="l"/>
                        </a:tabLs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TB:</a:t>
                      </a: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Giải quyết vấn đề</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197485" algn="just">
                        <a:lnSpc>
                          <a:spcPct val="100000"/>
                        </a:lnSpc>
                        <a:spcAft>
                          <a:spcPts val="0"/>
                        </a:spcAft>
                        <a:tabLst>
                          <a:tab pos="424815" algn="l"/>
                        </a:tabLs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KB</a:t>
                      </a: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Tổng hợp vấn đề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13" marR="14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7485" algn="just">
                        <a:lnSpc>
                          <a:spcPct val="100000"/>
                        </a:lnSpc>
                        <a:spcAft>
                          <a:spcPts val="0"/>
                        </a:spcAft>
                        <a:tabLst>
                          <a:tab pos="424815" algn="l"/>
                        </a:tabLs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Giúp định hình ý tưởng trước khi viết.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197485" algn="just">
                        <a:lnSpc>
                          <a:spcPct val="100000"/>
                        </a:lnSpc>
                        <a:spcAft>
                          <a:spcPts val="0"/>
                        </a:spcAft>
                        <a:tabLst>
                          <a:tab pos="424815" algn="l"/>
                        </a:tabLs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Sắp xếp các ý tưởng theo một trình tự lô-gíc, đảm bảo không lạc đề, bỏ sót ý.</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13" marR="14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822">
                <a:tc>
                  <a:txBody>
                    <a:bodyPr/>
                    <a:lstStyle/>
                    <a:p>
                      <a:pPr marL="457200" marR="197485" algn="just">
                        <a:lnSpc>
                          <a:spcPct val="100000"/>
                        </a:lnSpc>
                        <a:spcAft>
                          <a:spcPts val="0"/>
                        </a:spcAft>
                        <a:tabLst>
                          <a:tab pos="424815" algn="l"/>
                        </a:tabLst>
                      </a:pPr>
                      <a:r>
                        <a:rPr lang="en-US" sz="3200" b="1"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200" b="1" i="1" spc="-5">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3: Viết bài</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13" marR="14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7485" algn="just">
                        <a:lnSpc>
                          <a:spcPct val="100000"/>
                        </a:lnSpc>
                        <a:spcAft>
                          <a:spcPts val="0"/>
                        </a:spcAft>
                        <a:tabLst>
                          <a:tab pos="424815" algn="l"/>
                        </a:tabLs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Dựa vào dàn ý để viết bài.</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197485" algn="just">
                        <a:lnSpc>
                          <a:spcPct val="100000"/>
                        </a:lnSpc>
                        <a:spcAft>
                          <a:spcPts val="0"/>
                        </a:spcAft>
                        <a:tabLst>
                          <a:tab pos="424815" algn="l"/>
                        </a:tabLs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Chú ý:</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197485" algn="just">
                        <a:lnSpc>
                          <a:spcPct val="100000"/>
                        </a:lnSpc>
                        <a:spcAft>
                          <a:spcPts val="0"/>
                        </a:spcAft>
                        <a:tabLst>
                          <a:tab pos="424815" algn="l"/>
                        </a:tabLs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Kết hợp thuyết minh với các yếu tố miêu tả, biểu cảm, nghị luận, tự sự.</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197485" algn="just">
                        <a:lnSpc>
                          <a:spcPct val="100000"/>
                        </a:lnSpc>
                        <a:spcAft>
                          <a:spcPts val="0"/>
                        </a:spcAft>
                        <a:tabLst>
                          <a:tab pos="424815" algn="l"/>
                        </a:tabLs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Kết hợp cả kênh chữ và kênh hình cùng các phương tiện phi ngôn ngữ khác</a:t>
                      </a:r>
                      <a:r>
                        <a:rPr lang="en-US" sz="320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13" marR="14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7485" algn="just">
                        <a:lnSpc>
                          <a:spcPct val="100000"/>
                        </a:lnSpc>
                        <a:spcAft>
                          <a:spcPts val="0"/>
                        </a:spcAft>
                        <a:tabLst>
                          <a:tab pos="424815" algn="l"/>
                        </a:tabLs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Giúp triển khai</a:t>
                      </a:r>
                      <a:r>
                        <a:rPr lang="en-US" sz="3200" spc="-5">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các ý thành bài </a:t>
                      </a:r>
                      <a:r>
                        <a:rPr lang="en-US" sz="3200" spc="-1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13" marR="14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7128">
                <a:tc>
                  <a:txBody>
                    <a:bodyPr/>
                    <a:lstStyle/>
                    <a:p>
                      <a:pPr marL="457200" marR="197485" algn="just">
                        <a:lnSpc>
                          <a:spcPct val="100000"/>
                        </a:lnSpc>
                        <a:spcAft>
                          <a:spcPts val="0"/>
                        </a:spcAft>
                        <a:tabLst>
                          <a:tab pos="424815" algn="l"/>
                        </a:tabLst>
                      </a:pPr>
                      <a:r>
                        <a:rPr lang="en-US" sz="3200" b="1"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Bước 4: Kiểm tra và sửa chữa</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13" marR="14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7485" algn="just">
                        <a:lnSpc>
                          <a:spcPct val="100000"/>
                        </a:lnSpc>
                        <a:spcAft>
                          <a:spcPts val="0"/>
                        </a:spcAft>
                        <a:tabLst>
                          <a:tab pos="424815" algn="l"/>
                        </a:tabLs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 lại bài viết, đối chiếu với các yêu cầu đã nêu ở mỗi bước để chỉnh sửa (dựa vào bảng hướng dẫn).</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13" marR="14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7485" algn="just">
                        <a:lnSpc>
                          <a:spcPct val="100000"/>
                        </a:lnSpc>
                        <a:spcAft>
                          <a:spcPts val="0"/>
                        </a:spcAft>
                        <a:tabLst>
                          <a:tab pos="424815" algn="l"/>
                        </a:tabLs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Giúp người viết tự điều chỉnh những thiếu sót, giúp cho bài viết hoàn chỉnh </a:t>
                      </a:r>
                      <a:r>
                        <a:rPr lang="vi-VN" sz="320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320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013" marR="14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9115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a:off x="7451333" y="7422093"/>
            <a:ext cx="13778774" cy="6355459"/>
          </a:xfrm>
          <a:custGeom>
            <a:avLst/>
            <a:gdLst/>
            <a:ahLst/>
            <a:cxnLst/>
            <a:rect l="l" t="t" r="r" b="b"/>
            <a:pathLst>
              <a:path w="13778774" h="6355459">
                <a:moveTo>
                  <a:pt x="0" y="0"/>
                </a:moveTo>
                <a:lnTo>
                  <a:pt x="13778774" y="0"/>
                </a:lnTo>
                <a:lnTo>
                  <a:pt x="13778774" y="6355459"/>
                </a:lnTo>
                <a:lnTo>
                  <a:pt x="0" y="6355459"/>
                </a:lnTo>
                <a:lnTo>
                  <a:pt x="0" y="0"/>
                </a:lnTo>
                <a:close/>
              </a:path>
            </a:pathLst>
          </a:custGeom>
          <a:blipFill>
            <a:blip r:embed="rId2"/>
            <a:stretch>
              <a:fillRect/>
            </a:stretch>
          </a:blipFill>
        </p:spPr>
      </p:sp>
      <p:sp>
        <p:nvSpPr>
          <p:cNvPr id="3" name="Freeform 3"/>
          <p:cNvSpPr/>
          <p:nvPr/>
        </p:nvSpPr>
        <p:spPr>
          <a:xfrm>
            <a:off x="15758071" y="3689207"/>
            <a:ext cx="4607903" cy="6103183"/>
          </a:xfrm>
          <a:custGeom>
            <a:avLst/>
            <a:gdLst/>
            <a:ahLst/>
            <a:cxnLst/>
            <a:rect l="l" t="t" r="r" b="b"/>
            <a:pathLst>
              <a:path w="4607903" h="6103183">
                <a:moveTo>
                  <a:pt x="0" y="0"/>
                </a:moveTo>
                <a:lnTo>
                  <a:pt x="4607903" y="0"/>
                </a:lnTo>
                <a:lnTo>
                  <a:pt x="4607903" y="6103183"/>
                </a:lnTo>
                <a:lnTo>
                  <a:pt x="0" y="6103183"/>
                </a:lnTo>
                <a:lnTo>
                  <a:pt x="0" y="0"/>
                </a:lnTo>
                <a:close/>
              </a:path>
            </a:pathLst>
          </a:custGeom>
          <a:blipFill>
            <a:blip r:embed="rId3"/>
            <a:stretch>
              <a:fillRect/>
            </a:stretch>
          </a:blipFill>
        </p:spPr>
      </p:sp>
      <p:sp>
        <p:nvSpPr>
          <p:cNvPr id="5" name="Freeform 5"/>
          <p:cNvSpPr/>
          <p:nvPr/>
        </p:nvSpPr>
        <p:spPr>
          <a:xfrm>
            <a:off x="13925114" y="-1028700"/>
            <a:ext cx="1832956" cy="4114800"/>
          </a:xfrm>
          <a:custGeom>
            <a:avLst/>
            <a:gdLst/>
            <a:ahLst/>
            <a:cxnLst/>
            <a:rect l="l" t="t" r="r" b="b"/>
            <a:pathLst>
              <a:path w="1832956" h="4114800">
                <a:moveTo>
                  <a:pt x="0" y="0"/>
                </a:moveTo>
                <a:lnTo>
                  <a:pt x="1832957" y="0"/>
                </a:lnTo>
                <a:lnTo>
                  <a:pt x="1832957"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1490530" y="1418365"/>
            <a:ext cx="14816270" cy="5309146"/>
          </a:xfrm>
          <a:prstGeom prst="rect">
            <a:avLst/>
          </a:prstGeom>
          <a:scene3d>
            <a:camera prst="isometricOffAxis2Left"/>
            <a:lightRig rig="threePt" dir="t"/>
          </a:scene3d>
        </p:spPr>
        <p:txBody>
          <a:bodyPr wrap="square" lIns="0" tIns="0" rIns="0" bIns="0" rtlCol="0" anchor="t">
            <a:spAutoFit/>
          </a:bodyPr>
          <a:lstStyle/>
          <a:p>
            <a:pPr algn="ctr"/>
            <a:r>
              <a:rPr lang="nl-NL" sz="11500" b="1">
                <a:latin typeface="Times New Roman" panose="02020603050405020304" pitchFamily="18" charset="0"/>
                <a:cs typeface="Times New Roman" panose="02020603050405020304" pitchFamily="18" charset="0"/>
              </a:rPr>
              <a:t>HOẠT ĐỘNG </a:t>
            </a:r>
            <a:r>
              <a:rPr lang="nl-NL" sz="11500" b="1" smtClean="0">
                <a:latin typeface="Times New Roman" panose="02020603050405020304" pitchFamily="18" charset="0"/>
                <a:cs typeface="Times New Roman" panose="02020603050405020304" pitchFamily="18" charset="0"/>
              </a:rPr>
              <a:t>3 </a:t>
            </a:r>
            <a:endParaRPr lang="vi-VN" sz="11500" b="1" smtClean="0">
              <a:latin typeface="Times New Roman" panose="02020603050405020304" pitchFamily="18" charset="0"/>
              <a:cs typeface="Times New Roman" panose="02020603050405020304" pitchFamily="18" charset="0"/>
            </a:endParaRPr>
          </a:p>
          <a:p>
            <a:pPr algn="ctr"/>
            <a:r>
              <a:rPr lang="nl-NL" sz="11500" b="1" smtClean="0">
                <a:latin typeface="Times New Roman" panose="02020603050405020304" pitchFamily="18" charset="0"/>
                <a:cs typeface="Times New Roman" panose="02020603050405020304" pitchFamily="18" charset="0"/>
              </a:rPr>
              <a:t>LUYỆN </a:t>
            </a:r>
            <a:r>
              <a:rPr lang="nl-NL" sz="11500" b="1">
                <a:latin typeface="Times New Roman" panose="02020603050405020304" pitchFamily="18" charset="0"/>
                <a:cs typeface="Times New Roman" panose="02020603050405020304" pitchFamily="18" charset="0"/>
              </a:rPr>
              <a:t>TẬP </a:t>
            </a:r>
            <a:r>
              <a:rPr lang="nl-NL" sz="11500" b="1" smtClean="0">
                <a:latin typeface="Times New Roman" panose="02020603050405020304" pitchFamily="18" charset="0"/>
                <a:cs typeface="Times New Roman" panose="02020603050405020304" pitchFamily="18" charset="0"/>
              </a:rPr>
              <a:t>–</a:t>
            </a:r>
            <a:endParaRPr lang="vi-VN" sz="11500" b="1" smtClean="0">
              <a:latin typeface="Times New Roman" panose="02020603050405020304" pitchFamily="18" charset="0"/>
              <a:cs typeface="Times New Roman" panose="02020603050405020304" pitchFamily="18" charset="0"/>
            </a:endParaRPr>
          </a:p>
          <a:p>
            <a:pPr algn="ctr"/>
            <a:r>
              <a:rPr lang="nl-NL" sz="11500" b="1" smtClean="0">
                <a:latin typeface="Times New Roman" panose="02020603050405020304" pitchFamily="18" charset="0"/>
                <a:cs typeface="Times New Roman" panose="02020603050405020304" pitchFamily="18" charset="0"/>
              </a:rPr>
              <a:t> </a:t>
            </a:r>
            <a:r>
              <a:rPr lang="nl-NL" sz="11500" b="1">
                <a:latin typeface="Times New Roman" panose="02020603050405020304" pitchFamily="18" charset="0"/>
                <a:cs typeface="Times New Roman" panose="02020603050405020304" pitchFamily="18" charset="0"/>
              </a:rPr>
              <a:t>THỰC HÀNH VIẾT </a:t>
            </a:r>
            <a:endParaRPr lang="en-GB" sz="1150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972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2323</Words>
  <Application>Microsoft Office PowerPoint</Application>
  <PresentationFormat>Custom</PresentationFormat>
  <Paragraphs>184</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Algerian</vt:lpstr>
      <vt:lpstr>Arial</vt:lpstr>
      <vt:lpstr>Bahnschrift Condensed</vt:lpstr>
      <vt:lpstr>Calibri</vt:lpstr>
      <vt:lpstr>Feel Free Playful</vt:lpstr>
      <vt:lpstr>MS Mincho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Peach Pastel Cute Colorful Group Project Presentation</dc:title>
  <cp:lastModifiedBy>asus PC</cp:lastModifiedBy>
  <cp:revision>100</cp:revision>
  <dcterms:created xsi:type="dcterms:W3CDTF">2006-08-16T00:00:00Z</dcterms:created>
  <dcterms:modified xsi:type="dcterms:W3CDTF">2023-08-26T03:04:39Z</dcterms:modified>
  <dc:identifier>DAFsRq3gr_Q</dc:identifier>
</cp:coreProperties>
</file>