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82" r:id="rId4"/>
    <p:sldId id="279" r:id="rId5"/>
    <p:sldId id="275" r:id="rId6"/>
    <p:sldId id="257" r:id="rId7"/>
    <p:sldId id="283" r:id="rId8"/>
    <p:sldId id="284" r:id="rId9"/>
    <p:sldId id="285" r:id="rId10"/>
    <p:sldId id="287" r:id="rId11"/>
    <p:sldId id="290" r:id="rId12"/>
    <p:sldId id="291" r:id="rId13"/>
    <p:sldId id="292" r:id="rId14"/>
    <p:sldId id="293" r:id="rId15"/>
    <p:sldId id="294" r:id="rId16"/>
    <p:sldId id="295" r:id="rId17"/>
    <p:sldId id="288" r:id="rId18"/>
    <p:sldId id="286" r:id="rId19"/>
    <p:sldId id="280" r:id="rId2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73B2"/>
    <a:srgbClr val="573E91"/>
    <a:srgbClr val="FF2F92"/>
    <a:srgbClr val="93215E"/>
    <a:srgbClr val="ED8EAC"/>
    <a:srgbClr val="76B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52" autoAdjust="0"/>
    <p:restoredTop sz="94660"/>
  </p:normalViewPr>
  <p:slideViewPr>
    <p:cSldViewPr snapToGrid="0" showGuides="1">
      <p:cViewPr varScale="1">
        <p:scale>
          <a:sx n="76" d="100"/>
          <a:sy n="76" d="100"/>
        </p:scale>
        <p:origin x="-120" y="-306"/>
      </p:cViewPr>
      <p:guideLst>
        <p:guide orient="horz" pos="2160"/>
        <p:guide pos="38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2024/5/8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2024/5/8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2024/5/8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2024/5/8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2024/5/8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5"/>
          <p:cNvPicPr>
            <a:picLocks noChangeAspect="1"/>
          </p:cNvPicPr>
          <p:nvPr/>
        </p:nvPicPr>
        <p:blipFill>
          <a:blip r:embed="rId2"/>
          <a:stretch>
            <a:fillRect/>
          </a:stretch>
        </p:blipFill>
        <p:spPr>
          <a:xfrm>
            <a:off x="2340480" y="266075"/>
            <a:ext cx="8013700" cy="6340475"/>
          </a:xfrm>
          <a:prstGeom prst="rect">
            <a:avLst/>
          </a:prstGeom>
        </p:spPr>
      </p:pic>
      <p:pic>
        <p:nvPicPr>
          <p:cNvPr id="2" name="Picture 1">
            <a:extLst>
              <a:ext uri="{FF2B5EF4-FFF2-40B4-BE49-F238E27FC236}">
                <a16:creationId xmlns:a16="http://schemas.microsoft.com/office/drawing/2014/main" xmlns="" id="{00683182-FBE0-A641-945C-5249A4681C52}"/>
              </a:ext>
            </a:extLst>
          </p:cNvPr>
          <p:cNvPicPr>
            <a:picLocks noChangeAspect="1"/>
          </p:cNvPicPr>
          <p:nvPr/>
        </p:nvPicPr>
        <p:blipFill>
          <a:blip r:embed="rId3"/>
          <a:stretch>
            <a:fillRect/>
          </a:stretch>
        </p:blipFill>
        <p:spPr>
          <a:xfrm>
            <a:off x="4028755" y="2685555"/>
            <a:ext cx="4660900" cy="1866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7"/>
          <p:cNvPicPr>
            <a:picLocks noChangeAspect="1"/>
          </p:cNvPicPr>
          <p:nvPr/>
        </p:nvPicPr>
        <p:blipFill>
          <a:blip r:embed="rId2"/>
          <a:stretch>
            <a:fillRect/>
          </a:stretch>
        </p:blipFill>
        <p:spPr>
          <a:xfrm rot="16200000">
            <a:off x="-80010" y="80010"/>
            <a:ext cx="1130935" cy="970915"/>
          </a:xfrm>
          <a:prstGeom prst="rect">
            <a:avLst/>
          </a:prstGeom>
        </p:spPr>
      </p:pic>
      <p:pic>
        <p:nvPicPr>
          <p:cNvPr id="3" name="图片 2" descr="未标题-17"/>
          <p:cNvPicPr>
            <a:picLocks noChangeAspect="1"/>
          </p:cNvPicPr>
          <p:nvPr/>
        </p:nvPicPr>
        <p:blipFill>
          <a:blip r:embed="rId3"/>
          <a:srcRect l="12925"/>
          <a:stretch>
            <a:fillRect/>
          </a:stretch>
        </p:blipFill>
        <p:spPr>
          <a:xfrm flipH="1">
            <a:off x="10704195" y="4658360"/>
            <a:ext cx="1487805" cy="2199640"/>
          </a:xfrm>
          <a:prstGeom prst="rect">
            <a:avLst/>
          </a:prstGeom>
        </p:spPr>
      </p:pic>
      <p:sp>
        <p:nvSpPr>
          <p:cNvPr id="6" name="文本框 5"/>
          <p:cNvSpPr txBox="1"/>
          <p:nvPr/>
        </p:nvSpPr>
        <p:spPr>
          <a:xfrm>
            <a:off x="1218375" y="233779"/>
            <a:ext cx="1122423" cy="646331"/>
          </a:xfrm>
          <a:prstGeom prst="rect">
            <a:avLst/>
          </a:prstGeom>
          <a:noFill/>
        </p:spPr>
        <p:txBody>
          <a:bodyPr wrap="none" rtlCol="0">
            <a:spAutoFit/>
          </a:bodyPr>
          <a:lstStyle/>
          <a:p>
            <a:r>
              <a:rPr lang="en-US" altLang="zh-CN" sz="3600" b="1" dirty="0" err="1">
                <a:solidFill>
                  <a:srgbClr val="76BE5A"/>
                </a:solidFill>
                <a:latin typeface="Calibri" panose="020F0502020204030204" pitchFamily="34" charset="0"/>
                <a:ea typeface="微软雅黑" panose="020B0503020204020204" charset="-122"/>
                <a:cs typeface="Calibri" panose="020F0502020204030204" pitchFamily="34" charset="0"/>
              </a:rPr>
              <a:t>Bài</a:t>
            </a:r>
            <a:r>
              <a:rPr lang="en-US" altLang="zh-CN" sz="3600" b="1" dirty="0">
                <a:solidFill>
                  <a:srgbClr val="76BE5A"/>
                </a:solidFill>
                <a:latin typeface="Calibri" panose="020F0502020204030204" pitchFamily="34" charset="0"/>
                <a:ea typeface="微软雅黑" panose="020B0503020204020204" charset="-122"/>
                <a:cs typeface="Calibri" panose="020F0502020204030204" pitchFamily="34" charset="0"/>
              </a:rPr>
              <a:t> 1</a:t>
            </a:r>
            <a:endParaRPr lang="zh-CN" altLang="en-US" sz="3600" b="1" dirty="0">
              <a:solidFill>
                <a:srgbClr val="76BE5A"/>
              </a:solidFill>
              <a:latin typeface="Calibri" panose="020F0502020204030204" pitchFamily="34" charset="0"/>
              <a:ea typeface="微软雅黑" panose="020B0503020204020204" charset="-122"/>
              <a:cs typeface="Calibri" panose="020F0502020204030204" pitchFamily="34" charset="0"/>
            </a:endParaRPr>
          </a:p>
        </p:txBody>
      </p:sp>
      <p:sp>
        <p:nvSpPr>
          <p:cNvPr id="14" name="Freeform 25"/>
          <p:cNvSpPr>
            <a:spLocks noChangeArrowheads="1"/>
          </p:cNvSpPr>
          <p:nvPr/>
        </p:nvSpPr>
        <p:spPr bwMode="auto">
          <a:xfrm>
            <a:off x="1635125" y="3617913"/>
            <a:ext cx="247650" cy="346075"/>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5" name="Freeform 28"/>
          <p:cNvSpPr>
            <a:spLocks noChangeArrowheads="1"/>
          </p:cNvSpPr>
          <p:nvPr/>
        </p:nvSpPr>
        <p:spPr bwMode="auto">
          <a:xfrm>
            <a:off x="1600200" y="5189538"/>
            <a:ext cx="358775" cy="301625"/>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6" name="Freeform 101"/>
          <p:cNvSpPr>
            <a:spLocks noChangeArrowheads="1"/>
          </p:cNvSpPr>
          <p:nvPr/>
        </p:nvSpPr>
        <p:spPr bwMode="auto">
          <a:xfrm>
            <a:off x="7189788" y="3625850"/>
            <a:ext cx="358775" cy="27622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7" name="Freeform 103"/>
          <p:cNvSpPr>
            <a:spLocks noChangeArrowheads="1"/>
          </p:cNvSpPr>
          <p:nvPr/>
        </p:nvSpPr>
        <p:spPr bwMode="auto">
          <a:xfrm>
            <a:off x="1593850" y="2005013"/>
            <a:ext cx="276225" cy="352425"/>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8" name="Freeform 114"/>
          <p:cNvSpPr>
            <a:spLocks noChangeArrowheads="1"/>
          </p:cNvSpPr>
          <p:nvPr/>
        </p:nvSpPr>
        <p:spPr bwMode="auto">
          <a:xfrm>
            <a:off x="7212013" y="5149850"/>
            <a:ext cx="333375" cy="352425"/>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9" name="Freeform 154"/>
          <p:cNvSpPr>
            <a:spLocks noChangeArrowheads="1"/>
          </p:cNvSpPr>
          <p:nvPr/>
        </p:nvSpPr>
        <p:spPr bwMode="auto">
          <a:xfrm>
            <a:off x="7234238" y="2017713"/>
            <a:ext cx="257175" cy="34925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2" name="TextBox 11">
            <a:extLst>
              <a:ext uri="{FF2B5EF4-FFF2-40B4-BE49-F238E27FC236}">
                <a16:creationId xmlns:a16="http://schemas.microsoft.com/office/drawing/2014/main" xmlns="" id="{A83901C0-6542-B84C-9186-45F33CD9ECF5}"/>
              </a:ext>
            </a:extLst>
          </p:cNvPr>
          <p:cNvSpPr txBox="1"/>
          <p:nvPr/>
        </p:nvSpPr>
        <p:spPr>
          <a:xfrm>
            <a:off x="844838" y="1130934"/>
            <a:ext cx="10460471" cy="1477328"/>
          </a:xfrm>
          <a:prstGeom prst="rect">
            <a:avLst/>
          </a:prstGeom>
          <a:noFill/>
          <a:ln w="28575">
            <a:solidFill>
              <a:srgbClr val="573E91"/>
            </a:solidFill>
            <a:extLst>
              <a:ext uri="{C807C97D-BFC1-408E-A445-0C87EB9F89A2}">
                <ask:lineSketchStyleProps xmlns:ask="http://schemas.microsoft.com/office/drawing/2018/sketchyshapes" xmlns="" sd="4138900056">
                  <a:custGeom>
                    <a:avLst/>
                    <a:gdLst>
                      <a:gd name="connsiteX0" fmla="*/ 0 w 10460471"/>
                      <a:gd name="connsiteY0" fmla="*/ 0 h 1477328"/>
                      <a:gd name="connsiteX1" fmla="*/ 10460471 w 10460471"/>
                      <a:gd name="connsiteY1" fmla="*/ 0 h 1477328"/>
                      <a:gd name="connsiteX2" fmla="*/ 10460471 w 10460471"/>
                      <a:gd name="connsiteY2" fmla="*/ 1477328 h 1477328"/>
                      <a:gd name="connsiteX3" fmla="*/ 0 w 10460471"/>
                      <a:gd name="connsiteY3" fmla="*/ 1477328 h 1477328"/>
                      <a:gd name="connsiteX4" fmla="*/ 0 w 10460471"/>
                      <a:gd name="connsiteY4" fmla="*/ 0 h 147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0471" h="1477328" extrusionOk="0">
                        <a:moveTo>
                          <a:pt x="0" y="0"/>
                        </a:moveTo>
                        <a:cubicBezTo>
                          <a:pt x="1351632" y="85907"/>
                          <a:pt x="9285401" y="-138608"/>
                          <a:pt x="10460471" y="0"/>
                        </a:cubicBezTo>
                        <a:cubicBezTo>
                          <a:pt x="10512377" y="195249"/>
                          <a:pt x="10351230" y="828707"/>
                          <a:pt x="10460471" y="1477328"/>
                        </a:cubicBezTo>
                        <a:cubicBezTo>
                          <a:pt x="9247932" y="1364593"/>
                          <a:pt x="3567428" y="1316888"/>
                          <a:pt x="0" y="1477328"/>
                        </a:cubicBezTo>
                        <a:cubicBezTo>
                          <a:pt x="95631" y="1230059"/>
                          <a:pt x="106535" y="406334"/>
                          <a:pt x="0" y="0"/>
                        </a:cubicBezTo>
                        <a:close/>
                      </a:path>
                    </a:pathLst>
                  </a:custGeom>
                  <ask:type>
                    <ask:lineSketchCurved/>
                  </ask:type>
                </ask:lineSketchStyleProps>
              </a:ext>
            </a:extLst>
          </a:ln>
        </p:spPr>
        <p:txBody>
          <a:bodyPr wrap="square">
            <a:spAutoFit/>
          </a:bodyPr>
          <a:lstStyle/>
          <a:p>
            <a:pPr algn="just"/>
            <a:r>
              <a:rPr lang="x-none" sz="3000" dirty="0">
                <a:effectLst/>
                <a:latin typeface="Calibri" panose="020F0502020204030204" pitchFamily="34" charset="0"/>
                <a:ea typeface="Times New Roman" panose="02020603050405020304" pitchFamily="18" charset="0"/>
                <a:cs typeface="Calibri" panose="020F0502020204030204" pitchFamily="34" charset="0"/>
              </a:rPr>
              <a:t>a. Lúc đó vào buổi sáng của một ngày trước Ba mươi tháng Tư, năm người lính đứng bên chiếc cổng sắt xiêu vẹo, phía trong nhô cao một tháp xi măng lênh khênh.</a:t>
            </a:r>
          </a:p>
        </p:txBody>
      </p:sp>
      <p:sp>
        <p:nvSpPr>
          <p:cNvPr id="4" name="Curved Right Arrow 3">
            <a:extLst>
              <a:ext uri="{FF2B5EF4-FFF2-40B4-BE49-F238E27FC236}">
                <a16:creationId xmlns:a16="http://schemas.microsoft.com/office/drawing/2014/main" xmlns="" id="{350ECB7E-3C43-B648-B777-4484DEEBF86D}"/>
              </a:ext>
            </a:extLst>
          </p:cNvPr>
          <p:cNvSpPr/>
          <p:nvPr/>
        </p:nvSpPr>
        <p:spPr>
          <a:xfrm>
            <a:off x="1779587" y="2745879"/>
            <a:ext cx="749012" cy="1263394"/>
          </a:xfrm>
          <a:prstGeom prst="curvedRightArrow">
            <a:avLst/>
          </a:prstGeom>
          <a:solidFill>
            <a:srgbClr val="573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 name="Rounded Rectangle 4">
            <a:extLst>
              <a:ext uri="{FF2B5EF4-FFF2-40B4-BE49-F238E27FC236}">
                <a16:creationId xmlns:a16="http://schemas.microsoft.com/office/drawing/2014/main" xmlns="" id="{BF200024-C024-4145-A4E8-577697973A9B}"/>
              </a:ext>
            </a:extLst>
          </p:cNvPr>
          <p:cNvSpPr/>
          <p:nvPr/>
        </p:nvSpPr>
        <p:spPr>
          <a:xfrm>
            <a:off x="3040979" y="3304213"/>
            <a:ext cx="7405348" cy="1195724"/>
          </a:xfrm>
          <a:prstGeom prst="roundRect">
            <a:avLst/>
          </a:prstGeom>
          <a:solidFill>
            <a:srgbClr val="8B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700" dirty="0">
                <a:effectLst/>
                <a:latin typeface="Calibri" panose="020F0502020204030204" pitchFamily="34" charset="0"/>
                <a:ea typeface="Times New Roman" panose="02020603050405020304" pitchFamily="18" charset="0"/>
                <a:cs typeface="Calibri" panose="020F0502020204030204" pitchFamily="34" charset="0"/>
              </a:rPr>
              <a:t>- Bộ phận chêm xen: </a:t>
            </a:r>
            <a:r>
              <a:rPr lang="x-none" sz="2700" dirty="0">
                <a:effectLst/>
                <a:latin typeface="Calibri" panose="020F0502020204030204" pitchFamily="34" charset="0"/>
                <a:ea typeface="Times New Roman" panose="02020603050405020304" pitchFamily="18" charset="0"/>
                <a:cs typeface="Calibri" panose="020F0502020204030204" pitchFamily="34" charset="0"/>
              </a:rPr>
              <a:t>phía trong nhô cao một tháp xi măng lênh khênh. </a:t>
            </a:r>
          </a:p>
        </p:txBody>
      </p:sp>
      <p:sp>
        <p:nvSpPr>
          <p:cNvPr id="20" name="Rounded Rectangle 19">
            <a:extLst>
              <a:ext uri="{FF2B5EF4-FFF2-40B4-BE49-F238E27FC236}">
                <a16:creationId xmlns:a16="http://schemas.microsoft.com/office/drawing/2014/main" xmlns="" id="{5B037E25-FDB6-1F45-A184-96F9FA93374A}"/>
              </a:ext>
            </a:extLst>
          </p:cNvPr>
          <p:cNvSpPr/>
          <p:nvPr/>
        </p:nvSpPr>
        <p:spPr>
          <a:xfrm>
            <a:off x="3040979" y="4904413"/>
            <a:ext cx="7405348" cy="1195724"/>
          </a:xfrm>
          <a:prstGeom prst="roundRect">
            <a:avLst/>
          </a:prstGeom>
          <a:solidFill>
            <a:schemeClr val="bg1"/>
          </a:solidFill>
          <a:ln>
            <a:solidFill>
              <a:srgbClr val="ED8E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7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Tác dụng: bổ sung thông tin, đầy đủ ý hơn trong câu.</a:t>
            </a:r>
          </a:p>
        </p:txBody>
      </p:sp>
      <p:sp>
        <p:nvSpPr>
          <p:cNvPr id="21" name="Curved Right Arrow 20">
            <a:extLst>
              <a:ext uri="{FF2B5EF4-FFF2-40B4-BE49-F238E27FC236}">
                <a16:creationId xmlns:a16="http://schemas.microsoft.com/office/drawing/2014/main" xmlns="" id="{DD407C93-6EB5-8A4C-A6AF-85A4970908FB}"/>
              </a:ext>
            </a:extLst>
          </p:cNvPr>
          <p:cNvSpPr/>
          <p:nvPr/>
        </p:nvSpPr>
        <p:spPr>
          <a:xfrm>
            <a:off x="1841644" y="4444622"/>
            <a:ext cx="749012" cy="1263394"/>
          </a:xfrm>
          <a:prstGeom prst="curvedRightArrow">
            <a:avLst/>
          </a:prstGeom>
          <a:solidFill>
            <a:srgbClr val="ED8E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388943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5"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7"/>
          <p:cNvPicPr>
            <a:picLocks noChangeAspect="1"/>
          </p:cNvPicPr>
          <p:nvPr/>
        </p:nvPicPr>
        <p:blipFill>
          <a:blip r:embed="rId2"/>
          <a:stretch>
            <a:fillRect/>
          </a:stretch>
        </p:blipFill>
        <p:spPr>
          <a:xfrm rot="16200000">
            <a:off x="-80010" y="80010"/>
            <a:ext cx="1130935" cy="970915"/>
          </a:xfrm>
          <a:prstGeom prst="rect">
            <a:avLst/>
          </a:prstGeom>
        </p:spPr>
      </p:pic>
      <p:pic>
        <p:nvPicPr>
          <p:cNvPr id="3" name="图片 2" descr="未标题-17"/>
          <p:cNvPicPr>
            <a:picLocks noChangeAspect="1"/>
          </p:cNvPicPr>
          <p:nvPr/>
        </p:nvPicPr>
        <p:blipFill>
          <a:blip r:embed="rId3"/>
          <a:srcRect l="12925"/>
          <a:stretch>
            <a:fillRect/>
          </a:stretch>
        </p:blipFill>
        <p:spPr>
          <a:xfrm flipH="1">
            <a:off x="10704195" y="4658360"/>
            <a:ext cx="1487805" cy="2199640"/>
          </a:xfrm>
          <a:prstGeom prst="rect">
            <a:avLst/>
          </a:prstGeom>
        </p:spPr>
      </p:pic>
      <p:sp>
        <p:nvSpPr>
          <p:cNvPr id="14" name="Freeform 25"/>
          <p:cNvSpPr>
            <a:spLocks noChangeArrowheads="1"/>
          </p:cNvSpPr>
          <p:nvPr/>
        </p:nvSpPr>
        <p:spPr bwMode="auto">
          <a:xfrm>
            <a:off x="1635125" y="3617913"/>
            <a:ext cx="247650" cy="346075"/>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5" name="Freeform 28"/>
          <p:cNvSpPr>
            <a:spLocks noChangeArrowheads="1"/>
          </p:cNvSpPr>
          <p:nvPr/>
        </p:nvSpPr>
        <p:spPr bwMode="auto">
          <a:xfrm>
            <a:off x="1600200" y="5189538"/>
            <a:ext cx="358775" cy="301625"/>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6" name="Freeform 101"/>
          <p:cNvSpPr>
            <a:spLocks noChangeArrowheads="1"/>
          </p:cNvSpPr>
          <p:nvPr/>
        </p:nvSpPr>
        <p:spPr bwMode="auto">
          <a:xfrm>
            <a:off x="7189788" y="3625850"/>
            <a:ext cx="358775" cy="27622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7" name="Freeform 103"/>
          <p:cNvSpPr>
            <a:spLocks noChangeArrowheads="1"/>
          </p:cNvSpPr>
          <p:nvPr/>
        </p:nvSpPr>
        <p:spPr bwMode="auto">
          <a:xfrm>
            <a:off x="1593850" y="2005013"/>
            <a:ext cx="276225" cy="352425"/>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8" name="Freeform 114"/>
          <p:cNvSpPr>
            <a:spLocks noChangeArrowheads="1"/>
          </p:cNvSpPr>
          <p:nvPr/>
        </p:nvSpPr>
        <p:spPr bwMode="auto">
          <a:xfrm>
            <a:off x="7212013" y="5149850"/>
            <a:ext cx="333375" cy="352425"/>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9" name="Freeform 154"/>
          <p:cNvSpPr>
            <a:spLocks noChangeArrowheads="1"/>
          </p:cNvSpPr>
          <p:nvPr/>
        </p:nvSpPr>
        <p:spPr bwMode="auto">
          <a:xfrm>
            <a:off x="7234238" y="2017713"/>
            <a:ext cx="257175" cy="34925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2" name="TextBox 11">
            <a:extLst>
              <a:ext uri="{FF2B5EF4-FFF2-40B4-BE49-F238E27FC236}">
                <a16:creationId xmlns:a16="http://schemas.microsoft.com/office/drawing/2014/main" xmlns="" id="{A83901C0-6542-B84C-9186-45F33CD9ECF5}"/>
              </a:ext>
            </a:extLst>
          </p:cNvPr>
          <p:cNvSpPr txBox="1"/>
          <p:nvPr/>
        </p:nvSpPr>
        <p:spPr>
          <a:xfrm>
            <a:off x="844838" y="1130934"/>
            <a:ext cx="10460471" cy="1477328"/>
          </a:xfrm>
          <a:prstGeom prst="rect">
            <a:avLst/>
          </a:prstGeom>
          <a:noFill/>
          <a:ln w="28575">
            <a:solidFill>
              <a:srgbClr val="573E91"/>
            </a:solidFill>
            <a:extLst>
              <a:ext uri="{C807C97D-BFC1-408E-A445-0C87EB9F89A2}">
                <ask:lineSketchStyleProps xmlns:ask="http://schemas.microsoft.com/office/drawing/2018/sketchyshapes" xmlns="" sd="4138900056">
                  <a:custGeom>
                    <a:avLst/>
                    <a:gdLst>
                      <a:gd name="connsiteX0" fmla="*/ 0 w 10460471"/>
                      <a:gd name="connsiteY0" fmla="*/ 0 h 1477328"/>
                      <a:gd name="connsiteX1" fmla="*/ 10460471 w 10460471"/>
                      <a:gd name="connsiteY1" fmla="*/ 0 h 1477328"/>
                      <a:gd name="connsiteX2" fmla="*/ 10460471 w 10460471"/>
                      <a:gd name="connsiteY2" fmla="*/ 1477328 h 1477328"/>
                      <a:gd name="connsiteX3" fmla="*/ 0 w 10460471"/>
                      <a:gd name="connsiteY3" fmla="*/ 1477328 h 1477328"/>
                      <a:gd name="connsiteX4" fmla="*/ 0 w 10460471"/>
                      <a:gd name="connsiteY4" fmla="*/ 0 h 147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0471" h="1477328" extrusionOk="0">
                        <a:moveTo>
                          <a:pt x="0" y="0"/>
                        </a:moveTo>
                        <a:cubicBezTo>
                          <a:pt x="1351632" y="85907"/>
                          <a:pt x="9285401" y="-138608"/>
                          <a:pt x="10460471" y="0"/>
                        </a:cubicBezTo>
                        <a:cubicBezTo>
                          <a:pt x="10512377" y="195249"/>
                          <a:pt x="10351230" y="828707"/>
                          <a:pt x="10460471" y="1477328"/>
                        </a:cubicBezTo>
                        <a:cubicBezTo>
                          <a:pt x="9247932" y="1364593"/>
                          <a:pt x="3567428" y="1316888"/>
                          <a:pt x="0" y="1477328"/>
                        </a:cubicBezTo>
                        <a:cubicBezTo>
                          <a:pt x="95631" y="1230059"/>
                          <a:pt x="106535" y="406334"/>
                          <a:pt x="0" y="0"/>
                        </a:cubicBezTo>
                        <a:close/>
                      </a:path>
                    </a:pathLst>
                  </a:custGeom>
                  <ask:type>
                    <ask:lineSketchCurved/>
                  </ask:type>
                </ask:lineSketchStyleProps>
              </a:ext>
            </a:extLst>
          </a:ln>
        </p:spPr>
        <p:txBody>
          <a:bodyPr wrap="square">
            <a:spAutoFit/>
          </a:bodyPr>
          <a:lstStyle/>
          <a:p>
            <a:pPr algn="just"/>
            <a:r>
              <a:rPr lang="x-none" sz="3000" dirty="0">
                <a:effectLst/>
                <a:latin typeface="Calibri" panose="020F0502020204030204" pitchFamily="34" charset="0"/>
                <a:ea typeface="Times New Roman" panose="02020603050405020304" pitchFamily="18" charset="0"/>
                <a:cs typeface="Calibri" panose="020F0502020204030204" pitchFamily="34" charset="0"/>
              </a:rPr>
              <a:t>b. Vào phiên liên lạc sớm với trung đoàn, tôi được nhắc tăng cường cảnh giác và được biết thêm rằng ngày hôm nay – rất có thể là ngày hôm nay – các binh đoàn bộ binh sẽ tiến vào nội đô.</a:t>
            </a:r>
          </a:p>
        </p:txBody>
      </p:sp>
      <p:sp>
        <p:nvSpPr>
          <p:cNvPr id="4" name="Curved Right Arrow 3">
            <a:extLst>
              <a:ext uri="{FF2B5EF4-FFF2-40B4-BE49-F238E27FC236}">
                <a16:creationId xmlns:a16="http://schemas.microsoft.com/office/drawing/2014/main" xmlns="" id="{350ECB7E-3C43-B648-B777-4484DEEBF86D}"/>
              </a:ext>
            </a:extLst>
          </p:cNvPr>
          <p:cNvSpPr/>
          <p:nvPr/>
        </p:nvSpPr>
        <p:spPr>
          <a:xfrm>
            <a:off x="1635125" y="4494786"/>
            <a:ext cx="749012" cy="1263394"/>
          </a:xfrm>
          <a:prstGeom prst="curvedRightArrow">
            <a:avLst/>
          </a:prstGeom>
          <a:solidFill>
            <a:srgbClr val="573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 name="Rounded Rectangle 4">
            <a:extLst>
              <a:ext uri="{FF2B5EF4-FFF2-40B4-BE49-F238E27FC236}">
                <a16:creationId xmlns:a16="http://schemas.microsoft.com/office/drawing/2014/main" xmlns="" id="{BF200024-C024-4145-A4E8-577697973A9B}"/>
              </a:ext>
            </a:extLst>
          </p:cNvPr>
          <p:cNvSpPr/>
          <p:nvPr/>
        </p:nvSpPr>
        <p:spPr>
          <a:xfrm>
            <a:off x="3040979" y="3304213"/>
            <a:ext cx="7405348" cy="1195724"/>
          </a:xfrm>
          <a:prstGeom prst="roundRect">
            <a:avLst/>
          </a:prstGeom>
          <a:solidFill>
            <a:srgbClr val="8B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Tx/>
              <a:buChar char="-"/>
            </a:pPr>
            <a:r>
              <a:rPr lang="vi-VN" sz="2800" dirty="0">
                <a:effectLst/>
                <a:latin typeface="Calibri" panose="020F0502020204030204" pitchFamily="34" charset="0"/>
                <a:ea typeface="Times New Roman" panose="02020603050405020304" pitchFamily="18" charset="0"/>
                <a:cs typeface="Calibri" panose="020F0502020204030204" pitchFamily="34" charset="0"/>
              </a:rPr>
              <a:t>Bộ phận chêm xen: </a:t>
            </a:r>
            <a:r>
              <a:rPr lang="x-none" sz="2800" dirty="0">
                <a:effectLst/>
                <a:latin typeface="Calibri" panose="020F0502020204030204" pitchFamily="34" charset="0"/>
                <a:ea typeface="Times New Roman" panose="02020603050405020304" pitchFamily="18" charset="0"/>
                <a:cs typeface="Calibri" panose="020F0502020204030204" pitchFamily="34" charset="0"/>
              </a:rPr>
              <a:t>rất có thể là ngày hôm nay </a:t>
            </a:r>
          </a:p>
        </p:txBody>
      </p:sp>
      <p:sp>
        <p:nvSpPr>
          <p:cNvPr id="20" name="Rounded Rectangle 19">
            <a:extLst>
              <a:ext uri="{FF2B5EF4-FFF2-40B4-BE49-F238E27FC236}">
                <a16:creationId xmlns:a16="http://schemas.microsoft.com/office/drawing/2014/main" xmlns="" id="{5B037E25-FDB6-1F45-A184-96F9FA93374A}"/>
              </a:ext>
            </a:extLst>
          </p:cNvPr>
          <p:cNvSpPr/>
          <p:nvPr/>
        </p:nvSpPr>
        <p:spPr>
          <a:xfrm>
            <a:off x="3040979" y="4904413"/>
            <a:ext cx="7405348" cy="1195724"/>
          </a:xfrm>
          <a:prstGeom prst="roundRect">
            <a:avLst/>
          </a:prstGeom>
          <a:solidFill>
            <a:schemeClr val="bg1"/>
          </a:solidFill>
          <a:ln>
            <a:solidFill>
              <a:srgbClr val="8B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x-none"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Tác dụng: tăng sắc thái biểu cảm cho câu</a:t>
            </a:r>
          </a:p>
        </p:txBody>
      </p:sp>
      <p:sp>
        <p:nvSpPr>
          <p:cNvPr id="21" name="Curved Right Arrow 20">
            <a:extLst>
              <a:ext uri="{FF2B5EF4-FFF2-40B4-BE49-F238E27FC236}">
                <a16:creationId xmlns:a16="http://schemas.microsoft.com/office/drawing/2014/main" xmlns="" id="{DD407C93-6EB5-8A4C-A6AF-85A4970908FB}"/>
              </a:ext>
            </a:extLst>
          </p:cNvPr>
          <p:cNvSpPr/>
          <p:nvPr/>
        </p:nvSpPr>
        <p:spPr>
          <a:xfrm>
            <a:off x="1635125" y="2951291"/>
            <a:ext cx="749012" cy="1263394"/>
          </a:xfrm>
          <a:prstGeom prst="curvedRightArrow">
            <a:avLst/>
          </a:prstGeom>
          <a:solidFill>
            <a:srgbClr val="8B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文本框 5">
            <a:extLst>
              <a:ext uri="{FF2B5EF4-FFF2-40B4-BE49-F238E27FC236}">
                <a16:creationId xmlns:a16="http://schemas.microsoft.com/office/drawing/2014/main" xmlns="" id="{D76ED69A-6EE0-5C44-AF93-0C10A1BBE076}"/>
              </a:ext>
            </a:extLst>
          </p:cNvPr>
          <p:cNvSpPr txBox="1"/>
          <p:nvPr/>
        </p:nvSpPr>
        <p:spPr>
          <a:xfrm>
            <a:off x="1218375" y="233779"/>
            <a:ext cx="1122423" cy="646331"/>
          </a:xfrm>
          <a:prstGeom prst="rect">
            <a:avLst/>
          </a:prstGeom>
          <a:noFill/>
        </p:spPr>
        <p:txBody>
          <a:bodyPr wrap="none" rtlCol="0">
            <a:spAutoFit/>
          </a:bodyPr>
          <a:lstStyle/>
          <a:p>
            <a:r>
              <a:rPr lang="en-US" altLang="zh-CN" sz="3600" b="1" dirty="0" err="1">
                <a:solidFill>
                  <a:srgbClr val="76BE5A"/>
                </a:solidFill>
                <a:latin typeface="Calibri" panose="020F0502020204030204" pitchFamily="34" charset="0"/>
                <a:ea typeface="微软雅黑" panose="020B0503020204020204" charset="-122"/>
                <a:cs typeface="Calibri" panose="020F0502020204030204" pitchFamily="34" charset="0"/>
              </a:rPr>
              <a:t>Bài</a:t>
            </a:r>
            <a:r>
              <a:rPr lang="en-US" altLang="zh-CN" sz="3600" b="1" dirty="0">
                <a:solidFill>
                  <a:srgbClr val="76BE5A"/>
                </a:solidFill>
                <a:latin typeface="Calibri" panose="020F0502020204030204" pitchFamily="34" charset="0"/>
                <a:ea typeface="微软雅黑" panose="020B0503020204020204" charset="-122"/>
                <a:cs typeface="Calibri" panose="020F0502020204030204" pitchFamily="34" charset="0"/>
              </a:rPr>
              <a:t> 1</a:t>
            </a:r>
            <a:endParaRPr lang="zh-CN" altLang="en-US" sz="3600" b="1" dirty="0">
              <a:solidFill>
                <a:srgbClr val="76BE5A"/>
              </a:solidFill>
              <a:latin typeface="Calibri" panose="020F0502020204030204" pitchFamily="34" charset="0"/>
              <a:ea typeface="微软雅黑" panose="020B0503020204020204" charset="-122"/>
              <a:cs typeface="Calibri" panose="020F0502020204030204" pitchFamily="34" charset="0"/>
            </a:endParaRPr>
          </a:p>
        </p:txBody>
      </p:sp>
    </p:spTree>
    <p:extLst>
      <p:ext uri="{BB962C8B-B14F-4D97-AF65-F5344CB8AC3E}">
        <p14:creationId xmlns:p14="http://schemas.microsoft.com/office/powerpoint/2010/main" val="299853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5"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7"/>
          <p:cNvPicPr>
            <a:picLocks noChangeAspect="1"/>
          </p:cNvPicPr>
          <p:nvPr/>
        </p:nvPicPr>
        <p:blipFill>
          <a:blip r:embed="rId2"/>
          <a:stretch>
            <a:fillRect/>
          </a:stretch>
        </p:blipFill>
        <p:spPr>
          <a:xfrm rot="16200000">
            <a:off x="-80010" y="80010"/>
            <a:ext cx="1130935" cy="970915"/>
          </a:xfrm>
          <a:prstGeom prst="rect">
            <a:avLst/>
          </a:prstGeom>
        </p:spPr>
      </p:pic>
      <p:pic>
        <p:nvPicPr>
          <p:cNvPr id="3" name="图片 2" descr="未标题-17"/>
          <p:cNvPicPr>
            <a:picLocks noChangeAspect="1"/>
          </p:cNvPicPr>
          <p:nvPr/>
        </p:nvPicPr>
        <p:blipFill>
          <a:blip r:embed="rId3"/>
          <a:srcRect l="12925"/>
          <a:stretch>
            <a:fillRect/>
          </a:stretch>
        </p:blipFill>
        <p:spPr>
          <a:xfrm flipH="1">
            <a:off x="10704195" y="4658360"/>
            <a:ext cx="1487805" cy="2199640"/>
          </a:xfrm>
          <a:prstGeom prst="rect">
            <a:avLst/>
          </a:prstGeom>
        </p:spPr>
      </p:pic>
      <p:sp>
        <p:nvSpPr>
          <p:cNvPr id="14" name="Freeform 25"/>
          <p:cNvSpPr>
            <a:spLocks noChangeArrowheads="1"/>
          </p:cNvSpPr>
          <p:nvPr/>
        </p:nvSpPr>
        <p:spPr bwMode="auto">
          <a:xfrm>
            <a:off x="1635125" y="3617913"/>
            <a:ext cx="247650" cy="346075"/>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5" name="Freeform 28"/>
          <p:cNvSpPr>
            <a:spLocks noChangeArrowheads="1"/>
          </p:cNvSpPr>
          <p:nvPr/>
        </p:nvSpPr>
        <p:spPr bwMode="auto">
          <a:xfrm>
            <a:off x="1600200" y="5189538"/>
            <a:ext cx="358775" cy="301625"/>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6" name="Freeform 101"/>
          <p:cNvSpPr>
            <a:spLocks noChangeArrowheads="1"/>
          </p:cNvSpPr>
          <p:nvPr/>
        </p:nvSpPr>
        <p:spPr bwMode="auto">
          <a:xfrm>
            <a:off x="7189788" y="3625850"/>
            <a:ext cx="358775" cy="27622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7" name="Freeform 103"/>
          <p:cNvSpPr>
            <a:spLocks noChangeArrowheads="1"/>
          </p:cNvSpPr>
          <p:nvPr/>
        </p:nvSpPr>
        <p:spPr bwMode="auto">
          <a:xfrm>
            <a:off x="1593850" y="2005013"/>
            <a:ext cx="276225" cy="352425"/>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8" name="Freeform 114"/>
          <p:cNvSpPr>
            <a:spLocks noChangeArrowheads="1"/>
          </p:cNvSpPr>
          <p:nvPr/>
        </p:nvSpPr>
        <p:spPr bwMode="auto">
          <a:xfrm>
            <a:off x="7212013" y="5149850"/>
            <a:ext cx="333375" cy="352425"/>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9" name="Freeform 154"/>
          <p:cNvSpPr>
            <a:spLocks noChangeArrowheads="1"/>
          </p:cNvSpPr>
          <p:nvPr/>
        </p:nvSpPr>
        <p:spPr bwMode="auto">
          <a:xfrm>
            <a:off x="7234238" y="2017713"/>
            <a:ext cx="257175" cy="34925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2" name="TextBox 11">
            <a:extLst>
              <a:ext uri="{FF2B5EF4-FFF2-40B4-BE49-F238E27FC236}">
                <a16:creationId xmlns:a16="http://schemas.microsoft.com/office/drawing/2014/main" xmlns="" id="{A83901C0-6542-B84C-9186-45F33CD9ECF5}"/>
              </a:ext>
            </a:extLst>
          </p:cNvPr>
          <p:cNvSpPr txBox="1"/>
          <p:nvPr/>
        </p:nvSpPr>
        <p:spPr>
          <a:xfrm>
            <a:off x="987626" y="995359"/>
            <a:ext cx="10460471" cy="1815882"/>
          </a:xfrm>
          <a:prstGeom prst="rect">
            <a:avLst/>
          </a:prstGeom>
          <a:noFill/>
          <a:ln w="28575">
            <a:solidFill>
              <a:srgbClr val="93215E"/>
            </a:solidFill>
            <a:extLst>
              <a:ext uri="{C807C97D-BFC1-408E-A445-0C87EB9F89A2}">
                <ask:lineSketchStyleProps xmlns:ask="http://schemas.microsoft.com/office/drawing/2018/sketchyshapes" xmlns="" sd="4138900056">
                  <a:custGeom>
                    <a:avLst/>
                    <a:gdLst>
                      <a:gd name="connsiteX0" fmla="*/ 0 w 10460471"/>
                      <a:gd name="connsiteY0" fmla="*/ 0 h 1815882"/>
                      <a:gd name="connsiteX1" fmla="*/ 10460471 w 10460471"/>
                      <a:gd name="connsiteY1" fmla="*/ 0 h 1815882"/>
                      <a:gd name="connsiteX2" fmla="*/ 10460471 w 10460471"/>
                      <a:gd name="connsiteY2" fmla="*/ 1815882 h 1815882"/>
                      <a:gd name="connsiteX3" fmla="*/ 0 w 10460471"/>
                      <a:gd name="connsiteY3" fmla="*/ 1815882 h 1815882"/>
                      <a:gd name="connsiteX4" fmla="*/ 0 w 10460471"/>
                      <a:gd name="connsiteY4" fmla="*/ 0 h 181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0471" h="1815882" extrusionOk="0">
                        <a:moveTo>
                          <a:pt x="0" y="0"/>
                        </a:moveTo>
                        <a:cubicBezTo>
                          <a:pt x="1351632" y="85907"/>
                          <a:pt x="9285401" y="-138608"/>
                          <a:pt x="10460471" y="0"/>
                        </a:cubicBezTo>
                        <a:cubicBezTo>
                          <a:pt x="10481616" y="254328"/>
                          <a:pt x="10563926" y="1269524"/>
                          <a:pt x="10460471" y="1815882"/>
                        </a:cubicBezTo>
                        <a:cubicBezTo>
                          <a:pt x="9247932" y="1703147"/>
                          <a:pt x="3567428" y="1655442"/>
                          <a:pt x="0" y="1815882"/>
                        </a:cubicBezTo>
                        <a:cubicBezTo>
                          <a:pt x="-134055" y="942468"/>
                          <a:pt x="42933" y="906033"/>
                          <a:pt x="0" y="0"/>
                        </a:cubicBezTo>
                        <a:close/>
                      </a:path>
                    </a:pathLst>
                  </a:custGeom>
                  <ask:type>
                    <ask:lineSketchCurved/>
                  </ask:type>
                </ask:lineSketchStyleProps>
              </a:ext>
            </a:extLst>
          </a:ln>
        </p:spPr>
        <p:txBody>
          <a:bodyPr wrap="square">
            <a:spAutoFit/>
          </a:bodyPr>
          <a:lstStyle/>
          <a:p>
            <a:pPr algn="just"/>
            <a:r>
              <a:rPr lang="x-none" sz="2800" dirty="0">
                <a:effectLst/>
                <a:latin typeface="Calibri" panose="020F0502020204030204" pitchFamily="34" charset="0"/>
                <a:ea typeface="Times New Roman" panose="02020603050405020304" pitchFamily="18" charset="0"/>
                <a:cs typeface="Calibri" panose="020F0502020204030204" pitchFamily="34" charset="0"/>
              </a:rPr>
              <a:t>a. Trước hết, người Hà Nội, kết quả của tinh hoa bốn phương hội tụ, đua trí, đua tài học hòi người ngoài và nâng cao nên trở thành những người Việt Nam lao động giỏi, làm thợ giỏi, làm thầy cũng giỏi. </a:t>
            </a:r>
          </a:p>
          <a:p>
            <a:pPr algn="r"/>
            <a:r>
              <a:rPr lang="x-none" sz="2800" i="1" dirty="0">
                <a:effectLst/>
                <a:latin typeface="Calibri" panose="020F0502020204030204" pitchFamily="34" charset="0"/>
                <a:ea typeface="Times New Roman" panose="02020603050405020304" pitchFamily="18" charset="0"/>
                <a:cs typeface="Calibri" panose="020F0502020204030204" pitchFamily="34" charset="0"/>
              </a:rPr>
              <a:t>(Trần Quốc Vượng)</a:t>
            </a:r>
          </a:p>
        </p:txBody>
      </p:sp>
      <p:sp>
        <p:nvSpPr>
          <p:cNvPr id="4" name="Curved Right Arrow 3">
            <a:extLst>
              <a:ext uri="{FF2B5EF4-FFF2-40B4-BE49-F238E27FC236}">
                <a16:creationId xmlns:a16="http://schemas.microsoft.com/office/drawing/2014/main" xmlns="" id="{350ECB7E-3C43-B648-B777-4484DEEBF86D}"/>
              </a:ext>
            </a:extLst>
          </p:cNvPr>
          <p:cNvSpPr/>
          <p:nvPr/>
        </p:nvSpPr>
        <p:spPr>
          <a:xfrm>
            <a:off x="1635125" y="4494786"/>
            <a:ext cx="749012" cy="1263394"/>
          </a:xfrm>
          <a:prstGeom prst="curvedRightArrow">
            <a:avLst/>
          </a:prstGeom>
          <a:solidFill>
            <a:srgbClr val="573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tx1"/>
              </a:solidFill>
            </a:endParaRPr>
          </a:p>
        </p:txBody>
      </p:sp>
      <p:sp>
        <p:nvSpPr>
          <p:cNvPr id="5" name="Rounded Rectangle 4">
            <a:extLst>
              <a:ext uri="{FF2B5EF4-FFF2-40B4-BE49-F238E27FC236}">
                <a16:creationId xmlns:a16="http://schemas.microsoft.com/office/drawing/2014/main" xmlns="" id="{BF200024-C024-4145-A4E8-577697973A9B}"/>
              </a:ext>
            </a:extLst>
          </p:cNvPr>
          <p:cNvSpPr/>
          <p:nvPr/>
        </p:nvSpPr>
        <p:spPr>
          <a:xfrm>
            <a:off x="3040979" y="3304213"/>
            <a:ext cx="7405348" cy="1195724"/>
          </a:xfrm>
          <a:prstGeom prst="roundRect">
            <a:avLst/>
          </a:prstGeom>
          <a:solidFill>
            <a:srgbClr val="932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effectLst/>
                <a:latin typeface="Calibri" panose="020F0502020204030204" pitchFamily="34" charset="0"/>
                <a:ea typeface="Times New Roman" panose="02020603050405020304" pitchFamily="18" charset="0"/>
                <a:cs typeface="Calibri" panose="020F0502020204030204" pitchFamily="34" charset="0"/>
              </a:rPr>
              <a:t>- Bộ phận chêm xen: k</a:t>
            </a:r>
            <a:r>
              <a:rPr lang="x-none" sz="2800" dirty="0">
                <a:effectLst/>
                <a:latin typeface="Calibri" panose="020F0502020204030204" pitchFamily="34" charset="0"/>
                <a:ea typeface="Times New Roman" panose="02020603050405020304" pitchFamily="18" charset="0"/>
                <a:cs typeface="Calibri" panose="020F0502020204030204" pitchFamily="34" charset="0"/>
              </a:rPr>
              <a:t>ết quả của tinh hoa bốn phương hội tụ</a:t>
            </a:r>
          </a:p>
        </p:txBody>
      </p:sp>
      <p:sp>
        <p:nvSpPr>
          <p:cNvPr id="20" name="Rounded Rectangle 19">
            <a:extLst>
              <a:ext uri="{FF2B5EF4-FFF2-40B4-BE49-F238E27FC236}">
                <a16:creationId xmlns:a16="http://schemas.microsoft.com/office/drawing/2014/main" xmlns="" id="{5B037E25-FDB6-1F45-A184-96F9FA93374A}"/>
              </a:ext>
            </a:extLst>
          </p:cNvPr>
          <p:cNvSpPr/>
          <p:nvPr/>
        </p:nvSpPr>
        <p:spPr>
          <a:xfrm>
            <a:off x="3040979" y="4904413"/>
            <a:ext cx="7405348" cy="1195724"/>
          </a:xfrm>
          <a:prstGeom prst="roundRect">
            <a:avLst/>
          </a:prstGeom>
          <a:solidFill>
            <a:schemeClr val="bg1"/>
          </a:solidFill>
          <a:ln>
            <a:solidFill>
              <a:srgbClr val="8B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800" dirty="0">
                <a:solidFill>
                  <a:srgbClr val="573E91"/>
                </a:solidFill>
                <a:effectLst/>
                <a:latin typeface="Calibri" panose="020F0502020204030204" pitchFamily="34" charset="0"/>
                <a:ea typeface="Times New Roman" panose="02020603050405020304" pitchFamily="18" charset="0"/>
                <a:cs typeface="Calibri" panose="020F0502020204030204" pitchFamily="34" charset="0"/>
              </a:rPr>
              <a:t>- Tác dụng: bổ sung ý nghĩa cho câu. Nhấn mạnh đặc điểm của những người Hà Nội.</a:t>
            </a:r>
          </a:p>
        </p:txBody>
      </p:sp>
      <p:sp>
        <p:nvSpPr>
          <p:cNvPr id="21" name="Curved Right Arrow 20">
            <a:extLst>
              <a:ext uri="{FF2B5EF4-FFF2-40B4-BE49-F238E27FC236}">
                <a16:creationId xmlns:a16="http://schemas.microsoft.com/office/drawing/2014/main" xmlns="" id="{DD407C93-6EB5-8A4C-A6AF-85A4970908FB}"/>
              </a:ext>
            </a:extLst>
          </p:cNvPr>
          <p:cNvSpPr/>
          <p:nvPr/>
        </p:nvSpPr>
        <p:spPr>
          <a:xfrm>
            <a:off x="1635125" y="2951291"/>
            <a:ext cx="749012" cy="1263394"/>
          </a:xfrm>
          <a:prstGeom prst="curvedRightArrow">
            <a:avLst/>
          </a:prstGeom>
          <a:solidFill>
            <a:srgbClr val="ED8E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文本框 5">
            <a:extLst>
              <a:ext uri="{FF2B5EF4-FFF2-40B4-BE49-F238E27FC236}">
                <a16:creationId xmlns:a16="http://schemas.microsoft.com/office/drawing/2014/main" xmlns="" id="{D76ED69A-6EE0-5C44-AF93-0C10A1BBE076}"/>
              </a:ext>
            </a:extLst>
          </p:cNvPr>
          <p:cNvSpPr txBox="1"/>
          <p:nvPr/>
        </p:nvSpPr>
        <p:spPr>
          <a:xfrm>
            <a:off x="1218375" y="233779"/>
            <a:ext cx="1122423" cy="646331"/>
          </a:xfrm>
          <a:prstGeom prst="rect">
            <a:avLst/>
          </a:prstGeom>
          <a:noFill/>
        </p:spPr>
        <p:txBody>
          <a:bodyPr wrap="none" rtlCol="0">
            <a:spAutoFit/>
          </a:bodyPr>
          <a:lstStyle/>
          <a:p>
            <a:r>
              <a:rPr lang="en-US" altLang="zh-CN" sz="3600" b="1" dirty="0" err="1">
                <a:solidFill>
                  <a:srgbClr val="573E91"/>
                </a:solidFill>
                <a:latin typeface="Calibri" panose="020F0502020204030204" pitchFamily="34" charset="0"/>
                <a:ea typeface="微软雅黑" panose="020B0503020204020204" charset="-122"/>
                <a:cs typeface="Calibri" panose="020F0502020204030204" pitchFamily="34" charset="0"/>
              </a:rPr>
              <a:t>Bài</a:t>
            </a:r>
            <a:r>
              <a:rPr lang="en-US" altLang="zh-CN" sz="3600" b="1" dirty="0">
                <a:solidFill>
                  <a:srgbClr val="573E91"/>
                </a:solidFill>
                <a:latin typeface="Calibri" panose="020F0502020204030204" pitchFamily="34" charset="0"/>
                <a:ea typeface="微软雅黑" panose="020B0503020204020204" charset="-122"/>
                <a:cs typeface="Calibri" panose="020F0502020204030204" pitchFamily="34" charset="0"/>
              </a:rPr>
              <a:t> 2</a:t>
            </a:r>
            <a:endParaRPr lang="zh-CN" altLang="en-US" sz="3600" b="1" dirty="0">
              <a:solidFill>
                <a:srgbClr val="573E91"/>
              </a:solidFill>
              <a:latin typeface="Calibri" panose="020F0502020204030204" pitchFamily="34" charset="0"/>
              <a:ea typeface="微软雅黑" panose="020B0503020204020204" charset="-122"/>
              <a:cs typeface="Calibri" panose="020F0502020204030204" pitchFamily="34" charset="0"/>
            </a:endParaRPr>
          </a:p>
        </p:txBody>
      </p:sp>
    </p:spTree>
    <p:extLst>
      <p:ext uri="{BB962C8B-B14F-4D97-AF65-F5344CB8AC3E}">
        <p14:creationId xmlns:p14="http://schemas.microsoft.com/office/powerpoint/2010/main" val="182570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5"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7"/>
          <p:cNvPicPr>
            <a:picLocks noChangeAspect="1"/>
          </p:cNvPicPr>
          <p:nvPr/>
        </p:nvPicPr>
        <p:blipFill>
          <a:blip r:embed="rId2"/>
          <a:stretch>
            <a:fillRect/>
          </a:stretch>
        </p:blipFill>
        <p:spPr>
          <a:xfrm rot="16200000">
            <a:off x="-80010" y="80010"/>
            <a:ext cx="1130935" cy="970915"/>
          </a:xfrm>
          <a:prstGeom prst="rect">
            <a:avLst/>
          </a:prstGeom>
        </p:spPr>
      </p:pic>
      <p:pic>
        <p:nvPicPr>
          <p:cNvPr id="3" name="图片 2" descr="未标题-17"/>
          <p:cNvPicPr>
            <a:picLocks noChangeAspect="1"/>
          </p:cNvPicPr>
          <p:nvPr/>
        </p:nvPicPr>
        <p:blipFill>
          <a:blip r:embed="rId3"/>
          <a:srcRect l="12925"/>
          <a:stretch>
            <a:fillRect/>
          </a:stretch>
        </p:blipFill>
        <p:spPr>
          <a:xfrm flipH="1">
            <a:off x="10704195" y="4658360"/>
            <a:ext cx="1487805" cy="2199640"/>
          </a:xfrm>
          <a:prstGeom prst="rect">
            <a:avLst/>
          </a:prstGeom>
        </p:spPr>
      </p:pic>
      <p:sp>
        <p:nvSpPr>
          <p:cNvPr id="14" name="Freeform 25"/>
          <p:cNvSpPr>
            <a:spLocks noChangeArrowheads="1"/>
          </p:cNvSpPr>
          <p:nvPr/>
        </p:nvSpPr>
        <p:spPr bwMode="auto">
          <a:xfrm>
            <a:off x="1635125" y="3617913"/>
            <a:ext cx="247650" cy="346075"/>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5" name="Freeform 28"/>
          <p:cNvSpPr>
            <a:spLocks noChangeArrowheads="1"/>
          </p:cNvSpPr>
          <p:nvPr/>
        </p:nvSpPr>
        <p:spPr bwMode="auto">
          <a:xfrm>
            <a:off x="1600200" y="5189538"/>
            <a:ext cx="358775" cy="301625"/>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6" name="Freeform 101"/>
          <p:cNvSpPr>
            <a:spLocks noChangeArrowheads="1"/>
          </p:cNvSpPr>
          <p:nvPr/>
        </p:nvSpPr>
        <p:spPr bwMode="auto">
          <a:xfrm>
            <a:off x="7189788" y="3625850"/>
            <a:ext cx="358775" cy="27622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7" name="Freeform 103"/>
          <p:cNvSpPr>
            <a:spLocks noChangeArrowheads="1"/>
          </p:cNvSpPr>
          <p:nvPr/>
        </p:nvSpPr>
        <p:spPr bwMode="auto">
          <a:xfrm>
            <a:off x="1593850" y="2005013"/>
            <a:ext cx="276225" cy="352425"/>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8" name="Freeform 114"/>
          <p:cNvSpPr>
            <a:spLocks noChangeArrowheads="1"/>
          </p:cNvSpPr>
          <p:nvPr/>
        </p:nvSpPr>
        <p:spPr bwMode="auto">
          <a:xfrm>
            <a:off x="7212013" y="5149850"/>
            <a:ext cx="333375" cy="352425"/>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9" name="Freeform 154"/>
          <p:cNvSpPr>
            <a:spLocks noChangeArrowheads="1"/>
          </p:cNvSpPr>
          <p:nvPr/>
        </p:nvSpPr>
        <p:spPr bwMode="auto">
          <a:xfrm>
            <a:off x="7234238" y="2017713"/>
            <a:ext cx="257175" cy="34925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2" name="TextBox 11">
            <a:extLst>
              <a:ext uri="{FF2B5EF4-FFF2-40B4-BE49-F238E27FC236}">
                <a16:creationId xmlns:a16="http://schemas.microsoft.com/office/drawing/2014/main" xmlns="" id="{A83901C0-6542-B84C-9186-45F33CD9ECF5}"/>
              </a:ext>
            </a:extLst>
          </p:cNvPr>
          <p:cNvSpPr txBox="1"/>
          <p:nvPr/>
        </p:nvSpPr>
        <p:spPr>
          <a:xfrm>
            <a:off x="987626" y="995359"/>
            <a:ext cx="10460471" cy="1815882"/>
          </a:xfrm>
          <a:prstGeom prst="rect">
            <a:avLst/>
          </a:prstGeom>
          <a:noFill/>
          <a:ln w="28575">
            <a:solidFill>
              <a:srgbClr val="93215E"/>
            </a:solidFill>
            <a:extLst>
              <a:ext uri="{C807C97D-BFC1-408E-A445-0C87EB9F89A2}">
                <ask:lineSketchStyleProps xmlns:ask="http://schemas.microsoft.com/office/drawing/2018/sketchyshapes" xmlns="" sd="4138900056">
                  <a:custGeom>
                    <a:avLst/>
                    <a:gdLst>
                      <a:gd name="connsiteX0" fmla="*/ 0 w 10460471"/>
                      <a:gd name="connsiteY0" fmla="*/ 0 h 1815882"/>
                      <a:gd name="connsiteX1" fmla="*/ 10460471 w 10460471"/>
                      <a:gd name="connsiteY1" fmla="*/ 0 h 1815882"/>
                      <a:gd name="connsiteX2" fmla="*/ 10460471 w 10460471"/>
                      <a:gd name="connsiteY2" fmla="*/ 1815882 h 1815882"/>
                      <a:gd name="connsiteX3" fmla="*/ 0 w 10460471"/>
                      <a:gd name="connsiteY3" fmla="*/ 1815882 h 1815882"/>
                      <a:gd name="connsiteX4" fmla="*/ 0 w 10460471"/>
                      <a:gd name="connsiteY4" fmla="*/ 0 h 181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0471" h="1815882" extrusionOk="0">
                        <a:moveTo>
                          <a:pt x="0" y="0"/>
                        </a:moveTo>
                        <a:cubicBezTo>
                          <a:pt x="1351632" y="85907"/>
                          <a:pt x="9285401" y="-138608"/>
                          <a:pt x="10460471" y="0"/>
                        </a:cubicBezTo>
                        <a:cubicBezTo>
                          <a:pt x="10481616" y="254328"/>
                          <a:pt x="10563926" y="1269524"/>
                          <a:pt x="10460471" y="1815882"/>
                        </a:cubicBezTo>
                        <a:cubicBezTo>
                          <a:pt x="9247932" y="1703147"/>
                          <a:pt x="3567428" y="1655442"/>
                          <a:pt x="0" y="1815882"/>
                        </a:cubicBezTo>
                        <a:cubicBezTo>
                          <a:pt x="-134055" y="942468"/>
                          <a:pt x="42933" y="906033"/>
                          <a:pt x="0" y="0"/>
                        </a:cubicBezTo>
                        <a:close/>
                      </a:path>
                    </a:pathLst>
                  </a:custGeom>
                  <ask:type>
                    <ask:lineSketchCurved/>
                  </ask:type>
                </ask:lineSketchStyleProps>
              </a:ext>
            </a:extLst>
          </a:ln>
        </p:spPr>
        <p:txBody>
          <a:bodyPr wrap="square">
            <a:spAutoFit/>
          </a:bodyPr>
          <a:lstStyle/>
          <a:p>
            <a:pPr algn="just"/>
            <a:r>
              <a:rPr lang="x-none" sz="2800" b="1" dirty="0">
                <a:effectLst/>
                <a:latin typeface="Calibri" panose="020F0502020204030204" pitchFamily="34" charset="0"/>
                <a:ea typeface="Times New Roman" panose="02020603050405020304" pitchFamily="18" charset="0"/>
                <a:cs typeface="Calibri" panose="020F0502020204030204" pitchFamily="34" charset="0"/>
              </a:rPr>
              <a:t>b.</a:t>
            </a:r>
            <a:r>
              <a:rPr lang="x-none" sz="2800" dirty="0">
                <a:effectLst/>
                <a:latin typeface="Calibri" panose="020F0502020204030204" pitchFamily="34" charset="0"/>
                <a:ea typeface="Times New Roman" panose="02020603050405020304" pitchFamily="18" charset="0"/>
                <a:cs typeface="Calibri" panose="020F0502020204030204" pitchFamily="34" charset="0"/>
              </a:rPr>
              <a:t> Chèo buông, đò ngang trôi theo dòng xuôi về phía hạ nguồn. Ông và dì một già một trẻ, một lành lặn, một thương tật tựa đỡ vào nhau. Bóng dì và ông in trên mặt sông lẫn trong bóng chiều cháy đỏ (Sương Nguyệt Minh)</a:t>
            </a:r>
          </a:p>
        </p:txBody>
      </p:sp>
      <p:sp>
        <p:nvSpPr>
          <p:cNvPr id="4" name="Curved Right Arrow 3">
            <a:extLst>
              <a:ext uri="{FF2B5EF4-FFF2-40B4-BE49-F238E27FC236}">
                <a16:creationId xmlns:a16="http://schemas.microsoft.com/office/drawing/2014/main" xmlns="" id="{350ECB7E-3C43-B648-B777-4484DEEBF86D}"/>
              </a:ext>
            </a:extLst>
          </p:cNvPr>
          <p:cNvSpPr/>
          <p:nvPr/>
        </p:nvSpPr>
        <p:spPr>
          <a:xfrm>
            <a:off x="1635125" y="4494786"/>
            <a:ext cx="749012" cy="1263394"/>
          </a:xfrm>
          <a:prstGeom prst="curvedRightArrow">
            <a:avLst/>
          </a:prstGeom>
          <a:solidFill>
            <a:srgbClr val="573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 name="Rounded Rectangle 4">
            <a:extLst>
              <a:ext uri="{FF2B5EF4-FFF2-40B4-BE49-F238E27FC236}">
                <a16:creationId xmlns:a16="http://schemas.microsoft.com/office/drawing/2014/main" xmlns="" id="{BF200024-C024-4145-A4E8-577697973A9B}"/>
              </a:ext>
            </a:extLst>
          </p:cNvPr>
          <p:cNvSpPr/>
          <p:nvPr/>
        </p:nvSpPr>
        <p:spPr>
          <a:xfrm>
            <a:off x="3040979" y="3304213"/>
            <a:ext cx="7405348" cy="1195724"/>
          </a:xfrm>
          <a:prstGeom prst="roundRect">
            <a:avLst/>
          </a:prstGeom>
          <a:solidFill>
            <a:srgbClr val="932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effectLst/>
                <a:latin typeface="Calibri" panose="020F0502020204030204" pitchFamily="34" charset="0"/>
                <a:ea typeface="Times New Roman" panose="02020603050405020304" pitchFamily="18" charset="0"/>
                <a:cs typeface="Calibri" panose="020F0502020204030204" pitchFamily="34" charset="0"/>
              </a:rPr>
              <a:t>- Bộ phận chêm xen: k</a:t>
            </a:r>
            <a:r>
              <a:rPr lang="x-none" sz="2800" dirty="0">
                <a:effectLst/>
                <a:latin typeface="Calibri" panose="020F0502020204030204" pitchFamily="34" charset="0"/>
                <a:ea typeface="Times New Roman" panose="02020603050405020304" pitchFamily="18" charset="0"/>
                <a:cs typeface="Calibri" panose="020F0502020204030204" pitchFamily="34" charset="0"/>
              </a:rPr>
              <a:t>ết quả của tinh hoa bốn phương hội tụ</a:t>
            </a:r>
          </a:p>
        </p:txBody>
      </p:sp>
      <p:sp>
        <p:nvSpPr>
          <p:cNvPr id="20" name="Rounded Rectangle 19">
            <a:extLst>
              <a:ext uri="{FF2B5EF4-FFF2-40B4-BE49-F238E27FC236}">
                <a16:creationId xmlns:a16="http://schemas.microsoft.com/office/drawing/2014/main" xmlns="" id="{5B037E25-FDB6-1F45-A184-96F9FA93374A}"/>
              </a:ext>
            </a:extLst>
          </p:cNvPr>
          <p:cNvSpPr/>
          <p:nvPr/>
        </p:nvSpPr>
        <p:spPr>
          <a:xfrm>
            <a:off x="3040979" y="4904413"/>
            <a:ext cx="7405348" cy="1195724"/>
          </a:xfrm>
          <a:prstGeom prst="roundRect">
            <a:avLst/>
          </a:prstGeom>
          <a:solidFill>
            <a:schemeClr val="bg1"/>
          </a:solidFill>
          <a:ln>
            <a:solidFill>
              <a:srgbClr val="8B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800" dirty="0">
                <a:solidFill>
                  <a:srgbClr val="573E91"/>
                </a:solidFill>
                <a:effectLst/>
                <a:latin typeface="Calibri" panose="020F0502020204030204" pitchFamily="34" charset="0"/>
                <a:ea typeface="Times New Roman" panose="02020603050405020304" pitchFamily="18" charset="0"/>
                <a:cs typeface="Calibri" panose="020F0502020204030204" pitchFamily="34" charset="0"/>
              </a:rPr>
              <a:t>- Tác dụng: bổ sung ý nghĩa cho câu. Nhấn mạnh đặc điểm của những người Hà Nội.</a:t>
            </a:r>
          </a:p>
        </p:txBody>
      </p:sp>
      <p:sp>
        <p:nvSpPr>
          <p:cNvPr id="21" name="Curved Right Arrow 20">
            <a:extLst>
              <a:ext uri="{FF2B5EF4-FFF2-40B4-BE49-F238E27FC236}">
                <a16:creationId xmlns:a16="http://schemas.microsoft.com/office/drawing/2014/main" xmlns="" id="{DD407C93-6EB5-8A4C-A6AF-85A4970908FB}"/>
              </a:ext>
            </a:extLst>
          </p:cNvPr>
          <p:cNvSpPr/>
          <p:nvPr/>
        </p:nvSpPr>
        <p:spPr>
          <a:xfrm>
            <a:off x="1635125" y="2951291"/>
            <a:ext cx="749012" cy="1263394"/>
          </a:xfrm>
          <a:prstGeom prst="curvedRightArrow">
            <a:avLst/>
          </a:prstGeom>
          <a:solidFill>
            <a:srgbClr val="ED8E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tx1"/>
              </a:solidFill>
            </a:endParaRPr>
          </a:p>
        </p:txBody>
      </p:sp>
      <p:sp>
        <p:nvSpPr>
          <p:cNvPr id="22" name="文本框 5">
            <a:extLst>
              <a:ext uri="{FF2B5EF4-FFF2-40B4-BE49-F238E27FC236}">
                <a16:creationId xmlns:a16="http://schemas.microsoft.com/office/drawing/2014/main" xmlns="" id="{D76ED69A-6EE0-5C44-AF93-0C10A1BBE076}"/>
              </a:ext>
            </a:extLst>
          </p:cNvPr>
          <p:cNvSpPr txBox="1"/>
          <p:nvPr/>
        </p:nvSpPr>
        <p:spPr>
          <a:xfrm>
            <a:off x="1218375" y="233779"/>
            <a:ext cx="1122423" cy="646331"/>
          </a:xfrm>
          <a:prstGeom prst="rect">
            <a:avLst/>
          </a:prstGeom>
          <a:noFill/>
        </p:spPr>
        <p:txBody>
          <a:bodyPr wrap="none" rtlCol="0">
            <a:spAutoFit/>
          </a:bodyPr>
          <a:lstStyle/>
          <a:p>
            <a:r>
              <a:rPr lang="en-US" altLang="zh-CN" sz="3600" b="1" dirty="0" err="1">
                <a:solidFill>
                  <a:srgbClr val="573E91"/>
                </a:solidFill>
                <a:latin typeface="Calibri" panose="020F0502020204030204" pitchFamily="34" charset="0"/>
                <a:ea typeface="微软雅黑" panose="020B0503020204020204" charset="-122"/>
                <a:cs typeface="Calibri" panose="020F0502020204030204" pitchFamily="34" charset="0"/>
              </a:rPr>
              <a:t>Bài</a:t>
            </a:r>
            <a:r>
              <a:rPr lang="en-US" altLang="zh-CN" sz="3600" b="1" dirty="0">
                <a:solidFill>
                  <a:srgbClr val="573E91"/>
                </a:solidFill>
                <a:latin typeface="Calibri" panose="020F0502020204030204" pitchFamily="34" charset="0"/>
                <a:ea typeface="微软雅黑" panose="020B0503020204020204" charset="-122"/>
                <a:cs typeface="Calibri" panose="020F0502020204030204" pitchFamily="34" charset="0"/>
              </a:rPr>
              <a:t> 2</a:t>
            </a:r>
            <a:endParaRPr lang="zh-CN" altLang="en-US" sz="3600" b="1" dirty="0">
              <a:solidFill>
                <a:srgbClr val="573E91"/>
              </a:solidFill>
              <a:latin typeface="Calibri" panose="020F0502020204030204" pitchFamily="34" charset="0"/>
              <a:ea typeface="微软雅黑" panose="020B0503020204020204" charset="-122"/>
              <a:cs typeface="Calibri" panose="020F0502020204030204" pitchFamily="34" charset="0"/>
            </a:endParaRPr>
          </a:p>
        </p:txBody>
      </p:sp>
    </p:spTree>
    <p:extLst>
      <p:ext uri="{BB962C8B-B14F-4D97-AF65-F5344CB8AC3E}">
        <p14:creationId xmlns:p14="http://schemas.microsoft.com/office/powerpoint/2010/main" val="411232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5"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7"/>
          <p:cNvPicPr>
            <a:picLocks noChangeAspect="1"/>
          </p:cNvPicPr>
          <p:nvPr/>
        </p:nvPicPr>
        <p:blipFill>
          <a:blip r:embed="rId2"/>
          <a:stretch>
            <a:fillRect/>
          </a:stretch>
        </p:blipFill>
        <p:spPr>
          <a:xfrm rot="16200000">
            <a:off x="-80010" y="80010"/>
            <a:ext cx="1130935" cy="970915"/>
          </a:xfrm>
          <a:prstGeom prst="rect">
            <a:avLst/>
          </a:prstGeom>
        </p:spPr>
      </p:pic>
      <p:pic>
        <p:nvPicPr>
          <p:cNvPr id="3" name="图片 2" descr="未标题-17"/>
          <p:cNvPicPr>
            <a:picLocks noChangeAspect="1"/>
          </p:cNvPicPr>
          <p:nvPr/>
        </p:nvPicPr>
        <p:blipFill>
          <a:blip r:embed="rId3"/>
          <a:srcRect l="12925"/>
          <a:stretch>
            <a:fillRect/>
          </a:stretch>
        </p:blipFill>
        <p:spPr>
          <a:xfrm flipH="1">
            <a:off x="10704195" y="4658360"/>
            <a:ext cx="1487805" cy="2199640"/>
          </a:xfrm>
          <a:prstGeom prst="rect">
            <a:avLst/>
          </a:prstGeom>
        </p:spPr>
      </p:pic>
      <p:sp>
        <p:nvSpPr>
          <p:cNvPr id="14" name="Freeform 25"/>
          <p:cNvSpPr>
            <a:spLocks noChangeArrowheads="1"/>
          </p:cNvSpPr>
          <p:nvPr/>
        </p:nvSpPr>
        <p:spPr bwMode="auto">
          <a:xfrm>
            <a:off x="1635125" y="3617913"/>
            <a:ext cx="247650" cy="346075"/>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5" name="Freeform 28"/>
          <p:cNvSpPr>
            <a:spLocks noChangeArrowheads="1"/>
          </p:cNvSpPr>
          <p:nvPr/>
        </p:nvSpPr>
        <p:spPr bwMode="auto">
          <a:xfrm>
            <a:off x="1600200" y="5189538"/>
            <a:ext cx="358775" cy="301625"/>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6" name="Freeform 101"/>
          <p:cNvSpPr>
            <a:spLocks noChangeArrowheads="1"/>
          </p:cNvSpPr>
          <p:nvPr/>
        </p:nvSpPr>
        <p:spPr bwMode="auto">
          <a:xfrm>
            <a:off x="7189788" y="3625850"/>
            <a:ext cx="358775" cy="27622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7" name="Freeform 103"/>
          <p:cNvSpPr>
            <a:spLocks noChangeArrowheads="1"/>
          </p:cNvSpPr>
          <p:nvPr/>
        </p:nvSpPr>
        <p:spPr bwMode="auto">
          <a:xfrm>
            <a:off x="1593850" y="2005013"/>
            <a:ext cx="276225" cy="352425"/>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8" name="Freeform 114"/>
          <p:cNvSpPr>
            <a:spLocks noChangeArrowheads="1"/>
          </p:cNvSpPr>
          <p:nvPr/>
        </p:nvSpPr>
        <p:spPr bwMode="auto">
          <a:xfrm>
            <a:off x="7212013" y="5149850"/>
            <a:ext cx="333375" cy="352425"/>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9" name="Freeform 154"/>
          <p:cNvSpPr>
            <a:spLocks noChangeArrowheads="1"/>
          </p:cNvSpPr>
          <p:nvPr/>
        </p:nvSpPr>
        <p:spPr bwMode="auto">
          <a:xfrm>
            <a:off x="7234238" y="2017713"/>
            <a:ext cx="257175" cy="34925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2" name="TextBox 11">
            <a:extLst>
              <a:ext uri="{FF2B5EF4-FFF2-40B4-BE49-F238E27FC236}">
                <a16:creationId xmlns:a16="http://schemas.microsoft.com/office/drawing/2014/main" xmlns="" id="{A83901C0-6542-B84C-9186-45F33CD9ECF5}"/>
              </a:ext>
            </a:extLst>
          </p:cNvPr>
          <p:cNvSpPr txBox="1"/>
          <p:nvPr/>
        </p:nvSpPr>
        <p:spPr>
          <a:xfrm>
            <a:off x="987626" y="995359"/>
            <a:ext cx="10460471" cy="2246769"/>
          </a:xfrm>
          <a:prstGeom prst="rect">
            <a:avLst/>
          </a:prstGeom>
          <a:noFill/>
          <a:ln w="28575">
            <a:solidFill>
              <a:srgbClr val="93215E"/>
            </a:solidFill>
            <a:extLst>
              <a:ext uri="{C807C97D-BFC1-408E-A445-0C87EB9F89A2}">
                <ask:lineSketchStyleProps xmlns:ask="http://schemas.microsoft.com/office/drawing/2018/sketchyshapes" xmlns="" sd="4138900056">
                  <a:custGeom>
                    <a:avLst/>
                    <a:gdLst>
                      <a:gd name="connsiteX0" fmla="*/ 0 w 10460471"/>
                      <a:gd name="connsiteY0" fmla="*/ 0 h 2246769"/>
                      <a:gd name="connsiteX1" fmla="*/ 10460471 w 10460471"/>
                      <a:gd name="connsiteY1" fmla="*/ 0 h 2246769"/>
                      <a:gd name="connsiteX2" fmla="*/ 10460471 w 10460471"/>
                      <a:gd name="connsiteY2" fmla="*/ 2246769 h 2246769"/>
                      <a:gd name="connsiteX3" fmla="*/ 0 w 10460471"/>
                      <a:gd name="connsiteY3" fmla="*/ 2246769 h 2246769"/>
                      <a:gd name="connsiteX4" fmla="*/ 0 w 10460471"/>
                      <a:gd name="connsiteY4" fmla="*/ 0 h 22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0471" h="2246769" extrusionOk="0">
                        <a:moveTo>
                          <a:pt x="0" y="0"/>
                        </a:moveTo>
                        <a:cubicBezTo>
                          <a:pt x="1351632" y="85907"/>
                          <a:pt x="9285401" y="-138608"/>
                          <a:pt x="10460471" y="0"/>
                        </a:cubicBezTo>
                        <a:cubicBezTo>
                          <a:pt x="10603777" y="322493"/>
                          <a:pt x="10330501" y="1633226"/>
                          <a:pt x="10460471" y="2246769"/>
                        </a:cubicBezTo>
                        <a:cubicBezTo>
                          <a:pt x="9247932" y="2134034"/>
                          <a:pt x="3567428" y="2086329"/>
                          <a:pt x="0" y="2246769"/>
                        </a:cubicBezTo>
                        <a:cubicBezTo>
                          <a:pt x="91656" y="1353863"/>
                          <a:pt x="-79022" y="713715"/>
                          <a:pt x="0" y="0"/>
                        </a:cubicBezTo>
                        <a:close/>
                      </a:path>
                    </a:pathLst>
                  </a:custGeom>
                  <ask:type>
                    <ask:lineSketchCurved/>
                  </ask:type>
                </ask:lineSketchStyleProps>
              </a:ext>
            </a:extLst>
          </a:ln>
        </p:spPr>
        <p:txBody>
          <a:bodyPr wrap="square">
            <a:spAutoFit/>
          </a:bodyPr>
          <a:lstStyle/>
          <a:p>
            <a:pPr algn="just"/>
            <a:r>
              <a:rPr lang="x-none" sz="2800" b="1" dirty="0">
                <a:effectLst/>
                <a:latin typeface="Calibri" panose="020F0502020204030204" pitchFamily="34" charset="0"/>
                <a:ea typeface="Times New Roman" panose="02020603050405020304" pitchFamily="18" charset="0"/>
                <a:cs typeface="Calibri" panose="020F0502020204030204" pitchFamily="34" charset="0"/>
              </a:rPr>
              <a:t>b.</a:t>
            </a:r>
            <a:r>
              <a:rPr lang="x-none" sz="2800" dirty="0">
                <a:effectLst/>
                <a:latin typeface="Calibri" panose="020F0502020204030204" pitchFamily="34" charset="0"/>
                <a:ea typeface="Times New Roman" panose="02020603050405020304" pitchFamily="18" charset="0"/>
                <a:cs typeface="Calibri" panose="020F0502020204030204" pitchFamily="34" charset="0"/>
              </a:rPr>
              <a:t> Các chiến sĩ trinh sát của tôi khá đấy. Tôi cũng đã thấy đôi điều ngờ ngợ và giờ đây thì rất nhanh, như một phản ứng nghề nghiệp, tất cả các dữ kiện được xâu lại để bật lên thông tin chủ yếu này: ma xơ Giám đốc đã giấu ai đó – những ai đó – trong nhà nguyện kia vào lúc chúng tôi vừa hành quân đến đây. </a:t>
            </a:r>
            <a:r>
              <a:rPr lang="en-US" sz="2800" dirty="0">
                <a:effectLst/>
                <a:latin typeface="Calibri" panose="020F0502020204030204" pitchFamily="34" charset="0"/>
                <a:ea typeface="Times New Roman" panose="02020603050405020304" pitchFamily="18" charset="0"/>
                <a:cs typeface="Calibri" panose="020F0502020204030204" pitchFamily="34" charset="0"/>
              </a:rPr>
              <a:t>A</a:t>
            </a:r>
            <a:r>
              <a:rPr lang="x-none" sz="2800" dirty="0">
                <a:effectLst/>
                <a:latin typeface="Calibri" panose="020F0502020204030204" pitchFamily="34" charset="0"/>
                <a:ea typeface="Times New Roman" panose="02020603050405020304" pitchFamily="18" charset="0"/>
                <a:cs typeface="Calibri" panose="020F0502020204030204" pitchFamily="34" charset="0"/>
              </a:rPr>
              <a:t>i? (Vũ Cao Phan)</a:t>
            </a:r>
          </a:p>
        </p:txBody>
      </p:sp>
      <p:sp>
        <p:nvSpPr>
          <p:cNvPr id="4" name="Curved Right Arrow 3">
            <a:extLst>
              <a:ext uri="{FF2B5EF4-FFF2-40B4-BE49-F238E27FC236}">
                <a16:creationId xmlns:a16="http://schemas.microsoft.com/office/drawing/2014/main" xmlns="" id="{350ECB7E-3C43-B648-B777-4484DEEBF86D}"/>
              </a:ext>
            </a:extLst>
          </p:cNvPr>
          <p:cNvSpPr/>
          <p:nvPr/>
        </p:nvSpPr>
        <p:spPr>
          <a:xfrm>
            <a:off x="1593850" y="4779911"/>
            <a:ext cx="749012" cy="1263394"/>
          </a:xfrm>
          <a:prstGeom prst="curvedRightArrow">
            <a:avLst/>
          </a:prstGeom>
          <a:solidFill>
            <a:srgbClr val="573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 name="Rounded Rectangle 4">
            <a:extLst>
              <a:ext uri="{FF2B5EF4-FFF2-40B4-BE49-F238E27FC236}">
                <a16:creationId xmlns:a16="http://schemas.microsoft.com/office/drawing/2014/main" xmlns="" id="{BF200024-C024-4145-A4E8-577697973A9B}"/>
              </a:ext>
            </a:extLst>
          </p:cNvPr>
          <p:cNvSpPr/>
          <p:nvPr/>
        </p:nvSpPr>
        <p:spPr>
          <a:xfrm>
            <a:off x="2999704" y="3589338"/>
            <a:ext cx="7405348" cy="1195724"/>
          </a:xfrm>
          <a:prstGeom prst="roundRect">
            <a:avLst/>
          </a:prstGeom>
          <a:solidFill>
            <a:srgbClr val="932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effectLst/>
                <a:latin typeface="Calibri" panose="020F0502020204030204" pitchFamily="34" charset="0"/>
                <a:ea typeface="Times New Roman" panose="02020603050405020304" pitchFamily="18" charset="0"/>
                <a:cs typeface="Calibri" panose="020F0502020204030204" pitchFamily="34" charset="0"/>
              </a:rPr>
              <a:t>- Bộ phận chêm xen: </a:t>
            </a:r>
            <a:r>
              <a:rPr lang="x-none" sz="2400" dirty="0">
                <a:effectLst/>
                <a:latin typeface="Calibri" panose="020F0502020204030204" pitchFamily="34" charset="0"/>
                <a:ea typeface="Times New Roman" panose="02020603050405020304" pitchFamily="18" charset="0"/>
                <a:cs typeface="Calibri" panose="020F0502020204030204" pitchFamily="34" charset="0"/>
              </a:rPr>
              <a:t>những ai đó</a:t>
            </a:r>
          </a:p>
        </p:txBody>
      </p:sp>
      <p:sp>
        <p:nvSpPr>
          <p:cNvPr id="20" name="Rounded Rectangle 19">
            <a:extLst>
              <a:ext uri="{FF2B5EF4-FFF2-40B4-BE49-F238E27FC236}">
                <a16:creationId xmlns:a16="http://schemas.microsoft.com/office/drawing/2014/main" xmlns="" id="{5B037E25-FDB6-1F45-A184-96F9FA93374A}"/>
              </a:ext>
            </a:extLst>
          </p:cNvPr>
          <p:cNvSpPr/>
          <p:nvPr/>
        </p:nvSpPr>
        <p:spPr>
          <a:xfrm>
            <a:off x="2999704" y="5189538"/>
            <a:ext cx="7405348" cy="1195724"/>
          </a:xfrm>
          <a:prstGeom prst="roundRect">
            <a:avLst/>
          </a:prstGeom>
          <a:solidFill>
            <a:schemeClr val="bg1"/>
          </a:solidFill>
          <a:ln>
            <a:solidFill>
              <a:srgbClr val="8B73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800" dirty="0">
                <a:solidFill>
                  <a:srgbClr val="573E91"/>
                </a:solidFill>
                <a:effectLst/>
                <a:latin typeface="Calibri" panose="020F0502020204030204" pitchFamily="34" charset="0"/>
                <a:ea typeface="Times New Roman" panose="02020603050405020304" pitchFamily="18" charset="0"/>
                <a:cs typeface="Calibri" panose="020F0502020204030204" pitchFamily="34" charset="0"/>
              </a:rPr>
              <a:t>- Tác dụng: bổ sung ý nghĩa cho câu. Nhấn mạnh đặc điểm của những người Hà Nội.</a:t>
            </a:r>
            <a:r>
              <a:rPr lang="x-none" sz="2800" dirty="0">
                <a:solidFill>
                  <a:srgbClr val="573E91"/>
                </a:solidFill>
                <a:effectLst/>
                <a:latin typeface="Times New Roman" panose="02020603050405020304" pitchFamily="18" charset="0"/>
                <a:ea typeface="Times New Roman" panose="02020603050405020304" pitchFamily="18" charset="0"/>
              </a:rPr>
              <a:t> </a:t>
            </a:r>
          </a:p>
        </p:txBody>
      </p:sp>
      <p:sp>
        <p:nvSpPr>
          <p:cNvPr id="21" name="Curved Right Arrow 20">
            <a:extLst>
              <a:ext uri="{FF2B5EF4-FFF2-40B4-BE49-F238E27FC236}">
                <a16:creationId xmlns:a16="http://schemas.microsoft.com/office/drawing/2014/main" xmlns="" id="{DD407C93-6EB5-8A4C-A6AF-85A4970908FB}"/>
              </a:ext>
            </a:extLst>
          </p:cNvPr>
          <p:cNvSpPr/>
          <p:nvPr/>
        </p:nvSpPr>
        <p:spPr>
          <a:xfrm>
            <a:off x="1593850" y="3236416"/>
            <a:ext cx="749012" cy="1263394"/>
          </a:xfrm>
          <a:prstGeom prst="curvedRightArrow">
            <a:avLst/>
          </a:prstGeom>
          <a:solidFill>
            <a:srgbClr val="ED8E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文本框 5">
            <a:extLst>
              <a:ext uri="{FF2B5EF4-FFF2-40B4-BE49-F238E27FC236}">
                <a16:creationId xmlns:a16="http://schemas.microsoft.com/office/drawing/2014/main" xmlns="" id="{D76ED69A-6EE0-5C44-AF93-0C10A1BBE076}"/>
              </a:ext>
            </a:extLst>
          </p:cNvPr>
          <p:cNvSpPr txBox="1"/>
          <p:nvPr/>
        </p:nvSpPr>
        <p:spPr>
          <a:xfrm>
            <a:off x="1218375" y="233779"/>
            <a:ext cx="1122423" cy="646331"/>
          </a:xfrm>
          <a:prstGeom prst="rect">
            <a:avLst/>
          </a:prstGeom>
          <a:noFill/>
        </p:spPr>
        <p:txBody>
          <a:bodyPr wrap="none" rtlCol="0">
            <a:spAutoFit/>
          </a:bodyPr>
          <a:lstStyle/>
          <a:p>
            <a:r>
              <a:rPr lang="en-US" altLang="zh-CN" sz="3600" b="1" dirty="0" err="1">
                <a:solidFill>
                  <a:srgbClr val="573E91"/>
                </a:solidFill>
                <a:latin typeface="Calibri" panose="020F0502020204030204" pitchFamily="34" charset="0"/>
                <a:ea typeface="微软雅黑" panose="020B0503020204020204" charset="-122"/>
                <a:cs typeface="Calibri" panose="020F0502020204030204" pitchFamily="34" charset="0"/>
              </a:rPr>
              <a:t>Bài</a:t>
            </a:r>
            <a:r>
              <a:rPr lang="en-US" altLang="zh-CN" sz="3600" b="1" dirty="0">
                <a:solidFill>
                  <a:srgbClr val="573E91"/>
                </a:solidFill>
                <a:latin typeface="Calibri" panose="020F0502020204030204" pitchFamily="34" charset="0"/>
                <a:ea typeface="微软雅黑" panose="020B0503020204020204" charset="-122"/>
                <a:cs typeface="Calibri" panose="020F0502020204030204" pitchFamily="34" charset="0"/>
              </a:rPr>
              <a:t> 2</a:t>
            </a:r>
            <a:endParaRPr lang="zh-CN" altLang="en-US" sz="3600" b="1" dirty="0">
              <a:solidFill>
                <a:srgbClr val="573E91"/>
              </a:solidFill>
              <a:latin typeface="Calibri" panose="020F0502020204030204" pitchFamily="34" charset="0"/>
              <a:ea typeface="微软雅黑" panose="020B0503020204020204" charset="-122"/>
              <a:cs typeface="Calibri" panose="020F0502020204030204" pitchFamily="34" charset="0"/>
            </a:endParaRPr>
          </a:p>
        </p:txBody>
      </p:sp>
    </p:spTree>
    <p:extLst>
      <p:ext uri="{BB962C8B-B14F-4D97-AF65-F5344CB8AC3E}">
        <p14:creationId xmlns:p14="http://schemas.microsoft.com/office/powerpoint/2010/main" val="320205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5"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7"/>
          <p:cNvPicPr>
            <a:picLocks noChangeAspect="1"/>
          </p:cNvPicPr>
          <p:nvPr/>
        </p:nvPicPr>
        <p:blipFill>
          <a:blip r:embed="rId2"/>
          <a:stretch>
            <a:fillRect/>
          </a:stretch>
        </p:blipFill>
        <p:spPr>
          <a:xfrm rot="16200000">
            <a:off x="-80010" y="80010"/>
            <a:ext cx="1130935" cy="970915"/>
          </a:xfrm>
          <a:prstGeom prst="rect">
            <a:avLst/>
          </a:prstGeom>
        </p:spPr>
      </p:pic>
      <p:pic>
        <p:nvPicPr>
          <p:cNvPr id="3" name="图片 2" descr="未标题-17"/>
          <p:cNvPicPr>
            <a:picLocks noChangeAspect="1"/>
          </p:cNvPicPr>
          <p:nvPr/>
        </p:nvPicPr>
        <p:blipFill>
          <a:blip r:embed="rId3"/>
          <a:srcRect l="12925"/>
          <a:stretch>
            <a:fillRect/>
          </a:stretch>
        </p:blipFill>
        <p:spPr>
          <a:xfrm flipH="1">
            <a:off x="10704195" y="4658360"/>
            <a:ext cx="1487805" cy="2199640"/>
          </a:xfrm>
          <a:prstGeom prst="rect">
            <a:avLst/>
          </a:prstGeom>
        </p:spPr>
      </p:pic>
      <p:sp>
        <p:nvSpPr>
          <p:cNvPr id="14" name="Freeform 25"/>
          <p:cNvSpPr>
            <a:spLocks noChangeArrowheads="1"/>
          </p:cNvSpPr>
          <p:nvPr/>
        </p:nvSpPr>
        <p:spPr bwMode="auto">
          <a:xfrm>
            <a:off x="1635125" y="3617913"/>
            <a:ext cx="247650" cy="346075"/>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5" name="Freeform 28"/>
          <p:cNvSpPr>
            <a:spLocks noChangeArrowheads="1"/>
          </p:cNvSpPr>
          <p:nvPr/>
        </p:nvSpPr>
        <p:spPr bwMode="auto">
          <a:xfrm>
            <a:off x="1600200" y="5189538"/>
            <a:ext cx="358775" cy="301625"/>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6" name="Freeform 101"/>
          <p:cNvSpPr>
            <a:spLocks noChangeArrowheads="1"/>
          </p:cNvSpPr>
          <p:nvPr/>
        </p:nvSpPr>
        <p:spPr bwMode="auto">
          <a:xfrm>
            <a:off x="7189788" y="3625850"/>
            <a:ext cx="358775" cy="27622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7" name="Freeform 103"/>
          <p:cNvSpPr>
            <a:spLocks noChangeArrowheads="1"/>
          </p:cNvSpPr>
          <p:nvPr/>
        </p:nvSpPr>
        <p:spPr bwMode="auto">
          <a:xfrm>
            <a:off x="1593850" y="2005013"/>
            <a:ext cx="276225" cy="352425"/>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8" name="Freeform 114"/>
          <p:cNvSpPr>
            <a:spLocks noChangeArrowheads="1"/>
          </p:cNvSpPr>
          <p:nvPr/>
        </p:nvSpPr>
        <p:spPr bwMode="auto">
          <a:xfrm>
            <a:off x="7212013" y="5149850"/>
            <a:ext cx="333375" cy="352425"/>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9" name="Freeform 154"/>
          <p:cNvSpPr>
            <a:spLocks noChangeArrowheads="1"/>
          </p:cNvSpPr>
          <p:nvPr/>
        </p:nvSpPr>
        <p:spPr bwMode="auto">
          <a:xfrm>
            <a:off x="7234238" y="2017713"/>
            <a:ext cx="257175" cy="34925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2" name="TextBox 11">
            <a:extLst>
              <a:ext uri="{FF2B5EF4-FFF2-40B4-BE49-F238E27FC236}">
                <a16:creationId xmlns:a16="http://schemas.microsoft.com/office/drawing/2014/main" xmlns="" id="{A83901C0-6542-B84C-9186-45F33CD9ECF5}"/>
              </a:ext>
            </a:extLst>
          </p:cNvPr>
          <p:cNvSpPr txBox="1"/>
          <p:nvPr/>
        </p:nvSpPr>
        <p:spPr>
          <a:xfrm>
            <a:off x="433301" y="1300490"/>
            <a:ext cx="5412207" cy="3970318"/>
          </a:xfrm>
          <a:prstGeom prst="rect">
            <a:avLst/>
          </a:prstGeom>
          <a:noFill/>
          <a:ln w="28575">
            <a:solidFill>
              <a:schemeClr val="accent6">
                <a:lumMod val="50000"/>
              </a:schemeClr>
            </a:solidFill>
            <a:extLst>
              <a:ext uri="{C807C97D-BFC1-408E-A445-0C87EB9F89A2}">
                <ask:lineSketchStyleProps xmlns:ask="http://schemas.microsoft.com/office/drawing/2018/sketchyshapes" xmlns="" sd="4138900056">
                  <a:custGeom>
                    <a:avLst/>
                    <a:gdLst>
                      <a:gd name="connsiteX0" fmla="*/ 0 w 5412207"/>
                      <a:gd name="connsiteY0" fmla="*/ 0 h 3970318"/>
                      <a:gd name="connsiteX1" fmla="*/ 5412207 w 5412207"/>
                      <a:gd name="connsiteY1" fmla="*/ 0 h 3970318"/>
                      <a:gd name="connsiteX2" fmla="*/ 5412207 w 5412207"/>
                      <a:gd name="connsiteY2" fmla="*/ 3970318 h 3970318"/>
                      <a:gd name="connsiteX3" fmla="*/ 0 w 5412207"/>
                      <a:gd name="connsiteY3" fmla="*/ 3970318 h 3970318"/>
                      <a:gd name="connsiteX4" fmla="*/ 0 w 5412207"/>
                      <a:gd name="connsiteY4" fmla="*/ 0 h 397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2207" h="3970318" extrusionOk="0">
                        <a:moveTo>
                          <a:pt x="0" y="0"/>
                        </a:moveTo>
                        <a:cubicBezTo>
                          <a:pt x="1471280" y="85907"/>
                          <a:pt x="3027563" y="-138608"/>
                          <a:pt x="5412207" y="0"/>
                        </a:cubicBezTo>
                        <a:cubicBezTo>
                          <a:pt x="5555513" y="963196"/>
                          <a:pt x="5282237" y="2704899"/>
                          <a:pt x="5412207" y="3970318"/>
                        </a:cubicBezTo>
                        <a:cubicBezTo>
                          <a:pt x="3051655" y="3857583"/>
                          <a:pt x="1841913" y="3809878"/>
                          <a:pt x="0" y="3970318"/>
                        </a:cubicBezTo>
                        <a:cubicBezTo>
                          <a:pt x="91656" y="2288312"/>
                          <a:pt x="-79022" y="650423"/>
                          <a:pt x="0" y="0"/>
                        </a:cubicBezTo>
                        <a:close/>
                      </a:path>
                    </a:pathLst>
                  </a:custGeom>
                  <ask:type>
                    <ask:lineSketchCurved/>
                  </ask:type>
                </ask:lineSketchStyleProps>
              </a:ext>
            </a:extLst>
          </a:ln>
        </p:spPr>
        <p:txBody>
          <a:bodyPr wrap="square">
            <a:spAutoFit/>
          </a:bodyPr>
          <a:lstStyle/>
          <a:p>
            <a:pPr algn="just"/>
            <a:r>
              <a:rPr lang="x-none" sz="2800" b="1" dirty="0">
                <a:effectLst/>
                <a:latin typeface="Calibri" panose="020F0502020204030204" pitchFamily="34" charset="0"/>
                <a:ea typeface="Times New Roman" panose="02020603050405020304" pitchFamily="18" charset="0"/>
                <a:cs typeface="Calibri" panose="020F0502020204030204" pitchFamily="34" charset="0"/>
              </a:rPr>
              <a:t>Biện pháp tu từ chêm xen trong những câu dưới đây có tác dụng thể hiện nội tâm của nhân vật như thế nào?</a:t>
            </a:r>
          </a:p>
          <a:p>
            <a:r>
              <a:rPr lang="x-none" sz="2800" i="1" dirty="0">
                <a:effectLst/>
                <a:latin typeface="Calibri" panose="020F0502020204030204" pitchFamily="34" charset="0"/>
                <a:ea typeface="Times New Roman" panose="02020603050405020304" pitchFamily="18" charset="0"/>
                <a:cs typeface="Calibri" panose="020F0502020204030204" pitchFamily="34" charset="0"/>
              </a:rPr>
              <a:t>Cô gái như chùm hoa lặng lẽ</a:t>
            </a:r>
            <a:endParaRPr lang="x-none" sz="2800" dirty="0">
              <a:effectLst/>
              <a:latin typeface="Calibri" panose="020F0502020204030204" pitchFamily="34" charset="0"/>
              <a:ea typeface="Times New Roman" panose="02020603050405020304" pitchFamily="18" charset="0"/>
              <a:cs typeface="Calibri" panose="020F0502020204030204" pitchFamily="34" charset="0"/>
            </a:endParaRPr>
          </a:p>
          <a:p>
            <a:r>
              <a:rPr lang="x-none" sz="2800" i="1" dirty="0">
                <a:effectLst/>
                <a:latin typeface="Calibri" panose="020F0502020204030204" pitchFamily="34" charset="0"/>
                <a:ea typeface="Times New Roman" panose="02020603050405020304" pitchFamily="18" charset="0"/>
                <a:cs typeface="Calibri" panose="020F0502020204030204" pitchFamily="34" charset="0"/>
              </a:rPr>
              <a:t>Nhờ hương thơm nói hộ tình yêu</a:t>
            </a:r>
            <a:endParaRPr lang="x-none" sz="2800" dirty="0">
              <a:effectLst/>
              <a:latin typeface="Calibri" panose="020F0502020204030204" pitchFamily="34" charset="0"/>
              <a:ea typeface="Times New Roman" panose="02020603050405020304" pitchFamily="18" charset="0"/>
              <a:cs typeface="Calibri" panose="020F0502020204030204" pitchFamily="34" charset="0"/>
            </a:endParaRPr>
          </a:p>
          <a:p>
            <a:r>
              <a:rPr lang="x-none" sz="2800" i="1" dirty="0">
                <a:effectLst/>
                <a:latin typeface="Calibri" panose="020F0502020204030204" pitchFamily="34" charset="0"/>
                <a:ea typeface="Times New Roman" panose="02020603050405020304" pitchFamily="18" charset="0"/>
                <a:cs typeface="Calibri" panose="020F0502020204030204" pitchFamily="34" charset="0"/>
              </a:rPr>
              <a:t>(Anh vô tình anh chẳng biết điều</a:t>
            </a:r>
            <a:endParaRPr lang="x-none" sz="2800" dirty="0">
              <a:effectLst/>
              <a:latin typeface="Calibri" panose="020F0502020204030204" pitchFamily="34" charset="0"/>
              <a:ea typeface="Times New Roman" panose="02020603050405020304" pitchFamily="18" charset="0"/>
              <a:cs typeface="Calibri" panose="020F0502020204030204" pitchFamily="34" charset="0"/>
            </a:endParaRPr>
          </a:p>
          <a:p>
            <a:r>
              <a:rPr lang="x-none" sz="2800" i="1" dirty="0">
                <a:effectLst/>
                <a:latin typeface="Calibri" panose="020F0502020204030204" pitchFamily="34" charset="0"/>
                <a:ea typeface="Times New Roman" panose="02020603050405020304" pitchFamily="18" charset="0"/>
                <a:cs typeface="Calibri" panose="020F0502020204030204" pitchFamily="34" charset="0"/>
              </a:rPr>
              <a:t>Tôi đã đến với anh rồi đấy…)</a:t>
            </a:r>
            <a:endParaRPr lang="x-none" sz="2800" dirty="0">
              <a:effectLst/>
              <a:latin typeface="Calibri" panose="020F0502020204030204" pitchFamily="34" charset="0"/>
              <a:ea typeface="Times New Roman" panose="02020603050405020304" pitchFamily="18" charset="0"/>
              <a:cs typeface="Calibri" panose="020F0502020204030204" pitchFamily="34" charset="0"/>
            </a:endParaRPr>
          </a:p>
          <a:p>
            <a:pPr algn="r"/>
            <a:r>
              <a:rPr lang="x-none" sz="2800" i="1" dirty="0">
                <a:effectLst/>
                <a:latin typeface="Calibri" panose="020F0502020204030204" pitchFamily="34" charset="0"/>
                <a:ea typeface="Times New Roman" panose="02020603050405020304" pitchFamily="18" charset="0"/>
                <a:cs typeface="Calibri" panose="020F0502020204030204" pitchFamily="34" charset="0"/>
              </a:rPr>
              <a:t>(Phan Thị Thanh Nhàn)</a:t>
            </a:r>
          </a:p>
        </p:txBody>
      </p:sp>
      <p:sp>
        <p:nvSpPr>
          <p:cNvPr id="5" name="Rounded Rectangle 4">
            <a:extLst>
              <a:ext uri="{FF2B5EF4-FFF2-40B4-BE49-F238E27FC236}">
                <a16:creationId xmlns:a16="http://schemas.microsoft.com/office/drawing/2014/main" xmlns="" id="{BF200024-C024-4145-A4E8-577697973A9B}"/>
              </a:ext>
            </a:extLst>
          </p:cNvPr>
          <p:cNvSpPr/>
          <p:nvPr/>
        </p:nvSpPr>
        <p:spPr>
          <a:xfrm>
            <a:off x="7491413" y="919366"/>
            <a:ext cx="4503398" cy="2004752"/>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Phép tu từ: phép chêm xen, phần đặt trong ngoặc đơn: Anh vô tình anh chẳng biết điều/ Tôi đã đến với anh rồi đấy.</a:t>
            </a:r>
          </a:p>
        </p:txBody>
      </p:sp>
      <p:sp>
        <p:nvSpPr>
          <p:cNvPr id="22" name="文本框 5">
            <a:extLst>
              <a:ext uri="{FF2B5EF4-FFF2-40B4-BE49-F238E27FC236}">
                <a16:creationId xmlns:a16="http://schemas.microsoft.com/office/drawing/2014/main" xmlns="" id="{D76ED69A-6EE0-5C44-AF93-0C10A1BBE076}"/>
              </a:ext>
            </a:extLst>
          </p:cNvPr>
          <p:cNvSpPr txBox="1"/>
          <p:nvPr/>
        </p:nvSpPr>
        <p:spPr>
          <a:xfrm>
            <a:off x="1218375" y="233779"/>
            <a:ext cx="1122423" cy="646331"/>
          </a:xfrm>
          <a:prstGeom prst="rect">
            <a:avLst/>
          </a:prstGeom>
          <a:noFill/>
        </p:spPr>
        <p:txBody>
          <a:bodyPr wrap="none" rtlCol="0">
            <a:spAutoFit/>
          </a:bodyPr>
          <a:lstStyle/>
          <a:p>
            <a:r>
              <a:rPr lang="en-US" altLang="zh-CN" sz="3600" b="1" dirty="0" err="1">
                <a:solidFill>
                  <a:schemeClr val="accent6">
                    <a:lumMod val="50000"/>
                  </a:schemeClr>
                </a:solidFill>
                <a:latin typeface="Calibri" panose="020F0502020204030204" pitchFamily="34" charset="0"/>
                <a:ea typeface="微软雅黑" panose="020B0503020204020204" charset="-122"/>
                <a:cs typeface="Calibri" panose="020F0502020204030204" pitchFamily="34" charset="0"/>
              </a:rPr>
              <a:t>Bài</a:t>
            </a:r>
            <a:r>
              <a:rPr lang="en-US" altLang="zh-CN" sz="3600" b="1" dirty="0">
                <a:solidFill>
                  <a:schemeClr val="accent6">
                    <a:lumMod val="50000"/>
                  </a:schemeClr>
                </a:solidFill>
                <a:latin typeface="Calibri" panose="020F0502020204030204" pitchFamily="34" charset="0"/>
                <a:ea typeface="微软雅黑" panose="020B0503020204020204" charset="-122"/>
                <a:cs typeface="Calibri" panose="020F0502020204030204" pitchFamily="34" charset="0"/>
              </a:rPr>
              <a:t> 3</a:t>
            </a:r>
            <a:endParaRPr lang="zh-CN" altLang="en-US" sz="3600" b="1" dirty="0">
              <a:solidFill>
                <a:schemeClr val="accent6">
                  <a:lumMod val="50000"/>
                </a:schemeClr>
              </a:solidFill>
              <a:latin typeface="Calibri" panose="020F0502020204030204" pitchFamily="34" charset="0"/>
              <a:ea typeface="微软雅黑" panose="020B0503020204020204" charset="-122"/>
              <a:cs typeface="Calibri" panose="020F0502020204030204" pitchFamily="34" charset="0"/>
            </a:endParaRPr>
          </a:p>
        </p:txBody>
      </p:sp>
      <p:sp>
        <p:nvSpPr>
          <p:cNvPr id="9" name="Right Arrow 8">
            <a:extLst>
              <a:ext uri="{FF2B5EF4-FFF2-40B4-BE49-F238E27FC236}">
                <a16:creationId xmlns:a16="http://schemas.microsoft.com/office/drawing/2014/main" xmlns="" id="{D4981BF5-6DD9-384B-9793-FD1350392A97}"/>
              </a:ext>
            </a:extLst>
          </p:cNvPr>
          <p:cNvSpPr/>
          <p:nvPr/>
        </p:nvSpPr>
        <p:spPr>
          <a:xfrm>
            <a:off x="6369525" y="1593273"/>
            <a:ext cx="651164" cy="41174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Rounded Rectangle 22">
            <a:extLst>
              <a:ext uri="{FF2B5EF4-FFF2-40B4-BE49-F238E27FC236}">
                <a16:creationId xmlns:a16="http://schemas.microsoft.com/office/drawing/2014/main" xmlns="" id="{66353726-E36C-9D4F-9E3C-92CAAA75A816}"/>
              </a:ext>
            </a:extLst>
          </p:cNvPr>
          <p:cNvSpPr/>
          <p:nvPr/>
        </p:nvSpPr>
        <p:spPr>
          <a:xfrm>
            <a:off x="7135814" y="3351472"/>
            <a:ext cx="4503398" cy="219964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dirty="0">
                <a:effectLst/>
                <a:latin typeface="Calibri" panose="020F0502020204030204" pitchFamily="34" charset="0"/>
                <a:ea typeface="Times New Roman" panose="02020603050405020304" pitchFamily="18" charset="0"/>
                <a:cs typeface="Calibri" panose="020F0502020204030204" pitchFamily="34" charset="0"/>
              </a:rPr>
              <a:t>- Tác dụng: thể hiện một cách kín đáo tế nhị lời nói thầm kín của cô gái đối với chàng trai “hương thơm, chùm hoa” là cách bộc lộ tình yêu của cô gái.</a:t>
            </a:r>
          </a:p>
        </p:txBody>
      </p:sp>
      <p:sp>
        <p:nvSpPr>
          <p:cNvPr id="24" name="Right Arrow 23">
            <a:extLst>
              <a:ext uri="{FF2B5EF4-FFF2-40B4-BE49-F238E27FC236}">
                <a16:creationId xmlns:a16="http://schemas.microsoft.com/office/drawing/2014/main" xmlns="" id="{8B54C483-0997-784C-B249-D807B0785243}"/>
              </a:ext>
            </a:extLst>
          </p:cNvPr>
          <p:cNvSpPr/>
          <p:nvPr/>
        </p:nvSpPr>
        <p:spPr>
          <a:xfrm>
            <a:off x="6096000" y="4246620"/>
            <a:ext cx="651164" cy="41174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282900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9"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7"/>
          <p:cNvPicPr>
            <a:picLocks noChangeAspect="1"/>
          </p:cNvPicPr>
          <p:nvPr/>
        </p:nvPicPr>
        <p:blipFill>
          <a:blip r:embed="rId2"/>
          <a:stretch>
            <a:fillRect/>
          </a:stretch>
        </p:blipFill>
        <p:spPr>
          <a:xfrm rot="16200000">
            <a:off x="-80010" y="80010"/>
            <a:ext cx="1130935" cy="970915"/>
          </a:xfrm>
          <a:prstGeom prst="rect">
            <a:avLst/>
          </a:prstGeom>
        </p:spPr>
      </p:pic>
      <p:pic>
        <p:nvPicPr>
          <p:cNvPr id="3" name="图片 2" descr="未标题-17"/>
          <p:cNvPicPr>
            <a:picLocks noChangeAspect="1"/>
          </p:cNvPicPr>
          <p:nvPr/>
        </p:nvPicPr>
        <p:blipFill>
          <a:blip r:embed="rId3"/>
          <a:srcRect l="12925"/>
          <a:stretch>
            <a:fillRect/>
          </a:stretch>
        </p:blipFill>
        <p:spPr>
          <a:xfrm flipH="1">
            <a:off x="10704195" y="4658360"/>
            <a:ext cx="1487805" cy="2199640"/>
          </a:xfrm>
          <a:prstGeom prst="rect">
            <a:avLst/>
          </a:prstGeom>
        </p:spPr>
      </p:pic>
      <p:sp>
        <p:nvSpPr>
          <p:cNvPr id="14" name="Freeform 25"/>
          <p:cNvSpPr>
            <a:spLocks noChangeArrowheads="1"/>
          </p:cNvSpPr>
          <p:nvPr/>
        </p:nvSpPr>
        <p:spPr bwMode="auto">
          <a:xfrm>
            <a:off x="1635125" y="3617913"/>
            <a:ext cx="247650" cy="346075"/>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5" name="Freeform 28"/>
          <p:cNvSpPr>
            <a:spLocks noChangeArrowheads="1"/>
          </p:cNvSpPr>
          <p:nvPr/>
        </p:nvSpPr>
        <p:spPr bwMode="auto">
          <a:xfrm>
            <a:off x="1600200" y="5189538"/>
            <a:ext cx="358775" cy="301625"/>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6" name="Freeform 101"/>
          <p:cNvSpPr>
            <a:spLocks noChangeArrowheads="1"/>
          </p:cNvSpPr>
          <p:nvPr/>
        </p:nvSpPr>
        <p:spPr bwMode="auto">
          <a:xfrm>
            <a:off x="7189788" y="3625850"/>
            <a:ext cx="358775" cy="27622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7" name="Freeform 103"/>
          <p:cNvSpPr>
            <a:spLocks noChangeArrowheads="1"/>
          </p:cNvSpPr>
          <p:nvPr/>
        </p:nvSpPr>
        <p:spPr bwMode="auto">
          <a:xfrm>
            <a:off x="1593850" y="2005013"/>
            <a:ext cx="276225" cy="352425"/>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8" name="Freeform 114"/>
          <p:cNvSpPr>
            <a:spLocks noChangeArrowheads="1"/>
          </p:cNvSpPr>
          <p:nvPr/>
        </p:nvSpPr>
        <p:spPr bwMode="auto">
          <a:xfrm>
            <a:off x="7212013" y="5149850"/>
            <a:ext cx="333375" cy="352425"/>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9" name="Freeform 154"/>
          <p:cNvSpPr>
            <a:spLocks noChangeArrowheads="1"/>
          </p:cNvSpPr>
          <p:nvPr/>
        </p:nvSpPr>
        <p:spPr bwMode="auto">
          <a:xfrm>
            <a:off x="7234238" y="2017713"/>
            <a:ext cx="257175" cy="34925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2" name="TextBox 11">
            <a:extLst>
              <a:ext uri="{FF2B5EF4-FFF2-40B4-BE49-F238E27FC236}">
                <a16:creationId xmlns:a16="http://schemas.microsoft.com/office/drawing/2014/main" xmlns="" id="{A83901C0-6542-B84C-9186-45F33CD9ECF5}"/>
              </a:ext>
            </a:extLst>
          </p:cNvPr>
          <p:cNvSpPr txBox="1"/>
          <p:nvPr/>
        </p:nvSpPr>
        <p:spPr>
          <a:xfrm>
            <a:off x="433301" y="1300490"/>
            <a:ext cx="5412207" cy="3257174"/>
          </a:xfrm>
          <a:prstGeom prst="rect">
            <a:avLst/>
          </a:prstGeom>
          <a:noFill/>
          <a:ln w="28575">
            <a:solidFill>
              <a:schemeClr val="accent6">
                <a:lumMod val="50000"/>
              </a:schemeClr>
            </a:solidFill>
            <a:extLst>
              <a:ext uri="{C807C97D-BFC1-408E-A445-0C87EB9F89A2}">
                <ask:lineSketchStyleProps xmlns:ask="http://schemas.microsoft.com/office/drawing/2018/sketchyshapes" xmlns="" sd="4138900056">
                  <a:custGeom>
                    <a:avLst/>
                    <a:gdLst>
                      <a:gd name="connsiteX0" fmla="*/ 0 w 5412207"/>
                      <a:gd name="connsiteY0" fmla="*/ 0 h 3257174"/>
                      <a:gd name="connsiteX1" fmla="*/ 5412207 w 5412207"/>
                      <a:gd name="connsiteY1" fmla="*/ 0 h 3257174"/>
                      <a:gd name="connsiteX2" fmla="*/ 5412207 w 5412207"/>
                      <a:gd name="connsiteY2" fmla="*/ 3257174 h 3257174"/>
                      <a:gd name="connsiteX3" fmla="*/ 0 w 5412207"/>
                      <a:gd name="connsiteY3" fmla="*/ 3257174 h 3257174"/>
                      <a:gd name="connsiteX4" fmla="*/ 0 w 5412207"/>
                      <a:gd name="connsiteY4" fmla="*/ 0 h 325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2207" h="3257174" extrusionOk="0">
                        <a:moveTo>
                          <a:pt x="0" y="0"/>
                        </a:moveTo>
                        <a:cubicBezTo>
                          <a:pt x="1471280" y="85907"/>
                          <a:pt x="3027563" y="-138608"/>
                          <a:pt x="5412207" y="0"/>
                        </a:cubicBezTo>
                        <a:cubicBezTo>
                          <a:pt x="5555513" y="840623"/>
                          <a:pt x="5282237" y="2368087"/>
                          <a:pt x="5412207" y="3257174"/>
                        </a:cubicBezTo>
                        <a:cubicBezTo>
                          <a:pt x="3051655" y="3144439"/>
                          <a:pt x="1841913" y="3096734"/>
                          <a:pt x="0" y="3257174"/>
                        </a:cubicBezTo>
                        <a:cubicBezTo>
                          <a:pt x="91656" y="1861946"/>
                          <a:pt x="-79022" y="1246357"/>
                          <a:pt x="0" y="0"/>
                        </a:cubicBezTo>
                        <a:close/>
                      </a:path>
                    </a:pathLst>
                  </a:custGeom>
                  <ask:type>
                    <ask:lineSketchCurved/>
                  </ask:type>
                </ask:lineSketchStyleProps>
              </a:ext>
            </a:extLst>
          </a:ln>
        </p:spPr>
        <p:txBody>
          <a:bodyPr wrap="square">
            <a:spAutoFit/>
          </a:bodyPr>
          <a:lstStyle/>
          <a:p>
            <a:pPr marL="30480" marR="30480" algn="just">
              <a:lnSpc>
                <a:spcPct val="150000"/>
              </a:lnSpc>
              <a:spcAft>
                <a:spcPts val="1200"/>
              </a:spcAft>
            </a:pPr>
            <a:r>
              <a:rPr lang="x-none" sz="2800" b="1" dirty="0">
                <a:effectLst/>
                <a:latin typeface="Calibri" panose="020F0502020204030204" pitchFamily="34" charset="0"/>
                <a:ea typeface="Times New Roman" panose="02020603050405020304" pitchFamily="18" charset="0"/>
                <a:cs typeface="Calibri" panose="020F0502020204030204" pitchFamily="34" charset="0"/>
              </a:rPr>
              <a:t>b. </a:t>
            </a:r>
            <a:r>
              <a:rPr lang="x-none"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Chí Phèo hình như đã trông thấy trước tuổi già của hắn, đói rét và ốm đau, và cô độc, cái này còn đáng sợ hơn đói rét và ốm đau. (Nam Cao)</a:t>
            </a:r>
            <a:endParaRPr lang="x-none" sz="2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Rounded Rectangle 4">
            <a:extLst>
              <a:ext uri="{FF2B5EF4-FFF2-40B4-BE49-F238E27FC236}">
                <a16:creationId xmlns:a16="http://schemas.microsoft.com/office/drawing/2014/main" xmlns="" id="{BF200024-C024-4145-A4E8-577697973A9B}"/>
              </a:ext>
            </a:extLst>
          </p:cNvPr>
          <p:cNvSpPr/>
          <p:nvPr/>
        </p:nvSpPr>
        <p:spPr>
          <a:xfrm>
            <a:off x="7491413" y="919366"/>
            <a:ext cx="4503398" cy="2004752"/>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8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Phép tu từ: phép chêm xen trong câu: cái này còn đáng sợ hơn đói rét và ốm đau.</a:t>
            </a:r>
          </a:p>
        </p:txBody>
      </p:sp>
      <p:sp>
        <p:nvSpPr>
          <p:cNvPr id="22" name="文本框 5">
            <a:extLst>
              <a:ext uri="{FF2B5EF4-FFF2-40B4-BE49-F238E27FC236}">
                <a16:creationId xmlns:a16="http://schemas.microsoft.com/office/drawing/2014/main" xmlns="" id="{D76ED69A-6EE0-5C44-AF93-0C10A1BBE076}"/>
              </a:ext>
            </a:extLst>
          </p:cNvPr>
          <p:cNvSpPr txBox="1"/>
          <p:nvPr/>
        </p:nvSpPr>
        <p:spPr>
          <a:xfrm>
            <a:off x="1218375" y="233779"/>
            <a:ext cx="1122423" cy="646331"/>
          </a:xfrm>
          <a:prstGeom prst="rect">
            <a:avLst/>
          </a:prstGeom>
          <a:noFill/>
        </p:spPr>
        <p:txBody>
          <a:bodyPr wrap="none" rtlCol="0">
            <a:spAutoFit/>
          </a:bodyPr>
          <a:lstStyle/>
          <a:p>
            <a:r>
              <a:rPr lang="en-US" altLang="zh-CN" sz="3600" b="1" dirty="0" err="1">
                <a:solidFill>
                  <a:schemeClr val="accent6">
                    <a:lumMod val="50000"/>
                  </a:schemeClr>
                </a:solidFill>
                <a:latin typeface="Calibri" panose="020F0502020204030204" pitchFamily="34" charset="0"/>
                <a:ea typeface="微软雅黑" panose="020B0503020204020204" charset="-122"/>
                <a:cs typeface="Calibri" panose="020F0502020204030204" pitchFamily="34" charset="0"/>
              </a:rPr>
              <a:t>Bài</a:t>
            </a:r>
            <a:r>
              <a:rPr lang="en-US" altLang="zh-CN" sz="3600" b="1" dirty="0">
                <a:solidFill>
                  <a:schemeClr val="accent6">
                    <a:lumMod val="50000"/>
                  </a:schemeClr>
                </a:solidFill>
                <a:latin typeface="Calibri" panose="020F0502020204030204" pitchFamily="34" charset="0"/>
                <a:ea typeface="微软雅黑" panose="020B0503020204020204" charset="-122"/>
                <a:cs typeface="Calibri" panose="020F0502020204030204" pitchFamily="34" charset="0"/>
              </a:rPr>
              <a:t> 3</a:t>
            </a:r>
            <a:endParaRPr lang="zh-CN" altLang="en-US" sz="3600" b="1" dirty="0">
              <a:solidFill>
                <a:schemeClr val="accent6">
                  <a:lumMod val="50000"/>
                </a:schemeClr>
              </a:solidFill>
              <a:latin typeface="Calibri" panose="020F0502020204030204" pitchFamily="34" charset="0"/>
              <a:ea typeface="微软雅黑" panose="020B0503020204020204" charset="-122"/>
              <a:cs typeface="Calibri" panose="020F0502020204030204" pitchFamily="34" charset="0"/>
            </a:endParaRPr>
          </a:p>
        </p:txBody>
      </p:sp>
      <p:sp>
        <p:nvSpPr>
          <p:cNvPr id="9" name="Right Arrow 8">
            <a:extLst>
              <a:ext uri="{FF2B5EF4-FFF2-40B4-BE49-F238E27FC236}">
                <a16:creationId xmlns:a16="http://schemas.microsoft.com/office/drawing/2014/main" xmlns="" id="{D4981BF5-6DD9-384B-9793-FD1350392A97}"/>
              </a:ext>
            </a:extLst>
          </p:cNvPr>
          <p:cNvSpPr/>
          <p:nvPr/>
        </p:nvSpPr>
        <p:spPr>
          <a:xfrm>
            <a:off x="6369525" y="1593273"/>
            <a:ext cx="651164" cy="41174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Rounded Rectangle 22">
            <a:extLst>
              <a:ext uri="{FF2B5EF4-FFF2-40B4-BE49-F238E27FC236}">
                <a16:creationId xmlns:a16="http://schemas.microsoft.com/office/drawing/2014/main" xmlns="" id="{66353726-E36C-9D4F-9E3C-92CAAA75A816}"/>
              </a:ext>
            </a:extLst>
          </p:cNvPr>
          <p:cNvSpPr/>
          <p:nvPr/>
        </p:nvSpPr>
        <p:spPr>
          <a:xfrm>
            <a:off x="7135814" y="3351472"/>
            <a:ext cx="4503398" cy="219964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x-none"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Tác dụng: nhấn mạnh sự “đáng sợ” của tình trạng cô độc.</a:t>
            </a:r>
            <a:r>
              <a:rPr lang="x-none" sz="2800" dirty="0">
                <a:solidFill>
                  <a:schemeClr val="bg1"/>
                </a:solidFill>
                <a:effectLst/>
                <a:latin typeface="Calibri" panose="020F0502020204030204" pitchFamily="34" charset="0"/>
                <a:cs typeface="Calibri" panose="020F0502020204030204" pitchFamily="34" charset="0"/>
              </a:rPr>
              <a:t> </a:t>
            </a:r>
            <a:endParaRPr lang="x-none"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4" name="Right Arrow 23">
            <a:extLst>
              <a:ext uri="{FF2B5EF4-FFF2-40B4-BE49-F238E27FC236}">
                <a16:creationId xmlns:a16="http://schemas.microsoft.com/office/drawing/2014/main" xmlns="" id="{8B54C483-0997-784C-B249-D807B0785243}"/>
              </a:ext>
            </a:extLst>
          </p:cNvPr>
          <p:cNvSpPr/>
          <p:nvPr/>
        </p:nvSpPr>
        <p:spPr>
          <a:xfrm>
            <a:off x="6096000" y="4246620"/>
            <a:ext cx="651164" cy="41174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281161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5"/>
          <p:cNvPicPr>
            <a:picLocks noChangeAspect="1"/>
          </p:cNvPicPr>
          <p:nvPr/>
        </p:nvPicPr>
        <p:blipFill>
          <a:blip r:embed="rId2"/>
          <a:stretch>
            <a:fillRect/>
          </a:stretch>
        </p:blipFill>
        <p:spPr>
          <a:xfrm>
            <a:off x="2120265" y="0"/>
            <a:ext cx="8013700" cy="6340475"/>
          </a:xfrm>
          <a:prstGeom prst="rect">
            <a:avLst/>
          </a:prstGeom>
        </p:spPr>
      </p:pic>
      <p:sp>
        <p:nvSpPr>
          <p:cNvPr id="30" name="文本框 29"/>
          <p:cNvSpPr txBox="1"/>
          <p:nvPr/>
        </p:nvSpPr>
        <p:spPr>
          <a:xfrm>
            <a:off x="5416232" y="1993438"/>
            <a:ext cx="1420495" cy="922020"/>
          </a:xfrm>
          <a:prstGeom prst="rect">
            <a:avLst/>
          </a:prstGeom>
          <a:solidFill>
            <a:srgbClr val="573E91"/>
          </a:solidFill>
        </p:spPr>
        <p:txBody>
          <a:bodyPr wrap="square" rtlCol="0">
            <a:spAutoFit/>
          </a:bodyPr>
          <a:lstStyle/>
          <a:p>
            <a:pPr algn="ctr"/>
            <a:r>
              <a:rPr lang="en-US" altLang="zh-CN" sz="5400" dirty="0">
                <a:solidFill>
                  <a:schemeClr val="bg1"/>
                </a:solidFill>
                <a:latin typeface="微软雅黑" panose="020B0503020204020204" charset="-122"/>
                <a:ea typeface="微软雅黑" panose="020B0503020204020204" charset="-122"/>
              </a:rPr>
              <a:t>III</a:t>
            </a:r>
          </a:p>
        </p:txBody>
      </p:sp>
      <p:sp>
        <p:nvSpPr>
          <p:cNvPr id="31" name="文本框 30"/>
          <p:cNvSpPr txBox="1"/>
          <p:nvPr/>
        </p:nvSpPr>
        <p:spPr>
          <a:xfrm>
            <a:off x="4187925" y="3381471"/>
            <a:ext cx="3877107" cy="830997"/>
          </a:xfrm>
          <a:prstGeom prst="rect">
            <a:avLst/>
          </a:prstGeom>
          <a:noFill/>
        </p:spPr>
        <p:txBody>
          <a:bodyPr wrap="square" rtlCol="0">
            <a:spAutoFit/>
          </a:bodyPr>
          <a:lstStyle/>
          <a:p>
            <a:pPr algn="ctr"/>
            <a:r>
              <a:rPr lang="vi-VN" altLang="zh-CN" sz="4800" b="1" dirty="0">
                <a:solidFill>
                  <a:srgbClr val="573E91"/>
                </a:solidFill>
                <a:latin typeface="Calibri" panose="020F0502020204030204" pitchFamily="34" charset="0"/>
                <a:ea typeface="微软雅黑" panose="020B0503020204020204" charset="-122"/>
                <a:cs typeface="Calibri" panose="020F0502020204030204" pitchFamily="34" charset="0"/>
                <a:sym typeface="+mn-ea"/>
              </a:rPr>
              <a:t>VẬN DỤNG</a:t>
            </a:r>
            <a:endParaRPr lang="zh-CN" altLang="en-US" sz="4800" b="1" dirty="0">
              <a:solidFill>
                <a:srgbClr val="573E91"/>
              </a:solidFill>
              <a:latin typeface="Calibri" panose="020F0502020204030204" pitchFamily="34" charset="0"/>
              <a:ea typeface="微软雅黑" panose="020B0503020204020204" charset="-122"/>
              <a:cs typeface="Calibri" panose="020F0502020204030204" pitchFamily="34" charset="0"/>
              <a:sym typeface="+mn-ea"/>
            </a:endParaRPr>
          </a:p>
        </p:txBody>
      </p:sp>
    </p:spTree>
    <p:extLst>
      <p:ext uri="{BB962C8B-B14F-4D97-AF65-F5344CB8AC3E}">
        <p14:creationId xmlns:p14="http://schemas.microsoft.com/office/powerpoint/2010/main" val="1049158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5463E5C-4EDB-9447-9726-F62D4B170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469" y="976745"/>
            <a:ext cx="6096000" cy="6096000"/>
          </a:xfrm>
          <a:prstGeom prst="rect">
            <a:avLst/>
          </a:prstGeom>
        </p:spPr>
      </p:pic>
      <p:sp>
        <p:nvSpPr>
          <p:cNvPr id="5" name="Rounded Rectangle 4">
            <a:extLst>
              <a:ext uri="{FF2B5EF4-FFF2-40B4-BE49-F238E27FC236}">
                <a16:creationId xmlns:a16="http://schemas.microsoft.com/office/drawing/2014/main" xmlns="" id="{9B77A92C-78E8-3F48-95BA-1082139BE1E4}"/>
              </a:ext>
            </a:extLst>
          </p:cNvPr>
          <p:cNvSpPr/>
          <p:nvPr/>
        </p:nvSpPr>
        <p:spPr>
          <a:xfrm>
            <a:off x="4147775" y="1100605"/>
            <a:ext cx="6532417" cy="2328395"/>
          </a:xfrm>
          <a:prstGeom prst="roundRect">
            <a:avLst/>
          </a:prstGeom>
          <a:solidFill>
            <a:schemeClr val="bg1">
              <a:alpha val="34902"/>
            </a:schemeClr>
          </a:solidFill>
          <a:ln w="28575">
            <a:solidFill>
              <a:srgbClr val="8B73B2"/>
            </a:solidFill>
            <a:extLst>
              <a:ext uri="{C807C97D-BFC1-408E-A445-0C87EB9F89A2}">
                <ask:lineSketchStyleProps xmlns:ask="http://schemas.microsoft.com/office/drawing/2018/sketchyshapes" xmlns="" sd="356965412">
                  <a:custGeom>
                    <a:avLst/>
                    <a:gdLst>
                      <a:gd name="connsiteX0" fmla="*/ 0 w 6532417"/>
                      <a:gd name="connsiteY0" fmla="*/ 388074 h 2328395"/>
                      <a:gd name="connsiteX1" fmla="*/ 388074 w 6532417"/>
                      <a:gd name="connsiteY1" fmla="*/ 0 h 2328395"/>
                      <a:gd name="connsiteX2" fmla="*/ 1142785 w 6532417"/>
                      <a:gd name="connsiteY2" fmla="*/ 0 h 2328395"/>
                      <a:gd name="connsiteX3" fmla="*/ 1609682 w 6532417"/>
                      <a:gd name="connsiteY3" fmla="*/ 0 h 2328395"/>
                      <a:gd name="connsiteX4" fmla="*/ 2191705 w 6532417"/>
                      <a:gd name="connsiteY4" fmla="*/ 0 h 2328395"/>
                      <a:gd name="connsiteX5" fmla="*/ 2658602 w 6532417"/>
                      <a:gd name="connsiteY5" fmla="*/ 0 h 2328395"/>
                      <a:gd name="connsiteX6" fmla="*/ 3413313 w 6532417"/>
                      <a:gd name="connsiteY6" fmla="*/ 0 h 2328395"/>
                      <a:gd name="connsiteX7" fmla="*/ 4052899 w 6532417"/>
                      <a:gd name="connsiteY7" fmla="*/ 0 h 2328395"/>
                      <a:gd name="connsiteX8" fmla="*/ 4807609 w 6532417"/>
                      <a:gd name="connsiteY8" fmla="*/ 0 h 2328395"/>
                      <a:gd name="connsiteX9" fmla="*/ 5389632 w 6532417"/>
                      <a:gd name="connsiteY9" fmla="*/ 0 h 2328395"/>
                      <a:gd name="connsiteX10" fmla="*/ 6144343 w 6532417"/>
                      <a:gd name="connsiteY10" fmla="*/ 0 h 2328395"/>
                      <a:gd name="connsiteX11" fmla="*/ 6532417 w 6532417"/>
                      <a:gd name="connsiteY11" fmla="*/ 388074 h 2328395"/>
                      <a:gd name="connsiteX12" fmla="*/ 6532417 w 6532417"/>
                      <a:gd name="connsiteY12" fmla="*/ 858922 h 2328395"/>
                      <a:gd name="connsiteX13" fmla="*/ 6532417 w 6532417"/>
                      <a:gd name="connsiteY13" fmla="*/ 1345293 h 2328395"/>
                      <a:gd name="connsiteX14" fmla="*/ 6532417 w 6532417"/>
                      <a:gd name="connsiteY14" fmla="*/ 1940321 h 2328395"/>
                      <a:gd name="connsiteX15" fmla="*/ 6144343 w 6532417"/>
                      <a:gd name="connsiteY15" fmla="*/ 2328395 h 2328395"/>
                      <a:gd name="connsiteX16" fmla="*/ 5677446 w 6532417"/>
                      <a:gd name="connsiteY16" fmla="*/ 2328395 h 2328395"/>
                      <a:gd name="connsiteX17" fmla="*/ 5210548 w 6532417"/>
                      <a:gd name="connsiteY17" fmla="*/ 2328395 h 2328395"/>
                      <a:gd name="connsiteX18" fmla="*/ 4628525 w 6532417"/>
                      <a:gd name="connsiteY18" fmla="*/ 2328395 h 2328395"/>
                      <a:gd name="connsiteX19" fmla="*/ 3931377 w 6532417"/>
                      <a:gd name="connsiteY19" fmla="*/ 2328395 h 2328395"/>
                      <a:gd name="connsiteX20" fmla="*/ 3176667 w 6532417"/>
                      <a:gd name="connsiteY20" fmla="*/ 2328395 h 2328395"/>
                      <a:gd name="connsiteX21" fmla="*/ 2479518 w 6532417"/>
                      <a:gd name="connsiteY21" fmla="*/ 2328395 h 2328395"/>
                      <a:gd name="connsiteX22" fmla="*/ 1897496 w 6532417"/>
                      <a:gd name="connsiteY22" fmla="*/ 2328395 h 2328395"/>
                      <a:gd name="connsiteX23" fmla="*/ 1315473 w 6532417"/>
                      <a:gd name="connsiteY23" fmla="*/ 2328395 h 2328395"/>
                      <a:gd name="connsiteX24" fmla="*/ 388074 w 6532417"/>
                      <a:gd name="connsiteY24" fmla="*/ 2328395 h 2328395"/>
                      <a:gd name="connsiteX25" fmla="*/ 0 w 6532417"/>
                      <a:gd name="connsiteY25" fmla="*/ 1940321 h 2328395"/>
                      <a:gd name="connsiteX26" fmla="*/ 0 w 6532417"/>
                      <a:gd name="connsiteY26" fmla="*/ 1453950 h 2328395"/>
                      <a:gd name="connsiteX27" fmla="*/ 0 w 6532417"/>
                      <a:gd name="connsiteY27" fmla="*/ 952057 h 2328395"/>
                      <a:gd name="connsiteX28" fmla="*/ 0 w 6532417"/>
                      <a:gd name="connsiteY28" fmla="*/ 388074 h 232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32417" h="2328395" fill="none" extrusionOk="0">
                        <a:moveTo>
                          <a:pt x="0" y="388074"/>
                        </a:moveTo>
                        <a:cubicBezTo>
                          <a:pt x="-11966" y="161162"/>
                          <a:pt x="194649" y="49132"/>
                          <a:pt x="388074" y="0"/>
                        </a:cubicBezTo>
                        <a:cubicBezTo>
                          <a:pt x="565463" y="-15769"/>
                          <a:pt x="875103" y="-23341"/>
                          <a:pt x="1142785" y="0"/>
                        </a:cubicBezTo>
                        <a:cubicBezTo>
                          <a:pt x="1410467" y="23341"/>
                          <a:pt x="1384835" y="-2936"/>
                          <a:pt x="1609682" y="0"/>
                        </a:cubicBezTo>
                        <a:cubicBezTo>
                          <a:pt x="1834529" y="2936"/>
                          <a:pt x="1933162" y="18550"/>
                          <a:pt x="2191705" y="0"/>
                        </a:cubicBezTo>
                        <a:cubicBezTo>
                          <a:pt x="2450248" y="-18550"/>
                          <a:pt x="2523092" y="-12420"/>
                          <a:pt x="2658602" y="0"/>
                        </a:cubicBezTo>
                        <a:cubicBezTo>
                          <a:pt x="2794112" y="12420"/>
                          <a:pt x="3097232" y="-11441"/>
                          <a:pt x="3413313" y="0"/>
                        </a:cubicBezTo>
                        <a:cubicBezTo>
                          <a:pt x="3729394" y="11441"/>
                          <a:pt x="3770548" y="7306"/>
                          <a:pt x="4052899" y="0"/>
                        </a:cubicBezTo>
                        <a:cubicBezTo>
                          <a:pt x="4335250" y="-7306"/>
                          <a:pt x="4587360" y="-34404"/>
                          <a:pt x="4807609" y="0"/>
                        </a:cubicBezTo>
                        <a:cubicBezTo>
                          <a:pt x="5027858" y="34404"/>
                          <a:pt x="5104289" y="2644"/>
                          <a:pt x="5389632" y="0"/>
                        </a:cubicBezTo>
                        <a:cubicBezTo>
                          <a:pt x="5674975" y="-2644"/>
                          <a:pt x="5968926" y="14999"/>
                          <a:pt x="6144343" y="0"/>
                        </a:cubicBezTo>
                        <a:cubicBezTo>
                          <a:pt x="6380878" y="9479"/>
                          <a:pt x="6492126" y="178943"/>
                          <a:pt x="6532417" y="388074"/>
                        </a:cubicBezTo>
                        <a:cubicBezTo>
                          <a:pt x="6525260" y="486290"/>
                          <a:pt x="6528215" y="698982"/>
                          <a:pt x="6532417" y="858922"/>
                        </a:cubicBezTo>
                        <a:cubicBezTo>
                          <a:pt x="6536619" y="1018862"/>
                          <a:pt x="6537055" y="1136777"/>
                          <a:pt x="6532417" y="1345293"/>
                        </a:cubicBezTo>
                        <a:cubicBezTo>
                          <a:pt x="6527779" y="1553809"/>
                          <a:pt x="6535319" y="1738472"/>
                          <a:pt x="6532417" y="1940321"/>
                        </a:cubicBezTo>
                        <a:cubicBezTo>
                          <a:pt x="6519069" y="2150439"/>
                          <a:pt x="6369944" y="2330781"/>
                          <a:pt x="6144343" y="2328395"/>
                        </a:cubicBezTo>
                        <a:cubicBezTo>
                          <a:pt x="6026388" y="2310537"/>
                          <a:pt x="5773194" y="2312677"/>
                          <a:pt x="5677446" y="2328395"/>
                        </a:cubicBezTo>
                        <a:cubicBezTo>
                          <a:pt x="5581698" y="2344113"/>
                          <a:pt x="5360836" y="2323257"/>
                          <a:pt x="5210548" y="2328395"/>
                        </a:cubicBezTo>
                        <a:cubicBezTo>
                          <a:pt x="5060260" y="2333533"/>
                          <a:pt x="4904811" y="2335441"/>
                          <a:pt x="4628525" y="2328395"/>
                        </a:cubicBezTo>
                        <a:cubicBezTo>
                          <a:pt x="4352239" y="2321349"/>
                          <a:pt x="4244584" y="2352128"/>
                          <a:pt x="3931377" y="2328395"/>
                        </a:cubicBezTo>
                        <a:cubicBezTo>
                          <a:pt x="3618170" y="2304662"/>
                          <a:pt x="3542598" y="2354144"/>
                          <a:pt x="3176667" y="2328395"/>
                        </a:cubicBezTo>
                        <a:cubicBezTo>
                          <a:pt x="2810736" y="2302647"/>
                          <a:pt x="2719519" y="2342289"/>
                          <a:pt x="2479518" y="2328395"/>
                        </a:cubicBezTo>
                        <a:cubicBezTo>
                          <a:pt x="2239517" y="2314501"/>
                          <a:pt x="2178263" y="2338411"/>
                          <a:pt x="1897496" y="2328395"/>
                        </a:cubicBezTo>
                        <a:cubicBezTo>
                          <a:pt x="1616729" y="2318379"/>
                          <a:pt x="1507660" y="2339882"/>
                          <a:pt x="1315473" y="2328395"/>
                        </a:cubicBezTo>
                        <a:cubicBezTo>
                          <a:pt x="1123286" y="2316908"/>
                          <a:pt x="838047" y="2312095"/>
                          <a:pt x="388074" y="2328395"/>
                        </a:cubicBezTo>
                        <a:cubicBezTo>
                          <a:pt x="191272" y="2325880"/>
                          <a:pt x="-4865" y="2148326"/>
                          <a:pt x="0" y="1940321"/>
                        </a:cubicBezTo>
                        <a:cubicBezTo>
                          <a:pt x="-18678" y="1711183"/>
                          <a:pt x="9074" y="1604102"/>
                          <a:pt x="0" y="1453950"/>
                        </a:cubicBezTo>
                        <a:cubicBezTo>
                          <a:pt x="-9074" y="1303798"/>
                          <a:pt x="19669" y="1176324"/>
                          <a:pt x="0" y="952057"/>
                        </a:cubicBezTo>
                        <a:cubicBezTo>
                          <a:pt x="-19669" y="727790"/>
                          <a:pt x="27807" y="625964"/>
                          <a:pt x="0" y="388074"/>
                        </a:cubicBezTo>
                        <a:close/>
                      </a:path>
                      <a:path w="6532417" h="2328395" stroke="0" extrusionOk="0">
                        <a:moveTo>
                          <a:pt x="0" y="388074"/>
                        </a:moveTo>
                        <a:cubicBezTo>
                          <a:pt x="32592" y="213472"/>
                          <a:pt x="167237" y="31489"/>
                          <a:pt x="388074" y="0"/>
                        </a:cubicBezTo>
                        <a:cubicBezTo>
                          <a:pt x="617256" y="-21304"/>
                          <a:pt x="722423" y="14652"/>
                          <a:pt x="854971" y="0"/>
                        </a:cubicBezTo>
                        <a:cubicBezTo>
                          <a:pt x="987519" y="-14652"/>
                          <a:pt x="1287905" y="10920"/>
                          <a:pt x="1552120" y="0"/>
                        </a:cubicBezTo>
                        <a:cubicBezTo>
                          <a:pt x="1816335" y="-10920"/>
                          <a:pt x="1909476" y="-30222"/>
                          <a:pt x="2191705" y="0"/>
                        </a:cubicBezTo>
                        <a:cubicBezTo>
                          <a:pt x="2473934" y="30222"/>
                          <a:pt x="2712621" y="-28389"/>
                          <a:pt x="2888853" y="0"/>
                        </a:cubicBezTo>
                        <a:cubicBezTo>
                          <a:pt x="3065085" y="28389"/>
                          <a:pt x="3326739" y="-1705"/>
                          <a:pt x="3643564" y="0"/>
                        </a:cubicBezTo>
                        <a:cubicBezTo>
                          <a:pt x="3960389" y="1705"/>
                          <a:pt x="3909383" y="10593"/>
                          <a:pt x="4168024" y="0"/>
                        </a:cubicBezTo>
                        <a:cubicBezTo>
                          <a:pt x="4426665" y="-10593"/>
                          <a:pt x="4558133" y="9224"/>
                          <a:pt x="4922735" y="0"/>
                        </a:cubicBezTo>
                        <a:cubicBezTo>
                          <a:pt x="5287337" y="-9224"/>
                          <a:pt x="5280699" y="17674"/>
                          <a:pt x="5389632" y="0"/>
                        </a:cubicBezTo>
                        <a:cubicBezTo>
                          <a:pt x="5498565" y="-17674"/>
                          <a:pt x="5948050" y="-20936"/>
                          <a:pt x="6144343" y="0"/>
                        </a:cubicBezTo>
                        <a:cubicBezTo>
                          <a:pt x="6348264" y="11052"/>
                          <a:pt x="6540079" y="204452"/>
                          <a:pt x="6532417" y="388074"/>
                        </a:cubicBezTo>
                        <a:cubicBezTo>
                          <a:pt x="6555837" y="558683"/>
                          <a:pt x="6530748" y="727357"/>
                          <a:pt x="6532417" y="858922"/>
                        </a:cubicBezTo>
                        <a:cubicBezTo>
                          <a:pt x="6534086" y="990487"/>
                          <a:pt x="6536563" y="1197439"/>
                          <a:pt x="6532417" y="1376338"/>
                        </a:cubicBezTo>
                        <a:cubicBezTo>
                          <a:pt x="6528271" y="1555237"/>
                          <a:pt x="6552964" y="1792934"/>
                          <a:pt x="6532417" y="1940321"/>
                        </a:cubicBezTo>
                        <a:cubicBezTo>
                          <a:pt x="6542416" y="2117353"/>
                          <a:pt x="6315595" y="2342178"/>
                          <a:pt x="6144343" y="2328395"/>
                        </a:cubicBezTo>
                        <a:cubicBezTo>
                          <a:pt x="5878352" y="2330327"/>
                          <a:pt x="5694186" y="2310818"/>
                          <a:pt x="5389632" y="2328395"/>
                        </a:cubicBezTo>
                        <a:cubicBezTo>
                          <a:pt x="5085078" y="2345972"/>
                          <a:pt x="4946068" y="2302043"/>
                          <a:pt x="4634921" y="2328395"/>
                        </a:cubicBezTo>
                        <a:cubicBezTo>
                          <a:pt x="4323774" y="2354747"/>
                          <a:pt x="4277585" y="2315155"/>
                          <a:pt x="4110461" y="2328395"/>
                        </a:cubicBezTo>
                        <a:cubicBezTo>
                          <a:pt x="3943337" y="2341635"/>
                          <a:pt x="3723625" y="2298858"/>
                          <a:pt x="3470876" y="2328395"/>
                        </a:cubicBezTo>
                        <a:cubicBezTo>
                          <a:pt x="3218128" y="2357932"/>
                          <a:pt x="2869884" y="2311883"/>
                          <a:pt x="2716165" y="2328395"/>
                        </a:cubicBezTo>
                        <a:cubicBezTo>
                          <a:pt x="2562446" y="2344907"/>
                          <a:pt x="2417068" y="2307069"/>
                          <a:pt x="2191705" y="2328395"/>
                        </a:cubicBezTo>
                        <a:cubicBezTo>
                          <a:pt x="1966342" y="2349721"/>
                          <a:pt x="1716829" y="2341793"/>
                          <a:pt x="1552120" y="2328395"/>
                        </a:cubicBezTo>
                        <a:cubicBezTo>
                          <a:pt x="1387411" y="2314997"/>
                          <a:pt x="1226485" y="2302081"/>
                          <a:pt x="970097" y="2328395"/>
                        </a:cubicBezTo>
                        <a:cubicBezTo>
                          <a:pt x="713709" y="2354709"/>
                          <a:pt x="518661" y="2352698"/>
                          <a:pt x="388074" y="2328395"/>
                        </a:cubicBezTo>
                        <a:cubicBezTo>
                          <a:pt x="193896" y="2292032"/>
                          <a:pt x="7329" y="2154952"/>
                          <a:pt x="0" y="1940321"/>
                        </a:cubicBezTo>
                        <a:cubicBezTo>
                          <a:pt x="18305" y="1806022"/>
                          <a:pt x="-134" y="1641282"/>
                          <a:pt x="0" y="1438428"/>
                        </a:cubicBezTo>
                        <a:cubicBezTo>
                          <a:pt x="134" y="1235574"/>
                          <a:pt x="-14383" y="1034535"/>
                          <a:pt x="0" y="921012"/>
                        </a:cubicBezTo>
                        <a:cubicBezTo>
                          <a:pt x="14383" y="807489"/>
                          <a:pt x="-20360" y="565171"/>
                          <a:pt x="0" y="38807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a:solidFill>
                  <a:schemeClr val="accent6">
                    <a:lumMod val="50000"/>
                  </a:schemeClr>
                </a:solidFill>
              </a:rPr>
              <a:t>	</a:t>
            </a:r>
            <a:r>
              <a:rPr lang="vi-VN" sz="2400" dirty="0">
                <a:solidFill>
                  <a:schemeClr val="accent6">
                    <a:lumMod val="50000"/>
                  </a:schemeClr>
                </a:solidFill>
              </a:rPr>
              <a:t>Hãy viết đoạn văn (khoảng 5-7 dòng) có sử dụng biện pháp tu từ chêm xen, sau đó nhận xét về tác dụng tu từ của chúng.</a:t>
            </a:r>
            <a:endParaRPr lang="x-none" sz="2400" dirty="0">
              <a:solidFill>
                <a:schemeClr val="accent6">
                  <a:lumMod val="50000"/>
                </a:schemeClr>
              </a:solidFill>
            </a:endParaRPr>
          </a:p>
        </p:txBody>
      </p:sp>
    </p:spTree>
    <p:extLst>
      <p:ext uri="{BB962C8B-B14F-4D97-AF65-F5344CB8AC3E}">
        <p14:creationId xmlns:p14="http://schemas.microsoft.com/office/powerpoint/2010/main" val="25969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5"/>
          <p:cNvPicPr>
            <a:picLocks noChangeAspect="1"/>
          </p:cNvPicPr>
          <p:nvPr/>
        </p:nvPicPr>
        <p:blipFill>
          <a:blip r:embed="rId2"/>
          <a:stretch>
            <a:fillRect/>
          </a:stretch>
        </p:blipFill>
        <p:spPr>
          <a:xfrm>
            <a:off x="2089150" y="258762"/>
            <a:ext cx="8013700" cy="6340475"/>
          </a:xfrm>
          <a:prstGeom prst="rect">
            <a:avLst/>
          </a:prstGeom>
        </p:spPr>
      </p:pic>
      <p:pic>
        <p:nvPicPr>
          <p:cNvPr id="2" name="Picture 1">
            <a:extLst>
              <a:ext uri="{FF2B5EF4-FFF2-40B4-BE49-F238E27FC236}">
                <a16:creationId xmlns:a16="http://schemas.microsoft.com/office/drawing/2014/main" xmlns="" id="{1E47A9F7-3E0E-2942-A3CA-007EE41B4A18}"/>
              </a:ext>
            </a:extLst>
          </p:cNvPr>
          <p:cNvPicPr>
            <a:picLocks noChangeAspect="1"/>
          </p:cNvPicPr>
          <p:nvPr/>
        </p:nvPicPr>
        <p:blipFill>
          <a:blip r:embed="rId3"/>
          <a:stretch>
            <a:fillRect/>
          </a:stretch>
        </p:blipFill>
        <p:spPr>
          <a:xfrm>
            <a:off x="3640002" y="2633472"/>
            <a:ext cx="4911995" cy="18239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B4F7CF1-A25C-124D-9380-D968E98897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469" y="976745"/>
            <a:ext cx="6096000" cy="6096000"/>
          </a:xfrm>
          <a:prstGeom prst="rect">
            <a:avLst/>
          </a:prstGeom>
        </p:spPr>
      </p:pic>
      <p:sp>
        <p:nvSpPr>
          <p:cNvPr id="4" name="Rounded Rectangle 3">
            <a:extLst>
              <a:ext uri="{FF2B5EF4-FFF2-40B4-BE49-F238E27FC236}">
                <a16:creationId xmlns:a16="http://schemas.microsoft.com/office/drawing/2014/main" xmlns="" id="{C8D7495D-920B-154B-8315-0A3B080916D5}"/>
              </a:ext>
            </a:extLst>
          </p:cNvPr>
          <p:cNvSpPr/>
          <p:nvPr/>
        </p:nvSpPr>
        <p:spPr>
          <a:xfrm>
            <a:off x="3643745" y="450273"/>
            <a:ext cx="8257310" cy="3255818"/>
          </a:xfrm>
          <a:prstGeom prst="roundRect">
            <a:avLst/>
          </a:prstGeom>
          <a:solidFill>
            <a:srgbClr val="FF2F9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Em hãy nêu tác dụng của biện pháp tu từ liệt kê được sử dụng trong bài ca dao sau: </a:t>
            </a:r>
            <a:endParaRPr lang="x-none"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x-none" sz="28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“Rủ nhau xem cảnh Kiếm Hồ</a:t>
            </a:r>
            <a:endParaRPr lang="x-none"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x-none" sz="28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Xem cầu Thê Húc, xem chùa Ngọc Sơn,</a:t>
            </a:r>
            <a:endParaRPr lang="x-none"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x-none" sz="28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Đài nghiên, Tháp Bút chưa mòn,</a:t>
            </a:r>
            <a:endParaRPr lang="x-none"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x-none" sz="28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Hỏi ai gây dựng nên non nước này?”.</a:t>
            </a:r>
            <a:endParaRPr lang="x-none"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xmlns="" id="{064C6E3C-91A8-2744-BFEC-68F7C9C3BFFA}"/>
              </a:ext>
            </a:extLst>
          </p:cNvPr>
          <p:cNvSpPr txBox="1"/>
          <p:nvPr/>
        </p:nvSpPr>
        <p:spPr>
          <a:xfrm>
            <a:off x="3643745" y="4024745"/>
            <a:ext cx="8257310" cy="2246769"/>
          </a:xfrm>
          <a:prstGeom prst="rect">
            <a:avLst/>
          </a:prstGeom>
          <a:noFill/>
        </p:spPr>
        <p:txBody>
          <a:bodyPr wrap="square">
            <a:spAutoFit/>
          </a:bodyPr>
          <a:lstStyle/>
          <a:p>
            <a:pPr algn="just"/>
            <a:r>
              <a:rPr lang="vi-VN" sz="2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Biện pháp tu từ liệt kê: </a:t>
            </a:r>
            <a:r>
              <a:rPr lang="x-none" sz="2800" dirty="0">
                <a:effectLst/>
                <a:latin typeface="Calibri" panose="020F0502020204030204" pitchFamily="34" charset="0"/>
                <a:ea typeface="Times New Roman" panose="02020603050405020304" pitchFamily="18" charset="0"/>
                <a:cs typeface="Calibri" panose="020F0502020204030204" pitchFamily="34" charset="0"/>
              </a:rPr>
              <a:t>cầu Thê Húc, chùa Ngọc Sơn, Đài Nghiên, Tháp Bút.</a:t>
            </a:r>
          </a:p>
          <a:p>
            <a:pPr algn="just"/>
            <a:r>
              <a:rPr lang="vi-VN" sz="2800" b="1" i="1" dirty="0">
                <a:effectLst/>
                <a:latin typeface="Calibri" panose="020F0502020204030204" pitchFamily="34" charset="0"/>
                <a:ea typeface="Times New Roman" panose="02020603050405020304" pitchFamily="18" charset="0"/>
                <a:cs typeface="Calibri" panose="020F0502020204030204" pitchFamily="34" charset="0"/>
              </a:rPr>
              <a:t>+ </a:t>
            </a:r>
            <a:r>
              <a:rPr lang="x-none" sz="2800" b="1" i="1" dirty="0">
                <a:effectLst/>
                <a:latin typeface="Calibri" panose="020F0502020204030204" pitchFamily="34" charset="0"/>
                <a:ea typeface="Times New Roman" panose="02020603050405020304" pitchFamily="18" charset="0"/>
                <a:cs typeface="Calibri" panose="020F0502020204030204" pitchFamily="34" charset="0"/>
              </a:rPr>
              <a:t>Tác dụng</a:t>
            </a:r>
            <a:r>
              <a:rPr lang="vi-VN" sz="2800" b="1" i="1" dirty="0">
                <a:effectLst/>
                <a:latin typeface="Calibri" panose="020F0502020204030204" pitchFamily="34" charset="0"/>
                <a:ea typeface="Times New Roman" panose="02020603050405020304" pitchFamily="18" charset="0"/>
                <a:cs typeface="Calibri" panose="020F0502020204030204" pitchFamily="34" charset="0"/>
              </a:rPr>
              <a:t>: </a:t>
            </a:r>
            <a:r>
              <a:rPr lang="x-none" sz="2800" dirty="0">
                <a:effectLst/>
                <a:latin typeface="Calibri" panose="020F0502020204030204" pitchFamily="34" charset="0"/>
                <a:ea typeface="Times New Roman" panose="02020603050405020304" pitchFamily="18" charset="0"/>
                <a:cs typeface="Calibri" panose="020F0502020204030204" pitchFamily="34" charset="0"/>
              </a:rPr>
              <a:t>liệt kê ra cho người đọc biết được những cảnh đẹp, đồng thời khơi gợi lòng tự hào dân tộc trong lòng mọi người.</a:t>
            </a:r>
          </a:p>
        </p:txBody>
      </p:sp>
    </p:spTree>
    <p:extLst>
      <p:ext uri="{BB962C8B-B14F-4D97-AF65-F5344CB8AC3E}">
        <p14:creationId xmlns:p14="http://schemas.microsoft.com/office/powerpoint/2010/main" val="14532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37ED5CA-8448-144D-92EF-E341F0A1E524}"/>
              </a:ext>
            </a:extLst>
          </p:cNvPr>
          <p:cNvSpPr/>
          <p:nvPr/>
        </p:nvSpPr>
        <p:spPr>
          <a:xfrm>
            <a:off x="823912" y="662420"/>
            <a:ext cx="10544175" cy="5314950"/>
          </a:xfrm>
          <a:prstGeom prst="rect">
            <a:avLst/>
          </a:prstGeom>
          <a:noFill/>
          <a:ln w="38100">
            <a:solidFill>
              <a:srgbClr val="573E91"/>
            </a:solidFill>
            <a:extLst>
              <a:ext uri="{C807C97D-BFC1-408E-A445-0C87EB9F89A2}">
                <ask:lineSketchStyleProps xmlns:ask="http://schemas.microsoft.com/office/drawing/2018/sketchyshapes" xmln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文本框 29">
            <a:extLst>
              <a:ext uri="{FF2B5EF4-FFF2-40B4-BE49-F238E27FC236}">
                <a16:creationId xmlns:a16="http://schemas.microsoft.com/office/drawing/2014/main" xmlns="" id="{05B34782-A53D-C643-A4B5-BBD6A30B98F2}"/>
              </a:ext>
            </a:extLst>
          </p:cNvPr>
          <p:cNvSpPr txBox="1"/>
          <p:nvPr/>
        </p:nvSpPr>
        <p:spPr>
          <a:xfrm>
            <a:off x="2585448" y="2488898"/>
            <a:ext cx="7876713" cy="830997"/>
          </a:xfrm>
          <a:prstGeom prst="rect">
            <a:avLst/>
          </a:prstGeom>
          <a:noFill/>
        </p:spPr>
        <p:txBody>
          <a:bodyPr wrap="square" rtlCol="0">
            <a:spAutoFit/>
          </a:bodyPr>
          <a:lstStyle/>
          <a:p>
            <a:r>
              <a:rPr lang="en-US" altLang="zh-CN" sz="4800" b="1" dirty="0">
                <a:solidFill>
                  <a:srgbClr val="573E91"/>
                </a:solidFill>
                <a:latin typeface="Times New Roman" panose="02020603050405020304" pitchFamily="18" charset="0"/>
                <a:ea typeface="微软雅黑" panose="020B0503020204020204" charset="-122"/>
                <a:cs typeface="Times New Roman" panose="02020603050405020304" pitchFamily="18" charset="0"/>
              </a:rPr>
              <a:t>THỰC HÀNH TIẾNG VIỆT</a:t>
            </a:r>
          </a:p>
        </p:txBody>
      </p:sp>
      <p:pic>
        <p:nvPicPr>
          <p:cNvPr id="6" name="图片 45" descr="未标题-17">
            <a:extLst>
              <a:ext uri="{FF2B5EF4-FFF2-40B4-BE49-F238E27FC236}">
                <a16:creationId xmlns:a16="http://schemas.microsoft.com/office/drawing/2014/main" xmlns="" id="{101B433F-6BBA-4341-939B-FB2323CA4CEA}"/>
              </a:ext>
            </a:extLst>
          </p:cNvPr>
          <p:cNvPicPr>
            <a:picLocks noChangeAspect="1"/>
          </p:cNvPicPr>
          <p:nvPr/>
        </p:nvPicPr>
        <p:blipFill>
          <a:blip r:embed="rId2"/>
          <a:srcRect l="12925"/>
          <a:stretch>
            <a:fillRect/>
          </a:stretch>
        </p:blipFill>
        <p:spPr>
          <a:xfrm flipV="1">
            <a:off x="0" y="0"/>
            <a:ext cx="2807232" cy="3429000"/>
          </a:xfrm>
          <a:prstGeom prst="rect">
            <a:avLst/>
          </a:prstGeom>
        </p:spPr>
      </p:pic>
      <p:pic>
        <p:nvPicPr>
          <p:cNvPr id="7" name="图片 2" descr="未标题-17">
            <a:extLst>
              <a:ext uri="{FF2B5EF4-FFF2-40B4-BE49-F238E27FC236}">
                <a16:creationId xmlns:a16="http://schemas.microsoft.com/office/drawing/2014/main" xmlns="" id="{9AD5DB12-EBEB-0F4E-815F-D224D4F58F89}"/>
              </a:ext>
            </a:extLst>
          </p:cNvPr>
          <p:cNvPicPr>
            <a:picLocks noChangeAspect="1"/>
          </p:cNvPicPr>
          <p:nvPr/>
        </p:nvPicPr>
        <p:blipFill>
          <a:blip r:embed="rId2"/>
          <a:srcRect l="12925"/>
          <a:stretch>
            <a:fillRect/>
          </a:stretch>
        </p:blipFill>
        <p:spPr>
          <a:xfrm flipH="1">
            <a:off x="9886950" y="4042410"/>
            <a:ext cx="2305050" cy="2815590"/>
          </a:xfrm>
          <a:prstGeom prst="rect">
            <a:avLst/>
          </a:prstGeom>
        </p:spPr>
      </p:pic>
      <p:sp>
        <p:nvSpPr>
          <p:cNvPr id="2" name="Rectangle 1"/>
          <p:cNvSpPr/>
          <p:nvPr/>
        </p:nvSpPr>
        <p:spPr>
          <a:xfrm>
            <a:off x="3048000" y="1092601"/>
            <a:ext cx="6096000" cy="923330"/>
          </a:xfrm>
          <a:prstGeom prst="rect">
            <a:avLst/>
          </a:prstGeom>
        </p:spPr>
        <p:txBody>
          <a:bodyPr>
            <a:spAutoFit/>
          </a:bodyPr>
          <a:lstStyle/>
          <a:p>
            <a:r>
              <a:rPr lang="en-US" sz="2700" b="1" smtClean="0">
                <a:latin typeface="Times New Roman" pitchFamily="18" charset="0"/>
                <a:cs typeface="Times New Roman" pitchFamily="18" charset="0"/>
              </a:rPr>
              <a:t>                           BÀI 6</a:t>
            </a:r>
            <a:endParaRPr lang="en-US" sz="2700" dirty="0">
              <a:latin typeface="Times New Roman" pitchFamily="18" charset="0"/>
              <a:cs typeface="Times New Roman" pitchFamily="18" charset="0"/>
            </a:endParaRPr>
          </a:p>
          <a:p>
            <a:r>
              <a:rPr lang="en-US" sz="2700" b="1" dirty="0">
                <a:latin typeface="Times New Roman" pitchFamily="18" charset="0"/>
                <a:cs typeface="Times New Roman" pitchFamily="18" charset="0"/>
              </a:rPr>
              <a:t>TIỂU THUYẾT VÀ TRUYỆN NGẮN</a:t>
            </a:r>
            <a:endParaRPr lang="en-US" sz="2700" dirty="0">
              <a:latin typeface="Times New Roman" pitchFamily="18" charset="0"/>
              <a:cs typeface="Times New Roman" pitchFamily="18" charset="0"/>
            </a:endParaRPr>
          </a:p>
        </p:txBody>
      </p:sp>
    </p:spTree>
    <p:extLst>
      <p:ext uri="{BB962C8B-B14F-4D97-AF65-F5344CB8AC3E}">
        <p14:creationId xmlns:p14="http://schemas.microsoft.com/office/powerpoint/2010/main" val="252598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未标题-17"/>
          <p:cNvPicPr>
            <a:picLocks noChangeAspect="1"/>
          </p:cNvPicPr>
          <p:nvPr/>
        </p:nvPicPr>
        <p:blipFill>
          <a:blip r:embed="rId2"/>
          <a:srcRect l="12925"/>
          <a:stretch>
            <a:fillRect/>
          </a:stretch>
        </p:blipFill>
        <p:spPr>
          <a:xfrm flipH="1">
            <a:off x="9844133" y="3990109"/>
            <a:ext cx="2347867" cy="2867891"/>
          </a:xfrm>
          <a:prstGeom prst="rect">
            <a:avLst/>
          </a:prstGeom>
        </p:spPr>
      </p:pic>
      <p:sp>
        <p:nvSpPr>
          <p:cNvPr id="12" name="椭圆 1"/>
          <p:cNvSpPr>
            <a:spLocks noChangeArrowheads="1"/>
          </p:cNvSpPr>
          <p:nvPr/>
        </p:nvSpPr>
        <p:spPr bwMode="auto">
          <a:xfrm>
            <a:off x="2367179" y="2207089"/>
            <a:ext cx="727831" cy="727831"/>
          </a:xfrm>
          <a:prstGeom prst="roundRect">
            <a:avLst/>
          </a:prstGeom>
          <a:solidFill>
            <a:srgbClr val="76BE5A"/>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000">
              <a:solidFill>
                <a:srgbClr val="43A13A"/>
              </a:solidFill>
              <a:latin typeface="Calibri" panose="020F0502020204030204" pitchFamily="34" charset="0"/>
              <a:cs typeface="Calibri" panose="020F0502020204030204" pitchFamily="34" charset="0"/>
            </a:endParaRPr>
          </a:p>
        </p:txBody>
      </p:sp>
      <p:sp>
        <p:nvSpPr>
          <p:cNvPr id="25" name="TextBox 32"/>
          <p:cNvSpPr txBox="1">
            <a:spLocks noChangeArrowheads="1"/>
          </p:cNvSpPr>
          <p:nvPr/>
        </p:nvSpPr>
        <p:spPr bwMode="auto">
          <a:xfrm>
            <a:off x="2430371" y="2285264"/>
            <a:ext cx="601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3200" b="1" dirty="0">
                <a:solidFill>
                  <a:schemeClr val="bg1"/>
                </a:solidFill>
                <a:latin typeface="Calibri" panose="020F0502020204030204" pitchFamily="34" charset="0"/>
                <a:ea typeface="微软雅黑" panose="020B0503020204020204" charset="-122"/>
                <a:cs typeface="Calibri" panose="020F0502020204030204" pitchFamily="34" charset="0"/>
              </a:rPr>
              <a:t>I</a:t>
            </a:r>
          </a:p>
        </p:txBody>
      </p:sp>
      <p:sp>
        <p:nvSpPr>
          <p:cNvPr id="27" name="TextBox 76"/>
          <p:cNvSpPr txBox="1"/>
          <p:nvPr/>
        </p:nvSpPr>
        <p:spPr>
          <a:xfrm>
            <a:off x="3282950" y="2299299"/>
            <a:ext cx="2654712" cy="584775"/>
          </a:xfrm>
          <a:prstGeom prst="rect">
            <a:avLst/>
          </a:prstGeom>
          <a:noFill/>
        </p:spPr>
        <p:txBody>
          <a:bodyPr wrap="square" rtlCol="0">
            <a:spAutoFit/>
          </a:bodyPr>
          <a:lstStyle/>
          <a:p>
            <a:r>
              <a:rPr lang="en-US" altLang="zh-CN" sz="3200" b="1" dirty="0">
                <a:solidFill>
                  <a:srgbClr val="76BE5A"/>
                </a:solidFill>
                <a:latin typeface="Calibri" panose="020F0502020204030204" pitchFamily="34" charset="0"/>
                <a:ea typeface="微软雅黑" panose="020B0503020204020204" charset="-122"/>
                <a:cs typeface="Calibri" panose="020F0502020204030204" pitchFamily="34" charset="0"/>
                <a:sym typeface="+mn-ea"/>
              </a:rPr>
              <a:t>LÍ THUYẾT</a:t>
            </a:r>
            <a:endParaRPr lang="zh-CN" altLang="en-US" sz="3200" b="1" dirty="0">
              <a:solidFill>
                <a:srgbClr val="76BE5A"/>
              </a:solidFill>
              <a:latin typeface="Calibri" panose="020F0502020204030204" pitchFamily="34" charset="0"/>
              <a:ea typeface="微软雅黑" panose="020B0503020204020204" charset="-122"/>
              <a:cs typeface="Calibri" panose="020F0502020204030204" pitchFamily="34" charset="0"/>
              <a:sym typeface="+mn-ea"/>
            </a:endParaRPr>
          </a:p>
        </p:txBody>
      </p:sp>
      <p:sp>
        <p:nvSpPr>
          <p:cNvPr id="28" name="椭圆 1"/>
          <p:cNvSpPr>
            <a:spLocks noChangeArrowheads="1"/>
          </p:cNvSpPr>
          <p:nvPr/>
        </p:nvSpPr>
        <p:spPr bwMode="auto">
          <a:xfrm>
            <a:off x="6578961" y="4778807"/>
            <a:ext cx="727831" cy="727831"/>
          </a:xfrm>
          <a:prstGeom prst="roundRect">
            <a:avLst/>
          </a:prstGeom>
          <a:solidFill>
            <a:srgbClr val="ED8EAC"/>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000">
              <a:solidFill>
                <a:srgbClr val="43A13A"/>
              </a:solidFill>
              <a:latin typeface="Calibri" panose="020F0502020204030204" pitchFamily="34" charset="0"/>
              <a:cs typeface="Calibri" panose="020F0502020204030204" pitchFamily="34" charset="0"/>
            </a:endParaRPr>
          </a:p>
        </p:txBody>
      </p:sp>
      <p:sp>
        <p:nvSpPr>
          <p:cNvPr id="29" name="TextBox 32"/>
          <p:cNvSpPr txBox="1">
            <a:spLocks noChangeArrowheads="1"/>
          </p:cNvSpPr>
          <p:nvPr/>
        </p:nvSpPr>
        <p:spPr bwMode="auto">
          <a:xfrm>
            <a:off x="6683719" y="4856982"/>
            <a:ext cx="5116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200" b="1" dirty="0">
                <a:solidFill>
                  <a:schemeClr val="bg1"/>
                </a:solidFill>
                <a:latin typeface="Calibri" panose="020F0502020204030204" pitchFamily="34" charset="0"/>
                <a:ea typeface="微软雅黑" panose="020B0503020204020204" charset="-122"/>
                <a:cs typeface="Calibri" panose="020F0502020204030204" pitchFamily="34" charset="0"/>
              </a:rPr>
              <a:t>III</a:t>
            </a:r>
          </a:p>
        </p:txBody>
      </p:sp>
      <p:sp>
        <p:nvSpPr>
          <p:cNvPr id="23" name="TextBox 76"/>
          <p:cNvSpPr txBox="1"/>
          <p:nvPr/>
        </p:nvSpPr>
        <p:spPr>
          <a:xfrm>
            <a:off x="7494732" y="4829059"/>
            <a:ext cx="2654712" cy="584775"/>
          </a:xfrm>
          <a:prstGeom prst="rect">
            <a:avLst/>
          </a:prstGeom>
          <a:noFill/>
        </p:spPr>
        <p:txBody>
          <a:bodyPr wrap="square" rtlCol="0">
            <a:spAutoFit/>
          </a:bodyPr>
          <a:lstStyle/>
          <a:p>
            <a:pPr algn="l"/>
            <a:r>
              <a:rPr lang="vi-VN" altLang="zh-CN" sz="3200" b="1" dirty="0">
                <a:solidFill>
                  <a:srgbClr val="ED8EAC"/>
                </a:solidFill>
                <a:latin typeface="Calibri" panose="020F0502020204030204" pitchFamily="34" charset="0"/>
                <a:ea typeface="微软雅黑" panose="020B0503020204020204" charset="-122"/>
                <a:cs typeface="Calibri" panose="020F0502020204030204" pitchFamily="34" charset="0"/>
                <a:sym typeface="+mn-ea"/>
              </a:rPr>
              <a:t>VẬN DỤNG</a:t>
            </a:r>
            <a:endParaRPr lang="zh-CN" altLang="en-US" sz="3200" b="1" dirty="0">
              <a:solidFill>
                <a:srgbClr val="ED8EAC"/>
              </a:solidFill>
              <a:latin typeface="Calibri" panose="020F0502020204030204" pitchFamily="34" charset="0"/>
              <a:ea typeface="微软雅黑" panose="020B0503020204020204" charset="-122"/>
              <a:cs typeface="Calibri" panose="020F0502020204030204" pitchFamily="34" charset="0"/>
              <a:sym typeface="+mn-ea"/>
            </a:endParaRPr>
          </a:p>
        </p:txBody>
      </p:sp>
      <p:sp>
        <p:nvSpPr>
          <p:cNvPr id="24" name="椭圆 1"/>
          <p:cNvSpPr>
            <a:spLocks noChangeArrowheads="1"/>
          </p:cNvSpPr>
          <p:nvPr/>
        </p:nvSpPr>
        <p:spPr bwMode="auto">
          <a:xfrm>
            <a:off x="4527326" y="3605854"/>
            <a:ext cx="727831" cy="727831"/>
          </a:xfrm>
          <a:prstGeom prst="roundRect">
            <a:avLst/>
          </a:prstGeom>
          <a:solidFill>
            <a:srgbClr val="8B73B2"/>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000">
              <a:solidFill>
                <a:srgbClr val="43A13A"/>
              </a:solidFill>
              <a:latin typeface="Calibri" panose="020F0502020204030204" pitchFamily="34" charset="0"/>
              <a:cs typeface="Calibri" panose="020F0502020204030204" pitchFamily="34" charset="0"/>
            </a:endParaRPr>
          </a:p>
        </p:txBody>
      </p:sp>
      <p:sp>
        <p:nvSpPr>
          <p:cNvPr id="30" name="TextBox 32"/>
          <p:cNvSpPr txBox="1">
            <a:spLocks noChangeArrowheads="1"/>
          </p:cNvSpPr>
          <p:nvPr/>
        </p:nvSpPr>
        <p:spPr bwMode="auto">
          <a:xfrm>
            <a:off x="4590518" y="3684029"/>
            <a:ext cx="601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3200" b="1" dirty="0">
                <a:solidFill>
                  <a:schemeClr val="bg1"/>
                </a:solidFill>
                <a:latin typeface="Calibri" panose="020F0502020204030204" pitchFamily="34" charset="0"/>
                <a:ea typeface="微软雅黑" panose="020B0503020204020204" charset="-122"/>
                <a:cs typeface="Calibri" panose="020F0502020204030204" pitchFamily="34" charset="0"/>
              </a:rPr>
              <a:t>II</a:t>
            </a:r>
          </a:p>
        </p:txBody>
      </p:sp>
      <p:sp>
        <p:nvSpPr>
          <p:cNvPr id="40" name="TextBox 76"/>
          <p:cNvSpPr txBox="1"/>
          <p:nvPr/>
        </p:nvSpPr>
        <p:spPr>
          <a:xfrm>
            <a:off x="5488547" y="3677381"/>
            <a:ext cx="2987675" cy="584775"/>
          </a:xfrm>
          <a:prstGeom prst="rect">
            <a:avLst/>
          </a:prstGeom>
          <a:noFill/>
        </p:spPr>
        <p:txBody>
          <a:bodyPr wrap="square" rtlCol="0">
            <a:spAutoFit/>
          </a:bodyPr>
          <a:lstStyle/>
          <a:p>
            <a:r>
              <a:rPr lang="vi-VN" altLang="zh-CN" sz="3200" b="1" dirty="0">
                <a:solidFill>
                  <a:srgbClr val="8B73B2"/>
                </a:solidFill>
                <a:latin typeface="Calibri" panose="020F0502020204030204" pitchFamily="34" charset="0"/>
                <a:ea typeface="微软雅黑" panose="020B0503020204020204" charset="-122"/>
                <a:cs typeface="Calibri" panose="020F0502020204030204" pitchFamily="34" charset="0"/>
                <a:sym typeface="+mn-ea"/>
              </a:rPr>
              <a:t>LUYỆN TẬP</a:t>
            </a:r>
            <a:endParaRPr lang="zh-CN" altLang="en-US" sz="3200" b="1" dirty="0">
              <a:solidFill>
                <a:srgbClr val="8B73B2"/>
              </a:solidFill>
              <a:latin typeface="Calibri" panose="020F0502020204030204" pitchFamily="34" charset="0"/>
              <a:ea typeface="微软雅黑" panose="020B0503020204020204" charset="-122"/>
              <a:cs typeface="Calibri" panose="020F0502020204030204" pitchFamily="34" charset="0"/>
              <a:sym typeface="+mn-ea"/>
            </a:endParaRPr>
          </a:p>
        </p:txBody>
      </p:sp>
      <p:sp>
        <p:nvSpPr>
          <p:cNvPr id="45" name="Text Box 3"/>
          <p:cNvSpPr>
            <a:spLocks noChangeArrowheads="1"/>
          </p:cNvSpPr>
          <p:nvPr/>
        </p:nvSpPr>
        <p:spPr bwMode="auto">
          <a:xfrm>
            <a:off x="2589997" y="603971"/>
            <a:ext cx="2898550" cy="830997"/>
          </a:xfrm>
          <a:prstGeom prst="rect">
            <a:avLst/>
          </a:prstGeom>
        </p:spPr>
        <p:txBody>
          <a:bodyPr wrap="none">
            <a:spAutoFit/>
          </a:bodyPr>
          <a:lstStyle/>
          <a:p>
            <a:pPr algn="ctr">
              <a:spcBef>
                <a:spcPct val="0"/>
              </a:spcBef>
            </a:pPr>
            <a:r>
              <a:rPr lang="x-none" altLang="zh-CN" sz="4800" b="1" dirty="0">
                <a:solidFill>
                  <a:srgbClr val="573E91"/>
                </a:solidFill>
                <a:latin typeface="Calibri" panose="020F0502020204030204" pitchFamily="34" charset="0"/>
                <a:ea typeface="微软雅黑" panose="020B0503020204020204" charset="-122"/>
                <a:cs typeface="Calibri" panose="020F0502020204030204" pitchFamily="34" charset="0"/>
                <a:sym typeface="Calibri" panose="020F0502020204030204" charset="0"/>
              </a:rPr>
              <a:t>NỘI DỤNG</a:t>
            </a:r>
            <a:endParaRPr lang="en-US" altLang="zh-CN" sz="2400" b="1" dirty="0">
              <a:solidFill>
                <a:srgbClr val="573E91"/>
              </a:solidFill>
              <a:latin typeface="Calibri" panose="020F0502020204030204" pitchFamily="34" charset="0"/>
              <a:ea typeface="微软雅黑" panose="020B0503020204020204" charset="-122"/>
              <a:cs typeface="Calibri" panose="020F0502020204030204" pitchFamily="34" charset="0"/>
            </a:endParaRPr>
          </a:p>
        </p:txBody>
      </p:sp>
      <p:pic>
        <p:nvPicPr>
          <p:cNvPr id="46" name="图片 45" descr="未标题-17"/>
          <p:cNvPicPr>
            <a:picLocks noChangeAspect="1"/>
          </p:cNvPicPr>
          <p:nvPr/>
        </p:nvPicPr>
        <p:blipFill>
          <a:blip r:embed="rId2"/>
          <a:srcRect l="12925"/>
          <a:stretch>
            <a:fillRect/>
          </a:stretch>
        </p:blipFill>
        <p:spPr>
          <a:xfrm flipV="1">
            <a:off x="0" y="0"/>
            <a:ext cx="2305050" cy="29846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p:bldP spid="27" grpId="0"/>
      <p:bldP spid="28" grpId="0" animBg="1"/>
      <p:bldP spid="29" grpId="0"/>
      <p:bldP spid="23" grpId="0"/>
      <p:bldP spid="24" grpId="0" animBg="1"/>
      <p:bldP spid="30" grpId="0"/>
      <p:bldP spid="40"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5"/>
          <p:cNvPicPr>
            <a:picLocks noChangeAspect="1"/>
          </p:cNvPicPr>
          <p:nvPr/>
        </p:nvPicPr>
        <p:blipFill>
          <a:blip r:embed="rId2"/>
          <a:stretch>
            <a:fillRect/>
          </a:stretch>
        </p:blipFill>
        <p:spPr>
          <a:xfrm>
            <a:off x="2120265" y="0"/>
            <a:ext cx="8013700" cy="6340475"/>
          </a:xfrm>
          <a:prstGeom prst="rect">
            <a:avLst/>
          </a:prstGeom>
        </p:spPr>
      </p:pic>
      <p:sp>
        <p:nvSpPr>
          <p:cNvPr id="30" name="文本框 29"/>
          <p:cNvSpPr txBox="1"/>
          <p:nvPr/>
        </p:nvSpPr>
        <p:spPr>
          <a:xfrm>
            <a:off x="5416232" y="1993438"/>
            <a:ext cx="1420495" cy="922020"/>
          </a:xfrm>
          <a:prstGeom prst="rect">
            <a:avLst/>
          </a:prstGeom>
          <a:solidFill>
            <a:srgbClr val="573E91"/>
          </a:solidFill>
        </p:spPr>
        <p:txBody>
          <a:bodyPr wrap="square" rtlCol="0">
            <a:spAutoFit/>
          </a:bodyPr>
          <a:lstStyle/>
          <a:p>
            <a:pPr algn="ctr"/>
            <a:r>
              <a:rPr lang="en-US" altLang="zh-CN" sz="5400" dirty="0">
                <a:solidFill>
                  <a:schemeClr val="bg1"/>
                </a:solidFill>
                <a:latin typeface="微软雅黑" panose="020B0503020204020204" charset="-122"/>
                <a:ea typeface="微软雅黑" panose="020B0503020204020204" charset="-122"/>
              </a:rPr>
              <a:t>I</a:t>
            </a:r>
          </a:p>
        </p:txBody>
      </p:sp>
      <p:sp>
        <p:nvSpPr>
          <p:cNvPr id="31" name="文本框 30"/>
          <p:cNvSpPr txBox="1"/>
          <p:nvPr/>
        </p:nvSpPr>
        <p:spPr>
          <a:xfrm>
            <a:off x="4643438" y="3242310"/>
            <a:ext cx="2966085" cy="830997"/>
          </a:xfrm>
          <a:prstGeom prst="rect">
            <a:avLst/>
          </a:prstGeom>
          <a:noFill/>
        </p:spPr>
        <p:txBody>
          <a:bodyPr wrap="square" rtlCol="0">
            <a:spAutoFit/>
          </a:bodyPr>
          <a:lstStyle/>
          <a:p>
            <a:pPr algn="ctr"/>
            <a:r>
              <a:rPr lang="vi-VN" altLang="zh-CN" sz="4800" b="1" dirty="0">
                <a:solidFill>
                  <a:srgbClr val="573E91"/>
                </a:solidFill>
                <a:latin typeface="Calibri" panose="020F0502020204030204" pitchFamily="34" charset="0"/>
                <a:ea typeface="微软雅黑" panose="020B0503020204020204" charset="-122"/>
                <a:cs typeface="Calibri" panose="020F0502020204030204" pitchFamily="34" charset="0"/>
                <a:sym typeface="+mn-ea"/>
              </a:rPr>
              <a:t>LÍ THUYẾT</a:t>
            </a:r>
            <a:endParaRPr lang="zh-CN" altLang="en-US" sz="4800" b="1" dirty="0">
              <a:solidFill>
                <a:srgbClr val="573E91"/>
              </a:solidFill>
              <a:latin typeface="Calibri" panose="020F0502020204030204" pitchFamily="34" charset="0"/>
              <a:ea typeface="微软雅黑" panose="020B0503020204020204" charset="-122"/>
              <a:cs typeface="Calibri" panose="020F0502020204030204" pitchFamily="3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7"/>
          <p:cNvPicPr>
            <a:picLocks noChangeAspect="1"/>
          </p:cNvPicPr>
          <p:nvPr/>
        </p:nvPicPr>
        <p:blipFill>
          <a:blip r:embed="rId2"/>
          <a:stretch>
            <a:fillRect/>
          </a:stretch>
        </p:blipFill>
        <p:spPr>
          <a:xfrm rot="16200000">
            <a:off x="-80010" y="80010"/>
            <a:ext cx="1130935" cy="970915"/>
          </a:xfrm>
          <a:prstGeom prst="rect">
            <a:avLst/>
          </a:prstGeom>
        </p:spPr>
      </p:pic>
      <p:pic>
        <p:nvPicPr>
          <p:cNvPr id="3" name="图片 2" descr="未标题-17"/>
          <p:cNvPicPr>
            <a:picLocks noChangeAspect="1"/>
          </p:cNvPicPr>
          <p:nvPr/>
        </p:nvPicPr>
        <p:blipFill>
          <a:blip r:embed="rId3"/>
          <a:srcRect l="12925"/>
          <a:stretch>
            <a:fillRect/>
          </a:stretch>
        </p:blipFill>
        <p:spPr>
          <a:xfrm flipH="1">
            <a:off x="11333017" y="5588040"/>
            <a:ext cx="858982" cy="1269959"/>
          </a:xfrm>
          <a:prstGeom prst="rect">
            <a:avLst/>
          </a:prstGeom>
        </p:spPr>
      </p:pic>
      <p:sp>
        <p:nvSpPr>
          <p:cNvPr id="6" name="文本框 5"/>
          <p:cNvSpPr txBox="1"/>
          <p:nvPr/>
        </p:nvSpPr>
        <p:spPr>
          <a:xfrm>
            <a:off x="970916" y="242301"/>
            <a:ext cx="2208938" cy="646331"/>
          </a:xfrm>
          <a:prstGeom prst="rect">
            <a:avLst/>
          </a:prstGeom>
          <a:noFill/>
        </p:spPr>
        <p:txBody>
          <a:bodyPr wrap="none" rtlCol="0">
            <a:spAutoFit/>
          </a:bodyPr>
          <a:lstStyle/>
          <a:p>
            <a:r>
              <a:rPr lang="en-US" altLang="zh-CN" sz="3600" b="1" dirty="0">
                <a:solidFill>
                  <a:srgbClr val="76BE5A"/>
                </a:solidFill>
                <a:latin typeface="Calibri" panose="020F0502020204030204" pitchFamily="34" charset="0"/>
                <a:ea typeface="微软雅黑" panose="020B0503020204020204" charset="-122"/>
                <a:cs typeface="Calibri" panose="020F0502020204030204" pitchFamily="34" charset="0"/>
              </a:rPr>
              <a:t>I. </a:t>
            </a:r>
            <a:r>
              <a:rPr lang="en-US" altLang="zh-CN" sz="3600" b="1" dirty="0" err="1">
                <a:solidFill>
                  <a:srgbClr val="76BE5A"/>
                </a:solidFill>
                <a:latin typeface="Calibri" panose="020F0502020204030204" pitchFamily="34" charset="0"/>
                <a:ea typeface="微软雅黑" panose="020B0503020204020204" charset="-122"/>
                <a:cs typeface="Calibri" panose="020F0502020204030204" pitchFamily="34" charset="0"/>
              </a:rPr>
              <a:t>Lí</a:t>
            </a:r>
            <a:r>
              <a:rPr lang="en-US" altLang="zh-CN" sz="3600" b="1" dirty="0">
                <a:solidFill>
                  <a:srgbClr val="76BE5A"/>
                </a:solidFill>
                <a:latin typeface="Calibri" panose="020F0502020204030204" pitchFamily="34" charset="0"/>
                <a:ea typeface="微软雅黑" panose="020B0503020204020204" charset="-122"/>
                <a:cs typeface="Calibri" panose="020F0502020204030204" pitchFamily="34" charset="0"/>
              </a:rPr>
              <a:t> </a:t>
            </a:r>
            <a:r>
              <a:rPr lang="en-US" altLang="zh-CN" sz="3600" b="1" dirty="0" err="1">
                <a:solidFill>
                  <a:srgbClr val="76BE5A"/>
                </a:solidFill>
                <a:latin typeface="Calibri" panose="020F0502020204030204" pitchFamily="34" charset="0"/>
                <a:ea typeface="微软雅黑" panose="020B0503020204020204" charset="-122"/>
                <a:cs typeface="Calibri" panose="020F0502020204030204" pitchFamily="34" charset="0"/>
              </a:rPr>
              <a:t>thuyết</a:t>
            </a:r>
            <a:endParaRPr lang="zh-CN" altLang="en-US" sz="3600" b="1" dirty="0">
              <a:solidFill>
                <a:srgbClr val="76BE5A"/>
              </a:solidFill>
              <a:latin typeface="Calibri" panose="020F0502020204030204" pitchFamily="34" charset="0"/>
              <a:ea typeface="微软雅黑" panose="020B0503020204020204" charset="-122"/>
              <a:cs typeface="Calibri" panose="020F0502020204030204" pitchFamily="34" charset="0"/>
            </a:endParaRPr>
          </a:p>
        </p:txBody>
      </p:sp>
      <p:sp>
        <p:nvSpPr>
          <p:cNvPr id="14" name="Freeform 25"/>
          <p:cNvSpPr>
            <a:spLocks noChangeArrowheads="1"/>
          </p:cNvSpPr>
          <p:nvPr/>
        </p:nvSpPr>
        <p:spPr bwMode="auto">
          <a:xfrm>
            <a:off x="1635125" y="3617913"/>
            <a:ext cx="247650" cy="346075"/>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5" name="Freeform 28"/>
          <p:cNvSpPr>
            <a:spLocks noChangeArrowheads="1"/>
          </p:cNvSpPr>
          <p:nvPr/>
        </p:nvSpPr>
        <p:spPr bwMode="auto">
          <a:xfrm>
            <a:off x="1600200" y="5189538"/>
            <a:ext cx="358775" cy="301625"/>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6" name="Freeform 101"/>
          <p:cNvSpPr>
            <a:spLocks noChangeArrowheads="1"/>
          </p:cNvSpPr>
          <p:nvPr/>
        </p:nvSpPr>
        <p:spPr bwMode="auto">
          <a:xfrm>
            <a:off x="7189788" y="3625850"/>
            <a:ext cx="358775" cy="27622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7" name="Freeform 103"/>
          <p:cNvSpPr>
            <a:spLocks noChangeArrowheads="1"/>
          </p:cNvSpPr>
          <p:nvPr/>
        </p:nvSpPr>
        <p:spPr bwMode="auto">
          <a:xfrm>
            <a:off x="1593850" y="2005013"/>
            <a:ext cx="276225" cy="352425"/>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8" name="Freeform 114"/>
          <p:cNvSpPr>
            <a:spLocks noChangeArrowheads="1"/>
          </p:cNvSpPr>
          <p:nvPr/>
        </p:nvSpPr>
        <p:spPr bwMode="auto">
          <a:xfrm>
            <a:off x="7212013" y="5149850"/>
            <a:ext cx="333375" cy="352425"/>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9" name="Freeform 154"/>
          <p:cNvSpPr>
            <a:spLocks noChangeArrowheads="1"/>
          </p:cNvSpPr>
          <p:nvPr/>
        </p:nvSpPr>
        <p:spPr bwMode="auto">
          <a:xfrm>
            <a:off x="7234238" y="2017713"/>
            <a:ext cx="257175" cy="34925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20" name="Rounded Rectangle 19">
            <a:extLst>
              <a:ext uri="{FF2B5EF4-FFF2-40B4-BE49-F238E27FC236}">
                <a16:creationId xmlns:a16="http://schemas.microsoft.com/office/drawing/2014/main" xmlns="" id="{332AA7F3-756A-8944-98C3-587F524E876F}"/>
              </a:ext>
            </a:extLst>
          </p:cNvPr>
          <p:cNvSpPr/>
          <p:nvPr/>
        </p:nvSpPr>
        <p:spPr>
          <a:xfrm>
            <a:off x="467879" y="2835275"/>
            <a:ext cx="2528166" cy="1066800"/>
          </a:xfrm>
          <a:prstGeom prst="roundRect">
            <a:avLst/>
          </a:prstGeom>
          <a:solidFill>
            <a:srgbClr val="573E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Chêm xen</a:t>
            </a:r>
            <a:endParaRPr lang="vi-VN" sz="3600" dirty="0">
              <a:solidFill>
                <a:schemeClr val="bg1"/>
              </a:solidFill>
              <a:latin typeface="Calibri" panose="020F0502020204030204" pitchFamily="34" charset="0"/>
              <a:cs typeface="Calibri" panose="020F0502020204030204" pitchFamily="34" charset="0"/>
            </a:endParaRPr>
          </a:p>
        </p:txBody>
      </p:sp>
      <p:sp>
        <p:nvSpPr>
          <p:cNvPr id="21" name="Rounded Rectangle 20">
            <a:extLst>
              <a:ext uri="{FF2B5EF4-FFF2-40B4-BE49-F238E27FC236}">
                <a16:creationId xmlns:a16="http://schemas.microsoft.com/office/drawing/2014/main" xmlns="" id="{162695FA-6708-284F-908F-8CBA205F7097}"/>
              </a:ext>
            </a:extLst>
          </p:cNvPr>
          <p:cNvSpPr/>
          <p:nvPr/>
        </p:nvSpPr>
        <p:spPr>
          <a:xfrm>
            <a:off x="3973456" y="1223644"/>
            <a:ext cx="7810412" cy="1951991"/>
          </a:xfrm>
          <a:prstGeom prst="roundRect">
            <a:avLst/>
          </a:prstGeom>
          <a:noFill/>
          <a:ln>
            <a:solidFill>
              <a:srgbClr val="ED8E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800" dirty="0">
                <a:solidFill>
                  <a:schemeClr val="tx1"/>
                </a:solidFill>
                <a:latin typeface="Calibri" panose="020F0502020204030204" pitchFamily="34" charset="0"/>
                <a:ea typeface="Times New Roman" panose="02020603050405020304" pitchFamily="18" charset="0"/>
                <a:cs typeface="Calibri" panose="020F0502020204030204" pitchFamily="34" charset="0"/>
              </a:rPr>
              <a:t>T</a:t>
            </a:r>
            <a:r>
              <a:rPr lang="x-none"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ác giả xen thêm một thành phần biệt lập ngay sau bộ phận thể hiện thông tin chính trong câu để bổ sung ý nghĩa hoặc gia tăng tính hình tượng, sắc thái biểu cảm cho câu. </a:t>
            </a:r>
            <a:endParaRPr lang="x-none"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2" name="Rounded Rectangle 21">
            <a:extLst>
              <a:ext uri="{FF2B5EF4-FFF2-40B4-BE49-F238E27FC236}">
                <a16:creationId xmlns:a16="http://schemas.microsoft.com/office/drawing/2014/main" xmlns="" id="{6C4B9549-A497-554A-BB31-5CB5FC6EB914}"/>
              </a:ext>
            </a:extLst>
          </p:cNvPr>
          <p:cNvSpPr/>
          <p:nvPr/>
        </p:nvSpPr>
        <p:spPr>
          <a:xfrm>
            <a:off x="3973456" y="3691083"/>
            <a:ext cx="7810412" cy="1693718"/>
          </a:xfrm>
          <a:prstGeom prst="roundRect">
            <a:avLst/>
          </a:prstGeom>
          <a:noFill/>
          <a:ln>
            <a:solidFill>
              <a:srgbClr val="573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800" dirty="0">
                <a:solidFill>
                  <a:schemeClr val="tx1"/>
                </a:solidFill>
                <a:latin typeface="Calibri" panose="020F0502020204030204" pitchFamily="34" charset="0"/>
                <a:ea typeface="Times New Roman" panose="02020603050405020304" pitchFamily="18" charset="0"/>
                <a:cs typeface="Calibri" panose="020F0502020204030204" pitchFamily="34" charset="0"/>
              </a:rPr>
              <a:t>t</a:t>
            </a:r>
            <a:r>
              <a:rPr lang="x-none"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hường được tách biệt bằng các dấu phẩy, dấu gạch ngang hay dấu ngoặc đơn. </a:t>
            </a:r>
            <a:endParaRPr lang="x-none"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8" name="Elbow Connector 7">
            <a:extLst>
              <a:ext uri="{FF2B5EF4-FFF2-40B4-BE49-F238E27FC236}">
                <a16:creationId xmlns:a16="http://schemas.microsoft.com/office/drawing/2014/main" xmlns="" id="{8B552347-C710-2549-A4D5-4CF0074D7B93}"/>
              </a:ext>
            </a:extLst>
          </p:cNvPr>
          <p:cNvCxnSpPr>
            <a:stCxn id="20" idx="3"/>
            <a:endCxn id="21" idx="1"/>
          </p:cNvCxnSpPr>
          <p:nvPr/>
        </p:nvCxnSpPr>
        <p:spPr>
          <a:xfrm flipV="1">
            <a:off x="2996045" y="2199640"/>
            <a:ext cx="977411" cy="1169035"/>
          </a:xfrm>
          <a:prstGeom prst="bent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xmlns="" id="{4CBEE309-CB96-524E-BB80-0F33E7245BE9}"/>
              </a:ext>
            </a:extLst>
          </p:cNvPr>
          <p:cNvCxnSpPr>
            <a:cxnSpLocks/>
            <a:stCxn id="20" idx="3"/>
            <a:endCxn id="22" idx="1"/>
          </p:cNvCxnSpPr>
          <p:nvPr/>
        </p:nvCxnSpPr>
        <p:spPr>
          <a:xfrm>
            <a:off x="2996045" y="3368675"/>
            <a:ext cx="977411" cy="1169267"/>
          </a:xfrm>
          <a:prstGeom prst="bentConnector3">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7"/>
          <p:cNvPicPr>
            <a:picLocks noChangeAspect="1"/>
          </p:cNvPicPr>
          <p:nvPr/>
        </p:nvPicPr>
        <p:blipFill>
          <a:blip r:embed="rId2"/>
          <a:stretch>
            <a:fillRect/>
          </a:stretch>
        </p:blipFill>
        <p:spPr>
          <a:xfrm rot="16200000">
            <a:off x="-80010" y="80010"/>
            <a:ext cx="1130935" cy="970915"/>
          </a:xfrm>
          <a:prstGeom prst="rect">
            <a:avLst/>
          </a:prstGeom>
        </p:spPr>
      </p:pic>
      <p:pic>
        <p:nvPicPr>
          <p:cNvPr id="3" name="图片 2" descr="未标题-17"/>
          <p:cNvPicPr>
            <a:picLocks noChangeAspect="1"/>
          </p:cNvPicPr>
          <p:nvPr/>
        </p:nvPicPr>
        <p:blipFill>
          <a:blip r:embed="rId3"/>
          <a:srcRect l="12925"/>
          <a:stretch>
            <a:fillRect/>
          </a:stretch>
        </p:blipFill>
        <p:spPr>
          <a:xfrm flipH="1">
            <a:off x="10704195" y="4658360"/>
            <a:ext cx="1487805" cy="2199640"/>
          </a:xfrm>
          <a:prstGeom prst="rect">
            <a:avLst/>
          </a:prstGeom>
        </p:spPr>
      </p:pic>
      <p:sp>
        <p:nvSpPr>
          <p:cNvPr id="6" name="文本框 5"/>
          <p:cNvSpPr txBox="1"/>
          <p:nvPr/>
        </p:nvSpPr>
        <p:spPr>
          <a:xfrm>
            <a:off x="970916" y="242301"/>
            <a:ext cx="2208938" cy="646331"/>
          </a:xfrm>
          <a:prstGeom prst="rect">
            <a:avLst/>
          </a:prstGeom>
          <a:noFill/>
        </p:spPr>
        <p:txBody>
          <a:bodyPr wrap="none" rtlCol="0">
            <a:spAutoFit/>
          </a:bodyPr>
          <a:lstStyle/>
          <a:p>
            <a:r>
              <a:rPr lang="en-US" altLang="zh-CN" sz="3600" b="1" dirty="0">
                <a:solidFill>
                  <a:srgbClr val="76BE5A"/>
                </a:solidFill>
                <a:latin typeface="Calibri" panose="020F0502020204030204" pitchFamily="34" charset="0"/>
                <a:ea typeface="微软雅黑" panose="020B0503020204020204" charset="-122"/>
                <a:cs typeface="Calibri" panose="020F0502020204030204" pitchFamily="34" charset="0"/>
              </a:rPr>
              <a:t>I. </a:t>
            </a:r>
            <a:r>
              <a:rPr lang="en-US" altLang="zh-CN" sz="3600" b="1" dirty="0" err="1">
                <a:solidFill>
                  <a:srgbClr val="76BE5A"/>
                </a:solidFill>
                <a:latin typeface="Calibri" panose="020F0502020204030204" pitchFamily="34" charset="0"/>
                <a:ea typeface="微软雅黑" panose="020B0503020204020204" charset="-122"/>
                <a:cs typeface="Calibri" panose="020F0502020204030204" pitchFamily="34" charset="0"/>
              </a:rPr>
              <a:t>Lí</a:t>
            </a:r>
            <a:r>
              <a:rPr lang="en-US" altLang="zh-CN" sz="3600" b="1" dirty="0">
                <a:solidFill>
                  <a:srgbClr val="76BE5A"/>
                </a:solidFill>
                <a:latin typeface="Calibri" panose="020F0502020204030204" pitchFamily="34" charset="0"/>
                <a:ea typeface="微软雅黑" panose="020B0503020204020204" charset="-122"/>
                <a:cs typeface="Calibri" panose="020F0502020204030204" pitchFamily="34" charset="0"/>
              </a:rPr>
              <a:t> </a:t>
            </a:r>
            <a:r>
              <a:rPr lang="en-US" altLang="zh-CN" sz="3600" b="1" dirty="0" err="1">
                <a:solidFill>
                  <a:srgbClr val="76BE5A"/>
                </a:solidFill>
                <a:latin typeface="Calibri" panose="020F0502020204030204" pitchFamily="34" charset="0"/>
                <a:ea typeface="微软雅黑" panose="020B0503020204020204" charset="-122"/>
                <a:cs typeface="Calibri" panose="020F0502020204030204" pitchFamily="34" charset="0"/>
              </a:rPr>
              <a:t>thuyết</a:t>
            </a:r>
            <a:endParaRPr lang="zh-CN" altLang="en-US" sz="3600" b="1" dirty="0">
              <a:solidFill>
                <a:srgbClr val="76BE5A"/>
              </a:solidFill>
              <a:latin typeface="Calibri" panose="020F0502020204030204" pitchFamily="34" charset="0"/>
              <a:ea typeface="微软雅黑" panose="020B0503020204020204" charset="-122"/>
              <a:cs typeface="Calibri" panose="020F0502020204030204" pitchFamily="34" charset="0"/>
            </a:endParaRPr>
          </a:p>
        </p:txBody>
      </p:sp>
      <p:sp>
        <p:nvSpPr>
          <p:cNvPr id="14" name="Freeform 25"/>
          <p:cNvSpPr>
            <a:spLocks noChangeArrowheads="1"/>
          </p:cNvSpPr>
          <p:nvPr/>
        </p:nvSpPr>
        <p:spPr bwMode="auto">
          <a:xfrm>
            <a:off x="1635125" y="3617913"/>
            <a:ext cx="247650" cy="346075"/>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5" name="Freeform 28"/>
          <p:cNvSpPr>
            <a:spLocks noChangeArrowheads="1"/>
          </p:cNvSpPr>
          <p:nvPr/>
        </p:nvSpPr>
        <p:spPr bwMode="auto">
          <a:xfrm>
            <a:off x="1600200" y="5189538"/>
            <a:ext cx="358775" cy="301625"/>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6" name="Freeform 101"/>
          <p:cNvSpPr>
            <a:spLocks noChangeArrowheads="1"/>
          </p:cNvSpPr>
          <p:nvPr/>
        </p:nvSpPr>
        <p:spPr bwMode="auto">
          <a:xfrm>
            <a:off x="7189788" y="3625850"/>
            <a:ext cx="358775" cy="27622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7" name="Freeform 103"/>
          <p:cNvSpPr>
            <a:spLocks noChangeArrowheads="1"/>
          </p:cNvSpPr>
          <p:nvPr/>
        </p:nvSpPr>
        <p:spPr bwMode="auto">
          <a:xfrm>
            <a:off x="1593850" y="2005013"/>
            <a:ext cx="276225" cy="352425"/>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8" name="Freeform 114"/>
          <p:cNvSpPr>
            <a:spLocks noChangeArrowheads="1"/>
          </p:cNvSpPr>
          <p:nvPr/>
        </p:nvSpPr>
        <p:spPr bwMode="auto">
          <a:xfrm>
            <a:off x="7212013" y="5149850"/>
            <a:ext cx="333375" cy="352425"/>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9" name="Freeform 154"/>
          <p:cNvSpPr>
            <a:spLocks noChangeArrowheads="1"/>
          </p:cNvSpPr>
          <p:nvPr/>
        </p:nvSpPr>
        <p:spPr bwMode="auto">
          <a:xfrm>
            <a:off x="7234238" y="2017713"/>
            <a:ext cx="257175" cy="34925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2" name="TextBox 11">
            <a:extLst>
              <a:ext uri="{FF2B5EF4-FFF2-40B4-BE49-F238E27FC236}">
                <a16:creationId xmlns:a16="http://schemas.microsoft.com/office/drawing/2014/main" xmlns="" id="{A83901C0-6542-B84C-9186-45F33CD9ECF5}"/>
              </a:ext>
            </a:extLst>
          </p:cNvPr>
          <p:cNvSpPr txBox="1"/>
          <p:nvPr/>
        </p:nvSpPr>
        <p:spPr>
          <a:xfrm>
            <a:off x="879763" y="888632"/>
            <a:ext cx="9712037" cy="5831853"/>
          </a:xfrm>
          <a:prstGeom prst="rect">
            <a:avLst/>
          </a:prstGeom>
          <a:noFill/>
          <a:ln w="28575">
            <a:solidFill>
              <a:srgbClr val="573E91"/>
            </a:solidFill>
            <a:extLst>
              <a:ext uri="{C807C97D-BFC1-408E-A445-0C87EB9F89A2}">
                <ask:lineSketchStyleProps xmlns:ask="http://schemas.microsoft.com/office/drawing/2018/sketchyshapes" xmlns="" sd="4138900056">
                  <a:custGeom>
                    <a:avLst/>
                    <a:gdLst>
                      <a:gd name="connsiteX0" fmla="*/ 0 w 9712037"/>
                      <a:gd name="connsiteY0" fmla="*/ 0 h 5831853"/>
                      <a:gd name="connsiteX1" fmla="*/ 9712037 w 9712037"/>
                      <a:gd name="connsiteY1" fmla="*/ 0 h 5831853"/>
                      <a:gd name="connsiteX2" fmla="*/ 9712037 w 9712037"/>
                      <a:gd name="connsiteY2" fmla="*/ 5831853 h 5831853"/>
                      <a:gd name="connsiteX3" fmla="*/ 0 w 9712037"/>
                      <a:gd name="connsiteY3" fmla="*/ 5831853 h 5831853"/>
                      <a:gd name="connsiteX4" fmla="*/ 0 w 9712037"/>
                      <a:gd name="connsiteY4" fmla="*/ 0 h 58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2037" h="5831853" extrusionOk="0">
                        <a:moveTo>
                          <a:pt x="0" y="0"/>
                        </a:moveTo>
                        <a:cubicBezTo>
                          <a:pt x="4133094" y="85907"/>
                          <a:pt x="7970555" y="-138608"/>
                          <a:pt x="9712037" y="0"/>
                        </a:cubicBezTo>
                        <a:cubicBezTo>
                          <a:pt x="9855343" y="1255550"/>
                          <a:pt x="9582067" y="3777004"/>
                          <a:pt x="9712037" y="5831853"/>
                        </a:cubicBezTo>
                        <a:cubicBezTo>
                          <a:pt x="7095207" y="5719118"/>
                          <a:pt x="3619584" y="5671413"/>
                          <a:pt x="0" y="5831853"/>
                        </a:cubicBezTo>
                        <a:cubicBezTo>
                          <a:pt x="91656" y="5065620"/>
                          <a:pt x="-79022" y="2530329"/>
                          <a:pt x="0" y="0"/>
                        </a:cubicBezTo>
                        <a:close/>
                      </a:path>
                    </a:pathLst>
                  </a:custGeom>
                  <ask:type>
                    <ask:lineSketchCurved/>
                  </ask:type>
                </ask:lineSketchStyleProps>
              </a:ext>
            </a:extLst>
          </a:ln>
        </p:spPr>
        <p:txBody>
          <a:bodyPr wrap="square">
            <a:spAutoFit/>
          </a:bodyPr>
          <a:lstStyle/>
          <a:p>
            <a:pPr algn="just">
              <a:lnSpc>
                <a:spcPct val="150000"/>
              </a:lnSpc>
            </a:pPr>
            <a:r>
              <a:rPr lang="x-none" sz="2800" b="1" dirty="0">
                <a:effectLst/>
                <a:latin typeface="Times New Roman" panose="02020603050405020304" pitchFamily="18" charset="0"/>
                <a:ea typeface="Times New Roman" panose="02020603050405020304" pitchFamily="18" charset="0"/>
              </a:rPr>
              <a:t>- Ví dụ 1: Chỉ ra và nêu tác dụng của biện pháp tu từ chêm xen được sử dụng trong khổ thơ sau:</a:t>
            </a:r>
          </a:p>
          <a:p>
            <a:pPr algn="just">
              <a:lnSpc>
                <a:spcPct val="150000"/>
              </a:lnSpc>
            </a:pPr>
            <a:r>
              <a:rPr lang="x-none" sz="2800" i="1" dirty="0">
                <a:effectLst/>
                <a:latin typeface="Times New Roman" panose="02020603050405020304" pitchFamily="18" charset="0"/>
                <a:ea typeface="Times New Roman" panose="02020603050405020304" pitchFamily="18" charset="0"/>
              </a:rPr>
              <a:t>		“Cô bé nhà bên (có ai ngờ)</a:t>
            </a:r>
          </a:p>
          <a:p>
            <a:pPr algn="just">
              <a:lnSpc>
                <a:spcPct val="150000"/>
              </a:lnSpc>
            </a:pPr>
            <a:r>
              <a:rPr lang="x-none" sz="2800" i="1" dirty="0">
                <a:effectLst/>
                <a:latin typeface="Times New Roman" panose="02020603050405020304" pitchFamily="18" charset="0"/>
                <a:ea typeface="Times New Roman" panose="02020603050405020304" pitchFamily="18" charset="0"/>
              </a:rPr>
              <a:t>		Cũng vào du kích!</a:t>
            </a:r>
          </a:p>
          <a:p>
            <a:pPr algn="just">
              <a:lnSpc>
                <a:spcPct val="150000"/>
              </a:lnSpc>
            </a:pPr>
            <a:r>
              <a:rPr lang="x-none" sz="2800" i="1" dirty="0">
                <a:effectLst/>
                <a:latin typeface="Times New Roman" panose="02020603050405020304" pitchFamily="18" charset="0"/>
                <a:ea typeface="Times New Roman" panose="02020603050405020304" pitchFamily="18" charset="0"/>
              </a:rPr>
              <a:t>		Hôm gặp tôi vẫn cười khúc khích</a:t>
            </a:r>
          </a:p>
          <a:p>
            <a:pPr algn="just">
              <a:lnSpc>
                <a:spcPct val="150000"/>
              </a:lnSpc>
            </a:pPr>
            <a:r>
              <a:rPr lang="x-none" sz="2800" i="1" dirty="0">
                <a:effectLst/>
                <a:latin typeface="Times New Roman" panose="02020603050405020304" pitchFamily="18" charset="0"/>
                <a:ea typeface="Times New Roman" panose="02020603050405020304" pitchFamily="18" charset="0"/>
              </a:rPr>
              <a:t>		Mắt đen tròn (thương thương quá đi thôi)”</a:t>
            </a:r>
          </a:p>
          <a:p>
            <a:pPr algn="just">
              <a:lnSpc>
                <a:spcPct val="150000"/>
              </a:lnSpc>
            </a:pPr>
            <a:r>
              <a:rPr lang="x-none" sz="2800" dirty="0">
                <a:effectLst/>
                <a:latin typeface="Times New Roman" panose="02020603050405020304" pitchFamily="18" charset="0"/>
                <a:ea typeface="Times New Roman" panose="02020603050405020304" pitchFamily="18" charset="0"/>
              </a:rPr>
              <a:t>						[Quê hương – Giang Nam]</a:t>
            </a:r>
          </a:p>
          <a:p>
            <a:pPr marL="285750" indent="-285750" algn="just">
              <a:lnSpc>
                <a:spcPct val="150000"/>
              </a:lnSpc>
              <a:buFont typeface="Symbol" pitchFamily="2" charset="2"/>
              <a:buChar char="Þ"/>
            </a:pPr>
            <a:r>
              <a:rPr lang="x-none" sz="2800" b="1" i="1" dirty="0">
                <a:effectLst/>
                <a:latin typeface="Times New Roman" panose="02020603050405020304" pitchFamily="18" charset="0"/>
                <a:ea typeface="Times New Roman" panose="02020603050405020304" pitchFamily="18" charset="0"/>
              </a:rPr>
              <a:t>Bộc lộ tình cảm, cảm xúc: ngạc nhiên, xúc động, yêu mến, … một cách kín đáo.</a:t>
            </a:r>
          </a:p>
        </p:txBody>
      </p:sp>
    </p:spTree>
    <p:extLst>
      <p:ext uri="{BB962C8B-B14F-4D97-AF65-F5344CB8AC3E}">
        <p14:creationId xmlns:p14="http://schemas.microsoft.com/office/powerpoint/2010/main" val="143956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 calcmode="lin" valueType="num">
                                      <p:cBhvr additive="base">
                                        <p:cTn id="23"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 calcmode="lin" valueType="num">
                                      <p:cBhvr additive="base">
                                        <p:cTn id="2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anim calcmode="lin" valueType="num">
                                      <p:cBhvr additive="base">
                                        <p:cTn id="3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7"/>
          <p:cNvPicPr>
            <a:picLocks noChangeAspect="1"/>
          </p:cNvPicPr>
          <p:nvPr/>
        </p:nvPicPr>
        <p:blipFill>
          <a:blip r:embed="rId2"/>
          <a:stretch>
            <a:fillRect/>
          </a:stretch>
        </p:blipFill>
        <p:spPr>
          <a:xfrm rot="16200000">
            <a:off x="-80010" y="80010"/>
            <a:ext cx="1130935" cy="970915"/>
          </a:xfrm>
          <a:prstGeom prst="rect">
            <a:avLst/>
          </a:prstGeom>
        </p:spPr>
      </p:pic>
      <p:pic>
        <p:nvPicPr>
          <p:cNvPr id="3" name="图片 2" descr="未标题-17"/>
          <p:cNvPicPr>
            <a:picLocks noChangeAspect="1"/>
          </p:cNvPicPr>
          <p:nvPr/>
        </p:nvPicPr>
        <p:blipFill>
          <a:blip r:embed="rId3"/>
          <a:srcRect l="12925"/>
          <a:stretch>
            <a:fillRect/>
          </a:stretch>
        </p:blipFill>
        <p:spPr>
          <a:xfrm flipH="1">
            <a:off x="10704195" y="4658360"/>
            <a:ext cx="1487805" cy="2199640"/>
          </a:xfrm>
          <a:prstGeom prst="rect">
            <a:avLst/>
          </a:prstGeom>
        </p:spPr>
      </p:pic>
      <p:sp>
        <p:nvSpPr>
          <p:cNvPr id="6" name="文本框 5"/>
          <p:cNvSpPr txBox="1"/>
          <p:nvPr/>
        </p:nvSpPr>
        <p:spPr>
          <a:xfrm>
            <a:off x="970916" y="242301"/>
            <a:ext cx="2208938" cy="646331"/>
          </a:xfrm>
          <a:prstGeom prst="rect">
            <a:avLst/>
          </a:prstGeom>
          <a:noFill/>
        </p:spPr>
        <p:txBody>
          <a:bodyPr wrap="none" rtlCol="0">
            <a:spAutoFit/>
          </a:bodyPr>
          <a:lstStyle/>
          <a:p>
            <a:r>
              <a:rPr lang="en-US" altLang="zh-CN" sz="3600" b="1" dirty="0">
                <a:solidFill>
                  <a:srgbClr val="76BE5A"/>
                </a:solidFill>
                <a:latin typeface="Calibri" panose="020F0502020204030204" pitchFamily="34" charset="0"/>
                <a:ea typeface="微软雅黑" panose="020B0503020204020204" charset="-122"/>
                <a:cs typeface="Calibri" panose="020F0502020204030204" pitchFamily="34" charset="0"/>
              </a:rPr>
              <a:t>I. </a:t>
            </a:r>
            <a:r>
              <a:rPr lang="en-US" altLang="zh-CN" sz="3600" b="1" dirty="0" err="1">
                <a:solidFill>
                  <a:srgbClr val="76BE5A"/>
                </a:solidFill>
                <a:latin typeface="Calibri" panose="020F0502020204030204" pitchFamily="34" charset="0"/>
                <a:ea typeface="微软雅黑" panose="020B0503020204020204" charset="-122"/>
                <a:cs typeface="Calibri" panose="020F0502020204030204" pitchFamily="34" charset="0"/>
              </a:rPr>
              <a:t>Lí</a:t>
            </a:r>
            <a:r>
              <a:rPr lang="en-US" altLang="zh-CN" sz="3600" b="1" dirty="0">
                <a:solidFill>
                  <a:srgbClr val="76BE5A"/>
                </a:solidFill>
                <a:latin typeface="Calibri" panose="020F0502020204030204" pitchFamily="34" charset="0"/>
                <a:ea typeface="微软雅黑" panose="020B0503020204020204" charset="-122"/>
                <a:cs typeface="Calibri" panose="020F0502020204030204" pitchFamily="34" charset="0"/>
              </a:rPr>
              <a:t> </a:t>
            </a:r>
            <a:r>
              <a:rPr lang="en-US" altLang="zh-CN" sz="3600" b="1" dirty="0" err="1">
                <a:solidFill>
                  <a:srgbClr val="76BE5A"/>
                </a:solidFill>
                <a:latin typeface="Calibri" panose="020F0502020204030204" pitchFamily="34" charset="0"/>
                <a:ea typeface="微软雅黑" panose="020B0503020204020204" charset="-122"/>
                <a:cs typeface="Calibri" panose="020F0502020204030204" pitchFamily="34" charset="0"/>
              </a:rPr>
              <a:t>thuyết</a:t>
            </a:r>
            <a:endParaRPr lang="zh-CN" altLang="en-US" sz="3600" b="1" dirty="0">
              <a:solidFill>
                <a:srgbClr val="76BE5A"/>
              </a:solidFill>
              <a:latin typeface="Calibri" panose="020F0502020204030204" pitchFamily="34" charset="0"/>
              <a:ea typeface="微软雅黑" panose="020B0503020204020204" charset="-122"/>
              <a:cs typeface="Calibri" panose="020F0502020204030204" pitchFamily="34" charset="0"/>
            </a:endParaRPr>
          </a:p>
        </p:txBody>
      </p:sp>
      <p:sp>
        <p:nvSpPr>
          <p:cNvPr id="14" name="Freeform 25"/>
          <p:cNvSpPr>
            <a:spLocks noChangeArrowheads="1"/>
          </p:cNvSpPr>
          <p:nvPr/>
        </p:nvSpPr>
        <p:spPr bwMode="auto">
          <a:xfrm>
            <a:off x="1635125" y="3617913"/>
            <a:ext cx="247650" cy="346075"/>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5" name="Freeform 28"/>
          <p:cNvSpPr>
            <a:spLocks noChangeArrowheads="1"/>
          </p:cNvSpPr>
          <p:nvPr/>
        </p:nvSpPr>
        <p:spPr bwMode="auto">
          <a:xfrm>
            <a:off x="1600200" y="5189538"/>
            <a:ext cx="358775" cy="301625"/>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6" name="Freeform 101"/>
          <p:cNvSpPr>
            <a:spLocks noChangeArrowheads="1"/>
          </p:cNvSpPr>
          <p:nvPr/>
        </p:nvSpPr>
        <p:spPr bwMode="auto">
          <a:xfrm>
            <a:off x="7189788" y="3625850"/>
            <a:ext cx="358775" cy="27622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7" name="Freeform 103"/>
          <p:cNvSpPr>
            <a:spLocks noChangeArrowheads="1"/>
          </p:cNvSpPr>
          <p:nvPr/>
        </p:nvSpPr>
        <p:spPr bwMode="auto">
          <a:xfrm>
            <a:off x="1593850" y="2005013"/>
            <a:ext cx="276225" cy="352425"/>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8" name="Freeform 114"/>
          <p:cNvSpPr>
            <a:spLocks noChangeArrowheads="1"/>
          </p:cNvSpPr>
          <p:nvPr/>
        </p:nvSpPr>
        <p:spPr bwMode="auto">
          <a:xfrm>
            <a:off x="7212013" y="5149850"/>
            <a:ext cx="333375" cy="352425"/>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9" name="Freeform 154"/>
          <p:cNvSpPr>
            <a:spLocks noChangeArrowheads="1"/>
          </p:cNvSpPr>
          <p:nvPr/>
        </p:nvSpPr>
        <p:spPr bwMode="auto">
          <a:xfrm>
            <a:off x="7234238" y="2017713"/>
            <a:ext cx="257175" cy="34925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sp>
        <p:nvSpPr>
          <p:cNvPr id="12" name="TextBox 11">
            <a:extLst>
              <a:ext uri="{FF2B5EF4-FFF2-40B4-BE49-F238E27FC236}">
                <a16:creationId xmlns:a16="http://schemas.microsoft.com/office/drawing/2014/main" xmlns="" id="{A83901C0-6542-B84C-9186-45F33CD9ECF5}"/>
              </a:ext>
            </a:extLst>
          </p:cNvPr>
          <p:cNvSpPr txBox="1"/>
          <p:nvPr/>
        </p:nvSpPr>
        <p:spPr>
          <a:xfrm>
            <a:off x="970916" y="870855"/>
            <a:ext cx="9712037" cy="5840189"/>
          </a:xfrm>
          <a:prstGeom prst="rect">
            <a:avLst/>
          </a:prstGeom>
          <a:noFill/>
          <a:ln w="28575">
            <a:solidFill>
              <a:srgbClr val="573E91"/>
            </a:solidFill>
            <a:extLst>
              <a:ext uri="{C807C97D-BFC1-408E-A445-0C87EB9F89A2}">
                <ask:lineSketchStyleProps xmlns:ask="http://schemas.microsoft.com/office/drawing/2018/sketchyshapes" xmlns="" sd="4138900056">
                  <a:custGeom>
                    <a:avLst/>
                    <a:gdLst>
                      <a:gd name="connsiteX0" fmla="*/ 0 w 9712037"/>
                      <a:gd name="connsiteY0" fmla="*/ 0 h 5840189"/>
                      <a:gd name="connsiteX1" fmla="*/ 9712037 w 9712037"/>
                      <a:gd name="connsiteY1" fmla="*/ 0 h 5840189"/>
                      <a:gd name="connsiteX2" fmla="*/ 9712037 w 9712037"/>
                      <a:gd name="connsiteY2" fmla="*/ 5840189 h 5840189"/>
                      <a:gd name="connsiteX3" fmla="*/ 0 w 9712037"/>
                      <a:gd name="connsiteY3" fmla="*/ 5840189 h 5840189"/>
                      <a:gd name="connsiteX4" fmla="*/ 0 w 9712037"/>
                      <a:gd name="connsiteY4" fmla="*/ 0 h 5840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2037" h="5840189" extrusionOk="0">
                        <a:moveTo>
                          <a:pt x="0" y="0"/>
                        </a:moveTo>
                        <a:cubicBezTo>
                          <a:pt x="4133094" y="85907"/>
                          <a:pt x="7970555" y="-138608"/>
                          <a:pt x="9712037" y="0"/>
                        </a:cubicBezTo>
                        <a:cubicBezTo>
                          <a:pt x="9855343" y="1871910"/>
                          <a:pt x="9582067" y="4126612"/>
                          <a:pt x="9712037" y="5840189"/>
                        </a:cubicBezTo>
                        <a:cubicBezTo>
                          <a:pt x="7095207" y="5727454"/>
                          <a:pt x="3619584" y="5679749"/>
                          <a:pt x="0" y="5840189"/>
                        </a:cubicBezTo>
                        <a:cubicBezTo>
                          <a:pt x="91656" y="4288880"/>
                          <a:pt x="-79022" y="1191413"/>
                          <a:pt x="0" y="0"/>
                        </a:cubicBezTo>
                        <a:close/>
                      </a:path>
                    </a:pathLst>
                  </a:custGeom>
                  <ask:type>
                    <ask:lineSketchCurved/>
                  </ask:type>
                </ask:lineSketchStyleProps>
              </a:ext>
            </a:extLst>
          </a:ln>
        </p:spPr>
        <p:txBody>
          <a:bodyPr wrap="square">
            <a:spAutoFit/>
          </a:bodyPr>
          <a:lstStyle/>
          <a:p>
            <a:pPr algn="just">
              <a:lnSpc>
                <a:spcPct val="150000"/>
              </a:lnSpc>
            </a:pPr>
            <a:r>
              <a:rPr lang="vi-VN" sz="2800" b="1" dirty="0">
                <a:solidFill>
                  <a:srgbClr val="141414"/>
                </a:solidFill>
                <a:effectLst/>
                <a:latin typeface="Times New Roman" panose="02020603050405020304" pitchFamily="18" charset="0"/>
                <a:ea typeface="Times New Roman" panose="02020603050405020304" pitchFamily="18" charset="0"/>
              </a:rPr>
              <a:t>- Ví dụ 2: </a:t>
            </a:r>
            <a:r>
              <a:rPr lang="x-none" sz="2800" b="1" dirty="0">
                <a:effectLst/>
                <a:latin typeface="Times New Roman" panose="02020603050405020304" pitchFamily="18" charset="0"/>
                <a:ea typeface="Times New Roman" panose="02020603050405020304" pitchFamily="18" charset="0"/>
              </a:rPr>
              <a:t>Chỉ ra và nêu tác dụng của biện pháp tu từ chêm xen được sử dụng trong khổ thơ sau:</a:t>
            </a:r>
          </a:p>
          <a:p>
            <a:pPr>
              <a:lnSpc>
                <a:spcPct val="150000"/>
              </a:lnSpc>
            </a:pPr>
            <a:endParaRPr lang="x-none" sz="2800" b="1" dirty="0">
              <a:effectLst/>
              <a:latin typeface="Times New Roman" panose="02020603050405020304" pitchFamily="18" charset="0"/>
              <a:ea typeface="Times New Roman" panose="02020603050405020304" pitchFamily="18" charset="0"/>
            </a:endParaRPr>
          </a:p>
          <a:p>
            <a:pPr>
              <a:lnSpc>
                <a:spcPct val="150000"/>
              </a:lnSpc>
            </a:pPr>
            <a:r>
              <a:rPr lang="x-none" sz="2800" i="1" dirty="0">
                <a:solidFill>
                  <a:srgbClr val="141414"/>
                </a:solidFill>
                <a:effectLst/>
                <a:latin typeface="Times New Roman" panose="02020603050405020304" pitchFamily="18" charset="0"/>
                <a:ea typeface="Times New Roman" panose="02020603050405020304" pitchFamily="18" charset="0"/>
              </a:rPr>
              <a:t>			Cũng có khi vô cớ</a:t>
            </a:r>
            <a:br>
              <a:rPr lang="x-none" sz="2800" i="1" dirty="0">
                <a:solidFill>
                  <a:srgbClr val="141414"/>
                </a:solidFill>
                <a:effectLst/>
                <a:latin typeface="Times New Roman" panose="02020603050405020304" pitchFamily="18" charset="0"/>
                <a:ea typeface="Times New Roman" panose="02020603050405020304" pitchFamily="18" charset="0"/>
              </a:rPr>
            </a:br>
            <a:r>
              <a:rPr lang="x-none" sz="2800" i="1" dirty="0">
                <a:solidFill>
                  <a:srgbClr val="141414"/>
                </a:solidFill>
                <a:effectLst/>
                <a:latin typeface="Times New Roman" panose="02020603050405020304" pitchFamily="18" charset="0"/>
                <a:ea typeface="Times New Roman" panose="02020603050405020304" pitchFamily="18" charset="0"/>
              </a:rPr>
              <a:t>			Biển ào ạt xô thuyền</a:t>
            </a:r>
            <a:br>
              <a:rPr lang="x-none" sz="2800" i="1" dirty="0">
                <a:solidFill>
                  <a:srgbClr val="141414"/>
                </a:solidFill>
                <a:effectLst/>
                <a:latin typeface="Times New Roman" panose="02020603050405020304" pitchFamily="18" charset="0"/>
                <a:ea typeface="Times New Roman" panose="02020603050405020304" pitchFamily="18" charset="0"/>
              </a:rPr>
            </a:br>
            <a:r>
              <a:rPr lang="x-none" sz="2800" i="1" dirty="0">
                <a:solidFill>
                  <a:srgbClr val="141414"/>
                </a:solidFill>
                <a:effectLst/>
                <a:latin typeface="Times New Roman" panose="02020603050405020304" pitchFamily="18" charset="0"/>
                <a:ea typeface="Times New Roman" panose="02020603050405020304" pitchFamily="18" charset="0"/>
              </a:rPr>
              <a:t>			(Vì tình yêu muôn thuở</a:t>
            </a:r>
            <a:br>
              <a:rPr lang="x-none" sz="2800" i="1" dirty="0">
                <a:solidFill>
                  <a:srgbClr val="141414"/>
                </a:solidFill>
                <a:effectLst/>
                <a:latin typeface="Times New Roman" panose="02020603050405020304" pitchFamily="18" charset="0"/>
                <a:ea typeface="Times New Roman" panose="02020603050405020304" pitchFamily="18" charset="0"/>
              </a:rPr>
            </a:br>
            <a:r>
              <a:rPr lang="x-none" sz="2800" i="1" dirty="0">
                <a:solidFill>
                  <a:srgbClr val="141414"/>
                </a:solidFill>
                <a:effectLst/>
                <a:latin typeface="Times New Roman" panose="02020603050405020304" pitchFamily="18" charset="0"/>
                <a:ea typeface="Times New Roman" panose="02020603050405020304" pitchFamily="18" charset="0"/>
              </a:rPr>
              <a:t>			Có bao giờ đứng yên?)</a:t>
            </a:r>
          </a:p>
          <a:p>
            <a:pPr>
              <a:lnSpc>
                <a:spcPct val="150000"/>
              </a:lnSpc>
            </a:pPr>
            <a:r>
              <a:rPr lang="x-none" sz="2800" i="1" dirty="0">
                <a:solidFill>
                  <a:srgbClr val="141414"/>
                </a:solidFill>
                <a:latin typeface="Times New Roman" panose="02020603050405020304" pitchFamily="18" charset="0"/>
                <a:ea typeface="Times New Roman" panose="02020603050405020304" pitchFamily="18" charset="0"/>
              </a:rPr>
              <a:t>					[Thuyền và biển]</a:t>
            </a:r>
            <a:endParaRPr lang="x-none" sz="2800" dirty="0">
              <a:effectLst/>
              <a:latin typeface="Times New Roman" panose="02020603050405020304" pitchFamily="18" charset="0"/>
              <a:ea typeface="Times New Roman" panose="02020603050405020304" pitchFamily="18" charset="0"/>
            </a:endParaRPr>
          </a:p>
          <a:p>
            <a:pPr marL="285750" indent="-285750">
              <a:lnSpc>
                <a:spcPct val="150000"/>
              </a:lnSpc>
              <a:buFont typeface="Symbol" pitchFamily="2" charset="2"/>
              <a:buChar char="Þ"/>
            </a:pPr>
            <a:r>
              <a:rPr lang="x-none" sz="2800" b="1" i="1" dirty="0">
                <a:effectLst/>
                <a:latin typeface="Times New Roman" panose="02020603050405020304" pitchFamily="18" charset="0"/>
                <a:ea typeface="Times New Roman" panose="02020603050405020304" pitchFamily="18" charset="0"/>
              </a:rPr>
              <a:t>Bộc lộ tình cảm, cảm xúc: nhấn</a:t>
            </a:r>
            <a:r>
              <a:rPr lang="vi-VN" sz="2800" b="1" i="1" dirty="0">
                <a:effectLst/>
                <a:latin typeface="Times New Roman" panose="02020603050405020304" pitchFamily="18" charset="0"/>
                <a:ea typeface="Times New Roman" panose="02020603050405020304" pitchFamily="18" charset="0"/>
              </a:rPr>
              <a:t> mạnh quy luật của tình yêu.</a:t>
            </a:r>
            <a:r>
              <a:rPr lang="x-none" sz="2800" b="1" i="1" dirty="0">
                <a:effectLst/>
              </a:rPr>
              <a:t> </a:t>
            </a:r>
            <a:endParaRPr lang="x-none" sz="2800"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095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 calcmode="lin" valueType="num">
                                      <p:cBhvr additive="base">
                                        <p:cTn id="1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 calcmode="lin" valueType="num">
                                      <p:cBhvr additive="base">
                                        <p:cTn id="2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5"/>
          <p:cNvPicPr>
            <a:picLocks noChangeAspect="1"/>
          </p:cNvPicPr>
          <p:nvPr/>
        </p:nvPicPr>
        <p:blipFill>
          <a:blip r:embed="rId2"/>
          <a:stretch>
            <a:fillRect/>
          </a:stretch>
        </p:blipFill>
        <p:spPr>
          <a:xfrm>
            <a:off x="2120265" y="0"/>
            <a:ext cx="8013700" cy="6340475"/>
          </a:xfrm>
          <a:prstGeom prst="rect">
            <a:avLst/>
          </a:prstGeom>
        </p:spPr>
      </p:pic>
      <p:sp>
        <p:nvSpPr>
          <p:cNvPr id="30" name="文本框 29"/>
          <p:cNvSpPr txBox="1"/>
          <p:nvPr/>
        </p:nvSpPr>
        <p:spPr>
          <a:xfrm>
            <a:off x="5416232" y="1993438"/>
            <a:ext cx="1420495" cy="922020"/>
          </a:xfrm>
          <a:prstGeom prst="rect">
            <a:avLst/>
          </a:prstGeom>
          <a:solidFill>
            <a:srgbClr val="573E91"/>
          </a:solidFill>
        </p:spPr>
        <p:txBody>
          <a:bodyPr wrap="square" rtlCol="0">
            <a:spAutoFit/>
          </a:bodyPr>
          <a:lstStyle/>
          <a:p>
            <a:pPr algn="ctr"/>
            <a:r>
              <a:rPr lang="en-US" altLang="zh-CN" sz="5400" dirty="0">
                <a:solidFill>
                  <a:schemeClr val="bg1"/>
                </a:solidFill>
                <a:latin typeface="微软雅黑" panose="020B0503020204020204" charset="-122"/>
                <a:ea typeface="微软雅黑" panose="020B0503020204020204" charset="-122"/>
              </a:rPr>
              <a:t>II</a:t>
            </a:r>
          </a:p>
        </p:txBody>
      </p:sp>
      <p:sp>
        <p:nvSpPr>
          <p:cNvPr id="31" name="文本框 30"/>
          <p:cNvSpPr txBox="1"/>
          <p:nvPr/>
        </p:nvSpPr>
        <p:spPr>
          <a:xfrm>
            <a:off x="4643438" y="3242310"/>
            <a:ext cx="2966085" cy="830997"/>
          </a:xfrm>
          <a:prstGeom prst="rect">
            <a:avLst/>
          </a:prstGeom>
          <a:noFill/>
        </p:spPr>
        <p:txBody>
          <a:bodyPr wrap="square" rtlCol="0">
            <a:spAutoFit/>
          </a:bodyPr>
          <a:lstStyle/>
          <a:p>
            <a:pPr algn="ctr"/>
            <a:r>
              <a:rPr lang="vi-VN" altLang="zh-CN" sz="4800" b="1" dirty="0">
                <a:solidFill>
                  <a:srgbClr val="573E91"/>
                </a:solidFill>
                <a:latin typeface="Calibri" panose="020F0502020204030204" pitchFamily="34" charset="0"/>
                <a:ea typeface="微软雅黑" panose="020B0503020204020204" charset="-122"/>
                <a:cs typeface="Calibri" panose="020F0502020204030204" pitchFamily="34" charset="0"/>
                <a:sym typeface="+mn-ea"/>
              </a:rPr>
              <a:t>LUYỆN TẬP</a:t>
            </a:r>
            <a:endParaRPr lang="zh-CN" altLang="en-US" sz="4800" b="1" dirty="0">
              <a:solidFill>
                <a:srgbClr val="573E91"/>
              </a:solidFill>
              <a:latin typeface="Calibri" panose="020F0502020204030204" pitchFamily="34" charset="0"/>
              <a:ea typeface="微软雅黑" panose="020B0503020204020204" charset="-122"/>
              <a:cs typeface="Calibri" panose="020F0502020204030204" pitchFamily="34" charset="0"/>
              <a:sym typeface="+mn-ea"/>
            </a:endParaRPr>
          </a:p>
        </p:txBody>
      </p:sp>
    </p:spTree>
    <p:extLst>
      <p:ext uri="{BB962C8B-B14F-4D97-AF65-F5344CB8AC3E}">
        <p14:creationId xmlns:p14="http://schemas.microsoft.com/office/powerpoint/2010/main" val="72138341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645</Words>
  <Application>Microsoft Office PowerPoint</Application>
  <PresentationFormat>Custom</PresentationFormat>
  <Paragraphs>76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dc:creator>
  <cp:lastModifiedBy>Admin</cp:lastModifiedBy>
  <cp:revision>8</cp:revision>
  <dcterms:created xsi:type="dcterms:W3CDTF">2017-06-19T10:47:57Z</dcterms:created>
  <dcterms:modified xsi:type="dcterms:W3CDTF">2024-05-08T13:02:56Z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