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6" d="100"/>
          <a:sy n="86" d="100"/>
        </p:scale>
        <p:origin x="-90" y="-90"/>
      </p:cViewPr>
      <p:guideLst>
        <p:guide orient="horz" pos="648"/>
        <p:guide orient="horz" pos="712"/>
        <p:guide orient="horz" pos="3928"/>
        <p:guide orient="horz" pos="3864"/>
        <p:guide pos="416"/>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1485FB-3C3D-442D-B6C9-3A1B3B228263}"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180892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485FB-3C3D-442D-B6C9-3A1B3B228263}"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247928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485FB-3C3D-442D-B6C9-3A1B3B228263}"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11742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1485FB-3C3D-442D-B6C9-3A1B3B228263}"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5072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1485FB-3C3D-442D-B6C9-3A1B3B228263}"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13481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1485FB-3C3D-442D-B6C9-3A1B3B228263}"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149443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1485FB-3C3D-442D-B6C9-3A1B3B228263}"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319048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1485FB-3C3D-442D-B6C9-3A1B3B228263}"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425598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485FB-3C3D-442D-B6C9-3A1B3B228263}"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93324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1485FB-3C3D-442D-B6C9-3A1B3B228263}"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312645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1485FB-3C3D-442D-B6C9-3A1B3B228263}"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E114C-8728-426F-9BBE-6814B01809FE}" type="slidenum">
              <a:rPr lang="en-US" smtClean="0"/>
              <a:t>‹#›</a:t>
            </a:fld>
            <a:endParaRPr lang="en-US"/>
          </a:p>
        </p:txBody>
      </p:sp>
    </p:spTree>
    <p:extLst>
      <p:ext uri="{BB962C8B-B14F-4D97-AF65-F5344CB8AC3E}">
        <p14:creationId xmlns:p14="http://schemas.microsoft.com/office/powerpoint/2010/main" val="137846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485FB-3C3D-442D-B6C9-3A1B3B228263}"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E114C-8728-426F-9BBE-6814B01809FE}" type="slidenum">
              <a:rPr lang="en-US" smtClean="0"/>
              <a:t>‹#›</a:t>
            </a:fld>
            <a:endParaRPr lang="en-US"/>
          </a:p>
        </p:txBody>
      </p:sp>
    </p:spTree>
    <p:extLst>
      <p:ext uri="{BB962C8B-B14F-4D97-AF65-F5344CB8AC3E}">
        <p14:creationId xmlns:p14="http://schemas.microsoft.com/office/powerpoint/2010/main" val="388861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282"/>
            <a:ext cx="12192000" cy="6858000"/>
          </a:xfrm>
          <a:prstGeom prst="rect">
            <a:avLst/>
          </a:prstGeom>
        </p:spPr>
      </p:pic>
      <p:sp>
        <p:nvSpPr>
          <p:cNvPr id="7" name="Diamond 6"/>
          <p:cNvSpPr/>
          <p:nvPr/>
        </p:nvSpPr>
        <p:spPr>
          <a:xfrm>
            <a:off x="1661890" y="1478905"/>
            <a:ext cx="8908026" cy="4970207"/>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800"/>
              </a:spcAft>
            </a:pPr>
            <a:r>
              <a:rPr lang="en-US" sz="1800">
                <a:solidFill>
                  <a:srgbClr val="FFFFFF"/>
                </a:solidFill>
                <a:effectLst/>
                <a:latin typeface="Times New Roman" panose="02020603050405020304" pitchFamily="18" charset="0"/>
                <a:ea typeface="Times New Roman" panose="02020603050405020304" pitchFamily="18" charset="0"/>
              </a:rPr>
              <a:t>Phạm Thị Mây -đt 0942.941.973-THPT Ngô Gia Tự -Hà Đông- HN</a:t>
            </a:r>
            <a:endParaRPr lang="en-US" sz="180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755782" y="2366824"/>
            <a:ext cx="6680435" cy="1991145"/>
          </a:xfrm>
          <a:prstGeom prst="rect">
            <a:avLst/>
          </a:prstGeom>
        </p:spPr>
      </p:pic>
      <p:pic>
        <p:nvPicPr>
          <p:cNvPr id="8" name="Picture 7"/>
          <p:cNvPicPr>
            <a:picLocks noChangeAspect="1"/>
          </p:cNvPicPr>
          <p:nvPr/>
        </p:nvPicPr>
        <p:blipFill>
          <a:blip r:embed="rId4"/>
          <a:stretch>
            <a:fillRect/>
          </a:stretch>
        </p:blipFill>
        <p:spPr>
          <a:xfrm>
            <a:off x="492539" y="1238300"/>
            <a:ext cx="2883658" cy="1859441"/>
          </a:xfrm>
          <a:prstGeom prst="ellipse">
            <a:avLst/>
          </a:prstGeom>
          <a:ln>
            <a:noFill/>
          </a:ln>
          <a:effectLst>
            <a:softEdge rad="112500"/>
          </a:effectLst>
        </p:spPr>
      </p:pic>
      <p:pic>
        <p:nvPicPr>
          <p:cNvPr id="9" name="Picture 8"/>
          <p:cNvPicPr>
            <a:picLocks noChangeAspect="1"/>
          </p:cNvPicPr>
          <p:nvPr/>
        </p:nvPicPr>
        <p:blipFill>
          <a:blip r:embed="rId5"/>
          <a:stretch>
            <a:fillRect/>
          </a:stretch>
        </p:blipFill>
        <p:spPr>
          <a:xfrm>
            <a:off x="410820" y="4357969"/>
            <a:ext cx="2761727" cy="1877731"/>
          </a:xfrm>
          <a:prstGeom prst="ellipse">
            <a:avLst/>
          </a:prstGeom>
          <a:ln>
            <a:noFill/>
          </a:ln>
          <a:effectLst>
            <a:softEdge rad="112500"/>
          </a:effectLst>
        </p:spPr>
      </p:pic>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0" b="99615" l="10000" r="90000"/>
                    </a14:imgEffect>
                  </a14:imgLayer>
                </a14:imgProps>
              </a:ext>
            </a:extLst>
          </a:blip>
          <a:srcRect l="18721" r="17427"/>
          <a:stretch/>
        </p:blipFill>
        <p:spPr>
          <a:xfrm>
            <a:off x="9394723" y="255033"/>
            <a:ext cx="2197509" cy="1988460"/>
          </a:xfrm>
          <a:prstGeom prst="rect">
            <a:avLst/>
          </a:prstGeom>
        </p:spPr>
      </p:pic>
      <p:pic>
        <p:nvPicPr>
          <p:cNvPr id="1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818" y="1873"/>
            <a:ext cx="3034145" cy="8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E4DAF5AE-AFAD-4D2C-A7EE-B19810EE3D76}"/>
              </a:ext>
            </a:extLst>
          </p:cNvPr>
          <p:cNvSpPr txBox="1"/>
          <p:nvPr/>
        </p:nvSpPr>
        <p:spPr>
          <a:xfrm>
            <a:off x="3178963" y="12662"/>
            <a:ext cx="6287920" cy="983268"/>
          </a:xfrm>
          <a:prstGeom prst="rect">
            <a:avLst/>
          </a:prstGeom>
          <a:scene3d>
            <a:camera prst="orthographicFront">
              <a:rot lat="0" lon="0" rev="0"/>
            </a:camera>
            <a:lightRig rig="contrasting" dir="t">
              <a:rot lat="0" lon="0" rev="1500000"/>
            </a:lightRig>
          </a:scene3d>
        </p:spPr>
        <p:txBody>
          <a:bodyPr vert="horz" lIns="91440" tIns="45720" rIns="91440" bIns="45720" rtlCol="0" anchor="t">
            <a:normAutofit fontScale="92500" lnSpcReduction="20000"/>
          </a:bodyPr>
          <a:lstStyle/>
          <a:p>
            <a:pPr marL="0" marR="0" indent="0" algn="ctr">
              <a:lnSpc>
                <a:spcPct val="90000"/>
              </a:lnSpc>
              <a:spcBef>
                <a:spcPct val="0"/>
              </a:spcBef>
              <a:spcAft>
                <a:spcPts val="600"/>
              </a:spcAft>
            </a:pPr>
            <a:endParaRPr lang="en-US" sz="4400" b="1" kern="1200" dirty="0" smtClean="0">
              <a:solidFill>
                <a:schemeClr val="tx1"/>
              </a:solidFill>
              <a:effectLst/>
              <a:latin typeface="Times New Roman" panose="02020603050405020304" pitchFamily="18" charset="0"/>
              <a:ea typeface="+mj-ea"/>
              <a:cs typeface="Times New Roman" panose="02020603050405020304" pitchFamily="18" charset="0"/>
            </a:endParaRPr>
          </a:p>
          <a:p>
            <a:pPr marL="0" marR="0" indent="0" algn="ctr">
              <a:lnSpc>
                <a:spcPct val="90000"/>
              </a:lnSpc>
              <a:spcBef>
                <a:spcPct val="0"/>
              </a:spcBef>
              <a:spcAft>
                <a:spcPts val="600"/>
              </a:spcAft>
            </a:pPr>
            <a:r>
              <a:rPr lang="en-US" sz="3400" b="1" dirty="0" smtClean="0">
                <a:solidFill>
                  <a:srgbClr val="FF0000"/>
                </a:solidFill>
                <a:latin typeface="Times New Roman" panose="02020603050405020304" pitchFamily="18" charset="0"/>
                <a:ea typeface="+mj-ea"/>
                <a:cs typeface="Times New Roman" panose="02020603050405020304" pitchFamily="18" charset="0"/>
              </a:rPr>
              <a:t>BÀI 2: THƠ ĐƯỜNG LUẬT</a:t>
            </a:r>
            <a:endParaRPr lang="en-US" sz="3400" b="1" kern="1200" dirty="0">
              <a:solidFill>
                <a:srgbClr val="FF0000"/>
              </a:solidFill>
              <a:effectLst/>
              <a:latin typeface="Times New Roman" panose="02020603050405020304" pitchFamily="18" charset="0"/>
              <a:ea typeface="+mj-ea"/>
              <a:cs typeface="Times New Roman" panose="02020603050405020304" pitchFamily="18" charset="0"/>
            </a:endParaRPr>
          </a:p>
        </p:txBody>
      </p:sp>
      <p:sp>
        <p:nvSpPr>
          <p:cNvPr id="14" name="TextBox 13">
            <a:extLst>
              <a:ext uri="{FF2B5EF4-FFF2-40B4-BE49-F238E27FC236}">
                <a16:creationId xmlns:a16="http://schemas.microsoft.com/office/drawing/2014/main" xmlns="" id="{E4DAF5AE-AFAD-4D2C-A7EE-B19810EE3D76}"/>
              </a:ext>
            </a:extLst>
          </p:cNvPr>
          <p:cNvSpPr txBox="1"/>
          <p:nvPr/>
        </p:nvSpPr>
        <p:spPr>
          <a:xfrm>
            <a:off x="3539865" y="504296"/>
            <a:ext cx="5112263" cy="1004835"/>
          </a:xfrm>
          <a:prstGeom prst="rect">
            <a:avLst/>
          </a:prstGeom>
          <a:scene3d>
            <a:camera prst="orthographicFront">
              <a:rot lat="0" lon="0" rev="0"/>
            </a:camera>
            <a:lightRig rig="contrasting" dir="t">
              <a:rot lat="0" lon="0" rev="1500000"/>
            </a:lightRig>
          </a:scene3d>
        </p:spPr>
        <p:txBody>
          <a:bodyPr vert="horz" lIns="91440" tIns="45720" rIns="91440" bIns="45720" rtlCol="0" anchor="t">
            <a:normAutofit fontScale="92500" lnSpcReduction="20000"/>
          </a:bodyPr>
          <a:lstStyle/>
          <a:p>
            <a:pPr marL="0" marR="0" indent="0" algn="ctr">
              <a:lnSpc>
                <a:spcPct val="90000"/>
              </a:lnSpc>
              <a:spcBef>
                <a:spcPct val="0"/>
              </a:spcBef>
              <a:spcAft>
                <a:spcPts val="600"/>
              </a:spcAft>
            </a:pPr>
            <a:endParaRPr lang="en-US" sz="4400" b="1" kern="1200" dirty="0" smtClean="0">
              <a:solidFill>
                <a:schemeClr val="tx1"/>
              </a:solidFill>
              <a:effectLst/>
              <a:latin typeface="Times New Roman" panose="02020603050405020304" pitchFamily="18" charset="0"/>
              <a:ea typeface="+mj-ea"/>
              <a:cs typeface="Times New Roman" panose="02020603050405020304" pitchFamily="18" charset="0"/>
            </a:endParaRPr>
          </a:p>
          <a:p>
            <a:pPr marL="0" marR="0" indent="0" algn="ctr">
              <a:lnSpc>
                <a:spcPct val="90000"/>
              </a:lnSpc>
              <a:spcBef>
                <a:spcPct val="0"/>
              </a:spcBef>
              <a:spcAft>
                <a:spcPts val="600"/>
              </a:spcAft>
            </a:pPr>
            <a:r>
              <a:rPr lang="en-US" sz="3200" b="1" dirty="0" smtClean="0">
                <a:latin typeface="Times New Roman" panose="02020603050405020304" pitchFamily="18" charset="0"/>
                <a:ea typeface="+mj-ea"/>
                <a:cs typeface="Times New Roman" panose="02020603050405020304" pitchFamily="18" charset="0"/>
              </a:rPr>
              <a:t>TIẾT: </a:t>
            </a:r>
            <a:r>
              <a:rPr lang="en-US" sz="3200" b="1" dirty="0" smtClean="0">
                <a:latin typeface="Times New Roman" panose="02020603050405020304" pitchFamily="18" charset="0"/>
                <a:ea typeface="+mj-ea"/>
                <a:cs typeface="Times New Roman" panose="02020603050405020304" pitchFamily="18" charset="0"/>
              </a:rPr>
              <a:t>22</a:t>
            </a:r>
            <a:r>
              <a:rPr lang="en-US" sz="3200" b="1" dirty="0" smtClean="0">
                <a:latin typeface="Times New Roman" panose="02020603050405020304" pitchFamily="18" charset="0"/>
                <a:ea typeface="+mj-ea"/>
                <a:cs typeface="Times New Roman" panose="02020603050405020304" pitchFamily="18" charset="0"/>
              </a:rPr>
              <a:t>,23</a:t>
            </a:r>
            <a:endParaRPr lang="en-US" sz="3200" b="1"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944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7" name="Rectangle 6"/>
          <p:cNvSpPr/>
          <p:nvPr/>
        </p:nvSpPr>
        <p:spPr>
          <a:xfrm>
            <a:off x="660400" y="227586"/>
            <a:ext cx="11330039" cy="118596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vấn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xã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hội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SGK: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0400" y="1413552"/>
            <a:ext cx="10858500" cy="4679999"/>
          </a:xfrm>
          <a:prstGeom prst="rect">
            <a:avLst/>
          </a:prstGeom>
        </p:spPr>
        <p:txBody>
          <a:bodyPr>
            <a:spAutoFit/>
          </a:bodyPr>
          <a:lstStyle/>
          <a:p>
            <a:pPr>
              <a:lnSpc>
                <a:spcPct val="115000"/>
              </a:lnSpc>
              <a:spcAft>
                <a:spcPts val="800"/>
              </a:spcAft>
              <a:tabLst>
                <a:tab pos="1386840" algn="l"/>
              </a:tabLst>
            </a:pPr>
            <a:r>
              <a:rPr lang="en-US" sz="3200" i="1"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Cách</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trích</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dẫn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tên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tài</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liệu</a:t>
            </a:r>
            <a:r>
              <a:rPr lang="en-US" sz="3200" dirty="0">
                <a:solidFill>
                  <a:srgbClr val="0D0D0D"/>
                </a:solidFill>
                <a:latin typeface="Times New Roman" panose="02020603050405020304" pitchFamily="18" charset="0"/>
                <a:ea typeface="MS Mincho"/>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1386840" algn="l"/>
              </a:tabLst>
            </a:pPr>
            <a:r>
              <a:rPr lang="en-US" sz="3200" i="1" dirty="0" err="1">
                <a:solidFill>
                  <a:srgbClr val="0D0D0D"/>
                </a:solidFill>
                <a:latin typeface="Times New Roman" panose="02020603050405020304" pitchFamily="18" charset="0"/>
                <a:ea typeface="MS Mincho"/>
              </a:rPr>
              <a:t>Tài</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liệu</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là</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sách</a:t>
            </a:r>
            <a:r>
              <a:rPr lang="en-US" sz="3200" i="1" dirty="0">
                <a:solidFill>
                  <a:srgbClr val="0D0D0D"/>
                </a:solidFill>
                <a:latin typeface="Times New Roman" panose="02020603050405020304" pitchFamily="18" charset="0"/>
                <a:ea typeface="MS Mincho"/>
              </a:rPr>
              <a:t>: </a:t>
            </a:r>
            <a:endParaRPr lang="en-US" sz="3200" dirty="0">
              <a:latin typeface="Times New Roman" panose="02020603050405020304" pitchFamily="18" charset="0"/>
              <a:ea typeface="Times New Roman" panose="02020603050405020304" pitchFamily="18" charset="0"/>
            </a:endParaRPr>
          </a:p>
          <a:p>
            <a:pPr marL="101600">
              <a:lnSpc>
                <a:spcPct val="115000"/>
              </a:lnSpc>
              <a:spcAft>
                <a:spcPts val="0"/>
              </a:spcAft>
              <a:tabLst>
                <a:tab pos="1386840" algn="l"/>
              </a:tabLst>
            </a:pPr>
            <a:r>
              <a:rPr lang="en-US" sz="3200" dirty="0" err="1">
                <a:latin typeface="Times New Roman" panose="02020603050405020304" pitchFamily="18" charset="0"/>
                <a:ea typeface="Times New Roman" panose="02020603050405020304" pitchFamily="18" charset="0"/>
              </a:rPr>
              <a:t>Mẫu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chuẩn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xuất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xuất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xuất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r>
              <a:rPr lang="vi-VN" sz="3200" i="1" dirty="0">
                <a:latin typeface="Times New Roman" panose="02020603050405020304" pitchFamily="18" charset="0"/>
                <a:ea typeface="Times New Roman" panose="02020603050405020304" pitchFamily="18" charset="0"/>
              </a:rPr>
              <a:t>Đối với tài liệu tham khảo là bài báo đăng trên tạp chí khoa học hoặc Kỷ yếu hội thảo khoa học trong và ngoài nước</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rPr>
              <a:t>Mẫu chuẩn: Họ tên tác giả (năm xuất bản). “Tên bài báo”, Tên tạp chí, Số ISSN của tạp chí</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7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7" name="Rectangle 6"/>
          <p:cNvSpPr/>
          <p:nvPr/>
        </p:nvSpPr>
        <p:spPr>
          <a:xfrm>
            <a:off x="660400" y="227586"/>
            <a:ext cx="11330039" cy="118596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vấn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xã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hội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SGK: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413552"/>
            <a:ext cx="10858500" cy="5143716"/>
          </a:xfrm>
          <a:prstGeom prst="rect">
            <a:avLst/>
          </a:prstGeom>
        </p:spPr>
        <p:txBody>
          <a:bodyPr>
            <a:spAutoFit/>
          </a:bodyPr>
          <a:lstStyle/>
          <a:p>
            <a:pPr marL="342900" lvl="0" indent="-342900" algn="just">
              <a:lnSpc>
                <a:spcPct val="115000"/>
              </a:lnSpc>
              <a:spcAft>
                <a:spcPts val="0"/>
              </a:spcAft>
              <a:buFont typeface="Symbol" panose="05050102010706020507" pitchFamily="18" charset="2"/>
              <a:buChar char=""/>
            </a:pPr>
            <a:r>
              <a:rPr lang="vi-VN" sz="3200" i="1" dirty="0">
                <a:latin typeface="Times New Roman" panose="02020603050405020304" pitchFamily="18" charset="0"/>
                <a:ea typeface="Times New Roman" panose="02020603050405020304" pitchFamily="18" charset="0"/>
              </a:rPr>
              <a:t>Đối với tài liệu tham khảo là bài báo, tài liệu trên trang thông tin điện tử</a:t>
            </a:r>
            <a:r>
              <a:rPr lang="vi-VN" sz="3200" b="1" i="1"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rPr>
              <a:t>Mẫu chuẩn: Họ tên tác giả (năm xuất bản). “Tên bài báo”, tên tổ chức xuất bản, &lt;liên kết đến ấn phẩm/ bài báo trên website&gt;, ngày tháng năm truy cập.</a:t>
            </a:r>
            <a:endParaRPr lang="en-US" sz="3200" dirty="0">
              <a:latin typeface="Times New Roman" panose="02020603050405020304" pitchFamily="18" charset="0"/>
              <a:ea typeface="Times New Roman" panose="02020603050405020304" pitchFamily="18" charset="0"/>
            </a:endParaRPr>
          </a:p>
          <a:p>
            <a:pPr>
              <a:lnSpc>
                <a:spcPct val="115000"/>
              </a:lnSpc>
              <a:spcAft>
                <a:spcPts val="800"/>
              </a:spcAft>
              <a:tabLst>
                <a:tab pos="1386840" algn="l"/>
              </a:tabLst>
            </a:pPr>
            <a:r>
              <a:rPr lang="en-US" sz="3200" i="1"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Những</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tài</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liệu</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tham</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khảo</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này</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đều</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có</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liên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quan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đến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nội</a:t>
            </a:r>
            <a:r>
              <a:rPr lang="en-US" sz="3200" dirty="0">
                <a:solidFill>
                  <a:srgbClr val="0D0D0D"/>
                </a:solidFill>
                <a:latin typeface="Times New Roman" panose="02020603050405020304" pitchFamily="18" charset="0"/>
                <a:ea typeface="MS Mincho"/>
                <a:cs typeface="Times New Roman" panose="02020603050405020304" pitchFamily="18" charset="0"/>
              </a:rPr>
              <a:t> dung </a:t>
            </a:r>
            <a:r>
              <a:rPr lang="en-US" sz="3200" dirty="0" err="1">
                <a:solidFill>
                  <a:srgbClr val="0D0D0D"/>
                </a:solidFill>
                <a:latin typeface="Times New Roman" panose="02020603050405020304" pitchFamily="18" charset="0"/>
                <a:ea typeface="MS Mincho"/>
                <a:cs typeface="Times New Roman" panose="02020603050405020304" pitchFamily="18" charset="0"/>
              </a:rPr>
              <a:t>báo</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cáo</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đó</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là</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tài</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liệu</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của</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những</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người</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nghiên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cứu</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trước</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về</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cùng</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một</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đề</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tài</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đem</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đến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những</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góc</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nhìn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phong</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phú</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về</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đề</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tài</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nghiên</a:t>
            </a:r>
            <a:r>
              <a:rPr lang="en-US" sz="3200" dirty="0">
                <a:solidFill>
                  <a:srgbClr val="0D0D0D"/>
                </a:solidFill>
                <a:latin typeface="Times New Roman" panose="02020603050405020304" pitchFamily="18" charset="0"/>
                <a:ea typeface="MS Mincho"/>
                <a:cs typeface="Times New Roman" panose="02020603050405020304" pitchFamily="18" charset="0"/>
              </a:rPr>
              <a:t> </a:t>
            </a:r>
            <a:r>
              <a:rPr lang="en-US" sz="3200" dirty="0" err="1">
                <a:solidFill>
                  <a:srgbClr val="0D0D0D"/>
                </a:solidFill>
                <a:latin typeface="Times New Roman" panose="02020603050405020304" pitchFamily="18" charset="0"/>
                <a:ea typeface="MS Mincho"/>
                <a:cs typeface="Times New Roman" panose="02020603050405020304" pitchFamily="18" charset="0"/>
              </a:rPr>
              <a:t>cứu</a:t>
            </a:r>
            <a:r>
              <a:rPr lang="en-US" sz="3200" dirty="0">
                <a:solidFill>
                  <a:srgbClr val="0D0D0D"/>
                </a:solidFill>
                <a:latin typeface="Times New Roman" panose="02020603050405020304" pitchFamily="18" charset="0"/>
                <a:ea typeface="MS Mincho"/>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97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660400" y="496829"/>
            <a:ext cx="10858500" cy="5346848"/>
          </a:xfrm>
          <a:prstGeom prst="rect">
            <a:avLst/>
          </a:prstGeom>
        </p:spPr>
        <p:txBody>
          <a:bodyPr>
            <a:spAutoFit/>
          </a:bodyPr>
          <a:lstStyle/>
          <a:p>
            <a:pPr>
              <a:lnSpc>
                <a:spcPct val="115000"/>
              </a:lnSpc>
              <a:spcAft>
                <a:spcPts val="1200"/>
              </a:spcAft>
            </a:pPr>
            <a:r>
              <a:rPr lang="en-US" sz="3200" b="1" dirty="0">
                <a:solidFill>
                  <a:srgbClr val="0070C0"/>
                </a:solidFill>
                <a:latin typeface="Times New Roman" panose="02020603050405020304" pitchFamily="18" charset="0"/>
                <a:ea typeface="Times New Roman" panose="02020603050405020304" pitchFamily="18" charset="0"/>
              </a:rPr>
              <a:t>2. </a:t>
            </a:r>
            <a:r>
              <a:rPr lang="en-US" sz="3200" b="1" dirty="0" err="1">
                <a:solidFill>
                  <a:srgbClr val="0070C0"/>
                </a:solidFill>
                <a:latin typeface="Times New Roman" panose="02020603050405020304" pitchFamily="18" charset="0"/>
                <a:ea typeface="Times New Roman" panose="02020603050405020304" pitchFamily="18" charset="0"/>
              </a:rPr>
              <a:t>Kết</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luận</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200" b="1" dirty="0">
                <a:solidFill>
                  <a:srgbClr val="0D0D0D"/>
                </a:solidFill>
                <a:latin typeface="Times New Roman" panose="02020603050405020304" pitchFamily="18" charset="0"/>
                <a:ea typeface="Times New Roman" panose="02020603050405020304" pitchFamily="18" charset="0"/>
              </a:rPr>
              <a:t>a. </a:t>
            </a:r>
            <a:r>
              <a:rPr lang="en-US" sz="3200" b="1" dirty="0" err="1">
                <a:solidFill>
                  <a:srgbClr val="0D0D0D"/>
                </a:solidFill>
                <a:latin typeface="Times New Roman" panose="02020603050405020304" pitchFamily="18" charset="0"/>
                <a:ea typeface="Times New Roman" panose="02020603050405020304" pitchFamily="18" charset="0"/>
              </a:rPr>
              <a:t>Khái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niệm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và</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đối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tượng</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nghiên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cứu</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200" b="1"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vấn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hoạch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sau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tài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thực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hiện</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3200" dirty="0">
                <a:solidFill>
                  <a:srgbClr val="0D0D0D"/>
                </a:solidFill>
                <a:latin typeface="Times New Roman" panose="02020603050405020304" pitchFamily="18" charset="0"/>
                <a:ea typeface="Times New Roman" panose="02020603050405020304" pitchFamily="18" charset="0"/>
              </a:rPr>
              <a:t>- Vấn đề nghiên cứu rất đa dạng, phong phú, bao gồm:</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3200" dirty="0">
                <a:solidFill>
                  <a:srgbClr val="0D0D0D"/>
                </a:solidFill>
                <a:latin typeface="Times New Roman" panose="02020603050405020304" pitchFamily="18" charset="0"/>
                <a:ea typeface="Times New Roman" panose="02020603050405020304" pitchFamily="18" charset="0"/>
              </a:rPr>
              <a:t>+ Vấn đề </a:t>
            </a:r>
            <a:r>
              <a:rPr lang="en-US" sz="3200" dirty="0" err="1">
                <a:solidFill>
                  <a:srgbClr val="0D0D0D"/>
                </a:solidFill>
                <a:latin typeface="Times New Roman" panose="02020603050405020304" pitchFamily="18" charset="0"/>
                <a:ea typeface="Times New Roman" panose="02020603050405020304" pitchFamily="18" charset="0"/>
              </a:rPr>
              <a:t>đặt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tập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gắn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với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môn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3200" dirty="0">
                <a:solidFill>
                  <a:srgbClr val="0D0D0D"/>
                </a:solidFill>
                <a:latin typeface="Times New Roman" panose="02020603050405020304" pitchFamily="18" charset="0"/>
                <a:ea typeface="Times New Roman" panose="02020603050405020304" pitchFamily="18" charset="0"/>
              </a:rPr>
              <a:t>+ Vấn đề </a:t>
            </a:r>
            <a:r>
              <a:rPr lang="en-US" sz="3200" dirty="0" err="1">
                <a:solidFill>
                  <a:srgbClr val="0D0D0D"/>
                </a:solidFill>
                <a:latin typeface="Times New Roman" panose="02020603050405020304" pitchFamily="18" charset="0"/>
                <a:ea typeface="Times New Roman" panose="02020603050405020304" pitchFamily="18" charset="0"/>
              </a:rPr>
              <a:t>xuất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thực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tiễn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cuộc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sống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đang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đặt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ra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cuộc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sống</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19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3" name="Rectangle 2"/>
          <p:cNvSpPr/>
          <p:nvPr/>
        </p:nvSpPr>
        <p:spPr>
          <a:xfrm>
            <a:off x="660400" y="319354"/>
            <a:ext cx="10858500" cy="5589479"/>
          </a:xfrm>
          <a:prstGeom prst="rect">
            <a:avLst/>
          </a:prstGeom>
        </p:spPr>
        <p:txBody>
          <a:bodyPr>
            <a:spAutoFit/>
          </a:bodyPr>
          <a:lstStyle/>
          <a:p>
            <a:pPr>
              <a:lnSpc>
                <a:spcPct val="115000"/>
              </a:lnSpc>
              <a:spcAft>
                <a:spcPts val="1200"/>
              </a:spcAft>
            </a:pPr>
            <a:r>
              <a:rPr lang="vi-VN" sz="2800" b="1" dirty="0">
                <a:latin typeface="Times New Roman" panose="02020603050405020304" pitchFamily="18" charset="0"/>
                <a:ea typeface="MS Mincho"/>
              </a:rPr>
              <a:t>b. </a:t>
            </a:r>
            <a:r>
              <a:rPr lang="en-US" sz="2800" b="1" dirty="0" err="1">
                <a:latin typeface="Times New Roman" panose="02020603050405020304" pitchFamily="18" charset="0"/>
                <a:ea typeface="MS Mincho"/>
              </a:rPr>
              <a:t>Các</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bước</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để</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viết</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báo</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cáo</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kết</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quả</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nghiên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cứu</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về</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một</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vấn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đề</a:t>
            </a:r>
            <a:r>
              <a:rPr lang="vi-VN" sz="2800" b="1" dirty="0">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latin typeface="Times New Roman" panose="02020603050405020304" pitchFamily="18" charset="0"/>
                <a:ea typeface="MS Mincho"/>
              </a:rPr>
              <a:t>- </a:t>
            </a:r>
            <a:r>
              <a:rPr lang="en-US" sz="2800" b="1" dirty="0" err="1">
                <a:latin typeface="Times New Roman" panose="02020603050405020304" pitchFamily="18" charset="0"/>
                <a:ea typeface="MS Mincho"/>
              </a:rPr>
              <a:t>Chọn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vấn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đề</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nghiên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cứu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Lựa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chọn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một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vấn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đề</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cần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phải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tổng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kết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làm</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rõ</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thêm</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trong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các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bài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học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hoặc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một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vấn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đề</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có</a:t>
            </a:r>
            <a:r>
              <a:rPr lang="en-US" sz="2800" dirty="0">
                <a:latin typeface="Times New Roman" panose="02020603050405020304" pitchFamily="18" charset="0"/>
                <a:ea typeface="MS Mincho"/>
              </a:rPr>
              <a:t> ý </a:t>
            </a:r>
            <a:r>
              <a:rPr lang="en-US" sz="2800" dirty="0" err="1">
                <a:latin typeface="Times New Roman" panose="02020603050405020304" pitchFamily="18" charset="0"/>
                <a:ea typeface="MS Mincho"/>
              </a:rPr>
              <a:t>nghĩa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đặt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ra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từ</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cuộc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sống</a:t>
            </a:r>
            <a:r>
              <a:rPr lang="en-US" sz="2800" dirty="0">
                <a:latin typeface="Times New Roman" panose="02020603050405020304" pitchFamily="18" charset="0"/>
                <a:ea typeface="MS Mincho"/>
              </a:rPr>
              <a:t>. </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Tiến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hành</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nghiên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cứu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theo</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một</a:t>
            </a:r>
            <a:r>
              <a:rPr lang="en-US" sz="2800" dirty="0">
                <a:latin typeface="Times New Roman" panose="02020603050405020304" pitchFamily="18" charset="0"/>
                <a:ea typeface="MS Mincho"/>
              </a:rPr>
              <a:t> </a:t>
            </a:r>
            <a:r>
              <a:rPr lang="en-US" sz="2800" b="1" dirty="0" err="1">
                <a:latin typeface="Times New Roman" panose="02020603050405020304" pitchFamily="18" charset="0"/>
                <a:ea typeface="MS Mincho"/>
              </a:rPr>
              <a:t>tiến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trình</a:t>
            </a:r>
            <a:r>
              <a:rPr lang="en-US" sz="2800" dirty="0">
                <a:latin typeface="Times New Roman" panose="02020603050405020304" pitchFamily="18" charset="0"/>
                <a:ea typeface="MS Mincho"/>
              </a:rPr>
              <a:t>: </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Xác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định</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mục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đích</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và</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cách</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thức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nghiên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cứu</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latin typeface="Times New Roman" panose="02020603050405020304" pitchFamily="18" charset="0"/>
                <a:ea typeface="MS Mincho"/>
              </a:rPr>
              <a:t>+ Thu </a:t>
            </a:r>
            <a:r>
              <a:rPr lang="en-US" sz="2800" dirty="0" err="1">
                <a:latin typeface="Times New Roman" panose="02020603050405020304" pitchFamily="18" charset="0"/>
                <a:ea typeface="MS Mincho"/>
              </a:rPr>
              <a:t>thập</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và</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lựa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chọn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tài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liệu</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Ghi</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chép</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sử</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dụng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các</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công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cụ</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tra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cứu</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như</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từ</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điển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sách</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báo</a:t>
            </a:r>
            <a:r>
              <a:rPr lang="en-US" sz="2800" dirty="0">
                <a:latin typeface="Times New Roman" panose="02020603050405020304" pitchFamily="18" charset="0"/>
                <a:ea typeface="MS Mincho"/>
              </a:rPr>
              <a:t>, Internet,…</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Tổng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hợp</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kết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quả</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nghiên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cứu</a:t>
            </a:r>
            <a:endParaRPr lang="en-US" sz="2800" dirty="0">
              <a:latin typeface="Times New Roman" panose="02020603050405020304" pitchFamily="18" charset="0"/>
              <a:ea typeface="Times New Roman" panose="02020603050405020304" pitchFamily="18" charset="0"/>
            </a:endParaRPr>
          </a:p>
          <a:p>
            <a:pPr lvl="0">
              <a:lnSpc>
                <a:spcPct val="115000"/>
              </a:lnSpc>
              <a:spcAft>
                <a:spcPts val="1200"/>
              </a:spcAft>
              <a:buSzPts val="1400"/>
            </a:pP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Xây</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dựng</a:t>
            </a:r>
            <a:r>
              <a:rPr lang="en-US" sz="2800" dirty="0">
                <a:latin typeface="Times New Roman" panose="02020603050405020304" pitchFamily="18" charset="0"/>
                <a:ea typeface="MS Mincho"/>
              </a:rPr>
              <a:t> </a:t>
            </a:r>
            <a:r>
              <a:rPr lang="en-US" sz="2800" b="1" dirty="0" err="1">
                <a:latin typeface="Times New Roman" panose="02020603050405020304" pitchFamily="18" charset="0"/>
                <a:ea typeface="MS Mincho"/>
              </a:rPr>
              <a:t>dàn</a:t>
            </a:r>
            <a:r>
              <a:rPr lang="en-US" sz="2800" b="1" dirty="0">
                <a:latin typeface="Times New Roman" panose="02020603050405020304" pitchFamily="18" charset="0"/>
                <a:ea typeface="MS Mincho"/>
              </a:rPr>
              <a:t> ý</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đề</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cương</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của</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báo</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cáo</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kết</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quả</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nghiên</a:t>
            </a:r>
            <a:r>
              <a:rPr lang="en-US" sz="2800" dirty="0">
                <a:latin typeface="Times New Roman" panose="02020603050405020304" pitchFamily="18" charset="0"/>
                <a:ea typeface="MS Mincho"/>
              </a:rPr>
              <a:t> </a:t>
            </a:r>
            <a:r>
              <a:rPr lang="en-US" sz="2800" dirty="0" err="1">
                <a:latin typeface="Times New Roman" panose="02020603050405020304" pitchFamily="18" charset="0"/>
                <a:ea typeface="MS Mincho"/>
              </a:rPr>
              <a:t>cứu</a:t>
            </a:r>
            <a:r>
              <a:rPr lang="en-US" sz="2800" dirty="0">
                <a:latin typeface="Times New Roman" panose="02020603050405020304" pitchFamily="18" charset="0"/>
                <a:ea typeface="MS Mincho"/>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04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660400" y="263852"/>
            <a:ext cx="8100294" cy="548099"/>
          </a:xfrm>
          <a:prstGeom prst="rect">
            <a:avLst/>
          </a:prstGeom>
        </p:spPr>
        <p:txBody>
          <a:bodyPr wrap="none">
            <a:spAutoFit/>
          </a:bodyPr>
          <a:lstStyle/>
          <a:p>
            <a:pPr>
              <a:lnSpc>
                <a:spcPct val="115000"/>
              </a:lnSpc>
              <a:spcAft>
                <a:spcPts val="1200"/>
              </a:spcAft>
            </a:pPr>
            <a:r>
              <a:rPr lang="en-US" sz="2800" b="1" dirty="0">
                <a:latin typeface="Times New Roman" panose="02020603050405020304" pitchFamily="18" charset="0"/>
                <a:ea typeface="MS Mincho"/>
              </a:rPr>
              <a:t>3. </a:t>
            </a:r>
            <a:r>
              <a:rPr lang="en-US" sz="2800" b="1" dirty="0" err="1">
                <a:latin typeface="Times New Roman" panose="02020603050405020304" pitchFamily="18" charset="0"/>
                <a:ea typeface="MS Mincho"/>
              </a:rPr>
              <a:t>Dàn</a:t>
            </a:r>
            <a:r>
              <a:rPr lang="en-US" sz="2800" b="1" dirty="0">
                <a:latin typeface="Times New Roman" panose="02020603050405020304" pitchFamily="18" charset="0"/>
                <a:ea typeface="MS Mincho"/>
              </a:rPr>
              <a:t> ý (</a:t>
            </a:r>
            <a:r>
              <a:rPr lang="en-US" sz="2800" b="1" dirty="0" err="1">
                <a:latin typeface="Times New Roman" panose="02020603050405020304" pitchFamily="18" charset="0"/>
                <a:ea typeface="MS Mincho"/>
              </a:rPr>
              <a:t>đề</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cương</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của</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báo</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cáo</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kết</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quả</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nghiên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cứu</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96120122"/>
              </p:ext>
            </p:extLst>
          </p:nvPr>
        </p:nvGraphicFramePr>
        <p:xfrm>
          <a:off x="660399" y="1028702"/>
          <a:ext cx="10858500" cy="4815840"/>
        </p:xfrm>
        <a:graphic>
          <a:graphicData uri="http://schemas.openxmlformats.org/drawingml/2006/table">
            <a:tbl>
              <a:tblPr firstRow="1" firstCol="1" bandRow="1"/>
              <a:tblGrid>
                <a:gridCol w="1817330">
                  <a:extLst>
                    <a:ext uri="{9D8B030D-6E8A-4147-A177-3AD203B41FA5}">
                      <a16:colId xmlns:a16="http://schemas.microsoft.com/office/drawing/2014/main" xmlns="" val="3669848106"/>
                    </a:ext>
                  </a:extLst>
                </a:gridCol>
                <a:gridCol w="9041170">
                  <a:extLst>
                    <a:ext uri="{9D8B030D-6E8A-4147-A177-3AD203B41FA5}">
                      <a16:colId xmlns:a16="http://schemas.microsoft.com/office/drawing/2014/main" xmlns="" val="3333181688"/>
                    </a:ext>
                  </a:extLst>
                </a:gridCol>
              </a:tblGrid>
              <a:tr h="339440">
                <a:tc>
                  <a:txBody>
                    <a:bodyPr/>
                    <a:lstStyle/>
                    <a:p>
                      <a:pPr>
                        <a:lnSpc>
                          <a:spcPct val="115000"/>
                        </a:lnSpc>
                        <a:spcAft>
                          <a:spcPts val="1200"/>
                        </a:spcAft>
                      </a:pPr>
                      <a:r>
                        <a:rPr lang="en-US" sz="2400" b="1" dirty="0" err="1">
                          <a:effectLst/>
                          <a:latin typeface="Times New Roman" panose="02020603050405020304" pitchFamily="18" charset="0"/>
                          <a:ea typeface="MS Mincho"/>
                          <a:cs typeface="Times New Roman" panose="02020603050405020304" pitchFamily="18" charset="0"/>
                        </a:rPr>
                        <a:t>Phần</a:t>
                      </a:r>
                      <a:r>
                        <a:rPr lang="en-US" sz="2400" b="1" dirty="0">
                          <a:effectLst/>
                          <a:latin typeface="Times New Roman" panose="02020603050405020304" pitchFamily="18" charset="0"/>
                          <a:ea typeface="MS Mincho"/>
                          <a:cs typeface="Times New Roman" panose="02020603050405020304" pitchFamily="18" charset="0"/>
                        </a:rPr>
                        <a:t> </a:t>
                      </a:r>
                      <a:r>
                        <a:rPr lang="en-US" sz="2400" b="1" dirty="0" err="1">
                          <a:effectLst/>
                          <a:latin typeface="Times New Roman" panose="02020603050405020304" pitchFamily="18" charset="0"/>
                          <a:ea typeface="MS Mincho"/>
                          <a:cs typeface="Times New Roman" panose="02020603050405020304" pitchFamily="18" charset="0"/>
                        </a:rPr>
                        <a:t>mở</a:t>
                      </a:r>
                      <a:r>
                        <a:rPr lang="en-US" sz="2400" b="1" dirty="0">
                          <a:effectLst/>
                          <a:latin typeface="Times New Roman" panose="02020603050405020304" pitchFamily="18" charset="0"/>
                          <a:ea typeface="MS Mincho"/>
                          <a:cs typeface="Times New Roman" panose="02020603050405020304" pitchFamily="18" charset="0"/>
                        </a:rPr>
                        <a:t> </a:t>
                      </a:r>
                      <a:r>
                        <a:rPr lang="en-US" sz="2400" b="1" dirty="0" err="1">
                          <a:effectLst/>
                          <a:latin typeface="Times New Roman" panose="02020603050405020304" pitchFamily="18" charset="0"/>
                          <a:ea typeface="MS Mincho"/>
                          <a:cs typeface="Times New Roman" panose="02020603050405020304" pitchFamily="18" charset="0"/>
                        </a:rPr>
                        <a:t>đầu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26" marR="60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lvl="0" indent="0">
                        <a:lnSpc>
                          <a:spcPct val="115000"/>
                        </a:lnSpc>
                        <a:spcAft>
                          <a:spcPts val="1200"/>
                        </a:spcAft>
                        <a:buSzPts val="1400"/>
                        <a:buFont typeface="Times New Roman" panose="02020603050405020304" pitchFamily="18" charset="0"/>
                        <a:buNone/>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Nêu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vấn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tài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được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lựa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chọn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để</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nghiên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cứu</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1200"/>
                        </a:spcAft>
                        <a:buSzPts val="1400"/>
                        <a:buFont typeface="Times New Roman" panose="02020603050405020304" pitchFamily="18" charset="0"/>
                        <a:buNone/>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Lí</a:t>
                      </a:r>
                      <a:r>
                        <a:rPr lang="en-US" sz="2400" dirty="0">
                          <a:effectLst/>
                          <a:latin typeface="Times New Roman" panose="02020603050405020304" pitchFamily="18" charset="0"/>
                          <a:ea typeface="MS Mincho"/>
                          <a:cs typeface="Times New Roman" panose="02020603050405020304" pitchFamily="18" charset="0"/>
                        </a:rPr>
                        <a:t> do, </a:t>
                      </a:r>
                      <a:r>
                        <a:rPr lang="en-US" sz="2400" dirty="0" err="1">
                          <a:effectLst/>
                          <a:latin typeface="Times New Roman" panose="02020603050405020304" pitchFamily="18" charset="0"/>
                          <a:ea typeface="MS Mincho"/>
                          <a:cs typeface="Times New Roman" panose="02020603050405020304" pitchFamily="18" charset="0"/>
                        </a:rPr>
                        <a:t>mục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đích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và</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phương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pháp</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nghiên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cứu</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26" marR="60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874203034"/>
                  </a:ext>
                </a:extLst>
              </a:tr>
              <a:tr h="563670">
                <a:tc>
                  <a:txBody>
                    <a:bodyPr/>
                    <a:lstStyle/>
                    <a:p>
                      <a:pPr>
                        <a:lnSpc>
                          <a:spcPct val="115000"/>
                        </a:lnSpc>
                        <a:spcAft>
                          <a:spcPts val="1200"/>
                        </a:spcAft>
                      </a:pPr>
                      <a:r>
                        <a:rPr lang="en-US" sz="2400" b="1">
                          <a:effectLst/>
                          <a:latin typeface="Times New Roman" panose="02020603050405020304" pitchFamily="18" charset="0"/>
                          <a:ea typeface="MS Mincho"/>
                          <a:cs typeface="Times New Roman" panose="02020603050405020304" pitchFamily="18" charset="0"/>
                        </a:rPr>
                        <a:t>Phần nội dung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26" marR="60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lvl="0" indent="0">
                        <a:lnSpc>
                          <a:spcPct val="115000"/>
                        </a:lnSpc>
                        <a:spcAft>
                          <a:spcPts val="1200"/>
                        </a:spcAft>
                        <a:buSzPts val="1400"/>
                        <a:buFont typeface="Times New Roman" panose="02020603050405020304" pitchFamily="18" charset="0"/>
                        <a:buNone/>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Lần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lượt</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trình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bày</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kết</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quả</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nghiên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cứu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Triển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khai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lí</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lẽ</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dẫn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chứng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lập</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luận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chứng</a:t>
                      </a:r>
                      <a:r>
                        <a:rPr lang="en-US" sz="2400" dirty="0">
                          <a:effectLst/>
                          <a:latin typeface="Times New Roman" panose="02020603050405020304" pitchFamily="18" charset="0"/>
                          <a:ea typeface="MS Mincho"/>
                          <a:cs typeface="Times New Roman" panose="02020603050405020304" pitchFamily="18" charset="0"/>
                        </a:rPr>
                        <a:t> minh </a:t>
                      </a:r>
                      <a:r>
                        <a:rPr lang="en-US" sz="2400" dirty="0" err="1">
                          <a:effectLst/>
                          <a:latin typeface="Times New Roman" panose="02020603050405020304" pitchFamily="18" charset="0"/>
                          <a:ea typeface="MS Mincho"/>
                          <a:cs typeface="Times New Roman" panose="02020603050405020304" pitchFamily="18" charset="0"/>
                        </a:rPr>
                        <a:t>cho</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luận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điểm</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được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nêu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1200"/>
                        </a:spcAft>
                        <a:buSzPts val="1400"/>
                        <a:buFont typeface="Times New Roman" panose="02020603050405020304" pitchFamily="18" charset="0"/>
                        <a:buNone/>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Có</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thể</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trích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dẫn</a:t>
                      </a:r>
                      <a:r>
                        <a:rPr lang="en-US" sz="2400" dirty="0">
                          <a:effectLst/>
                          <a:latin typeface="Times New Roman" panose="02020603050405020304" pitchFamily="18" charset="0"/>
                          <a:ea typeface="MS Mincho"/>
                          <a:cs typeface="Times New Roman" panose="02020603050405020304" pitchFamily="18" charset="0"/>
                        </a:rPr>
                        <a:t> ý </a:t>
                      </a:r>
                      <a:r>
                        <a:rPr lang="en-US" sz="2400" dirty="0" err="1">
                          <a:effectLst/>
                          <a:latin typeface="Times New Roman" panose="02020603050405020304" pitchFamily="18" charset="0"/>
                          <a:ea typeface="MS Mincho"/>
                          <a:cs typeface="Times New Roman" panose="02020603050405020304" pitchFamily="18" charset="0"/>
                        </a:rPr>
                        <a:t>kiến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người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khác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cước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chú</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lập</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bảng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biểu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thống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kê</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đối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tượng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nghiên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cứu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để</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chứng</a:t>
                      </a:r>
                      <a:r>
                        <a:rPr lang="en-US" sz="2400" dirty="0">
                          <a:effectLst/>
                          <a:latin typeface="Times New Roman" panose="02020603050405020304" pitchFamily="18" charset="0"/>
                          <a:ea typeface="MS Mincho"/>
                          <a:cs typeface="Times New Roman" panose="02020603050405020304" pitchFamily="18" charset="0"/>
                        </a:rPr>
                        <a:t> minh </a:t>
                      </a:r>
                      <a:r>
                        <a:rPr lang="en-US" sz="2400" dirty="0" err="1">
                          <a:effectLst/>
                          <a:latin typeface="Times New Roman" panose="02020603050405020304" pitchFamily="18" charset="0"/>
                          <a:ea typeface="MS Mincho"/>
                          <a:cs typeface="Times New Roman" panose="02020603050405020304" pitchFamily="18" charset="0"/>
                        </a:rPr>
                        <a:t>tính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chính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xác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cho</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lập</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luận</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1200"/>
                        </a:spcAft>
                        <a:buSzPts val="1400"/>
                        <a:buFont typeface="Times New Roman" panose="02020603050405020304" pitchFamily="18" charset="0"/>
                        <a:buNone/>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Tạo</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sự</a:t>
                      </a:r>
                      <a:r>
                        <a:rPr lang="en-US" sz="2400" dirty="0">
                          <a:effectLst/>
                          <a:latin typeface="Times New Roman" panose="02020603050405020304" pitchFamily="18" charset="0"/>
                          <a:ea typeface="MS Mincho"/>
                          <a:cs typeface="Times New Roman" panose="02020603050405020304" pitchFamily="18" charset="0"/>
                        </a:rPr>
                        <a:t> so </a:t>
                      </a:r>
                      <a:r>
                        <a:rPr lang="en-US" sz="2400" dirty="0" err="1">
                          <a:effectLst/>
                          <a:latin typeface="Times New Roman" panose="02020603050405020304" pitchFamily="18" charset="0"/>
                          <a:ea typeface="MS Mincho"/>
                          <a:cs typeface="Times New Roman" panose="02020603050405020304" pitchFamily="18" charset="0"/>
                        </a:rPr>
                        <a:t>sánh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cần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thiết</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với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đối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tượng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nghiên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cứu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khác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để</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tạo</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nên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cự</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hấp</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dẫn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và</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thuyết</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phục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cho</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báo</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cáo</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26" marR="60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632025769"/>
                  </a:ext>
                </a:extLst>
              </a:tr>
              <a:tr h="339440">
                <a:tc>
                  <a:txBody>
                    <a:bodyPr/>
                    <a:lstStyle/>
                    <a:p>
                      <a:pPr>
                        <a:lnSpc>
                          <a:spcPct val="115000"/>
                        </a:lnSpc>
                        <a:spcAft>
                          <a:spcPts val="1200"/>
                        </a:spcAft>
                      </a:pPr>
                      <a:r>
                        <a:rPr lang="en-US" sz="2400" b="1">
                          <a:effectLst/>
                          <a:latin typeface="Times New Roman" panose="02020603050405020304" pitchFamily="18" charset="0"/>
                          <a:ea typeface="MS Mincho"/>
                          <a:cs typeface="Times New Roman" panose="02020603050405020304" pitchFamily="18" charset="0"/>
                        </a:rPr>
                        <a:t>Phần kết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26" marR="60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lvl="0" indent="0">
                        <a:lnSpc>
                          <a:spcPct val="115000"/>
                        </a:lnSpc>
                        <a:spcAft>
                          <a:spcPts val="1200"/>
                        </a:spcAft>
                        <a:buSzPts val="1400"/>
                        <a:buFont typeface="Times New Roman" panose="02020603050405020304" pitchFamily="18" charset="0"/>
                        <a:buNone/>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Khái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quát</a:t>
                      </a:r>
                      <a:r>
                        <a:rPr lang="en-US" sz="2400" dirty="0">
                          <a:effectLst/>
                          <a:latin typeface="Times New Roman" panose="02020603050405020304" pitchFamily="18" charset="0"/>
                          <a:ea typeface="MS Mincho"/>
                          <a:cs typeface="Times New Roman" panose="02020603050405020304" pitchFamily="18" charset="0"/>
                        </a:rPr>
                        <a:t> ý </a:t>
                      </a:r>
                      <a:r>
                        <a:rPr lang="en-US" sz="2400" dirty="0" err="1">
                          <a:effectLst/>
                          <a:latin typeface="Times New Roman" panose="02020603050405020304" pitchFamily="18" charset="0"/>
                          <a:ea typeface="MS Mincho"/>
                          <a:cs typeface="Times New Roman" panose="02020603050405020304" pitchFamily="18" charset="0"/>
                        </a:rPr>
                        <a:t>nghĩa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tầm</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quan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trọng</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của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vấn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đã</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được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trình</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bày</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1200"/>
                        </a:spcAft>
                        <a:buSzPts val="1400"/>
                        <a:buFont typeface="Times New Roman" panose="02020603050405020304" pitchFamily="18" charset="0"/>
                        <a:buNone/>
                      </a:pP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Nêu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các</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đề</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xuất</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khuyến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nghị</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của</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người</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nghiên</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cứu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nếu</a:t>
                      </a:r>
                      <a:r>
                        <a:rPr lang="en-US" sz="2400" dirty="0">
                          <a:effectLst/>
                          <a:latin typeface="Times New Roman" panose="02020603050405020304" pitchFamily="18" charset="0"/>
                          <a:ea typeface="MS Mincho"/>
                          <a:cs typeface="Times New Roman" panose="02020603050405020304" pitchFamily="18" charset="0"/>
                        </a:rPr>
                        <a:t> </a:t>
                      </a:r>
                      <a:r>
                        <a:rPr lang="en-US" sz="2400" dirty="0" err="1">
                          <a:effectLst/>
                          <a:latin typeface="Times New Roman" panose="02020603050405020304" pitchFamily="18" charset="0"/>
                          <a:ea typeface="MS Mincho"/>
                          <a:cs typeface="Times New Roman" panose="02020603050405020304" pitchFamily="18" charset="0"/>
                        </a:rPr>
                        <a:t>có</a:t>
                      </a:r>
                      <a:r>
                        <a:rPr lang="en-US" sz="2400" dirty="0">
                          <a:effectLst/>
                          <a:latin typeface="Times New Roman" panose="02020603050405020304" pitchFamily="18" charset="0"/>
                          <a:ea typeface="MS Mincho"/>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26" marR="60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2673004952"/>
                  </a:ext>
                </a:extLst>
              </a:tr>
            </a:tbl>
          </a:graphicData>
        </a:graphic>
      </p:graphicFrame>
    </p:spTree>
    <p:extLst>
      <p:ext uri="{BB962C8B-B14F-4D97-AF65-F5344CB8AC3E}">
        <p14:creationId xmlns:p14="http://schemas.microsoft.com/office/powerpoint/2010/main" val="92788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3" name="Rectangle 2"/>
          <p:cNvSpPr/>
          <p:nvPr/>
        </p:nvSpPr>
        <p:spPr>
          <a:xfrm>
            <a:off x="666750" y="629405"/>
            <a:ext cx="10858500" cy="4847481"/>
          </a:xfrm>
          <a:prstGeom prst="rect">
            <a:avLst/>
          </a:prstGeom>
        </p:spPr>
        <p:txBody>
          <a:bodyPr>
            <a:spAutoFit/>
          </a:bodyPr>
          <a:lstStyle/>
          <a:p>
            <a:pPr>
              <a:lnSpc>
                <a:spcPct val="115000"/>
              </a:lnSpc>
              <a:spcAft>
                <a:spcPts val="1200"/>
              </a:spcAft>
            </a:pPr>
            <a:r>
              <a:rPr lang="en-US" sz="3600" b="1" dirty="0">
                <a:solidFill>
                  <a:srgbClr val="0070C0"/>
                </a:solidFill>
                <a:latin typeface="Times New Roman" panose="02020603050405020304" pitchFamily="18" charset="0"/>
                <a:ea typeface="MS Mincho"/>
              </a:rPr>
              <a:t>4. </a:t>
            </a:r>
            <a:r>
              <a:rPr lang="vi-VN" sz="3600" b="1" dirty="0">
                <a:solidFill>
                  <a:srgbClr val="0070C0"/>
                </a:solidFill>
                <a:latin typeface="Times New Roman" panose="02020603050405020304" pitchFamily="18" charset="0"/>
                <a:ea typeface="MS Mincho"/>
              </a:rPr>
              <a:t>Yêu cầu đối với </a:t>
            </a:r>
            <a:r>
              <a:rPr lang="en-US" sz="3600" b="1" dirty="0" err="1">
                <a:solidFill>
                  <a:srgbClr val="0070C0"/>
                </a:solidFill>
                <a:latin typeface="Times New Roman" panose="02020603050405020304" pitchFamily="18" charset="0"/>
                <a:ea typeface="MS Mincho"/>
              </a:rPr>
              <a:t>người</a:t>
            </a:r>
            <a:r>
              <a:rPr lang="en-US" sz="3600" b="1" dirty="0">
                <a:solidFill>
                  <a:srgbClr val="0070C0"/>
                </a:solidFill>
                <a:latin typeface="Times New Roman" panose="02020603050405020304" pitchFamily="18" charset="0"/>
                <a:ea typeface="MS Mincho"/>
              </a:rPr>
              <a:t> </a:t>
            </a:r>
            <a:r>
              <a:rPr lang="en-US" sz="3600" b="1" dirty="0" err="1">
                <a:solidFill>
                  <a:srgbClr val="0070C0"/>
                </a:solidFill>
                <a:latin typeface="Times New Roman" panose="02020603050405020304" pitchFamily="18" charset="0"/>
                <a:ea typeface="MS Mincho"/>
              </a:rPr>
              <a:t>viết</a:t>
            </a:r>
            <a:r>
              <a:rPr lang="en-US" sz="3600" b="1" dirty="0">
                <a:solidFill>
                  <a:srgbClr val="0070C0"/>
                </a:solidFill>
                <a:latin typeface="Times New Roman" panose="02020603050405020304" pitchFamily="18" charset="0"/>
                <a:ea typeface="MS Mincho"/>
              </a:rPr>
              <a:t> </a:t>
            </a:r>
            <a:r>
              <a:rPr lang="en-US" sz="3600" b="1" dirty="0" err="1">
                <a:solidFill>
                  <a:srgbClr val="0070C0"/>
                </a:solidFill>
                <a:latin typeface="Times New Roman" panose="02020603050405020304" pitchFamily="18" charset="0"/>
                <a:ea typeface="MS Mincho"/>
              </a:rPr>
              <a:t>báo</a:t>
            </a:r>
            <a:r>
              <a:rPr lang="en-US" sz="3600" b="1" dirty="0">
                <a:solidFill>
                  <a:srgbClr val="0070C0"/>
                </a:solidFill>
                <a:latin typeface="Times New Roman" panose="02020603050405020304" pitchFamily="18" charset="0"/>
                <a:ea typeface="MS Mincho"/>
              </a:rPr>
              <a:t> </a:t>
            </a:r>
            <a:r>
              <a:rPr lang="en-US" sz="3600" b="1" dirty="0" err="1">
                <a:solidFill>
                  <a:srgbClr val="0070C0"/>
                </a:solidFill>
                <a:latin typeface="Times New Roman" panose="02020603050405020304" pitchFamily="18" charset="0"/>
                <a:ea typeface="MS Mincho"/>
              </a:rPr>
              <a:t>cáo</a:t>
            </a:r>
            <a:endParaRPr lang="en-US" sz="36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Cần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mạnh</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dạn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tìm</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tòi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cố</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gắng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để</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có</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những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phát</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hiện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của</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riêng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mình</a:t>
            </a:r>
            <a:r>
              <a:rPr lang="en-US" sz="3600" dirty="0">
                <a:solidFill>
                  <a:srgbClr val="0D0D0D"/>
                </a:solidFill>
                <a:latin typeface="Times New Roman" panose="02020603050405020304" pitchFamily="18" charset="0"/>
                <a:ea typeface="MS Mincho"/>
              </a:rPr>
              <a:t>.</a:t>
            </a:r>
            <a:endParaRPr lang="en-US" sz="36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Tránh</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việc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đạo</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văn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hoặc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vay</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mượn</a:t>
            </a:r>
            <a:r>
              <a:rPr lang="en-US" sz="3600" dirty="0">
                <a:solidFill>
                  <a:srgbClr val="0D0D0D"/>
                </a:solidFill>
                <a:latin typeface="Times New Roman" panose="02020603050405020304" pitchFamily="18" charset="0"/>
                <a:ea typeface="MS Mincho"/>
              </a:rPr>
              <a:t> ý </a:t>
            </a:r>
            <a:r>
              <a:rPr lang="en-US" sz="3600" dirty="0" err="1">
                <a:solidFill>
                  <a:srgbClr val="0D0D0D"/>
                </a:solidFill>
                <a:latin typeface="Times New Roman" panose="02020603050405020304" pitchFamily="18" charset="0"/>
                <a:ea typeface="MS Mincho"/>
              </a:rPr>
              <a:t>kiến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người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khác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mà</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không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dẫn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nguồn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tài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liệu</a:t>
            </a:r>
            <a:r>
              <a:rPr lang="en-US" sz="3600" dirty="0">
                <a:solidFill>
                  <a:srgbClr val="0D0D0D"/>
                </a:solidFill>
                <a:latin typeface="Times New Roman" panose="02020603050405020304" pitchFamily="18" charset="0"/>
                <a:ea typeface="MS Mincho"/>
              </a:rPr>
              <a:t>.</a:t>
            </a:r>
            <a:endParaRPr lang="en-US" sz="3600" dirty="0">
              <a:latin typeface="Times New Roman" panose="02020603050405020304" pitchFamily="18" charset="0"/>
              <a:ea typeface="Times New Roman" panose="02020603050405020304" pitchFamily="18" charset="0"/>
            </a:endParaRPr>
          </a:p>
          <a:p>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Có</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thể</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sử</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dụng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trích</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dẫn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cước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chú</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và</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các</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phương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tiện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hỗ</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trợ</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phù</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hợp</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trong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báo</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cáo</a:t>
            </a:r>
            <a:r>
              <a:rPr lang="en-US" sz="3600" dirty="0">
                <a:solidFill>
                  <a:srgbClr val="0D0D0D"/>
                </a:solidFill>
                <a:latin typeface="Times New Roman" panose="02020603050405020304" pitchFamily="18" charset="0"/>
                <a:ea typeface="MS Mincho"/>
              </a:rPr>
              <a:t>.</a:t>
            </a:r>
            <a:endParaRPr lang="en-US" sz="3600" dirty="0"/>
          </a:p>
        </p:txBody>
      </p:sp>
    </p:spTree>
    <p:extLst>
      <p:ext uri="{BB962C8B-B14F-4D97-AF65-F5344CB8AC3E}">
        <p14:creationId xmlns:p14="http://schemas.microsoft.com/office/powerpoint/2010/main" val="30329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3206873" y="156148"/>
            <a:ext cx="5765553" cy="523220"/>
          </a:xfrm>
          <a:prstGeom prst="rect">
            <a:avLst/>
          </a:prstGeom>
        </p:spPr>
        <p:txBody>
          <a:bodyPr wrap="none">
            <a:spAutoFit/>
          </a:bodyPr>
          <a:lstStyle/>
          <a:p>
            <a:r>
              <a:rPr lang="en-US" sz="2800" b="1" dirty="0">
                <a:solidFill>
                  <a:srgbClr val="7030A0"/>
                </a:solidFill>
                <a:latin typeface="Times New Roman" panose="02020603050405020304" pitchFamily="18" charset="0"/>
                <a:ea typeface="Calibri" panose="020F0502020204030204" pitchFamily="34" charset="0"/>
              </a:rPr>
              <a:t>LUYỆN TẬP – THỰC HÀNH VIẾT</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080793014"/>
              </p:ext>
            </p:extLst>
          </p:nvPr>
        </p:nvGraphicFramePr>
        <p:xfrm>
          <a:off x="660400" y="1211384"/>
          <a:ext cx="10858500" cy="5047488"/>
        </p:xfrm>
        <a:graphic>
          <a:graphicData uri="http://schemas.openxmlformats.org/drawingml/2006/table">
            <a:tbl>
              <a:tblPr firstRow="1" firstCol="1" bandRow="1"/>
              <a:tblGrid>
                <a:gridCol w="4943987">
                  <a:extLst>
                    <a:ext uri="{9D8B030D-6E8A-4147-A177-3AD203B41FA5}">
                      <a16:colId xmlns:a16="http://schemas.microsoft.com/office/drawing/2014/main" xmlns="" val="3852231125"/>
                    </a:ext>
                  </a:extLst>
                </a:gridCol>
                <a:gridCol w="5914513">
                  <a:extLst>
                    <a:ext uri="{9D8B030D-6E8A-4147-A177-3AD203B41FA5}">
                      <a16:colId xmlns:a16="http://schemas.microsoft.com/office/drawing/2014/main" xmlns="" val="3159262062"/>
                    </a:ext>
                  </a:extLst>
                </a:gridCol>
              </a:tblGrid>
              <a:tr h="0">
                <a:tc gridSpan="2">
                  <a:txBody>
                    <a:bodyPr/>
                    <a:lstStyle/>
                    <a:p>
                      <a:pPr algn="ctr">
                        <a:lnSpc>
                          <a:spcPct val="115000"/>
                        </a:lnSpc>
                        <a:spcAft>
                          <a:spcPts val="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TÌM Ý:</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841260705"/>
                  </a:ext>
                </a:extLst>
              </a:tr>
              <a:tr h="0">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(GV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THCS hay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36702170"/>
                  </a:ext>
                </a:extLst>
              </a:tr>
              <a:tr h="0">
                <a:tc>
                  <a:txBody>
                    <a:bodyPr/>
                    <a:lstStyle/>
                    <a:p>
                      <a:pPr algn="just">
                        <a:lnSpc>
                          <a:spcPct val="115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584148255"/>
                  </a:ext>
                </a:extLst>
              </a:tr>
              <a:tr h="0">
                <a:tc>
                  <a:txBody>
                    <a:bodyPr/>
                    <a:lstStyle/>
                    <a:p>
                      <a:pPr algn="just">
                        <a:lnSpc>
                          <a:spcPct val="115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Những đặc điểm hình thức của thơ Đường luật có tác dụng gì trong việc biểu đạt nội dung của bài thơ?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932780067"/>
                  </a:ext>
                </a:extLst>
              </a:tr>
            </a:tbl>
          </a:graphicData>
        </a:graphic>
      </p:graphicFrame>
      <p:sp>
        <p:nvSpPr>
          <p:cNvPr id="6" name="Rectangle 5"/>
          <p:cNvSpPr/>
          <p:nvPr/>
        </p:nvSpPr>
        <p:spPr>
          <a:xfrm>
            <a:off x="468189" y="518170"/>
            <a:ext cx="2529860" cy="613245"/>
          </a:xfrm>
          <a:prstGeom prst="rect">
            <a:avLst/>
          </a:prstGeom>
        </p:spPr>
        <p:txBody>
          <a:bodyPr wrap="none">
            <a:spAutoFit/>
          </a:bodyPr>
          <a:lstStyle/>
          <a:p>
            <a:pPr>
              <a:lnSpc>
                <a:spcPct val="115000"/>
              </a:lnSpc>
            </a:pPr>
            <a:r>
              <a:rPr lang="en-US" sz="3200" b="1" dirty="0" err="1">
                <a:solidFill>
                  <a:srgbClr val="FF0000"/>
                </a:solidFill>
                <a:latin typeface="Times New Roman" panose="02020603050405020304" pitchFamily="18" charset="0"/>
                <a:ea typeface="MS Mincho"/>
              </a:rPr>
              <a:t>II.Thực</a:t>
            </a:r>
            <a:r>
              <a:rPr lang="en-US" sz="3200" b="1" dirty="0">
                <a:solidFill>
                  <a:srgbClr val="FF0000"/>
                </a:solidFill>
                <a:latin typeface="Times New Roman" panose="02020603050405020304" pitchFamily="18" charset="0"/>
                <a:ea typeface="MS Mincho"/>
              </a:rPr>
              <a:t> </a:t>
            </a:r>
            <a:r>
              <a:rPr lang="en-US" sz="3200" b="1" dirty="0" err="1">
                <a:solidFill>
                  <a:srgbClr val="FF0000"/>
                </a:solidFill>
                <a:latin typeface="Times New Roman" panose="02020603050405020304" pitchFamily="18" charset="0"/>
                <a:ea typeface="MS Mincho"/>
              </a:rPr>
              <a:t>hành</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66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3206873" y="156148"/>
            <a:ext cx="57655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LUYỆN TẬP – THỰC HÀNH VIẾT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68189" y="51817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Plaque 2"/>
          <p:cNvSpPr/>
          <p:nvPr/>
        </p:nvSpPr>
        <p:spPr>
          <a:xfrm>
            <a:off x="2188702" y="1725561"/>
            <a:ext cx="7801897" cy="2890684"/>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3200" b="1" u="sng" dirty="0" err="1">
                <a:solidFill>
                  <a:srgbClr val="0070C0"/>
                </a:solidFill>
                <a:latin typeface="Times New Roman" panose="02020603050405020304" pitchFamily="18" charset="0"/>
                <a:ea typeface="MS Mincho"/>
              </a:rPr>
              <a:t>Bài</a:t>
            </a:r>
            <a:r>
              <a:rPr lang="en-US" sz="3200" b="1" u="sng" dirty="0">
                <a:solidFill>
                  <a:srgbClr val="0070C0"/>
                </a:solidFill>
                <a:latin typeface="Times New Roman" panose="02020603050405020304" pitchFamily="18" charset="0"/>
                <a:ea typeface="MS Mincho"/>
              </a:rPr>
              <a:t> </a:t>
            </a:r>
            <a:r>
              <a:rPr lang="en-US" sz="3200" b="1" u="sng" dirty="0" err="1">
                <a:solidFill>
                  <a:srgbClr val="0070C0"/>
                </a:solidFill>
                <a:latin typeface="Times New Roman" panose="02020603050405020304" pitchFamily="18" charset="0"/>
                <a:ea typeface="MS Mincho"/>
              </a:rPr>
              <a:t>tập</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Em</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hãy</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viết</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báo</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cáo</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kết</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quả</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nghiên</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cứu</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về</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đặc</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điểm</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hình</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thức</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thơ</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Đường</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luật</a:t>
            </a:r>
            <a:r>
              <a:rPr lang="en-US" sz="3200" dirty="0">
                <a:solidFill>
                  <a:srgbClr val="0070C0"/>
                </a:solidFill>
                <a:latin typeface="Times New Roman" panose="02020603050405020304" pitchFamily="18" charset="0"/>
                <a:ea typeface="MS Mincho"/>
              </a:rPr>
              <a:t> qua </a:t>
            </a:r>
            <a:r>
              <a:rPr lang="en-US" sz="3200" dirty="0" err="1">
                <a:solidFill>
                  <a:srgbClr val="0070C0"/>
                </a:solidFill>
                <a:latin typeface="Times New Roman" panose="02020603050405020304" pitchFamily="18" charset="0"/>
                <a:ea typeface="MS Mincho"/>
              </a:rPr>
              <a:t>một</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số</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bài</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thơ</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trung</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đại</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đã</a:t>
            </a:r>
            <a:r>
              <a:rPr lang="en-US" sz="3200" dirty="0">
                <a:solidFill>
                  <a:srgbClr val="0070C0"/>
                </a:solidFill>
                <a:latin typeface="Times New Roman" panose="02020603050405020304" pitchFamily="18" charset="0"/>
                <a:ea typeface="MS Mincho"/>
              </a:rPr>
              <a:t> </a:t>
            </a:r>
            <a:r>
              <a:rPr lang="en-US" sz="3200" dirty="0" err="1">
                <a:solidFill>
                  <a:srgbClr val="0070C0"/>
                </a:solidFill>
                <a:latin typeface="Times New Roman" panose="02020603050405020304" pitchFamily="18" charset="0"/>
                <a:ea typeface="MS Mincho"/>
              </a:rPr>
              <a:t>học</a:t>
            </a:r>
            <a:r>
              <a:rPr lang="en-US" sz="3200" dirty="0">
                <a:solidFill>
                  <a:srgbClr val="0070C0"/>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976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3206873" y="156148"/>
            <a:ext cx="57655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LUYỆN TẬP – THỰC HÀNH VIẾT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68189" y="51817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60400" y="1131415"/>
            <a:ext cx="10858500" cy="3490186"/>
          </a:xfrm>
          <a:prstGeom prst="rect">
            <a:avLst/>
          </a:prstGeom>
        </p:spPr>
        <p:txBody>
          <a:bodyPr>
            <a:spAutoFit/>
          </a:bodyPr>
          <a:lstStyle/>
          <a:p>
            <a:pPr>
              <a:lnSpc>
                <a:spcPct val="115000"/>
              </a:lnSpc>
            </a:pPr>
            <a:r>
              <a:rPr lang="en-US" sz="3200" b="1" dirty="0">
                <a:solidFill>
                  <a:srgbClr val="0070C0"/>
                </a:solidFill>
                <a:latin typeface="Times New Roman" panose="02020603050405020304" pitchFamily="18" charset="0"/>
                <a:ea typeface="MS Mincho"/>
              </a:rPr>
              <a:t>1. </a:t>
            </a:r>
            <a:r>
              <a:rPr lang="en-US" sz="3200" b="1" dirty="0" err="1">
                <a:solidFill>
                  <a:srgbClr val="0070C0"/>
                </a:solidFill>
                <a:latin typeface="Times New Roman" panose="02020603050405020304" pitchFamily="18" charset="0"/>
                <a:ea typeface="MS Mincho"/>
              </a:rPr>
              <a:t>Bước</a:t>
            </a:r>
            <a:r>
              <a:rPr lang="en-US" sz="3200" b="1" dirty="0">
                <a:solidFill>
                  <a:srgbClr val="0070C0"/>
                </a:solidFill>
                <a:latin typeface="Times New Roman" panose="02020603050405020304" pitchFamily="18" charset="0"/>
                <a:ea typeface="MS Mincho"/>
              </a:rPr>
              <a:t> 1: </a:t>
            </a:r>
            <a:r>
              <a:rPr lang="en-US" sz="3200" b="1" dirty="0" err="1">
                <a:solidFill>
                  <a:srgbClr val="0070C0"/>
                </a:solidFill>
                <a:latin typeface="Times New Roman" panose="02020603050405020304" pitchFamily="18" charset="0"/>
                <a:ea typeface="MS Mincho"/>
              </a:rPr>
              <a:t>Chuẩn</a:t>
            </a:r>
            <a:r>
              <a:rPr lang="en-US" sz="3200" b="1" dirty="0">
                <a:solidFill>
                  <a:srgbClr val="0070C0"/>
                </a:solidFill>
                <a:latin typeface="Times New Roman" panose="02020603050405020304" pitchFamily="18" charset="0"/>
                <a:ea typeface="MS Mincho"/>
              </a:rPr>
              <a:t> </a:t>
            </a:r>
            <a:r>
              <a:rPr lang="en-US" sz="3200" b="1" dirty="0" err="1">
                <a:solidFill>
                  <a:srgbClr val="0070C0"/>
                </a:solidFill>
                <a:latin typeface="Times New Roman" panose="02020603050405020304" pitchFamily="18" charset="0"/>
                <a:ea typeface="MS Mincho"/>
              </a:rPr>
              <a:t>bị</a:t>
            </a:r>
            <a:endParaRPr lang="en-US" sz="3200" dirty="0">
              <a:latin typeface="Times New Roman" panose="02020603050405020304" pitchFamily="18" charset="0"/>
              <a:ea typeface="Times New Roman" panose="02020603050405020304" pitchFamily="18" charset="0"/>
            </a:endParaRPr>
          </a:p>
          <a:p>
            <a:pPr>
              <a:lnSpc>
                <a:spcPct val="115000"/>
              </a:lnSpc>
            </a:pPr>
            <a:r>
              <a:rPr lang="en-US" sz="3200" dirty="0" err="1">
                <a:solidFill>
                  <a:srgbClr val="0D0D0D"/>
                </a:solidFill>
                <a:latin typeface="Times New Roman" panose="02020603050405020304" pitchFamily="18" charset="0"/>
                <a:ea typeface="MS Mincho"/>
              </a:rPr>
              <a:t>Đọc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kĩ</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xác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định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yêu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cầu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lvl="0">
              <a:lnSpc>
                <a:spcPct val="115000"/>
              </a:lnSpc>
              <a:buSzPts val="1400"/>
            </a:pP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Kiểu</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bài</a:t>
            </a:r>
            <a:r>
              <a:rPr lang="en-US" sz="3200" b="1"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văn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bản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thông</a:t>
            </a:r>
            <a:r>
              <a:rPr lang="en-US" sz="3200" dirty="0">
                <a:solidFill>
                  <a:srgbClr val="0D0D0D"/>
                </a:solidFill>
                <a:latin typeface="Times New Roman" panose="02020603050405020304" pitchFamily="18" charset="0"/>
                <a:ea typeface="MS Mincho"/>
              </a:rPr>
              <a:t> tin (</a:t>
            </a:r>
            <a:r>
              <a:rPr lang="en-US" sz="3200" dirty="0" err="1">
                <a:solidFill>
                  <a:srgbClr val="0D0D0D"/>
                </a:solidFill>
                <a:latin typeface="Times New Roman" panose="02020603050405020304" pitchFamily="18" charset="0"/>
                <a:ea typeface="MS Mincho"/>
              </a:rPr>
              <a:t>báo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kết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quả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nghiên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cứu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một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vấn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đề</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lvl="0">
              <a:lnSpc>
                <a:spcPct val="115000"/>
              </a:lnSpc>
              <a:buSzPts val="1400"/>
            </a:pP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Vấn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đề</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nghiên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cứu</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đặc</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điểm</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hình</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thức</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thơ</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Đường</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luật</a:t>
            </a:r>
            <a:r>
              <a:rPr lang="en-US" sz="3200" dirty="0">
                <a:latin typeface="Times New Roman" panose="02020603050405020304" pitchFamily="18" charset="0"/>
                <a:ea typeface="MS Mincho"/>
              </a:rPr>
              <a:t> qua </a:t>
            </a:r>
            <a:r>
              <a:rPr lang="en-US" sz="3200" dirty="0" err="1">
                <a:latin typeface="Times New Roman" panose="02020603050405020304" pitchFamily="18" charset="0"/>
                <a:ea typeface="MS Mincho"/>
              </a:rPr>
              <a:t>một</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số</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bài</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thơ</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trung</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đại</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đã</a:t>
            </a:r>
            <a:r>
              <a:rPr lang="en-US" sz="3200" dirty="0">
                <a:latin typeface="Times New Roman" panose="02020603050405020304" pitchFamily="18" charset="0"/>
                <a:ea typeface="MS Mincho"/>
              </a:rPr>
              <a:t> </a:t>
            </a:r>
            <a:r>
              <a:rPr lang="en-US" sz="3200" dirty="0" err="1">
                <a:latin typeface="Times New Roman" panose="02020603050405020304" pitchFamily="18" charset="0"/>
                <a:ea typeface="MS Mincho"/>
              </a:rPr>
              <a:t>học</a:t>
            </a:r>
            <a:r>
              <a:rPr lang="en-US" sz="3200" b="1" dirty="0">
                <a:solidFill>
                  <a:srgbClr val="0070C0"/>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06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3206873" y="156148"/>
            <a:ext cx="57655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LUYỆN TẬP – THỰC HÀNH VIẾT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68189" y="51817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131415"/>
            <a:ext cx="10858500" cy="5710025"/>
          </a:xfrm>
          <a:prstGeom prst="rect">
            <a:avLst/>
          </a:prstGeom>
        </p:spPr>
        <p:txBody>
          <a:bodyPr>
            <a:spAutoFit/>
          </a:bodyPr>
          <a:lstStyle/>
          <a:p>
            <a:pPr lvl="0">
              <a:lnSpc>
                <a:spcPct val="115000"/>
              </a:lnSpc>
              <a:buSzPts val="1400"/>
            </a:pP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Nguồn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tư</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liệu</a:t>
            </a:r>
            <a:r>
              <a:rPr lang="en-US" sz="3200" b="1"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marL="101600">
              <a:lnSpc>
                <a:spcPct val="115000"/>
              </a:lnSpc>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Phần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Kiến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thức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ngữ</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văn</a:t>
            </a:r>
            <a:r>
              <a:rPr lang="en-US" sz="3200" dirty="0">
                <a:solidFill>
                  <a:srgbClr val="0D0D0D"/>
                </a:solidFill>
                <a:latin typeface="Times New Roman" panose="02020603050405020304" pitchFamily="18" charset="0"/>
                <a:ea typeface="MS Mincho"/>
              </a:rPr>
              <a:t> SGK</a:t>
            </a:r>
            <a:endParaRPr lang="en-US" sz="3200" dirty="0">
              <a:latin typeface="Times New Roman" panose="02020603050405020304" pitchFamily="18" charset="0"/>
              <a:ea typeface="Times New Roman" panose="02020603050405020304" pitchFamily="18" charset="0"/>
            </a:endParaRPr>
          </a:p>
          <a:p>
            <a:pPr marL="101600">
              <a:lnSpc>
                <a:spcPct val="115000"/>
              </a:lnSpc>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Đọc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lại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trung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đại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học</a:t>
            </a:r>
            <a:r>
              <a:rPr lang="en-US" sz="3200"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Cảm</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xúc</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mùa</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thu</a:t>
            </a:r>
            <a:r>
              <a:rPr lang="en-US" sz="3200" dirty="0">
                <a:solidFill>
                  <a:srgbClr val="0D0D0D"/>
                </a:solidFill>
                <a:latin typeface="Times New Roman" panose="02020603050405020304" pitchFamily="18" charset="0"/>
                <a:ea typeface="MS Mincho"/>
              </a:rPr>
              <a:t> (</a:t>
            </a:r>
            <a:r>
              <a:rPr lang="en-US" sz="3200" i="1" dirty="0">
                <a:solidFill>
                  <a:srgbClr val="0D0D0D"/>
                </a:solidFill>
                <a:latin typeface="Times New Roman" panose="02020603050405020304" pitchFamily="18" charset="0"/>
                <a:ea typeface="MS Mincho"/>
              </a:rPr>
              <a:t>Thu </a:t>
            </a:r>
            <a:r>
              <a:rPr lang="en-US" sz="3200" i="1" dirty="0" err="1">
                <a:solidFill>
                  <a:srgbClr val="0D0D0D"/>
                </a:solidFill>
                <a:latin typeface="Times New Roman" panose="02020603050405020304" pitchFamily="18" charset="0"/>
                <a:ea typeface="MS Mincho"/>
              </a:rPr>
              <a:t>hứng</a:t>
            </a:r>
            <a:r>
              <a:rPr lang="en-US" sz="3200" dirty="0">
                <a:solidFill>
                  <a:srgbClr val="0D0D0D"/>
                </a:solidFill>
                <a:latin typeface="Times New Roman" panose="02020603050405020304" pitchFamily="18" charset="0"/>
                <a:ea typeface="MS Mincho"/>
              </a:rPr>
              <a:t> – </a:t>
            </a:r>
            <a:r>
              <a:rPr lang="en-US" sz="3200" dirty="0" err="1">
                <a:solidFill>
                  <a:srgbClr val="0D0D0D"/>
                </a:solidFill>
                <a:latin typeface="Times New Roman" panose="02020603050405020304" pitchFamily="18" charset="0"/>
                <a:ea typeface="MS Mincho"/>
              </a:rPr>
              <a:t>Đỗ</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Phủ</a:t>
            </a:r>
            <a:r>
              <a:rPr lang="en-US" sz="3200"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Câu</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cá</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mùa</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thu</a:t>
            </a:r>
            <a:r>
              <a:rPr lang="en-US" sz="3200" dirty="0">
                <a:solidFill>
                  <a:srgbClr val="0D0D0D"/>
                </a:solidFill>
                <a:latin typeface="Times New Roman" panose="02020603050405020304" pitchFamily="18" charset="0"/>
                <a:ea typeface="MS Mincho"/>
              </a:rPr>
              <a:t> (</a:t>
            </a:r>
            <a:r>
              <a:rPr lang="en-US" sz="3200" i="1" dirty="0">
                <a:solidFill>
                  <a:srgbClr val="0D0D0D"/>
                </a:solidFill>
                <a:latin typeface="Times New Roman" panose="02020603050405020304" pitchFamily="18" charset="0"/>
                <a:ea typeface="MS Mincho"/>
              </a:rPr>
              <a:t>Thu </a:t>
            </a:r>
            <a:r>
              <a:rPr lang="en-US" sz="3200" i="1" dirty="0" err="1">
                <a:solidFill>
                  <a:srgbClr val="0D0D0D"/>
                </a:solidFill>
                <a:latin typeface="Times New Roman" panose="02020603050405020304" pitchFamily="18" charset="0"/>
                <a:ea typeface="MS Mincho"/>
              </a:rPr>
              <a:t>điếu</a:t>
            </a:r>
            <a:r>
              <a:rPr lang="en-US" sz="3200" dirty="0">
                <a:solidFill>
                  <a:srgbClr val="0D0D0D"/>
                </a:solidFill>
                <a:latin typeface="Times New Roman" panose="02020603050405020304" pitchFamily="18" charset="0"/>
                <a:ea typeface="MS Mincho"/>
              </a:rPr>
              <a:t> - </a:t>
            </a:r>
            <a:r>
              <a:rPr lang="en-US" sz="3200" dirty="0" err="1">
                <a:solidFill>
                  <a:srgbClr val="0D0D0D"/>
                </a:solidFill>
                <a:latin typeface="Times New Roman" panose="02020603050405020304" pitchFamily="18" charset="0"/>
                <a:ea typeface="MS Mincho"/>
              </a:rPr>
              <a:t>Nguyễn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Khuyến</a:t>
            </a:r>
            <a:r>
              <a:rPr lang="en-US" sz="3200"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Tự</a:t>
            </a:r>
            <a:r>
              <a:rPr lang="en-US" sz="3200" i="1" dirty="0">
                <a:solidFill>
                  <a:srgbClr val="0D0D0D"/>
                </a:solidFill>
                <a:latin typeface="Times New Roman" panose="02020603050405020304" pitchFamily="18" charset="0"/>
                <a:ea typeface="MS Mincho"/>
              </a:rPr>
              <a:t> </a:t>
            </a:r>
            <a:r>
              <a:rPr lang="en-US" sz="3200" i="1" dirty="0" err="1">
                <a:solidFill>
                  <a:srgbClr val="0D0D0D"/>
                </a:solidFill>
                <a:latin typeface="Times New Roman" panose="02020603050405020304" pitchFamily="18" charset="0"/>
                <a:ea typeface="MS Mincho"/>
              </a:rPr>
              <a:t>tình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2 – </a:t>
            </a:r>
            <a:r>
              <a:rPr lang="en-US" sz="3200" dirty="0" err="1">
                <a:solidFill>
                  <a:srgbClr val="0D0D0D"/>
                </a:solidFill>
                <a:latin typeface="Times New Roman" panose="02020603050405020304" pitchFamily="18" charset="0"/>
                <a:ea typeface="MS Mincho"/>
              </a:rPr>
              <a:t>Hồ</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Xuân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Hương</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marL="101600">
              <a:lnSpc>
                <a:spcPct val="115000"/>
              </a:lnSpc>
            </a:pPr>
            <a:r>
              <a:rPr lang="en-US" sz="3200" dirty="0" err="1">
                <a:solidFill>
                  <a:srgbClr val="0D0D0D"/>
                </a:solidFill>
                <a:latin typeface="Times New Roman" panose="02020603050405020304" pitchFamily="18" charset="0"/>
                <a:ea typeface="MS Mincho"/>
              </a:rPr>
              <a:t>Chú</a:t>
            </a:r>
            <a:r>
              <a:rPr lang="en-US" sz="3200" dirty="0">
                <a:solidFill>
                  <a:srgbClr val="0D0D0D"/>
                </a:solidFill>
                <a:latin typeface="Times New Roman" panose="02020603050405020304" pitchFamily="18" charset="0"/>
                <a:ea typeface="MS Mincho"/>
              </a:rPr>
              <a:t> ý </a:t>
            </a:r>
            <a:r>
              <a:rPr lang="en-US" sz="3200" dirty="0" err="1">
                <a:solidFill>
                  <a:srgbClr val="0D0D0D"/>
                </a:solidFill>
                <a:latin typeface="Times New Roman" panose="02020603050405020304" pitchFamily="18" charset="0"/>
                <a:ea typeface="MS Mincho"/>
              </a:rPr>
              <a:t>các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yếu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tố</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loại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bố</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cục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số</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câu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trong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một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số</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tiếng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trong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một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câu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niêm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luật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cách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gieo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vần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phép</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đối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phân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biệt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giữa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chữ</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Nôm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chữ</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Hán</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marL="101600">
              <a:lnSpc>
                <a:spcPct val="115000"/>
              </a:lnSpc>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Sưu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tầm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một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số</a:t>
            </a:r>
            <a:r>
              <a:rPr lang="en-US" sz="3200" dirty="0">
                <a:solidFill>
                  <a:srgbClr val="0D0D0D"/>
                </a:solidFill>
                <a:latin typeface="Times New Roman" panose="02020603050405020304" pitchFamily="18" charset="0"/>
                <a:ea typeface="MS Mincho"/>
              </a:rPr>
              <a:t> ý </a:t>
            </a:r>
            <a:r>
              <a:rPr lang="en-US" sz="3200" dirty="0" err="1">
                <a:solidFill>
                  <a:srgbClr val="0D0D0D"/>
                </a:solidFill>
                <a:latin typeface="Times New Roman" panose="02020603050405020304" pitchFamily="18" charset="0"/>
                <a:ea typeface="MS Mincho"/>
              </a:rPr>
              <a:t>kiến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nhà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nghiên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cứu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viết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Đường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luật</a:t>
            </a:r>
            <a:r>
              <a:rPr lang="en-US" sz="3200" dirty="0">
                <a:solidFill>
                  <a:srgbClr val="0D0D0D"/>
                </a:solidFill>
                <a:latin typeface="Times New Roman" panose="02020603050405020304" pitchFamily="18" charset="0"/>
                <a:ea typeface="MS Mincho"/>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901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pic>
        <p:nvPicPr>
          <p:cNvPr id="2" name="Picture 1"/>
          <p:cNvPicPr>
            <a:picLocks noChangeAspect="1"/>
          </p:cNvPicPr>
          <p:nvPr/>
        </p:nvPicPr>
        <p:blipFill>
          <a:blip r:embed="rId3"/>
          <a:stretch>
            <a:fillRect/>
          </a:stretch>
        </p:blipFill>
        <p:spPr>
          <a:xfrm>
            <a:off x="4382622" y="-89006"/>
            <a:ext cx="3414056" cy="1219306"/>
          </a:xfrm>
          <a:prstGeom prst="rect">
            <a:avLst/>
          </a:prstGeom>
        </p:spPr>
      </p:pic>
      <p:sp>
        <p:nvSpPr>
          <p:cNvPr id="3" name="Rectangle 2"/>
          <p:cNvSpPr/>
          <p:nvPr/>
        </p:nvSpPr>
        <p:spPr>
          <a:xfrm>
            <a:off x="788235" y="600224"/>
            <a:ext cx="2282804" cy="584775"/>
          </a:xfrm>
          <a:prstGeom prst="rect">
            <a:avLst/>
          </a:prstGeom>
        </p:spPr>
        <p:txBody>
          <a:bodyPr wrap="none">
            <a:spAutoFit/>
          </a:bodyPr>
          <a:lstStyle/>
          <a:p>
            <a:r>
              <a:rPr lang="en-US" sz="3200" b="1" dirty="0" err="1">
                <a:solidFill>
                  <a:srgbClr val="FF0000"/>
                </a:solidFill>
                <a:latin typeface="Times New Roman" panose="02020603050405020304" pitchFamily="18" charset="0"/>
                <a:ea typeface="Calibri" panose="020F0502020204030204" pitchFamily="34" charset="0"/>
              </a:rPr>
              <a:t>Bảng</a:t>
            </a:r>
            <a:r>
              <a:rPr lang="en-US" sz="3200" b="1" dirty="0">
                <a:solidFill>
                  <a:srgbClr val="FF0000"/>
                </a:solidFill>
                <a:latin typeface="Times New Roman" panose="02020603050405020304" pitchFamily="18" charset="0"/>
                <a:ea typeface="Calibri" panose="020F0502020204030204" pitchFamily="34" charset="0"/>
              </a:rPr>
              <a:t> KWL </a:t>
            </a:r>
            <a:endParaRPr lang="en-US" sz="3200"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384111874"/>
              </p:ext>
            </p:extLst>
          </p:nvPr>
        </p:nvGraphicFramePr>
        <p:xfrm>
          <a:off x="660400" y="1308110"/>
          <a:ext cx="10858500" cy="5047488"/>
        </p:xfrm>
        <a:graphic>
          <a:graphicData uri="http://schemas.openxmlformats.org/drawingml/2006/table">
            <a:tbl>
              <a:tblPr firstRow="1" firstCol="1" bandRow="1"/>
              <a:tblGrid>
                <a:gridCol w="3336413">
                  <a:extLst>
                    <a:ext uri="{9D8B030D-6E8A-4147-A177-3AD203B41FA5}">
                      <a16:colId xmlns:a16="http://schemas.microsoft.com/office/drawing/2014/main" xmlns="" val="3841446629"/>
                    </a:ext>
                  </a:extLst>
                </a:gridCol>
                <a:gridCol w="4247535">
                  <a:extLst>
                    <a:ext uri="{9D8B030D-6E8A-4147-A177-3AD203B41FA5}">
                      <a16:colId xmlns:a16="http://schemas.microsoft.com/office/drawing/2014/main" xmlns="" val="1316191606"/>
                    </a:ext>
                  </a:extLst>
                </a:gridCol>
                <a:gridCol w="3274552">
                  <a:extLst>
                    <a:ext uri="{9D8B030D-6E8A-4147-A177-3AD203B41FA5}">
                      <a16:colId xmlns:a16="http://schemas.microsoft.com/office/drawing/2014/main" xmlns="" val="1940642014"/>
                    </a:ext>
                  </a:extLst>
                </a:gridCol>
              </a:tblGrid>
              <a:tr h="0">
                <a:tc>
                  <a:txBody>
                    <a:bodyPr/>
                    <a:lstStyle/>
                    <a:p>
                      <a:pPr algn="ctr">
                        <a:lnSpc>
                          <a:spcPct val="115000"/>
                        </a:lnSpc>
                        <a:spcAft>
                          <a:spcPts val="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(điều em đã biết về bài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W</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(điều em muốn biết về bài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(điều em học được sau tiết học)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xmlns="" val="3741796559"/>
                  </a:ext>
                </a:extLst>
              </a:tr>
              <a:tr h="0">
                <a:tc>
                  <a:txBody>
                    <a:bodyPr/>
                    <a:lstStyle/>
                    <a:p>
                      <a:pPr algn="just">
                        <a:lnSpc>
                          <a:spcPct val="115000"/>
                        </a:lnSpc>
                        <a:spcAft>
                          <a:spcPts val="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 em đã biết gì về viết báo cáo kết quả nghiên cứu về một vấn đề?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 các từ khoá, cụm từ liên qua</a:t>
                      </a: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 muốn biết gì về việc viết báo cáo kết quả nghiên cứu về một vấn đề?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 muốn biết thêm gì về điều đã ghi ở cột K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HS ghi những điều muốn biết thành các câu hỏ</a:t>
                      </a: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SzPts val="1400"/>
                        <a:buFont typeface="Times New Roman" panose="02020603050405020304" pitchFamily="18" charset="0"/>
                        <a:buChar char="-"/>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 câu trả lời cho các câu hỏi đã ghi ở cột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 điều em thích trong bài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5039538"/>
                  </a:ext>
                </a:extLst>
              </a:tr>
              <a:tr h="0">
                <a:tc>
                  <a:txBody>
                    <a:bodyPr/>
                    <a:lstStyle/>
                    <a:p>
                      <a:pPr algn="just">
                        <a:lnSpc>
                          <a:spcPct val="115000"/>
                        </a:lnSpc>
                        <a:spcAft>
                          <a:spcPts val="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7614086"/>
                  </a:ext>
                </a:extLst>
              </a:tr>
            </a:tbl>
          </a:graphicData>
        </a:graphic>
      </p:graphicFrame>
    </p:spTree>
    <p:extLst>
      <p:ext uri="{BB962C8B-B14F-4D97-AF65-F5344CB8AC3E}">
        <p14:creationId xmlns:p14="http://schemas.microsoft.com/office/powerpoint/2010/main" val="160016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6" name="Rectangle 5"/>
          <p:cNvSpPr/>
          <p:nvPr/>
        </p:nvSpPr>
        <p:spPr>
          <a:xfrm>
            <a:off x="660400" y="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69991" y="613245"/>
            <a:ext cx="5240537" cy="613245"/>
          </a:xfrm>
          <a:prstGeom prst="rect">
            <a:avLst/>
          </a:prstGeom>
        </p:spPr>
        <p:txBody>
          <a:bodyPr wrap="none">
            <a:spAutoFit/>
          </a:bodyPr>
          <a:lstStyle/>
          <a:p>
            <a:pPr>
              <a:lnSpc>
                <a:spcPct val="115000"/>
              </a:lnSpc>
              <a:spcAft>
                <a:spcPts val="1200"/>
              </a:spcAft>
            </a:pPr>
            <a:r>
              <a:rPr lang="en-US" sz="3200" b="1" dirty="0">
                <a:solidFill>
                  <a:srgbClr val="0070C0"/>
                </a:solidFill>
                <a:latin typeface="Times New Roman" panose="02020603050405020304" pitchFamily="18" charset="0"/>
                <a:ea typeface="Times New Roman" panose="02020603050405020304" pitchFamily="18" charset="0"/>
              </a:rPr>
              <a:t>2</a:t>
            </a:r>
            <a:r>
              <a:rPr lang="en-US" sz="3200" dirty="0">
                <a:solidFill>
                  <a:srgbClr val="0070C0"/>
                </a:solidFill>
                <a:latin typeface="Times New Roman" panose="02020603050405020304" pitchFamily="18" charset="0"/>
                <a:ea typeface="Times New Roman" panose="02020603050405020304" pitchFamily="18" charset="0"/>
              </a:rPr>
              <a:t>.</a:t>
            </a:r>
            <a:r>
              <a:rPr lang="en-US" sz="3200" b="1" dirty="0">
                <a:solidFill>
                  <a:srgbClr val="0070C0"/>
                </a:solidFill>
                <a:latin typeface="Times New Roman" panose="02020603050405020304" pitchFamily="18" charset="0"/>
                <a:ea typeface="MS Mincho"/>
              </a:rPr>
              <a:t>B</a:t>
            </a:r>
            <a:r>
              <a:rPr lang="vi-VN" sz="3200" b="1" dirty="0">
                <a:solidFill>
                  <a:srgbClr val="0070C0"/>
                </a:solidFill>
                <a:latin typeface="Times New Roman" panose="02020603050405020304" pitchFamily="18" charset="0"/>
                <a:ea typeface="MS Mincho"/>
              </a:rPr>
              <a:t>ước 2:</a:t>
            </a:r>
            <a:r>
              <a:rPr lang="vi-VN" sz="3200" dirty="0">
                <a:solidFill>
                  <a:srgbClr val="0070C0"/>
                </a:solidFill>
                <a:latin typeface="Times New Roman" panose="02020603050405020304" pitchFamily="18" charset="0"/>
                <a:ea typeface="Times New Roman" panose="02020603050405020304" pitchFamily="18" charset="0"/>
              </a:rPr>
              <a:t> </a:t>
            </a:r>
            <a:r>
              <a:rPr lang="vi-VN" sz="3200" b="1" dirty="0">
                <a:solidFill>
                  <a:srgbClr val="0070C0"/>
                </a:solidFill>
                <a:latin typeface="Times New Roman" panose="02020603050405020304" pitchFamily="18" charset="0"/>
                <a:ea typeface="Times New Roman" panose="02020603050405020304" pitchFamily="18" charset="0"/>
              </a:rPr>
              <a:t>Tìm ý </a:t>
            </a:r>
            <a:r>
              <a:rPr lang="en-US" sz="3200" b="1" dirty="0" err="1">
                <a:solidFill>
                  <a:srgbClr val="0070C0"/>
                </a:solidFill>
                <a:latin typeface="Times New Roman" panose="02020603050405020304" pitchFamily="18" charset="0"/>
                <a:ea typeface="Times New Roman" panose="02020603050405020304" pitchFamily="18" charset="0"/>
              </a:rPr>
              <a:t>và</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lập</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dàn</a:t>
            </a:r>
            <a:r>
              <a:rPr lang="en-US" sz="3200" b="1" dirty="0">
                <a:solidFill>
                  <a:srgbClr val="0070C0"/>
                </a:solidFill>
                <a:latin typeface="Times New Roman" panose="02020603050405020304" pitchFamily="18" charset="0"/>
                <a:ea typeface="Times New Roman" panose="02020603050405020304" pitchFamily="18" charset="0"/>
              </a:rPr>
              <a:t> ý</a:t>
            </a:r>
            <a:endParaRPr lang="en-US" sz="32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09748803"/>
              </p:ext>
            </p:extLst>
          </p:nvPr>
        </p:nvGraphicFramePr>
        <p:xfrm>
          <a:off x="660399" y="1301266"/>
          <a:ext cx="10858500" cy="4416552"/>
        </p:xfrm>
        <a:graphic>
          <a:graphicData uri="http://schemas.openxmlformats.org/drawingml/2006/table">
            <a:tbl>
              <a:tblPr firstRow="1" firstCol="1" bandRow="1"/>
              <a:tblGrid>
                <a:gridCol w="3656415">
                  <a:extLst>
                    <a:ext uri="{9D8B030D-6E8A-4147-A177-3AD203B41FA5}">
                      <a16:colId xmlns:a16="http://schemas.microsoft.com/office/drawing/2014/main" xmlns="" val="3715579631"/>
                    </a:ext>
                  </a:extLst>
                </a:gridCol>
                <a:gridCol w="7202085">
                  <a:extLst>
                    <a:ext uri="{9D8B030D-6E8A-4147-A177-3AD203B41FA5}">
                      <a16:colId xmlns:a16="http://schemas.microsoft.com/office/drawing/2014/main" xmlns="" val="251669798"/>
                    </a:ext>
                  </a:extLst>
                </a:gridCol>
              </a:tblGrid>
              <a:tr h="295275">
                <a:tc>
                  <a:txBody>
                    <a:bodyPr/>
                    <a:lstStyle/>
                    <a:p>
                      <a:pPr algn="just">
                        <a:lnSpc>
                          <a:spcPct val="115000"/>
                        </a:lnSpc>
                        <a:spcAft>
                          <a:spcPts val="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15000"/>
                        </a:lnSpc>
                        <a:spcAft>
                          <a:spcPts val="0"/>
                        </a:spcAft>
                        <a:buSzPts val="1400"/>
                        <a:buFont typeface="Times New Roman" panose="02020603050405020304" pitchFamily="18" charset="0"/>
                        <a:buNone/>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rPr>
                        <a:t> (Thu </a:t>
                      </a:r>
                      <a:r>
                        <a:rPr lang="en-US" sz="2800" dirty="0" err="1">
                          <a:solidFill>
                            <a:srgbClr val="000000"/>
                          </a:solidFill>
                          <a:effectLst/>
                          <a:latin typeface="Times New Roman" panose="02020603050405020304" pitchFamily="18" charset="0"/>
                          <a:ea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Đỗ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Phủ</a:t>
                      </a:r>
                      <a:r>
                        <a:rPr lang="en-US" sz="2800" dirty="0">
                          <a:solidFill>
                            <a:srgbClr val="000000"/>
                          </a:solidFill>
                          <a:effectLst/>
                          <a:latin typeface="Times New Roman" panose="02020603050405020304" pitchFamily="18" charset="0"/>
                          <a:ea typeface="Times New Roman" panose="02020603050405020304" pitchFamily="18" charset="0"/>
                        </a:rPr>
                        <a:t>)</a:t>
                      </a:r>
                    </a:p>
                    <a:p>
                      <a:pPr marL="0" lvl="0" indent="0">
                        <a:lnSpc>
                          <a:spcPct val="115000"/>
                        </a:lnSpc>
                        <a:buSzPts val="1400"/>
                        <a:buFont typeface="Times New Roman" panose="02020603050405020304" pitchFamily="18" charset="0"/>
                        <a:buNone/>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Thơ Nôm Đường luật: </a:t>
                      </a:r>
                      <a:r>
                        <a:rPr lang="en-US" sz="2800" i="1" dirty="0" err="1">
                          <a:solidFill>
                            <a:srgbClr val="0D0D0D"/>
                          </a:solidFill>
                          <a:effectLst/>
                          <a:latin typeface="Times New Roman" panose="02020603050405020304" pitchFamily="18" charset="0"/>
                          <a:ea typeface="MS Mincho"/>
                        </a:rPr>
                        <a:t>Câu</a:t>
                      </a:r>
                      <a:r>
                        <a:rPr lang="en-US" sz="2800" i="1"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cá</a:t>
                      </a:r>
                      <a:r>
                        <a:rPr lang="en-US" sz="2800" i="1"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mùa</a:t>
                      </a:r>
                      <a:r>
                        <a:rPr lang="en-US" sz="2800" i="1"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thu</a:t>
                      </a:r>
                      <a:r>
                        <a:rPr lang="en-US" sz="2800" dirty="0">
                          <a:solidFill>
                            <a:srgbClr val="0D0D0D"/>
                          </a:solidFill>
                          <a:effectLst/>
                          <a:latin typeface="Times New Roman" panose="02020603050405020304" pitchFamily="18" charset="0"/>
                          <a:ea typeface="MS Mincho"/>
                        </a:rPr>
                        <a:t> (</a:t>
                      </a:r>
                      <a:r>
                        <a:rPr lang="en-US" sz="2800" i="1" dirty="0">
                          <a:solidFill>
                            <a:srgbClr val="0D0D0D"/>
                          </a:solidFill>
                          <a:effectLst/>
                          <a:latin typeface="Times New Roman" panose="02020603050405020304" pitchFamily="18" charset="0"/>
                          <a:ea typeface="MS Mincho"/>
                        </a:rPr>
                        <a:t>Thu </a:t>
                      </a:r>
                      <a:r>
                        <a:rPr lang="en-US" sz="2800" i="1" dirty="0" err="1">
                          <a:solidFill>
                            <a:srgbClr val="0D0D0D"/>
                          </a:solidFill>
                          <a:effectLst/>
                          <a:latin typeface="Times New Roman" panose="02020603050405020304" pitchFamily="18" charset="0"/>
                          <a:ea typeface="MS Mincho"/>
                        </a:rPr>
                        <a:t>điếu</a:t>
                      </a:r>
                      <a:r>
                        <a:rPr lang="en-US" sz="2800" dirty="0">
                          <a:solidFill>
                            <a:srgbClr val="0D0D0D"/>
                          </a:solidFill>
                          <a:effectLst/>
                          <a:latin typeface="Times New Roman" panose="02020603050405020304" pitchFamily="18" charset="0"/>
                          <a:ea typeface="MS Mincho"/>
                        </a:rPr>
                        <a:t> - </a:t>
                      </a:r>
                      <a:r>
                        <a:rPr lang="en-US" sz="2800" dirty="0" err="1">
                          <a:solidFill>
                            <a:srgbClr val="0D0D0D"/>
                          </a:solidFill>
                          <a:effectLst/>
                          <a:latin typeface="Times New Roman" panose="02020603050405020304" pitchFamily="18" charset="0"/>
                          <a:ea typeface="MS Mincho"/>
                        </a:rPr>
                        <a:t>Nguyễn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Khuyến</a:t>
                      </a:r>
                      <a:r>
                        <a:rPr lang="en-US" sz="2800"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Tự</a:t>
                      </a:r>
                      <a:r>
                        <a:rPr lang="en-US" sz="2800" i="1"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tình</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bài</a:t>
                      </a:r>
                      <a:r>
                        <a:rPr lang="en-US" sz="2800" dirty="0">
                          <a:solidFill>
                            <a:srgbClr val="0D0D0D"/>
                          </a:solidFill>
                          <a:effectLst/>
                          <a:latin typeface="Times New Roman" panose="02020603050405020304" pitchFamily="18" charset="0"/>
                          <a:ea typeface="MS Mincho"/>
                        </a:rPr>
                        <a:t> 2 – </a:t>
                      </a:r>
                      <a:r>
                        <a:rPr lang="en-US" sz="2800" dirty="0" err="1">
                          <a:solidFill>
                            <a:srgbClr val="0D0D0D"/>
                          </a:solidFill>
                          <a:effectLst/>
                          <a:latin typeface="Times New Roman" panose="02020603050405020304" pitchFamily="18" charset="0"/>
                          <a:ea typeface="MS Mincho"/>
                        </a:rPr>
                        <a:t>Hồ</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Xuân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Hương</a:t>
                      </a:r>
                      <a:r>
                        <a:rPr lang="en-US" sz="2800"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Bánh</a:t>
                      </a:r>
                      <a:r>
                        <a:rPr lang="en-US" sz="2800" i="1"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trôi</a:t>
                      </a:r>
                      <a:r>
                        <a:rPr lang="en-US" sz="2800" i="1"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nước</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Hồ</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Xuân</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Hương</a:t>
                      </a:r>
                      <a:r>
                        <a:rPr lang="en-US" sz="2800"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Ngắm</a:t>
                      </a:r>
                      <a:r>
                        <a:rPr lang="en-US" sz="2800" i="1" dirty="0">
                          <a:solidFill>
                            <a:srgbClr val="0D0D0D"/>
                          </a:solidFill>
                          <a:effectLst/>
                          <a:latin typeface="Times New Roman" panose="02020603050405020304" pitchFamily="18" charset="0"/>
                          <a:ea typeface="MS Mincho"/>
                        </a:rPr>
                        <a:t> </a:t>
                      </a:r>
                      <a:r>
                        <a:rPr lang="en-US" sz="2800" i="1" dirty="0" err="1">
                          <a:solidFill>
                            <a:srgbClr val="0D0D0D"/>
                          </a:solidFill>
                          <a:effectLst/>
                          <a:latin typeface="Times New Roman" panose="02020603050405020304" pitchFamily="18" charset="0"/>
                          <a:ea typeface="MS Mincho"/>
                        </a:rPr>
                        <a:t>trăng</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Hồ</a:t>
                      </a:r>
                      <a:r>
                        <a:rPr lang="en-US" sz="2800" dirty="0">
                          <a:solidFill>
                            <a:srgbClr val="0D0D0D"/>
                          </a:solidFill>
                          <a:effectLst/>
                          <a:latin typeface="Times New Roman" panose="02020603050405020304" pitchFamily="18" charset="0"/>
                          <a:ea typeface="MS Mincho"/>
                        </a:rPr>
                        <a:t> </a:t>
                      </a:r>
                      <a:r>
                        <a:rPr lang="en-US" sz="2800" dirty="0" err="1">
                          <a:solidFill>
                            <a:srgbClr val="0D0D0D"/>
                          </a:solidFill>
                          <a:effectLst/>
                          <a:latin typeface="Times New Roman" panose="02020603050405020304" pitchFamily="18" charset="0"/>
                          <a:ea typeface="MS Mincho"/>
                        </a:rPr>
                        <a:t>Chí</a:t>
                      </a:r>
                      <a:r>
                        <a:rPr lang="en-US" sz="2800" dirty="0">
                          <a:solidFill>
                            <a:srgbClr val="0D0D0D"/>
                          </a:solidFill>
                          <a:effectLst/>
                          <a:latin typeface="Times New Roman" panose="02020603050405020304" pitchFamily="18" charset="0"/>
                          <a:ea typeface="MS Mincho"/>
                        </a:rPr>
                        <a:t> Minh)</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58180805"/>
                  </a:ext>
                </a:extLst>
              </a:tr>
            </a:tbl>
          </a:graphicData>
        </a:graphic>
      </p:graphicFrame>
    </p:spTree>
    <p:extLst>
      <p:ext uri="{BB962C8B-B14F-4D97-AF65-F5344CB8AC3E}">
        <p14:creationId xmlns:p14="http://schemas.microsoft.com/office/powerpoint/2010/main" val="159181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6" name="Rectangle 5"/>
          <p:cNvSpPr/>
          <p:nvPr/>
        </p:nvSpPr>
        <p:spPr>
          <a:xfrm>
            <a:off x="660400" y="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69991" y="613245"/>
            <a:ext cx="5240537"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B</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ước 2:</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Tìm ý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dàn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ý</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284646702"/>
              </p:ext>
            </p:extLst>
          </p:nvPr>
        </p:nvGraphicFramePr>
        <p:xfrm>
          <a:off x="660399" y="1302290"/>
          <a:ext cx="10858500" cy="4416552"/>
        </p:xfrm>
        <a:graphic>
          <a:graphicData uri="http://schemas.openxmlformats.org/drawingml/2006/table">
            <a:tbl>
              <a:tblPr firstRow="1" firstCol="1" bandRow="1"/>
              <a:tblGrid>
                <a:gridCol w="2451511">
                  <a:extLst>
                    <a:ext uri="{9D8B030D-6E8A-4147-A177-3AD203B41FA5}">
                      <a16:colId xmlns:a16="http://schemas.microsoft.com/office/drawing/2014/main" xmlns="" val="2135731071"/>
                    </a:ext>
                  </a:extLst>
                </a:gridCol>
                <a:gridCol w="8406989">
                  <a:extLst>
                    <a:ext uri="{9D8B030D-6E8A-4147-A177-3AD203B41FA5}">
                      <a16:colId xmlns:a16="http://schemas.microsoft.com/office/drawing/2014/main" xmlns="" val="3566303573"/>
                    </a:ext>
                  </a:extLst>
                </a:gridCol>
              </a:tblGrid>
              <a:tr h="2163581">
                <a:tc>
                  <a:txBody>
                    <a:bodyPr/>
                    <a:lstStyle/>
                    <a:p>
                      <a:pPr algn="just">
                        <a:lnSpc>
                          <a:spcPct val="115000"/>
                        </a:lnSpc>
                        <a:spcAft>
                          <a:spcPts val="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SzPts val="1400"/>
                        <a:buFont typeface="Times New Roman" panose="02020603050405020304" pitchFamily="18" charset="0"/>
                        <a:buNone/>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loại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endParaRPr lang="en-US" sz="2800" dirty="0">
                        <a:solidFill>
                          <a:srgbClr val="000000"/>
                        </a:solidFill>
                        <a:effectLst/>
                        <a:latin typeface="Times New Roman" panose="02020603050405020304" pitchFamily="18" charset="0"/>
                        <a:ea typeface="Times New Roman" panose="02020603050405020304" pitchFamily="18" charset="0"/>
                      </a:endParaRPr>
                    </a:p>
                    <a:p>
                      <a:pPr marL="0" lvl="0" indent="0" algn="just">
                        <a:lnSpc>
                          <a:spcPct val="115000"/>
                        </a:lnSpc>
                        <a:spcAft>
                          <a:spcPts val="0"/>
                        </a:spcAft>
                        <a:buSzPts val="1400"/>
                        <a:buFont typeface="Times New Roman" panose="02020603050405020304" pitchFamily="18" charset="0"/>
                        <a:buNone/>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Thể</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tứ</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cú</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ngũ</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tứ</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ngũ</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cú</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01811249"/>
                  </a:ext>
                </a:extLst>
              </a:tr>
            </a:tbl>
          </a:graphicData>
        </a:graphic>
      </p:graphicFrame>
    </p:spTree>
    <p:extLst>
      <p:ext uri="{BB962C8B-B14F-4D97-AF65-F5344CB8AC3E}">
        <p14:creationId xmlns:p14="http://schemas.microsoft.com/office/powerpoint/2010/main" val="69235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6" name="Rectangle 5"/>
          <p:cNvSpPr/>
          <p:nvPr/>
        </p:nvSpPr>
        <p:spPr>
          <a:xfrm>
            <a:off x="660400" y="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69991" y="613245"/>
            <a:ext cx="5240537"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B</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ước 2:</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Tìm ý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dàn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ý</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480695766"/>
              </p:ext>
            </p:extLst>
          </p:nvPr>
        </p:nvGraphicFramePr>
        <p:xfrm>
          <a:off x="660399" y="1302290"/>
          <a:ext cx="10858500" cy="5047488"/>
        </p:xfrm>
        <a:graphic>
          <a:graphicData uri="http://schemas.openxmlformats.org/drawingml/2006/table">
            <a:tbl>
              <a:tblPr firstRow="1" firstCol="1" bandRow="1"/>
              <a:tblGrid>
                <a:gridCol w="2451511">
                  <a:extLst>
                    <a:ext uri="{9D8B030D-6E8A-4147-A177-3AD203B41FA5}">
                      <a16:colId xmlns:a16="http://schemas.microsoft.com/office/drawing/2014/main" xmlns="" val="2135731071"/>
                    </a:ext>
                  </a:extLst>
                </a:gridCol>
                <a:gridCol w="8406989">
                  <a:extLst>
                    <a:ext uri="{9D8B030D-6E8A-4147-A177-3AD203B41FA5}">
                      <a16:colId xmlns:a16="http://schemas.microsoft.com/office/drawing/2014/main" xmlns="" val="3566303573"/>
                    </a:ext>
                  </a:extLst>
                </a:gridCol>
              </a:tblGrid>
              <a:tr h="1794871">
                <a:tc>
                  <a:txBody>
                    <a:bodyPr/>
                    <a:lstStyle/>
                    <a:p>
                      <a:pPr algn="just">
                        <a:lnSpc>
                          <a:spcPct val="115000"/>
                        </a:lnSpc>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just">
                        <a:lnSpc>
                          <a:spcPct val="115000"/>
                        </a:lnSpc>
                        <a:spcAft>
                          <a:spcPts val="0"/>
                        </a:spcAft>
                        <a:buSzPts val="1400"/>
                        <a:buFont typeface="Times New Roman" panose="02020603050405020304" pitchFamily="18" charset="0"/>
                        <a:buNone/>
                      </a:pP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Bố</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cục</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cú</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tuyệt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15000"/>
                        </a:lnSpc>
                        <a:spcAft>
                          <a:spcPts val="0"/>
                        </a:spcAft>
                        <a:buSzPts val="1400"/>
                        <a:buFont typeface="Times New Roman" panose="02020603050405020304" pitchFamily="18" charset="0"/>
                        <a:buNone/>
                      </a:pP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Hình</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ảnh</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Mang tính ước lệ, tượng trưng cao.</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Chứa đựng tâm sự, cảm xúc của tác giả về thiên nhiên, thời cuộc, thân phận con người.</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 gieo vần</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 gieo 1 vần (vần bằng):</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Thơ tứ tuyệt: gieo ở cuối các câu 1, 2, 4</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Thơ bát cú: gieo ở cuối các câu 1, 2, 4, 6, 8</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01811249"/>
                  </a:ext>
                </a:extLst>
              </a:tr>
            </a:tbl>
          </a:graphicData>
        </a:graphic>
      </p:graphicFrame>
    </p:spTree>
    <p:extLst>
      <p:ext uri="{BB962C8B-B14F-4D97-AF65-F5344CB8AC3E}">
        <p14:creationId xmlns:p14="http://schemas.microsoft.com/office/powerpoint/2010/main" val="1028191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6" name="Rectangle 5"/>
          <p:cNvSpPr/>
          <p:nvPr/>
        </p:nvSpPr>
        <p:spPr>
          <a:xfrm>
            <a:off x="660400" y="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69991" y="613245"/>
            <a:ext cx="5240537"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B</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ước 2:</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Tìm ý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dàn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ý</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075981682"/>
              </p:ext>
            </p:extLst>
          </p:nvPr>
        </p:nvGraphicFramePr>
        <p:xfrm>
          <a:off x="427704" y="1302290"/>
          <a:ext cx="11459496" cy="5012436"/>
        </p:xfrm>
        <a:graphic>
          <a:graphicData uri="http://schemas.openxmlformats.org/drawingml/2006/table">
            <a:tbl>
              <a:tblPr firstRow="1" firstCol="1" bandRow="1"/>
              <a:tblGrid>
                <a:gridCol w="2587197">
                  <a:extLst>
                    <a:ext uri="{9D8B030D-6E8A-4147-A177-3AD203B41FA5}">
                      <a16:colId xmlns:a16="http://schemas.microsoft.com/office/drawing/2014/main" xmlns="" val="2135731071"/>
                    </a:ext>
                  </a:extLst>
                </a:gridCol>
                <a:gridCol w="8872299">
                  <a:extLst>
                    <a:ext uri="{9D8B030D-6E8A-4147-A177-3AD203B41FA5}">
                      <a16:colId xmlns:a16="http://schemas.microsoft.com/office/drawing/2014/main" xmlns="" val="3566303573"/>
                    </a:ext>
                  </a:extLst>
                </a:gridCol>
              </a:tblGrid>
              <a:tr h="2163581">
                <a:tc>
                  <a:txBody>
                    <a:bodyPr/>
                    <a:lstStyle/>
                    <a:p>
                      <a:pPr algn="just">
                        <a:lnSpc>
                          <a:spcPct val="115000"/>
                        </a:lnSpc>
                        <a:spcAft>
                          <a:spcPts val="0"/>
                        </a:spcAft>
                      </a:pP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pt-B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trắc</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tiên</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trắc</a:t>
                      </a:r>
                      <a:r>
                        <a:rPr lang="en-US" sz="22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2200" dirty="0">
                          <a:solidFill>
                            <a:srgbClr val="1C1E21"/>
                          </a:solidFill>
                          <a:effectLst/>
                          <a:latin typeface="Times New Roman" panose="02020603050405020304" pitchFamily="18" charset="0"/>
                          <a:ea typeface="Times New Roman" panose="02020603050405020304" pitchFamily="18" charset="0"/>
                        </a:rPr>
                        <a:t>- </a:t>
                      </a:r>
                      <a:r>
                        <a:rPr lang="vi-VN" sz="2200" b="1" dirty="0">
                          <a:solidFill>
                            <a:srgbClr val="1C1E21"/>
                          </a:solidFill>
                          <a:effectLst/>
                          <a:latin typeface="Times New Roman" panose="02020603050405020304" pitchFamily="18" charset="0"/>
                          <a:ea typeface="Times New Roman" panose="02020603050405020304" pitchFamily="18" charset="0"/>
                        </a:rPr>
                        <a:t>Niêm</a:t>
                      </a:r>
                      <a:endParaRPr lang="en-US" sz="22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200" dirty="0">
                          <a:solidFill>
                            <a:srgbClr val="1C1E21"/>
                          </a:solidFill>
                          <a:effectLst/>
                          <a:latin typeface="Times New Roman" panose="02020603050405020304" pitchFamily="18" charset="0"/>
                          <a:ea typeface="Times New Roman" panose="02020603050405020304" pitchFamily="18" charset="0"/>
                        </a:rPr>
                        <a:t>Niêm nghĩa đen là dính với nhau, là sự liên lạc âm luật của hai câu thơ trong một bài thơ Đường luật. Hai câu thơ niêm với nhau khi nào hai chữ đầu câu cùng theo một luật, hoặc cùng là bằng, hoặc cùng là trắc, thành ra bằng niêm với bằng, trắc niêm với trắc. Trong một bài thơ bát cú, những câu sau đây niêm với nhau:</a:t>
                      </a:r>
                      <a:endParaRPr lang="en-US" sz="22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200" dirty="0">
                          <a:solidFill>
                            <a:srgbClr val="1C1E21"/>
                          </a:solidFill>
                          <a:effectLst/>
                          <a:latin typeface="Times New Roman" panose="02020603050405020304" pitchFamily="18" charset="0"/>
                          <a:ea typeface="Times New Roman" panose="02020603050405020304" pitchFamily="18" charset="0"/>
                        </a:rPr>
                        <a:t>Câu 1 niêm với câu 8</a:t>
                      </a:r>
                      <a:endParaRPr lang="en-US" sz="22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200" dirty="0">
                          <a:solidFill>
                            <a:srgbClr val="1C1E21"/>
                          </a:solidFill>
                          <a:effectLst/>
                          <a:latin typeface="Times New Roman" panose="02020603050405020304" pitchFamily="18" charset="0"/>
                          <a:ea typeface="Times New Roman" panose="02020603050405020304" pitchFamily="18" charset="0"/>
                        </a:rPr>
                        <a:t>Câu 2 niêm với câu 3</a:t>
                      </a:r>
                      <a:endParaRPr lang="en-US" sz="22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200" dirty="0">
                          <a:solidFill>
                            <a:srgbClr val="1C1E21"/>
                          </a:solidFill>
                          <a:effectLst/>
                          <a:latin typeface="Times New Roman" panose="02020603050405020304" pitchFamily="18" charset="0"/>
                          <a:ea typeface="Times New Roman" panose="02020603050405020304" pitchFamily="18" charset="0"/>
                        </a:rPr>
                        <a:t>Câu 4 niêm với câu 5</a:t>
                      </a:r>
                      <a:endParaRPr lang="en-US" sz="22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200" dirty="0">
                          <a:solidFill>
                            <a:srgbClr val="1C1E21"/>
                          </a:solidFill>
                          <a:effectLst/>
                          <a:latin typeface="Times New Roman" panose="02020603050405020304" pitchFamily="18" charset="0"/>
                          <a:ea typeface="Times New Roman" panose="02020603050405020304" pitchFamily="18" charset="0"/>
                        </a:rPr>
                        <a:t>Câu 6 niêm với câu 7</a:t>
                      </a:r>
                      <a:endParaRPr lang="en-US" sz="2200" dirty="0">
                        <a:solidFill>
                          <a:srgbClr val="000000"/>
                        </a:solidFill>
                        <a:effectLst/>
                        <a:latin typeface="Times New Roman" panose="02020603050405020304" pitchFamily="18" charset="0"/>
                        <a:ea typeface="Times New Roman" panose="02020603050405020304" pitchFamily="18" charset="0"/>
                      </a:endParaRP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01811249"/>
                  </a:ext>
                </a:extLst>
              </a:tr>
            </a:tbl>
          </a:graphicData>
        </a:graphic>
      </p:graphicFrame>
    </p:spTree>
    <p:extLst>
      <p:ext uri="{BB962C8B-B14F-4D97-AF65-F5344CB8AC3E}">
        <p14:creationId xmlns:p14="http://schemas.microsoft.com/office/powerpoint/2010/main" val="280871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6" name="Rectangle 5"/>
          <p:cNvSpPr/>
          <p:nvPr/>
        </p:nvSpPr>
        <p:spPr>
          <a:xfrm>
            <a:off x="660400" y="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69991" y="613245"/>
            <a:ext cx="5240537"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B</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ước 2:</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Tìm ý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dàn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ý</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6475333"/>
              </p:ext>
            </p:extLst>
          </p:nvPr>
        </p:nvGraphicFramePr>
        <p:xfrm>
          <a:off x="660399" y="1302290"/>
          <a:ext cx="10858500" cy="4907280"/>
        </p:xfrm>
        <a:graphic>
          <a:graphicData uri="http://schemas.openxmlformats.org/drawingml/2006/table">
            <a:tbl>
              <a:tblPr firstRow="1" firstCol="1" bandRow="1"/>
              <a:tblGrid>
                <a:gridCol w="2451511">
                  <a:extLst>
                    <a:ext uri="{9D8B030D-6E8A-4147-A177-3AD203B41FA5}">
                      <a16:colId xmlns:a16="http://schemas.microsoft.com/office/drawing/2014/main" xmlns="" val="2135731071"/>
                    </a:ext>
                  </a:extLst>
                </a:gridCol>
                <a:gridCol w="8406989">
                  <a:extLst>
                    <a:ext uri="{9D8B030D-6E8A-4147-A177-3AD203B41FA5}">
                      <a16:colId xmlns:a16="http://schemas.microsoft.com/office/drawing/2014/main" xmlns="" val="3566303573"/>
                    </a:ext>
                  </a:extLst>
                </a:gridCol>
              </a:tblGrid>
              <a:tr h="2163581">
                <a:tc>
                  <a:txBody>
                    <a:bodyPr/>
                    <a:lstStyle/>
                    <a:p>
                      <a:pPr algn="just">
                        <a:lnSpc>
                          <a:spcPct val="115000"/>
                        </a:lnSpc>
                        <a:spcAft>
                          <a:spcPts val="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 đối:</a:t>
                      </a: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đối khá đa dạng:</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400"/>
                        <a:buFont typeface="Symbol" panose="05050102010706020507" pitchFamily="18" charset="2"/>
                        <a:buChar char=""/>
                      </a:pPr>
                      <a:r>
                        <a:rPr lang="pt-BR" sz="2800" dirty="0">
                          <a:solidFill>
                            <a:srgbClr val="000000"/>
                          </a:solidFill>
                          <a:effectLst/>
                          <a:latin typeface="Times New Roman" panose="02020603050405020304" pitchFamily="18" charset="0"/>
                          <a:ea typeface="Times New Roman" panose="02020603050405020304" pitchFamily="18" charset="0"/>
                        </a:rPr>
                        <a:t>Đối giữa các câu: thường đối ở hai câu thực và hai câu luận (thơ bát cú).</a:t>
                      </a:r>
                      <a:endParaRPr lang="en-US" sz="2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SzPts val="1400"/>
                        <a:buFont typeface="Symbol" panose="05050102010706020507" pitchFamily="18" charset="2"/>
                        <a:buChar char=""/>
                      </a:pPr>
                      <a:r>
                        <a:rPr lang="pt-BR" sz="2800" dirty="0">
                          <a:solidFill>
                            <a:srgbClr val="000000"/>
                          </a:solidFill>
                          <a:effectLst/>
                          <a:latin typeface="Times New Roman" panose="02020603050405020304" pitchFamily="18" charset="0"/>
                          <a:ea typeface="Times New Roman" panose="02020603050405020304" pitchFamily="18" charset="0"/>
                        </a:rPr>
                        <a:t>Đối giữa 2 vế trong 1 câu (tiểu đối)</a:t>
                      </a:r>
                      <a:endParaRPr lang="en-US" sz="28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Aft>
                          <a:spcPts val="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Đối về thanh, đối về từ loại (thường là giữa 2 cặp câu luận và thực)</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Đối ý: đối tương đồng và đối tương phản.</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súc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19549" marR="19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01811249"/>
                  </a:ext>
                </a:extLst>
              </a:tr>
            </a:tbl>
          </a:graphicData>
        </a:graphic>
      </p:graphicFrame>
    </p:spTree>
    <p:extLst>
      <p:ext uri="{BB962C8B-B14F-4D97-AF65-F5344CB8AC3E}">
        <p14:creationId xmlns:p14="http://schemas.microsoft.com/office/powerpoint/2010/main" val="1848855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6" name="Rectangle 5"/>
          <p:cNvSpPr/>
          <p:nvPr/>
        </p:nvSpPr>
        <p:spPr>
          <a:xfrm>
            <a:off x="660400" y="0"/>
            <a:ext cx="2529860"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II.Thực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hành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69991" y="613245"/>
            <a:ext cx="5240537" cy="61324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B</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ước 2:</a:t>
            </a:r>
            <a:r>
              <a:rPr kumimoji="0" lang="vi-VN"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Tìm ý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lập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dàn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ý</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62539382"/>
              </p:ext>
            </p:extLst>
          </p:nvPr>
        </p:nvGraphicFramePr>
        <p:xfrm>
          <a:off x="660399" y="1404557"/>
          <a:ext cx="10858500" cy="3364992"/>
        </p:xfrm>
        <a:graphic>
          <a:graphicData uri="http://schemas.openxmlformats.org/drawingml/2006/table">
            <a:tbl>
              <a:tblPr firstRow="1" firstCol="1" bandRow="1"/>
              <a:tblGrid>
                <a:gridCol w="3656415">
                  <a:extLst>
                    <a:ext uri="{9D8B030D-6E8A-4147-A177-3AD203B41FA5}">
                      <a16:colId xmlns:a16="http://schemas.microsoft.com/office/drawing/2014/main" xmlns="" val="2470425451"/>
                    </a:ext>
                  </a:extLst>
                </a:gridCol>
                <a:gridCol w="7202085">
                  <a:extLst>
                    <a:ext uri="{9D8B030D-6E8A-4147-A177-3AD203B41FA5}">
                      <a16:colId xmlns:a16="http://schemas.microsoft.com/office/drawing/2014/main" xmlns="" val="3226316792"/>
                    </a:ext>
                  </a:extLst>
                </a:gridCol>
              </a:tblGrid>
              <a:tr h="333375">
                <a:tc>
                  <a:txBody>
                    <a:bodyPr/>
                    <a:lstStyle/>
                    <a:p>
                      <a:pPr algn="just">
                        <a:lnSpc>
                          <a:spcPct val="115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58519812"/>
                  </a:ext>
                </a:extLst>
              </a:tr>
            </a:tbl>
          </a:graphicData>
        </a:graphic>
      </p:graphicFrame>
    </p:spTree>
    <p:extLst>
      <p:ext uri="{BB962C8B-B14F-4D97-AF65-F5344CB8AC3E}">
        <p14:creationId xmlns:p14="http://schemas.microsoft.com/office/powerpoint/2010/main" val="72485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666750" y="139108"/>
            <a:ext cx="10858500" cy="1083374"/>
          </a:xfrm>
          <a:prstGeom prst="rect">
            <a:avLst/>
          </a:prstGeom>
        </p:spPr>
        <p:txBody>
          <a:bodyPr>
            <a:spAutoFit/>
          </a:bodyPr>
          <a:lstStyle/>
          <a:p>
            <a:pPr>
              <a:lnSpc>
                <a:spcPct val="115000"/>
              </a:lnSpc>
            </a:pPr>
            <a:r>
              <a:rPr lang="vi-VN" sz="2800" b="1" i="1" dirty="0">
                <a:solidFill>
                  <a:srgbClr val="000000"/>
                </a:solidFill>
                <a:latin typeface="Times New Roman" panose="02020603050405020304" pitchFamily="18" charset="0"/>
                <a:ea typeface="Times New Roman" panose="02020603050405020304" pitchFamily="18" charset="0"/>
              </a:rPr>
              <a:t>Lập dàn ý bằng cách dựa vào các ý đã tìm được, sắp xếp lại theo </a:t>
            </a:r>
            <a:r>
              <a:rPr lang="en-US" sz="2800" b="1" i="1" dirty="0" err="1">
                <a:solidFill>
                  <a:srgbClr val="000000"/>
                </a:solidFill>
                <a:latin typeface="Times New Roman" panose="02020603050405020304" pitchFamily="18" charset="0"/>
                <a:ea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trình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tự</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nhất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định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theo</a:t>
            </a:r>
            <a:r>
              <a:rPr lang="en-US" sz="2800" b="1" i="1" dirty="0">
                <a:solidFill>
                  <a:srgbClr val="000000"/>
                </a:solidFill>
                <a:latin typeface="Times New Roman" panose="02020603050405020304" pitchFamily="18" charset="0"/>
                <a:ea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rPr>
              <a:t>ba phần lớn của bài báo cáo, gồm:</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57545041"/>
              </p:ext>
            </p:extLst>
          </p:nvPr>
        </p:nvGraphicFramePr>
        <p:xfrm>
          <a:off x="147484" y="1223265"/>
          <a:ext cx="11813457" cy="5240274"/>
        </p:xfrm>
        <a:graphic>
          <a:graphicData uri="http://schemas.openxmlformats.org/drawingml/2006/table">
            <a:tbl>
              <a:tblPr firstRow="1" firstCol="1" bandRow="1"/>
              <a:tblGrid>
                <a:gridCol w="3118941">
                  <a:extLst>
                    <a:ext uri="{9D8B030D-6E8A-4147-A177-3AD203B41FA5}">
                      <a16:colId xmlns:a16="http://schemas.microsoft.com/office/drawing/2014/main" xmlns="" val="2227452541"/>
                    </a:ext>
                  </a:extLst>
                </a:gridCol>
                <a:gridCol w="8694516">
                  <a:extLst>
                    <a:ext uri="{9D8B030D-6E8A-4147-A177-3AD203B41FA5}">
                      <a16:colId xmlns:a16="http://schemas.microsoft.com/office/drawing/2014/main" xmlns="" val="3959346201"/>
                    </a:ext>
                  </a:extLst>
                </a:gridCol>
              </a:tblGrid>
              <a:tr h="381720">
                <a:tc>
                  <a:txBody>
                    <a:bodyPr/>
                    <a:lstStyle/>
                    <a:p>
                      <a:pPr>
                        <a:lnSpc>
                          <a:spcPct val="115000"/>
                        </a:lnSpc>
                        <a:spcAft>
                          <a:spcPts val="0"/>
                        </a:spcAft>
                      </a:pPr>
                      <a:r>
                        <a:rPr lang="en-US" sz="23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3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3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đầu</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nSpc>
                          <a:spcPct val="115000"/>
                        </a:lnSpc>
                        <a:spcAft>
                          <a:spcPts val="0"/>
                        </a:spcAft>
                        <a:buSzPts val="1400"/>
                        <a:buFont typeface="Times New Roman" panose="02020603050405020304" pitchFamily="18" charset="0"/>
                        <a:buNone/>
                      </a:pP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0"/>
                        </a:spcAft>
                        <a:buSzPts val="1400"/>
                        <a:buFont typeface="Times New Roman" panose="02020603050405020304" pitchFamily="18" charset="0"/>
                        <a:buNone/>
                      </a:pP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22160724"/>
                  </a:ext>
                </a:extLst>
              </a:tr>
              <a:tr h="1221503">
                <a:tc>
                  <a:txBody>
                    <a:bodyPr/>
                    <a:lstStyle/>
                    <a:p>
                      <a:pPr>
                        <a:lnSpc>
                          <a:spcPct val="115000"/>
                        </a:lnSpc>
                        <a:spcAft>
                          <a:spcPts val="0"/>
                        </a:spcAft>
                      </a:pPr>
                      <a:r>
                        <a:rPr lang="en-US" sz="23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3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3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nSpc>
                          <a:spcPct val="115000"/>
                        </a:lnSpc>
                        <a:spcAft>
                          <a:spcPts val="0"/>
                        </a:spcAft>
                        <a:buSzPts val="1400"/>
                        <a:buFont typeface="Times New Roman" panose="02020603050405020304" pitchFamily="18" charset="0"/>
                        <a:buNone/>
                      </a:pP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0"/>
                        </a:spcAft>
                        <a:buSzPts val="1400"/>
                        <a:buFont typeface="Times New Roman" panose="02020603050405020304" pitchFamily="18" charset="0"/>
                        <a:buNone/>
                      </a:pP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cú</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Bánh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(HXH).</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0"/>
                        </a:spcAft>
                        <a:buSzPts val="1400"/>
                        <a:buFont typeface="Times New Roman" panose="02020603050405020304" pitchFamily="18" charset="0"/>
                        <a:buNone/>
                      </a:pP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0"/>
                        </a:spcAft>
                        <a:buSzPts val="1400"/>
                        <a:buFont typeface="Times New Roman" panose="02020603050405020304" pitchFamily="18" charset="0"/>
                        <a:buNone/>
                      </a:pP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1752165"/>
                  </a:ext>
                </a:extLst>
              </a:tr>
              <a:tr h="152688">
                <a:tc>
                  <a:txBody>
                    <a:bodyPr/>
                    <a:lstStyle/>
                    <a:p>
                      <a:pPr>
                        <a:lnSpc>
                          <a:spcPct val="115000"/>
                        </a:lnSpc>
                        <a:spcAft>
                          <a:spcPts val="0"/>
                        </a:spcAft>
                      </a:pPr>
                      <a:r>
                        <a:rPr lang="en-US" sz="23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 kết luận</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b="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300" b="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405361171"/>
                  </a:ext>
                </a:extLst>
              </a:tr>
            </a:tbl>
          </a:graphicData>
        </a:graphic>
      </p:graphicFrame>
    </p:spTree>
    <p:extLst>
      <p:ext uri="{BB962C8B-B14F-4D97-AF65-F5344CB8AC3E}">
        <p14:creationId xmlns:p14="http://schemas.microsoft.com/office/powerpoint/2010/main" val="158241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3" name="Rectangle 2"/>
          <p:cNvSpPr/>
          <p:nvPr/>
        </p:nvSpPr>
        <p:spPr>
          <a:xfrm>
            <a:off x="660400" y="523080"/>
            <a:ext cx="10858500" cy="5784148"/>
          </a:xfrm>
          <a:prstGeom prst="rect">
            <a:avLst/>
          </a:prstGeom>
        </p:spPr>
        <p:txBody>
          <a:bodyPr>
            <a:spAutoFit/>
          </a:bodyPr>
          <a:lstStyle/>
          <a:p>
            <a:pPr>
              <a:lnSpc>
                <a:spcPct val="115000"/>
              </a:lnSpc>
              <a:spcAft>
                <a:spcPts val="800"/>
              </a:spcAf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0"/>
              </a:spcAft>
              <a:buSzPts val="1400"/>
              <a:tabLst>
                <a:tab pos="1386840" algn="l"/>
              </a:tabLst>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Dựa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vào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dàn</a:t>
            </a:r>
            <a:r>
              <a:rPr lang="en-US" sz="3200" dirty="0">
                <a:solidFill>
                  <a:srgbClr val="0D0D0D"/>
                </a:solidFill>
                <a:latin typeface="Times New Roman" panose="02020603050405020304" pitchFamily="18" charset="0"/>
                <a:ea typeface="MS Mincho"/>
              </a:rPr>
              <a:t> ý </a:t>
            </a:r>
            <a:r>
              <a:rPr lang="en-US" sz="3200" dirty="0" err="1">
                <a:solidFill>
                  <a:srgbClr val="0D0D0D"/>
                </a:solidFill>
                <a:latin typeface="Times New Roman" panose="02020603050405020304" pitchFamily="18" charset="0"/>
                <a:ea typeface="MS Mincho"/>
              </a:rPr>
              <a:t>đã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xây</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dựng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để</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viết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báo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hoàn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chỉnh</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lvl="0">
              <a:lnSpc>
                <a:spcPct val="115000"/>
              </a:lnSpc>
              <a:spcAft>
                <a:spcPts val="0"/>
              </a:spcAft>
              <a:buSzPts val="1400"/>
              <a:tabLst>
                <a:tab pos="1386840" algn="l"/>
              </a:tabLst>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Chú</a:t>
            </a:r>
            <a:r>
              <a:rPr lang="en-US" sz="3200" dirty="0">
                <a:solidFill>
                  <a:srgbClr val="0D0D0D"/>
                </a:solidFill>
                <a:latin typeface="Times New Roman" panose="02020603050405020304" pitchFamily="18" charset="0"/>
                <a:ea typeface="MS Mincho"/>
              </a:rPr>
              <a:t> ý:</a:t>
            </a:r>
            <a:endParaRPr lang="en-US" sz="3200" dirty="0">
              <a:latin typeface="Times New Roman" panose="02020603050405020304" pitchFamily="18" charset="0"/>
              <a:ea typeface="Times New Roman" panose="02020603050405020304" pitchFamily="18" charset="0"/>
            </a:endParaRPr>
          </a:p>
          <a:p>
            <a:pPr marL="101600">
              <a:lnSpc>
                <a:spcPct val="115000"/>
              </a:lnSpc>
              <a:spcAft>
                <a:spcPts val="0"/>
              </a:spcAft>
              <a:tabLst>
                <a:tab pos="1386840" algn="l"/>
              </a:tabLst>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Báo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có</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đủ</a:t>
            </a:r>
            <a:r>
              <a:rPr lang="en-US" sz="3200" dirty="0">
                <a:solidFill>
                  <a:srgbClr val="0D0D0D"/>
                </a:solidFill>
                <a:latin typeface="Times New Roman" panose="02020603050405020304" pitchFamily="18" charset="0"/>
                <a:ea typeface="MS Mincho"/>
              </a:rPr>
              <a:t> 3 </a:t>
            </a:r>
            <a:r>
              <a:rPr lang="en-US" sz="3200" dirty="0" err="1">
                <a:solidFill>
                  <a:srgbClr val="0D0D0D"/>
                </a:solidFill>
                <a:latin typeface="Times New Roman" panose="02020603050405020304" pitchFamily="18" charset="0"/>
                <a:ea typeface="MS Mincho"/>
              </a:rPr>
              <a:t>phần</a:t>
            </a:r>
            <a:endParaRPr lang="en-US" sz="3200" dirty="0">
              <a:latin typeface="Times New Roman" panose="02020603050405020304" pitchFamily="18" charset="0"/>
              <a:ea typeface="Times New Roman" panose="02020603050405020304" pitchFamily="18" charset="0"/>
            </a:endParaRPr>
          </a:p>
          <a:p>
            <a:pPr marL="101600">
              <a:lnSpc>
                <a:spcPct val="115000"/>
              </a:lnSpc>
              <a:spcAft>
                <a:spcPts val="0"/>
              </a:spcAft>
              <a:tabLst>
                <a:tab pos="1386840" algn="l"/>
              </a:tabLst>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Nêu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rõ</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kết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quả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nghiên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cứu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đặc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điểm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hình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thức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thơ</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Đường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luật</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và</a:t>
            </a:r>
            <a:r>
              <a:rPr lang="en-US" sz="3200" dirty="0">
                <a:solidFill>
                  <a:srgbClr val="0D0D0D"/>
                </a:solidFill>
                <a:latin typeface="Times New Roman" panose="02020603050405020304" pitchFamily="18" charset="0"/>
                <a:ea typeface="MS Mincho"/>
              </a:rPr>
              <a:t> ý </a:t>
            </a:r>
            <a:r>
              <a:rPr lang="en-US" sz="3200" dirty="0" err="1">
                <a:solidFill>
                  <a:srgbClr val="0D0D0D"/>
                </a:solidFill>
                <a:latin typeface="Times New Roman" panose="02020603050405020304" pitchFamily="18" charset="0"/>
                <a:ea typeface="MS Mincho"/>
              </a:rPr>
              <a:t>kiến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bản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thân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vai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trò</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dụng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của</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việc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nghiên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cứu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vấn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đề</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này</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pPr marL="101600">
              <a:lnSpc>
                <a:spcPct val="115000"/>
              </a:lnSpc>
              <a:spcAft>
                <a:spcPts val="0"/>
              </a:spcAft>
              <a:tabLst>
                <a:tab pos="1386840" algn="l"/>
              </a:tabLst>
            </a:pP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Nêu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các</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tài</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liệu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tham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khảo</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mà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em</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đã</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trích</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dẫn</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và</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sử</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dụng</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nếu</a:t>
            </a:r>
            <a:r>
              <a:rPr lang="en-US" sz="3200" dirty="0">
                <a:solidFill>
                  <a:srgbClr val="0D0D0D"/>
                </a:solidFill>
                <a:latin typeface="Times New Roman" panose="02020603050405020304" pitchFamily="18" charset="0"/>
                <a:ea typeface="MS Mincho"/>
              </a:rPr>
              <a:t> </a:t>
            </a:r>
            <a:r>
              <a:rPr lang="en-US" sz="3200" dirty="0" err="1">
                <a:solidFill>
                  <a:srgbClr val="0D0D0D"/>
                </a:solidFill>
                <a:latin typeface="Times New Roman" panose="02020603050405020304" pitchFamily="18" charset="0"/>
                <a:ea typeface="MS Mincho"/>
              </a:rPr>
              <a:t>có</a:t>
            </a:r>
            <a:r>
              <a:rPr lang="en-US" sz="3200" dirty="0">
                <a:solidFill>
                  <a:srgbClr val="0D0D0D"/>
                </a:solidFill>
                <a:latin typeface="Times New Roman" panose="02020603050405020304" pitchFamily="18" charset="0"/>
                <a:ea typeface="MS Mincho"/>
              </a:rPr>
              <a:t>).</a:t>
            </a:r>
            <a:endParaRPr lang="en-US" sz="3200" dirty="0">
              <a:latin typeface="Times New Roman" panose="02020603050405020304" pitchFamily="18" charset="0"/>
              <a:ea typeface="Times New Roman" panose="02020603050405020304" pitchFamily="18" charset="0"/>
            </a:endParaRPr>
          </a:p>
          <a:p>
            <a:endParaRPr lang="en-US" sz="3200" dirty="0"/>
          </a:p>
        </p:txBody>
      </p:sp>
    </p:spTree>
    <p:extLst>
      <p:ext uri="{BB962C8B-B14F-4D97-AF65-F5344CB8AC3E}">
        <p14:creationId xmlns:p14="http://schemas.microsoft.com/office/powerpoint/2010/main" val="5238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2" name="Rectangle 1"/>
          <p:cNvSpPr/>
          <p:nvPr/>
        </p:nvSpPr>
        <p:spPr>
          <a:xfrm>
            <a:off x="660400" y="806893"/>
            <a:ext cx="10858500" cy="5180905"/>
          </a:xfrm>
          <a:prstGeom prst="rect">
            <a:avLst/>
          </a:prstGeom>
        </p:spPr>
        <p:txBody>
          <a:bodyPr>
            <a:spAutoFit/>
          </a:bodyPr>
          <a:lstStyle/>
          <a:p>
            <a:pPr>
              <a:lnSpc>
                <a:spcPct val="150000"/>
              </a:lnSpc>
            </a:pPr>
            <a:r>
              <a:rPr lang="en-US" sz="3600" b="1" dirty="0">
                <a:solidFill>
                  <a:srgbClr val="0070C0"/>
                </a:solidFill>
                <a:latin typeface="Times New Roman" panose="02020603050405020304" pitchFamily="18" charset="0"/>
                <a:ea typeface="MS Mincho"/>
              </a:rPr>
              <a:t>4. </a:t>
            </a:r>
            <a:r>
              <a:rPr lang="en-US" sz="3600" b="1" dirty="0" err="1">
                <a:solidFill>
                  <a:srgbClr val="0070C0"/>
                </a:solidFill>
                <a:latin typeface="Times New Roman" panose="02020603050405020304" pitchFamily="18" charset="0"/>
                <a:ea typeface="MS Mincho"/>
              </a:rPr>
              <a:t>Bước</a:t>
            </a:r>
            <a:r>
              <a:rPr lang="en-US" sz="3600" b="1" dirty="0">
                <a:solidFill>
                  <a:srgbClr val="0070C0"/>
                </a:solidFill>
                <a:latin typeface="Times New Roman" panose="02020603050405020304" pitchFamily="18" charset="0"/>
                <a:ea typeface="MS Mincho"/>
              </a:rPr>
              <a:t> 4:</a:t>
            </a:r>
            <a:r>
              <a:rPr lang="vi-VN" sz="3600" b="1" dirty="0">
                <a:solidFill>
                  <a:srgbClr val="0070C0"/>
                </a:solidFill>
                <a:latin typeface="Times New Roman" panose="02020603050405020304" pitchFamily="18" charset="0"/>
                <a:ea typeface="MS Mincho"/>
              </a:rPr>
              <a:t> Kiểm tra, chỉnh sửa</a:t>
            </a:r>
            <a:endParaRPr lang="en-US" sz="3600" dirty="0">
              <a:latin typeface="Times New Roman" panose="02020603050405020304" pitchFamily="18" charset="0"/>
              <a:ea typeface="Times New Roman" panose="02020603050405020304" pitchFamily="18" charset="0"/>
            </a:endParaRPr>
          </a:p>
          <a:p>
            <a:pPr>
              <a:lnSpc>
                <a:spcPct val="150000"/>
              </a:lnSpc>
              <a:spcAft>
                <a:spcPts val="800"/>
              </a:spcAft>
              <a:tabLst>
                <a:tab pos="1386840" algn="l"/>
              </a:tabLst>
            </a:pP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Đọc</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kĩ</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bài</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viết</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báo</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cáo</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của</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mình</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và</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đối</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chiếu</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với</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các</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yêu</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cầu</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đã</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nêu</a:t>
            </a:r>
            <a:r>
              <a:rPr lang="en-US" sz="3600" dirty="0">
                <a:solidFill>
                  <a:srgbClr val="0D0D0D"/>
                </a:solidFill>
                <a:latin typeface="Times New Roman" panose="02020603050405020304" pitchFamily="18" charset="0"/>
                <a:ea typeface="MS Mincho"/>
                <a:cs typeface="Times New Roman" panose="02020603050405020304" pitchFamily="18" charset="0"/>
              </a:rPr>
              <a:t> ở </a:t>
            </a:r>
            <a:r>
              <a:rPr lang="en-US" sz="3600" dirty="0" err="1">
                <a:solidFill>
                  <a:srgbClr val="0D0D0D"/>
                </a:solidFill>
                <a:latin typeface="Times New Roman" panose="02020603050405020304" pitchFamily="18" charset="0"/>
                <a:ea typeface="MS Mincho"/>
                <a:cs typeface="Times New Roman" panose="02020603050405020304" pitchFamily="18" charset="0"/>
              </a:rPr>
              <a:t>các</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bước</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để</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kiểm</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tra</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và</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chỉnh</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sửa</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dirty="0" err="1">
                <a:solidFill>
                  <a:srgbClr val="0D0D0D"/>
                </a:solidFill>
                <a:latin typeface="Times New Roman" panose="02020603050405020304" pitchFamily="18" charset="0"/>
                <a:ea typeface="MS Mincho"/>
                <a:cs typeface="Times New Roman" panose="02020603050405020304" pitchFamily="18" charset="0"/>
              </a:rPr>
              <a:t>theo</a:t>
            </a:r>
            <a:r>
              <a:rPr lang="en-US" sz="3600" dirty="0">
                <a:solidFill>
                  <a:srgbClr val="0D0D0D"/>
                </a:solidFill>
                <a:latin typeface="Times New Roman" panose="02020603050405020304" pitchFamily="18" charset="0"/>
                <a:ea typeface="MS Mincho"/>
                <a:cs typeface="Times New Roman" panose="02020603050405020304" pitchFamily="18" charset="0"/>
              </a:rPr>
              <a:t> </a:t>
            </a:r>
            <a:r>
              <a:rPr lang="en-US" sz="3600" b="1" dirty="0" err="1">
                <a:solidFill>
                  <a:srgbClr val="FF0000"/>
                </a:solidFill>
                <a:latin typeface="Times New Roman" panose="02020603050405020304" pitchFamily="18" charset="0"/>
                <a:ea typeface="MS Mincho"/>
                <a:cs typeface="Times New Roman" panose="02020603050405020304" pitchFamily="18" charset="0"/>
              </a:rPr>
              <a:t>Phiếu</a:t>
            </a:r>
            <a:r>
              <a:rPr lang="en-US" sz="3600" b="1" dirty="0">
                <a:solidFill>
                  <a:srgbClr val="FF0000"/>
                </a:solidFill>
                <a:latin typeface="Times New Roman" panose="02020603050405020304" pitchFamily="18" charset="0"/>
                <a:ea typeface="MS Mincho"/>
                <a:cs typeface="Times New Roman" panose="02020603050405020304" pitchFamily="18" charset="0"/>
              </a:rPr>
              <a:t> </a:t>
            </a:r>
            <a:r>
              <a:rPr lang="en-US" sz="3600" b="1" dirty="0" err="1">
                <a:solidFill>
                  <a:srgbClr val="FF0000"/>
                </a:solidFill>
                <a:latin typeface="Times New Roman" panose="02020603050405020304" pitchFamily="18" charset="0"/>
                <a:ea typeface="MS Mincho"/>
                <a:cs typeface="Times New Roman" panose="02020603050405020304" pitchFamily="18" charset="0"/>
              </a:rPr>
              <a:t>chỉnh</a:t>
            </a:r>
            <a:r>
              <a:rPr lang="en-US" sz="3600" b="1" dirty="0">
                <a:solidFill>
                  <a:srgbClr val="FF0000"/>
                </a:solidFill>
                <a:latin typeface="Times New Roman" panose="02020603050405020304" pitchFamily="18" charset="0"/>
                <a:ea typeface="MS Mincho"/>
                <a:cs typeface="Times New Roman" panose="02020603050405020304" pitchFamily="18" charset="0"/>
              </a:rPr>
              <a:t> </a:t>
            </a:r>
            <a:r>
              <a:rPr lang="en-US" sz="3600" b="1" dirty="0" err="1">
                <a:solidFill>
                  <a:srgbClr val="FF0000"/>
                </a:solidFill>
                <a:latin typeface="Times New Roman" panose="02020603050405020304" pitchFamily="18" charset="0"/>
                <a:ea typeface="MS Mincho"/>
                <a:cs typeface="Times New Roman" panose="02020603050405020304" pitchFamily="18" charset="0"/>
              </a:rPr>
              <a:t>sửa</a:t>
            </a:r>
            <a:r>
              <a:rPr lang="en-US" sz="3600" b="1" dirty="0">
                <a:solidFill>
                  <a:srgbClr val="FF0000"/>
                </a:solidFill>
                <a:latin typeface="Times New Roman" panose="02020603050405020304" pitchFamily="18" charset="0"/>
                <a:ea typeface="MS Mincho"/>
                <a:cs typeface="Times New Roman" panose="02020603050405020304" pitchFamily="18" charset="0"/>
              </a:rPr>
              <a:t> </a:t>
            </a:r>
            <a:r>
              <a:rPr lang="en-US" sz="3600" b="1" dirty="0" err="1">
                <a:solidFill>
                  <a:srgbClr val="FF0000"/>
                </a:solidFill>
                <a:latin typeface="Times New Roman" panose="02020603050405020304" pitchFamily="18" charset="0"/>
                <a:ea typeface="MS Mincho"/>
                <a:cs typeface="Times New Roman" panose="02020603050405020304" pitchFamily="18" charset="0"/>
              </a:rPr>
              <a:t>bài</a:t>
            </a:r>
            <a:r>
              <a:rPr lang="en-US" sz="3600" b="1" dirty="0">
                <a:solidFill>
                  <a:srgbClr val="FF0000"/>
                </a:solidFill>
                <a:latin typeface="Times New Roman" panose="02020603050405020304" pitchFamily="18" charset="0"/>
                <a:ea typeface="MS Mincho"/>
                <a:cs typeface="Times New Roman" panose="02020603050405020304" pitchFamily="18" charset="0"/>
              </a:rPr>
              <a:t> </a:t>
            </a:r>
            <a:r>
              <a:rPr lang="en-US" sz="3600" b="1" dirty="0" err="1">
                <a:solidFill>
                  <a:srgbClr val="FF0000"/>
                </a:solidFill>
                <a:latin typeface="Times New Roman" panose="02020603050405020304" pitchFamily="18" charset="0"/>
                <a:ea typeface="MS Mincho"/>
                <a:cs typeface="Times New Roman" panose="02020603050405020304" pitchFamily="18" charset="0"/>
              </a:rPr>
              <a:t>viết</a:t>
            </a:r>
            <a:r>
              <a:rPr lang="en-US" sz="3600" dirty="0">
                <a:solidFill>
                  <a:srgbClr val="FF0000"/>
                </a:solidFill>
                <a:latin typeface="Times New Roman" panose="02020603050405020304" pitchFamily="18" charset="0"/>
                <a:ea typeface="MS Mincho"/>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600" dirty="0">
                <a:latin typeface="Times New Roman" panose="02020603050405020304" pitchFamily="18" charset="0"/>
                <a:ea typeface="MS Mincho"/>
              </a:rPr>
              <a:t>- </a:t>
            </a:r>
            <a:r>
              <a:rPr lang="en-US" sz="3600" dirty="0">
                <a:solidFill>
                  <a:srgbClr val="0D0D0D"/>
                </a:solidFill>
                <a:latin typeface="Times New Roman" panose="02020603050405020304" pitchFamily="18" charset="0"/>
                <a:ea typeface="MS Mincho"/>
              </a:rPr>
              <a:t>HS </a:t>
            </a:r>
            <a:r>
              <a:rPr lang="en-US" sz="3600" dirty="0" err="1">
                <a:solidFill>
                  <a:srgbClr val="0D0D0D"/>
                </a:solidFill>
                <a:latin typeface="Times New Roman" panose="02020603050405020304" pitchFamily="18" charset="0"/>
                <a:ea typeface="MS Mincho"/>
              </a:rPr>
              <a:t>có</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thể</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trao</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đổi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bài</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để</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trong</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bàn</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chấm</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và</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chữa</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cho</a:t>
            </a:r>
            <a:r>
              <a:rPr lang="en-US" sz="3600" dirty="0">
                <a:solidFill>
                  <a:srgbClr val="0D0D0D"/>
                </a:solidFill>
                <a:latin typeface="Times New Roman" panose="02020603050405020304" pitchFamily="18" charset="0"/>
                <a:ea typeface="MS Mincho"/>
              </a:rPr>
              <a:t> </a:t>
            </a:r>
            <a:r>
              <a:rPr lang="en-US" sz="3600" dirty="0" err="1">
                <a:solidFill>
                  <a:srgbClr val="0D0D0D"/>
                </a:solidFill>
                <a:latin typeface="Times New Roman" panose="02020603050405020304" pitchFamily="18" charset="0"/>
                <a:ea typeface="MS Mincho"/>
              </a:rPr>
              <a:t>nhau</a:t>
            </a:r>
            <a:r>
              <a:rPr lang="en-US" sz="3600" dirty="0">
                <a:solidFill>
                  <a:srgbClr val="0D0D0D"/>
                </a:solidFill>
                <a:latin typeface="Times New Roman" panose="02020603050405020304" pitchFamily="18" charset="0"/>
                <a:ea typeface="MS Mincho"/>
              </a:rPr>
              <a:t>.</a:t>
            </a:r>
            <a:endParaRPr lang="en-US" sz="3600" dirty="0"/>
          </a:p>
        </p:txBody>
      </p:sp>
    </p:spTree>
    <p:extLst>
      <p:ext uri="{BB962C8B-B14F-4D97-AF65-F5344CB8AC3E}">
        <p14:creationId xmlns:p14="http://schemas.microsoft.com/office/powerpoint/2010/main" val="12653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5" name="Rectangle 4"/>
          <p:cNvSpPr/>
          <p:nvPr/>
        </p:nvSpPr>
        <p:spPr>
          <a:xfrm>
            <a:off x="3167824" y="141144"/>
            <a:ext cx="5843652" cy="613245"/>
          </a:xfrm>
          <a:prstGeom prst="rect">
            <a:avLst/>
          </a:prstGeom>
        </p:spPr>
        <p:txBody>
          <a:bodyPr wrap="none">
            <a:spAutoFit/>
          </a:bodyPr>
          <a:lstStyle/>
          <a:p>
            <a:pPr algn="ctr">
              <a:lnSpc>
                <a:spcPct val="115000"/>
              </a:lnSpc>
              <a:spcAft>
                <a:spcPts val="800"/>
              </a:spcAft>
            </a:pPr>
            <a:r>
              <a:rPr lang="en-US" sz="3200" b="1" dirty="0">
                <a:solidFill>
                  <a:srgbClr val="FF0000"/>
                </a:solidFill>
                <a:latin typeface="Times New Roman" panose="02020603050405020304" pitchFamily="18" charset="0"/>
                <a:ea typeface="MS Mincho"/>
                <a:cs typeface="Times New Roman" panose="02020603050405020304" pitchFamily="18" charset="0"/>
              </a:rPr>
              <a:t>PHIẾU CHỈNH SỬA BÀI VIẾT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71898995"/>
              </p:ext>
            </p:extLst>
          </p:nvPr>
        </p:nvGraphicFramePr>
        <p:xfrm>
          <a:off x="383458" y="754389"/>
          <a:ext cx="11141792" cy="6042901"/>
        </p:xfrm>
        <a:graphic>
          <a:graphicData uri="http://schemas.openxmlformats.org/drawingml/2006/table">
            <a:tbl>
              <a:tblPr firstRow="1" firstCol="1" bandRow="1"/>
              <a:tblGrid>
                <a:gridCol w="1917290">
                  <a:extLst>
                    <a:ext uri="{9D8B030D-6E8A-4147-A177-3AD203B41FA5}">
                      <a16:colId xmlns:a16="http://schemas.microsoft.com/office/drawing/2014/main" xmlns="" val="311790547"/>
                    </a:ext>
                  </a:extLst>
                </a:gridCol>
                <a:gridCol w="6954107">
                  <a:extLst>
                    <a:ext uri="{9D8B030D-6E8A-4147-A177-3AD203B41FA5}">
                      <a16:colId xmlns:a16="http://schemas.microsoft.com/office/drawing/2014/main" xmlns="" val="1760148991"/>
                    </a:ext>
                  </a:extLst>
                </a:gridCol>
                <a:gridCol w="2270395">
                  <a:extLst>
                    <a:ext uri="{9D8B030D-6E8A-4147-A177-3AD203B41FA5}">
                      <a16:colId xmlns:a16="http://schemas.microsoft.com/office/drawing/2014/main" xmlns="" val="1152415410"/>
                    </a:ext>
                  </a:extLst>
                </a:gridCol>
              </a:tblGrid>
              <a:tr h="59609">
                <a:tc>
                  <a:txBody>
                    <a:bodyPr/>
                    <a:lstStyle/>
                    <a:p>
                      <a:pPr algn="ctr">
                        <a:lnSpc>
                          <a:spcPct val="115000"/>
                        </a:lnSpc>
                        <a:spcAft>
                          <a:spcPts val="0"/>
                        </a:spcAft>
                      </a:pPr>
                      <a:r>
                        <a:rPr lang="en-US" sz="1800" b="1">
                          <a:solidFill>
                            <a:srgbClr val="FFFFFF"/>
                          </a:solidFill>
                          <a:effectLst/>
                          <a:latin typeface="Times New Roman" panose="02020603050405020304" pitchFamily="18" charset="0"/>
                          <a:ea typeface="MS Mincho"/>
                          <a:cs typeface="Times New Roman" panose="02020603050405020304" pitchFamily="18" charset="0"/>
                        </a:rPr>
                        <a:t>Nội dung kiểm tra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US" sz="1800" b="1">
                          <a:solidFill>
                            <a:srgbClr val="FFFFFF"/>
                          </a:solidFill>
                          <a:effectLst/>
                          <a:latin typeface="Times New Roman" panose="02020603050405020304" pitchFamily="18" charset="0"/>
                          <a:ea typeface="MS Mincho"/>
                          <a:cs typeface="Times New Roman" panose="02020603050405020304" pitchFamily="18" charset="0"/>
                        </a:rPr>
                        <a:t>Yêu cầu cụ thể</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15000"/>
                        </a:lnSpc>
                        <a:spcAft>
                          <a:spcPts val="0"/>
                        </a:spcAft>
                      </a:pPr>
                      <a:r>
                        <a:rPr lang="en-US" sz="1800" b="1">
                          <a:solidFill>
                            <a:srgbClr val="0D0D0D"/>
                          </a:solidFill>
                          <a:effectLst/>
                          <a:latin typeface="Times New Roman" panose="02020603050405020304" pitchFamily="18" charset="0"/>
                          <a:ea typeface="MS Mincho"/>
                          <a:cs typeface="Times New Roman" panose="02020603050405020304" pitchFamily="18" charset="0"/>
                        </a:rPr>
                        <a:t>Chỉnh sửa (nếu cần)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1123790"/>
                  </a:ext>
                </a:extLst>
              </a:tr>
              <a:tr h="124416">
                <a:tc rowSpan="3">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Bố cục 3 phần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lvl="0" indent="0">
                        <a:lnSpc>
                          <a:spcPct val="115000"/>
                        </a:lnSpc>
                        <a:spcAft>
                          <a:spcPts val="0"/>
                        </a:spcAft>
                        <a:buSzPts val="1400"/>
                        <a:buFont typeface="Times New Roman" panose="02020603050405020304" pitchFamily="18" charset="0"/>
                        <a:buNone/>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Phần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mở</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đầu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Đã</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giới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thiệu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chung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Đường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luật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trung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đại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cách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thức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tiến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hành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nghiên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cứu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nêu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vấn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đề</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chưa</a:t>
                      </a: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en-US" sz="1800"/>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9179461"/>
                  </a:ext>
                </a:extLst>
              </a:tr>
              <a:tr h="383647">
                <a:tc vMerge="1">
                  <a:txBody>
                    <a:bodyPr/>
                    <a:lstStyle/>
                    <a:p>
                      <a:endParaRPr lang="en-US"/>
                    </a:p>
                  </a:txBody>
                  <a:tcPr/>
                </a:tc>
                <a:tc>
                  <a:txBody>
                    <a:bodyPr/>
                    <a:lstStyle/>
                    <a:p>
                      <a:pPr marL="0" lvl="0" indent="0">
                        <a:lnSpc>
                          <a:spcPct val="115000"/>
                        </a:lnSpc>
                        <a:spcAft>
                          <a:spcPts val="0"/>
                        </a:spcAft>
                        <a:buSzPts val="1400"/>
                        <a:buFont typeface="Times New Roman" panose="02020603050405020304" pitchFamily="18" charset="0"/>
                        <a:buNone/>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Phần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nội</a:t>
                      </a:r>
                      <a:r>
                        <a:rPr lang="en-US" sz="1800" dirty="0">
                          <a:solidFill>
                            <a:srgbClr val="0D0D0D"/>
                          </a:solidFill>
                          <a:effectLst/>
                          <a:latin typeface="Times New Roman" panose="02020603050405020304" pitchFamily="18" charset="0"/>
                          <a:ea typeface="MS Mincho"/>
                          <a:cs typeface="Times New Roman" panose="02020603050405020304" pitchFamily="18" charset="0"/>
                        </a:rPr>
                        <a:t>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nêu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đầy</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đủ</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kết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quả</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nghiên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cứu</a:t>
                      </a:r>
                      <a:r>
                        <a:rPr lang="en-US" sz="1800" dirty="0">
                          <a:solidFill>
                            <a:srgbClr val="0D0D0D"/>
                          </a:solidFill>
                          <a:effectLst/>
                          <a:latin typeface="Times New Roman" panose="02020603050405020304" pitchFamily="18" charset="0"/>
                          <a:ea typeface="MS Mincho"/>
                          <a:cs typeface="Times New Roman" panose="02020603050405020304" pitchFamily="18" charset="0"/>
                        </a:rPr>
                        <a:t> hay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không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Đường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luật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trung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đại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đã</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học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cách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phân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loại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chúng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bố</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cục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chung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vai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trò</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tác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dụng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chúng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trong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Đường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luật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sự</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sáng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tạo</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hình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thức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Nôm</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Đường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luật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dirty="0">
                          <a:solidFill>
                            <a:srgbClr val="0D0D0D"/>
                          </a:solidFill>
                          <a:effectLst/>
                          <a:latin typeface="Times New Roman" panose="02020603050405020304" pitchFamily="18" charset="0"/>
                          <a:ea typeface="MS Mincho"/>
                          <a:cs typeface="Times New Roman" panose="02020603050405020304" pitchFamily="18" charset="0"/>
                        </a:rPr>
                        <a:t> cha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ông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ta,…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trích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dẫn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1800" dirty="0">
                          <a:solidFill>
                            <a:srgbClr val="0D0D0D"/>
                          </a:solidFill>
                          <a:effectLst/>
                          <a:latin typeface="Times New Roman" panose="02020603050405020304" pitchFamily="18" charset="0"/>
                          <a:ea typeface="MS Mincho"/>
                          <a:cs typeface="Times New Roman" panose="02020603050405020304" pitchFamily="18" charset="0"/>
                        </a:rPr>
                        <a:t> ý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kiến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người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khác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Đường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luật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trong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báo</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cáo</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không</a:t>
                      </a: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vận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dụng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phương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tiện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hỗ</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trợ</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phù</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hợp</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hiệu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quả</a:t>
                      </a:r>
                      <a:r>
                        <a:rPr lang="en-US" sz="1800" dirty="0">
                          <a:solidFill>
                            <a:srgbClr val="0D0D0D"/>
                          </a:solidFill>
                          <a:effectLst/>
                          <a:latin typeface="Times New Roman" panose="02020603050405020304" pitchFamily="18" charset="0"/>
                          <a:ea typeface="MS Mincho"/>
                          <a:cs typeface="Times New Roman" panose="02020603050405020304" pitchFamily="18" charset="0"/>
                        </a:rPr>
                        <a:t> hay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không</a:t>
                      </a: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en-US" sz="1800"/>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1434865"/>
                  </a:ext>
                </a:extLst>
              </a:tr>
              <a:tr h="124416">
                <a:tc vMerge="1">
                  <a:txBody>
                    <a:bodyPr/>
                    <a:lstStyle/>
                    <a:p>
                      <a:endParaRPr lang="en-US"/>
                    </a:p>
                  </a:txBody>
                  <a:tcPr/>
                </a:tc>
                <a:tc>
                  <a:txBody>
                    <a:bodyPr/>
                    <a:lstStyle/>
                    <a:p>
                      <a:pPr marL="0" lvl="0" indent="0">
                        <a:lnSpc>
                          <a:spcPct val="115000"/>
                        </a:lnSpc>
                        <a:spcAft>
                          <a:spcPts val="0"/>
                        </a:spcAft>
                        <a:buSzPts val="1400"/>
                        <a:buFont typeface="Times New Roman" panose="02020603050405020304" pitchFamily="18" charset="0"/>
                        <a:buNone/>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Phần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kết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luận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Có</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khái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quát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được</a:t>
                      </a:r>
                      <a:r>
                        <a:rPr lang="en-US" sz="1800" dirty="0">
                          <a:solidFill>
                            <a:srgbClr val="0D0D0D"/>
                          </a:solidFill>
                          <a:effectLst/>
                          <a:latin typeface="Times New Roman" panose="02020603050405020304" pitchFamily="18" charset="0"/>
                          <a:ea typeface="MS Mincho"/>
                          <a:cs typeface="Times New Roman" panose="02020603050405020304" pitchFamily="18" charset="0"/>
                        </a:rPr>
                        <a:t> ý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nghĩa</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vấn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đề</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nêu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lên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suy</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nghĩ</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người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viết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không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en-US" sz="1800" dirty="0"/>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4962541"/>
                  </a:ext>
                </a:extLst>
              </a:tr>
              <a:tr h="679945">
                <a:tc>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Các lỗi còn mắc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lvl="0" indent="0">
                        <a:lnSpc>
                          <a:spcPct val="115000"/>
                        </a:lnSpc>
                        <a:spcAft>
                          <a:spcPts val="0"/>
                        </a:spcAft>
                        <a:buSzPts val="1400"/>
                        <a:buFont typeface="Times New Roman" panose="02020603050405020304" pitchFamily="18" charset="0"/>
                        <a:buNone/>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Lỗi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a:cs typeface="Times New Roman" panose="02020603050405020304" pitchFamily="18" charset="0"/>
                        </a:rPr>
                        <a:t> ý: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thiếu</a:t>
                      </a:r>
                      <a:r>
                        <a:rPr lang="en-US" sz="1800" dirty="0">
                          <a:solidFill>
                            <a:srgbClr val="0D0D0D"/>
                          </a:solidFill>
                          <a:effectLst/>
                          <a:latin typeface="Times New Roman" panose="02020603050405020304" pitchFamily="18" charset="0"/>
                          <a:ea typeface="MS Mincho"/>
                          <a:cs typeface="Times New Roman" panose="02020603050405020304" pitchFamily="18" charset="0"/>
                        </a:rPr>
                        <a:t> ý,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lặp</a:t>
                      </a:r>
                      <a:r>
                        <a:rPr lang="en-US" sz="1800" dirty="0">
                          <a:solidFill>
                            <a:srgbClr val="0D0D0D"/>
                          </a:solidFill>
                          <a:effectLst/>
                          <a:latin typeface="Times New Roman" panose="02020603050405020304" pitchFamily="18" charset="0"/>
                          <a:ea typeface="MS Mincho"/>
                          <a:cs typeface="Times New Roman" panose="02020603050405020304" pitchFamily="18" charset="0"/>
                        </a:rPr>
                        <a:t> ý,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lạc</a:t>
                      </a:r>
                      <a:r>
                        <a:rPr lang="en-US" sz="1800" dirty="0">
                          <a:solidFill>
                            <a:srgbClr val="0D0D0D"/>
                          </a:solidFill>
                          <a:effectLst/>
                          <a:latin typeface="Times New Roman" panose="02020603050405020304" pitchFamily="18" charset="0"/>
                          <a:ea typeface="MS Mincho"/>
                          <a:cs typeface="Times New Roman" panose="02020603050405020304" pitchFamily="18" charset="0"/>
                        </a:rPr>
                        <a:t> ý</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0"/>
                        </a:spcAft>
                        <a:buSzPts val="1400"/>
                        <a:buFont typeface="Times New Roman" panose="02020603050405020304" pitchFamily="18" charset="0"/>
                        <a:buNone/>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Lỗi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trình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bày</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chính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tả</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dùng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từ</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diễn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đạt</a:t>
                      </a: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en-US" sz="1800"/>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9824847"/>
                  </a:ext>
                </a:extLst>
              </a:tr>
              <a:tr h="137252">
                <a:tc>
                  <a:txBody>
                    <a:bodyPr/>
                    <a:lstStyle/>
                    <a:p>
                      <a:pPr algn="ctr">
                        <a:lnSpc>
                          <a:spcPct val="115000"/>
                        </a:lnSpc>
                        <a:spcAft>
                          <a:spcPts val="0"/>
                        </a:spcAft>
                      </a:pPr>
                      <a:r>
                        <a:rPr lang="en-US" sz="1800">
                          <a:solidFill>
                            <a:srgbClr val="0D0D0D"/>
                          </a:solidFill>
                          <a:effectLst/>
                          <a:latin typeface="Times New Roman" panose="02020603050405020304" pitchFamily="18" charset="0"/>
                          <a:ea typeface="MS Mincho"/>
                          <a:cs typeface="Times New Roman" panose="02020603050405020304" pitchFamily="18" charset="0"/>
                        </a:rPr>
                        <a:t>Đánh giá chung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lvl="0" indent="0">
                        <a:lnSpc>
                          <a:spcPct val="115000"/>
                        </a:lnSpc>
                        <a:spcAft>
                          <a:spcPts val="0"/>
                        </a:spcAft>
                        <a:buSzPts val="1400"/>
                        <a:buFont typeface="Times New Roman" panose="02020603050405020304" pitchFamily="18" charset="0"/>
                        <a:buNone/>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viết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đáp</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ứng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yêu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cầu</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đạt</a:t>
                      </a:r>
                      <a:r>
                        <a:rPr lang="en-US" sz="1800" dirty="0">
                          <a:solidFill>
                            <a:srgbClr val="0D0D0D"/>
                          </a:solidFill>
                          <a:effectLst/>
                          <a:latin typeface="Times New Roman" panose="02020603050405020304" pitchFamily="18" charset="0"/>
                          <a:ea typeface="MS Mincho"/>
                          <a:cs typeface="Times New Roman" panose="02020603050405020304" pitchFamily="18" charset="0"/>
                        </a:rPr>
                        <a:t> ở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mức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độ</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nào</a:t>
                      </a: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spcAft>
                          <a:spcPts val="0"/>
                        </a:spcAft>
                        <a:buSzPts val="1400"/>
                        <a:buFont typeface="Times New Roman" panose="02020603050405020304" pitchFamily="18" charset="0"/>
                        <a:buNone/>
                      </a:pP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Em</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thấy</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hứng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thú</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hoặc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khó</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khăn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nhất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khi</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thực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hiện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phần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nào</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trong</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tiến</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trình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thực</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hành</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viết</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báo</a:t>
                      </a:r>
                      <a:r>
                        <a:rPr lang="en-US" sz="1800" dirty="0">
                          <a:solidFill>
                            <a:srgbClr val="0D0D0D"/>
                          </a:solidFill>
                          <a:effectLst/>
                          <a:latin typeface="Times New Roman" panose="02020603050405020304" pitchFamily="18" charset="0"/>
                          <a:ea typeface="MS Mincho"/>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a:cs typeface="Times New Roman" panose="02020603050405020304" pitchFamily="18" charset="0"/>
                        </a:rPr>
                        <a:t>cáo</a:t>
                      </a:r>
                      <a:r>
                        <a:rPr lang="en-US" sz="1800" dirty="0">
                          <a:solidFill>
                            <a:srgbClr val="0D0D0D"/>
                          </a:solidFill>
                          <a:effectLst/>
                          <a:latin typeface="Times New Roman" panose="02020603050405020304" pitchFamily="18" charset="0"/>
                          <a:ea typeface="MS Mincho"/>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endParaRPr lang="en-US" sz="1800" dirty="0"/>
                    </a:p>
                  </a:txBody>
                  <a:tcPr marL="36382" marR="363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8418567"/>
                  </a:ext>
                </a:extLst>
              </a:tr>
            </a:tbl>
          </a:graphicData>
        </a:graphic>
      </p:graphicFrame>
    </p:spTree>
    <p:extLst>
      <p:ext uri="{BB962C8B-B14F-4D97-AF65-F5344CB8AC3E}">
        <p14:creationId xmlns:p14="http://schemas.microsoft.com/office/powerpoint/2010/main" val="6295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pic>
        <p:nvPicPr>
          <p:cNvPr id="5" name="Picture 4"/>
          <p:cNvPicPr>
            <a:picLocks noChangeAspect="1"/>
          </p:cNvPicPr>
          <p:nvPr/>
        </p:nvPicPr>
        <p:blipFill>
          <a:blip r:embed="rId3"/>
          <a:stretch>
            <a:fillRect/>
          </a:stretch>
        </p:blipFill>
        <p:spPr>
          <a:xfrm>
            <a:off x="3410226" y="-44289"/>
            <a:ext cx="5358848" cy="1072989"/>
          </a:xfrm>
          <a:prstGeom prst="rect">
            <a:avLst/>
          </a:prstGeom>
        </p:spPr>
      </p:pic>
      <p:sp>
        <p:nvSpPr>
          <p:cNvPr id="7" name="Rectangle 6"/>
          <p:cNvSpPr/>
          <p:nvPr/>
        </p:nvSpPr>
        <p:spPr>
          <a:xfrm>
            <a:off x="660399" y="802774"/>
            <a:ext cx="11330039" cy="1185966"/>
          </a:xfrm>
          <a:prstGeom prst="rect">
            <a:avLst/>
          </a:prstGeom>
        </p:spPr>
        <p:txBody>
          <a:bodyPr wrap="square">
            <a:spAutoFit/>
          </a:bodyPr>
          <a:lstStyle/>
          <a:p>
            <a:pPr>
              <a:lnSpc>
                <a:spcPct val="115000"/>
              </a:lnSpc>
              <a:spcAft>
                <a:spcPts val="800"/>
              </a:spcAft>
              <a:tabLst>
                <a:tab pos="1386840" algn="l"/>
              </a:tabLs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đặc</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điểm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của</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bài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nghị</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luận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về</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một</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vấn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đề</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xã</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hội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200"/>
              </a:spcAft>
            </a:pPr>
            <a:r>
              <a:rPr lang="en-US" sz="2800" b="1" dirty="0">
                <a:solidFill>
                  <a:srgbClr val="0070C0"/>
                </a:solidFill>
                <a:latin typeface="Times New Roman" panose="02020603050405020304" pitchFamily="18" charset="0"/>
                <a:ea typeface="Times New Roman" panose="02020603050405020304" pitchFamily="18" charset="0"/>
              </a:rPr>
              <a:t>1. </a:t>
            </a:r>
            <a:r>
              <a:rPr lang="en-US" sz="2800" b="1" dirty="0" err="1">
                <a:solidFill>
                  <a:srgbClr val="0070C0"/>
                </a:solidFill>
                <a:latin typeface="Times New Roman" panose="02020603050405020304" pitchFamily="18" charset="0"/>
                <a:ea typeface="Times New Roman" panose="02020603050405020304" pitchFamily="18" charset="0"/>
              </a:rPr>
              <a:t>Xét</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ví</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dụ</a:t>
            </a:r>
            <a:r>
              <a:rPr lang="en-US" sz="2800" b="1" dirty="0">
                <a:solidFill>
                  <a:srgbClr val="0070C0"/>
                </a:solidFill>
                <a:latin typeface="Times New Roman" panose="02020603050405020304" pitchFamily="18" charset="0"/>
                <a:ea typeface="Times New Roman" panose="02020603050405020304" pitchFamily="18" charset="0"/>
              </a:rPr>
              <a:t> SGK: </a:t>
            </a:r>
            <a:endParaRPr lang="en-US" sz="2800" dirty="0">
              <a:effectLst/>
              <a:latin typeface="Times New Roman" panose="02020603050405020304" pitchFamily="18" charset="0"/>
              <a:ea typeface="Times New Roman" panose="02020603050405020304" pitchFamily="18" charset="0"/>
            </a:endParaRPr>
          </a:p>
        </p:txBody>
      </p:sp>
      <p:sp>
        <p:nvSpPr>
          <p:cNvPr id="8" name="Plaque 7"/>
          <p:cNvSpPr/>
          <p:nvPr/>
        </p:nvSpPr>
        <p:spPr>
          <a:xfrm>
            <a:off x="1097321" y="2295394"/>
            <a:ext cx="9984658" cy="1819406"/>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b="1" dirty="0" err="1">
                <a:solidFill>
                  <a:srgbClr val="0070C0"/>
                </a:solidFill>
                <a:latin typeface="Times New Roman" panose="02020603050405020304" pitchFamily="18" charset="0"/>
                <a:ea typeface="Times New Roman" panose="02020603050405020304" pitchFamily="18" charset="0"/>
              </a:rPr>
              <a:t>Bài</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nghiên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cứu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Thực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trạng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và</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giải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pháp</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phát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triển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văn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hoá</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đọc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của</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sinh</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viên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Trường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Đại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học</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công</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nghiệp</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Hà</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Nội</a:t>
            </a:r>
            <a:r>
              <a:rPr lang="en-US" sz="2800" b="1"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720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7" name="Rectangle 6"/>
          <p:cNvSpPr/>
          <p:nvPr/>
        </p:nvSpPr>
        <p:spPr>
          <a:xfrm>
            <a:off x="660400" y="227586"/>
            <a:ext cx="11330039" cy="118596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vấn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xã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hội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SGK: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666750" y="2382989"/>
            <a:ext cx="10858500" cy="1745863"/>
          </a:xfrm>
          <a:prstGeom prst="rect">
            <a:avLst/>
          </a:prstGeom>
        </p:spPr>
        <p:txBody>
          <a:bodyPr>
            <a:spAutoFit/>
          </a:bodyPr>
          <a:lstStyle/>
          <a:p>
            <a:pPr lvl="0">
              <a:lnSpc>
                <a:spcPct val="115000"/>
              </a:lnSpc>
              <a:spcAft>
                <a:spcPts val="1200"/>
              </a:spcAft>
              <a:buSzPts val="1400"/>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Nhan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nội</a:t>
            </a:r>
            <a:r>
              <a:rPr lang="en-US" sz="3200" dirty="0">
                <a:solidFill>
                  <a:srgbClr val="0D0D0D"/>
                </a:solidFill>
                <a:latin typeface="Times New Roman" panose="02020603050405020304" pitchFamily="18" charset="0"/>
                <a:ea typeface="Times New Roman" panose="02020603050405020304" pitchFamily="18" charset="0"/>
              </a:rPr>
              <a:t> dung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bài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Thực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giải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pháp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triển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văn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hoá</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sinh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Trường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công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nghiệp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Nội</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334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3" name="Rectangle 2"/>
          <p:cNvSpPr/>
          <p:nvPr/>
        </p:nvSpPr>
        <p:spPr>
          <a:xfrm>
            <a:off x="542834" y="1017117"/>
            <a:ext cx="10858500" cy="6420219"/>
          </a:xfrm>
          <a:prstGeom prst="rect">
            <a:avLst/>
          </a:prstGeom>
        </p:spPr>
        <p:txBody>
          <a:bodyPr>
            <a:spAutoFit/>
          </a:bodyPr>
          <a:lstStyle/>
          <a:p>
            <a:pPr marL="101600" lvl="0">
              <a:lnSpc>
                <a:spcPct val="115000"/>
              </a:lnSpc>
              <a:spcAft>
                <a:spcPts val="1200"/>
              </a:spcAft>
            </a:pPr>
            <a:r>
              <a:rPr lang="en-US" sz="2800" b="1" dirty="0">
                <a:solidFill>
                  <a:srgbClr val="0D0D0D"/>
                </a:solidFill>
                <a:latin typeface="Times New Roman" panose="02020603050405020304" pitchFamily="18" charset="0"/>
                <a:ea typeface="Times New Roman" panose="02020603050405020304" pitchFamily="18" charset="0"/>
              </a:rPr>
              <a:t>a. </a:t>
            </a:r>
            <a:r>
              <a:rPr lang="en-US" sz="2800" b="1" dirty="0" err="1">
                <a:solidFill>
                  <a:srgbClr val="0D0D0D"/>
                </a:solidFill>
                <a:latin typeface="Times New Roman" panose="02020603050405020304" pitchFamily="18" charset="0"/>
                <a:ea typeface="Times New Roman" panose="02020603050405020304" pitchFamily="18" charset="0"/>
              </a:rPr>
              <a:t>Phần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mở</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đầu</a:t>
            </a:r>
            <a:r>
              <a:rPr lang="en-US" sz="2800" b="1" dirty="0">
                <a:solidFill>
                  <a:srgbClr val="0D0D0D"/>
                </a:solidFill>
                <a:latin typeface="Times New Roman" panose="02020603050405020304" pitchFamily="18" charset="0"/>
                <a:ea typeface="Times New Roman" panose="02020603050405020304" pitchFamily="18" charset="0"/>
              </a:rPr>
              <a:t>: </a:t>
            </a:r>
            <a:endParaRPr lang="en-US" sz="2800" b="1" dirty="0">
              <a:solidFill>
                <a:prstClr val="black"/>
              </a:solidFill>
              <a:latin typeface="Times New Roman" panose="02020603050405020304" pitchFamily="18" charset="0"/>
              <a:ea typeface="Times New Roman" panose="02020603050405020304" pitchFamily="18" charset="0"/>
            </a:endParaRPr>
          </a:p>
          <a:p>
            <a:pPr marL="101600" lvl="0">
              <a:lnSpc>
                <a:spcPct val="115000"/>
              </a:lnSpc>
              <a:spcAft>
                <a:spcPts val="120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Giới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thiệu</a:t>
            </a:r>
            <a:r>
              <a:rPr lang="en-US" sz="2800" dirty="0">
                <a:solidFill>
                  <a:srgbClr val="0D0D0D"/>
                </a:solidFill>
                <a:latin typeface="Times New Roman" panose="02020603050405020304" pitchFamily="18" charset="0"/>
                <a:ea typeface="Times New Roman" panose="02020603050405020304" pitchFamily="18" charset="0"/>
              </a:rPr>
              <a:t> </a:t>
            </a:r>
            <a:endParaRPr lang="en-US" sz="2800" dirty="0">
              <a:solidFill>
                <a:prstClr val="black"/>
              </a:solidFill>
              <a:latin typeface="Times New Roman" panose="02020603050405020304" pitchFamily="18" charset="0"/>
              <a:ea typeface="Times New Roman" panose="02020603050405020304" pitchFamily="18" charset="0"/>
            </a:endParaRPr>
          </a:p>
          <a:p>
            <a:pPr marL="101600" lvl="0">
              <a:lnSpc>
                <a:spcPct val="115000"/>
              </a:lnSpc>
              <a:spcAft>
                <a:spcPts val="120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sở</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lí</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pháp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cứu</a:t>
            </a:r>
            <a:endParaRPr lang="en-US" sz="2800" dirty="0">
              <a:latin typeface="Times New Roman" panose="02020603050405020304" pitchFamily="18" charset="0"/>
              <a:ea typeface="Times New Roman" panose="02020603050405020304" pitchFamily="18" charset="0"/>
            </a:endParaRPr>
          </a:p>
          <a:p>
            <a:pPr marL="101600">
              <a:lnSpc>
                <a:spcPct val="115000"/>
              </a:lnSpc>
              <a:spcAft>
                <a:spcPts val="1200"/>
              </a:spcAft>
            </a:pPr>
            <a:r>
              <a:rPr lang="en-US" sz="2800" b="1" dirty="0">
                <a:solidFill>
                  <a:srgbClr val="0D0D0D"/>
                </a:solidFill>
                <a:latin typeface="Times New Roman" panose="02020603050405020304" pitchFamily="18" charset="0"/>
                <a:ea typeface="Times New Roman" panose="02020603050405020304" pitchFamily="18" charset="0"/>
              </a:rPr>
              <a:t>b. </a:t>
            </a:r>
            <a:r>
              <a:rPr lang="en-US" sz="2800" b="1" dirty="0" err="1">
                <a:solidFill>
                  <a:srgbClr val="0D0D0D"/>
                </a:solidFill>
                <a:latin typeface="Times New Roman" panose="02020603050405020304" pitchFamily="18" charset="0"/>
                <a:ea typeface="Times New Roman" panose="02020603050405020304" pitchFamily="18" charset="0"/>
              </a:rPr>
              <a:t>Phần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nội</a:t>
            </a:r>
            <a:r>
              <a:rPr lang="en-US" sz="2800" b="1" dirty="0">
                <a:solidFill>
                  <a:srgbClr val="0D0D0D"/>
                </a:solidFill>
                <a:latin typeface="Times New Roman" panose="02020603050405020304" pitchFamily="18" charset="0"/>
                <a:ea typeface="Times New Roman" panose="02020603050405020304" pitchFamily="18" charset="0"/>
              </a:rPr>
              <a:t> dung:</a:t>
            </a:r>
            <a:endParaRPr lang="en-US" sz="2800" b="1" dirty="0">
              <a:latin typeface="Times New Roman" panose="02020603050405020304" pitchFamily="18" charset="0"/>
              <a:ea typeface="Times New Roman" panose="02020603050405020304" pitchFamily="18" charset="0"/>
            </a:endParaRPr>
          </a:p>
          <a:p>
            <a:pPr lvl="0">
              <a:lnSpc>
                <a:spcPct val="115000"/>
              </a:lnSpc>
              <a:spcAft>
                <a:spcPts val="1200"/>
              </a:spcAft>
              <a:buSzPts val="1400"/>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cứu</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b="1" dirty="0">
                <a:solidFill>
                  <a:srgbClr val="0D0D0D"/>
                </a:solidFill>
                <a:latin typeface="Times New Roman" panose="02020603050405020304" pitchFamily="18" charset="0"/>
                <a:ea typeface="Times New Roman" panose="02020603050405020304" pitchFamily="18" charset="0"/>
              </a:rPr>
              <a:t>c. </a:t>
            </a:r>
            <a:r>
              <a:rPr lang="en-US" sz="2800" b="1" dirty="0" err="1">
                <a:solidFill>
                  <a:srgbClr val="0D0D0D"/>
                </a:solidFill>
                <a:latin typeface="Times New Roman" panose="02020603050405020304" pitchFamily="18" charset="0"/>
                <a:ea typeface="Times New Roman" panose="02020603050405020304" pitchFamily="18" charset="0"/>
              </a:rPr>
              <a:t>Phần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kết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luận</a:t>
            </a:r>
            <a:r>
              <a:rPr lang="en-US" sz="2800" b="1" dirty="0">
                <a:solidFill>
                  <a:srgbClr val="0D0D0D"/>
                </a:solidFill>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lvl="0">
              <a:lnSpc>
                <a:spcPct val="115000"/>
              </a:lnSpc>
              <a:spcAft>
                <a:spcPts val="1200"/>
              </a:spcAft>
              <a:buSzPts val="1400"/>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Khuyến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nghị</a:t>
            </a:r>
            <a:endParaRPr lang="en-US" sz="2800" dirty="0">
              <a:latin typeface="Times New Roman" panose="02020603050405020304" pitchFamily="18" charset="0"/>
              <a:ea typeface="Times New Roman" panose="02020603050405020304" pitchFamily="18" charset="0"/>
            </a:endParaRPr>
          </a:p>
          <a:p>
            <a:pPr lvl="0">
              <a:lnSpc>
                <a:spcPct val="115000"/>
              </a:lnSpc>
              <a:spcAft>
                <a:spcPts val="1200"/>
              </a:spcAft>
              <a:buSzPts val="1400"/>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luận</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err="1">
                <a:solidFill>
                  <a:srgbClr val="0D0D0D"/>
                </a:solidFill>
                <a:latin typeface="Times New Roman" panose="02020603050405020304" pitchFamily="18" charset="0"/>
                <a:ea typeface="Times New Roman" panose="02020603050405020304" pitchFamily="18" charset="0"/>
              </a:rPr>
              <a:t>Ngoài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cứu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còn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thêm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phần</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Tóm</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tắt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mở</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đầu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Tài</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liệu</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tham</a:t>
            </a:r>
            <a:r>
              <a:rPr lang="en-US" sz="2800" i="1" dirty="0">
                <a:solidFill>
                  <a:srgbClr val="0D0D0D"/>
                </a:solidFill>
                <a:latin typeface="Times New Roman" panose="02020603050405020304" pitchFamily="18" charset="0"/>
                <a:ea typeface="Times New Roman" panose="02020603050405020304" pitchFamily="18" charset="0"/>
              </a:rPr>
              <a:t> </a:t>
            </a:r>
            <a:r>
              <a:rPr lang="en-US" sz="2800" i="1" dirty="0" err="1">
                <a:solidFill>
                  <a:srgbClr val="0D0D0D"/>
                </a:solidFill>
                <a:latin typeface="Times New Roman" panose="02020603050405020304" pitchFamily="18" charset="0"/>
                <a:ea typeface="Times New Roman" panose="02020603050405020304" pitchFamily="18" charset="0"/>
              </a:rPr>
              <a:t>khảo</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cuối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cứu</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2848030" y="-13846"/>
            <a:ext cx="4504759" cy="613245"/>
          </a:xfrm>
          <a:prstGeom prst="rect">
            <a:avLst/>
          </a:prstGeom>
        </p:spPr>
        <p:txBody>
          <a:bodyPr wrap="none">
            <a:spAutoFit/>
          </a:bodyPr>
          <a:lstStyle/>
          <a:p>
            <a:pPr lvl="0">
              <a:lnSpc>
                <a:spcPct val="115000"/>
              </a:lnSpc>
              <a:spcAft>
                <a:spcPts val="1200"/>
              </a:spcAft>
              <a:buSzPts val="1400"/>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Bố</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cục</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của</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bài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báo</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cáo</a:t>
            </a:r>
            <a:r>
              <a:rPr lang="en-US" sz="3200" b="1" dirty="0">
                <a:solidFill>
                  <a:srgbClr val="0D0D0D"/>
                </a:solidFill>
                <a:latin typeface="Times New Roman" panose="02020603050405020304" pitchFamily="18" charset="0"/>
                <a:ea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14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7" name="Rectangle 6"/>
          <p:cNvSpPr/>
          <p:nvPr/>
        </p:nvSpPr>
        <p:spPr>
          <a:xfrm>
            <a:off x="660400" y="227586"/>
            <a:ext cx="11330039" cy="5480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vấn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xã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hội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6750" y="1323360"/>
            <a:ext cx="10858500" cy="4731295"/>
          </a:xfrm>
          <a:prstGeom prst="rect">
            <a:avLst/>
          </a:prstGeom>
        </p:spPr>
        <p:txBody>
          <a:bodyPr>
            <a:spAutoFit/>
          </a:bodyPr>
          <a:lstStyle/>
          <a:p>
            <a:pPr lvl="0">
              <a:lnSpc>
                <a:spcPct val="115000"/>
              </a:lnSpc>
              <a:spcAft>
                <a:spcPts val="1200"/>
              </a:spcAft>
              <a:buSzPts val="1400"/>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Phần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tóm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tắt</a:t>
            </a:r>
            <a:r>
              <a:rPr lang="en-US" sz="3200" dirty="0">
                <a:solidFill>
                  <a:srgbClr val="0D0D0D"/>
                </a:solidFill>
                <a:latin typeface="Times New Roman" panose="02020603050405020304" pitchFamily="18" charset="0"/>
                <a:ea typeface="Times New Roman" panose="02020603050405020304" pitchFamily="18" charset="0"/>
              </a:rPr>
              <a:t> có </a:t>
            </a:r>
            <a:r>
              <a:rPr lang="en-US" sz="3200" dirty="0" err="1">
                <a:solidFill>
                  <a:srgbClr val="0D0D0D"/>
                </a:solidFill>
                <a:latin typeface="Times New Roman" panose="02020603050405020304" pitchFamily="18" charset="0"/>
                <a:ea typeface="Times New Roman" panose="02020603050405020304" pitchFamily="18" charset="0"/>
              </a:rPr>
              <a:t>nhiệm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vụ</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khái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nội</a:t>
            </a:r>
            <a:r>
              <a:rPr lang="en-US" sz="3200" dirty="0">
                <a:solidFill>
                  <a:srgbClr val="0D0D0D"/>
                </a:solidFill>
                <a:latin typeface="Times New Roman" panose="02020603050405020304" pitchFamily="18" charset="0"/>
                <a:ea typeface="Times New Roman" panose="02020603050405020304" pitchFamily="18" charset="0"/>
              </a:rPr>
              <a:t> dung </a:t>
            </a:r>
            <a:r>
              <a:rPr lang="en-US" sz="3200" dirty="0" err="1">
                <a:solidFill>
                  <a:srgbClr val="0D0D0D"/>
                </a:solidFill>
                <a:latin typeface="Times New Roman" panose="02020603050405020304" pitchFamily="18" charset="0"/>
                <a:ea typeface="Times New Roman" panose="02020603050405020304" pitchFamily="18" charset="0"/>
              </a:rPr>
              <a:t>chính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bài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định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hướng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theo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dõi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phần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bài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dẫn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dắt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vấn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đề</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nêu</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đối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tượng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nghiên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cứu</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phương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pháp</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và</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đưa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ra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nhận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định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khái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quát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về</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kết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quả</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nghiên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cứu</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lvl="0">
              <a:lnSpc>
                <a:spcPct val="115000"/>
              </a:lnSpc>
              <a:spcAft>
                <a:spcPts val="1200"/>
              </a:spcAft>
              <a:buSzPts val="1400"/>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Phần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giới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thiệu</a:t>
            </a:r>
            <a:r>
              <a:rPr lang="en-US" sz="3200" b="1" dirty="0">
                <a:solidFill>
                  <a:srgbClr val="0D0D0D"/>
                </a:solidFill>
                <a:latin typeface="Times New Roman" panose="02020603050405020304" pitchFamily="18" charset="0"/>
                <a:ea typeface="Times New Roman" panose="02020603050405020304" pitchFamily="18" charset="0"/>
              </a:rPr>
              <a:t>:</a:t>
            </a:r>
            <a:r>
              <a:rPr lang="en-US" sz="3200" i="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Dẫn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dắt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nêu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vấn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được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lựa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chọn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để</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vai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trò</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văn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hoá</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đọc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và</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thực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trạng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văn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hoá</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đọc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của</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sinh</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viên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trường</a:t>
            </a:r>
            <a:r>
              <a:rPr lang="en-US" sz="3200" i="1" dirty="0">
                <a:solidFill>
                  <a:srgbClr val="0D0D0D"/>
                </a:solidFill>
                <a:latin typeface="Times New Roman" panose="02020603050405020304" pitchFamily="18" charset="0"/>
                <a:ea typeface="Times New Roman" panose="02020603050405020304" pitchFamily="18" charset="0"/>
              </a:rPr>
              <a:t> ĐH </a:t>
            </a:r>
            <a:r>
              <a:rPr lang="en-US" sz="3200" i="1" dirty="0" err="1">
                <a:solidFill>
                  <a:srgbClr val="0D0D0D"/>
                </a:solidFill>
                <a:latin typeface="Times New Roman" panose="02020603050405020304" pitchFamily="18" charset="0"/>
                <a:ea typeface="Times New Roman" panose="02020603050405020304" pitchFamily="18" charset="0"/>
              </a:rPr>
              <a:t>Công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nghiệp</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Hà</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Nội</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198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7" name="Rectangle 6"/>
          <p:cNvSpPr/>
          <p:nvPr/>
        </p:nvSpPr>
        <p:spPr>
          <a:xfrm>
            <a:off x="660400" y="227586"/>
            <a:ext cx="11330039" cy="5480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vấn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xã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hội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60400" y="1290383"/>
            <a:ext cx="10858500" cy="5039072"/>
          </a:xfrm>
          <a:prstGeom prst="rect">
            <a:avLst/>
          </a:prstGeom>
        </p:spPr>
        <p:txBody>
          <a:bodyPr>
            <a:spAutoFit/>
          </a:bodyPr>
          <a:lstStyle/>
          <a:p>
            <a:pPr lvl="0">
              <a:lnSpc>
                <a:spcPct val="115000"/>
              </a:lnSpc>
              <a:spcAft>
                <a:spcPts val="1200"/>
              </a:spcAft>
              <a:buSzPts val="1400"/>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Phần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Cơ</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sở</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lí</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luận</a:t>
            </a:r>
            <a:r>
              <a:rPr lang="en-US" sz="3200" b="1" dirty="0">
                <a:solidFill>
                  <a:srgbClr val="0D0D0D"/>
                </a:solidFill>
                <a:latin typeface="Times New Roman" panose="02020603050405020304" pitchFamily="18" charset="0"/>
                <a:ea typeface="Times New Roman" panose="02020603050405020304" pitchFamily="18" charset="0"/>
              </a:rPr>
              <a:t>:</a:t>
            </a:r>
            <a:r>
              <a:rPr lang="en-US" sz="3200" b="1" dirty="0">
                <a:solidFill>
                  <a:srgbClr val="0070C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marL="101600">
              <a:lnSpc>
                <a:spcPct val="115000"/>
              </a:lnSpc>
              <a:spcAft>
                <a:spcPts val="1200"/>
              </a:spcAf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trích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dẫn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ý </a:t>
            </a:r>
            <a:r>
              <a:rPr lang="en-US" sz="3200" dirty="0" err="1">
                <a:solidFill>
                  <a:srgbClr val="0D0D0D"/>
                </a:solidFill>
                <a:latin typeface="Times New Roman" panose="02020603050405020304" pitchFamily="18" charset="0"/>
                <a:ea typeface="Times New Roman" panose="02020603050405020304" pitchFamily="18" charset="0"/>
              </a:rPr>
              <a:t>kiến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vấn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quan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đối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tượng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101600">
              <a:lnSpc>
                <a:spcPct val="115000"/>
              </a:lnSpc>
              <a:spcAft>
                <a:spcPts val="1200"/>
              </a:spcAf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trích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dẫn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đặt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trong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ngoặc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kép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có</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nguồn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trích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dẫn</a:t>
            </a:r>
            <a:r>
              <a:rPr lang="en-US" sz="3200" dirty="0">
                <a:solidFill>
                  <a:srgbClr val="0D0D0D"/>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200" b="1" dirty="0">
                <a:solidFill>
                  <a:srgbClr val="0070C0"/>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Phương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pháp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áp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dụng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PP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định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hợp</a:t>
            </a:r>
            <a:r>
              <a:rPr lang="en-US" sz="3200" dirty="0">
                <a:solidFill>
                  <a:srgbClr val="0D0D0D"/>
                </a:solidFill>
                <a:latin typeface="Times New Roman" panose="02020603050405020304" pitchFamily="18" charset="0"/>
                <a:ea typeface="Times New Roman" panose="02020603050405020304" pitchFamily="18" charset="0"/>
              </a:rPr>
              <a:t> PP </a:t>
            </a:r>
            <a:r>
              <a:rPr lang="en-US" sz="3200" dirty="0" err="1">
                <a:solidFill>
                  <a:srgbClr val="0D0D0D"/>
                </a:solidFill>
                <a:latin typeface="Times New Roman" panose="02020603050405020304" pitchFamily="18" charset="0"/>
                <a:ea typeface="Times New Roman" panose="02020603050405020304" pitchFamily="18" charset="0"/>
              </a:rPr>
              <a:t>điều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khảo</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sát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bằng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bảng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hỏi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phỏng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vấn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trực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tiếp</a:t>
            </a:r>
            <a:r>
              <a:rPr lang="en-US" sz="3200" dirty="0">
                <a:solidFill>
                  <a:srgbClr val="0D0D0D"/>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515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7" name="Rectangle 6"/>
          <p:cNvSpPr/>
          <p:nvPr/>
        </p:nvSpPr>
        <p:spPr>
          <a:xfrm>
            <a:off x="660400" y="227586"/>
            <a:ext cx="11330039" cy="5480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vấn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xã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hội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6750" y="1180333"/>
            <a:ext cx="10858500" cy="5039072"/>
          </a:xfrm>
          <a:prstGeom prst="rect">
            <a:avLst/>
          </a:prstGeom>
        </p:spPr>
        <p:txBody>
          <a:bodyPr>
            <a:spAutoFit/>
          </a:bodyPr>
          <a:lstStyle/>
          <a:p>
            <a:pPr>
              <a:lnSpc>
                <a:spcPct val="115000"/>
              </a:lnSpc>
              <a:spcAft>
                <a:spcPts val="1200"/>
              </a:spcAft>
            </a:pP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Phần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Kết</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quả</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nghiên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cứu</a:t>
            </a:r>
            <a:r>
              <a:rPr lang="en-US" sz="3200" b="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đánh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giá</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dựa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một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số</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tiêu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chí</a:t>
            </a:r>
            <a:r>
              <a:rPr lang="en-US" sz="3200"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Thói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quen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đọc</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Nguồn</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tài</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liệu</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Nhu</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cầu</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và</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hứng</a:t>
            </a:r>
            <a:r>
              <a:rPr lang="en-US" sz="3200" i="1" dirty="0">
                <a:solidFill>
                  <a:srgbClr val="0D0D0D"/>
                </a:solidFill>
                <a:latin typeface="Times New Roman" panose="02020603050405020304" pitchFamily="18" charset="0"/>
                <a:ea typeface="Times New Roman" panose="02020603050405020304" pitchFamily="18" charset="0"/>
              </a:rPr>
              <a:t> </a:t>
            </a:r>
            <a:r>
              <a:rPr lang="en-US" sz="3200" i="1" dirty="0" err="1">
                <a:solidFill>
                  <a:srgbClr val="0D0D0D"/>
                </a:solidFill>
                <a:latin typeface="Times New Roman" panose="02020603050405020304" pitchFamily="18" charset="0"/>
                <a:ea typeface="Times New Roman" panose="02020603050405020304" pitchFamily="18" charset="0"/>
              </a:rPr>
              <a:t>thú</a:t>
            </a:r>
            <a:r>
              <a:rPr lang="en-US" sz="3200" i="1" dirty="0">
                <a:solidFill>
                  <a:srgbClr val="0D0D0D"/>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Người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viết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sử</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dụng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phương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hỗ</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như</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biểu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đồ</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bảng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biểu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trang</a:t>
            </a:r>
            <a:r>
              <a:rPr lang="en-US" sz="3200" dirty="0">
                <a:solidFill>
                  <a:srgbClr val="0D0D0D"/>
                </a:solidFill>
                <a:latin typeface="Times New Roman" panose="02020603050405020304" pitchFamily="18" charset="0"/>
                <a:ea typeface="Times New Roman" panose="02020603050405020304" pitchFamily="18" charset="0"/>
              </a:rPr>
              <a:t> 54, 55)</a:t>
            </a:r>
            <a:endParaRPr lang="en-US" sz="32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3200" dirty="0">
                <a:solidFill>
                  <a:srgbClr val="0D0D0D"/>
                </a:solidFill>
                <a:latin typeface="Times New Roman" panose="02020603050405020304" pitchFamily="18" charset="0"/>
                <a:ea typeface="Times New Roman" panose="02020603050405020304" pitchFamily="18" charset="0"/>
              </a:rPr>
              <a:t>=&gt; </a:t>
            </a:r>
            <a:r>
              <a:rPr lang="en-US" sz="3200" dirty="0" err="1">
                <a:solidFill>
                  <a:srgbClr val="0D0D0D"/>
                </a:solidFill>
                <a:latin typeface="Times New Roman" panose="02020603050405020304" pitchFamily="18" charset="0"/>
                <a:ea typeface="Times New Roman" panose="02020603050405020304" pitchFamily="18" charset="0"/>
              </a:rPr>
              <a:t>Các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phương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hỗ</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trực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quan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này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giúp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đem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đến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quả</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khoa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học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tăng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thuyết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phục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về</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chính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xác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của</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nghiên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cứu</a:t>
            </a:r>
            <a:r>
              <a:rPr lang="en-US" sz="3200" dirty="0">
                <a:solidFill>
                  <a:srgbClr val="0D0D0D"/>
                </a:solidFill>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085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46"/>
            <a:ext cx="12192000" cy="6858000"/>
          </a:xfrm>
          <a:prstGeom prst="rect">
            <a:avLst/>
          </a:prstGeom>
        </p:spPr>
      </p:pic>
      <p:sp>
        <p:nvSpPr>
          <p:cNvPr id="7" name="Rectangle 6"/>
          <p:cNvSpPr/>
          <p:nvPr/>
        </p:nvSpPr>
        <p:spPr>
          <a:xfrm>
            <a:off x="660400" y="227586"/>
            <a:ext cx="11330039" cy="54809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nghị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một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vấn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Times New Roman" panose="02020603050405020304" pitchFamily="18" charset="0"/>
              </a:rPr>
              <a:t>xã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Times New Roman" panose="02020603050405020304" pitchFamily="18" charset="0"/>
              </a:rPr>
              <a:t>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Times New Roman" panose="02020603050405020304" pitchFamily="18" charset="0"/>
              </a:rPr>
              <a:t>hội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60400" y="1413552"/>
            <a:ext cx="10858500" cy="5509200"/>
          </a:xfrm>
          <a:prstGeom prst="rect">
            <a:avLst/>
          </a:prstGeom>
        </p:spPr>
        <p:txBody>
          <a:bodyPr>
            <a:spAutoFit/>
          </a:bodyPr>
          <a:lstStyle/>
          <a:p>
            <a:pPr>
              <a:lnSpc>
                <a:spcPct val="115000"/>
              </a:lnSpc>
              <a:spcAft>
                <a:spcPts val="1200"/>
              </a:spcAft>
            </a:pPr>
            <a:r>
              <a:rPr lang="en-US" sz="2800" dirty="0">
                <a:solidFill>
                  <a:srgbClr val="0D0D0D"/>
                </a:solidFill>
                <a:latin typeface="Times New Roman" panose="02020603050405020304" pitchFamily="18" charset="0"/>
                <a:ea typeface="Times New Roman" panose="02020603050405020304" pitchFamily="18" charset="0"/>
              </a:rPr>
              <a: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Phần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Kết</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luận</a:t>
            </a:r>
            <a:r>
              <a:rPr lang="en-US" sz="2800" b="1"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phần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Kết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luận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khái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quát</a:t>
            </a:r>
            <a:r>
              <a:rPr lang="en-US" sz="2800" dirty="0">
                <a:solidFill>
                  <a:srgbClr val="0D0D0D"/>
                </a:solidFill>
                <a:latin typeface="Times New Roman" panose="02020603050405020304" pitchFamily="18" charset="0"/>
                <a:ea typeface="Times New Roman" panose="02020603050405020304" pitchFamily="18" charset="0"/>
              </a:rPr>
              <a:t> ý </a:t>
            </a:r>
            <a:r>
              <a:rPr lang="en-US" sz="2800" dirty="0" err="1">
                <a:solidFill>
                  <a:srgbClr val="0D0D0D"/>
                </a:solidFill>
                <a:latin typeface="Times New Roman" panose="02020603050405020304" pitchFamily="18" charset="0"/>
                <a:ea typeface="Times New Roman" panose="02020603050405020304" pitchFamily="18" charset="0"/>
              </a:rPr>
              <a:t>nghĩa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tầm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vấn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bày</a:t>
            </a:r>
            <a:r>
              <a:rPr lang="en-US" sz="2800" dirty="0">
                <a:solidFill>
                  <a:srgbClr val="0D0D0D"/>
                </a:solidFill>
                <a:latin typeface="Times New Roman" panose="02020603050405020304" pitchFamily="18" charset="0"/>
                <a:ea typeface="Times New Roman" panose="02020603050405020304" pitchFamily="18" charset="0"/>
              </a:rPr>
              <a:t> – ý </a:t>
            </a:r>
            <a:r>
              <a:rPr lang="en-US" sz="2800" dirty="0" err="1">
                <a:solidFill>
                  <a:srgbClr val="0D0D0D"/>
                </a:solidFill>
                <a:latin typeface="Times New Roman" panose="02020603050405020304" pitchFamily="18" charset="0"/>
                <a:ea typeface="Times New Roman" panose="02020603050405020304" pitchFamily="18" charset="0"/>
              </a:rPr>
              <a:t>nghĩa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tầm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việc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cứu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hoá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đọc</a:t>
            </a:r>
            <a:r>
              <a:rPr lang="en-US" sz="2800" dirty="0">
                <a:solidFill>
                  <a:srgbClr val="0D0D0D"/>
                </a:solidFill>
                <a:latin typeface="Times New Roman" panose="02020603050405020304" pitchFamily="18" charset="0"/>
                <a:ea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rPr>
              <a:t>sinh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viên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trường</a:t>
            </a:r>
            <a:r>
              <a:rPr lang="en-US" sz="2800" dirty="0">
                <a:solidFill>
                  <a:srgbClr val="0D0D0D"/>
                </a:solidFill>
                <a:latin typeface="Times New Roman" panose="02020603050405020304" pitchFamily="18" charset="0"/>
                <a:ea typeface="Times New Roman" panose="02020603050405020304" pitchFamily="18" charset="0"/>
              </a:rPr>
              <a:t> ĐH </a:t>
            </a:r>
            <a:r>
              <a:rPr lang="en-US" sz="2800" dirty="0" err="1">
                <a:solidFill>
                  <a:srgbClr val="0D0D0D"/>
                </a:solidFill>
                <a:latin typeface="Times New Roman" panose="02020603050405020304" pitchFamily="18" charset="0"/>
                <a:ea typeface="Times New Roman" panose="02020603050405020304" pitchFamily="18" charset="0"/>
              </a:rPr>
              <a:t>Công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nghiệp</a:t>
            </a:r>
            <a:r>
              <a:rPr lang="en-US" sz="2800" dirty="0">
                <a:solidFill>
                  <a:srgbClr val="0D0D0D"/>
                </a:solidFill>
                <a:latin typeface="Times New Roman" panose="02020603050405020304" pitchFamily="18" charset="0"/>
                <a:ea typeface="Times New Roman" panose="02020603050405020304" pitchFamily="18" charset="0"/>
              </a:rPr>
              <a:t> HN.</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Phần</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Tài</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liệu</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tham</a:t>
            </a:r>
            <a:r>
              <a:rPr lang="en-US" sz="2800" b="1" dirty="0">
                <a:solidFill>
                  <a:srgbClr val="0D0D0D"/>
                </a:solidFill>
                <a:latin typeface="Times New Roman" panose="02020603050405020304" pitchFamily="18" charset="0"/>
                <a:ea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rPr>
              <a:t>khảo</a:t>
            </a:r>
            <a:r>
              <a:rPr lang="en-US" sz="2800" b="1"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800" b="1" dirty="0">
                <a:solidFill>
                  <a:srgbClr val="0D0D0D"/>
                </a:solidFill>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Nguyên tắc sắp xếp thứ tự tài liệu tham khảo:</a:t>
            </a:r>
            <a:endParaRPr lang="en-US" sz="28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Tài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ABC…</a:t>
            </a:r>
          </a:p>
          <a:p>
            <a:pPr marL="342900" lvl="0" indent="-342900" algn="just">
              <a:lnSpc>
                <a:spcPct val="115000"/>
              </a:lnSpc>
              <a:spcAft>
                <a:spcPts val="0"/>
              </a:spcAf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a:t>
            </a:r>
          </a:p>
          <a:p>
            <a:pPr marL="342900" lvl="0" indent="-342900">
              <a:lnSpc>
                <a:spcPct val="115000"/>
              </a:lnSpc>
              <a:spcAft>
                <a:spcPts val="0"/>
              </a:spcAf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95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3115</Words>
  <Application>Microsoft Office PowerPoint</Application>
  <PresentationFormat>Custom</PresentationFormat>
  <Paragraphs>219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2022-05-29T04:18:19Z</dcterms:created>
  <dcterms:modified xsi:type="dcterms:W3CDTF">2024-05-08T10:12:31Z</dcterms:modified>
</cp:coreProperties>
</file>