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57" r:id="rId4"/>
    <p:sldId id="258" r:id="rId5"/>
    <p:sldId id="259" r:id="rId6"/>
    <p:sldId id="260" r:id="rId7"/>
    <p:sldId id="261" r:id="rId8"/>
    <p:sldId id="263" r:id="rId9"/>
    <p:sldId id="262" r:id="rId10"/>
    <p:sldId id="264" r:id="rId11"/>
    <p:sldId id="265" r:id="rId12"/>
    <p:sldId id="266" r:id="rId13"/>
    <p:sldId id="267" r:id="rId14"/>
    <p:sldId id="269" r:id="rId15"/>
    <p:sldId id="270" r:id="rId16"/>
    <p:sldId id="26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408" userDrawn="1">
          <p15:clr>
            <a:srgbClr val="A4A3A4"/>
          </p15:clr>
        </p15:guide>
        <p15:guide id="2" pos="7256" userDrawn="1">
          <p15:clr>
            <a:srgbClr val="A4A3A4"/>
          </p15:clr>
        </p15:guide>
        <p15:guide id="3" orient="horz" pos="648" userDrawn="1">
          <p15:clr>
            <a:srgbClr val="A4A3A4"/>
          </p15:clr>
        </p15:guide>
        <p15:guide id="5" orient="horz" pos="3912"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FD55"/>
    <a:srgbClr val="FDFD33"/>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95" d="100"/>
          <a:sy n="95" d="100"/>
        </p:scale>
        <p:origin x="528" y="408"/>
      </p:cViewPr>
      <p:guideLst>
        <p:guide orient="horz" pos="648"/>
        <p:guide orient="horz" pos="3912"/>
        <p:guide orient="horz" pos="3864"/>
        <p:guide pos="408"/>
        <p:guide pos="7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DEF75A-F623-463A-A755-67F4914963CF}"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295560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EF75A-F623-463A-A755-67F4914963CF}"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299772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EF75A-F623-463A-A755-67F4914963CF}"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395668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DEF75A-F623-463A-A755-67F4914963CF}"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52546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DEF75A-F623-463A-A755-67F4914963CF}"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375131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EF75A-F623-463A-A755-67F4914963CF}"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91533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DEF75A-F623-463A-A755-67F4914963CF}"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383999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DEF75A-F623-463A-A755-67F4914963CF}"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38422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EF75A-F623-463A-A755-67F4914963CF}"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80867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DEF75A-F623-463A-A755-67F4914963CF}"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118103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DEF75A-F623-463A-A755-67F4914963CF}"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C0D64-0765-4C46-A22C-42BFAC13DDD8}" type="slidenum">
              <a:rPr lang="en-US" smtClean="0"/>
              <a:t>‹#›</a:t>
            </a:fld>
            <a:endParaRPr lang="en-US"/>
          </a:p>
        </p:txBody>
      </p:sp>
    </p:spTree>
    <p:extLst>
      <p:ext uri="{BB962C8B-B14F-4D97-AF65-F5344CB8AC3E}">
        <p14:creationId xmlns:p14="http://schemas.microsoft.com/office/powerpoint/2010/main" val="227417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EF75A-F623-463A-A755-67F4914963CF}" type="datetimeFigureOut">
              <a:rPr lang="en-US" smtClean="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C0D64-0765-4C46-A22C-42BFAC13DDD8}" type="slidenum">
              <a:rPr lang="en-US" smtClean="0"/>
              <a:t>‹#›</a:t>
            </a:fld>
            <a:endParaRPr lang="en-US"/>
          </a:p>
        </p:txBody>
      </p:sp>
    </p:spTree>
    <p:extLst>
      <p:ext uri="{BB962C8B-B14F-4D97-AF65-F5344CB8AC3E}">
        <p14:creationId xmlns:p14="http://schemas.microsoft.com/office/powerpoint/2010/main" val="37684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U3ucpVlaeK8"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01178" y="270737"/>
            <a:ext cx="7695138" cy="5980892"/>
          </a:xfrm>
          <a:prstGeom prst="rect">
            <a:avLst/>
          </a:prstGeom>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99" y="299328"/>
            <a:ext cx="3034145" cy="8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E4DAF5AE-AFAD-4D2C-A7EE-B19810EE3D76}"/>
              </a:ext>
            </a:extLst>
          </p:cNvPr>
          <p:cNvSpPr txBox="1"/>
          <p:nvPr/>
        </p:nvSpPr>
        <p:spPr>
          <a:xfrm>
            <a:off x="886603" y="1028986"/>
            <a:ext cx="6287920" cy="1922251"/>
          </a:xfrm>
          <a:prstGeom prst="rect">
            <a:avLst/>
          </a:prstGeom>
          <a:scene3d>
            <a:camera prst="orthographicFront">
              <a:rot lat="0" lon="0" rev="0"/>
            </a:camera>
            <a:lightRig rig="contrasting" dir="t">
              <a:rot lat="0" lon="0" rev="1500000"/>
            </a:lightRig>
          </a:scene3d>
        </p:spPr>
        <p:txBody>
          <a:bodyPr vert="horz" lIns="91440" tIns="45720" rIns="91440" bIns="45720" rtlCol="0" anchor="t">
            <a:normAutofit/>
          </a:bodyPr>
          <a:lstStyle/>
          <a:p>
            <a:pPr marL="0" marR="0" indent="0" algn="ctr">
              <a:lnSpc>
                <a:spcPct val="90000"/>
              </a:lnSpc>
              <a:spcBef>
                <a:spcPct val="0"/>
              </a:spcBef>
              <a:spcAft>
                <a:spcPts val="600"/>
              </a:spcAft>
            </a:pPr>
            <a:endParaRPr lang="en-US" sz="4400" b="1" kern="1200" dirty="0" smtClean="0">
              <a:solidFill>
                <a:schemeClr val="tx1"/>
              </a:solidFill>
              <a:effectLst/>
              <a:latin typeface="Times New Roman" panose="02020603050405020304" pitchFamily="18" charset="0"/>
              <a:ea typeface="+mj-ea"/>
              <a:cs typeface="Times New Roman" panose="02020603050405020304" pitchFamily="18" charset="0"/>
            </a:endParaRPr>
          </a:p>
          <a:p>
            <a:pPr marL="0" marR="0" indent="0" algn="ctr">
              <a:lnSpc>
                <a:spcPct val="90000"/>
              </a:lnSpc>
              <a:spcBef>
                <a:spcPct val="0"/>
              </a:spcBef>
              <a:spcAft>
                <a:spcPts val="600"/>
              </a:spcAft>
            </a:pPr>
            <a:r>
              <a:rPr lang="en-US" sz="3400" b="1" dirty="0" smtClean="0">
                <a:solidFill>
                  <a:srgbClr val="FF0000"/>
                </a:solidFill>
                <a:latin typeface="Times New Roman" panose="02020603050405020304" pitchFamily="18" charset="0"/>
                <a:ea typeface="+mj-ea"/>
                <a:cs typeface="Times New Roman" panose="02020603050405020304" pitchFamily="18" charset="0"/>
              </a:rPr>
              <a:t>BÀI </a:t>
            </a:r>
            <a:r>
              <a:rPr lang="en-US" sz="3400" b="1" dirty="0" smtClean="0">
                <a:solidFill>
                  <a:srgbClr val="FF0000"/>
                </a:solidFill>
                <a:latin typeface="Times New Roman" panose="02020603050405020304" pitchFamily="18" charset="0"/>
                <a:ea typeface="+mj-ea"/>
                <a:cs typeface="Times New Roman" panose="02020603050405020304" pitchFamily="18" charset="0"/>
              </a:rPr>
              <a:t>2: THƠ ĐƯỜNG LUẬT</a:t>
            </a:r>
            <a:endParaRPr lang="en-US" sz="3400" b="1" kern="1200" dirty="0">
              <a:solidFill>
                <a:srgbClr val="FF0000"/>
              </a:solidFill>
              <a:effectLst/>
              <a:latin typeface="Times New Roman" panose="02020603050405020304" pitchFamily="18" charset="0"/>
              <a:ea typeface="+mj-ea"/>
              <a:cs typeface="Times New Roman" panose="02020603050405020304" pitchFamily="18" charset="0"/>
            </a:endParaRPr>
          </a:p>
        </p:txBody>
      </p:sp>
      <p:sp>
        <p:nvSpPr>
          <p:cNvPr id="8" name="TextBox 32">
            <a:extLst>
              <a:ext uri="{FF2B5EF4-FFF2-40B4-BE49-F238E27FC236}">
                <a16:creationId xmlns="" xmlns:a16="http://schemas.microsoft.com/office/drawing/2014/main" xmlns:lc="http://schemas.openxmlformats.org/drawingml/2006/lockedCanvas" id="{E4DAF5AE-AFAD-4D2C-A7EE-B19810EE3D76}"/>
              </a:ext>
            </a:extLst>
          </p:cNvPr>
          <p:cNvSpPr txBox="1"/>
          <p:nvPr/>
        </p:nvSpPr>
        <p:spPr>
          <a:xfrm>
            <a:off x="665539" y="5539235"/>
            <a:ext cx="4367429" cy="1424787"/>
          </a:xfrm>
          <a:prstGeom prst="rect">
            <a:avLst/>
          </a:prstGeom>
          <a:scene3d>
            <a:camera prst="orthographicFront">
              <a:rot lat="0" lon="0" rev="0"/>
            </a:camera>
            <a:lightRig rig="contrasting" dir="t">
              <a:rot lat="0" lon="0" rev="1500000"/>
            </a:lightRig>
          </a:scene3d>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a:lnSpc>
                <a:spcPct val="90000"/>
              </a:lnSpc>
              <a:spcBef>
                <a:spcPct val="0"/>
              </a:spcBef>
              <a:spcAft>
                <a:spcPts val="600"/>
              </a:spcAft>
            </a:pPr>
            <a:endParaRPr lang="en-US" sz="4400" b="1" kern="1200" dirty="0" smtClean="0">
              <a:solidFill>
                <a:schemeClr val="tx1"/>
              </a:solidFill>
              <a:effectLst/>
              <a:latin typeface="Times New Roman" panose="02020603050405020304" pitchFamily="18" charset="0"/>
              <a:ea typeface="+mj-ea"/>
              <a:cs typeface="Times New Roman" panose="02020603050405020304" pitchFamily="18" charset="0"/>
            </a:endParaRPr>
          </a:p>
          <a:p>
            <a:pPr marL="0" marR="0" indent="0" algn="ctr">
              <a:lnSpc>
                <a:spcPct val="90000"/>
              </a:lnSpc>
              <a:spcBef>
                <a:spcPct val="0"/>
              </a:spcBef>
              <a:spcAft>
                <a:spcPts val="600"/>
              </a:spcAft>
            </a:pPr>
            <a:r>
              <a:rPr lang="en-US" sz="2400" b="1" dirty="0" smtClean="0">
                <a:solidFill>
                  <a:srgbClr val="FF0000"/>
                </a:solidFill>
                <a:latin typeface="Times New Roman" panose="02020603050405020304" pitchFamily="18" charset="0"/>
                <a:ea typeface="+mj-ea"/>
                <a:cs typeface="Times New Roman" panose="02020603050405020304" pitchFamily="18" charset="0"/>
              </a:rPr>
              <a:t>GV: NGUYỄN THỊ PHẤN</a:t>
            </a:r>
            <a:endParaRPr lang="en-US" sz="2400" b="1" kern="1200" dirty="0">
              <a:solidFill>
                <a:srgbClr val="FF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8316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r>
              <a:rPr lang="en-US" sz="3200" b="1" dirty="0" err="1">
                <a:solidFill>
                  <a:srgbClr val="0070C0"/>
                </a:solidFill>
                <a:effectLst/>
                <a:latin typeface="Times New Roman" panose="02020603050405020304" pitchFamily="18" charset="0"/>
                <a:ea typeface="Calibri" panose="020F0502020204030204" pitchFamily="34" charset="0"/>
              </a:rPr>
              <a:t>Đọc</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hiểu</a:t>
            </a:r>
            <a:r>
              <a:rPr lang="en-US" sz="3200" b="1" dirty="0">
                <a:solidFill>
                  <a:srgbClr val="0070C0"/>
                </a:solidFill>
                <a:effectLst/>
                <a:latin typeface="Times New Roman" panose="02020603050405020304" pitchFamily="18" charset="0"/>
                <a:ea typeface="Calibri" panose="020F0502020204030204" pitchFamily="34" charset="0"/>
              </a:rPr>
              <a:t> chi </a:t>
            </a:r>
            <a:r>
              <a:rPr lang="en-US" sz="3200" b="1" dirty="0" err="1">
                <a:solidFill>
                  <a:srgbClr val="0070C0"/>
                </a:solidFill>
                <a:effectLst/>
                <a:latin typeface="Times New Roman" panose="02020603050405020304" pitchFamily="18" charset="0"/>
                <a:ea typeface="Calibri" panose="020F0502020204030204" pitchFamily="34" charset="0"/>
              </a:rPr>
              <a:t>tiết</a:t>
            </a:r>
            <a:endParaRPr lang="en-US" sz="3200" dirty="0"/>
          </a:p>
        </p:txBody>
      </p:sp>
      <p:sp>
        <p:nvSpPr>
          <p:cNvPr id="6" name="Rectangle 5"/>
          <p:cNvSpPr/>
          <p:nvPr/>
        </p:nvSpPr>
        <p:spPr>
          <a:xfrm>
            <a:off x="1244259" y="672806"/>
            <a:ext cx="2053767" cy="658642"/>
          </a:xfrm>
          <a:prstGeom prst="rect">
            <a:avLst/>
          </a:prstGeom>
        </p:spPr>
        <p:txBody>
          <a:bodyPr wrap="none">
            <a:spAutoFit/>
          </a:bodyPr>
          <a:lstStyle/>
          <a:p>
            <a:pPr algn="just">
              <a:lnSpc>
                <a:spcPct val="115000"/>
              </a:lnSpc>
              <a:spcAft>
                <a:spcPts val="0"/>
              </a:spcAft>
            </a:pP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prstClr val="white"/>
                </a:solidFill>
                <a:latin typeface="Times New Roman" panose="02020603050405020304" pitchFamily="18" charset="0"/>
                <a:cs typeface="Times New Roman" panose="02020603050405020304" pitchFamily="18" charset="0"/>
              </a:rPr>
              <a:t>1</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3294" r="5072"/>
          <a:stretch/>
        </p:blipFill>
        <p:spPr>
          <a:xfrm rot="16200000">
            <a:off x="3637524" y="-1376337"/>
            <a:ext cx="4904252" cy="10353368"/>
          </a:xfrm>
          <a:prstGeom prst="rect">
            <a:avLst/>
          </a:prstGeom>
        </p:spPr>
      </p:pic>
      <p:sp>
        <p:nvSpPr>
          <p:cNvPr id="9" name="Rectangle 8"/>
          <p:cNvSpPr/>
          <p:nvPr/>
        </p:nvSpPr>
        <p:spPr>
          <a:xfrm>
            <a:off x="1558652" y="2945775"/>
            <a:ext cx="8442563" cy="1469120"/>
          </a:xfrm>
          <a:prstGeom prst="rect">
            <a:avLst/>
          </a:prstGeom>
        </p:spPr>
        <p:txBody>
          <a:bodyPr wrap="square">
            <a:spAutoFit/>
          </a:bodyPr>
          <a:lstStyle/>
          <a:p>
            <a:pPr indent="410210" algn="just">
              <a:lnSpc>
                <a:spcPct val="115000"/>
              </a:lnSpc>
              <a:spcAft>
                <a:spcPts val="800"/>
              </a:spcAft>
            </a:pP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khuya</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văng</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vẳng</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dồn</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10210" algn="just">
              <a:lnSpc>
                <a:spcPct val="115000"/>
              </a:lnSpc>
              <a:spcAft>
                <a:spcPts val="800"/>
              </a:spcAft>
            </a:pP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Trơ</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non”</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Diamond 9"/>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127386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244259" y="672806"/>
            <a:ext cx="2053767"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grpSp>
        <p:nvGrpSpPr>
          <p:cNvPr id="15" name="Group 14"/>
          <p:cNvGrpSpPr/>
          <p:nvPr/>
        </p:nvGrpSpPr>
        <p:grpSpPr>
          <a:xfrm>
            <a:off x="4469146" y="1041046"/>
            <a:ext cx="2612923" cy="3259254"/>
            <a:chOff x="4586309" y="1517341"/>
            <a:chExt cx="2612923" cy="3259254"/>
          </a:xfrm>
        </p:grpSpPr>
        <p:pic>
          <p:nvPicPr>
            <p:cNvPr id="10" name="Picture 9"/>
            <p:cNvPicPr>
              <a:picLocks noChangeAspect="1"/>
            </p:cNvPicPr>
            <p:nvPr/>
          </p:nvPicPr>
          <p:blipFill>
            <a:blip r:embed="rId2"/>
            <a:stretch>
              <a:fillRect/>
            </a:stretch>
          </p:blipFill>
          <p:spPr>
            <a:xfrm>
              <a:off x="4586309" y="1517341"/>
              <a:ext cx="2612923" cy="2612923"/>
            </a:xfrm>
            <a:prstGeom prst="rect">
              <a:avLst/>
            </a:prstGeom>
          </p:spPr>
        </p:pic>
        <p:sp>
          <p:nvSpPr>
            <p:cNvPr id="11" name="Rectangle 10"/>
            <p:cNvSpPr/>
            <p:nvPr/>
          </p:nvSpPr>
          <p:spPr>
            <a:xfrm>
              <a:off x="4900350" y="3009509"/>
              <a:ext cx="1984839" cy="584775"/>
            </a:xfrm>
            <a:prstGeom prst="rect">
              <a:avLst/>
            </a:prstGeom>
          </p:spPr>
          <p:txBody>
            <a:bodyPr wrap="none">
              <a:spAutoFit/>
            </a:bodyPr>
            <a:lstStyle/>
            <a:p>
              <a:r>
                <a:rPr lang="en-US" sz="3200" b="1" dirty="0" err="1">
                  <a:solidFill>
                    <a:srgbClr val="FF0000"/>
                  </a:solidFill>
                  <a:effectLst/>
                  <a:latin typeface="Times New Roman" panose="02020603050405020304" pitchFamily="18" charset="0"/>
                  <a:ea typeface="Calibri" panose="020F0502020204030204" pitchFamily="34" charset="0"/>
                </a:rPr>
                <a:t>Thời</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gian</a:t>
              </a:r>
              <a:r>
                <a:rPr lang="en-US" sz="3200" b="1" dirty="0">
                  <a:solidFill>
                    <a:srgbClr val="FF0000"/>
                  </a:solidFill>
                  <a:effectLst/>
                  <a:latin typeface="Times New Roman" panose="02020603050405020304" pitchFamily="18" charset="0"/>
                  <a:ea typeface="Calibri" panose="020F0502020204030204" pitchFamily="34" charset="0"/>
                </a:rPr>
                <a:t> </a:t>
              </a:r>
              <a:endParaRPr lang="en-US" sz="3200" b="1" dirty="0">
                <a:solidFill>
                  <a:srgbClr val="FF0000"/>
                </a:solidFill>
              </a:endParaRPr>
            </a:p>
          </p:txBody>
        </p:sp>
        <p:sp>
          <p:nvSpPr>
            <p:cNvPr id="12" name="Rectangle 11"/>
            <p:cNvSpPr/>
            <p:nvPr/>
          </p:nvSpPr>
          <p:spPr>
            <a:xfrm>
              <a:off x="4729630" y="4130264"/>
              <a:ext cx="2326278" cy="646331"/>
            </a:xfrm>
            <a:prstGeom prst="rect">
              <a:avLst/>
            </a:prstGeom>
          </p:spPr>
          <p:txBody>
            <a:bodyPr wrap="none">
              <a:spAutoFit/>
            </a:bodyPr>
            <a:lstStyle/>
            <a:p>
              <a:r>
                <a:rPr lang="en-US" sz="3600" dirty="0" err="1">
                  <a:solidFill>
                    <a:srgbClr val="1D1B11"/>
                  </a:solidFill>
                  <a:latin typeface="Times New Roman" panose="02020603050405020304" pitchFamily="18" charset="0"/>
                  <a:ea typeface="Calibri" panose="020F0502020204030204" pitchFamily="34" charset="0"/>
                </a:rPr>
                <a:t>Đ</a:t>
              </a:r>
              <a:r>
                <a:rPr lang="en-US" sz="3600" dirty="0" err="1">
                  <a:solidFill>
                    <a:srgbClr val="1D1B11"/>
                  </a:solidFill>
                  <a:effectLst/>
                  <a:latin typeface="Times New Roman" panose="02020603050405020304" pitchFamily="18" charset="0"/>
                  <a:ea typeface="Calibri" panose="020F0502020204030204" pitchFamily="34" charset="0"/>
                </a:rPr>
                <a:t>êm</a:t>
              </a:r>
              <a:r>
                <a:rPr lang="en-US" sz="3600" dirty="0">
                  <a:solidFill>
                    <a:srgbClr val="1D1B11"/>
                  </a:solidFill>
                  <a:effectLst/>
                  <a:latin typeface="Times New Roman" panose="02020603050405020304" pitchFamily="18" charset="0"/>
                  <a:ea typeface="Calibri" panose="020F0502020204030204" pitchFamily="34" charset="0"/>
                </a:rPr>
                <a:t> </a:t>
              </a:r>
              <a:r>
                <a:rPr lang="en-US" sz="3600" dirty="0" err="1">
                  <a:solidFill>
                    <a:srgbClr val="1D1B11"/>
                  </a:solidFill>
                  <a:effectLst/>
                  <a:latin typeface="Times New Roman" panose="02020603050405020304" pitchFamily="18" charset="0"/>
                  <a:ea typeface="Calibri" panose="020F0502020204030204" pitchFamily="34" charset="0"/>
                </a:rPr>
                <a:t>khuya</a:t>
              </a:r>
              <a:endParaRPr lang="en-US" sz="3600" dirty="0"/>
            </a:p>
          </p:txBody>
        </p:sp>
      </p:grpSp>
      <p:sp>
        <p:nvSpPr>
          <p:cNvPr id="13" name="Right Arrow 12"/>
          <p:cNvSpPr/>
          <p:nvPr/>
        </p:nvSpPr>
        <p:spPr>
          <a:xfrm>
            <a:off x="266295" y="1476850"/>
            <a:ext cx="4202851" cy="3709153"/>
          </a:xfrm>
          <a:prstGeom prst="rightArrow">
            <a:avLst>
              <a:gd name="adj1" fmla="val 74111"/>
              <a:gd name="adj2" fmla="val 28903"/>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yên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tĩnh</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vắng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lặng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đêm</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Left Arrow 13"/>
          <p:cNvSpPr/>
          <p:nvPr/>
        </p:nvSpPr>
        <p:spPr>
          <a:xfrm>
            <a:off x="6938745" y="1331448"/>
            <a:ext cx="5023019" cy="3817821"/>
          </a:xfrm>
          <a:prstGeom prst="leftArrow">
            <a:avLst>
              <a:gd name="adj1" fmla="val 71891"/>
              <a:gd name="adj2" fmla="val 32090"/>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tâm</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lí</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tư</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trăn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trở</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rotWithShape="1">
          <a:blip r:embed="rId4"/>
          <a:srcRect b="13390"/>
          <a:stretch/>
        </p:blipFill>
        <p:spPr>
          <a:xfrm>
            <a:off x="3987386" y="4300300"/>
            <a:ext cx="3498020" cy="2557700"/>
          </a:xfrm>
          <a:prstGeom prst="ellipse">
            <a:avLst/>
          </a:prstGeom>
          <a:ln>
            <a:noFill/>
          </a:ln>
          <a:effectLst>
            <a:softEdge rad="112500"/>
          </a:effectLst>
        </p:spPr>
      </p:pic>
      <p:sp>
        <p:nvSpPr>
          <p:cNvPr id="18" name="Diamond 17"/>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173002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244259" y="672806"/>
            <a:ext cx="2053767"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3" name="Right Arrow 12"/>
          <p:cNvSpPr/>
          <p:nvPr/>
        </p:nvSpPr>
        <p:spPr>
          <a:xfrm>
            <a:off x="266295" y="1476850"/>
            <a:ext cx="4202851" cy="3709153"/>
          </a:xfrm>
          <a:prstGeom prst="rightArrow">
            <a:avLst>
              <a:gd name="adj1" fmla="val 74111"/>
              <a:gd name="adj2" fmla="val 2890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800"/>
              </a:spcAft>
            </a:pPr>
            <a:r>
              <a:rPr lang="en-US" sz="3600">
                <a:solidFill>
                  <a:srgbClr val="1D1B11"/>
                </a:solidFill>
                <a:effectLst/>
                <a:latin typeface="Times New Roman" panose="02020603050405020304" pitchFamily="18" charset="0"/>
                <a:ea typeface="Calibri" panose="020F0502020204030204" pitchFamily="34" charset="0"/>
              </a:rPr>
              <a:t>Từ láy “văng vẳng”: âm thanh từ xa vọng lại.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Left Arrow 13"/>
          <p:cNvSpPr/>
          <p:nvPr/>
        </p:nvSpPr>
        <p:spPr>
          <a:xfrm>
            <a:off x="6938745" y="1331448"/>
            <a:ext cx="5023019" cy="3817821"/>
          </a:xfrm>
          <a:prstGeom prst="leftArrow">
            <a:avLst>
              <a:gd name="adj1" fmla="val 71891"/>
              <a:gd name="adj2" fmla="val 32090"/>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3600" i="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trống canh dồn: </a:t>
            </a:r>
            <a:r>
              <a:rPr lang="en-US" sz="360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âm thanh nghe dồn dập, thúc giục</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val 2"/>
          <p:cNvSpPr/>
          <p:nvPr/>
        </p:nvSpPr>
        <p:spPr>
          <a:xfrm>
            <a:off x="4103746" y="1908207"/>
            <a:ext cx="3200400" cy="2846438"/>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en-US" sz="3600">
                <a:solidFill>
                  <a:srgbClr val="1D1B11"/>
                </a:solidFill>
                <a:latin typeface="Times New Roman" panose="02020603050405020304" pitchFamily="18" charset="0"/>
                <a:ea typeface="Calibri" panose="020F0502020204030204" pitchFamily="34" charset="0"/>
                <a:cs typeface="Times New Roman" panose="02020603050405020304" pitchFamily="18" charset="0"/>
              </a:rPr>
              <a:t>Âm thanh: tiếng trống canh dồn</a:t>
            </a:r>
            <a:endParaRPr lang="en-US" sz="36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648085" y="5289061"/>
            <a:ext cx="10870815" cy="1366528"/>
          </a:xfrm>
          <a:prstGeom prst="rect">
            <a:avLst/>
          </a:prstGeom>
          <a:solidFill>
            <a:srgbClr val="33FD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800"/>
              </a:spcAft>
            </a:pP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Gợi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dồn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dập</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bời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Diamond 16"/>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41780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244259" y="672806"/>
            <a:ext cx="2053767"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 name="Rectangle 1"/>
          <p:cNvSpPr/>
          <p:nvPr/>
        </p:nvSpPr>
        <p:spPr>
          <a:xfrm>
            <a:off x="2914511" y="2836146"/>
            <a:ext cx="7244484" cy="707886"/>
          </a:xfrm>
          <a:prstGeom prst="rect">
            <a:avLst/>
          </a:prstGeom>
        </p:spPr>
        <p:txBody>
          <a:bodyPr wrap="none">
            <a:spAutoFit/>
          </a:bodyPr>
          <a:lstStyle/>
          <a:p>
            <a:r>
              <a:rPr lang="en-US" sz="4000" b="1" i="1" dirty="0">
                <a:solidFill>
                  <a:schemeClr val="accent6">
                    <a:lumMod val="50000"/>
                  </a:schemeClr>
                </a:solidFill>
                <a:effectLst/>
                <a:latin typeface="Times New Roman" panose="02020603050405020304" pitchFamily="18" charset="0"/>
                <a:ea typeface="Calibri" panose="020F0502020204030204" pitchFamily="34" charset="0"/>
              </a:rPr>
              <a:t> </a:t>
            </a:r>
            <a:r>
              <a:rPr lang="en-US" sz="4000" b="1" i="1" dirty="0" err="1">
                <a:solidFill>
                  <a:srgbClr val="FF0000"/>
                </a:solidFill>
                <a:effectLst/>
                <a:latin typeface="Times New Roman" panose="02020603050405020304" pitchFamily="18" charset="0"/>
                <a:ea typeface="Calibri" panose="020F0502020204030204" pitchFamily="34" charset="0"/>
              </a:rPr>
              <a:t>Trơ</a:t>
            </a:r>
            <a:r>
              <a:rPr lang="en-US" sz="4000" b="1" i="1" dirty="0">
                <a:solidFill>
                  <a:srgbClr val="FF0000"/>
                </a:solidFill>
                <a:effectLst/>
                <a:latin typeface="Times New Roman" panose="02020603050405020304" pitchFamily="18" charset="0"/>
                <a:ea typeface="Calibri" panose="020F0502020204030204" pitchFamily="34" charset="0"/>
              </a:rPr>
              <a:t> </a:t>
            </a:r>
            <a:r>
              <a:rPr lang="en-US" sz="4000" b="1" i="1" dirty="0" err="1">
                <a:solidFill>
                  <a:schemeClr val="accent6">
                    <a:lumMod val="50000"/>
                  </a:schemeClr>
                </a:solidFill>
                <a:effectLst/>
                <a:latin typeface="Times New Roman" panose="02020603050405020304" pitchFamily="18" charset="0"/>
                <a:ea typeface="Calibri" panose="020F0502020204030204" pitchFamily="34" charset="0"/>
              </a:rPr>
              <a:t>cái</a:t>
            </a:r>
            <a:r>
              <a:rPr lang="en-US" sz="4000" b="1" i="1" dirty="0">
                <a:solidFill>
                  <a:schemeClr val="accent6">
                    <a:lumMod val="50000"/>
                  </a:schemeClr>
                </a:solidFill>
                <a:effectLst/>
                <a:latin typeface="Times New Roman" panose="02020603050405020304" pitchFamily="18" charset="0"/>
                <a:ea typeface="Calibri" panose="020F0502020204030204" pitchFamily="34" charset="0"/>
              </a:rPr>
              <a:t> </a:t>
            </a:r>
            <a:r>
              <a:rPr lang="en-US" sz="4000" b="1" i="1" dirty="0" err="1">
                <a:solidFill>
                  <a:schemeClr val="accent6">
                    <a:lumMod val="50000"/>
                  </a:schemeClr>
                </a:solidFill>
                <a:effectLst/>
                <a:latin typeface="Times New Roman" panose="02020603050405020304" pitchFamily="18" charset="0"/>
                <a:ea typeface="Calibri" panose="020F0502020204030204" pitchFamily="34" charset="0"/>
              </a:rPr>
              <a:t>hồng</a:t>
            </a:r>
            <a:r>
              <a:rPr lang="en-US" sz="4000" b="1" i="1" dirty="0">
                <a:solidFill>
                  <a:schemeClr val="accent6">
                    <a:lumMod val="50000"/>
                  </a:schemeClr>
                </a:solidFill>
                <a:effectLst/>
                <a:latin typeface="Times New Roman" panose="02020603050405020304" pitchFamily="18" charset="0"/>
                <a:ea typeface="Calibri" panose="020F0502020204030204" pitchFamily="34" charset="0"/>
              </a:rPr>
              <a:t> </a:t>
            </a:r>
            <a:r>
              <a:rPr lang="en-US" sz="4000" b="1" i="1" dirty="0" err="1">
                <a:solidFill>
                  <a:schemeClr val="accent6">
                    <a:lumMod val="50000"/>
                  </a:schemeClr>
                </a:solidFill>
                <a:effectLst/>
                <a:latin typeface="Times New Roman" panose="02020603050405020304" pitchFamily="18" charset="0"/>
                <a:ea typeface="Calibri" panose="020F0502020204030204" pitchFamily="34" charset="0"/>
              </a:rPr>
              <a:t>nhan</a:t>
            </a:r>
            <a:r>
              <a:rPr lang="en-US" sz="4000" b="1" i="1" dirty="0">
                <a:solidFill>
                  <a:schemeClr val="accent6">
                    <a:lumMod val="50000"/>
                  </a:schemeClr>
                </a:solidFill>
                <a:effectLst/>
                <a:latin typeface="Times New Roman" panose="02020603050405020304" pitchFamily="18" charset="0"/>
                <a:ea typeface="Calibri" panose="020F0502020204030204" pitchFamily="34" charset="0"/>
              </a:rPr>
              <a:t> </a:t>
            </a:r>
            <a:r>
              <a:rPr lang="en-US" sz="4000" b="1" i="1" dirty="0" err="1">
                <a:solidFill>
                  <a:schemeClr val="accent6">
                    <a:lumMod val="50000"/>
                  </a:schemeClr>
                </a:solidFill>
                <a:effectLst/>
                <a:latin typeface="Times New Roman" panose="02020603050405020304" pitchFamily="18" charset="0"/>
                <a:ea typeface="Calibri" panose="020F0502020204030204" pitchFamily="34" charset="0"/>
              </a:rPr>
              <a:t>với</a:t>
            </a:r>
            <a:r>
              <a:rPr lang="en-US" sz="4000" b="1" i="1" dirty="0">
                <a:solidFill>
                  <a:schemeClr val="accent6">
                    <a:lumMod val="50000"/>
                  </a:schemeClr>
                </a:solidFill>
                <a:effectLst/>
                <a:latin typeface="Times New Roman" panose="02020603050405020304" pitchFamily="18" charset="0"/>
                <a:ea typeface="Calibri" panose="020F0502020204030204" pitchFamily="34" charset="0"/>
              </a:rPr>
              <a:t> </a:t>
            </a:r>
            <a:r>
              <a:rPr lang="en-US" sz="4000" b="1" i="1" dirty="0" err="1">
                <a:solidFill>
                  <a:schemeClr val="accent6">
                    <a:lumMod val="50000"/>
                  </a:schemeClr>
                </a:solidFill>
                <a:effectLst/>
                <a:latin typeface="Times New Roman" panose="02020603050405020304" pitchFamily="18" charset="0"/>
                <a:ea typeface="Calibri" panose="020F0502020204030204" pitchFamily="34" charset="0"/>
              </a:rPr>
              <a:t>nước</a:t>
            </a:r>
            <a:r>
              <a:rPr lang="en-US" sz="4000" b="1" i="1" dirty="0">
                <a:solidFill>
                  <a:schemeClr val="accent6">
                    <a:lumMod val="50000"/>
                  </a:schemeClr>
                </a:solidFill>
                <a:effectLst/>
                <a:latin typeface="Times New Roman" panose="02020603050405020304" pitchFamily="18" charset="0"/>
                <a:ea typeface="Calibri" panose="020F0502020204030204" pitchFamily="34" charset="0"/>
              </a:rPr>
              <a:t> non</a:t>
            </a:r>
            <a:endParaRPr lang="en-US" sz="4000" dirty="0">
              <a:solidFill>
                <a:schemeClr val="accent6">
                  <a:lumMod val="50000"/>
                </a:schemeClr>
              </a:solidFill>
            </a:endParaRPr>
          </a:p>
        </p:txBody>
      </p:sp>
      <p:sp>
        <p:nvSpPr>
          <p:cNvPr id="8" name="Down Arrow 7"/>
          <p:cNvSpPr/>
          <p:nvPr/>
        </p:nvSpPr>
        <p:spPr>
          <a:xfrm>
            <a:off x="3378841" y="3483240"/>
            <a:ext cx="280220" cy="648929"/>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24999" y="4213638"/>
            <a:ext cx="3957750" cy="707886"/>
          </a:xfrm>
          <a:prstGeom prst="rect">
            <a:avLst/>
          </a:prstGeom>
        </p:spPr>
        <p:txBody>
          <a:bodyPr wrap="none">
            <a:spAutoFit/>
          </a:bodyPr>
          <a:lstStyle/>
          <a:p>
            <a:r>
              <a:rPr lang="en-US" sz="4000" dirty="0" err="1">
                <a:solidFill>
                  <a:srgbClr val="1D1B11"/>
                </a:solidFill>
                <a:effectLst/>
                <a:latin typeface="Times New Roman" panose="02020603050405020304" pitchFamily="18" charset="0"/>
                <a:ea typeface="Calibri" panose="020F0502020204030204" pitchFamily="34" charset="0"/>
              </a:rPr>
              <a:t>Trơ</a:t>
            </a:r>
            <a:r>
              <a:rPr lang="en-US" sz="4000" dirty="0">
                <a:solidFill>
                  <a:srgbClr val="1D1B11"/>
                </a:solidFill>
                <a:effectLst/>
                <a:latin typeface="Times New Roman" panose="02020603050405020304" pitchFamily="18" charset="0"/>
                <a:ea typeface="Calibri" panose="020F0502020204030204" pitchFamily="34" charset="0"/>
              </a:rPr>
              <a:t> </a:t>
            </a:r>
            <a:r>
              <a:rPr lang="en-US" sz="4000" dirty="0" err="1">
                <a:solidFill>
                  <a:srgbClr val="1D1B11"/>
                </a:solidFill>
                <a:effectLst/>
                <a:latin typeface="Times New Roman" panose="02020603050405020304" pitchFamily="18" charset="0"/>
                <a:ea typeface="Calibri" panose="020F0502020204030204" pitchFamily="34" charset="0"/>
              </a:rPr>
              <a:t>lì</a:t>
            </a:r>
            <a:r>
              <a:rPr lang="en-US" sz="4000" dirty="0">
                <a:solidFill>
                  <a:srgbClr val="1D1B11"/>
                </a:solidFill>
                <a:effectLst/>
                <a:latin typeface="Times New Roman" panose="02020603050405020304" pitchFamily="18" charset="0"/>
                <a:ea typeface="Calibri" panose="020F0502020204030204" pitchFamily="34" charset="0"/>
              </a:rPr>
              <a:t>: </a:t>
            </a:r>
            <a:r>
              <a:rPr lang="en-US" sz="4000" dirty="0" err="1">
                <a:solidFill>
                  <a:srgbClr val="1D1B11"/>
                </a:solidFill>
                <a:effectLst/>
                <a:latin typeface="Times New Roman" panose="02020603050405020304" pitchFamily="18" charset="0"/>
                <a:ea typeface="Calibri" panose="020F0502020204030204" pitchFamily="34" charset="0"/>
              </a:rPr>
              <a:t>sự</a:t>
            </a:r>
            <a:r>
              <a:rPr lang="en-US" sz="4000" dirty="0">
                <a:solidFill>
                  <a:srgbClr val="1D1B11"/>
                </a:solidFill>
                <a:effectLst/>
                <a:latin typeface="Times New Roman" panose="02020603050405020304" pitchFamily="18" charset="0"/>
                <a:ea typeface="Calibri" panose="020F0502020204030204" pitchFamily="34" charset="0"/>
              </a:rPr>
              <a:t> </a:t>
            </a:r>
            <a:r>
              <a:rPr lang="en-US" sz="4000" dirty="0" err="1">
                <a:solidFill>
                  <a:srgbClr val="1D1B11"/>
                </a:solidFill>
                <a:effectLst/>
                <a:latin typeface="Times New Roman" panose="02020603050405020304" pitchFamily="18" charset="0"/>
                <a:ea typeface="Calibri" panose="020F0502020204030204" pitchFamily="34" charset="0"/>
              </a:rPr>
              <a:t>từng</a:t>
            </a:r>
            <a:r>
              <a:rPr lang="en-US" sz="4000" dirty="0">
                <a:solidFill>
                  <a:srgbClr val="1D1B11"/>
                </a:solidFill>
                <a:effectLst/>
                <a:latin typeface="Times New Roman" panose="02020603050405020304" pitchFamily="18" charset="0"/>
                <a:ea typeface="Calibri" panose="020F0502020204030204" pitchFamily="34" charset="0"/>
              </a:rPr>
              <a:t> </a:t>
            </a:r>
            <a:r>
              <a:rPr lang="en-US" sz="4000" dirty="0" err="1">
                <a:solidFill>
                  <a:srgbClr val="1D1B11"/>
                </a:solidFill>
                <a:effectLst/>
                <a:latin typeface="Times New Roman" panose="02020603050405020304" pitchFamily="18" charset="0"/>
                <a:ea typeface="Calibri" panose="020F0502020204030204" pitchFamily="34" charset="0"/>
              </a:rPr>
              <a:t>trải</a:t>
            </a:r>
            <a:endParaRPr lang="en-US" sz="4000" dirty="0"/>
          </a:p>
        </p:txBody>
      </p:sp>
      <p:sp>
        <p:nvSpPr>
          <p:cNvPr id="11" name="Bent Arrow 10"/>
          <p:cNvSpPr/>
          <p:nvPr/>
        </p:nvSpPr>
        <p:spPr>
          <a:xfrm>
            <a:off x="3450821" y="1888344"/>
            <a:ext cx="1861797" cy="970795"/>
          </a:xfrm>
          <a:prstGeom prst="bentArrow">
            <a:avLst>
              <a:gd name="adj1" fmla="val 11327"/>
              <a:gd name="adj2" fmla="val 10568"/>
              <a:gd name="adj3" fmla="val 18923"/>
              <a:gd name="adj4" fmla="val 437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5312618" y="1257581"/>
            <a:ext cx="3465067" cy="1451359"/>
          </a:xfrm>
          <a:prstGeom prst="rect">
            <a:avLst/>
          </a:prstGeom>
        </p:spPr>
        <p:txBody>
          <a:bodyPr wrap="square">
            <a:spAutoFit/>
          </a:bodyPr>
          <a:lstStyle/>
          <a:p>
            <a:pPr marL="228600">
              <a:lnSpc>
                <a:spcPct val="115000"/>
              </a:lnSpc>
              <a:spcAft>
                <a:spcPts val="800"/>
              </a:spcAft>
            </a:pPr>
            <a:r>
              <a:rPr lang="en-US" sz="40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0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trơ</a:t>
            </a:r>
            <a:r>
              <a:rPr lang="en-US" sz="40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trọi</a:t>
            </a:r>
            <a:r>
              <a:rPr lang="en-US" sz="40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US" sz="40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40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0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đơn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6728899" y="3655247"/>
            <a:ext cx="3581157" cy="2745553"/>
          </a:xfrm>
          <a:prstGeom prst="ellipse">
            <a:avLst/>
          </a:prstGeom>
          <a:ln>
            <a:noFill/>
          </a:ln>
          <a:effectLst>
            <a:softEdge rad="112500"/>
          </a:effectLst>
        </p:spPr>
      </p:pic>
      <p:sp>
        <p:nvSpPr>
          <p:cNvPr id="16" name="Diamond 15"/>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5483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244259" y="672806"/>
            <a:ext cx="2053767"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 name="Rectangle 1"/>
          <p:cNvSpPr/>
          <p:nvPr/>
        </p:nvSpPr>
        <p:spPr>
          <a:xfrm>
            <a:off x="1505738" y="1424196"/>
            <a:ext cx="8719246"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Trơ</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cái</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hồng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nhan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với</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nước</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 non</a:t>
            </a:r>
            <a:endParaRPr kumimoji="0" lang="en-US" sz="40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8" name="Down Arrow 7"/>
          <p:cNvSpPr/>
          <p:nvPr/>
        </p:nvSpPr>
        <p:spPr>
          <a:xfrm>
            <a:off x="5585140" y="2144477"/>
            <a:ext cx="280220" cy="648929"/>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2"/>
          <a:stretch>
            <a:fillRect/>
          </a:stretch>
        </p:blipFill>
        <p:spPr>
          <a:xfrm>
            <a:off x="7108045" y="2865750"/>
            <a:ext cx="3581157" cy="2745553"/>
          </a:xfrm>
          <a:prstGeom prst="ellipse">
            <a:avLst/>
          </a:prstGeom>
          <a:ln>
            <a:noFill/>
          </a:ln>
          <a:effectLst>
            <a:softEdge rad="112500"/>
          </a:effectLst>
        </p:spPr>
      </p:pic>
      <p:sp>
        <p:nvSpPr>
          <p:cNvPr id="13" name="Text Box 4"/>
          <p:cNvSpPr txBox="1">
            <a:spLocks noChangeArrowheads="1"/>
          </p:cNvSpPr>
          <p:nvPr/>
        </p:nvSpPr>
        <p:spPr bwMode="auto">
          <a:xfrm>
            <a:off x="4342455" y="2834434"/>
            <a:ext cx="276559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vi-VN" altLang="en-US" sz="3600" dirty="0">
                <a:latin typeface="Times New Roman" panose="02020603050405020304" pitchFamily="18" charset="0"/>
                <a:cs typeface="Times New Roman" panose="02020603050405020304" pitchFamily="18" charset="0"/>
              </a:rPr>
              <a:t>Phụ nữ đẹp, bạc phận</a:t>
            </a:r>
          </a:p>
        </p:txBody>
      </p:sp>
      <p:sp>
        <p:nvSpPr>
          <p:cNvPr id="3" name="Right Brace 2"/>
          <p:cNvSpPr/>
          <p:nvPr/>
        </p:nvSpPr>
        <p:spPr>
          <a:xfrm rot="5400000">
            <a:off x="4380271" y="3088686"/>
            <a:ext cx="612651" cy="2684207"/>
          </a:xfrm>
          <a:prstGeom prst="rightBrace">
            <a:avLst>
              <a:gd name="adj1" fmla="val 66532"/>
              <a:gd name="adj2" fmla="val 47555"/>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5"/>
          <p:cNvSpPr txBox="1">
            <a:spLocks noChangeArrowheads="1"/>
          </p:cNvSpPr>
          <p:nvPr/>
        </p:nvSpPr>
        <p:spPr bwMode="auto">
          <a:xfrm>
            <a:off x="2995482" y="4937864"/>
            <a:ext cx="363793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3600" dirty="0" err="1">
                <a:latin typeface="Times New Roman" panose="02020603050405020304" pitchFamily="18" charset="0"/>
                <a:cs typeface="Times New Roman" panose="02020603050405020304" pitchFamily="18" charset="0"/>
              </a:rPr>
              <a:t>Thân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phận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rẻ</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rúng</a:t>
            </a:r>
            <a:r>
              <a:rPr lang="en-US" altLang="en-US" sz="3600" dirty="0">
                <a:latin typeface="Times New Roman" panose="02020603050405020304" pitchFamily="18" charset="0"/>
                <a:cs typeface="Times New Roman" panose="02020603050405020304" pitchFamily="18" charset="0"/>
              </a:rPr>
              <a:t>,</a:t>
            </a:r>
            <a:r>
              <a:rPr lang="vi-VN" altLang="en-US" sz="3600" dirty="0">
                <a:latin typeface="Times New Roman" panose="02020603050405020304" pitchFamily="18" charset="0"/>
                <a:cs typeface="Times New Roman" panose="02020603050405020304" pitchFamily="18" charset="0"/>
              </a:rPr>
              <a:t> m</a:t>
            </a:r>
            <a:r>
              <a:rPr lang="en-US" altLang="en-US" sz="3600" dirty="0" err="1">
                <a:latin typeface="Times New Roman" panose="02020603050405020304" pitchFamily="18" charset="0"/>
                <a:cs typeface="Times New Roman" panose="02020603050405020304" pitchFamily="18" charset="0"/>
              </a:rPr>
              <a:t>ỉa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mai</a:t>
            </a:r>
            <a:endParaRPr lang="vi-VN" altLang="en-US" sz="3600" dirty="0">
              <a:latin typeface="Times New Roman" panose="02020603050405020304" pitchFamily="18" charset="0"/>
              <a:cs typeface="Times New Roman" panose="02020603050405020304" pitchFamily="18" charset="0"/>
            </a:endParaRPr>
          </a:p>
        </p:txBody>
      </p:sp>
      <p:sp>
        <p:nvSpPr>
          <p:cNvPr id="16" name="Diamond 15"/>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33879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3" grpId="0"/>
      <p:bldP spid="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244259" y="672806"/>
            <a:ext cx="2053767"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2" name="Rectangle 1"/>
          <p:cNvSpPr/>
          <p:nvPr/>
        </p:nvSpPr>
        <p:spPr>
          <a:xfrm>
            <a:off x="1244259" y="1641608"/>
            <a:ext cx="615585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cái</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hồng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nhan</a:t>
            </a:r>
            <a:r>
              <a:rPr lang="en-US" sz="4000" b="1" i="1" dirty="0">
                <a:solidFill>
                  <a:srgbClr val="FF0000"/>
                </a:solidFill>
                <a:latin typeface="Times New Roman" panose="02020603050405020304" pitchFamily="18" charset="0"/>
                <a:ea typeface="Calibri" panose="020F0502020204030204" pitchFamily="34" charset="0"/>
              </a:rPr>
              <a:t> &gt;&lt;</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nước</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non</a:t>
            </a:r>
            <a:endParaRPr kumimoji="0" lang="en-US" sz="4000" b="0" i="0" u="none" strike="noStrike" kern="1200" cap="none" spc="0" normalizeH="0" baseline="0" noProof="0" dirty="0">
              <a:ln>
                <a:noFill/>
              </a:ln>
              <a:solidFill>
                <a:srgbClr val="FF0000"/>
              </a:solidFill>
              <a:effectLst/>
              <a:uLnTx/>
              <a:uFillTx/>
              <a:latin typeface="Calibri" panose="020F0502020204030204"/>
              <a:cs typeface="+mn-cs"/>
            </a:endParaRPr>
          </a:p>
        </p:txBody>
      </p:sp>
      <p:pic>
        <p:nvPicPr>
          <p:cNvPr id="15" name="Picture 14"/>
          <p:cNvPicPr>
            <a:picLocks noChangeAspect="1"/>
          </p:cNvPicPr>
          <p:nvPr/>
        </p:nvPicPr>
        <p:blipFill>
          <a:blip r:embed="rId2"/>
          <a:stretch>
            <a:fillRect/>
          </a:stretch>
        </p:blipFill>
        <p:spPr>
          <a:xfrm>
            <a:off x="8217962" y="1517618"/>
            <a:ext cx="3581157" cy="2745553"/>
          </a:xfrm>
          <a:prstGeom prst="ellipse">
            <a:avLst/>
          </a:prstGeom>
          <a:ln>
            <a:noFill/>
          </a:ln>
          <a:effectLst>
            <a:softEdge rad="112500"/>
          </a:effectLst>
        </p:spPr>
      </p:pic>
      <p:sp>
        <p:nvSpPr>
          <p:cNvPr id="9" name="Down Arrow 8"/>
          <p:cNvSpPr/>
          <p:nvPr/>
        </p:nvSpPr>
        <p:spPr>
          <a:xfrm>
            <a:off x="3356165" y="2640497"/>
            <a:ext cx="1932039" cy="515657"/>
          </a:xfrm>
          <a:prstGeom prst="downArrow">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 y="3367541"/>
            <a:ext cx="7418145" cy="2357568"/>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marL="228600">
              <a:lnSpc>
                <a:spcPct val="115000"/>
              </a:lnSpc>
              <a:spcAft>
                <a:spcPts val="800"/>
              </a:spcAft>
            </a:pP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ây</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dãi</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cay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đắng</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thách</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đố</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bền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gan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Diamond 15"/>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79703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3" name="Rectangle 12"/>
          <p:cNvSpPr/>
          <p:nvPr/>
        </p:nvSpPr>
        <p:spPr>
          <a:xfrm>
            <a:off x="1868369" y="1325292"/>
            <a:ext cx="8442563" cy="1469120"/>
          </a:xfrm>
          <a:prstGeom prst="rect">
            <a:avLst/>
          </a:prstGeom>
        </p:spPr>
        <p:txBody>
          <a:bodyPr wrap="square">
            <a:spAutoFit/>
          </a:bodyPr>
          <a:lstStyle/>
          <a:p>
            <a:pPr indent="410210" algn="just">
              <a:lnSpc>
                <a:spcPct val="115000"/>
              </a:lnSpc>
              <a:spcAft>
                <a:spcPts val="800"/>
              </a:spcAft>
            </a:pP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khuya</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văng</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vẳng</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trống</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dồn</a:t>
            </a:r>
            <a:endParaRPr lang="en-US" sz="3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10210" algn="just">
              <a:lnSpc>
                <a:spcPct val="115000"/>
              </a:lnSpc>
              <a:spcAft>
                <a:spcPts val="800"/>
              </a:spcAft>
            </a:pP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Trơ</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b="1" i="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non”</a:t>
            </a:r>
            <a:endParaRPr lang="en-US" sz="36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1244259" y="672806"/>
            <a:ext cx="2053767"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Down Arrow 8"/>
          <p:cNvSpPr/>
          <p:nvPr/>
        </p:nvSpPr>
        <p:spPr>
          <a:xfrm>
            <a:off x="5043948" y="2993921"/>
            <a:ext cx="1887794" cy="32446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0400" y="3429176"/>
            <a:ext cx="10858500" cy="1224951"/>
          </a:xfrm>
          <a:prstGeom prst="rect">
            <a:avLst/>
          </a:prstGeom>
        </p:spPr>
        <p:txBody>
          <a:bodyPr wrap="square">
            <a:spAutoFit/>
          </a:bodyPr>
          <a:lstStyle/>
          <a:p>
            <a:pPr algn="just">
              <a:lnSpc>
                <a:spcPct val="115000"/>
              </a:lnSpc>
              <a:spcAft>
                <a:spcPts val="800"/>
              </a:spcAft>
            </a:pP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tạc</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trầm</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uất</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32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7" name="Diamond 16"/>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17401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244259" y="678961"/>
            <a:ext cx="271901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Hai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thực</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1111524" y="1327995"/>
            <a:ext cx="10351905" cy="4907705"/>
          </a:xfrm>
          <a:prstGeom prst="rect">
            <a:avLst/>
          </a:prstGeom>
        </p:spPr>
      </p:pic>
      <p:sp>
        <p:nvSpPr>
          <p:cNvPr id="6" name="Rectangle 5"/>
          <p:cNvSpPr/>
          <p:nvPr/>
        </p:nvSpPr>
        <p:spPr>
          <a:xfrm>
            <a:off x="647700" y="2850752"/>
            <a:ext cx="10858500" cy="2743315"/>
          </a:xfrm>
          <a:prstGeom prst="rect">
            <a:avLst/>
          </a:prstGeom>
        </p:spPr>
        <p:txBody>
          <a:bodyPr>
            <a:spAutoFit/>
          </a:bodyPr>
          <a:lstStyle/>
          <a:p>
            <a:pPr algn="ctr">
              <a:lnSpc>
                <a:spcPct val="115000"/>
              </a:lnSpc>
              <a:spcAft>
                <a:spcPts val="800"/>
              </a:spcAft>
            </a:pP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Chén</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rượu</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say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tỉnh</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xế</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khuyết</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36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Diamond 8"/>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92354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244259" y="678961"/>
            <a:ext cx="271901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Hai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thực</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Hexagon 9"/>
          <p:cNvSpPr/>
          <p:nvPr/>
        </p:nvSpPr>
        <p:spPr>
          <a:xfrm>
            <a:off x="814534" y="1325292"/>
            <a:ext cx="3578463" cy="668206"/>
          </a:xfrm>
          <a:prstGeom prst="hexagon">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pP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60400" y="1960056"/>
            <a:ext cx="10858500" cy="4427879"/>
          </a:xfrm>
          <a:prstGeom prst="rect">
            <a:avLst/>
          </a:prstGeom>
        </p:spPr>
        <p:txBody>
          <a:bodyPr>
            <a:spAutoFit/>
          </a:bodyPr>
          <a:lstStyle/>
          <a:p>
            <a:pPr marL="228600" algn="ctr">
              <a:lnSpc>
                <a:spcPct val="115000"/>
              </a:lnSpc>
              <a:spcAft>
                <a:spcPts val="800"/>
              </a:spcAft>
            </a:pP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Chén</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rượu</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say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tỉnh</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gn="ctr">
              <a:lnSpc>
                <a:spcPct val="115000"/>
              </a:lnSpc>
              <a:spcAft>
                <a:spcPts val="800"/>
              </a:spcAft>
            </a:pPr>
            <a:endPar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gn="ctr">
              <a:lnSpc>
                <a:spcPct val="115000"/>
              </a:lnSpc>
              <a:spcAft>
                <a:spcPts val="800"/>
              </a:spcAft>
            </a:pPr>
            <a:endPar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28600" algn="ctr">
              <a:lnSpc>
                <a:spcPct val="115000"/>
              </a:lnSpc>
              <a:spcAft>
                <a:spcPts val="800"/>
              </a:spcAft>
            </a:pPr>
            <a:endPar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gn="ctr">
              <a:lnSpc>
                <a:spcPct val="115000"/>
              </a:lnSpc>
              <a:spcAft>
                <a:spcPts val="800"/>
              </a:spcAft>
            </a:pPr>
            <a:endParaRPr lang="en-US" sz="36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228600" algn="ctr">
              <a:lnSpc>
                <a:spcPct val="115000"/>
              </a:lnSpc>
              <a:spcAft>
                <a:spcPts val="800"/>
              </a:spcAft>
            </a:pP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Vầng</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trăng</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xế</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khuyết</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tròn</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 name="Group 13"/>
          <p:cNvGrpSpPr/>
          <p:nvPr/>
        </p:nvGrpSpPr>
        <p:grpSpPr>
          <a:xfrm>
            <a:off x="2421326" y="3128832"/>
            <a:ext cx="7336648" cy="2123768"/>
            <a:chOff x="2249804" y="2990881"/>
            <a:chExt cx="7336648" cy="2123768"/>
          </a:xfrm>
        </p:grpSpPr>
        <p:sp>
          <p:nvSpPr>
            <p:cNvPr id="12" name="Rounded Rectangle 11"/>
            <p:cNvSpPr/>
            <p:nvPr/>
          </p:nvSpPr>
          <p:spPr>
            <a:xfrm>
              <a:off x="2249804" y="2990881"/>
              <a:ext cx="7336648" cy="21237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72813" y="3086569"/>
              <a:ext cx="7113639" cy="2003625"/>
            </a:xfrm>
            <a:prstGeom prst="rect">
              <a:avLst/>
            </a:prstGeom>
          </p:spPr>
          <p:txBody>
            <a:bodyPr wrap="square">
              <a:spAutoFit/>
            </a:bodyPr>
            <a:lstStyle/>
            <a:p>
              <a:pPr>
                <a:lnSpc>
                  <a:spcPct val="115000"/>
                </a:lnSpc>
                <a:spcAft>
                  <a:spcPts val="800"/>
                </a:spcAft>
              </a:pPr>
              <a:r>
                <a:rPr lang="en-US" sz="36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ác</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đăng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dang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dở</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Down Arrow 14"/>
          <p:cNvSpPr/>
          <p:nvPr/>
        </p:nvSpPr>
        <p:spPr>
          <a:xfrm>
            <a:off x="5720940" y="2604914"/>
            <a:ext cx="691740" cy="45720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5720940" y="5319318"/>
            <a:ext cx="737419" cy="514019"/>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140848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out)">
                                      <p:cBhvr>
                                        <p:cTn id="10" dur="2000"/>
                                        <p:tgtEl>
                                          <p:spTgt spid="16"/>
                                        </p:tgtEl>
                                      </p:cBhvr>
                                    </p:animEffect>
                                  </p:childTnLst>
                                </p:cTn>
                              </p:par>
                              <p:par>
                                <p:cTn id="11" presetID="6" presetClass="entr" presetSubtype="3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out)">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244259" y="678961"/>
            <a:ext cx="271901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Hai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thực</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8"/>
          <p:cNvSpPr>
            <a:spLocks noChangeArrowheads="1"/>
          </p:cNvSpPr>
          <p:nvPr/>
        </p:nvSpPr>
        <p:spPr bwMode="gray">
          <a:xfrm>
            <a:off x="958878" y="2699324"/>
            <a:ext cx="88543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a:solidFill>
                  <a:srgbClr val="000000"/>
                </a:solidFill>
                <a:latin typeface="Times New Roman" panose="02020603050405020304" pitchFamily="18" charset="0"/>
                <a:cs typeface="Times New Roman" panose="02020603050405020304" pitchFamily="18" charset="0"/>
              </a:rPr>
              <a:t>Chén</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rượu</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000000"/>
                </a:solidFill>
                <a:latin typeface="Times New Roman" panose="02020603050405020304" pitchFamily="18" charset="0"/>
                <a:cs typeface="Times New Roman" panose="02020603050405020304" pitchFamily="18" charset="0"/>
              </a:rPr>
              <a:t>hương</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000000"/>
                </a:solidFill>
                <a:latin typeface="Times New Roman" panose="02020603050405020304" pitchFamily="18" charset="0"/>
                <a:cs typeface="Times New Roman" panose="02020603050405020304" pitchFamily="18" charset="0"/>
              </a:rPr>
              <a:t>đưa</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a:solidFill>
                  <a:srgbClr val="FF0066"/>
                </a:solidFill>
                <a:latin typeface="Times New Roman" panose="02020603050405020304" pitchFamily="18" charset="0"/>
                <a:cs typeface="Times New Roman" panose="02020603050405020304" pitchFamily="18" charset="0"/>
              </a:rPr>
              <a:t>say</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000000"/>
                </a:solidFill>
                <a:latin typeface="Times New Roman" panose="02020603050405020304" pitchFamily="18" charset="0"/>
                <a:cs typeface="Times New Roman" panose="02020603050405020304" pitchFamily="18" charset="0"/>
              </a:rPr>
              <a:t>lại</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tỉnh</a:t>
            </a:r>
            <a:endParaRPr lang="en-US" altLang="en-US" sz="4000" b="1" dirty="0">
              <a:solidFill>
                <a:srgbClr val="000000"/>
              </a:solidFill>
              <a:latin typeface="Times New Roman" panose="02020603050405020304" pitchFamily="18" charset="0"/>
              <a:cs typeface="Times New Roman" panose="02020603050405020304" pitchFamily="18" charset="0"/>
            </a:endParaRPr>
          </a:p>
        </p:txBody>
      </p:sp>
      <p:sp>
        <p:nvSpPr>
          <p:cNvPr id="18" name="Rectangle 8"/>
          <p:cNvSpPr>
            <a:spLocks noChangeArrowheads="1"/>
          </p:cNvSpPr>
          <p:nvPr/>
        </p:nvSpPr>
        <p:spPr bwMode="gray">
          <a:xfrm>
            <a:off x="5714413" y="4388090"/>
            <a:ext cx="33454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a:solidFill>
                  <a:srgbClr val="FF0066"/>
                </a:solidFill>
                <a:latin typeface="Times New Roman" panose="02020603050405020304" pitchFamily="18" charset="0"/>
                <a:cs typeface="Times New Roman" panose="02020603050405020304" pitchFamily="18" charset="0"/>
              </a:rPr>
              <a:t>Sầu</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thêm</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sầu</a:t>
            </a:r>
            <a:endParaRPr lang="en-US" altLang="en-US" sz="4000" b="1" dirty="0">
              <a:solidFill>
                <a:srgbClr val="FF0066"/>
              </a:solidFill>
              <a:latin typeface="Times New Roman" panose="02020603050405020304" pitchFamily="18" charset="0"/>
              <a:cs typeface="Times New Roman" panose="02020603050405020304" pitchFamily="18" charset="0"/>
            </a:endParaRPr>
          </a:p>
        </p:txBody>
      </p:sp>
      <p:sp>
        <p:nvSpPr>
          <p:cNvPr id="19" name="AutoShape 6"/>
          <p:cNvSpPr>
            <a:spLocks noChangeArrowheads="1"/>
          </p:cNvSpPr>
          <p:nvPr/>
        </p:nvSpPr>
        <p:spPr bwMode="auto">
          <a:xfrm>
            <a:off x="6164240" y="3422005"/>
            <a:ext cx="1981200" cy="457200"/>
          </a:xfrm>
          <a:prstGeom prst="curvedUpArrow">
            <a:avLst>
              <a:gd name="adj1" fmla="val 86667"/>
              <a:gd name="adj2" fmla="val 147152"/>
              <a:gd name="adj3" fmla="val 26881"/>
            </a:avLst>
          </a:prstGeom>
          <a:solidFill>
            <a:srgbClr val="FFFF00"/>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AutoShape 7"/>
          <p:cNvSpPr>
            <a:spLocks noChangeArrowheads="1"/>
          </p:cNvSpPr>
          <p:nvPr/>
        </p:nvSpPr>
        <p:spPr bwMode="auto">
          <a:xfrm>
            <a:off x="2570549" y="3435590"/>
            <a:ext cx="457200" cy="685800"/>
          </a:xfrm>
          <a:prstGeom prst="downArrow">
            <a:avLst>
              <a:gd name="adj1" fmla="val 50000"/>
              <a:gd name="adj2" fmla="val 37500"/>
            </a:avLst>
          </a:prstGeom>
          <a:solidFill>
            <a:schemeClr val="accent4">
              <a:lumMod val="20000"/>
              <a:lumOff val="80000"/>
            </a:schemeClr>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1" name="Rectangle 8"/>
          <p:cNvSpPr>
            <a:spLocks noChangeArrowheads="1"/>
          </p:cNvSpPr>
          <p:nvPr/>
        </p:nvSpPr>
        <p:spPr bwMode="gray">
          <a:xfrm>
            <a:off x="1900173" y="4358380"/>
            <a:ext cx="2476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a:solidFill>
                  <a:srgbClr val="333399"/>
                </a:solidFill>
                <a:latin typeface="Times New Roman" panose="02020603050405020304" pitchFamily="18" charset="0"/>
                <a:cs typeface="Times New Roman" panose="02020603050405020304" pitchFamily="18" charset="0"/>
              </a:rPr>
              <a:t>Giải</a:t>
            </a:r>
            <a:r>
              <a:rPr lang="en-US" altLang="en-US" sz="4000" b="1" dirty="0">
                <a:solidFill>
                  <a:srgbClr val="333399"/>
                </a:solidFill>
                <a:latin typeface="Times New Roman" panose="02020603050405020304" pitchFamily="18" charset="0"/>
                <a:cs typeface="Times New Roman" panose="02020603050405020304" pitchFamily="18" charset="0"/>
              </a:rPr>
              <a:t> </a:t>
            </a:r>
            <a:r>
              <a:rPr lang="en-US" altLang="en-US" sz="4000" b="1" dirty="0" err="1">
                <a:solidFill>
                  <a:srgbClr val="333399"/>
                </a:solidFill>
                <a:latin typeface="Times New Roman" panose="02020603050405020304" pitchFamily="18" charset="0"/>
                <a:cs typeface="Times New Roman" panose="02020603050405020304" pitchFamily="18" charset="0"/>
              </a:rPr>
              <a:t>sầu</a:t>
            </a:r>
            <a:endParaRPr lang="en-US" altLang="en-US" sz="4000" b="1" dirty="0">
              <a:solidFill>
                <a:srgbClr val="333399"/>
              </a:solidFill>
              <a:latin typeface="Times New Roman" panose="02020603050405020304" pitchFamily="18" charset="0"/>
              <a:cs typeface="Times New Roman" panose="02020603050405020304" pitchFamily="18" charset="0"/>
            </a:endParaRPr>
          </a:p>
        </p:txBody>
      </p:sp>
      <p:sp>
        <p:nvSpPr>
          <p:cNvPr id="22" name="Line 10"/>
          <p:cNvSpPr>
            <a:spLocks noChangeShapeType="1"/>
          </p:cNvSpPr>
          <p:nvPr/>
        </p:nvSpPr>
        <p:spPr bwMode="auto">
          <a:xfrm>
            <a:off x="4395457" y="4808401"/>
            <a:ext cx="990600" cy="0"/>
          </a:xfrm>
          <a:prstGeom prst="line">
            <a:avLst/>
          </a:prstGeom>
          <a:noFill/>
          <a:ln w="57150">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3" name="AutoShape 6"/>
          <p:cNvSpPr>
            <a:spLocks noChangeArrowheads="1"/>
          </p:cNvSpPr>
          <p:nvPr/>
        </p:nvSpPr>
        <p:spPr bwMode="auto">
          <a:xfrm rot="10800000">
            <a:off x="6160456" y="2227844"/>
            <a:ext cx="1981200" cy="457200"/>
          </a:xfrm>
          <a:prstGeom prst="curvedUpArrow">
            <a:avLst>
              <a:gd name="adj1" fmla="val 86667"/>
              <a:gd name="adj2" fmla="val 147152"/>
              <a:gd name="adj3" fmla="val 26881"/>
            </a:avLst>
          </a:prstGeom>
          <a:solidFill>
            <a:srgbClr val="FFFF00"/>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Rectangle 5"/>
          <p:cNvSpPr/>
          <p:nvPr/>
        </p:nvSpPr>
        <p:spPr>
          <a:xfrm>
            <a:off x="6670601" y="920235"/>
            <a:ext cx="4549821" cy="1077218"/>
          </a:xfrm>
          <a:prstGeom prst="rect">
            <a:avLst/>
          </a:prstGeom>
        </p:spPr>
        <p:txBody>
          <a:bodyPr wrap="square">
            <a:spAutoFit/>
          </a:bodyPr>
          <a:lstStyle/>
          <a:p>
            <a:pPr algn="ctr"/>
            <a:r>
              <a:rPr lang="en-US" sz="3200" b="1" dirty="0" err="1">
                <a:solidFill>
                  <a:srgbClr val="7030A0"/>
                </a:solidFill>
                <a:latin typeface="Times New Roman" panose="02020603050405020304" pitchFamily="18" charset="0"/>
                <a:ea typeface="Calibri" panose="020F0502020204030204" pitchFamily="34" charset="0"/>
              </a:rPr>
              <a:t>V</a:t>
            </a:r>
            <a:r>
              <a:rPr lang="en-US" sz="3200" b="1" dirty="0" err="1">
                <a:solidFill>
                  <a:srgbClr val="7030A0"/>
                </a:solidFill>
                <a:effectLst/>
                <a:latin typeface="Times New Roman" panose="02020603050405020304" pitchFamily="18" charset="0"/>
                <a:ea typeface="Calibri" panose="020F0502020204030204" pitchFamily="34" charset="0"/>
              </a:rPr>
              <a:t>òng</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luẩn</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quẩn</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trở</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đi</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trở</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lại</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trong</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bế</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tắc</a:t>
            </a:r>
            <a:endParaRPr lang="en-US" sz="3200" b="1" dirty="0">
              <a:solidFill>
                <a:srgbClr val="7030A0"/>
              </a:solidFill>
            </a:endParaRPr>
          </a:p>
        </p:txBody>
      </p:sp>
      <p:pic>
        <p:nvPicPr>
          <p:cNvPr id="8" name="Picture 7"/>
          <p:cNvPicPr>
            <a:picLocks noChangeAspect="1"/>
          </p:cNvPicPr>
          <p:nvPr/>
        </p:nvPicPr>
        <p:blipFill>
          <a:blip r:embed="rId2"/>
          <a:stretch>
            <a:fillRect/>
          </a:stretch>
        </p:blipFill>
        <p:spPr>
          <a:xfrm>
            <a:off x="8936874" y="2669614"/>
            <a:ext cx="2214102" cy="1696002"/>
          </a:xfrm>
          <a:prstGeom prst="rect">
            <a:avLst/>
          </a:prstGeom>
        </p:spPr>
      </p:pic>
      <p:sp>
        <p:nvSpPr>
          <p:cNvPr id="24" name="Diamond 23"/>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38730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righ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p:bldP spid="22" grpId="0" animBg="1"/>
      <p:bldP spid="2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80481" cy="6858000"/>
          </a:xfrm>
          <a:prstGeom prst="rect">
            <a:avLst/>
          </a:prstGeom>
        </p:spPr>
      </p:pic>
      <p:grpSp>
        <p:nvGrpSpPr>
          <p:cNvPr id="15" name="Group 14"/>
          <p:cNvGrpSpPr/>
          <p:nvPr/>
        </p:nvGrpSpPr>
        <p:grpSpPr>
          <a:xfrm>
            <a:off x="245004" y="812988"/>
            <a:ext cx="5471652" cy="3854072"/>
            <a:chOff x="-1" y="0"/>
            <a:chExt cx="5471652" cy="3854072"/>
          </a:xfrm>
        </p:grpSpPr>
        <p:pic>
          <p:nvPicPr>
            <p:cNvPr id="11" name="Picture 10"/>
            <p:cNvPicPr>
              <a:picLocks noChangeAspect="1"/>
            </p:cNvPicPr>
            <p:nvPr/>
          </p:nvPicPr>
          <p:blipFill>
            <a:blip r:embed="rId3"/>
            <a:srcRect l="22576" t="57995" r="61307" b="5141"/>
            <a:stretch>
              <a:fillRect/>
            </a:stretch>
          </p:blipFill>
          <p:spPr>
            <a:xfrm>
              <a:off x="1880418" y="1405840"/>
              <a:ext cx="1710813" cy="2448232"/>
            </a:xfrm>
            <a:custGeom>
              <a:avLst/>
              <a:gdLst>
                <a:gd name="connsiteX0" fmla="*/ 0 w 1710813"/>
                <a:gd name="connsiteY0" fmla="*/ 0 h 2448232"/>
                <a:gd name="connsiteX1" fmla="*/ 1710813 w 1710813"/>
                <a:gd name="connsiteY1" fmla="*/ 0 h 2448232"/>
                <a:gd name="connsiteX2" fmla="*/ 1710813 w 1710813"/>
                <a:gd name="connsiteY2" fmla="*/ 2448232 h 2448232"/>
                <a:gd name="connsiteX3" fmla="*/ 0 w 1710813"/>
                <a:gd name="connsiteY3" fmla="*/ 2448232 h 2448232"/>
                <a:gd name="connsiteX4" fmla="*/ 0 w 1710813"/>
                <a:gd name="connsiteY4" fmla="*/ 0 h 2448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813" h="2448232">
                  <a:moveTo>
                    <a:pt x="0" y="0"/>
                  </a:moveTo>
                  <a:lnTo>
                    <a:pt x="1710813" y="0"/>
                  </a:lnTo>
                  <a:lnTo>
                    <a:pt x="1710813" y="2448232"/>
                  </a:lnTo>
                  <a:lnTo>
                    <a:pt x="0" y="2448232"/>
                  </a:lnTo>
                  <a:lnTo>
                    <a:pt x="0" y="0"/>
                  </a:lnTo>
                  <a:close/>
                </a:path>
              </a:pathLst>
            </a:custGeom>
          </p:spPr>
        </p:pic>
        <p:pic>
          <p:nvPicPr>
            <p:cNvPr id="14" name="Picture 13"/>
            <p:cNvPicPr>
              <a:picLocks noChangeAspect="1"/>
            </p:cNvPicPr>
            <p:nvPr/>
          </p:nvPicPr>
          <p:blipFill>
            <a:blip r:embed="rId4"/>
            <a:stretch>
              <a:fillRect/>
            </a:stretch>
          </p:blipFill>
          <p:spPr>
            <a:xfrm>
              <a:off x="-1" y="0"/>
              <a:ext cx="5471652" cy="1405840"/>
            </a:xfrm>
            <a:prstGeom prst="rect">
              <a:avLst/>
            </a:prstGeom>
          </p:spPr>
        </p:pic>
      </p:grpSp>
      <p:sp>
        <p:nvSpPr>
          <p:cNvPr id="6" name="TextBox 5">
            <a:extLst>
              <a:ext uri="{FF2B5EF4-FFF2-40B4-BE49-F238E27FC236}">
                <a16:creationId xmlns="" xmlns:a16="http://schemas.microsoft.com/office/drawing/2014/main" id="{E4DAF5AE-AFAD-4D2C-A7EE-B19810EE3D76}"/>
              </a:ext>
            </a:extLst>
          </p:cNvPr>
          <p:cNvSpPr txBox="1"/>
          <p:nvPr/>
        </p:nvSpPr>
        <p:spPr>
          <a:xfrm>
            <a:off x="121951" y="-191847"/>
            <a:ext cx="5112263" cy="1004835"/>
          </a:xfrm>
          <a:prstGeom prst="rect">
            <a:avLst/>
          </a:prstGeom>
          <a:scene3d>
            <a:camera prst="orthographicFront">
              <a:rot lat="0" lon="0" rev="0"/>
            </a:camera>
            <a:lightRig rig="contrasting" dir="t">
              <a:rot lat="0" lon="0" rev="1500000"/>
            </a:lightRig>
          </a:scene3d>
        </p:spPr>
        <p:txBody>
          <a:bodyPr vert="horz" lIns="91440" tIns="45720" rIns="91440" bIns="45720" rtlCol="0" anchor="t">
            <a:normAutofit fontScale="85000" lnSpcReduction="20000"/>
          </a:bodyPr>
          <a:lstStyle/>
          <a:p>
            <a:pPr marL="0" marR="0" indent="0" algn="ctr">
              <a:lnSpc>
                <a:spcPct val="90000"/>
              </a:lnSpc>
              <a:spcBef>
                <a:spcPct val="0"/>
              </a:spcBef>
              <a:spcAft>
                <a:spcPts val="600"/>
              </a:spcAft>
            </a:pPr>
            <a:endParaRPr lang="en-US" sz="4400" b="1" kern="1200" dirty="0" smtClean="0">
              <a:solidFill>
                <a:schemeClr val="tx1"/>
              </a:solidFill>
              <a:effectLst/>
              <a:latin typeface="Times New Roman" panose="02020603050405020304" pitchFamily="18" charset="0"/>
              <a:ea typeface="+mj-ea"/>
              <a:cs typeface="Times New Roman" panose="02020603050405020304" pitchFamily="18" charset="0"/>
            </a:endParaRPr>
          </a:p>
          <a:p>
            <a:pPr marL="0" marR="0" indent="0" algn="ctr">
              <a:lnSpc>
                <a:spcPct val="90000"/>
              </a:lnSpc>
              <a:spcBef>
                <a:spcPct val="0"/>
              </a:spcBef>
              <a:spcAft>
                <a:spcPts val="600"/>
              </a:spcAft>
            </a:pPr>
            <a:r>
              <a:rPr lang="en-US" sz="4400" b="1" dirty="0" smtClean="0">
                <a:latin typeface="Times New Roman" panose="02020603050405020304" pitchFamily="18" charset="0"/>
                <a:ea typeface="+mj-ea"/>
                <a:cs typeface="Times New Roman" panose="02020603050405020304" pitchFamily="18" charset="0"/>
              </a:rPr>
              <a:t>TIẾT: </a:t>
            </a:r>
            <a:r>
              <a:rPr lang="en-US" sz="4400" b="1" dirty="0" smtClean="0">
                <a:latin typeface="Times New Roman" panose="02020603050405020304" pitchFamily="18" charset="0"/>
                <a:ea typeface="+mj-ea"/>
                <a:cs typeface="Times New Roman" panose="02020603050405020304" pitchFamily="18" charset="0"/>
              </a:rPr>
              <a:t>17,18</a:t>
            </a:r>
            <a:endParaRPr lang="en-US" sz="4400" b="1"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1194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244259" y="678961"/>
            <a:ext cx="271901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Hai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câu</a:t>
            </a: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6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thực</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8"/>
          <p:cNvSpPr>
            <a:spLocks noChangeArrowheads="1"/>
          </p:cNvSpPr>
          <p:nvPr/>
        </p:nvSpPr>
        <p:spPr bwMode="gray">
          <a:xfrm>
            <a:off x="1302681" y="1325292"/>
            <a:ext cx="93381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a:solidFill>
                  <a:srgbClr val="333399"/>
                </a:solidFill>
                <a:latin typeface="Times New Roman" panose="02020603050405020304" pitchFamily="18" charset="0"/>
                <a:cs typeface="Times New Roman" panose="02020603050405020304" pitchFamily="18" charset="0"/>
              </a:rPr>
              <a:t>Vầng</a:t>
            </a:r>
            <a:r>
              <a:rPr lang="en-US" altLang="en-US" sz="4000" b="1" dirty="0">
                <a:solidFill>
                  <a:srgbClr val="333399"/>
                </a:solidFill>
                <a:latin typeface="Times New Roman" panose="02020603050405020304" pitchFamily="18" charset="0"/>
                <a:cs typeface="Times New Roman" panose="02020603050405020304" pitchFamily="18" charset="0"/>
              </a:rPr>
              <a:t> </a:t>
            </a:r>
            <a:r>
              <a:rPr lang="en-US" altLang="en-US" sz="4000" b="1" dirty="0" err="1">
                <a:solidFill>
                  <a:srgbClr val="333399"/>
                </a:solidFill>
                <a:latin typeface="Times New Roman" panose="02020603050405020304" pitchFamily="18" charset="0"/>
                <a:cs typeface="Times New Roman" panose="02020603050405020304" pitchFamily="18" charset="0"/>
              </a:rPr>
              <a:t>trăng</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bóng</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xế</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000000"/>
                </a:solidFill>
                <a:latin typeface="Times New Roman" panose="02020603050405020304" pitchFamily="18" charset="0"/>
                <a:cs typeface="Times New Roman" panose="02020603050405020304" pitchFamily="18" charset="0"/>
              </a:rPr>
              <a:t>khuyết</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000000"/>
                </a:solidFill>
                <a:latin typeface="Times New Roman" panose="02020603050405020304" pitchFamily="18" charset="0"/>
                <a:cs typeface="Times New Roman" panose="02020603050405020304" pitchFamily="18" charset="0"/>
              </a:rPr>
              <a:t>chưa</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000000"/>
                </a:solidFill>
                <a:latin typeface="Times New Roman" panose="02020603050405020304" pitchFamily="18" charset="0"/>
                <a:cs typeface="Times New Roman" panose="02020603050405020304" pitchFamily="18" charset="0"/>
              </a:rPr>
              <a:t>tròn</a:t>
            </a:r>
            <a:r>
              <a:rPr lang="en-US" altLang="en-US" sz="4000" b="1" dirty="0">
                <a:solidFill>
                  <a:srgbClr val="000000"/>
                </a:solidFill>
                <a:latin typeface="Times New Roman" panose="02020603050405020304" pitchFamily="18" charset="0"/>
                <a:cs typeface="Times New Roman" panose="02020603050405020304" pitchFamily="18" charset="0"/>
              </a:rPr>
              <a:t>.</a:t>
            </a:r>
          </a:p>
        </p:txBody>
      </p:sp>
      <p:sp>
        <p:nvSpPr>
          <p:cNvPr id="16" name="Rectangle 8"/>
          <p:cNvSpPr>
            <a:spLocks noChangeArrowheads="1"/>
          </p:cNvSpPr>
          <p:nvPr/>
        </p:nvSpPr>
        <p:spPr bwMode="gray">
          <a:xfrm>
            <a:off x="1740713" y="3154092"/>
            <a:ext cx="2169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a:solidFill>
                  <a:srgbClr val="333399"/>
                </a:solidFill>
                <a:latin typeface="Times New Roman" panose="02020603050405020304" pitchFamily="18" charset="0"/>
                <a:cs typeface="Times New Roman" panose="02020603050405020304" pitchFamily="18" charset="0"/>
              </a:rPr>
              <a:t>Người</a:t>
            </a:r>
            <a:endParaRPr lang="en-US" altLang="en-US" sz="4000" b="1" dirty="0">
              <a:solidFill>
                <a:srgbClr val="333399"/>
              </a:solidFill>
              <a:latin typeface="Times New Roman" panose="02020603050405020304" pitchFamily="18" charset="0"/>
              <a:cs typeface="Times New Roman" panose="02020603050405020304" pitchFamily="18" charset="0"/>
            </a:endParaRPr>
          </a:p>
        </p:txBody>
      </p:sp>
      <p:sp>
        <p:nvSpPr>
          <p:cNvPr id="24" name="AutoShape 6"/>
          <p:cNvSpPr>
            <a:spLocks noChangeArrowheads="1"/>
          </p:cNvSpPr>
          <p:nvPr/>
        </p:nvSpPr>
        <p:spPr bwMode="auto">
          <a:xfrm>
            <a:off x="2402665" y="2286942"/>
            <a:ext cx="304800" cy="762000"/>
          </a:xfrm>
          <a:prstGeom prst="upDownArrow">
            <a:avLst>
              <a:gd name="adj1" fmla="val 50000"/>
              <a:gd name="adj2" fmla="val 50000"/>
            </a:avLst>
          </a:prstGeom>
          <a:solidFill>
            <a:schemeClr val="accent4">
              <a:lumMod val="60000"/>
              <a:lumOff val="40000"/>
            </a:schemeClr>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5" name="Rectangle 8"/>
          <p:cNvSpPr>
            <a:spLocks noChangeArrowheads="1"/>
          </p:cNvSpPr>
          <p:nvPr/>
        </p:nvSpPr>
        <p:spPr bwMode="gray">
          <a:xfrm>
            <a:off x="4088165" y="3178427"/>
            <a:ext cx="21694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a:solidFill>
                  <a:srgbClr val="FF0066"/>
                </a:solidFill>
                <a:latin typeface="Times New Roman" panose="02020603050405020304" pitchFamily="18" charset="0"/>
                <a:cs typeface="Times New Roman" panose="02020603050405020304" pitchFamily="18" charset="0"/>
              </a:rPr>
              <a:t>Sắp</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tàn</a:t>
            </a:r>
            <a:endParaRPr lang="en-US" altLang="en-US" sz="4000" b="1" dirty="0">
              <a:solidFill>
                <a:srgbClr val="FF0066"/>
              </a:solidFill>
              <a:latin typeface="Times New Roman" panose="02020603050405020304" pitchFamily="18" charset="0"/>
              <a:cs typeface="Times New Roman" panose="02020603050405020304" pitchFamily="18" charset="0"/>
            </a:endParaRPr>
          </a:p>
        </p:txBody>
      </p:sp>
      <p:sp>
        <p:nvSpPr>
          <p:cNvPr id="26" name="Rectangle 8"/>
          <p:cNvSpPr>
            <a:spLocks noChangeArrowheads="1"/>
          </p:cNvSpPr>
          <p:nvPr/>
        </p:nvSpPr>
        <p:spPr bwMode="gray">
          <a:xfrm>
            <a:off x="6631989" y="3154092"/>
            <a:ext cx="42446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dirty="0" err="1">
                <a:solidFill>
                  <a:srgbClr val="000000"/>
                </a:solidFill>
                <a:latin typeface="Times New Roman" panose="02020603050405020304" pitchFamily="18" charset="0"/>
                <a:cs typeface="Times New Roman" panose="02020603050405020304" pitchFamily="18" charset="0"/>
              </a:rPr>
              <a:t>Không</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000000"/>
                </a:solidFill>
                <a:latin typeface="Times New Roman" panose="02020603050405020304" pitchFamily="18" charset="0"/>
                <a:cs typeface="Times New Roman" panose="02020603050405020304" pitchFamily="18" charset="0"/>
              </a:rPr>
              <a:t>trọn</a:t>
            </a:r>
            <a:r>
              <a:rPr lang="en-US" altLang="en-US" sz="4000" b="1"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000000"/>
                </a:solidFill>
                <a:latin typeface="Times New Roman" panose="02020603050405020304" pitchFamily="18" charset="0"/>
                <a:cs typeface="Times New Roman" panose="02020603050405020304" pitchFamily="18" charset="0"/>
              </a:rPr>
              <a:t>vẹn</a:t>
            </a:r>
            <a:endParaRPr lang="en-US" altLang="en-US" sz="4000" b="1" dirty="0">
              <a:solidFill>
                <a:srgbClr val="000000"/>
              </a:solidFill>
              <a:latin typeface="Times New Roman" panose="02020603050405020304" pitchFamily="18" charset="0"/>
              <a:cs typeface="Times New Roman" panose="02020603050405020304" pitchFamily="18" charset="0"/>
            </a:endParaRPr>
          </a:p>
        </p:txBody>
      </p:sp>
      <p:sp>
        <p:nvSpPr>
          <p:cNvPr id="27" name="AutoShape 10"/>
          <p:cNvSpPr>
            <a:spLocks noChangeArrowheads="1"/>
          </p:cNvSpPr>
          <p:nvPr/>
        </p:nvSpPr>
        <p:spPr bwMode="auto">
          <a:xfrm>
            <a:off x="4868104" y="2173929"/>
            <a:ext cx="304800" cy="685800"/>
          </a:xfrm>
          <a:prstGeom prst="downArrow">
            <a:avLst>
              <a:gd name="adj1" fmla="val 50000"/>
              <a:gd name="adj2" fmla="val 56250"/>
            </a:avLst>
          </a:prstGeom>
          <a:solidFill>
            <a:schemeClr val="accent4">
              <a:lumMod val="60000"/>
              <a:lumOff val="40000"/>
            </a:schemeClr>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8" name="AutoShape 11"/>
          <p:cNvSpPr>
            <a:spLocks noChangeArrowheads="1"/>
          </p:cNvSpPr>
          <p:nvPr/>
        </p:nvSpPr>
        <p:spPr bwMode="auto">
          <a:xfrm>
            <a:off x="8068504" y="2151516"/>
            <a:ext cx="304800" cy="685800"/>
          </a:xfrm>
          <a:prstGeom prst="downArrow">
            <a:avLst>
              <a:gd name="adj1" fmla="val 50000"/>
              <a:gd name="adj2" fmla="val 56250"/>
            </a:avLst>
          </a:prstGeom>
          <a:solidFill>
            <a:schemeClr val="accent4">
              <a:lumMod val="60000"/>
              <a:lumOff val="40000"/>
            </a:schemeClr>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9" name="AutoShape 15"/>
          <p:cNvSpPr>
            <a:spLocks/>
          </p:cNvSpPr>
          <p:nvPr/>
        </p:nvSpPr>
        <p:spPr bwMode="auto">
          <a:xfrm rot="5400000">
            <a:off x="6430204" y="2430192"/>
            <a:ext cx="228600" cy="3352800"/>
          </a:xfrm>
          <a:prstGeom prst="rightBrace">
            <a:avLst>
              <a:gd name="adj1" fmla="val 122222"/>
              <a:gd name="adj2" fmla="val 50000"/>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0" name="Rectangle 8"/>
          <p:cNvSpPr>
            <a:spLocks noChangeArrowheads="1"/>
          </p:cNvSpPr>
          <p:nvPr/>
        </p:nvSpPr>
        <p:spPr bwMode="gray">
          <a:xfrm>
            <a:off x="3943723" y="4316073"/>
            <a:ext cx="48105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bi </a:t>
            </a:r>
            <a:r>
              <a:rPr kumimoji="0" lang="en-US" altLang="en-US" sz="4000" b="1" i="0" u="none" strike="noStrike" kern="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kịch</a:t>
            </a:r>
            <a:r>
              <a:rPr kumimoji="0" lang="en-US" altLang="en-US" sz="4000" b="1" i="0" u="none" strike="noStrike" kern="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(2 </a:t>
            </a:r>
            <a:r>
              <a:rPr kumimoji="0" lang="en-US" altLang="en-US" sz="4000" b="1" i="0" u="none" strike="noStrike" kern="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lần</a:t>
            </a:r>
            <a:r>
              <a:rPr kumimoji="0" lang="en-US" altLang="en-US" sz="4000" b="1" i="0" u="none" strike="noStrike" kern="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p>
        </p:txBody>
      </p:sp>
      <p:sp>
        <p:nvSpPr>
          <p:cNvPr id="31" name="Horizontal Scroll 30"/>
          <p:cNvSpPr>
            <a:spLocks noChangeArrowheads="1"/>
          </p:cNvSpPr>
          <p:nvPr/>
        </p:nvSpPr>
        <p:spPr bwMode="auto">
          <a:xfrm>
            <a:off x="965405" y="5028930"/>
            <a:ext cx="10877550" cy="1600200"/>
          </a:xfrm>
          <a:prstGeom prst="horizontalScroll">
            <a:avLst>
              <a:gd name="adj" fmla="val 12500"/>
            </a:avLst>
          </a:prstGeom>
          <a:solidFill>
            <a:schemeClr val="accent1">
              <a:lumMod val="20000"/>
              <a:lumOff val="80000"/>
            </a:schemeClr>
          </a:solidFill>
          <a:ln w="9525" algn="ctr">
            <a:solidFill>
              <a:srgbClr val="FFFFFF"/>
            </a:solidFill>
            <a:round/>
            <a:headEnd/>
            <a:tailEnd/>
          </a:ln>
          <a:effectLst>
            <a:outerShdw dist="20000" dir="5400000" rotWithShape="0">
              <a:srgbClr val="000000">
                <a:alpha val="37999"/>
              </a:srgbClr>
            </a:outerShdw>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15000"/>
              </a:lnSpc>
              <a:spcAft>
                <a:spcPts val="800"/>
              </a:spcAft>
            </a:pP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xót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cay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đắng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dở</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dang,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lỡ</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729077" y="3856774"/>
            <a:ext cx="1450974" cy="1350328"/>
          </a:xfrm>
          <a:prstGeom prst="ellipse">
            <a:avLst/>
          </a:prstGeom>
          <a:ln>
            <a:noFill/>
          </a:ln>
          <a:effectLst>
            <a:softEdge rad="112500"/>
          </a:effectLst>
        </p:spPr>
      </p:pic>
      <p:pic>
        <p:nvPicPr>
          <p:cNvPr id="9" name="Picture 8"/>
          <p:cNvPicPr>
            <a:picLocks noChangeAspect="1"/>
          </p:cNvPicPr>
          <p:nvPr/>
        </p:nvPicPr>
        <p:blipFill>
          <a:blip r:embed="rId3"/>
          <a:stretch>
            <a:fillRect/>
          </a:stretch>
        </p:blipFill>
        <p:spPr>
          <a:xfrm>
            <a:off x="9907573" y="1956052"/>
            <a:ext cx="1813614" cy="1657867"/>
          </a:xfrm>
          <a:prstGeom prst="ellipse">
            <a:avLst/>
          </a:prstGeom>
          <a:ln>
            <a:noFill/>
          </a:ln>
          <a:effectLst>
            <a:softEdge rad="112500"/>
          </a:effectLst>
        </p:spPr>
      </p:pic>
      <p:sp>
        <p:nvSpPr>
          <p:cNvPr id="32" name="Diamond 31"/>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12485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par>
                                <p:cTn id="16" presetID="4" presetClass="entr" presetSubtype="16"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ox(i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ox(in)">
                                      <p:cBhvr>
                                        <p:cTn id="23" dur="500"/>
                                        <p:tgtEl>
                                          <p:spTgt spid="2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ox(i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checkerboard(across)">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3</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1244259" y="690528"/>
            <a:ext cx="2417650" cy="658642"/>
          </a:xfrm>
          <a:prstGeom prst="rect">
            <a:avLst/>
          </a:prstGeom>
        </p:spPr>
        <p:txBody>
          <a:bodyPr wrap="none">
            <a:spAutoFit/>
          </a:bodyPr>
          <a:lstStyle/>
          <a:p>
            <a:pPr algn="just">
              <a:lnSpc>
                <a:spcPct val="115000"/>
              </a:lnSpc>
              <a:spcAft>
                <a:spcPts val="800"/>
              </a:spcAft>
            </a:pP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Hai </a:t>
            </a: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913697" y="1349170"/>
            <a:ext cx="10351905" cy="4907705"/>
          </a:xfrm>
          <a:prstGeom prst="rect">
            <a:avLst/>
          </a:prstGeom>
        </p:spPr>
      </p:pic>
      <p:sp>
        <p:nvSpPr>
          <p:cNvPr id="10" name="Rectangle 9"/>
          <p:cNvSpPr/>
          <p:nvPr/>
        </p:nvSpPr>
        <p:spPr>
          <a:xfrm>
            <a:off x="520359" y="2732765"/>
            <a:ext cx="10858500" cy="3026470"/>
          </a:xfrm>
          <a:prstGeom prst="rect">
            <a:avLst/>
          </a:prstGeom>
        </p:spPr>
        <p:txBody>
          <a:bodyPr>
            <a:spAutoFit/>
          </a:bodyPr>
          <a:lstStyle/>
          <a:p>
            <a:pPr algn="ctr">
              <a:lnSpc>
                <a:spcPct val="115000"/>
              </a:lnSpc>
              <a:spcAft>
                <a:spcPts val="800"/>
              </a:spcAft>
            </a:pP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Xiên</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ngang</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rêu</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đám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Đâm</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toạc</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mây</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mấy</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hòn</a:t>
            </a:r>
            <a:r>
              <a:rPr lang="en-US" sz="40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Diamond 20"/>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137238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6" name="Rectangle 5"/>
          <p:cNvSpPr/>
          <p:nvPr/>
        </p:nvSpPr>
        <p:spPr>
          <a:xfrm>
            <a:off x="1244259" y="690528"/>
            <a:ext cx="2417650"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0" y="2862306"/>
            <a:ext cx="8445295" cy="1610697"/>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Xiên</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ngang</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rêu</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từng</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đám</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Đâm</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toạc</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mây</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mấy</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hòn</a:t>
            </a:r>
            <a:r>
              <a:rPr kumimoji="0" lang="en-US" sz="40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Up Arrow 1"/>
          <p:cNvSpPr/>
          <p:nvPr/>
        </p:nvSpPr>
        <p:spPr>
          <a:xfrm>
            <a:off x="5313109" y="2639961"/>
            <a:ext cx="276530" cy="399021"/>
          </a:xfrm>
          <a:prstGeom prst="up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08772" y="1600703"/>
            <a:ext cx="3561734" cy="95410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dirty="0" err="1">
                <a:solidFill>
                  <a:schemeClr val="accent6">
                    <a:lumMod val="75000"/>
                  </a:schemeClr>
                </a:solidFill>
                <a:latin typeface="Times New Roman" panose="02020603050405020304" pitchFamily="18" charset="0"/>
                <a:ea typeface="Calibri" panose="020F0502020204030204" pitchFamily="34" charset="0"/>
              </a:rPr>
              <a:t>S</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inh</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vật</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nhỏ</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bé</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hèn</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mọn</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mềm</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yếu</a:t>
            </a:r>
            <a:endParaRPr lang="en-US" sz="2800" b="1" dirty="0">
              <a:solidFill>
                <a:schemeClr val="accent6">
                  <a:lumMod val="75000"/>
                </a:schemeClr>
              </a:solidFill>
            </a:endParaRPr>
          </a:p>
        </p:txBody>
      </p:sp>
      <p:sp>
        <p:nvSpPr>
          <p:cNvPr id="9" name="Down Arrow 8"/>
          <p:cNvSpPr/>
          <p:nvPr/>
        </p:nvSpPr>
        <p:spPr>
          <a:xfrm>
            <a:off x="5313109" y="4334323"/>
            <a:ext cx="265470" cy="483895"/>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60789" y="4909541"/>
            <a:ext cx="4022624" cy="95410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dirty="0" err="1">
                <a:solidFill>
                  <a:schemeClr val="accent6">
                    <a:lumMod val="75000"/>
                  </a:schemeClr>
                </a:solidFill>
                <a:latin typeface="Times New Roman" panose="02020603050405020304" pitchFamily="18" charset="0"/>
                <a:ea typeface="Calibri" panose="020F0502020204030204" pitchFamily="34" charset="0"/>
              </a:rPr>
              <a:t>C</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ứng</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hơn</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nhọn</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hơn</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để</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đâm</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toạc</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chân</a:t>
            </a:r>
            <a:r>
              <a:rPr lang="en-US" sz="2800" b="1" dirty="0">
                <a:solidFill>
                  <a:schemeClr val="accent6">
                    <a:lumMod val="75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75000"/>
                  </a:schemeClr>
                </a:solidFill>
                <a:effectLst/>
                <a:latin typeface="Times New Roman" panose="02020603050405020304" pitchFamily="18" charset="0"/>
                <a:ea typeface="Calibri" panose="020F0502020204030204" pitchFamily="34" charset="0"/>
              </a:rPr>
              <a:t>mây</a:t>
            </a:r>
            <a:endParaRPr lang="en-US" sz="2800" b="1" dirty="0">
              <a:solidFill>
                <a:schemeClr val="accent6">
                  <a:lumMod val="75000"/>
                </a:schemeClr>
              </a:solidFill>
            </a:endParaRPr>
          </a:p>
        </p:txBody>
      </p:sp>
      <p:sp>
        <p:nvSpPr>
          <p:cNvPr id="19" name="Freeform 18"/>
          <p:cNvSpPr/>
          <p:nvPr/>
        </p:nvSpPr>
        <p:spPr>
          <a:xfrm>
            <a:off x="7370506" y="2213810"/>
            <a:ext cx="1045293" cy="3221535"/>
          </a:xfrm>
          <a:custGeom>
            <a:avLst/>
            <a:gdLst>
              <a:gd name="connsiteX0" fmla="*/ 0 w 1045293"/>
              <a:gd name="connsiteY0" fmla="*/ 0 h 3221535"/>
              <a:gd name="connsiteX1" fmla="*/ 769563 w 1045293"/>
              <a:gd name="connsiteY1" fmla="*/ 0 h 3221535"/>
              <a:gd name="connsiteX2" fmla="*/ 844346 w 1045293"/>
              <a:gd name="connsiteY2" fmla="*/ 0 h 3221535"/>
              <a:gd name="connsiteX3" fmla="*/ 844346 w 1045293"/>
              <a:gd name="connsiteY3" fmla="*/ 45719 h 3221535"/>
              <a:gd name="connsiteX4" fmla="*/ 844346 w 1045293"/>
              <a:gd name="connsiteY4" fmla="*/ 1424934 h 3221535"/>
              <a:gd name="connsiteX5" fmla="*/ 930072 w 1045293"/>
              <a:gd name="connsiteY5" fmla="*/ 1424934 h 3221535"/>
              <a:gd name="connsiteX6" fmla="*/ 930072 w 1045293"/>
              <a:gd name="connsiteY6" fmla="*/ 1281563 h 3221535"/>
              <a:gd name="connsiteX7" fmla="*/ 1045293 w 1045293"/>
              <a:gd name="connsiteY7" fmla="*/ 1568305 h 3221535"/>
              <a:gd name="connsiteX8" fmla="*/ 930072 w 1045293"/>
              <a:gd name="connsiteY8" fmla="*/ 1855047 h 3221535"/>
              <a:gd name="connsiteX9" fmla="*/ 930072 w 1045293"/>
              <a:gd name="connsiteY9" fmla="*/ 1711676 h 3221535"/>
              <a:gd name="connsiteX10" fmla="*/ 844346 w 1045293"/>
              <a:gd name="connsiteY10" fmla="*/ 1711676 h 3221535"/>
              <a:gd name="connsiteX11" fmla="*/ 844346 w 1045293"/>
              <a:gd name="connsiteY11" fmla="*/ 3175816 h 3221535"/>
              <a:gd name="connsiteX12" fmla="*/ 844346 w 1045293"/>
              <a:gd name="connsiteY12" fmla="*/ 3216915 h 3221535"/>
              <a:gd name="connsiteX13" fmla="*/ 844346 w 1045293"/>
              <a:gd name="connsiteY13" fmla="*/ 3221535 h 3221535"/>
              <a:gd name="connsiteX14" fmla="*/ 0 w 1045293"/>
              <a:gd name="connsiteY14" fmla="*/ 3221535 h 3221535"/>
              <a:gd name="connsiteX15" fmla="*/ 0 w 1045293"/>
              <a:gd name="connsiteY15" fmla="*/ 3175816 h 3221535"/>
              <a:gd name="connsiteX16" fmla="*/ 769563 w 1045293"/>
              <a:gd name="connsiteY16" fmla="*/ 3175816 h 3221535"/>
              <a:gd name="connsiteX17" fmla="*/ 769563 w 1045293"/>
              <a:gd name="connsiteY17" fmla="*/ 45719 h 3221535"/>
              <a:gd name="connsiteX18" fmla="*/ 0 w 1045293"/>
              <a:gd name="connsiteY18" fmla="*/ 45719 h 322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5293" h="3221535">
                <a:moveTo>
                  <a:pt x="0" y="0"/>
                </a:moveTo>
                <a:lnTo>
                  <a:pt x="769563" y="0"/>
                </a:lnTo>
                <a:lnTo>
                  <a:pt x="844346" y="0"/>
                </a:lnTo>
                <a:lnTo>
                  <a:pt x="844346" y="45719"/>
                </a:lnTo>
                <a:lnTo>
                  <a:pt x="844346" y="1424934"/>
                </a:lnTo>
                <a:lnTo>
                  <a:pt x="930072" y="1424934"/>
                </a:lnTo>
                <a:lnTo>
                  <a:pt x="930072" y="1281563"/>
                </a:lnTo>
                <a:lnTo>
                  <a:pt x="1045293" y="1568305"/>
                </a:lnTo>
                <a:lnTo>
                  <a:pt x="930072" y="1855047"/>
                </a:lnTo>
                <a:lnTo>
                  <a:pt x="930072" y="1711676"/>
                </a:lnTo>
                <a:lnTo>
                  <a:pt x="844346" y="1711676"/>
                </a:lnTo>
                <a:lnTo>
                  <a:pt x="844346" y="3175816"/>
                </a:lnTo>
                <a:lnTo>
                  <a:pt x="844346" y="3216915"/>
                </a:lnTo>
                <a:lnTo>
                  <a:pt x="844346" y="3221535"/>
                </a:lnTo>
                <a:lnTo>
                  <a:pt x="0" y="3221535"/>
                </a:lnTo>
                <a:lnTo>
                  <a:pt x="0" y="3175816"/>
                </a:lnTo>
                <a:lnTo>
                  <a:pt x="769563" y="3175816"/>
                </a:lnTo>
                <a:lnTo>
                  <a:pt x="769563" y="45719"/>
                </a:lnTo>
                <a:lnTo>
                  <a:pt x="0" y="45719"/>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Vertical Scroll 20"/>
          <p:cNvSpPr/>
          <p:nvPr/>
        </p:nvSpPr>
        <p:spPr>
          <a:xfrm>
            <a:off x="8445295" y="1600704"/>
            <a:ext cx="2925711" cy="4336118"/>
          </a:xfrm>
          <a:prstGeom prst="verticalScroll">
            <a:avLst>
              <a:gd name="adj" fmla="val 6955"/>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6">
                    <a:lumMod val="75000"/>
                  </a:schemeClr>
                </a:solidFill>
                <a:latin typeface="Times New Roman" panose="02020603050405020304" pitchFamily="18" charset="0"/>
                <a:ea typeface="Calibri" panose="020F0502020204030204" pitchFamily="34" charset="0"/>
              </a:rPr>
              <a:t>Nỗi</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niềm</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phẫn</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uất</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phản</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kháng</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dữ</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dội</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muốn</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vùng</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vẫy</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bứt</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phá</a:t>
            </a:r>
            <a:r>
              <a:rPr lang="en-US" sz="3200" b="1" dirty="0">
                <a:solidFill>
                  <a:schemeClr val="accent6">
                    <a:lumMod val="75000"/>
                  </a:schemeClr>
                </a:solidFill>
                <a:latin typeface="Times New Roman" panose="02020603050405020304" pitchFamily="18" charset="0"/>
                <a:ea typeface="Calibri" panose="020F0502020204030204" pitchFamily="34" charset="0"/>
              </a:rPr>
              <a:t> </a:t>
            </a:r>
            <a:r>
              <a:rPr lang="en-US" sz="3200" b="1" dirty="0" err="1">
                <a:solidFill>
                  <a:schemeClr val="accent6">
                    <a:lumMod val="75000"/>
                  </a:schemeClr>
                </a:solidFill>
                <a:latin typeface="Times New Roman" panose="02020603050405020304" pitchFamily="18" charset="0"/>
                <a:ea typeface="Calibri" panose="020F0502020204030204" pitchFamily="34" charset="0"/>
              </a:rPr>
              <a:t>của</a:t>
            </a:r>
            <a:r>
              <a:rPr lang="en-US" sz="3200" b="1" dirty="0">
                <a:solidFill>
                  <a:schemeClr val="accent6">
                    <a:lumMod val="75000"/>
                  </a:schemeClr>
                </a:solidFill>
                <a:latin typeface="Times New Roman" panose="02020603050405020304" pitchFamily="18" charset="0"/>
                <a:ea typeface="Calibri" panose="020F0502020204030204" pitchFamily="34" charset="0"/>
              </a:rPr>
              <a:t> con </a:t>
            </a:r>
            <a:r>
              <a:rPr lang="en-US" sz="3200" b="1" dirty="0" err="1">
                <a:solidFill>
                  <a:schemeClr val="accent6">
                    <a:lumMod val="75000"/>
                  </a:schemeClr>
                </a:solidFill>
                <a:latin typeface="Times New Roman" panose="02020603050405020304" pitchFamily="18" charset="0"/>
                <a:ea typeface="Calibri" panose="020F0502020204030204" pitchFamily="34" charset="0"/>
              </a:rPr>
              <a:t>người</a:t>
            </a:r>
            <a:endParaRPr lang="en-US" sz="3200" b="1" dirty="0">
              <a:solidFill>
                <a:schemeClr val="accent6">
                  <a:lumMod val="75000"/>
                </a:schemeClr>
              </a:solidFill>
            </a:endParaRPr>
          </a:p>
        </p:txBody>
      </p:sp>
      <p:sp>
        <p:nvSpPr>
          <p:cNvPr id="22" name="Diamond 21"/>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38522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1"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6" name="Rectangle 5"/>
          <p:cNvSpPr/>
          <p:nvPr/>
        </p:nvSpPr>
        <p:spPr>
          <a:xfrm>
            <a:off x="1244259" y="690528"/>
            <a:ext cx="2417650"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1517650" y="1267598"/>
            <a:ext cx="9144000" cy="4042132"/>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Xiên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4000" b="1" i="1"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4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ngang</a:t>
            </a:r>
            <a:r>
              <a:rPr kumimoji="0" lang="en-US" sz="4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15000"/>
              </a:lnSpc>
              <a:spcBef>
                <a:spcPts val="0"/>
              </a:spcBef>
              <a:spcAft>
                <a:spcPts val="800"/>
              </a:spcAft>
              <a:buClrTx/>
              <a:buSzTx/>
              <a:buFontTx/>
              <a:buNone/>
              <a:tabLst/>
              <a:defRPr/>
            </a:pPr>
            <a:endParaRPr lang="en-US" sz="4000" b="1" i="1" noProof="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lang="en-US" sz="4000" b="1"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lang="en-US" sz="4000" b="1" i="1" noProof="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Đâm</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40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toạc</a:t>
            </a:r>
            <a:r>
              <a:rPr kumimoji="0" lang="en-US" sz="4000" b="1" i="1"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000" b="1" i="1"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 7"/>
          <p:cNvSpPr/>
          <p:nvPr/>
        </p:nvSpPr>
        <p:spPr>
          <a:xfrm>
            <a:off x="2098158" y="2175161"/>
            <a:ext cx="2684206" cy="2227006"/>
          </a:xfrm>
          <a:prstGeom prst="ellips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Times New Roman" panose="02020603050405020304" pitchFamily="18" charset="0"/>
                <a:ea typeface="Calibri" panose="020F0502020204030204" pitchFamily="34" charset="0"/>
              </a:rPr>
              <a:t>Động</a:t>
            </a:r>
            <a:r>
              <a:rPr lang="en-US" sz="4000" b="1" dirty="0">
                <a:solidFill>
                  <a:srgbClr val="C00000"/>
                </a:solidFill>
                <a:latin typeface="Times New Roman" panose="02020603050405020304" pitchFamily="18" charset="0"/>
                <a:ea typeface="Calibri" panose="020F0502020204030204" pitchFamily="34" charset="0"/>
              </a:rPr>
              <a:t> </a:t>
            </a:r>
            <a:r>
              <a:rPr lang="en-US" sz="4000" b="1" dirty="0" err="1">
                <a:solidFill>
                  <a:srgbClr val="C00000"/>
                </a:solidFill>
                <a:latin typeface="Times New Roman" panose="02020603050405020304" pitchFamily="18" charset="0"/>
                <a:ea typeface="Calibri" panose="020F0502020204030204" pitchFamily="34" charset="0"/>
              </a:rPr>
              <a:t>từ</a:t>
            </a:r>
            <a:r>
              <a:rPr lang="en-US" sz="4000" b="1" dirty="0">
                <a:solidFill>
                  <a:srgbClr val="C00000"/>
                </a:solidFill>
                <a:latin typeface="Times New Roman" panose="02020603050405020304" pitchFamily="18" charset="0"/>
                <a:ea typeface="Calibri" panose="020F0502020204030204" pitchFamily="34" charset="0"/>
              </a:rPr>
              <a:t> </a:t>
            </a:r>
            <a:r>
              <a:rPr lang="en-US" sz="4000" b="1" dirty="0" err="1">
                <a:solidFill>
                  <a:srgbClr val="C00000"/>
                </a:solidFill>
                <a:latin typeface="Times New Roman" panose="02020603050405020304" pitchFamily="18" charset="0"/>
                <a:ea typeface="Calibri" panose="020F0502020204030204" pitchFamily="34" charset="0"/>
              </a:rPr>
              <a:t>mạnh</a:t>
            </a:r>
            <a:r>
              <a:rPr lang="en-US" sz="4000" b="1" dirty="0">
                <a:solidFill>
                  <a:srgbClr val="C00000"/>
                </a:solidFill>
                <a:latin typeface="Times New Roman" panose="02020603050405020304" pitchFamily="18" charset="0"/>
                <a:ea typeface="Calibri" panose="020F0502020204030204" pitchFamily="34" charset="0"/>
              </a:rPr>
              <a:t> </a:t>
            </a:r>
            <a:endParaRPr lang="en-US" sz="4000" b="1" dirty="0">
              <a:solidFill>
                <a:srgbClr val="C00000"/>
              </a:solidFill>
            </a:endParaRPr>
          </a:p>
        </p:txBody>
      </p:sp>
      <p:sp>
        <p:nvSpPr>
          <p:cNvPr id="15" name="Oval 14"/>
          <p:cNvSpPr/>
          <p:nvPr/>
        </p:nvSpPr>
        <p:spPr>
          <a:xfrm>
            <a:off x="7353500" y="2175161"/>
            <a:ext cx="2684206" cy="2227006"/>
          </a:xfrm>
          <a:prstGeom prst="ellips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Times New Roman" panose="02020603050405020304" pitchFamily="18" charset="0"/>
                <a:cs typeface="Times New Roman" panose="02020603050405020304" pitchFamily="18" charset="0"/>
              </a:rPr>
              <a:t>Phụ</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ngữ</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17" name="Rectangle 19"/>
          <p:cNvSpPr>
            <a:spLocks noChangeArrowheads="1"/>
          </p:cNvSpPr>
          <p:nvPr/>
        </p:nvSpPr>
        <p:spPr bwMode="auto">
          <a:xfrm>
            <a:off x="3027306" y="5371707"/>
            <a:ext cx="701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dirty="0">
                <a:solidFill>
                  <a:srgbClr val="CC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a:solidFill>
                  <a:srgbClr val="CC0000"/>
                </a:solidFill>
                <a:latin typeface="Times New Roman" panose="02020603050405020304" pitchFamily="18" charset="0"/>
                <a:cs typeface="Times New Roman" panose="02020603050405020304" pitchFamily="18" charset="0"/>
              </a:rPr>
              <a:t> </a:t>
            </a:r>
            <a:r>
              <a:rPr lang="nl-NL" altLang="en-US" sz="3600" b="1" dirty="0">
                <a:solidFill>
                  <a:srgbClr val="CC0000"/>
                </a:solidFill>
                <a:latin typeface="Times New Roman" panose="02020603050405020304" pitchFamily="18" charset="0"/>
                <a:cs typeface="Times New Roman" panose="02020603050405020304" pitchFamily="18" charset="0"/>
              </a:rPr>
              <a:t>thể hiện</a:t>
            </a:r>
            <a:r>
              <a:rPr lang="nl-NL" altLang="en-US" sz="3600" b="1" i="1" dirty="0">
                <a:solidFill>
                  <a:srgbClr val="CC0000"/>
                </a:solidFill>
                <a:latin typeface="Times New Roman" panose="02020603050405020304" pitchFamily="18" charset="0"/>
                <a:cs typeface="Times New Roman" panose="02020603050405020304" pitchFamily="18" charset="0"/>
              </a:rPr>
              <a:t> </a:t>
            </a:r>
            <a:r>
              <a:rPr lang="nl-NL" altLang="en-US" sz="3600" b="1" dirty="0">
                <a:solidFill>
                  <a:srgbClr val="CC0000"/>
                </a:solidFill>
                <a:latin typeface="Times New Roman" panose="02020603050405020304" pitchFamily="18" charset="0"/>
                <a:cs typeface="Times New Roman" panose="02020603050405020304" pitchFamily="18" charset="0"/>
              </a:rPr>
              <a:t>sự bướng bỉnh, ngang ngạnh, phản kháng</a:t>
            </a:r>
            <a:endParaRPr lang="en-US" altLang="en-US" sz="3600" b="1" dirty="0">
              <a:solidFill>
                <a:srgbClr val="CC000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5488648" y="2654710"/>
            <a:ext cx="1202004" cy="1135626"/>
          </a:xfrm>
          <a:custGeom>
            <a:avLst/>
            <a:gdLst>
              <a:gd name="connsiteX0" fmla="*/ 435087 w 1202004"/>
              <a:gd name="connsiteY0" fmla="*/ 0 h 1135626"/>
              <a:gd name="connsiteX1" fmla="*/ 759551 w 1202004"/>
              <a:gd name="connsiteY1" fmla="*/ 0 h 1135626"/>
              <a:gd name="connsiteX2" fmla="*/ 759551 w 1202004"/>
              <a:gd name="connsiteY2" fmla="*/ 398206 h 1135626"/>
              <a:gd name="connsiteX3" fmla="*/ 1202004 w 1202004"/>
              <a:gd name="connsiteY3" fmla="*/ 398206 h 1135626"/>
              <a:gd name="connsiteX4" fmla="*/ 1202004 w 1202004"/>
              <a:gd name="connsiteY4" fmla="*/ 693174 h 1135626"/>
              <a:gd name="connsiteX5" fmla="*/ 759551 w 1202004"/>
              <a:gd name="connsiteY5" fmla="*/ 693174 h 1135626"/>
              <a:gd name="connsiteX6" fmla="*/ 759551 w 1202004"/>
              <a:gd name="connsiteY6" fmla="*/ 1135626 h 1135626"/>
              <a:gd name="connsiteX7" fmla="*/ 435087 w 1202004"/>
              <a:gd name="connsiteY7" fmla="*/ 1135626 h 1135626"/>
              <a:gd name="connsiteX8" fmla="*/ 435087 w 1202004"/>
              <a:gd name="connsiteY8" fmla="*/ 693174 h 1135626"/>
              <a:gd name="connsiteX9" fmla="*/ 0 w 1202004"/>
              <a:gd name="connsiteY9" fmla="*/ 693174 h 1135626"/>
              <a:gd name="connsiteX10" fmla="*/ 0 w 1202004"/>
              <a:gd name="connsiteY10" fmla="*/ 398206 h 1135626"/>
              <a:gd name="connsiteX11" fmla="*/ 435087 w 1202004"/>
              <a:gd name="connsiteY11" fmla="*/ 398206 h 113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2004" h="1135626">
                <a:moveTo>
                  <a:pt x="435087" y="0"/>
                </a:moveTo>
                <a:lnTo>
                  <a:pt x="759551" y="0"/>
                </a:lnTo>
                <a:lnTo>
                  <a:pt x="759551" y="398206"/>
                </a:lnTo>
                <a:lnTo>
                  <a:pt x="1202004" y="398206"/>
                </a:lnTo>
                <a:lnTo>
                  <a:pt x="1202004" y="693174"/>
                </a:lnTo>
                <a:lnTo>
                  <a:pt x="759551" y="693174"/>
                </a:lnTo>
                <a:lnTo>
                  <a:pt x="759551" y="1135626"/>
                </a:lnTo>
                <a:lnTo>
                  <a:pt x="435087" y="1135626"/>
                </a:lnTo>
                <a:lnTo>
                  <a:pt x="435087" y="693174"/>
                </a:lnTo>
                <a:lnTo>
                  <a:pt x="0" y="693174"/>
                </a:lnTo>
                <a:lnTo>
                  <a:pt x="0" y="398206"/>
                </a:lnTo>
                <a:lnTo>
                  <a:pt x="435087" y="398206"/>
                </a:lnTo>
                <a:close/>
              </a:path>
            </a:pathLst>
          </a:cu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32683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7"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6" name="Rectangle 5"/>
          <p:cNvSpPr/>
          <p:nvPr/>
        </p:nvSpPr>
        <p:spPr>
          <a:xfrm>
            <a:off x="1244259" y="690528"/>
            <a:ext cx="2417650"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241505" y="1451446"/>
            <a:ext cx="8445295" cy="4042132"/>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Xiên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ngang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rêu</a:t>
            </a:r>
            <a:r>
              <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từng</a:t>
            </a:r>
            <a:r>
              <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đám</a:t>
            </a:r>
            <a:endPar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lang="en-US" sz="4000" b="1"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lang="en-US" sz="4000" b="1" i="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lang="en-US" sz="40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Đâm</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toạc</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mây</a:t>
            </a:r>
            <a:r>
              <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đá</a:t>
            </a:r>
            <a:r>
              <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mấy</a:t>
            </a:r>
            <a:r>
              <a:rPr kumimoji="0" lang="en-US" sz="40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hòn</a:t>
            </a:r>
            <a:endParaRPr kumimoji="0" lang="en-US" sz="40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exagon 1"/>
          <p:cNvSpPr/>
          <p:nvPr/>
        </p:nvSpPr>
        <p:spPr>
          <a:xfrm>
            <a:off x="815941" y="2565486"/>
            <a:ext cx="2338234" cy="1814051"/>
          </a:xfrm>
          <a:prstGeom prst="hexagon">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6">
                    <a:lumMod val="50000"/>
                  </a:schemeClr>
                </a:solidFill>
                <a:latin typeface="Times New Roman" panose="02020603050405020304" pitchFamily="18" charset="0"/>
                <a:ea typeface="Calibri" panose="020F0502020204030204" pitchFamily="34" charset="0"/>
              </a:rPr>
              <a:t>Biện pháp đảo ngữ </a:t>
            </a:r>
            <a:endParaRPr lang="en-US" sz="3200" b="1">
              <a:solidFill>
                <a:schemeClr val="accent6">
                  <a:lumMod val="50000"/>
                </a:schemeClr>
              </a:solidFill>
            </a:endParaRPr>
          </a:p>
        </p:txBody>
      </p:sp>
      <p:sp>
        <p:nvSpPr>
          <p:cNvPr id="3" name="Down Arrow 2"/>
          <p:cNvSpPr/>
          <p:nvPr/>
        </p:nvSpPr>
        <p:spPr>
          <a:xfrm>
            <a:off x="1616348" y="2202909"/>
            <a:ext cx="737419" cy="19172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1616348" y="4557252"/>
            <a:ext cx="737419" cy="25072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323710" y="3089053"/>
            <a:ext cx="820588" cy="7669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aque 13"/>
          <p:cNvSpPr/>
          <p:nvPr/>
        </p:nvSpPr>
        <p:spPr>
          <a:xfrm>
            <a:off x="4313833" y="2565486"/>
            <a:ext cx="7079226" cy="1755058"/>
          </a:xfrm>
          <a:prstGeom prst="plaque">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bướng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bỉnh</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ngang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ngạnh</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HXH,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phản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kháng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cam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chịu</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chấp</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phận</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Diamond 15"/>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42219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6" name="Rectangle 5"/>
          <p:cNvSpPr/>
          <p:nvPr/>
        </p:nvSpPr>
        <p:spPr>
          <a:xfrm>
            <a:off x="1244259" y="690528"/>
            <a:ext cx="2417650"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241505" y="1451446"/>
            <a:ext cx="8445295" cy="4042132"/>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Xiên</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ngang</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rêu</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từng</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đám</a:t>
            </a:r>
            <a:endPar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US" sz="40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Đâm</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toạc</a:t>
            </a:r>
            <a:r>
              <a:rPr kumimoji="0" lang="en-US" sz="40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mây</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đá</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mấy</a:t>
            </a:r>
            <a:r>
              <a:rPr kumimoji="0" lang="en-US" sz="4000" b="1" i="1"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000" b="1" i="1" u="none" strike="noStrike" kern="1200" cap="none" spc="0" normalizeH="0" baseline="0" noProof="0" dirty="0" err="1">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hòn</a:t>
            </a:r>
            <a:endParaRPr kumimoji="0" lang="en-US" sz="40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exagon 1"/>
          <p:cNvSpPr/>
          <p:nvPr/>
        </p:nvSpPr>
        <p:spPr>
          <a:xfrm>
            <a:off x="815941" y="2565486"/>
            <a:ext cx="2338234" cy="1814051"/>
          </a:xfrm>
          <a:prstGeom prst="hexagon">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AD47">
                    <a:lumMod val="50000"/>
                  </a:srgbClr>
                </a:solidFill>
                <a:effectLst/>
                <a:uLnTx/>
                <a:uFillTx/>
                <a:latin typeface="Times New Roman" panose="02020603050405020304" pitchFamily="18" charset="0"/>
                <a:ea typeface="Calibri" panose="020F0502020204030204" pitchFamily="34" charset="0"/>
                <a:cs typeface="+mn-cs"/>
              </a:rPr>
              <a:t>Biện pháp đảo ngữ </a:t>
            </a:r>
            <a:endParaRPr kumimoji="0" lang="en-US" sz="3200" b="1" i="0" u="none" strike="noStrike" kern="1200" cap="none" spc="0" normalizeH="0" baseline="0" noProof="0">
              <a:ln>
                <a:noFill/>
              </a:ln>
              <a:solidFill>
                <a:srgbClr val="70AD47">
                  <a:lumMod val="50000"/>
                </a:srgbClr>
              </a:solidFill>
              <a:effectLst/>
              <a:uLnTx/>
              <a:uFillTx/>
              <a:latin typeface="Calibri" panose="020F0502020204030204"/>
              <a:ea typeface="+mn-ea"/>
              <a:cs typeface="+mn-cs"/>
            </a:endParaRPr>
          </a:p>
        </p:txBody>
      </p:sp>
      <p:sp>
        <p:nvSpPr>
          <p:cNvPr id="3" name="Down Arrow 2"/>
          <p:cNvSpPr/>
          <p:nvPr/>
        </p:nvSpPr>
        <p:spPr>
          <a:xfrm>
            <a:off x="1616348" y="2202909"/>
            <a:ext cx="737419" cy="19172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Up Arrow 8"/>
          <p:cNvSpPr/>
          <p:nvPr/>
        </p:nvSpPr>
        <p:spPr>
          <a:xfrm>
            <a:off x="1616348" y="4557252"/>
            <a:ext cx="737419" cy="250722"/>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Arrow 10"/>
          <p:cNvSpPr/>
          <p:nvPr/>
        </p:nvSpPr>
        <p:spPr>
          <a:xfrm>
            <a:off x="3323710" y="3089053"/>
            <a:ext cx="820588" cy="766916"/>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laque 13"/>
          <p:cNvSpPr/>
          <p:nvPr/>
        </p:nvSpPr>
        <p:spPr>
          <a:xfrm>
            <a:off x="4313833" y="2565486"/>
            <a:ext cx="7079226" cy="1755058"/>
          </a:xfrm>
          <a:prstGeom prst="plaque">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bướng</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bỉnh</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ngang</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ngạnh</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rất</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HXH,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kháng</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cam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chịu</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chấp</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phận</a:t>
            </a:r>
            <a:r>
              <a:rPr kumimoji="0" lang="en-US" sz="3200" b="0"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8965654" y="217763"/>
            <a:ext cx="2422910" cy="2099670"/>
          </a:xfrm>
          <a:prstGeom prst="ellipse">
            <a:avLst/>
          </a:prstGeom>
          <a:ln>
            <a:noFill/>
          </a:ln>
          <a:effectLst>
            <a:softEdge rad="112500"/>
          </a:effectLst>
        </p:spPr>
      </p:pic>
      <p:sp>
        <p:nvSpPr>
          <p:cNvPr id="13" name="Diamond 12"/>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178842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000"/>
                                        <p:tgtEl>
                                          <p:spTgt spid="9"/>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3</a:t>
            </a:r>
          </a:p>
        </p:txBody>
      </p:sp>
      <p:sp>
        <p:nvSpPr>
          <p:cNvPr id="6" name="Rectangle 5"/>
          <p:cNvSpPr/>
          <p:nvPr/>
        </p:nvSpPr>
        <p:spPr>
          <a:xfrm>
            <a:off x="1244259" y="690528"/>
            <a:ext cx="2417650" cy="658642"/>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44171" y="2014478"/>
            <a:ext cx="3417738" cy="2961778"/>
          </a:xfrm>
          <a:prstGeom prst="ellipse">
            <a:avLst/>
          </a:prstGeom>
          <a:ln>
            <a:noFill/>
          </a:ln>
          <a:effectLst>
            <a:softEdge rad="112500"/>
          </a:effectLst>
        </p:spPr>
      </p:pic>
      <p:pic>
        <p:nvPicPr>
          <p:cNvPr id="12" name="Picture 11"/>
          <p:cNvPicPr>
            <a:picLocks noChangeAspect="1"/>
          </p:cNvPicPr>
          <p:nvPr/>
        </p:nvPicPr>
        <p:blipFill>
          <a:blip r:embed="rId3"/>
          <a:stretch>
            <a:fillRect/>
          </a:stretch>
        </p:blipFill>
        <p:spPr>
          <a:xfrm>
            <a:off x="8563896" y="1936529"/>
            <a:ext cx="3628104" cy="3268031"/>
          </a:xfrm>
          <a:prstGeom prst="ellipse">
            <a:avLst/>
          </a:prstGeom>
          <a:ln>
            <a:noFill/>
          </a:ln>
          <a:effectLst>
            <a:softEdge rad="112500"/>
          </a:effectLst>
        </p:spPr>
      </p:pic>
      <p:sp>
        <p:nvSpPr>
          <p:cNvPr id="13" name="Plaque 12"/>
          <p:cNvSpPr/>
          <p:nvPr/>
        </p:nvSpPr>
        <p:spPr>
          <a:xfrm>
            <a:off x="3250586" y="2374490"/>
            <a:ext cx="5678129" cy="2830070"/>
          </a:xfrm>
          <a:prstGeom prst="plaqu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42314" y="2459598"/>
            <a:ext cx="5294673" cy="2569934"/>
          </a:xfrm>
          <a:prstGeom prst="rect">
            <a:avLst/>
          </a:prstGeom>
        </p:spPr>
        <p:txBody>
          <a:bodyPr wrap="square">
            <a:spAutoFit/>
          </a:bodyPr>
          <a:lstStyle/>
          <a:p>
            <a:pPr>
              <a:lnSpc>
                <a:spcPct val="115000"/>
              </a:lnSpc>
              <a:spcAft>
                <a:spcPts val="800"/>
              </a:spcAft>
            </a:pP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Mượn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mãnh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vươn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cam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táo</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bạo</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Diamond 15"/>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2279179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4</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244259" y="682823"/>
            <a:ext cx="2292615" cy="584775"/>
          </a:xfrm>
          <a:prstGeom prst="rect">
            <a:avLst/>
          </a:prstGeom>
        </p:spPr>
        <p:txBody>
          <a:bodyPr wrap="none">
            <a:spAutoFit/>
          </a:bodyPr>
          <a:lstStyle/>
          <a:p>
            <a:r>
              <a:rPr lang="en-US" sz="3200" b="1" dirty="0">
                <a:solidFill>
                  <a:srgbClr val="7030A0"/>
                </a:solidFill>
                <a:effectLst/>
                <a:latin typeface="Times New Roman" panose="02020603050405020304" pitchFamily="18" charset="0"/>
                <a:ea typeface="Calibri" panose="020F0502020204030204" pitchFamily="34" charset="0"/>
              </a:rPr>
              <a:t>Hai  </a:t>
            </a:r>
            <a:r>
              <a:rPr lang="en-US" sz="3200" b="1" dirty="0" err="1">
                <a:solidFill>
                  <a:srgbClr val="7030A0"/>
                </a:solidFill>
                <a:effectLst/>
                <a:latin typeface="Times New Roman" panose="02020603050405020304" pitchFamily="18" charset="0"/>
                <a:ea typeface="Calibri" panose="020F0502020204030204" pitchFamily="34" charset="0"/>
              </a:rPr>
              <a:t>câu</a:t>
            </a:r>
            <a:r>
              <a:rPr lang="en-US" sz="3200" b="1" dirty="0">
                <a:solidFill>
                  <a:srgbClr val="7030A0"/>
                </a:solidFill>
                <a:effectLst/>
                <a:latin typeface="Times New Roman" panose="02020603050405020304" pitchFamily="18" charset="0"/>
                <a:ea typeface="Calibri" panose="020F0502020204030204" pitchFamily="34" charset="0"/>
              </a:rPr>
              <a:t> </a:t>
            </a:r>
            <a:r>
              <a:rPr lang="en-US" sz="3200" b="1" dirty="0" err="1">
                <a:solidFill>
                  <a:srgbClr val="7030A0"/>
                </a:solidFill>
                <a:effectLst/>
                <a:latin typeface="Times New Roman" panose="02020603050405020304" pitchFamily="18" charset="0"/>
                <a:ea typeface="Calibri" panose="020F0502020204030204" pitchFamily="34" charset="0"/>
              </a:rPr>
              <a:t>kết</a:t>
            </a:r>
            <a:endParaRPr lang="en-US" sz="3200" dirty="0"/>
          </a:p>
        </p:txBody>
      </p:sp>
      <p:pic>
        <p:nvPicPr>
          <p:cNvPr id="11" name="Picture 10"/>
          <p:cNvPicPr>
            <a:picLocks noChangeAspect="1"/>
          </p:cNvPicPr>
          <p:nvPr/>
        </p:nvPicPr>
        <p:blipFill>
          <a:blip r:embed="rId2"/>
          <a:stretch>
            <a:fillRect/>
          </a:stretch>
        </p:blipFill>
        <p:spPr>
          <a:xfrm>
            <a:off x="913697" y="1349170"/>
            <a:ext cx="10351905" cy="4907705"/>
          </a:xfrm>
          <a:prstGeom prst="rect">
            <a:avLst/>
          </a:prstGeom>
        </p:spPr>
      </p:pic>
      <p:sp>
        <p:nvSpPr>
          <p:cNvPr id="3" name="Rectangle 2"/>
          <p:cNvSpPr/>
          <p:nvPr/>
        </p:nvSpPr>
        <p:spPr>
          <a:xfrm>
            <a:off x="2753032" y="2939243"/>
            <a:ext cx="6096000" cy="1327543"/>
          </a:xfrm>
          <a:prstGeom prst="rect">
            <a:avLst/>
          </a:prstGeom>
        </p:spPr>
        <p:txBody>
          <a:bodyPr>
            <a:spAutoFit/>
          </a:bodyPr>
          <a:lstStyle/>
          <a:p>
            <a:pPr algn="ctr">
              <a:lnSpc>
                <a:spcPct val="115000"/>
              </a:lnSpc>
              <a:spcAft>
                <a:spcPts val="800"/>
              </a:spcAft>
            </a:pP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Ngán</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lại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pP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Mảnh</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san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tí</a:t>
            </a:r>
            <a:r>
              <a:rPr lang="en-US" sz="32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2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con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Diamond 13"/>
          <p:cNvSpPr/>
          <p:nvPr/>
        </p:nvSpPr>
        <p:spPr>
          <a:xfrm>
            <a:off x="0" y="117059"/>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477426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a:xfrm>
            <a:off x="241505" y="148803"/>
            <a:ext cx="723900"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a:t>
            </a:r>
          </a:p>
        </p:txBody>
      </p:sp>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
        <p:nvSpPr>
          <p:cNvPr id="2" name="Rectangle 1"/>
          <p:cNvSpPr/>
          <p:nvPr/>
        </p:nvSpPr>
        <p:spPr>
          <a:xfrm>
            <a:off x="1244259" y="682823"/>
            <a:ext cx="229261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39252" y="2387513"/>
            <a:ext cx="10858500" cy="1893852"/>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8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Ngán</a:t>
            </a:r>
            <a:r>
              <a:rPr kumimoji="0" lang="en-US" sz="4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nỗi</a:t>
            </a:r>
            <a:r>
              <a:rPr kumimoji="0" lang="en-US" sz="4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4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1"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đi</a:t>
            </a:r>
            <a:r>
              <a:rPr kumimoji="0" lang="en-US" sz="4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1"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xuân</a:t>
            </a:r>
            <a:r>
              <a:rPr kumimoji="0" lang="en-US" sz="4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1"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4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endParaRPr kumimoji="0" lang="en-US" sz="4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4800" b="1" i="1"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Bent Arrow 5"/>
          <p:cNvSpPr/>
          <p:nvPr/>
        </p:nvSpPr>
        <p:spPr>
          <a:xfrm>
            <a:off x="2229173" y="1445342"/>
            <a:ext cx="892199" cy="1205365"/>
          </a:xfrm>
          <a:prstGeom prst="bentArrow">
            <a:avLst>
              <a:gd name="adj1" fmla="val 14528"/>
              <a:gd name="adj2" fmla="val 17670"/>
              <a:gd name="adj3" fmla="val 25000"/>
              <a:gd name="adj4" fmla="val 1652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121236" y="1194120"/>
            <a:ext cx="5793574" cy="707886"/>
          </a:xfrm>
          <a:prstGeom prst="rect">
            <a:avLst/>
          </a:prstGeom>
        </p:spPr>
        <p:txBody>
          <a:bodyPr wrap="none">
            <a:spAutoFit/>
          </a:bodyPr>
          <a:lstStyle/>
          <a:p>
            <a:r>
              <a:rPr lang="en-US" sz="4000" b="1" dirty="0" err="1">
                <a:solidFill>
                  <a:srgbClr val="0070C0"/>
                </a:solidFill>
                <a:latin typeface="Times New Roman" panose="02020603050405020304" pitchFamily="18" charset="0"/>
                <a:ea typeface="Calibri" panose="020F0502020204030204" pitchFamily="34" charset="0"/>
              </a:rPr>
              <a:t>N</a:t>
            </a:r>
            <a:r>
              <a:rPr lang="en-US" sz="4000" b="1" dirty="0" err="1">
                <a:solidFill>
                  <a:srgbClr val="0070C0"/>
                </a:solidFill>
                <a:effectLst/>
                <a:latin typeface="Times New Roman" panose="02020603050405020304" pitchFamily="18" charset="0"/>
                <a:ea typeface="Calibri" panose="020F0502020204030204" pitchFamily="34" charset="0"/>
              </a:rPr>
              <a:t>gán</a:t>
            </a:r>
            <a:r>
              <a:rPr lang="en-US" sz="4000" b="1" dirty="0">
                <a:solidFill>
                  <a:srgbClr val="0070C0"/>
                </a:solidFill>
                <a:effectLst/>
                <a:latin typeface="Times New Roman" panose="02020603050405020304" pitchFamily="18" charset="0"/>
                <a:ea typeface="Calibri" panose="020F0502020204030204" pitchFamily="34" charset="0"/>
              </a:rPr>
              <a:t> </a:t>
            </a:r>
            <a:r>
              <a:rPr lang="en-US" sz="4000" b="1" dirty="0" err="1">
                <a:solidFill>
                  <a:srgbClr val="0070C0"/>
                </a:solidFill>
                <a:effectLst/>
                <a:latin typeface="Times New Roman" panose="02020603050405020304" pitchFamily="18" charset="0"/>
                <a:ea typeface="Calibri" panose="020F0502020204030204" pitchFamily="34" charset="0"/>
              </a:rPr>
              <a:t>ngẩm</a:t>
            </a:r>
            <a:r>
              <a:rPr lang="en-US" sz="4000" b="1" dirty="0">
                <a:solidFill>
                  <a:srgbClr val="0070C0"/>
                </a:solidFill>
                <a:effectLst/>
                <a:latin typeface="Times New Roman" panose="02020603050405020304" pitchFamily="18" charset="0"/>
                <a:ea typeface="Calibri" panose="020F0502020204030204" pitchFamily="34" charset="0"/>
              </a:rPr>
              <a:t>, </a:t>
            </a:r>
            <a:r>
              <a:rPr lang="en-US" sz="4000" b="1" dirty="0" err="1">
                <a:solidFill>
                  <a:srgbClr val="0070C0"/>
                </a:solidFill>
                <a:effectLst/>
                <a:latin typeface="Times New Roman" panose="02020603050405020304" pitchFamily="18" charset="0"/>
                <a:ea typeface="Calibri" panose="020F0502020204030204" pitchFamily="34" charset="0"/>
              </a:rPr>
              <a:t>chán</a:t>
            </a:r>
            <a:r>
              <a:rPr lang="en-US" sz="4000" b="1" dirty="0">
                <a:solidFill>
                  <a:srgbClr val="0070C0"/>
                </a:solidFill>
                <a:effectLst/>
                <a:latin typeface="Times New Roman" panose="02020603050405020304" pitchFamily="18" charset="0"/>
                <a:ea typeface="Calibri" panose="020F0502020204030204" pitchFamily="34" charset="0"/>
              </a:rPr>
              <a:t> </a:t>
            </a:r>
            <a:r>
              <a:rPr lang="en-US" sz="4000" b="1" dirty="0" err="1">
                <a:solidFill>
                  <a:srgbClr val="0070C0"/>
                </a:solidFill>
                <a:latin typeface="Times New Roman" panose="02020603050405020304" pitchFamily="18" charset="0"/>
                <a:ea typeface="Calibri" panose="020F0502020204030204" pitchFamily="34" charset="0"/>
              </a:rPr>
              <a:t>ch</a:t>
            </a:r>
            <a:r>
              <a:rPr lang="en-US" sz="4000" b="1" dirty="0" err="1">
                <a:solidFill>
                  <a:srgbClr val="0070C0"/>
                </a:solidFill>
                <a:effectLst/>
                <a:latin typeface="Times New Roman" panose="02020603050405020304" pitchFamily="18" charset="0"/>
                <a:ea typeface="Calibri" panose="020F0502020204030204" pitchFamily="34" charset="0"/>
              </a:rPr>
              <a:t>ường</a:t>
            </a:r>
            <a:endParaRPr lang="en-US" sz="4000" b="1" dirty="0">
              <a:solidFill>
                <a:srgbClr val="0070C0"/>
              </a:solidFill>
            </a:endParaRPr>
          </a:p>
        </p:txBody>
      </p:sp>
      <p:sp>
        <p:nvSpPr>
          <p:cNvPr id="10" name="Bent Arrow 9"/>
          <p:cNvSpPr/>
          <p:nvPr/>
        </p:nvSpPr>
        <p:spPr>
          <a:xfrm rot="10800000">
            <a:off x="3817220" y="3159935"/>
            <a:ext cx="889743" cy="1100157"/>
          </a:xfrm>
          <a:prstGeom prst="bentArrow">
            <a:avLst>
              <a:gd name="adj1" fmla="val 14528"/>
              <a:gd name="adj2" fmla="val 17670"/>
              <a:gd name="adj3" fmla="val 25000"/>
              <a:gd name="adj4" fmla="val 1652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239252" y="3448639"/>
            <a:ext cx="4651029" cy="1323439"/>
          </a:xfrm>
          <a:prstGeom prst="rect">
            <a:avLst/>
          </a:prstGeom>
        </p:spPr>
        <p:txBody>
          <a:bodyPr wrap="square">
            <a:spAutoFit/>
          </a:bodyPr>
          <a:lstStyle/>
          <a:p>
            <a:pPr algn="ctr"/>
            <a:r>
              <a:rPr lang="en-US" sz="4000" b="1" dirty="0" err="1">
                <a:solidFill>
                  <a:schemeClr val="accent5">
                    <a:lumMod val="50000"/>
                  </a:schemeClr>
                </a:solidFill>
                <a:latin typeface="Times New Roman" panose="02020603050405020304" pitchFamily="18" charset="0"/>
                <a:ea typeface="Calibri" panose="020F0502020204030204" pitchFamily="34" charset="0"/>
              </a:rPr>
              <a:t>M</a:t>
            </a:r>
            <a:r>
              <a:rPr lang="en-US" sz="4000" b="1" dirty="0" err="1">
                <a:solidFill>
                  <a:schemeClr val="accent5">
                    <a:lumMod val="50000"/>
                  </a:schemeClr>
                </a:solidFill>
                <a:effectLst/>
                <a:latin typeface="Times New Roman" panose="02020603050405020304" pitchFamily="18" charset="0"/>
                <a:ea typeface="Calibri" panose="020F0502020204030204" pitchFamily="34" charset="0"/>
              </a:rPr>
              <a:t>ùa</a:t>
            </a:r>
            <a:r>
              <a:rPr lang="en-US" sz="4000" b="1" dirty="0">
                <a:solidFill>
                  <a:schemeClr val="accent5">
                    <a:lumMod val="50000"/>
                  </a:schemeClr>
                </a:solidFill>
                <a:effectLst/>
                <a:latin typeface="Times New Roman" panose="02020603050405020304" pitchFamily="18" charset="0"/>
                <a:ea typeface="Calibri" panose="020F0502020204030204" pitchFamily="34" charset="0"/>
              </a:rPr>
              <a:t> </a:t>
            </a:r>
            <a:r>
              <a:rPr lang="en-US" sz="4000" b="1" dirty="0" err="1">
                <a:solidFill>
                  <a:schemeClr val="accent5">
                    <a:lumMod val="50000"/>
                  </a:schemeClr>
                </a:solidFill>
                <a:effectLst/>
                <a:latin typeface="Times New Roman" panose="02020603050405020304" pitchFamily="18" charset="0"/>
                <a:ea typeface="Calibri" panose="020F0502020204030204" pitchFamily="34" charset="0"/>
              </a:rPr>
              <a:t>xuân</a:t>
            </a:r>
            <a:r>
              <a:rPr lang="en-US" sz="4000" b="1" dirty="0">
                <a:solidFill>
                  <a:schemeClr val="accent5">
                    <a:lumMod val="50000"/>
                  </a:schemeClr>
                </a:solidFill>
                <a:effectLst/>
                <a:latin typeface="Times New Roman" panose="02020603050405020304" pitchFamily="18" charset="0"/>
                <a:ea typeface="Calibri" panose="020F0502020204030204" pitchFamily="34" charset="0"/>
              </a:rPr>
              <a:t> – </a:t>
            </a:r>
            <a:r>
              <a:rPr lang="en-US" sz="4000" b="1" dirty="0" err="1">
                <a:solidFill>
                  <a:schemeClr val="accent5">
                    <a:lumMod val="50000"/>
                  </a:schemeClr>
                </a:solidFill>
                <a:effectLst/>
                <a:latin typeface="Times New Roman" panose="02020603050405020304" pitchFamily="18" charset="0"/>
                <a:ea typeface="Calibri" panose="020F0502020204030204" pitchFamily="34" charset="0"/>
              </a:rPr>
              <a:t>tuần</a:t>
            </a:r>
            <a:r>
              <a:rPr lang="en-US" sz="4000" b="1" dirty="0">
                <a:solidFill>
                  <a:schemeClr val="accent5">
                    <a:lumMod val="50000"/>
                  </a:schemeClr>
                </a:solidFill>
                <a:effectLst/>
                <a:latin typeface="Times New Roman" panose="02020603050405020304" pitchFamily="18" charset="0"/>
                <a:ea typeface="Calibri" panose="020F0502020204030204" pitchFamily="34" charset="0"/>
              </a:rPr>
              <a:t> </a:t>
            </a:r>
            <a:r>
              <a:rPr lang="en-US" sz="4000" b="1" dirty="0" err="1">
                <a:solidFill>
                  <a:schemeClr val="accent5">
                    <a:lumMod val="50000"/>
                  </a:schemeClr>
                </a:solidFill>
                <a:effectLst/>
                <a:latin typeface="Times New Roman" panose="02020603050405020304" pitchFamily="18" charset="0"/>
                <a:ea typeface="Calibri" panose="020F0502020204030204" pitchFamily="34" charset="0"/>
              </a:rPr>
              <a:t>hoàn</a:t>
            </a:r>
            <a:r>
              <a:rPr lang="en-US" sz="4000" b="1" dirty="0">
                <a:solidFill>
                  <a:schemeClr val="accent5">
                    <a:lumMod val="50000"/>
                  </a:schemeClr>
                </a:solidFill>
                <a:effectLst/>
                <a:latin typeface="Times New Roman" panose="02020603050405020304" pitchFamily="18" charset="0"/>
                <a:ea typeface="Calibri" panose="020F0502020204030204" pitchFamily="34" charset="0"/>
              </a:rPr>
              <a:t> - </a:t>
            </a:r>
            <a:r>
              <a:rPr lang="en-US" sz="4000" b="1" dirty="0" err="1">
                <a:solidFill>
                  <a:schemeClr val="accent5">
                    <a:lumMod val="50000"/>
                  </a:schemeClr>
                </a:solidFill>
                <a:effectLst/>
                <a:latin typeface="Times New Roman" panose="02020603050405020304" pitchFamily="18" charset="0"/>
                <a:ea typeface="Calibri" panose="020F0502020204030204" pitchFamily="34" charset="0"/>
              </a:rPr>
              <a:t>vô</a:t>
            </a:r>
            <a:r>
              <a:rPr lang="en-US" sz="4000" b="1" dirty="0">
                <a:solidFill>
                  <a:schemeClr val="accent5">
                    <a:lumMod val="50000"/>
                  </a:schemeClr>
                </a:solidFill>
                <a:effectLst/>
                <a:latin typeface="Times New Roman" panose="02020603050405020304" pitchFamily="18" charset="0"/>
                <a:ea typeface="Calibri" panose="020F0502020204030204" pitchFamily="34" charset="0"/>
              </a:rPr>
              <a:t> </a:t>
            </a:r>
            <a:r>
              <a:rPr lang="en-US" sz="4000" b="1" dirty="0" err="1">
                <a:solidFill>
                  <a:schemeClr val="accent5">
                    <a:lumMod val="50000"/>
                  </a:schemeClr>
                </a:solidFill>
                <a:effectLst/>
                <a:latin typeface="Times New Roman" panose="02020603050405020304" pitchFamily="18" charset="0"/>
                <a:ea typeface="Calibri" panose="020F0502020204030204" pitchFamily="34" charset="0"/>
              </a:rPr>
              <a:t>hạn</a:t>
            </a:r>
            <a:r>
              <a:rPr lang="en-US" sz="4000" b="1" dirty="0">
                <a:solidFill>
                  <a:schemeClr val="accent5">
                    <a:lumMod val="50000"/>
                  </a:schemeClr>
                </a:solidFill>
                <a:effectLst/>
                <a:latin typeface="Times New Roman" panose="02020603050405020304" pitchFamily="18" charset="0"/>
                <a:ea typeface="Calibri" panose="020F0502020204030204" pitchFamily="34" charset="0"/>
              </a:rPr>
              <a:t> </a:t>
            </a:r>
            <a:endParaRPr lang="en-US" sz="4000" b="1" dirty="0">
              <a:solidFill>
                <a:schemeClr val="accent5">
                  <a:lumMod val="50000"/>
                </a:schemeClr>
              </a:solidFill>
            </a:endParaRPr>
          </a:p>
        </p:txBody>
      </p:sp>
      <p:sp>
        <p:nvSpPr>
          <p:cNvPr id="12" name="Down Arrow 11"/>
          <p:cNvSpPr/>
          <p:nvPr/>
        </p:nvSpPr>
        <p:spPr>
          <a:xfrm>
            <a:off x="6607278" y="3181208"/>
            <a:ext cx="324464" cy="1337886"/>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02150" y="4523331"/>
            <a:ext cx="3859183" cy="1366528"/>
          </a:xfrm>
          <a:prstGeom prst="rect">
            <a:avLst/>
          </a:prstGeom>
        </p:spPr>
        <p:txBody>
          <a:bodyPr wrap="square">
            <a:spAutoFit/>
          </a:bodyPr>
          <a:lstStyle/>
          <a:p>
            <a:pPr marL="228600">
              <a:lnSpc>
                <a:spcPct val="115000"/>
              </a:lnSpc>
              <a:spcAft>
                <a:spcPts val="800"/>
              </a:spcAft>
            </a:pPr>
            <a:r>
              <a:rPr lang="en-US" sz="3600" b="1" dirty="0" err="1">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36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uổi</a:t>
            </a:r>
            <a:r>
              <a:rPr lang="en-US" sz="3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3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hữu</a:t>
            </a:r>
            <a:r>
              <a:rPr lang="en-US" sz="3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hạn</a:t>
            </a:r>
            <a:endParaRPr lang="en-US" sz="3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Bent Arrow 15"/>
          <p:cNvSpPr/>
          <p:nvPr/>
        </p:nvSpPr>
        <p:spPr>
          <a:xfrm>
            <a:off x="7841615" y="2018737"/>
            <a:ext cx="943528" cy="715898"/>
          </a:xfrm>
          <a:prstGeom prst="bentArrow">
            <a:avLst>
              <a:gd name="adj1" fmla="val 18648"/>
              <a:gd name="adj2" fmla="val 19730"/>
              <a:gd name="adj3" fmla="val 25000"/>
              <a:gd name="adj4" fmla="val 1652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2"/>
          <p:cNvSpPr>
            <a:spLocks noChangeArrowheads="1"/>
          </p:cNvSpPr>
          <p:nvPr/>
        </p:nvSpPr>
        <p:spPr bwMode="auto">
          <a:xfrm>
            <a:off x="8874177" y="1724858"/>
            <a:ext cx="33306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dirty="0" err="1">
                <a:solidFill>
                  <a:srgbClr val="FF0066"/>
                </a:solidFill>
                <a:latin typeface="Times New Roman" panose="02020603050405020304" pitchFamily="18" charset="0"/>
                <a:cs typeface="Times New Roman" panose="02020603050405020304" pitchFamily="18" charset="0"/>
              </a:rPr>
              <a:t>Thêm</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lần</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nữa</a:t>
            </a:r>
            <a:endParaRPr lang="en-US" altLang="en-US" sz="4000" b="1" dirty="0">
              <a:solidFill>
                <a:srgbClr val="FF0066"/>
              </a:solidFill>
              <a:latin typeface="Times New Roman" panose="02020603050405020304" pitchFamily="18" charset="0"/>
              <a:cs typeface="Times New Roman" panose="02020603050405020304" pitchFamily="18" charset="0"/>
            </a:endParaRPr>
          </a:p>
        </p:txBody>
      </p:sp>
      <p:sp>
        <p:nvSpPr>
          <p:cNvPr id="19" name="Bent-Up Arrow 18"/>
          <p:cNvSpPr/>
          <p:nvPr/>
        </p:nvSpPr>
        <p:spPr>
          <a:xfrm rot="5400000">
            <a:off x="8477434" y="3270637"/>
            <a:ext cx="850392" cy="731520"/>
          </a:xfrm>
          <a:prstGeom prst="bentUpArrow">
            <a:avLst>
              <a:gd name="adj1" fmla="val 18952"/>
              <a:gd name="adj2" fmla="val 22984"/>
              <a:gd name="adj3" fmla="val 25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p:cNvSpPr>
            <a:spLocks noChangeArrowheads="1"/>
          </p:cNvSpPr>
          <p:nvPr/>
        </p:nvSpPr>
        <p:spPr bwMode="auto">
          <a:xfrm>
            <a:off x="9395964" y="3557763"/>
            <a:ext cx="24912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dirty="0" err="1">
                <a:solidFill>
                  <a:srgbClr val="333399"/>
                </a:solidFill>
                <a:latin typeface="Times New Roman" panose="02020603050405020304" pitchFamily="18" charset="0"/>
                <a:cs typeface="Times New Roman" panose="02020603050405020304" pitchFamily="18" charset="0"/>
              </a:rPr>
              <a:t>Sự</a:t>
            </a:r>
            <a:r>
              <a:rPr lang="en-US" altLang="en-US" sz="4000" b="1" dirty="0">
                <a:solidFill>
                  <a:srgbClr val="333399"/>
                </a:solidFill>
                <a:latin typeface="Times New Roman" panose="02020603050405020304" pitchFamily="18" charset="0"/>
                <a:cs typeface="Times New Roman" panose="02020603050405020304" pitchFamily="18" charset="0"/>
              </a:rPr>
              <a:t> </a:t>
            </a:r>
            <a:r>
              <a:rPr lang="en-US" altLang="en-US" sz="4000" b="1" dirty="0" err="1">
                <a:solidFill>
                  <a:srgbClr val="333399"/>
                </a:solidFill>
                <a:latin typeface="Times New Roman" panose="02020603050405020304" pitchFamily="18" charset="0"/>
                <a:cs typeface="Times New Roman" panose="02020603050405020304" pitchFamily="18" charset="0"/>
              </a:rPr>
              <a:t>trở</a:t>
            </a:r>
            <a:r>
              <a:rPr lang="en-US" altLang="en-US" sz="4000" b="1" dirty="0">
                <a:solidFill>
                  <a:srgbClr val="333399"/>
                </a:solidFill>
                <a:latin typeface="Times New Roman" panose="02020603050405020304" pitchFamily="18" charset="0"/>
                <a:cs typeface="Times New Roman" panose="02020603050405020304" pitchFamily="18" charset="0"/>
              </a:rPr>
              <a:t> </a:t>
            </a:r>
            <a:r>
              <a:rPr lang="en-US" altLang="en-US" sz="4000" b="1" dirty="0" err="1">
                <a:solidFill>
                  <a:srgbClr val="333399"/>
                </a:solidFill>
                <a:latin typeface="Times New Roman" panose="02020603050405020304" pitchFamily="18" charset="0"/>
                <a:cs typeface="Times New Roman" panose="02020603050405020304" pitchFamily="18" charset="0"/>
              </a:rPr>
              <a:t>lại</a:t>
            </a:r>
            <a:endParaRPr lang="en-US" altLang="en-US" sz="4000" b="1" dirty="0">
              <a:solidFill>
                <a:srgbClr val="333399"/>
              </a:solidFill>
              <a:latin typeface="Times New Roman" panose="02020603050405020304" pitchFamily="18" charset="0"/>
              <a:cs typeface="Times New Roman" panose="02020603050405020304" pitchFamily="18" charset="0"/>
            </a:endParaRPr>
          </a:p>
        </p:txBody>
      </p:sp>
      <p:sp>
        <p:nvSpPr>
          <p:cNvPr id="21" name="Diamond 20"/>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21352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9" grpId="0"/>
      <p:bldP spid="12" grpId="0" animBg="1"/>
      <p:bldP spid="13" grpId="0"/>
      <p:bldP spid="16" grpId="0" animBg="1"/>
      <p:bldP spid="17" grpId="0"/>
      <p:bldP spid="19" grpId="0" animBg="1"/>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
        <p:nvSpPr>
          <p:cNvPr id="2" name="Rectangle 1"/>
          <p:cNvSpPr/>
          <p:nvPr/>
        </p:nvSpPr>
        <p:spPr>
          <a:xfrm>
            <a:off x="1244259" y="682823"/>
            <a:ext cx="229261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Bent Arrow 9"/>
          <p:cNvSpPr/>
          <p:nvPr/>
        </p:nvSpPr>
        <p:spPr>
          <a:xfrm rot="10800000">
            <a:off x="2826049" y="3387992"/>
            <a:ext cx="889743" cy="1100157"/>
          </a:xfrm>
          <a:prstGeom prst="bentArrow">
            <a:avLst>
              <a:gd name="adj1" fmla="val 14528"/>
              <a:gd name="adj2" fmla="val 17670"/>
              <a:gd name="adj3" fmla="val 25000"/>
              <a:gd name="adj4" fmla="val 1652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Down Arrow 11"/>
          <p:cNvSpPr/>
          <p:nvPr/>
        </p:nvSpPr>
        <p:spPr>
          <a:xfrm>
            <a:off x="6194716" y="3307901"/>
            <a:ext cx="324464" cy="1337886"/>
          </a:xfrm>
          <a:prstGeom prst="down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ent Arrow 15"/>
          <p:cNvSpPr/>
          <p:nvPr/>
        </p:nvSpPr>
        <p:spPr>
          <a:xfrm>
            <a:off x="5413420" y="2221107"/>
            <a:ext cx="943528" cy="715898"/>
          </a:xfrm>
          <a:prstGeom prst="bentArrow">
            <a:avLst>
              <a:gd name="adj1" fmla="val 18648"/>
              <a:gd name="adj2" fmla="val 19730"/>
              <a:gd name="adj3" fmla="val 25000"/>
              <a:gd name="adj4" fmla="val 16524"/>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Bent-Up Arrow 18"/>
          <p:cNvSpPr/>
          <p:nvPr/>
        </p:nvSpPr>
        <p:spPr>
          <a:xfrm rot="5400000">
            <a:off x="7332822" y="3367337"/>
            <a:ext cx="850392" cy="731520"/>
          </a:xfrm>
          <a:prstGeom prst="bentUpArrow">
            <a:avLst>
              <a:gd name="adj1" fmla="val 18952"/>
              <a:gd name="adj2" fmla="val 22984"/>
              <a:gd name="adj3" fmla="val 25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8"/>
          <p:cNvSpPr>
            <a:spLocks noChangeArrowheads="1"/>
          </p:cNvSpPr>
          <p:nvPr/>
        </p:nvSpPr>
        <p:spPr bwMode="gray">
          <a:xfrm>
            <a:off x="2285053" y="2682298"/>
            <a:ext cx="754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4000" b="1" i="1" dirty="0" err="1">
                <a:solidFill>
                  <a:srgbClr val="FF0066"/>
                </a:solidFill>
                <a:latin typeface="Times New Roman" panose="02020603050405020304" pitchFamily="18" charset="0"/>
                <a:cs typeface="Times New Roman" panose="02020603050405020304" pitchFamily="18" charset="0"/>
              </a:rPr>
              <a:t>Mảnh</a:t>
            </a:r>
            <a:r>
              <a:rPr lang="en-US" altLang="en-US" sz="4000" b="1" i="1" dirty="0">
                <a:solidFill>
                  <a:srgbClr val="FF0066"/>
                </a:solidFill>
                <a:latin typeface="Times New Roman" panose="02020603050405020304" pitchFamily="18" charset="0"/>
                <a:cs typeface="Times New Roman" panose="02020603050405020304" pitchFamily="18" charset="0"/>
              </a:rPr>
              <a:t> </a:t>
            </a:r>
            <a:r>
              <a:rPr lang="en-US" altLang="en-US" sz="4000" b="1" i="1" dirty="0" err="1">
                <a:solidFill>
                  <a:srgbClr val="FF0066"/>
                </a:solidFill>
                <a:latin typeface="Times New Roman" panose="02020603050405020304" pitchFamily="18" charset="0"/>
                <a:cs typeface="Times New Roman" panose="02020603050405020304" pitchFamily="18" charset="0"/>
              </a:rPr>
              <a:t>tình</a:t>
            </a:r>
            <a:r>
              <a:rPr lang="en-US" altLang="en-US" sz="4000" b="1" i="1" dirty="0">
                <a:solidFill>
                  <a:srgbClr val="000000"/>
                </a:solidFill>
                <a:latin typeface="Times New Roman" panose="02020603050405020304" pitchFamily="18" charset="0"/>
                <a:cs typeface="Times New Roman" panose="02020603050405020304" pitchFamily="18" charset="0"/>
              </a:rPr>
              <a:t> </a:t>
            </a:r>
            <a:r>
              <a:rPr lang="en-US" altLang="en-US" sz="4000" b="1" i="1" dirty="0">
                <a:solidFill>
                  <a:srgbClr val="FFC000"/>
                </a:solidFill>
                <a:latin typeface="Times New Roman" panose="02020603050405020304" pitchFamily="18" charset="0"/>
                <a:cs typeface="Times New Roman" panose="02020603050405020304" pitchFamily="18" charset="0"/>
              </a:rPr>
              <a:t>san </a:t>
            </a:r>
            <a:r>
              <a:rPr lang="en-US" altLang="en-US" sz="4000" b="1" i="1" dirty="0" err="1">
                <a:solidFill>
                  <a:srgbClr val="FFC000"/>
                </a:solidFill>
                <a:latin typeface="Times New Roman" panose="02020603050405020304" pitchFamily="18" charset="0"/>
                <a:cs typeface="Times New Roman" panose="02020603050405020304" pitchFamily="18" charset="0"/>
              </a:rPr>
              <a:t>sẻ</a:t>
            </a:r>
            <a:r>
              <a:rPr lang="en-US" altLang="en-US" sz="4000" b="1" i="1" dirty="0">
                <a:solidFill>
                  <a:srgbClr val="FFC000"/>
                </a:solidFill>
                <a:latin typeface="Times New Roman" panose="02020603050405020304" pitchFamily="18" charset="0"/>
                <a:cs typeface="Times New Roman" panose="02020603050405020304" pitchFamily="18" charset="0"/>
              </a:rPr>
              <a:t> </a:t>
            </a:r>
            <a:r>
              <a:rPr lang="en-US" altLang="en-US" sz="4000" b="1" i="1" dirty="0" err="1">
                <a:solidFill>
                  <a:srgbClr val="000000"/>
                </a:solidFill>
                <a:latin typeface="Times New Roman" panose="02020603050405020304" pitchFamily="18" charset="0"/>
                <a:cs typeface="Times New Roman" panose="02020603050405020304" pitchFamily="18" charset="0"/>
              </a:rPr>
              <a:t>tí</a:t>
            </a:r>
            <a:r>
              <a:rPr lang="en-US" altLang="en-US" sz="4000" b="1" i="1" dirty="0">
                <a:solidFill>
                  <a:srgbClr val="000000"/>
                </a:solidFill>
                <a:latin typeface="Times New Roman" panose="02020603050405020304" pitchFamily="18" charset="0"/>
                <a:cs typeface="Times New Roman" panose="02020603050405020304" pitchFamily="18" charset="0"/>
              </a:rPr>
              <a:t> </a:t>
            </a:r>
            <a:r>
              <a:rPr lang="en-US" altLang="en-US" sz="4000" b="1" i="1" dirty="0">
                <a:solidFill>
                  <a:srgbClr val="0070C0"/>
                </a:solidFill>
                <a:latin typeface="Times New Roman" panose="02020603050405020304" pitchFamily="18" charset="0"/>
                <a:cs typeface="Times New Roman" panose="02020603050405020304" pitchFamily="18" charset="0"/>
              </a:rPr>
              <a:t>con </a:t>
            </a:r>
            <a:r>
              <a:rPr lang="en-US" altLang="en-US" sz="4000" b="1" i="1" dirty="0" err="1">
                <a:solidFill>
                  <a:srgbClr val="0070C0"/>
                </a:solidFill>
                <a:latin typeface="Times New Roman" panose="02020603050405020304" pitchFamily="18" charset="0"/>
                <a:cs typeface="Times New Roman" panose="02020603050405020304" pitchFamily="18" charset="0"/>
              </a:rPr>
              <a:t>con</a:t>
            </a:r>
            <a:r>
              <a:rPr lang="en-US" altLang="en-US" sz="4000" b="1" i="1" dirty="0">
                <a:solidFill>
                  <a:srgbClr val="0070C0"/>
                </a:solidFill>
                <a:latin typeface="Times New Roman" panose="02020603050405020304" pitchFamily="18" charset="0"/>
                <a:cs typeface="Times New Roman" panose="02020603050405020304" pitchFamily="18" charset="0"/>
              </a:rPr>
              <a:t> </a:t>
            </a:r>
            <a:endParaRPr lang="en-US" altLang="en-US" sz="4000" b="1" i="1" dirty="0">
              <a:solidFill>
                <a:srgbClr val="000000"/>
              </a:solidFill>
              <a:latin typeface="Times New Roman" panose="02020603050405020304" pitchFamily="18" charset="0"/>
              <a:cs typeface="Times New Roman" panose="02020603050405020304" pitchFamily="18" charset="0"/>
            </a:endParaRPr>
          </a:p>
        </p:txBody>
      </p:sp>
      <p:sp>
        <p:nvSpPr>
          <p:cNvPr id="21" name="Rectangle 4"/>
          <p:cNvSpPr>
            <a:spLocks noChangeArrowheads="1"/>
          </p:cNvSpPr>
          <p:nvPr/>
        </p:nvSpPr>
        <p:spPr bwMode="auto">
          <a:xfrm>
            <a:off x="846429" y="3887220"/>
            <a:ext cx="17379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000" b="1" dirty="0" err="1">
                <a:solidFill>
                  <a:srgbClr val="FF0066"/>
                </a:solidFill>
                <a:latin typeface="Times New Roman" panose="02020603050405020304" pitchFamily="18" charset="0"/>
                <a:cs typeface="Times New Roman" panose="02020603050405020304" pitchFamily="18" charset="0"/>
              </a:rPr>
              <a:t>Nhỏ</a:t>
            </a:r>
            <a:r>
              <a:rPr lang="en-US" altLang="en-US" sz="4000" b="1" dirty="0">
                <a:solidFill>
                  <a:srgbClr val="FF0066"/>
                </a:solidFill>
                <a:latin typeface="Times New Roman" panose="02020603050405020304" pitchFamily="18" charset="0"/>
                <a:cs typeface="Times New Roman" panose="02020603050405020304" pitchFamily="18" charset="0"/>
              </a:rPr>
              <a:t> </a:t>
            </a:r>
            <a:r>
              <a:rPr lang="en-US" altLang="en-US" sz="4000" b="1" dirty="0" err="1">
                <a:solidFill>
                  <a:srgbClr val="FF0066"/>
                </a:solidFill>
                <a:latin typeface="Times New Roman" panose="02020603050405020304" pitchFamily="18" charset="0"/>
                <a:cs typeface="Times New Roman" panose="02020603050405020304" pitchFamily="18" charset="0"/>
              </a:rPr>
              <a:t>bé</a:t>
            </a:r>
            <a:endParaRPr lang="en-US" altLang="en-US" sz="4000" b="1" dirty="0">
              <a:solidFill>
                <a:srgbClr val="FF0066"/>
              </a:solidFill>
              <a:latin typeface="Times New Roman" panose="02020603050405020304" pitchFamily="18" charset="0"/>
              <a:cs typeface="Times New Roman" panose="02020603050405020304" pitchFamily="18" charset="0"/>
            </a:endParaRPr>
          </a:p>
        </p:txBody>
      </p:sp>
      <p:sp>
        <p:nvSpPr>
          <p:cNvPr id="22" name="Rectangle 7"/>
          <p:cNvSpPr>
            <a:spLocks noChangeArrowheads="1"/>
          </p:cNvSpPr>
          <p:nvPr/>
        </p:nvSpPr>
        <p:spPr bwMode="auto">
          <a:xfrm>
            <a:off x="6356948" y="1974412"/>
            <a:ext cx="17956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000" b="1" dirty="0">
                <a:solidFill>
                  <a:srgbClr val="FFC000"/>
                </a:solidFill>
                <a:latin typeface="Times New Roman" panose="02020603050405020304" pitchFamily="18" charset="0"/>
                <a:cs typeface="Times New Roman" panose="02020603050405020304" pitchFamily="18" charset="0"/>
              </a:rPr>
              <a:t>Chia </a:t>
            </a:r>
            <a:r>
              <a:rPr lang="en-US" altLang="en-US" sz="4000" b="1" dirty="0" err="1">
                <a:solidFill>
                  <a:srgbClr val="FFC000"/>
                </a:solidFill>
                <a:latin typeface="Times New Roman" panose="02020603050405020304" pitchFamily="18" charset="0"/>
                <a:cs typeface="Times New Roman" panose="02020603050405020304" pitchFamily="18" charset="0"/>
              </a:rPr>
              <a:t>sẻ</a:t>
            </a:r>
            <a:endParaRPr lang="en-US" altLang="en-US" sz="4000" b="1" dirty="0">
              <a:solidFill>
                <a:srgbClr val="FFC000"/>
              </a:solidFill>
              <a:latin typeface="Times New Roman" panose="02020603050405020304" pitchFamily="18" charset="0"/>
              <a:cs typeface="Times New Roman" panose="02020603050405020304" pitchFamily="18" charset="0"/>
            </a:endParaRPr>
          </a:p>
        </p:txBody>
      </p:sp>
      <p:sp>
        <p:nvSpPr>
          <p:cNvPr id="23" name="Rectangle 9"/>
          <p:cNvSpPr>
            <a:spLocks noChangeArrowheads="1"/>
          </p:cNvSpPr>
          <p:nvPr/>
        </p:nvSpPr>
        <p:spPr bwMode="auto">
          <a:xfrm>
            <a:off x="5885184" y="4621196"/>
            <a:ext cx="10839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4000" b="1" dirty="0" err="1">
                <a:solidFill>
                  <a:srgbClr val="008000"/>
                </a:solidFill>
                <a:latin typeface="Times New Roman" panose="02020603050405020304" pitchFamily="18" charset="0"/>
                <a:cs typeface="Arial" panose="020B0604020202020204" pitchFamily="34" charset="0"/>
              </a:rPr>
              <a:t>Ít</a:t>
            </a:r>
            <a:r>
              <a:rPr lang="en-US" altLang="en-US" sz="4000" b="1" dirty="0">
                <a:solidFill>
                  <a:srgbClr val="008000"/>
                </a:solidFill>
                <a:latin typeface="Times New Roman" panose="02020603050405020304" pitchFamily="18" charset="0"/>
                <a:cs typeface="Arial" panose="020B0604020202020204" pitchFamily="34" charset="0"/>
              </a:rPr>
              <a:t> </a:t>
            </a:r>
            <a:r>
              <a:rPr lang="en-US" altLang="en-US" sz="4000" b="1" dirty="0" err="1">
                <a:solidFill>
                  <a:srgbClr val="008000"/>
                </a:solidFill>
                <a:latin typeface="Times New Roman" panose="02020603050405020304" pitchFamily="18" charset="0"/>
                <a:cs typeface="Arial" panose="020B0604020202020204" pitchFamily="34" charset="0"/>
              </a:rPr>
              <a:t>ỏi</a:t>
            </a:r>
            <a:endParaRPr lang="en-US" altLang="en-US" sz="4000" b="1" dirty="0">
              <a:solidFill>
                <a:srgbClr val="008000"/>
              </a:solidFill>
              <a:latin typeface="Times New Roman" panose="02020603050405020304" pitchFamily="18" charset="0"/>
              <a:cs typeface="Arial" panose="020B0604020202020204" pitchFamily="34" charset="0"/>
            </a:endParaRPr>
          </a:p>
        </p:txBody>
      </p:sp>
      <p:sp>
        <p:nvSpPr>
          <p:cNvPr id="24" name="Rectangle 11"/>
          <p:cNvSpPr>
            <a:spLocks noChangeArrowheads="1"/>
          </p:cNvSpPr>
          <p:nvPr/>
        </p:nvSpPr>
        <p:spPr bwMode="auto">
          <a:xfrm>
            <a:off x="8324834" y="3354067"/>
            <a:ext cx="30080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4000" b="1" dirty="0" err="1">
                <a:solidFill>
                  <a:srgbClr val="0070C0"/>
                </a:solidFill>
                <a:latin typeface="Times New Roman" panose="02020603050405020304" pitchFamily="18" charset="0"/>
                <a:cs typeface="Arial" panose="020B0604020202020204" pitchFamily="34" charset="0"/>
              </a:rPr>
              <a:t>Không</a:t>
            </a:r>
            <a:r>
              <a:rPr lang="en-US" altLang="en-US" sz="4000" b="1" dirty="0">
                <a:solidFill>
                  <a:srgbClr val="0070C0"/>
                </a:solidFill>
                <a:latin typeface="Times New Roman" panose="02020603050405020304" pitchFamily="18" charset="0"/>
                <a:cs typeface="Arial" panose="020B0604020202020204" pitchFamily="34" charset="0"/>
              </a:rPr>
              <a:t> </a:t>
            </a:r>
            <a:r>
              <a:rPr lang="en-US" altLang="en-US" sz="4000" b="1" dirty="0" err="1">
                <a:solidFill>
                  <a:srgbClr val="0070C0"/>
                </a:solidFill>
                <a:latin typeface="Times New Roman" panose="02020603050405020304" pitchFamily="18" charset="0"/>
                <a:cs typeface="Arial" panose="020B0604020202020204" pitchFamily="34" charset="0"/>
              </a:rPr>
              <a:t>thể</a:t>
            </a:r>
            <a:r>
              <a:rPr lang="en-US" altLang="en-US" sz="4000" b="1" dirty="0">
                <a:solidFill>
                  <a:srgbClr val="0070C0"/>
                </a:solidFill>
                <a:latin typeface="Times New Roman" panose="02020603050405020304" pitchFamily="18" charset="0"/>
                <a:cs typeface="Arial" panose="020B0604020202020204" pitchFamily="34" charset="0"/>
              </a:rPr>
              <a:t> </a:t>
            </a:r>
            <a:r>
              <a:rPr lang="en-US" altLang="en-US" sz="4000" b="1" dirty="0" err="1">
                <a:solidFill>
                  <a:srgbClr val="0070C0"/>
                </a:solidFill>
                <a:latin typeface="Times New Roman" panose="02020603050405020304" pitchFamily="18" charset="0"/>
                <a:cs typeface="Arial" panose="020B0604020202020204" pitchFamily="34" charset="0"/>
              </a:rPr>
              <a:t>nhỏ</a:t>
            </a:r>
            <a:r>
              <a:rPr lang="en-US" altLang="en-US" sz="4000" b="1" dirty="0">
                <a:solidFill>
                  <a:srgbClr val="0070C0"/>
                </a:solidFill>
                <a:latin typeface="Times New Roman" panose="02020603050405020304" pitchFamily="18" charset="0"/>
                <a:cs typeface="Arial" panose="020B0604020202020204" pitchFamily="34" charset="0"/>
              </a:rPr>
              <a:t> </a:t>
            </a:r>
            <a:r>
              <a:rPr lang="en-US" altLang="en-US" sz="4000" b="1" dirty="0" err="1">
                <a:solidFill>
                  <a:srgbClr val="0070C0"/>
                </a:solidFill>
                <a:latin typeface="Times New Roman" panose="02020603050405020304" pitchFamily="18" charset="0"/>
                <a:cs typeface="Arial" panose="020B0604020202020204" pitchFamily="34" charset="0"/>
              </a:rPr>
              <a:t>hơn</a:t>
            </a:r>
            <a:endParaRPr lang="en-US" altLang="en-US" sz="4000" b="1" dirty="0">
              <a:solidFill>
                <a:srgbClr val="0070C0"/>
              </a:solidFill>
              <a:latin typeface="Times New Roman" panose="02020603050405020304" pitchFamily="18" charset="0"/>
              <a:cs typeface="Arial" panose="020B0604020202020204" pitchFamily="34" charset="0"/>
            </a:endParaRPr>
          </a:p>
        </p:txBody>
      </p:sp>
      <p:sp>
        <p:nvSpPr>
          <p:cNvPr id="11" name="Right Arrow 10"/>
          <p:cNvSpPr/>
          <p:nvPr/>
        </p:nvSpPr>
        <p:spPr>
          <a:xfrm>
            <a:off x="660400" y="1523156"/>
            <a:ext cx="3850558" cy="953509"/>
          </a:xfrm>
          <a:prstGeom prst="rightArrow">
            <a:avLst>
              <a:gd name="adj1" fmla="val 71983"/>
              <a:gd name="adj2" fmla="val 50000"/>
            </a:avLst>
          </a:prstGeom>
          <a:solidFill>
            <a:srgbClr val="33FD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6">
                    <a:lumMod val="50000"/>
                  </a:schemeClr>
                </a:solidFill>
                <a:latin typeface="Times New Roman" panose="02020603050405020304" pitchFamily="18" charset="0"/>
                <a:ea typeface="Calibri" panose="020F0502020204030204" pitchFamily="34" charset="0"/>
              </a:rPr>
              <a:t>Thủ</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pháp</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tăng</a:t>
            </a:r>
            <a:r>
              <a:rPr lang="en-US" sz="3200" dirty="0">
                <a:solidFill>
                  <a:schemeClr val="accent6">
                    <a:lumMod val="50000"/>
                  </a:schemeClr>
                </a:solidFill>
                <a:latin typeface="Times New Roman" panose="02020603050405020304" pitchFamily="18" charset="0"/>
                <a:ea typeface="Calibri" panose="020F0502020204030204" pitchFamily="34" charset="0"/>
              </a:rPr>
              <a:t> </a:t>
            </a:r>
            <a:r>
              <a:rPr lang="en-US" sz="3200" dirty="0" err="1">
                <a:solidFill>
                  <a:schemeClr val="accent6">
                    <a:lumMod val="50000"/>
                  </a:schemeClr>
                </a:solidFill>
                <a:latin typeface="Times New Roman" panose="02020603050405020304" pitchFamily="18" charset="0"/>
                <a:ea typeface="Calibri" panose="020F0502020204030204" pitchFamily="34" charset="0"/>
              </a:rPr>
              <a:t>tiến</a:t>
            </a:r>
            <a:r>
              <a:rPr lang="en-US" sz="3200" dirty="0">
                <a:solidFill>
                  <a:schemeClr val="accent6">
                    <a:lumMod val="50000"/>
                  </a:schemeClr>
                </a:solidFill>
                <a:latin typeface="Times New Roman" panose="02020603050405020304" pitchFamily="18" charset="0"/>
                <a:ea typeface="Calibri" panose="020F0502020204030204" pitchFamily="34" charset="0"/>
              </a:rPr>
              <a:t> </a:t>
            </a:r>
            <a:endParaRPr lang="en-US" sz="3200"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25" name="Right Arrow 24"/>
              <p:cNvSpPr/>
              <p:nvPr/>
            </p:nvSpPr>
            <p:spPr>
              <a:xfrm>
                <a:off x="7683910" y="5055822"/>
                <a:ext cx="4346519" cy="1303303"/>
              </a:xfrm>
              <a:prstGeom prst="rightArrow">
                <a:avLst>
                  <a:gd name="adj1" fmla="val 71983"/>
                  <a:gd name="adj2" fmla="val 50000"/>
                </a:avLst>
              </a:prstGeom>
              <a:solidFill>
                <a:srgbClr val="33FD5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3200" i="1" smtClean="0">
                        <a:solidFill>
                          <a:srgbClr val="1D1B11"/>
                        </a:solidFill>
                        <a:effectLst/>
                        <a:latin typeface="Cambria Math" panose="02040503050406030204" pitchFamily="18" charset="0"/>
                        <a:ea typeface="Cambria Math" panose="02040503050406030204" pitchFamily="18" charset="0"/>
                      </a:rPr>
                      <m:t>→</m:t>
                    </m:r>
                  </m:oMath>
                </a14:m>
                <a:r>
                  <a:rPr lang="en-US" sz="3200" dirty="0" err="1">
                    <a:solidFill>
                      <a:srgbClr val="1D1B11"/>
                    </a:solidFill>
                    <a:effectLst/>
                    <a:latin typeface="Times New Roman" panose="02020603050405020304" pitchFamily="18" charset="0"/>
                    <a:ea typeface="Calibri" panose="020F0502020204030204" pitchFamily="34" charset="0"/>
                  </a:rPr>
                  <a:t>nghịch</a:t>
                </a:r>
                <a:r>
                  <a:rPr lang="en-US" sz="3200" dirty="0">
                    <a:solidFill>
                      <a:srgbClr val="1D1B11"/>
                    </a:solidFill>
                    <a:effectLst/>
                    <a:latin typeface="Times New Roman" panose="02020603050405020304" pitchFamily="18" charset="0"/>
                    <a:ea typeface="Calibri" panose="020F0502020204030204" pitchFamily="34" charset="0"/>
                  </a:rPr>
                  <a:t> </a:t>
                </a:r>
                <a:r>
                  <a:rPr lang="en-US" sz="3200" dirty="0" err="1">
                    <a:solidFill>
                      <a:srgbClr val="1D1B11"/>
                    </a:solidFill>
                    <a:effectLst/>
                    <a:latin typeface="Times New Roman" panose="02020603050405020304" pitchFamily="18" charset="0"/>
                    <a:ea typeface="Calibri" panose="020F0502020204030204" pitchFamily="34" charset="0"/>
                  </a:rPr>
                  <a:t>cảnh</a:t>
                </a:r>
                <a:r>
                  <a:rPr lang="en-US" sz="3200" dirty="0">
                    <a:solidFill>
                      <a:srgbClr val="1D1B11"/>
                    </a:solidFill>
                    <a:effectLst/>
                    <a:latin typeface="Times New Roman" panose="02020603050405020304" pitchFamily="18" charset="0"/>
                    <a:ea typeface="Calibri" panose="020F0502020204030204" pitchFamily="34" charset="0"/>
                  </a:rPr>
                  <a:t> </a:t>
                </a:r>
                <a:r>
                  <a:rPr lang="en-US" sz="3200" dirty="0" err="1">
                    <a:solidFill>
                      <a:srgbClr val="1D1B11"/>
                    </a:solidFill>
                    <a:effectLst/>
                    <a:latin typeface="Times New Roman" panose="02020603050405020304" pitchFamily="18" charset="0"/>
                    <a:ea typeface="Calibri" panose="020F0502020204030204" pitchFamily="34" charset="0"/>
                  </a:rPr>
                  <a:t>càng</a:t>
                </a:r>
                <a:r>
                  <a:rPr lang="en-US" sz="3200" dirty="0">
                    <a:solidFill>
                      <a:srgbClr val="1D1B11"/>
                    </a:solidFill>
                    <a:effectLst/>
                    <a:latin typeface="Times New Roman" panose="02020603050405020304" pitchFamily="18" charset="0"/>
                    <a:ea typeface="Calibri" panose="020F0502020204030204" pitchFamily="34" charset="0"/>
                  </a:rPr>
                  <a:t> </a:t>
                </a:r>
                <a:r>
                  <a:rPr lang="en-US" sz="3200" dirty="0" err="1">
                    <a:solidFill>
                      <a:srgbClr val="1D1B11"/>
                    </a:solidFill>
                    <a:effectLst/>
                    <a:latin typeface="Times New Roman" panose="02020603050405020304" pitchFamily="18" charset="0"/>
                    <a:ea typeface="Calibri" panose="020F0502020204030204" pitchFamily="34" charset="0"/>
                  </a:rPr>
                  <a:t>éo</a:t>
                </a:r>
                <a:r>
                  <a:rPr lang="en-US" sz="3200" dirty="0">
                    <a:solidFill>
                      <a:srgbClr val="1D1B11"/>
                    </a:solidFill>
                    <a:effectLst/>
                    <a:latin typeface="Times New Roman" panose="02020603050405020304" pitchFamily="18" charset="0"/>
                    <a:ea typeface="Calibri" panose="020F0502020204030204" pitchFamily="34" charset="0"/>
                  </a:rPr>
                  <a:t> le </a:t>
                </a:r>
                <a:r>
                  <a:rPr lang="en-US" sz="3200" dirty="0" err="1">
                    <a:solidFill>
                      <a:srgbClr val="1D1B11"/>
                    </a:solidFill>
                    <a:effectLst/>
                    <a:latin typeface="Times New Roman" panose="02020603050405020304" pitchFamily="18" charset="0"/>
                    <a:ea typeface="Calibri" panose="020F0502020204030204" pitchFamily="34" charset="0"/>
                  </a:rPr>
                  <a:t>hơn</a:t>
                </a:r>
                <a:r>
                  <a:rPr lang="en-US" sz="3200" dirty="0">
                    <a:solidFill>
                      <a:srgbClr val="1D1B11"/>
                    </a:solidFill>
                    <a:effectLst/>
                    <a:latin typeface="Times New Roman" panose="02020603050405020304" pitchFamily="18" charset="0"/>
                    <a:ea typeface="Calibri" panose="020F0502020204030204" pitchFamily="34" charset="0"/>
                  </a:rPr>
                  <a:t>, </a:t>
                </a:r>
                <a:r>
                  <a:rPr lang="en-US" sz="3200" dirty="0" err="1">
                    <a:solidFill>
                      <a:srgbClr val="1D1B11"/>
                    </a:solidFill>
                    <a:effectLst/>
                    <a:latin typeface="Times New Roman" panose="02020603050405020304" pitchFamily="18" charset="0"/>
                    <a:ea typeface="Calibri" panose="020F0502020204030204" pitchFamily="34" charset="0"/>
                  </a:rPr>
                  <a:t>tội</a:t>
                </a:r>
                <a:r>
                  <a:rPr lang="en-US" sz="3200" dirty="0">
                    <a:solidFill>
                      <a:srgbClr val="1D1B11"/>
                    </a:solidFill>
                    <a:effectLst/>
                    <a:latin typeface="Times New Roman" panose="02020603050405020304" pitchFamily="18" charset="0"/>
                    <a:ea typeface="Calibri" panose="020F0502020204030204" pitchFamily="34" charset="0"/>
                  </a:rPr>
                  <a:t> </a:t>
                </a:r>
                <a:r>
                  <a:rPr lang="en-US" sz="3200" dirty="0" err="1">
                    <a:solidFill>
                      <a:srgbClr val="1D1B11"/>
                    </a:solidFill>
                    <a:effectLst/>
                    <a:latin typeface="Times New Roman" panose="02020603050405020304" pitchFamily="18" charset="0"/>
                    <a:ea typeface="Calibri" panose="020F0502020204030204" pitchFamily="34" charset="0"/>
                  </a:rPr>
                  <a:t>nghiệp</a:t>
                </a:r>
                <a:r>
                  <a:rPr lang="en-US" sz="3200" dirty="0">
                    <a:solidFill>
                      <a:srgbClr val="1D1B11"/>
                    </a:solidFill>
                    <a:effectLst/>
                    <a:latin typeface="Times New Roman" panose="02020603050405020304" pitchFamily="18" charset="0"/>
                    <a:ea typeface="Calibri" panose="020F0502020204030204" pitchFamily="34" charset="0"/>
                  </a:rPr>
                  <a:t> </a:t>
                </a:r>
                <a:r>
                  <a:rPr lang="en-US" sz="3200" dirty="0" err="1">
                    <a:solidFill>
                      <a:srgbClr val="1D1B11"/>
                    </a:solidFill>
                    <a:effectLst/>
                    <a:latin typeface="Times New Roman" panose="02020603050405020304" pitchFamily="18" charset="0"/>
                    <a:ea typeface="Calibri" panose="020F0502020204030204" pitchFamily="34" charset="0"/>
                  </a:rPr>
                  <a:t>hơn</a:t>
                </a:r>
                <a:endParaRPr lang="en-US" sz="3200" dirty="0">
                  <a:solidFill>
                    <a:schemeClr val="accent6">
                      <a:lumMod val="50000"/>
                    </a:schemeClr>
                  </a:solidFill>
                </a:endParaRPr>
              </a:p>
            </p:txBody>
          </p:sp>
        </mc:Choice>
        <mc:Fallback xmlns="">
          <p:sp>
            <p:nvSpPr>
              <p:cNvPr id="25" name="Right Arrow 24"/>
              <p:cNvSpPr>
                <a:spLocks noRot="1" noChangeAspect="1" noMove="1" noResize="1" noEditPoints="1" noAdjustHandles="1" noChangeArrowheads="1" noChangeShapeType="1" noTextEdit="1"/>
              </p:cNvSpPr>
              <p:nvPr/>
            </p:nvSpPr>
            <p:spPr>
              <a:xfrm>
                <a:off x="7683910" y="5055822"/>
                <a:ext cx="4346519" cy="1303303"/>
              </a:xfrm>
              <a:prstGeom prst="rightArrow">
                <a:avLst>
                  <a:gd name="adj1" fmla="val 71983"/>
                  <a:gd name="adj2" fmla="val 50000"/>
                </a:avLst>
              </a:prstGeom>
              <a:blipFill>
                <a:blip r:embed="rId2"/>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Tree>
    <p:extLst>
      <p:ext uri="{BB962C8B-B14F-4D97-AF65-F5344CB8AC3E}">
        <p14:creationId xmlns:p14="http://schemas.microsoft.com/office/powerpoint/2010/main" val="115881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9" grpId="0" animBg="1"/>
      <p:bldP spid="21" grpId="0"/>
      <p:bldP spid="22" grpId="0"/>
      <p:bldP spid="23" grpId="0"/>
      <p:bldP spid="24" grpId="0"/>
      <p:bldP spid="11"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l="1702" t="34326" r="43845" b="43283"/>
          <a:stretch>
            <a:fillRect/>
          </a:stretch>
        </p:blipFill>
        <p:spPr>
          <a:xfrm>
            <a:off x="0" y="0"/>
            <a:ext cx="3731341" cy="959964"/>
          </a:xfrm>
          <a:custGeom>
            <a:avLst/>
            <a:gdLst>
              <a:gd name="connsiteX0" fmla="*/ 0 w 6592529"/>
              <a:gd name="connsiteY0" fmla="*/ 0 h 1696064"/>
              <a:gd name="connsiteX1" fmla="*/ 6592529 w 6592529"/>
              <a:gd name="connsiteY1" fmla="*/ 0 h 1696064"/>
              <a:gd name="connsiteX2" fmla="*/ 6592529 w 6592529"/>
              <a:gd name="connsiteY2" fmla="*/ 1696064 h 1696064"/>
              <a:gd name="connsiteX3" fmla="*/ 0 w 6592529"/>
              <a:gd name="connsiteY3" fmla="*/ 1696064 h 1696064"/>
              <a:gd name="connsiteX4" fmla="*/ 0 w 6592529"/>
              <a:gd name="connsiteY4" fmla="*/ 0 h 169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529" h="1696064">
                <a:moveTo>
                  <a:pt x="0" y="0"/>
                </a:moveTo>
                <a:lnTo>
                  <a:pt x="6592529" y="0"/>
                </a:lnTo>
                <a:lnTo>
                  <a:pt x="6592529" y="1696064"/>
                </a:lnTo>
                <a:lnTo>
                  <a:pt x="0" y="1696064"/>
                </a:lnTo>
                <a:lnTo>
                  <a:pt x="0" y="0"/>
                </a:lnTo>
                <a:close/>
              </a:path>
            </a:pathLst>
          </a:custGeom>
        </p:spPr>
      </p:pic>
      <p:pic>
        <p:nvPicPr>
          <p:cNvPr id="11" name="Picture 10"/>
          <p:cNvPicPr>
            <a:picLocks noChangeAspect="1"/>
          </p:cNvPicPr>
          <p:nvPr/>
        </p:nvPicPr>
        <p:blipFill rotWithShape="1">
          <a:blip r:embed="rId4"/>
          <a:srcRect l="24928" t="26631" r="22470" b="60969"/>
          <a:stretch/>
        </p:blipFill>
        <p:spPr>
          <a:xfrm>
            <a:off x="3731341" y="81775"/>
            <a:ext cx="4527755" cy="796414"/>
          </a:xfrm>
          <a:custGeom>
            <a:avLst/>
            <a:gdLst>
              <a:gd name="connsiteX0" fmla="*/ 346587 w 3038169"/>
              <a:gd name="connsiteY0" fmla="*/ 0 h 693174"/>
              <a:gd name="connsiteX1" fmla="*/ 2691582 w 3038169"/>
              <a:gd name="connsiteY1" fmla="*/ 0 h 693174"/>
              <a:gd name="connsiteX2" fmla="*/ 3038169 w 3038169"/>
              <a:gd name="connsiteY2" fmla="*/ 346587 h 693174"/>
              <a:gd name="connsiteX3" fmla="*/ 2691582 w 3038169"/>
              <a:gd name="connsiteY3" fmla="*/ 693174 h 693174"/>
              <a:gd name="connsiteX4" fmla="*/ 346587 w 3038169"/>
              <a:gd name="connsiteY4" fmla="*/ 693174 h 693174"/>
              <a:gd name="connsiteX5" fmla="*/ 0 w 3038169"/>
              <a:gd name="connsiteY5" fmla="*/ 346587 h 693174"/>
              <a:gd name="connsiteX6" fmla="*/ 346587 w 3038169"/>
              <a:gd name="connsiteY6" fmla="*/ 0 h 69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169" h="693174">
                <a:moveTo>
                  <a:pt x="346587" y="0"/>
                </a:moveTo>
                <a:lnTo>
                  <a:pt x="2691582" y="0"/>
                </a:lnTo>
                <a:cubicBezTo>
                  <a:pt x="2882997" y="0"/>
                  <a:pt x="3038169" y="155172"/>
                  <a:pt x="3038169" y="346587"/>
                </a:cubicBezTo>
                <a:cubicBezTo>
                  <a:pt x="3038169" y="538002"/>
                  <a:pt x="2882997" y="693174"/>
                  <a:pt x="2691582" y="693174"/>
                </a:cubicBezTo>
                <a:lnTo>
                  <a:pt x="346587" y="693174"/>
                </a:lnTo>
                <a:cubicBezTo>
                  <a:pt x="155172" y="693174"/>
                  <a:pt x="0" y="538002"/>
                  <a:pt x="0" y="346587"/>
                </a:cubicBezTo>
                <a:cubicBezTo>
                  <a:pt x="0" y="155172"/>
                  <a:pt x="155172" y="0"/>
                  <a:pt x="346587"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p:cNvPicPr>
            <a:picLocks noChangeAspect="1"/>
          </p:cNvPicPr>
          <p:nvPr/>
        </p:nvPicPr>
        <p:blipFill>
          <a:blip r:embed="rId5"/>
          <a:stretch>
            <a:fillRect/>
          </a:stretch>
        </p:blipFill>
        <p:spPr>
          <a:xfrm>
            <a:off x="1177720" y="1028700"/>
            <a:ext cx="9823861" cy="5829300"/>
          </a:xfrm>
          <a:prstGeom prst="rect">
            <a:avLst/>
          </a:prstGeom>
        </p:spPr>
      </p:pic>
      <p:pic>
        <p:nvPicPr>
          <p:cNvPr id="13" name="U3ucpVlaeK8"/>
          <p:cNvPicPr>
            <a:picLocks noRot="1" noChangeAspect="1"/>
          </p:cNvPicPr>
          <p:nvPr>
            <a:videoFile r:link="rId1"/>
          </p:nvPr>
        </p:nvPicPr>
        <p:blipFill>
          <a:blip r:embed="rId6"/>
          <a:stretch>
            <a:fillRect/>
          </a:stretch>
        </p:blipFill>
        <p:spPr>
          <a:xfrm>
            <a:off x="2580968" y="1295943"/>
            <a:ext cx="6975987" cy="4006564"/>
          </a:xfrm>
          <a:prstGeom prst="rect">
            <a:avLst/>
          </a:prstGeom>
        </p:spPr>
      </p:pic>
      <p:sp>
        <p:nvSpPr>
          <p:cNvPr id="14" name="Rectangle 13"/>
          <p:cNvSpPr/>
          <p:nvPr/>
        </p:nvSpPr>
        <p:spPr>
          <a:xfrm>
            <a:off x="2932265" y="5412620"/>
            <a:ext cx="6314770" cy="941796"/>
          </a:xfrm>
          <a:prstGeom prst="rect">
            <a:avLst/>
          </a:prstGeom>
        </p:spPr>
        <p:txBody>
          <a:bodyPr wrap="square">
            <a:spAutoFit/>
          </a:bodyPr>
          <a:lstStyle/>
          <a:p>
            <a:pPr algn="just">
              <a:lnSpc>
                <a:spcPct val="115000"/>
              </a:lnSpc>
              <a:spcBef>
                <a:spcPts val="600"/>
              </a:spcBef>
              <a:spcAft>
                <a:spcPts val="800"/>
              </a:spcAft>
            </a:pP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hát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hát</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ai</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752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5405" y="105753"/>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
        <p:nvSpPr>
          <p:cNvPr id="2" name="Rectangle 1"/>
          <p:cNvSpPr/>
          <p:nvPr/>
        </p:nvSpPr>
        <p:spPr>
          <a:xfrm>
            <a:off x="1244259" y="682823"/>
            <a:ext cx="229261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Hai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câu</a:t>
            </a:r>
            <a:r>
              <a:rPr kumimoji="0" 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952665" y="2507227"/>
            <a:ext cx="3873170" cy="2901898"/>
          </a:xfrm>
          <a:prstGeom prst="rect">
            <a:avLst/>
          </a:prstGeom>
        </p:spPr>
      </p:pic>
      <p:sp>
        <p:nvSpPr>
          <p:cNvPr id="8" name="Double Wave 7"/>
          <p:cNvSpPr/>
          <p:nvPr/>
        </p:nvSpPr>
        <p:spPr>
          <a:xfrm>
            <a:off x="4958570" y="1267598"/>
            <a:ext cx="6268065" cy="3609821"/>
          </a:xfrm>
          <a:prstGeom prst="doubleWave">
            <a:avLst>
              <a:gd name="adj1" fmla="val 4164"/>
              <a:gd name="adj2" fmla="val 0"/>
            </a:avLst>
          </a:prstGeom>
          <a:solidFill>
            <a:schemeClr val="accent4">
              <a:lumMod val="20000"/>
              <a:lumOff val="8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1D1B11"/>
                </a:solidFill>
                <a:latin typeface="Times New Roman" panose="02020603050405020304" pitchFamily="18" charset="0"/>
                <a:ea typeface="Calibri" panose="020F0502020204030204" pitchFamily="34" charset="0"/>
              </a:rPr>
              <a:t>Mảnh tình càng bé thì nỗi đau càng tăng và đọng lại là dư vị xót xa, cay đắng về thân phận của người phụ nữ trong xã hội xưa với phận hẩm, duyên ôi.</a:t>
            </a:r>
            <a:endParaRPr lang="en-US" sz="3600"/>
          </a:p>
        </p:txBody>
      </p:sp>
      <p:sp>
        <p:nvSpPr>
          <p:cNvPr id="20" name="Diamond 19"/>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317757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mond 19"/>
          <p:cNvSpPr/>
          <p:nvPr/>
        </p:nvSpPr>
        <p:spPr>
          <a:xfrm>
            <a:off x="0" y="148803"/>
            <a:ext cx="1548581"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III</a:t>
            </a:r>
          </a:p>
        </p:txBody>
      </p:sp>
      <p:sp>
        <p:nvSpPr>
          <p:cNvPr id="3" name="Rectangle 2"/>
          <p:cNvSpPr/>
          <p:nvPr/>
        </p:nvSpPr>
        <p:spPr>
          <a:xfrm>
            <a:off x="1548581" y="92407"/>
            <a:ext cx="2634054" cy="646331"/>
          </a:xfrm>
          <a:prstGeom prst="rect">
            <a:avLst/>
          </a:prstGeom>
        </p:spPr>
        <p:txBody>
          <a:bodyPr wrap="none">
            <a:spAutoFit/>
          </a:bodyPr>
          <a:lstStyle/>
          <a:p>
            <a:r>
              <a:rPr lang="en-US" sz="3600" b="1">
                <a:solidFill>
                  <a:srgbClr val="0070C0"/>
                </a:solidFill>
                <a:effectLst/>
                <a:latin typeface="Times New Roman" panose="02020603050405020304" pitchFamily="18" charset="0"/>
                <a:ea typeface="Times New Roman" panose="02020603050405020304" pitchFamily="18" charset="0"/>
              </a:rPr>
              <a:t>TỔNG KẾT</a:t>
            </a:r>
            <a:endParaRPr lang="en-US" sz="3600"/>
          </a:p>
        </p:txBody>
      </p:sp>
      <p:sp>
        <p:nvSpPr>
          <p:cNvPr id="9" name="Oval 8"/>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1</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38798" y="678961"/>
            <a:ext cx="1967205" cy="646331"/>
          </a:xfrm>
          <a:prstGeom prst="rect">
            <a:avLst/>
          </a:prstGeom>
        </p:spPr>
        <p:txBody>
          <a:bodyPr wrap="none">
            <a:spAutoFit/>
          </a:bodyPr>
          <a:lstStyle/>
          <a:p>
            <a:r>
              <a:rPr lang="en-US" sz="3600" b="1" i="1" dirty="0" err="1">
                <a:solidFill>
                  <a:srgbClr val="7030A0"/>
                </a:solidFill>
                <a:effectLst/>
                <a:latin typeface="Times New Roman" panose="02020603050405020304" pitchFamily="18" charset="0"/>
                <a:ea typeface="Times New Roman" panose="02020603050405020304" pitchFamily="18" charset="0"/>
              </a:rPr>
              <a:t>Nội</a:t>
            </a:r>
            <a:r>
              <a:rPr lang="en-US" sz="3600" b="1" i="1" dirty="0">
                <a:solidFill>
                  <a:srgbClr val="7030A0"/>
                </a:solidFill>
                <a:effectLst/>
                <a:latin typeface="Times New Roman" panose="02020603050405020304" pitchFamily="18" charset="0"/>
                <a:ea typeface="Times New Roman" panose="02020603050405020304" pitchFamily="18" charset="0"/>
              </a:rPr>
              <a:t> dung</a:t>
            </a:r>
            <a:endParaRPr lang="en-US" sz="3600" dirty="0"/>
          </a:p>
        </p:txBody>
      </p:sp>
      <p:pic>
        <p:nvPicPr>
          <p:cNvPr id="10" name="Picture 9"/>
          <p:cNvPicPr>
            <a:picLocks noChangeAspect="1"/>
          </p:cNvPicPr>
          <p:nvPr/>
        </p:nvPicPr>
        <p:blipFill>
          <a:blip r:embed="rId2"/>
          <a:stretch>
            <a:fillRect/>
          </a:stretch>
        </p:blipFill>
        <p:spPr>
          <a:xfrm>
            <a:off x="5855110" y="676899"/>
            <a:ext cx="6216089" cy="5446997"/>
          </a:xfrm>
          <a:prstGeom prst="rect">
            <a:avLst/>
          </a:prstGeom>
        </p:spPr>
      </p:pic>
      <p:sp>
        <p:nvSpPr>
          <p:cNvPr id="11" name="Double Wave 10"/>
          <p:cNvSpPr/>
          <p:nvPr/>
        </p:nvSpPr>
        <p:spPr>
          <a:xfrm>
            <a:off x="237441" y="1486740"/>
            <a:ext cx="5737123" cy="3834580"/>
          </a:xfrm>
          <a:prstGeom prst="doubleWave">
            <a:avLst>
              <a:gd name="adj1" fmla="val 3173"/>
              <a:gd name="adj2" fmla="val -1028"/>
            </a:avLst>
          </a:prstGeom>
          <a:gradFill flip="none" rotWithShape="1">
            <a:gsLst>
              <a:gs pos="0">
                <a:srgbClr val="33FD55">
                  <a:tint val="66000"/>
                  <a:satMod val="160000"/>
                </a:srgbClr>
              </a:gs>
              <a:gs pos="50000">
                <a:srgbClr val="33FD55">
                  <a:tint val="44500"/>
                  <a:satMod val="160000"/>
                </a:srgbClr>
              </a:gs>
              <a:gs pos="100000">
                <a:srgbClr val="33FD55">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15000"/>
              </a:lnSpc>
              <a:spcAft>
                <a:spcPts val="800"/>
              </a:spcAft>
              <a:buFont typeface="Wingdings" panose="05000000000000000000" pitchFamily="2" charset="2"/>
              <a:buChar char="q"/>
            </a:pP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i="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(II)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HXH: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phẫn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uất</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duyên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gượng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vươn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vẫn</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rơi</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bi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kịch</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15000"/>
              </a:lnSpc>
              <a:spcAft>
                <a:spcPts val="800"/>
              </a:spcAft>
              <a:buFont typeface="Wingdings" panose="05000000000000000000" pitchFamily="2" charset="2"/>
              <a:buChar char="q"/>
            </a:pP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phúc</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latin typeface="Times New Roman" panose="02020603050405020304" pitchFamily="18" charset="0"/>
                <a:ea typeface="Calibri" panose="020F0502020204030204" pitchFamily="34" charset="0"/>
                <a:cs typeface="Times New Roman" panose="02020603050405020304" pitchFamily="18" charset="0"/>
              </a:rPr>
              <a:t>sĩ</a:t>
            </a:r>
            <a:r>
              <a:rPr lang="en-US" sz="28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4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iamond 19"/>
          <p:cNvSpPr/>
          <p:nvPr/>
        </p:nvSpPr>
        <p:spPr>
          <a:xfrm>
            <a:off x="0" y="148803"/>
            <a:ext cx="1548581"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III</a:t>
            </a:r>
          </a:p>
        </p:txBody>
      </p:sp>
      <p:sp>
        <p:nvSpPr>
          <p:cNvPr id="3" name="Rectangle 2"/>
          <p:cNvSpPr/>
          <p:nvPr/>
        </p:nvSpPr>
        <p:spPr>
          <a:xfrm>
            <a:off x="1548581" y="92407"/>
            <a:ext cx="263405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mn-cs"/>
              </a:rPr>
              <a:t>TỔNG KẾT</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val 8"/>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265767" y="678961"/>
            <a:ext cx="2326278" cy="646331"/>
          </a:xfrm>
          <a:prstGeom prst="rect">
            <a:avLst/>
          </a:prstGeom>
        </p:spPr>
        <p:txBody>
          <a:bodyPr wrap="none">
            <a:spAutoFit/>
          </a:bodyPr>
          <a:lstStyle/>
          <a:p>
            <a:r>
              <a:rPr lang="en-US" sz="3600" b="1" i="1" dirty="0" err="1">
                <a:solidFill>
                  <a:srgbClr val="7030A0"/>
                </a:solidFill>
                <a:effectLst/>
                <a:latin typeface="Times New Roman" panose="02020603050405020304" pitchFamily="18" charset="0"/>
                <a:ea typeface="Calibri" panose="020F0502020204030204" pitchFamily="34" charset="0"/>
              </a:rPr>
              <a:t>Nghệ</a:t>
            </a:r>
            <a:r>
              <a:rPr lang="en-US" sz="3600" b="1" i="1" dirty="0">
                <a:solidFill>
                  <a:srgbClr val="7030A0"/>
                </a:solidFill>
                <a:effectLst/>
                <a:latin typeface="Times New Roman" panose="02020603050405020304" pitchFamily="18" charset="0"/>
                <a:ea typeface="Calibri" panose="020F0502020204030204" pitchFamily="34" charset="0"/>
              </a:rPr>
              <a:t> </a:t>
            </a:r>
            <a:r>
              <a:rPr lang="en-US" sz="3600" b="1" i="1" dirty="0" err="1">
                <a:solidFill>
                  <a:srgbClr val="7030A0"/>
                </a:solidFill>
                <a:effectLst/>
                <a:latin typeface="Times New Roman" panose="02020603050405020304" pitchFamily="18" charset="0"/>
                <a:ea typeface="Calibri" panose="020F0502020204030204" pitchFamily="34" charset="0"/>
              </a:rPr>
              <a:t>thuật</a:t>
            </a:r>
            <a:endParaRPr lang="en-US" sz="3600" dirty="0"/>
          </a:p>
        </p:txBody>
      </p:sp>
      <p:grpSp>
        <p:nvGrpSpPr>
          <p:cNvPr id="6" name="Group 5"/>
          <p:cNvGrpSpPr/>
          <p:nvPr/>
        </p:nvGrpSpPr>
        <p:grpSpPr>
          <a:xfrm>
            <a:off x="1752394" y="1011549"/>
            <a:ext cx="8674512" cy="4749793"/>
            <a:chOff x="2976713" y="1054102"/>
            <a:chExt cx="8674512" cy="4749793"/>
          </a:xfrm>
        </p:grpSpPr>
        <p:sp>
          <p:nvSpPr>
            <p:cNvPr id="7" name="Oval 6"/>
            <p:cNvSpPr/>
            <p:nvPr/>
          </p:nvSpPr>
          <p:spPr>
            <a:xfrm>
              <a:off x="2976713" y="3077642"/>
              <a:ext cx="2994477" cy="2726253"/>
            </a:xfrm>
            <a:prstGeom prst="ellipse">
              <a:avLst/>
            </a:prstGeom>
            <a:solidFill>
              <a:srgbClr val="33FD55"/>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8" name="Oval 7"/>
            <p:cNvSpPr/>
            <p:nvPr/>
          </p:nvSpPr>
          <p:spPr>
            <a:xfrm>
              <a:off x="3796619" y="3763436"/>
              <a:ext cx="1354666" cy="1354666"/>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Freeform 11"/>
            <p:cNvSpPr/>
            <p:nvPr/>
          </p:nvSpPr>
          <p:spPr>
            <a:xfrm>
              <a:off x="7020232" y="1054102"/>
              <a:ext cx="4630993" cy="1693333"/>
            </a:xfrm>
            <a:custGeom>
              <a:avLst/>
              <a:gdLst>
                <a:gd name="connsiteX0" fmla="*/ 0 w 2032000"/>
                <a:gd name="connsiteY0" fmla="*/ 0 h 1693333"/>
                <a:gd name="connsiteX1" fmla="*/ 2032000 w 2032000"/>
                <a:gd name="connsiteY1" fmla="*/ 0 h 1693333"/>
                <a:gd name="connsiteX2" fmla="*/ 2032000 w 2032000"/>
                <a:gd name="connsiteY2" fmla="*/ 1693333 h 1693333"/>
                <a:gd name="connsiteX3" fmla="*/ 0 w 2032000"/>
                <a:gd name="connsiteY3" fmla="*/ 1693333 h 1693333"/>
                <a:gd name="connsiteX4" fmla="*/ 0 w 2032000"/>
                <a:gd name="connsiteY4" fmla="*/ 0 h 169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693333">
                  <a:moveTo>
                    <a:pt x="0" y="0"/>
                  </a:moveTo>
                  <a:lnTo>
                    <a:pt x="2032000" y="0"/>
                  </a:lnTo>
                  <a:lnTo>
                    <a:pt x="2032000" y="1693333"/>
                  </a:lnTo>
                  <a:lnTo>
                    <a:pt x="0" y="1693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Từ</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ngữ</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hình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ảnh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nhưng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giàu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sức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biểu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cảm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táo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bạo</a:t>
              </a:r>
              <a:r>
                <a:rPr lang="en-US" sz="3200" kern="1200" dirty="0">
                  <a:latin typeface="Times New Roman" panose="02020603050405020304" pitchFamily="18" charset="0"/>
                  <a:cs typeface="Times New Roman" panose="02020603050405020304" pitchFamily="18" charset="0"/>
                </a:rPr>
                <a:t>, in </a:t>
              </a:r>
              <a:r>
                <a:rPr lang="en-US" sz="3200" kern="1200" dirty="0" err="1">
                  <a:latin typeface="Times New Roman" panose="02020603050405020304" pitchFamily="18" charset="0"/>
                  <a:cs typeface="Times New Roman" panose="02020603050405020304" pitchFamily="18" charset="0"/>
                </a:rPr>
                <a:t>đậm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cá</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tính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tạo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nữ</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sĩ</a:t>
              </a:r>
              <a:r>
                <a:rPr lang="en-US" sz="3200" kern="1200" dirty="0">
                  <a:latin typeface="Times New Roman" panose="02020603050405020304" pitchFamily="18" charset="0"/>
                  <a:cs typeface="Times New Roman" panose="02020603050405020304" pitchFamily="18" charset="0"/>
                </a:rPr>
                <a:t>.</a:t>
              </a:r>
            </a:p>
          </p:txBody>
        </p:sp>
        <p:sp>
          <p:nvSpPr>
            <p:cNvPr id="13" name="Straight Connector 12"/>
            <p:cNvSpPr/>
            <p:nvPr/>
          </p:nvSpPr>
          <p:spPr>
            <a:xfrm>
              <a:off x="6675285" y="1900769"/>
              <a:ext cx="508000" cy="0"/>
            </a:xfrm>
            <a:prstGeom prst="line">
              <a:avLst/>
            </a:prstGeom>
            <a:ln w="38100"/>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4" name="Straight Connector 13"/>
            <p:cNvSpPr/>
            <p:nvPr/>
          </p:nvSpPr>
          <p:spPr>
            <a:xfrm rot="5400000">
              <a:off x="4303095" y="2070272"/>
              <a:ext cx="2541354" cy="2199640"/>
            </a:xfrm>
            <a:prstGeom prst="line">
              <a:avLst/>
            </a:prstGeom>
            <a:ln w="38100"/>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5" name="Freeform 14"/>
            <p:cNvSpPr/>
            <p:nvPr/>
          </p:nvSpPr>
          <p:spPr>
            <a:xfrm>
              <a:off x="6604989" y="3043374"/>
              <a:ext cx="5046235" cy="1693333"/>
            </a:xfrm>
            <a:custGeom>
              <a:avLst/>
              <a:gdLst>
                <a:gd name="connsiteX0" fmla="*/ 0 w 2032000"/>
                <a:gd name="connsiteY0" fmla="*/ 0 h 1693333"/>
                <a:gd name="connsiteX1" fmla="*/ 2032000 w 2032000"/>
                <a:gd name="connsiteY1" fmla="*/ 0 h 1693333"/>
                <a:gd name="connsiteX2" fmla="*/ 2032000 w 2032000"/>
                <a:gd name="connsiteY2" fmla="*/ 1693333 h 1693333"/>
                <a:gd name="connsiteX3" fmla="*/ 0 w 2032000"/>
                <a:gd name="connsiteY3" fmla="*/ 1693333 h 1693333"/>
                <a:gd name="connsiteX4" fmla="*/ 0 w 2032000"/>
                <a:gd name="connsiteY4" fmla="*/ 0 h 1693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693333">
                  <a:moveTo>
                    <a:pt x="0" y="0"/>
                  </a:moveTo>
                  <a:lnTo>
                    <a:pt x="2032000" y="0"/>
                  </a:lnTo>
                  <a:lnTo>
                    <a:pt x="2032000" y="1693333"/>
                  </a:lnTo>
                  <a:lnTo>
                    <a:pt x="0" y="169333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9136" tIns="35560" rIns="35560" bIns="35560" numCol="1" spcCol="1270" anchor="ctr" anchorCtr="0">
              <a:noAutofit/>
            </a:bodyPr>
            <a:lstStyle/>
            <a:p>
              <a:pPr lvl="0" algn="l" defTabSz="12446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Việt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hóa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thơ</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Đường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mang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nét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gian</a:t>
              </a:r>
              <a:r>
                <a:rPr lang="en-US" sz="3200" kern="1200" dirty="0">
                  <a:latin typeface="Times New Roman" panose="02020603050405020304" pitchFamily="18" charset="0"/>
                  <a:cs typeface="Times New Roman" panose="02020603050405020304" pitchFamily="18" charset="0"/>
                </a:rPr>
                <a:t> – </a:t>
              </a:r>
              <a:r>
                <a:rPr lang="en-US" sz="3200" kern="1200" dirty="0" err="1">
                  <a:latin typeface="Times New Roman" panose="02020603050405020304" pitchFamily="18" charset="0"/>
                  <a:cs typeface="Times New Roman" panose="02020603050405020304" pitchFamily="18" charset="0"/>
                </a:rPr>
                <a:t>dân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tộc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theo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phong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cách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riêng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HXH.</a:t>
              </a:r>
            </a:p>
          </p:txBody>
        </p:sp>
        <p:sp>
          <p:nvSpPr>
            <p:cNvPr id="16" name="Straight Connector 15"/>
            <p:cNvSpPr/>
            <p:nvPr/>
          </p:nvSpPr>
          <p:spPr>
            <a:xfrm>
              <a:off x="6193668" y="3652862"/>
              <a:ext cx="508000" cy="0"/>
            </a:xfrm>
            <a:prstGeom prst="line">
              <a:avLst/>
            </a:prstGeom>
            <a:ln w="38100"/>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7" name="Straight Connector 16"/>
            <p:cNvSpPr/>
            <p:nvPr/>
          </p:nvSpPr>
          <p:spPr>
            <a:xfrm rot="5400000">
              <a:off x="4976031" y="3832620"/>
              <a:ext cx="1392891" cy="1042383"/>
            </a:xfrm>
            <a:prstGeom prst="line">
              <a:avLst/>
            </a:prstGeom>
            <a:ln w="38100"/>
          </p:spPr>
          <p:style>
            <a:lnRef idx="2">
              <a:schemeClr val="accent2">
                <a:tint val="5000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329575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4198" y="126651"/>
            <a:ext cx="2830903" cy="646331"/>
          </a:xfrm>
          <a:prstGeom prst="rect">
            <a:avLst/>
          </a:prstGeom>
        </p:spPr>
        <p:txBody>
          <a:bodyPr wrap="none">
            <a:spAutoFit/>
          </a:bodyPr>
          <a:lstStyle/>
          <a:p>
            <a:r>
              <a:rPr lang="en-US" sz="3600" b="1" dirty="0">
                <a:solidFill>
                  <a:srgbClr val="7030A0"/>
                </a:solidFill>
                <a:effectLst/>
                <a:latin typeface="Times New Roman" panose="02020603050405020304" pitchFamily="18" charset="0"/>
                <a:ea typeface="Calibri" panose="020F0502020204030204" pitchFamily="34" charset="0"/>
              </a:rPr>
              <a:t>LUYỆN TẬP</a:t>
            </a:r>
            <a:endParaRPr lang="en-US" sz="3600" dirty="0"/>
          </a:p>
        </p:txBody>
      </p:sp>
      <p:sp>
        <p:nvSpPr>
          <p:cNvPr id="5" name="Right Arrow Callout 4"/>
          <p:cNvSpPr/>
          <p:nvPr/>
        </p:nvSpPr>
        <p:spPr>
          <a:xfrm>
            <a:off x="1074583" y="1468897"/>
            <a:ext cx="3952568" cy="4362655"/>
          </a:xfrm>
          <a:prstGeom prst="rightArrowCallout">
            <a:avLst>
              <a:gd name="adj1" fmla="val 34701"/>
              <a:gd name="adj2" fmla="val 29851"/>
              <a:gd name="adj3" fmla="val 25000"/>
              <a:gd name="adj4" fmla="val 64977"/>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15000"/>
              </a:lnSpc>
              <a:spcAft>
                <a:spcPts val="1200"/>
              </a:spcAft>
            </a:pPr>
            <a:r>
              <a:rPr lang="en-US" sz="2800" dirty="0" err="1">
                <a:solidFill>
                  <a:schemeClr val="accent6">
                    <a:lumMod val="50000"/>
                  </a:schemeClr>
                </a:solidFill>
                <a:latin typeface="Times New Roman" panose="02020603050405020304" pitchFamily="18" charset="0"/>
                <a:ea typeface="Times New Roman" panose="02020603050405020304" pitchFamily="18" charset="0"/>
              </a:rPr>
              <a:t>Đọc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thơ</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800" dirty="0">
                <a:solidFill>
                  <a:schemeClr val="accent6">
                    <a:lumMod val="50000"/>
                  </a:schemeClr>
                </a:solidFill>
                <a:latin typeface="Times New Roman" panose="02020603050405020304" pitchFamily="18" charset="0"/>
                <a:ea typeface="Times New Roman" panose="02020603050405020304" pitchFamily="18" charset="0"/>
              </a:rPr>
              <a:t> 1)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dưới</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đây</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nêu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nhận</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xét</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về</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sự</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giống</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khác</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nhau</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giữa</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800" dirty="0">
                <a:solidFill>
                  <a:schemeClr val="accent6">
                    <a:lumMod val="50000"/>
                  </a:schemeClr>
                </a:solidFill>
                <a:latin typeface="Times New Roman" panose="02020603050405020304" pitchFamily="18" charset="0"/>
                <a:ea typeface="Times New Roman" panose="02020603050405020304" pitchFamily="18" charset="0"/>
              </a:rPr>
              <a:t> 1)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Tự</a:t>
            </a:r>
            <a:r>
              <a:rPr lang="en-US" sz="2800" i="1" dirty="0">
                <a:solidFill>
                  <a:schemeClr val="accent6">
                    <a:lumMod val="50000"/>
                  </a:schemeClr>
                </a:solidFill>
                <a:latin typeface="Times New Roman" panose="02020603050405020304" pitchFamily="18" charset="0"/>
                <a:ea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dirty="0">
                <a:solidFill>
                  <a:schemeClr val="accent6">
                    <a:lumMod val="5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50000"/>
                  </a:schemeClr>
                </a:solidFill>
                <a:latin typeface="Times New Roman" panose="02020603050405020304" pitchFamily="18" charset="0"/>
                <a:ea typeface="Times New Roman" panose="02020603050405020304" pitchFamily="18" charset="0"/>
              </a:rPr>
              <a:t>bài</a:t>
            </a:r>
            <a:r>
              <a:rPr lang="en-US" sz="2800" dirty="0">
                <a:solidFill>
                  <a:schemeClr val="accent6">
                    <a:lumMod val="50000"/>
                  </a:schemeClr>
                </a:solidFill>
                <a:latin typeface="Times New Roman" panose="02020603050405020304" pitchFamily="18" charset="0"/>
                <a:ea typeface="Times New Roman" panose="02020603050405020304" pitchFamily="18" charset="0"/>
              </a:rPr>
              <a:t> 2).</a:t>
            </a:r>
            <a:endParaRPr lang="en-US" sz="2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6" name="Vertical Scroll 5"/>
          <p:cNvSpPr/>
          <p:nvPr/>
        </p:nvSpPr>
        <p:spPr>
          <a:xfrm>
            <a:off x="4821903" y="1130300"/>
            <a:ext cx="6282813" cy="5003799"/>
          </a:xfrm>
          <a:prstGeom prst="verticalScroll">
            <a:avLst>
              <a:gd name="adj" fmla="val 7708"/>
            </a:avLst>
          </a:prstGeom>
          <a:blipFill>
            <a:blip r:embed="rId2"/>
            <a:tile tx="0" ty="0" sx="100000" sy="100000" flip="none" algn="tl"/>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600"/>
              </a:spcBef>
              <a:spcAft>
                <a:spcPts val="600"/>
              </a:spcAft>
            </a:pPr>
            <a:r>
              <a:rPr lang="en-US" sz="2800" b="1"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141414"/>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sz="2800" b="1" dirty="0">
              <a:solidFill>
                <a:srgbClr val="94C6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vi-VN" sz="2800" i="1" dirty="0">
                <a:solidFill>
                  <a:srgbClr val="141414"/>
                </a:solidFill>
                <a:latin typeface="Times New Roman" panose="02020603050405020304" pitchFamily="18" charset="0"/>
                <a:ea typeface="Times New Roman" panose="02020603050405020304" pitchFamily="18" charset="0"/>
              </a:rPr>
              <a:t>Tiếng gà văng vẳng gáy trên bom,</a:t>
            </a:r>
            <a:br>
              <a:rPr lang="vi-VN" sz="2800" i="1" dirty="0">
                <a:solidFill>
                  <a:srgbClr val="141414"/>
                </a:solidFill>
                <a:latin typeface="Times New Roman" panose="02020603050405020304" pitchFamily="18" charset="0"/>
                <a:ea typeface="Times New Roman" panose="02020603050405020304" pitchFamily="18" charset="0"/>
              </a:rPr>
            </a:br>
            <a:r>
              <a:rPr lang="vi-VN" sz="2800" i="1" dirty="0">
                <a:solidFill>
                  <a:srgbClr val="141414"/>
                </a:solidFill>
                <a:latin typeface="Times New Roman" panose="02020603050405020304" pitchFamily="18" charset="0"/>
                <a:ea typeface="Times New Roman" panose="02020603050405020304" pitchFamily="18" charset="0"/>
              </a:rPr>
              <a:t>Oán hận trông ra khắp mọi chòm.</a:t>
            </a:r>
            <a:br>
              <a:rPr lang="vi-VN" sz="2800" i="1" dirty="0">
                <a:solidFill>
                  <a:srgbClr val="141414"/>
                </a:solidFill>
                <a:latin typeface="Times New Roman" panose="02020603050405020304" pitchFamily="18" charset="0"/>
                <a:ea typeface="Times New Roman" panose="02020603050405020304" pitchFamily="18" charset="0"/>
              </a:rPr>
            </a:br>
            <a:r>
              <a:rPr lang="vi-VN" sz="2800" i="1" dirty="0">
                <a:solidFill>
                  <a:srgbClr val="141414"/>
                </a:solidFill>
                <a:latin typeface="Times New Roman" panose="02020603050405020304" pitchFamily="18" charset="0"/>
                <a:ea typeface="Times New Roman" panose="02020603050405020304" pitchFamily="18" charset="0"/>
              </a:rPr>
              <a:t>Mõ thảm không khua mà cũng cốc,</a:t>
            </a:r>
            <a:br>
              <a:rPr lang="vi-VN" sz="2800" i="1" dirty="0">
                <a:solidFill>
                  <a:srgbClr val="141414"/>
                </a:solidFill>
                <a:latin typeface="Times New Roman" panose="02020603050405020304" pitchFamily="18" charset="0"/>
                <a:ea typeface="Times New Roman" panose="02020603050405020304" pitchFamily="18" charset="0"/>
              </a:rPr>
            </a:br>
            <a:r>
              <a:rPr lang="vi-VN" sz="2800" i="1" dirty="0">
                <a:solidFill>
                  <a:srgbClr val="141414"/>
                </a:solidFill>
                <a:latin typeface="Times New Roman" panose="02020603050405020304" pitchFamily="18" charset="0"/>
                <a:ea typeface="Times New Roman" panose="02020603050405020304" pitchFamily="18" charset="0"/>
              </a:rPr>
              <a:t>Chuông sầu chẳng đánh cớ sao om.</a:t>
            </a:r>
            <a:br>
              <a:rPr lang="vi-VN" sz="2800" i="1" dirty="0">
                <a:solidFill>
                  <a:srgbClr val="141414"/>
                </a:solidFill>
                <a:latin typeface="Times New Roman" panose="02020603050405020304" pitchFamily="18" charset="0"/>
                <a:ea typeface="Times New Roman" panose="02020603050405020304" pitchFamily="18" charset="0"/>
              </a:rPr>
            </a:br>
            <a:r>
              <a:rPr lang="vi-VN" sz="2800" i="1" dirty="0">
                <a:solidFill>
                  <a:srgbClr val="141414"/>
                </a:solidFill>
                <a:latin typeface="Times New Roman" panose="02020603050405020304" pitchFamily="18" charset="0"/>
                <a:ea typeface="Times New Roman" panose="02020603050405020304" pitchFamily="18" charset="0"/>
              </a:rPr>
              <a:t>Trước nghe những tiếng thêm rền r</a:t>
            </a:r>
            <a:r>
              <a:rPr lang="en-US" sz="2800" i="1" dirty="0">
                <a:solidFill>
                  <a:srgbClr val="141414"/>
                </a:solidFill>
                <a:latin typeface="Times New Roman" panose="02020603050405020304" pitchFamily="18" charset="0"/>
                <a:ea typeface="Times New Roman" panose="02020603050405020304" pitchFamily="18" charset="0"/>
              </a:rPr>
              <a:t>ĩ</a:t>
            </a:r>
            <a:r>
              <a:rPr lang="vi-VN" sz="2800" i="1" dirty="0">
                <a:solidFill>
                  <a:srgbClr val="141414"/>
                </a:solidFill>
                <a:latin typeface="Times New Roman" panose="02020603050405020304" pitchFamily="18" charset="0"/>
                <a:ea typeface="Times New Roman" panose="02020603050405020304" pitchFamily="18" charset="0"/>
              </a:rPr>
              <a:t>,</a:t>
            </a:r>
            <a:br>
              <a:rPr lang="vi-VN" sz="2800" i="1" dirty="0">
                <a:solidFill>
                  <a:srgbClr val="141414"/>
                </a:solidFill>
                <a:latin typeface="Times New Roman" panose="02020603050405020304" pitchFamily="18" charset="0"/>
                <a:ea typeface="Times New Roman" panose="02020603050405020304" pitchFamily="18" charset="0"/>
              </a:rPr>
            </a:br>
            <a:r>
              <a:rPr lang="vi-VN" sz="2800" i="1" dirty="0">
                <a:solidFill>
                  <a:srgbClr val="141414"/>
                </a:solidFill>
                <a:latin typeface="Times New Roman" panose="02020603050405020304" pitchFamily="18" charset="0"/>
                <a:ea typeface="Times New Roman" panose="02020603050405020304" pitchFamily="18" charset="0"/>
              </a:rPr>
              <a:t>Sau giận vì duyên để mõm mòm.</a:t>
            </a:r>
            <a:br>
              <a:rPr lang="vi-VN" sz="2800" i="1" dirty="0">
                <a:solidFill>
                  <a:srgbClr val="141414"/>
                </a:solidFill>
                <a:latin typeface="Times New Roman" panose="02020603050405020304" pitchFamily="18" charset="0"/>
                <a:ea typeface="Times New Roman" panose="02020603050405020304" pitchFamily="18" charset="0"/>
              </a:rPr>
            </a:br>
            <a:r>
              <a:rPr lang="vi-VN" sz="2800" i="1" dirty="0">
                <a:solidFill>
                  <a:srgbClr val="141414"/>
                </a:solidFill>
                <a:latin typeface="Times New Roman" panose="02020603050405020304" pitchFamily="18" charset="0"/>
                <a:ea typeface="Times New Roman" panose="02020603050405020304" pitchFamily="18" charset="0"/>
              </a:rPr>
              <a:t>Tài tử văn nhân ai đó tá?</a:t>
            </a:r>
            <a:br>
              <a:rPr lang="vi-VN" sz="2800" i="1" dirty="0">
                <a:solidFill>
                  <a:srgbClr val="141414"/>
                </a:solidFill>
                <a:latin typeface="Times New Roman" panose="02020603050405020304" pitchFamily="18" charset="0"/>
                <a:ea typeface="Times New Roman" panose="02020603050405020304" pitchFamily="18" charset="0"/>
              </a:rPr>
            </a:br>
            <a:r>
              <a:rPr lang="vi-VN" sz="2800" i="1" dirty="0">
                <a:solidFill>
                  <a:srgbClr val="141414"/>
                </a:solidFill>
                <a:latin typeface="Times New Roman" panose="02020603050405020304" pitchFamily="18" charset="0"/>
                <a:ea typeface="Times New Roman" panose="02020603050405020304" pitchFamily="18" charset="0"/>
              </a:rPr>
              <a:t>Thân này đâu đã chịu già tom!</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5544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4198" y="126651"/>
            <a:ext cx="283090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LUYỆN TẬP</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198200" y="582201"/>
            <a:ext cx="7782900" cy="548099"/>
          </a:xfrm>
          <a:prstGeom prst="rect">
            <a:avLst/>
          </a:prstGeom>
        </p:spPr>
        <p:txBody>
          <a:bodyPr wrap="none">
            <a:spAutoFit/>
          </a:bodyPr>
          <a:lstStyle/>
          <a:p>
            <a:pPr>
              <a:lnSpc>
                <a:spcPct val="115000"/>
              </a:lnSpc>
              <a:spcAft>
                <a:spcPts val="800"/>
              </a:spcAft>
            </a:pP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60400" y="1228532"/>
            <a:ext cx="10858500" cy="4622804"/>
          </a:xfrm>
          <a:prstGeom prst="rect">
            <a:avLst/>
          </a:prstGeom>
        </p:spPr>
        <p:txBody>
          <a:bodyPr>
            <a:spAutoFit/>
          </a:bodyPr>
          <a:lstStyle/>
          <a:p>
            <a:pPr marL="342900" lvl="0" indent="-342900">
              <a:lnSpc>
                <a:spcPct val="115000"/>
              </a:lnSpc>
              <a:spcAft>
                <a:spcPts val="0"/>
              </a:spcAft>
              <a:buFont typeface="Wingdings" panose="05000000000000000000" pitchFamily="2" charset="2"/>
              <a:buChar char=""/>
            </a:pPr>
            <a:r>
              <a:rPr lang="vi-VN" sz="3200" b="1" dirty="0">
                <a:solidFill>
                  <a:srgbClr val="1D1B11"/>
                </a:solidFill>
                <a:effectLst/>
                <a:latin typeface="Times New Roman" panose="02020603050405020304" pitchFamily="18" charset="0"/>
                <a:ea typeface="Times New Roman" panose="02020603050405020304" pitchFamily="18" charset="0"/>
              </a:rPr>
              <a:t>Giống nhau:</a:t>
            </a:r>
            <a:endParaRPr lang="en-US" sz="3200" dirty="0">
              <a:effectLst/>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pPr>
            <a:r>
              <a:rPr lang="vi-VN" sz="3200" dirty="0">
                <a:solidFill>
                  <a:srgbClr val="1D1B11"/>
                </a:solidFill>
                <a:effectLst/>
                <a:latin typeface="Times New Roman" panose="02020603050405020304" pitchFamily="18" charset="0"/>
                <a:ea typeface="Times New Roman" panose="02020603050405020304" pitchFamily="18" charset="0"/>
              </a:rPr>
              <a:t>Cùng sử dụng thơ Nôm Đường luật để thể hiện cảm xúc của nhà thơ.</a:t>
            </a:r>
            <a:endParaRPr lang="en-US" sz="3200" dirty="0">
              <a:effectLst/>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pPr>
            <a:r>
              <a:rPr lang="vi-VN" sz="3200" dirty="0">
                <a:solidFill>
                  <a:srgbClr val="1D1B11"/>
                </a:solidFill>
                <a:effectLst/>
                <a:latin typeface="Times New Roman" panose="02020603050405020304" pitchFamily="18" charset="0"/>
                <a:ea typeface="Times New Roman" panose="02020603050405020304" pitchFamily="18" charset="0"/>
              </a:rPr>
              <a:t>Đều mượn cảm thức về thời gian để thể hiện tâm trạng. Điều đó được thể hiện qua kết cấu vòng tròn của hai bài thơ: mở đầu bằng thời gian và kết thúc cũng là thời gian.</a:t>
            </a:r>
            <a:endParaRPr lang="en-US" sz="3200" dirty="0">
              <a:effectLst/>
              <a:latin typeface="Times New Roman" panose="02020603050405020304" pitchFamily="18" charset="0"/>
              <a:ea typeface="Times New Roman" panose="02020603050405020304" pitchFamily="18" charset="0"/>
            </a:endParaRPr>
          </a:p>
          <a:p>
            <a:pPr marL="457200" indent="-457200">
              <a:lnSpc>
                <a:spcPct val="115000"/>
              </a:lnSpc>
              <a:spcAft>
                <a:spcPts val="0"/>
              </a:spcAft>
              <a:buFont typeface="Wingdings" panose="05000000000000000000" pitchFamily="2" charset="2"/>
              <a:buChar char="v"/>
            </a:pPr>
            <a:r>
              <a:rPr lang="vi-VN" sz="3200" dirty="0">
                <a:solidFill>
                  <a:srgbClr val="1D1B11"/>
                </a:solidFill>
                <a:effectLst/>
                <a:latin typeface="Times New Roman" panose="02020603050405020304" pitchFamily="18" charset="0"/>
                <a:ea typeface="Times New Roman" panose="02020603050405020304" pitchFamily="18" charset="0"/>
              </a:rPr>
              <a:t>Đều sử dụng các từ ngữ biểu cảm: </a:t>
            </a:r>
            <a:r>
              <a:rPr lang="vi-VN" sz="3200" i="1" dirty="0">
                <a:solidFill>
                  <a:srgbClr val="1D1B11"/>
                </a:solidFill>
                <a:effectLst/>
                <a:latin typeface="Times New Roman" panose="02020603050405020304" pitchFamily="18" charset="0"/>
                <a:ea typeface="Times New Roman" panose="02020603050405020304" pitchFamily="18" charset="0"/>
              </a:rPr>
              <a:t>văng vẳng, cái hồng nhan, ngán, tí con con, oán hận, rền rĩ, mõm mòm, già tom...</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2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4198" y="126651"/>
            <a:ext cx="283090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LUYỆN TẬP</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198200" y="582201"/>
            <a:ext cx="7782900"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60400" y="1228532"/>
            <a:ext cx="10858500" cy="5189113"/>
          </a:xfrm>
          <a:prstGeom prst="rect">
            <a:avLst/>
          </a:prstGeom>
        </p:spPr>
        <p:txBody>
          <a:bodyPr>
            <a:spAutoFit/>
          </a:bodyPr>
          <a:lstStyle/>
          <a:p>
            <a:pPr marL="342900" lvl="0" indent="-342900">
              <a:lnSpc>
                <a:spcPct val="115000"/>
              </a:lnSpc>
              <a:spcAft>
                <a:spcPts val="0"/>
              </a:spcAft>
              <a:buFont typeface="Wingdings" panose="05000000000000000000" pitchFamily="2" charset="2"/>
              <a:buChar char=""/>
            </a:pPr>
            <a:r>
              <a:rPr lang="vi-VN" sz="3200" b="1" dirty="0">
                <a:solidFill>
                  <a:srgbClr val="1D1B11"/>
                </a:solidFill>
                <a:effectLst/>
                <a:latin typeface="Times New Roman" panose="02020603050405020304" pitchFamily="18" charset="0"/>
                <a:ea typeface="Times New Roman" panose="02020603050405020304" pitchFamily="18" charset="0"/>
              </a:rPr>
              <a:t>Khác nhau: </a:t>
            </a:r>
            <a:endParaRPr lang="en-US" sz="32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3200" b="0" dirty="0">
                <a:solidFill>
                  <a:srgbClr val="1D1B11"/>
                </a:solidFill>
                <a:effectLst/>
                <a:latin typeface="Times New Roman" panose="02020603050405020304" pitchFamily="18" charset="0"/>
                <a:ea typeface="Times New Roman" panose="02020603050405020304" pitchFamily="18" charset="0"/>
              </a:rPr>
              <a:t>Do thời điểm sáng tác khác nhau nên cảm xúc của 2 bài thơ cũng khác nhau:</a:t>
            </a:r>
            <a:endParaRPr lang="en-US" sz="3200" dirty="0">
              <a:effectLst/>
              <a:latin typeface="Times New Roman" panose="02020603050405020304" pitchFamily="18" charset="0"/>
              <a:ea typeface="Times New Roman" panose="02020603050405020304" pitchFamily="18" charset="0"/>
            </a:endParaRPr>
          </a:p>
          <a:p>
            <a:pPr marL="457200" indent="-457200">
              <a:lnSpc>
                <a:spcPct val="115000"/>
              </a:lnSpc>
              <a:spcAft>
                <a:spcPts val="800"/>
              </a:spcAft>
              <a:buFont typeface="Wingdings" panose="05000000000000000000" pitchFamily="2" charset="2"/>
              <a:buChar char="v"/>
            </a:pP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I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hẩm</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hiu</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mát</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nghịch</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vươn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thách</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đố</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Dẫu</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chút</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ngạo</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nghễ</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32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32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US" sz="32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già</a:t>
            </a:r>
            <a:r>
              <a:rPr lang="en-US" sz="32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tom</a:t>
            </a:r>
            <a:r>
              <a:rPr lang="en-US" sz="32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0360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4198" y="126651"/>
            <a:ext cx="283090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LUYỆN TẬP</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198200" y="582201"/>
            <a:ext cx="7782900" cy="548099"/>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800" b="1" i="0" u="none" strike="noStrike" kern="1200" cap="none" spc="0" normalizeH="0" baseline="0" noProof="0" dirty="0" err="1">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r>
              <a:rPr kumimoji="0" lang="en-US" sz="2800" b="1" i="0" u="none" strike="noStrike" kern="1200" cap="none" spc="0" normalizeH="0" baseline="0" noProof="0" dirty="0">
                <a:ln>
                  <a:noFill/>
                </a:ln>
                <a:solidFill>
                  <a:srgbClr val="1D1B1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1)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800" b="1" i="1"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1"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60400" y="1228532"/>
            <a:ext cx="10858500" cy="4552015"/>
          </a:xfrm>
          <a:prstGeom prst="rect">
            <a:avLst/>
          </a:prstGeom>
        </p:spPr>
        <p:txBody>
          <a:bodyPr>
            <a:spAutoFit/>
          </a:bodyPr>
          <a:lstStyle/>
          <a:p>
            <a:pPr marL="285750" indent="-285750">
              <a:lnSpc>
                <a:spcPct val="115000"/>
              </a:lnSpc>
              <a:spcAft>
                <a:spcPts val="800"/>
              </a:spcAft>
              <a:buFont typeface="Wingdings" panose="05000000000000000000" pitchFamily="2" charset="2"/>
              <a:buChar char="v"/>
            </a:pP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II,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muộn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màng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gắng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vươn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thoát</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6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II, bi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phẫn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uất</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lĩnh</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mấy</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giấu</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chán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ngán</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6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606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6257" y="203529"/>
            <a:ext cx="4801314" cy="678327"/>
          </a:xfrm>
          <a:prstGeom prst="rect">
            <a:avLst/>
          </a:prstGeom>
        </p:spPr>
        <p:txBody>
          <a:bodyPr wrap="none">
            <a:spAutoFit/>
          </a:bodyPr>
          <a:lstStyle/>
          <a:p>
            <a:pPr algn="ctr">
              <a:lnSpc>
                <a:spcPct val="115000"/>
              </a:lnSpc>
              <a:spcAft>
                <a:spcPts val="800"/>
              </a:spcAft>
            </a:pPr>
            <a:r>
              <a:rPr lang="en-US" sz="36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VẬN DỤNG, LIÊN HỆ</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333296" y="841380"/>
            <a:ext cx="9512708" cy="5727700"/>
          </a:xfrm>
          <a:prstGeom prst="rect">
            <a:avLst/>
          </a:prstGeom>
        </p:spPr>
      </p:pic>
      <p:sp>
        <p:nvSpPr>
          <p:cNvPr id="7" name="Rectangle 6"/>
          <p:cNvSpPr/>
          <p:nvPr/>
        </p:nvSpPr>
        <p:spPr>
          <a:xfrm>
            <a:off x="2872044" y="2061391"/>
            <a:ext cx="6435212" cy="2923877"/>
          </a:xfrm>
          <a:prstGeom prst="rect">
            <a:avLst/>
          </a:prstGeom>
        </p:spPr>
        <p:txBody>
          <a:bodyPr wrap="square">
            <a:spAutoFit/>
          </a:bodyPr>
          <a:lstStyle/>
          <a:p>
            <a:pPr>
              <a:lnSpc>
                <a:spcPct val="115000"/>
              </a:lnSpc>
              <a:spcAft>
                <a:spcPts val="800"/>
              </a:spcAft>
            </a:pPr>
            <a:r>
              <a:rPr lang="en-US" sz="4000" b="1"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4000" b="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u="sng"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4000" b="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ngắn</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(8 –10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ghi</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0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132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460" y="229635"/>
            <a:ext cx="10777054" cy="548099"/>
          </a:xfrm>
          <a:prstGeom prst="rect">
            <a:avLst/>
          </a:prstGeom>
        </p:spPr>
        <p:txBody>
          <a:bodyPr wrap="none">
            <a:spAutoFit/>
          </a:bodyPr>
          <a:lstStyle/>
          <a:p>
            <a:pPr algn="ctr">
              <a:lnSpc>
                <a:spcPct val="115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 KIỂM ĐOẠN VĂN GHI LẠI CẢM XÚC VỀ MỘT BÀI THƠ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89101504"/>
              </p:ext>
            </p:extLst>
          </p:nvPr>
        </p:nvGraphicFramePr>
        <p:xfrm>
          <a:off x="175547" y="1028700"/>
          <a:ext cx="11828205" cy="5948172"/>
        </p:xfrm>
        <a:graphic>
          <a:graphicData uri="http://schemas.openxmlformats.org/drawingml/2006/table">
            <a:tbl>
              <a:tblPr firstRow="1" firstCol="1" bandRow="1" bandCol="1"/>
              <a:tblGrid>
                <a:gridCol w="2418735">
                  <a:extLst>
                    <a:ext uri="{9D8B030D-6E8A-4147-A177-3AD203B41FA5}">
                      <a16:colId xmlns="" xmlns:a16="http://schemas.microsoft.com/office/drawing/2014/main" val="1857099069"/>
                    </a:ext>
                  </a:extLst>
                </a:gridCol>
                <a:gridCol w="7772400">
                  <a:extLst>
                    <a:ext uri="{9D8B030D-6E8A-4147-A177-3AD203B41FA5}">
                      <a16:colId xmlns="" xmlns:a16="http://schemas.microsoft.com/office/drawing/2014/main" val="2886774249"/>
                    </a:ext>
                  </a:extLst>
                </a:gridCol>
                <a:gridCol w="1637070">
                  <a:extLst>
                    <a:ext uri="{9D8B030D-6E8A-4147-A177-3AD203B41FA5}">
                      <a16:colId xmlns="" xmlns:a16="http://schemas.microsoft.com/office/drawing/2014/main" val="3784069506"/>
                    </a:ext>
                  </a:extLst>
                </a:gridCol>
              </a:tblGrid>
              <a:tr h="0">
                <a:tc>
                  <a:txBody>
                    <a:bodyPr/>
                    <a:lstStyle/>
                    <a:p>
                      <a:pPr algn="ctr">
                        <a:lnSpc>
                          <a:spcPct val="115000"/>
                        </a:lnSpc>
                        <a:spcAft>
                          <a:spcPts val="800"/>
                        </a:spcAft>
                        <a:tabLst>
                          <a:tab pos="1386840" algn="l"/>
                        </a:tabLst>
                      </a:pP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Các</a:t>
                      </a: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phần</a:t>
                      </a: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đoạn</a:t>
                      </a: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văn</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800"/>
                        </a:spcAft>
                        <a:tabLst>
                          <a:tab pos="1386840" algn="l"/>
                        </a:tabLst>
                      </a:pP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Nội</a:t>
                      </a:r>
                      <a:r>
                        <a:rPr lang="en-US" sz="2300" b="1" dirty="0">
                          <a:solidFill>
                            <a:srgbClr val="0D0D0D"/>
                          </a:solidFill>
                          <a:effectLst/>
                          <a:latin typeface="Times New Roman" panose="02020603050405020304" pitchFamily="18" charset="0"/>
                          <a:ea typeface="MS Mincho"/>
                          <a:cs typeface="Times New Roman" panose="02020603050405020304" pitchFamily="18" charset="0"/>
                        </a:rPr>
                        <a:t> dung </a:t>
                      </a: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kiểm</a:t>
                      </a: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tra</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800"/>
                        </a:spcAft>
                        <a:tabLst>
                          <a:tab pos="1386840" algn="l"/>
                        </a:tabLst>
                      </a:pPr>
                      <a:r>
                        <a:rPr lang="en-US" sz="2300" b="1">
                          <a:solidFill>
                            <a:srgbClr val="0D0D0D"/>
                          </a:solidFill>
                          <a:effectLst/>
                          <a:latin typeface="Times New Roman" panose="02020603050405020304" pitchFamily="18" charset="0"/>
                          <a:ea typeface="MS Mincho"/>
                          <a:cs typeface="Times New Roman" panose="02020603050405020304" pitchFamily="18" charset="0"/>
                        </a:rPr>
                        <a:t>Đạt/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tabLst>
                          <a:tab pos="1386840" algn="l"/>
                        </a:tabLst>
                      </a:pPr>
                      <a:r>
                        <a:rPr lang="en-US" sz="2300" b="1">
                          <a:solidFill>
                            <a:srgbClr val="0D0D0D"/>
                          </a:solidFill>
                          <a:effectLst/>
                          <a:latin typeface="Times New Roman" panose="02020603050405020304" pitchFamily="18" charset="0"/>
                          <a:ea typeface="MS Mincho"/>
                          <a:cs typeface="Times New Roman" panose="02020603050405020304" pitchFamily="18" charset="0"/>
                        </a:rPr>
                        <a:t>Chưa đạt</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96606790"/>
                  </a:ext>
                </a:extLst>
              </a:tr>
              <a:tr h="239395">
                <a:tc rowSpan="3">
                  <a:txBody>
                    <a:bodyPr/>
                    <a:lstStyle/>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tabLst>
                          <a:tab pos="1386840" algn="l"/>
                        </a:tabLst>
                      </a:pP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Mở</a:t>
                      </a: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đoạn</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800"/>
                        </a:spcAft>
                        <a:tabLst>
                          <a:tab pos="1386840" algn="l"/>
                        </a:tabLst>
                      </a:pPr>
                      <a:r>
                        <a:rPr lang="en-US" sz="2300">
                          <a:solidFill>
                            <a:srgbClr val="0D0D0D"/>
                          </a:solidFill>
                          <a:effectLst/>
                          <a:latin typeface="Times New Roman" panose="02020603050405020304" pitchFamily="18" charset="0"/>
                          <a:ea typeface="MS Mincho"/>
                          <a:cs typeface="Times New Roman" panose="02020603050405020304" pitchFamily="18" charset="0"/>
                        </a:rPr>
                        <a:t>Mở đoạn bằng chữ viết hoa lùi vào đầu dòng</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800"/>
                        </a:spcAft>
                        <a:tabLst>
                          <a:tab pos="1386840" algn="l"/>
                        </a:tabLst>
                      </a:pPr>
                      <a:r>
                        <a:rPr lang="en-US" sz="2300" b="1">
                          <a:solidFill>
                            <a:srgbClr val="0D0D0D"/>
                          </a:solidFill>
                          <a:effectLst/>
                          <a:latin typeface="Times New Roman" panose="02020603050405020304" pitchFamily="18" charset="0"/>
                          <a:ea typeface="MS Mincho"/>
                          <a:cs typeface="Times New Roman" panose="02020603050405020304" pitchFamily="18" charset="0"/>
                        </a:rPr>
                        <a:t>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620289924"/>
                  </a:ext>
                </a:extLst>
              </a:tr>
              <a:tr h="307975">
                <a:tc vMerge="1">
                  <a:txBody>
                    <a:bodyPr/>
                    <a:lstStyle/>
                    <a:p>
                      <a:pPr algn="ctr">
                        <a:lnSpc>
                          <a:spcPct val="115000"/>
                        </a:lnSpc>
                        <a:spcAft>
                          <a:spcPts val="800"/>
                        </a:spcAft>
                        <a:tabLst>
                          <a:tab pos="1386840" algn="l"/>
                        </a:tabLs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a:lnSpc>
                          <a:spcPct val="115000"/>
                        </a:lnSpc>
                        <a:spcAft>
                          <a:spcPts val="800"/>
                        </a:spcAft>
                        <a:tabLst>
                          <a:tab pos="1386840" algn="l"/>
                        </a:tabLst>
                      </a:pPr>
                      <a:r>
                        <a:rPr lang="en-US" sz="2300" dirty="0" err="1">
                          <a:solidFill>
                            <a:srgbClr val="0D0D0D"/>
                          </a:solidFill>
                          <a:effectLst/>
                          <a:latin typeface="Times New Roman" panose="02020603050405020304" pitchFamily="18" charset="0"/>
                          <a:ea typeface="MS Mincho"/>
                          <a:cs typeface="Times New Roman" panose="02020603050405020304" pitchFamily="18" charset="0"/>
                        </a:rPr>
                        <a:t>Dùng</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ngôi</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thứ</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nhất</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để</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ghi</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lại</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cảm</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xúc</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của</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mình</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3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800"/>
                        </a:spcAft>
                        <a:tabLst>
                          <a:tab pos="1386840" algn="l"/>
                        </a:tabLst>
                      </a:pPr>
                      <a:r>
                        <a:rPr lang="en-US" sz="2300" b="1">
                          <a:solidFill>
                            <a:srgbClr val="0D0D0D"/>
                          </a:solidFill>
                          <a:effectLst/>
                          <a:latin typeface="Times New Roman" panose="02020603050405020304" pitchFamily="18" charset="0"/>
                          <a:ea typeface="MS Mincho"/>
                          <a:cs typeface="Times New Roman" panose="02020603050405020304" pitchFamily="18" charset="0"/>
                        </a:rPr>
                        <a:t>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1354943615"/>
                  </a:ext>
                </a:extLst>
              </a:tr>
              <a:tr h="0">
                <a:tc vMerge="1">
                  <a:txBody>
                    <a:bodyPr/>
                    <a:lstStyle/>
                    <a:p>
                      <a:pPr algn="ctr">
                        <a:lnSpc>
                          <a:spcPct val="115000"/>
                        </a:lnSpc>
                        <a:spcAft>
                          <a:spcPts val="800"/>
                        </a:spcAft>
                        <a:tabLst>
                          <a:tab pos="1386840" algn="l"/>
                        </a:tabLs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800"/>
                        </a:spcAft>
                        <a:tabLst>
                          <a:tab pos="1386840" algn="l"/>
                        </a:tabLst>
                      </a:pPr>
                      <a:r>
                        <a:rPr lang="en-US" sz="2300" dirty="0" err="1">
                          <a:solidFill>
                            <a:srgbClr val="0D0D0D"/>
                          </a:solidFill>
                          <a:effectLst/>
                          <a:latin typeface="Times New Roman" panose="02020603050405020304" pitchFamily="18" charset="0"/>
                          <a:ea typeface="MS Mincho"/>
                          <a:cs typeface="Times New Roman" panose="02020603050405020304" pitchFamily="18" charset="0"/>
                        </a:rPr>
                        <a:t>Nêu</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nhan</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đề</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tên</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tác</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giả</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và</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cảm</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xúc</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khái</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quát</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về</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bài</a:t>
                      </a:r>
                      <a:r>
                        <a:rPr lang="en-US" sz="2300" dirty="0">
                          <a:solidFill>
                            <a:srgbClr val="0D0D0D"/>
                          </a:solidFill>
                          <a:effectLst/>
                          <a:latin typeface="Times New Roman" panose="02020603050405020304" pitchFamily="18" charset="0"/>
                          <a:ea typeface="MS Mincho"/>
                          <a:cs typeface="Times New Roman" panose="02020603050405020304" pitchFamily="18" charset="0"/>
                        </a:rPr>
                        <a:t> </a:t>
                      </a:r>
                      <a:r>
                        <a:rPr lang="en-US" sz="2300" dirty="0" err="1">
                          <a:solidFill>
                            <a:srgbClr val="0D0D0D"/>
                          </a:solidFill>
                          <a:effectLst/>
                          <a:latin typeface="Times New Roman" panose="02020603050405020304" pitchFamily="18" charset="0"/>
                          <a:ea typeface="MS Mincho"/>
                          <a:cs typeface="Times New Roman" panose="02020603050405020304" pitchFamily="18" charset="0"/>
                        </a:rPr>
                        <a:t>thơ</a:t>
                      </a:r>
                      <a:r>
                        <a:rPr lang="en-US" sz="2300" dirty="0">
                          <a:solidFill>
                            <a:srgbClr val="0D0D0D"/>
                          </a:solidFill>
                          <a:effectLst/>
                          <a:latin typeface="Times New Roman" panose="02020603050405020304" pitchFamily="18" charset="0"/>
                          <a:ea typeface="MS Mincho"/>
                          <a:cs typeface="Times New Roman" panose="02020603050405020304" pitchFamily="18" charset="0"/>
                        </a:rPr>
                        <a:t>.</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800"/>
                        </a:spcAft>
                        <a:tabLst>
                          <a:tab pos="1386840" algn="l"/>
                        </a:tabLst>
                      </a:pPr>
                      <a:r>
                        <a:rPr lang="en-US" sz="2300" b="1">
                          <a:solidFill>
                            <a:srgbClr val="0D0D0D"/>
                          </a:solidFill>
                          <a:effectLst/>
                          <a:latin typeface="Times New Roman" panose="02020603050405020304" pitchFamily="18" charset="0"/>
                          <a:ea typeface="MS Mincho"/>
                          <a:cs typeface="Times New Roman" panose="02020603050405020304" pitchFamily="18" charset="0"/>
                        </a:rPr>
                        <a:t>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926837118"/>
                  </a:ext>
                </a:extLst>
              </a:tr>
              <a:tr h="0">
                <a:tc rowSpan="3">
                  <a:txBody>
                    <a:bodyPr/>
                    <a:lstStyle/>
                    <a:p>
                      <a:pPr algn="ctr">
                        <a:lnSpc>
                          <a:spcPct val="115000"/>
                        </a:lnSpc>
                        <a:spcAft>
                          <a:spcPts val="800"/>
                        </a:spcAft>
                        <a:tabLst>
                          <a:tab pos="1386840" algn="l"/>
                        </a:tabLst>
                      </a:pPr>
                      <a:r>
                        <a:rPr lang="en-US" sz="2300" b="1">
                          <a:solidFill>
                            <a:srgbClr val="0D0D0D"/>
                          </a:solidFill>
                          <a:effectLst/>
                          <a:latin typeface="Times New Roman" panose="02020603050405020304" pitchFamily="18" charset="0"/>
                          <a:ea typeface="MS Mincho"/>
                          <a:cs typeface="Times New Roman" panose="02020603050405020304" pitchFamily="18" charset="0"/>
                        </a:rPr>
                        <a:t> </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tabLst>
                          <a:tab pos="1386840" algn="l"/>
                        </a:tabLst>
                      </a:pPr>
                      <a:r>
                        <a:rPr lang="en-US" sz="2300" b="1">
                          <a:solidFill>
                            <a:srgbClr val="0D0D0D"/>
                          </a:solidFill>
                          <a:effectLst/>
                          <a:latin typeface="Times New Roman" panose="02020603050405020304" pitchFamily="18" charset="0"/>
                          <a:ea typeface="MS Mincho"/>
                          <a:cs typeface="Times New Roman" panose="02020603050405020304" pitchFamily="18" charset="0"/>
                        </a:rPr>
                        <a:t>Thân đoạn</a:t>
                      </a:r>
                      <a:endParaRPr lang="en-US" sz="23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marL="457200">
                        <a:lnSpc>
                          <a:spcPct val="115000"/>
                        </a:lnSpc>
                        <a:spcAft>
                          <a:spcPts val="0"/>
                        </a:spcAft>
                      </a:pP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 xmlns:a16="http://schemas.microsoft.com/office/drawing/2014/main" val="1681814775"/>
                  </a:ext>
                </a:extLst>
              </a:tr>
              <a:tr h="0">
                <a:tc vMerge="1">
                  <a:txBody>
                    <a:bodyPr/>
                    <a:lstStyle/>
                    <a:p>
                      <a:endParaRPr lang="en-US"/>
                    </a:p>
                  </a:txBody>
                  <a:tcPr/>
                </a:tc>
                <a:tc>
                  <a:txBody>
                    <a:bodyPr/>
                    <a:lstStyle/>
                    <a:p>
                      <a:pPr marL="457200">
                        <a:lnSpc>
                          <a:spcPct val="115000"/>
                        </a:lnSpc>
                        <a:spcAft>
                          <a:spcPts val="0"/>
                        </a:spcAft>
                      </a:pP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3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 xmlns:a16="http://schemas.microsoft.com/office/drawing/2014/main" val="1332706258"/>
                  </a:ext>
                </a:extLst>
              </a:tr>
              <a:tr h="0">
                <a:tc vMerge="1">
                  <a:txBody>
                    <a:bodyPr/>
                    <a:lstStyle/>
                    <a:p>
                      <a:endParaRPr lang="en-US"/>
                    </a:p>
                  </a:txBody>
                  <a:tcPr/>
                </a:tc>
                <a:tc>
                  <a:txBody>
                    <a:bodyPr/>
                    <a:lstStyle/>
                    <a:p>
                      <a:pPr marL="457200">
                        <a:lnSpc>
                          <a:spcPct val="115000"/>
                        </a:lnSpc>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Sử dụng một số từ ngữ để tạo sự liên kết chặt chẽ giữa các câu.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 xmlns:a16="http://schemas.microsoft.com/office/drawing/2014/main" val="1284872677"/>
                  </a:ext>
                </a:extLst>
              </a:tr>
              <a:tr h="0">
                <a:tc rowSpan="3">
                  <a:txBody>
                    <a:bodyPr/>
                    <a:lstStyle/>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tabLst>
                          <a:tab pos="1386840" algn="l"/>
                        </a:tabLst>
                      </a:pP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Kết</a:t>
                      </a: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r>
                        <a:rPr lang="en-US" sz="2300" b="1" dirty="0" err="1">
                          <a:solidFill>
                            <a:srgbClr val="0D0D0D"/>
                          </a:solidFill>
                          <a:effectLst/>
                          <a:latin typeface="Times New Roman" panose="02020603050405020304" pitchFamily="18" charset="0"/>
                          <a:ea typeface="MS Mincho"/>
                          <a:cs typeface="Times New Roman" panose="02020603050405020304" pitchFamily="18" charset="0"/>
                        </a:rPr>
                        <a:t>đoạn</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457200">
                        <a:lnSpc>
                          <a:spcPct val="115000"/>
                        </a:lnSpc>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Khẳng định lại cảm xúc và ý nghĩa của bài thơ với bản thân.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494566838"/>
                  </a:ext>
                </a:extLst>
              </a:tr>
              <a:tr h="0">
                <a:tc vMerge="1">
                  <a:txBody>
                    <a:bodyPr/>
                    <a:lstStyle/>
                    <a:p>
                      <a:endParaRPr lang="en-US"/>
                    </a:p>
                  </a:txBody>
                  <a:tcPr/>
                </a:tc>
                <a:tc>
                  <a:txBody>
                    <a:bodyPr/>
                    <a:lstStyle/>
                    <a:p>
                      <a:pPr marL="457200">
                        <a:lnSpc>
                          <a:spcPct val="115000"/>
                        </a:lnSpc>
                        <a:spcAft>
                          <a:spcPts val="0"/>
                        </a:spcAft>
                      </a:pPr>
                      <a:r>
                        <a:rPr lang="en-US" sz="2300">
                          <a:effectLst/>
                          <a:latin typeface="Times New Roman" panose="02020603050405020304" pitchFamily="18" charset="0"/>
                          <a:ea typeface="Times New Roman" panose="02020603050405020304" pitchFamily="18" charset="0"/>
                          <a:cs typeface="Times New Roman" panose="02020603050405020304" pitchFamily="18" charset="0"/>
                        </a:rPr>
                        <a:t>Kết đoạn bằng dấu chấm câu dùng để ngắt đoạn.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2082050816"/>
                  </a:ext>
                </a:extLst>
              </a:tr>
              <a:tr h="0">
                <a:tc vMerge="1">
                  <a:txBody>
                    <a:bodyPr/>
                    <a:lstStyle/>
                    <a:p>
                      <a:endParaRPr lang="en-US"/>
                    </a:p>
                  </a:txBody>
                  <a:tcPr/>
                </a:tc>
                <a:tc>
                  <a:txBody>
                    <a:bodyPr/>
                    <a:lstStyle/>
                    <a:p>
                      <a:pPr marL="457200">
                        <a:lnSpc>
                          <a:spcPct val="115000"/>
                        </a:lnSpc>
                        <a:spcAft>
                          <a:spcPts val="0"/>
                        </a:spcAft>
                      </a:pPr>
                      <a:r>
                        <a:rPr lang="en-US" sz="2300">
                          <a:effectLst/>
                          <a:latin typeface="Times New Roman" panose="02020603050405020304" pitchFamily="18" charset="0"/>
                          <a:ea typeface="Calibri" panose="020F0502020204030204" pitchFamily="34" charset="0"/>
                          <a:cs typeface="Times New Roman" panose="02020603050405020304" pitchFamily="18" charset="0"/>
                        </a:rPr>
                        <a:t>Đảm bảo các yêu cầu về chính tả, ngữ pháp, diễn đạt trong cả đoạn văn</a:t>
                      </a:r>
                      <a:endParaRPr lang="en-US" sz="2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800"/>
                        </a:spcAft>
                        <a:tabLst>
                          <a:tab pos="1386840" algn="l"/>
                        </a:tabLst>
                      </a:pPr>
                      <a:r>
                        <a:rPr lang="en-US" sz="2300" b="1" dirty="0">
                          <a:solidFill>
                            <a:srgbClr val="0D0D0D"/>
                          </a:solidFill>
                          <a:effectLst/>
                          <a:latin typeface="Times New Roman" panose="02020603050405020304" pitchFamily="18" charset="0"/>
                          <a:ea typeface="MS Mincho"/>
                          <a:cs typeface="Times New Roman" panose="02020603050405020304" pitchFamily="18" charset="0"/>
                        </a:rPr>
                        <a:t> </a:t>
                      </a:r>
                      <a:endParaRPr lang="en-US" sz="2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 xmlns:a16="http://schemas.microsoft.com/office/drawing/2014/main" val="2750715602"/>
                  </a:ext>
                </a:extLst>
              </a:tr>
            </a:tbl>
          </a:graphicData>
        </a:graphic>
      </p:graphicFrame>
    </p:spTree>
    <p:extLst>
      <p:ext uri="{BB962C8B-B14F-4D97-AF65-F5344CB8AC3E}">
        <p14:creationId xmlns:p14="http://schemas.microsoft.com/office/powerpoint/2010/main" val="4161955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0400" y="361289"/>
            <a:ext cx="10858500" cy="5682389"/>
          </a:xfrm>
          <a:prstGeom prst="rect">
            <a:avLst/>
          </a:prstGeom>
        </p:spPr>
        <p:txBody>
          <a:bodyPr>
            <a:spAutoFit/>
          </a:bodyPr>
          <a:lstStyle/>
          <a:p>
            <a:pPr>
              <a:lnSpc>
                <a:spcPct val="115000"/>
              </a:lnSpc>
              <a:spcAft>
                <a:spcPts val="80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spcAft>
                <a:spcPts val="800"/>
              </a:spcAft>
            </a:pP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chùm</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xưa</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Xuyên</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suốt</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HXH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phẫn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uất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gắng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gượng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vươn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rơi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gắm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đáo</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xót</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xưa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mọn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thê</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riêng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Xuân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bao</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thêm</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trân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562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1702" t="34326" r="43845" b="43283"/>
          <a:stretch>
            <a:fillRect/>
          </a:stretch>
        </p:blipFill>
        <p:spPr>
          <a:xfrm>
            <a:off x="0" y="0"/>
            <a:ext cx="3731341" cy="959964"/>
          </a:xfrm>
          <a:custGeom>
            <a:avLst/>
            <a:gdLst>
              <a:gd name="connsiteX0" fmla="*/ 0 w 6592529"/>
              <a:gd name="connsiteY0" fmla="*/ 0 h 1696064"/>
              <a:gd name="connsiteX1" fmla="*/ 6592529 w 6592529"/>
              <a:gd name="connsiteY1" fmla="*/ 0 h 1696064"/>
              <a:gd name="connsiteX2" fmla="*/ 6592529 w 6592529"/>
              <a:gd name="connsiteY2" fmla="*/ 1696064 h 1696064"/>
              <a:gd name="connsiteX3" fmla="*/ 0 w 6592529"/>
              <a:gd name="connsiteY3" fmla="*/ 1696064 h 1696064"/>
              <a:gd name="connsiteX4" fmla="*/ 0 w 6592529"/>
              <a:gd name="connsiteY4" fmla="*/ 0 h 169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529" h="1696064">
                <a:moveTo>
                  <a:pt x="0" y="0"/>
                </a:moveTo>
                <a:lnTo>
                  <a:pt x="6592529" y="0"/>
                </a:lnTo>
                <a:lnTo>
                  <a:pt x="6592529" y="1696064"/>
                </a:lnTo>
                <a:lnTo>
                  <a:pt x="0" y="1696064"/>
                </a:lnTo>
                <a:lnTo>
                  <a:pt x="0" y="0"/>
                </a:lnTo>
                <a:close/>
              </a:path>
            </a:pathLst>
          </a:custGeom>
        </p:spPr>
      </p:pic>
      <p:sp>
        <p:nvSpPr>
          <p:cNvPr id="5" name="Rectangle 4"/>
          <p:cNvSpPr/>
          <p:nvPr/>
        </p:nvSpPr>
        <p:spPr>
          <a:xfrm>
            <a:off x="3947298" y="126039"/>
            <a:ext cx="5435078"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HÌNH THÀNH KIẾN THỨC</a:t>
            </a:r>
          </a:p>
        </p:txBody>
      </p:sp>
      <p:sp>
        <p:nvSpPr>
          <p:cNvPr id="6" name="Diamond 5"/>
          <p:cNvSpPr/>
          <p:nvPr/>
        </p:nvSpPr>
        <p:spPr>
          <a:xfrm>
            <a:off x="285750" y="959964"/>
            <a:ext cx="723900"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I</a:t>
            </a:r>
          </a:p>
        </p:txBody>
      </p:sp>
      <p:sp>
        <p:nvSpPr>
          <p:cNvPr id="7" name="Rectangle 6"/>
          <p:cNvSpPr/>
          <p:nvPr/>
        </p:nvSpPr>
        <p:spPr>
          <a:xfrm>
            <a:off x="1130949" y="959964"/>
            <a:ext cx="2600392" cy="587853"/>
          </a:xfrm>
          <a:prstGeom prst="rect">
            <a:avLst/>
          </a:prstGeom>
        </p:spPr>
        <p:txBody>
          <a:bodyPr wrap="none">
            <a:spAutoFit/>
          </a:bodyPr>
          <a:lstStyle/>
          <a:p>
            <a:pPr algn="just">
              <a:lnSpc>
                <a:spcPct val="115000"/>
              </a:lnSpc>
              <a:spcAft>
                <a:spcPts val="0"/>
              </a:spcAft>
            </a:pP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 7"/>
          <p:cNvSpPr/>
          <p:nvPr/>
        </p:nvSpPr>
        <p:spPr>
          <a:xfrm>
            <a:off x="564604" y="1547817"/>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9" name="Rectangle 8"/>
          <p:cNvSpPr/>
          <p:nvPr/>
        </p:nvSpPr>
        <p:spPr>
          <a:xfrm>
            <a:off x="1130949" y="1520958"/>
            <a:ext cx="3950120" cy="523220"/>
          </a:xfrm>
          <a:prstGeom prst="rect">
            <a:avLst/>
          </a:prstGeom>
        </p:spPr>
        <p:txBody>
          <a:bodyPr wrap="none">
            <a:spAutoFit/>
          </a:bodyPr>
          <a:lstStyle/>
          <a:p>
            <a:r>
              <a:rPr lang="en-US" sz="2800" b="1">
                <a:solidFill>
                  <a:srgbClr val="7030A0"/>
                </a:solidFill>
                <a:effectLst/>
                <a:latin typeface="Times New Roman" panose="02020603050405020304" pitchFamily="18" charset="0"/>
                <a:ea typeface="Calibri" panose="020F0502020204030204" pitchFamily="34" charset="0"/>
              </a:rPr>
              <a:t>Tác</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giả</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Hồ</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Xuân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Hương</a:t>
            </a:r>
            <a:endParaRPr lang="en-US" sz="2800" dirty="0"/>
          </a:p>
        </p:txBody>
      </p:sp>
      <p:sp>
        <p:nvSpPr>
          <p:cNvPr id="10" name="Rectangle 9"/>
          <p:cNvSpPr/>
          <p:nvPr/>
        </p:nvSpPr>
        <p:spPr>
          <a:xfrm>
            <a:off x="1941271" y="2078759"/>
            <a:ext cx="8296758" cy="587853"/>
          </a:xfrm>
          <a:prstGeom prst="rect">
            <a:avLst/>
          </a:prstGeom>
        </p:spPr>
        <p:txBody>
          <a:bodyPr wrap="none">
            <a:spAutoFit/>
          </a:bodyPr>
          <a:lstStyle/>
          <a:p>
            <a:pPr marL="57150" marR="57150" algn="ctr">
              <a:lnSpc>
                <a:spcPct val="115000"/>
              </a:lnSpc>
              <a:spcAft>
                <a:spcPts val="800"/>
              </a:spcAft>
              <a:tabLst>
                <a:tab pos="57150" algn="l"/>
                <a:tab pos="152400" algn="l"/>
              </a:tabLs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01: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555444484"/>
              </p:ext>
            </p:extLst>
          </p:nvPr>
        </p:nvGraphicFramePr>
        <p:xfrm>
          <a:off x="660399" y="2666612"/>
          <a:ext cx="10858500" cy="3925824"/>
        </p:xfrm>
        <a:graphic>
          <a:graphicData uri="http://schemas.openxmlformats.org/drawingml/2006/table">
            <a:tbl>
              <a:tblPr firstRow="1" firstCol="1" bandRow="1"/>
              <a:tblGrid>
                <a:gridCol w="5543556">
                  <a:extLst>
                    <a:ext uri="{9D8B030D-6E8A-4147-A177-3AD203B41FA5}">
                      <a16:colId xmlns="" xmlns:a16="http://schemas.microsoft.com/office/drawing/2014/main" val="1175605720"/>
                    </a:ext>
                  </a:extLst>
                </a:gridCol>
                <a:gridCol w="5314944">
                  <a:extLst>
                    <a:ext uri="{9D8B030D-6E8A-4147-A177-3AD203B41FA5}">
                      <a16:colId xmlns="" xmlns:a16="http://schemas.microsoft.com/office/drawing/2014/main" val="3634374235"/>
                    </a:ext>
                  </a:extLst>
                </a:gridCol>
              </a:tblGrid>
              <a:tr h="0">
                <a:tc gridSpan="2">
                  <a:txBody>
                    <a:bodyPr/>
                    <a:lstStyle/>
                    <a:p>
                      <a:pPr marL="685800" marR="57150" algn="ctr">
                        <a:lnSpc>
                          <a:spcPct val="115000"/>
                        </a:lnSpc>
                        <a:spcAft>
                          <a:spcPts val="0"/>
                        </a:spcAft>
                        <a:tabLst>
                          <a:tab pos="57150" algn="l"/>
                          <a:tab pos="152400" algn="l"/>
                        </a:tabLst>
                      </a:pP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extLst>
                  <a:ext uri="{0D108BD9-81ED-4DB2-BD59-A6C34878D82A}">
                    <a16:rowId xmlns="" xmlns:a16="http://schemas.microsoft.com/office/drawing/2014/main" val="668260877"/>
                  </a:ext>
                </a:extLst>
              </a:tr>
              <a:tr h="0">
                <a:tc>
                  <a:txBody>
                    <a:bodyPr/>
                    <a:lstStyle/>
                    <a:p>
                      <a:pPr marL="457200" marR="57150" algn="just">
                        <a:lnSpc>
                          <a:spcPct val="115000"/>
                        </a:lnSpc>
                        <a:spcAft>
                          <a:spcPts val="0"/>
                        </a:spcAft>
                        <a:tabLst>
                          <a:tab pos="57150" algn="l"/>
                          <a:tab pos="152400" algn="l"/>
                        </a:tabLst>
                      </a:pPr>
                      <a:r>
                        <a:rPr lang="en-US" sz="32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1.Tác </a:t>
                      </a:r>
                      <a:r>
                        <a:rPr lang="en-US" sz="32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32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7150" lvl="0" indent="-342900" algn="just">
                        <a:lnSpc>
                          <a:spcPct val="115000"/>
                        </a:lnSpc>
                        <a:spcAft>
                          <a:spcPts val="0"/>
                        </a:spcAft>
                        <a:buFont typeface="Times New Roman" panose="02020603050405020304" pitchFamily="18" charset="0"/>
                        <a:buChar char="-"/>
                        <a:tabLst>
                          <a:tab pos="57150" algn="l"/>
                          <a:tab pos="152400" algn="l"/>
                        </a:tabLst>
                      </a:pP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7150" lvl="0" indent="-342900" algn="just">
                        <a:lnSpc>
                          <a:spcPct val="115000"/>
                        </a:lnSpc>
                        <a:spcAft>
                          <a:spcPts val="0"/>
                        </a:spcAft>
                        <a:buFont typeface="Times New Roman" panose="02020603050405020304" pitchFamily="18" charset="0"/>
                        <a:buChar char="-"/>
                        <a:tabLst>
                          <a:tab pos="57150" algn="l"/>
                          <a:tab pos="152400" algn="l"/>
                        </a:tabLst>
                      </a:pP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i="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i="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i="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i="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i="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i="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i="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3200"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57150" algn="ctr">
                        <a:lnSpc>
                          <a:spcPct val="115000"/>
                        </a:lnSpc>
                        <a:spcAft>
                          <a:spcPts val="0"/>
                        </a:spcAft>
                        <a:tabLst>
                          <a:tab pos="57150" algn="l"/>
                          <a:tab pos="152400" algn="l"/>
                        </a:tabLst>
                      </a:pPr>
                      <a:r>
                        <a:rPr lang="en-US" sz="3200" b="1"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2.Tác </a:t>
                      </a:r>
                      <a:r>
                        <a:rPr lang="en-US" sz="3200" b="1"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7150" lvl="0" indent="-342900">
                        <a:lnSpc>
                          <a:spcPct val="115000"/>
                        </a:lnSpc>
                        <a:spcAft>
                          <a:spcPts val="0"/>
                        </a:spcAft>
                        <a:buFont typeface="Times New Roman" panose="02020603050405020304" pitchFamily="18" charset="0"/>
                        <a:buChar char="-"/>
                        <a:tabLst>
                          <a:tab pos="57150" algn="l"/>
                          <a:tab pos="152400" algn="l"/>
                        </a:tabLst>
                      </a:pP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xứ</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7150" lvl="0" indent="-342900">
                        <a:lnSpc>
                          <a:spcPct val="115000"/>
                        </a:lnSpc>
                        <a:spcAft>
                          <a:spcPts val="0"/>
                        </a:spcAft>
                        <a:buFont typeface="Times New Roman" panose="02020603050405020304" pitchFamily="18" charset="0"/>
                        <a:buChar char="-"/>
                        <a:tabLst>
                          <a:tab pos="57150" algn="l"/>
                          <a:tab pos="152400" algn="l"/>
                        </a:tabLst>
                      </a:pP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7150" lvl="0" indent="-342900">
                        <a:lnSpc>
                          <a:spcPct val="115000"/>
                        </a:lnSpc>
                        <a:spcAft>
                          <a:spcPts val="0"/>
                        </a:spcAft>
                        <a:buFont typeface="Times New Roman" panose="02020603050405020304" pitchFamily="18" charset="0"/>
                        <a:buChar char="-"/>
                        <a:tabLst>
                          <a:tab pos="57150" algn="l"/>
                          <a:tab pos="152400" algn="l"/>
                        </a:tabLst>
                      </a:pP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7150" lvl="0" indent="-342900">
                        <a:lnSpc>
                          <a:spcPct val="115000"/>
                        </a:lnSpc>
                        <a:spcAft>
                          <a:spcPts val="0"/>
                        </a:spcAft>
                        <a:buFont typeface="Times New Roman" panose="02020603050405020304" pitchFamily="18" charset="0"/>
                        <a:buChar char="-"/>
                        <a:tabLst>
                          <a:tab pos="57150" algn="l"/>
                          <a:tab pos="152400" algn="l"/>
                        </a:tabLst>
                      </a:pP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tình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57150" lvl="0" indent="-342900">
                        <a:lnSpc>
                          <a:spcPct val="115000"/>
                        </a:lnSpc>
                        <a:spcAft>
                          <a:spcPts val="0"/>
                        </a:spcAft>
                        <a:buFont typeface="Times New Roman" panose="02020603050405020304" pitchFamily="18" charset="0"/>
                        <a:buChar char="-"/>
                        <a:tabLst>
                          <a:tab pos="57150" algn="l"/>
                          <a:tab pos="152400" algn="l"/>
                        </a:tabLst>
                      </a:pP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3200" dirty="0">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1D1B11"/>
                          </a:solidFill>
                          <a:effectLst/>
                          <a:latin typeface="Times New Roman" panose="02020603050405020304" pitchFamily="18" charset="0"/>
                          <a:ea typeface="Times New Roman" panose="02020603050405020304" pitchFamily="18" charset="0"/>
                          <a:cs typeface="Times New Roman" panose="02020603050405020304" pitchFamily="18" charset="0"/>
                        </a:rPr>
                        <a:t>cục</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63415850"/>
                  </a:ext>
                </a:extLst>
              </a:tr>
            </a:tbl>
          </a:graphicData>
        </a:graphic>
      </p:graphicFrame>
      <p:sp>
        <p:nvSpPr>
          <p:cNvPr id="2" name="Rectangle 1"/>
          <p:cNvSpPr/>
          <p:nvPr/>
        </p:nvSpPr>
        <p:spPr>
          <a:xfrm>
            <a:off x="4612106" y="901486"/>
            <a:ext cx="6096000" cy="307777"/>
          </a:xfrm>
          <a:prstGeom prst="rect">
            <a:avLst/>
          </a:prstGeom>
        </p:spPr>
        <p:txBody>
          <a:bodyPr>
            <a:spAutoFit/>
          </a:bodyPr>
          <a:lstStyle/>
          <a:p>
            <a:r>
              <a:rPr lang="vi-VN" sz="1400" dirty="0">
                <a:solidFill>
                  <a:schemeClr val="bg1"/>
                </a:solidFill>
              </a:rPr>
              <a:t>Nguyễn Thị Phấn-0814315378-TH,THCS &amp; THPT ischool Quy Nhơn</a:t>
            </a:r>
            <a:endParaRPr lang="en-US" sz="1400" dirty="0">
              <a:solidFill>
                <a:schemeClr val="bg1"/>
              </a:solidFill>
            </a:endParaRPr>
          </a:p>
        </p:txBody>
      </p:sp>
    </p:spTree>
    <p:extLst>
      <p:ext uri="{BB962C8B-B14F-4D97-AF65-F5344CB8AC3E}">
        <p14:creationId xmlns:p14="http://schemas.microsoft.com/office/powerpoint/2010/main" val="249034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mond 5"/>
          <p:cNvSpPr/>
          <p:nvPr/>
        </p:nvSpPr>
        <p:spPr>
          <a:xfrm>
            <a:off x="241505" y="148803"/>
            <a:ext cx="723900"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a:t>
            </a:r>
          </a:p>
        </p:txBody>
      </p:sp>
      <p:sp>
        <p:nvSpPr>
          <p:cNvPr id="7" name="Rectangle 6"/>
          <p:cNvSpPr/>
          <p:nvPr/>
        </p:nvSpPr>
        <p:spPr>
          <a:xfrm>
            <a:off x="1086704" y="148803"/>
            <a:ext cx="2600392"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 7"/>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8"/>
          <p:cNvSpPr/>
          <p:nvPr/>
        </p:nvSpPr>
        <p:spPr>
          <a:xfrm>
            <a:off x="1086704" y="709797"/>
            <a:ext cx="39501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mn-cs"/>
              </a:rPr>
              <a:t>Tác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giả</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Hồ</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Xuân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Hương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647700" y="1185371"/>
            <a:ext cx="6528620" cy="5645648"/>
          </a:xfrm>
          <a:prstGeom prst="rect">
            <a:avLst/>
          </a:prstGeom>
        </p:spPr>
        <p:txBody>
          <a:bodyPr wrap="square">
            <a:spAutoFit/>
          </a:bodyPr>
          <a:lstStyle/>
          <a:p>
            <a:pPr algn="just">
              <a:lnSpc>
                <a:spcPct val="115000"/>
              </a:lnSpc>
              <a:spcAft>
                <a:spcPts val="800"/>
              </a:spcAft>
            </a:pP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vi-VN" sz="2800" dirty="0">
                <a:solidFill>
                  <a:srgbClr val="1D1B11"/>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Chưa xác định được năm sinh</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năm mất.</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Sống vào khoảng nửa cuối thế kỷ XVIII – nửa đầu thế kỷ XIX.</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Quê quán: Làng Quỳnh Đôi </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huyện Quỳnh Lưu </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tỉnh Nghệ An nhưng sống chủ yếu ở kinh thành Thăng Long.</a:t>
            </a:r>
            <a:endParaRPr lang="en-US" sz="28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Hoàn cảnh xuất thân: trong một gia đình nhà nho nghèo, cha làm nghề dạy học.</a:t>
            </a:r>
            <a:endParaRPr lang="en-US" sz="28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HXH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7303660" y="1552917"/>
            <a:ext cx="4052597" cy="4428333"/>
          </a:xfrm>
          <a:prstGeom prst="rect">
            <a:avLst/>
          </a:prstGeom>
        </p:spPr>
      </p:pic>
    </p:spTree>
    <p:extLst>
      <p:ext uri="{BB962C8B-B14F-4D97-AF65-F5344CB8AC3E}">
        <p14:creationId xmlns:p14="http://schemas.microsoft.com/office/powerpoint/2010/main" val="268432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mond 5"/>
          <p:cNvSpPr/>
          <p:nvPr/>
        </p:nvSpPr>
        <p:spPr>
          <a:xfrm>
            <a:off x="241505" y="148803"/>
            <a:ext cx="723900"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a:t>
            </a:r>
          </a:p>
        </p:txBody>
      </p:sp>
      <p:sp>
        <p:nvSpPr>
          <p:cNvPr id="7" name="Rectangle 6"/>
          <p:cNvSpPr/>
          <p:nvPr/>
        </p:nvSpPr>
        <p:spPr>
          <a:xfrm>
            <a:off x="1086704" y="148803"/>
            <a:ext cx="2600392"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 7"/>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9" name="Rectangle 8"/>
          <p:cNvSpPr/>
          <p:nvPr/>
        </p:nvSpPr>
        <p:spPr>
          <a:xfrm>
            <a:off x="1086704" y="709797"/>
            <a:ext cx="39501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Calibri" panose="020F0502020204030204" pitchFamily="34" charset="0"/>
                <a:cs typeface="+mn-cs"/>
              </a:rPr>
              <a:t>Tác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giả</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Hồ</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Xuân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Hương</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410495" y="1294457"/>
            <a:ext cx="6553201" cy="4962384"/>
          </a:xfrm>
          <a:prstGeom prst="rect">
            <a:avLst/>
          </a:prstGeom>
        </p:spPr>
        <p:txBody>
          <a:bodyPr wrap="square">
            <a:spAutoFit/>
          </a:bodyPr>
          <a:lstStyle/>
          <a:p>
            <a:pPr algn="just">
              <a:lnSpc>
                <a:spcPct val="115000"/>
              </a:lnSpc>
              <a:spcAft>
                <a:spcPts val="800"/>
              </a:spcAft>
            </a:pP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b="1"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tác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Hán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Nôm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Nôm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HXH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đậm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tài,cảm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mệnh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danh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2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chúa</a:t>
            </a:r>
            <a:r>
              <a:rPr lang="en-US" sz="2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Nôm</a:t>
            </a:r>
            <a:r>
              <a:rPr lang="en-US" sz="2800" i="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513155" y="1294457"/>
            <a:ext cx="4331537" cy="4602260"/>
          </a:xfrm>
          <a:prstGeom prst="rect">
            <a:avLst/>
          </a:prstGeom>
        </p:spPr>
      </p:pic>
    </p:spTree>
    <p:extLst>
      <p:ext uri="{BB962C8B-B14F-4D97-AF65-F5344CB8AC3E}">
        <p14:creationId xmlns:p14="http://schemas.microsoft.com/office/powerpoint/2010/main" val="280107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mond 5"/>
          <p:cNvSpPr/>
          <p:nvPr/>
        </p:nvSpPr>
        <p:spPr>
          <a:xfrm>
            <a:off x="241505" y="148803"/>
            <a:ext cx="723900"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a:t>
            </a:r>
          </a:p>
        </p:txBody>
      </p:sp>
      <p:sp>
        <p:nvSpPr>
          <p:cNvPr id="7" name="Rectangle 6"/>
          <p:cNvSpPr/>
          <p:nvPr/>
        </p:nvSpPr>
        <p:spPr>
          <a:xfrm>
            <a:off x="1086704" y="148803"/>
            <a:ext cx="2600392" cy="587853"/>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 7"/>
          <p:cNvSpPr/>
          <p:nvPr/>
        </p:nvSpPr>
        <p:spPr>
          <a:xfrm>
            <a:off x="520359" y="736656"/>
            <a:ext cx="591165" cy="530942"/>
          </a:xfrm>
          <a:prstGeom prst="ellips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1232823" y="679745"/>
            <a:ext cx="2943434" cy="587853"/>
          </a:xfrm>
          <a:prstGeom prst="rect">
            <a:avLst/>
          </a:prstGeom>
        </p:spPr>
        <p:txBody>
          <a:bodyPr wrap="none">
            <a:spAutoFit/>
          </a:bodyPr>
          <a:lstStyle/>
          <a:p>
            <a:pPr algn="just">
              <a:lnSpc>
                <a:spcPct val="115000"/>
              </a:lnSpc>
              <a:spcAft>
                <a:spcPts val="800"/>
              </a:spcAft>
            </a:pPr>
            <a:r>
              <a:rPr lang="en-US"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60400" y="1159033"/>
            <a:ext cx="10858500" cy="5560497"/>
          </a:xfrm>
          <a:prstGeom prst="rect">
            <a:avLst/>
          </a:prstGeom>
        </p:spPr>
        <p:txBody>
          <a:bodyPr>
            <a:spAutoFit/>
          </a:bodyPr>
          <a:lstStyle/>
          <a:p>
            <a:pPr algn="just">
              <a:lnSpc>
                <a:spcPct val="115000"/>
              </a:lnSpc>
              <a:spcAft>
                <a:spcPts val="800"/>
              </a:spcAft>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khó</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canh</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hồng</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57150" algn="just">
              <a:lnSpc>
                <a:spcPct val="115000"/>
              </a:lnSpc>
              <a:spcAft>
                <a:spcPts val="800"/>
              </a:spcAft>
              <a:tabLst>
                <a:tab pos="57150" algn="l"/>
                <a:tab pos="152400" algn="l"/>
              </a:tabLst>
            </a:pP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xứ</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chùm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57150" algn="just">
              <a:lnSpc>
                <a:spcPct val="115000"/>
              </a:lnSpc>
              <a:spcAft>
                <a:spcPts val="800"/>
              </a:spcAft>
              <a:tabLst>
                <a:tab pos="57150" algn="l"/>
                <a:tab pos="152400" algn="l"/>
              </a:tabLst>
            </a:pP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Nôm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bát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cú</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R="57150" algn="just">
              <a:lnSpc>
                <a:spcPct val="115000"/>
              </a:lnSpc>
              <a:spcAft>
                <a:spcPts val="800"/>
              </a:spcAft>
              <a:tabLst>
                <a:tab pos="57150" algn="l"/>
                <a:tab pos="152400" algn="l"/>
              </a:tabLst>
            </a:pP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duyên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éo</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trữ</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bộc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lộ</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e.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f.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b="1"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Bốn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solidFill>
                  <a:srgbClr val="1D1B1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8819536" y="442729"/>
            <a:ext cx="2507635" cy="2521723"/>
          </a:xfrm>
          <a:prstGeom prst="ellipse">
            <a:avLst/>
          </a:prstGeom>
          <a:ln>
            <a:noFill/>
          </a:ln>
          <a:effectLst>
            <a:softEdge rad="112500"/>
          </a:effectLst>
        </p:spPr>
      </p:pic>
    </p:spTree>
    <p:extLst>
      <p:ext uri="{BB962C8B-B14F-4D97-AF65-F5344CB8AC3E}">
        <p14:creationId xmlns:p14="http://schemas.microsoft.com/office/powerpoint/2010/main" val="24436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6704" y="94970"/>
            <a:ext cx="302198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Đọc</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hiểu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mn-cs"/>
              </a:rPr>
              <a:t> chi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Calibri" panose="020F0502020204030204" pitchFamily="34" charset="0"/>
                <a:cs typeface="+mn-cs"/>
              </a:rPr>
              <a:t>tiết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1008291" y="577540"/>
            <a:ext cx="10162718" cy="587853"/>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HỌC TẬP 02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27203795"/>
              </p:ext>
            </p:extLst>
          </p:nvPr>
        </p:nvGraphicFramePr>
        <p:xfrm>
          <a:off x="660399" y="1165396"/>
          <a:ext cx="10858500" cy="5468112"/>
        </p:xfrm>
        <a:graphic>
          <a:graphicData uri="http://schemas.openxmlformats.org/drawingml/2006/table">
            <a:tbl>
              <a:tblPr firstRow="1" firstCol="1" bandRow="1"/>
              <a:tblGrid>
                <a:gridCol w="1391525">
                  <a:extLst>
                    <a:ext uri="{9D8B030D-6E8A-4147-A177-3AD203B41FA5}">
                      <a16:colId xmlns="" xmlns:a16="http://schemas.microsoft.com/office/drawing/2014/main" val="497782948"/>
                    </a:ext>
                  </a:extLst>
                </a:gridCol>
                <a:gridCol w="1384450">
                  <a:extLst>
                    <a:ext uri="{9D8B030D-6E8A-4147-A177-3AD203B41FA5}">
                      <a16:colId xmlns="" xmlns:a16="http://schemas.microsoft.com/office/drawing/2014/main" val="2241405026"/>
                    </a:ext>
                  </a:extLst>
                </a:gridCol>
                <a:gridCol w="5751871">
                  <a:extLst>
                    <a:ext uri="{9D8B030D-6E8A-4147-A177-3AD203B41FA5}">
                      <a16:colId xmlns="" xmlns:a16="http://schemas.microsoft.com/office/drawing/2014/main" val="2370020772"/>
                    </a:ext>
                  </a:extLst>
                </a:gridCol>
                <a:gridCol w="2330654">
                  <a:extLst>
                    <a:ext uri="{9D8B030D-6E8A-4147-A177-3AD203B41FA5}">
                      <a16:colId xmlns="" xmlns:a16="http://schemas.microsoft.com/office/drawing/2014/main" val="3826525548"/>
                    </a:ext>
                  </a:extLst>
                </a:gridCol>
              </a:tblGrid>
              <a:tr h="89743">
                <a:tc>
                  <a:txBody>
                    <a:bodyPr/>
                    <a:lstStyle/>
                    <a:p>
                      <a:pPr algn="ctr">
                        <a:lnSpc>
                          <a:spcPct val="115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283235017"/>
                  </a:ext>
                </a:extLst>
              </a:tr>
              <a:tr h="384999">
                <a:tc>
                  <a:txBody>
                    <a:bodyPr/>
                    <a:lstStyle/>
                    <a:p>
                      <a:pPr algn="just">
                        <a:lnSpc>
                          <a:spcPct val="115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lnSpc>
                          <a:spcPct val="115000"/>
                        </a:lnSpc>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baseline="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văng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vẳng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dồn</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trơ</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cái</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hồng</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effectLst/>
                          <a:latin typeface="Times New Roman" panose="02020603050405020304" pitchFamily="18" charset="0"/>
                          <a:ea typeface="Calibri" panose="020F0502020204030204" pitchFamily="34" charset="0"/>
                          <a:cs typeface="Times New Roman" panose="02020603050405020304" pitchFamily="18" charset="0"/>
                        </a:rPr>
                        <a:t>nhan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tủi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HXH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lĩnh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HXH.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36408811"/>
                  </a:ext>
                </a:extLst>
              </a:tr>
              <a:tr h="382436">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Nhóm 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lnSpc>
                          <a:spcPct val="115000"/>
                        </a:lnSpc>
                        <a:spcAft>
                          <a:spcPts val="0"/>
                        </a:spcAft>
                      </a:pP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 tích từ ngữ, hình ảnh thể hiện tâm trạng người phụ nữ qua 2 câu thực (chú ý mối tương quan giữa hình tượng trăng sắp tàn (</a:t>
                      </a:r>
                      <a:r>
                        <a:rPr lang="en-US" sz="2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 xế</a:t>
                      </a:r>
                      <a:r>
                        <a:rPr lang="en-US" sz="240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mà vẫn </a:t>
                      </a:r>
                      <a:r>
                        <a:rPr lang="en-US" sz="24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khuyết chưa tròn</a:t>
                      </a:r>
                      <a:r>
                        <a:rPr lang="en-US" sz="2400" i="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với thân phận nữ sĩ.)</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dirty="0"/>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62035047"/>
                  </a:ext>
                </a:extLst>
              </a:tr>
            </a:tbl>
          </a:graphicData>
        </a:graphic>
      </p:graphicFrame>
      <p:sp>
        <p:nvSpPr>
          <p:cNvPr id="7" name="Diamond 6"/>
          <p:cNvSpPr/>
          <p:nvPr/>
        </p:nvSpPr>
        <p:spPr>
          <a:xfrm>
            <a:off x="0" y="94970"/>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389454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405" y="105753"/>
            <a:ext cx="3021981" cy="584775"/>
          </a:xfrm>
          <a:prstGeom prst="rect">
            <a:avLst/>
          </a:prstGeom>
        </p:spPr>
        <p:txBody>
          <a:bodyPr wrap="none">
            <a:spAutoFit/>
          </a:bodyPr>
          <a:lstStyle/>
          <a:p>
            <a:r>
              <a:rPr lang="en-US" sz="3200" b="1" dirty="0" err="1">
                <a:solidFill>
                  <a:srgbClr val="0070C0"/>
                </a:solidFill>
                <a:effectLst/>
                <a:latin typeface="Times New Roman" panose="02020603050405020304" pitchFamily="18" charset="0"/>
                <a:ea typeface="Calibri" panose="020F0502020204030204" pitchFamily="34" charset="0"/>
              </a:rPr>
              <a:t>Đọc</a:t>
            </a:r>
            <a:r>
              <a:rPr lang="en-US" sz="3200" b="1" dirty="0">
                <a:solidFill>
                  <a:srgbClr val="0070C0"/>
                </a:solidFill>
                <a:effectLst/>
                <a:latin typeface="Times New Roman" panose="02020603050405020304" pitchFamily="18" charset="0"/>
                <a:ea typeface="Calibri" panose="020F0502020204030204" pitchFamily="34" charset="0"/>
              </a:rPr>
              <a:t> </a:t>
            </a:r>
            <a:r>
              <a:rPr lang="en-US" sz="3200" b="1" dirty="0" err="1">
                <a:solidFill>
                  <a:srgbClr val="0070C0"/>
                </a:solidFill>
                <a:effectLst/>
                <a:latin typeface="Times New Roman" panose="02020603050405020304" pitchFamily="18" charset="0"/>
                <a:ea typeface="Calibri" panose="020F0502020204030204" pitchFamily="34" charset="0"/>
              </a:rPr>
              <a:t>hiểu</a:t>
            </a:r>
            <a:r>
              <a:rPr lang="en-US" sz="3200" b="1" dirty="0">
                <a:solidFill>
                  <a:srgbClr val="0070C0"/>
                </a:solidFill>
                <a:effectLst/>
                <a:latin typeface="Times New Roman" panose="02020603050405020304" pitchFamily="18" charset="0"/>
                <a:ea typeface="Calibri" panose="020F0502020204030204" pitchFamily="34" charset="0"/>
              </a:rPr>
              <a:t> chi </a:t>
            </a:r>
            <a:r>
              <a:rPr lang="en-US" sz="3200" b="1" dirty="0" err="1">
                <a:solidFill>
                  <a:srgbClr val="0070C0"/>
                </a:solidFill>
                <a:effectLst/>
                <a:latin typeface="Times New Roman" panose="02020603050405020304" pitchFamily="18" charset="0"/>
                <a:ea typeface="Calibri" panose="020F0502020204030204" pitchFamily="34" charset="0"/>
              </a:rPr>
              <a:t>tiết</a:t>
            </a:r>
            <a:endParaRPr lang="en-US" sz="3200" dirty="0"/>
          </a:p>
        </p:txBody>
      </p:sp>
      <p:sp>
        <p:nvSpPr>
          <p:cNvPr id="5" name="Rectangle 4"/>
          <p:cNvSpPr/>
          <p:nvPr/>
        </p:nvSpPr>
        <p:spPr>
          <a:xfrm>
            <a:off x="1008291" y="734773"/>
            <a:ext cx="10162718" cy="587853"/>
          </a:xfrm>
          <a:prstGeom prst="rect">
            <a:avLst/>
          </a:prstGeom>
        </p:spPr>
        <p:txBody>
          <a:bodyPr wrap="none">
            <a:spAutoFit/>
          </a:bodyPr>
          <a:lstStyle/>
          <a:p>
            <a:pPr algn="ctr">
              <a:lnSpc>
                <a:spcPct val="115000"/>
              </a:lnSpc>
              <a:spcAft>
                <a:spcPts val="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02</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37883081"/>
              </p:ext>
            </p:extLst>
          </p:nvPr>
        </p:nvGraphicFramePr>
        <p:xfrm>
          <a:off x="660400" y="1416119"/>
          <a:ext cx="10858500" cy="4626864"/>
        </p:xfrm>
        <a:graphic>
          <a:graphicData uri="http://schemas.openxmlformats.org/drawingml/2006/table">
            <a:tbl>
              <a:tblPr firstRow="1" firstCol="1" bandRow="1"/>
              <a:tblGrid>
                <a:gridCol w="1391525">
                  <a:extLst>
                    <a:ext uri="{9D8B030D-6E8A-4147-A177-3AD203B41FA5}">
                      <a16:colId xmlns="" xmlns:a16="http://schemas.microsoft.com/office/drawing/2014/main" val="497782948"/>
                    </a:ext>
                  </a:extLst>
                </a:gridCol>
                <a:gridCol w="1706837">
                  <a:extLst>
                    <a:ext uri="{9D8B030D-6E8A-4147-A177-3AD203B41FA5}">
                      <a16:colId xmlns="" xmlns:a16="http://schemas.microsoft.com/office/drawing/2014/main" val="2241405026"/>
                    </a:ext>
                  </a:extLst>
                </a:gridCol>
                <a:gridCol w="4618323">
                  <a:extLst>
                    <a:ext uri="{9D8B030D-6E8A-4147-A177-3AD203B41FA5}">
                      <a16:colId xmlns="" xmlns:a16="http://schemas.microsoft.com/office/drawing/2014/main" val="2370020772"/>
                    </a:ext>
                  </a:extLst>
                </a:gridCol>
                <a:gridCol w="3141815">
                  <a:extLst>
                    <a:ext uri="{9D8B030D-6E8A-4147-A177-3AD203B41FA5}">
                      <a16:colId xmlns="" xmlns:a16="http://schemas.microsoft.com/office/drawing/2014/main" val="3826525548"/>
                    </a:ext>
                  </a:extLst>
                </a:gridCol>
              </a:tblGrid>
              <a:tr h="89743">
                <a:tc>
                  <a:txBody>
                    <a:bodyPr/>
                    <a:lstStyle/>
                    <a:p>
                      <a:pPr algn="ctr">
                        <a:lnSpc>
                          <a:spcPct val="115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Nhiệm vụ</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Đáp 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 xmlns:a16="http://schemas.microsoft.com/office/drawing/2014/main" val="4283235017"/>
                  </a:ext>
                </a:extLst>
              </a:tr>
              <a:tr h="382436">
                <a:tc>
                  <a:txBody>
                    <a:bodyPr/>
                    <a:lstStyle/>
                    <a:p>
                      <a:pPr algn="just">
                        <a:lnSpc>
                          <a:spcPct val="115000"/>
                        </a:lnSpc>
                        <a:spcAft>
                          <a:spcPts val="0"/>
                        </a:spcAf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15000"/>
                        </a:lnSpc>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dirty="0"/>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06881588"/>
                  </a:ext>
                </a:extLst>
              </a:tr>
              <a:tr h="382436">
                <a:tc>
                  <a:txBody>
                    <a:bodyPr/>
                    <a:lstStyle/>
                    <a:p>
                      <a:pPr algn="just">
                        <a:lnSpc>
                          <a:spcPct val="115000"/>
                        </a:lnSpc>
                        <a:spcAft>
                          <a:spcPts val="0"/>
                        </a:spcAft>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Nhóm 4</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just">
                        <a:lnSpc>
                          <a:spcPct val="115000"/>
                        </a:lnSpc>
                        <a:spcAft>
                          <a:spcPts val="0"/>
                        </a:spcAft>
                      </a:pPr>
                      <a:r>
                        <a:rPr lang="en-US" sz="2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Hai câu kết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-san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con con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251" marR="4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05652279"/>
                  </a:ext>
                </a:extLst>
              </a:tr>
            </a:tbl>
          </a:graphicData>
        </a:graphic>
      </p:graphicFrame>
      <p:sp>
        <p:nvSpPr>
          <p:cNvPr id="12" name="Diamond 11"/>
          <p:cNvSpPr/>
          <p:nvPr/>
        </p:nvSpPr>
        <p:spPr>
          <a:xfrm>
            <a:off x="0" y="148803"/>
            <a:ext cx="965405" cy="589935"/>
          </a:xfrm>
          <a:prstGeom prst="diamond">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II</a:t>
            </a:r>
          </a:p>
        </p:txBody>
      </p:sp>
    </p:spTree>
    <p:extLst>
      <p:ext uri="{BB962C8B-B14F-4D97-AF65-F5344CB8AC3E}">
        <p14:creationId xmlns:p14="http://schemas.microsoft.com/office/powerpoint/2010/main" val="948271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2621</Words>
  <Application>Microsoft Office PowerPoint</Application>
  <PresentationFormat>Custom</PresentationFormat>
  <Paragraphs>318</Paragraphs>
  <Slides>39</Slides>
  <Notes>0</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46</cp:revision>
  <dcterms:created xsi:type="dcterms:W3CDTF">2022-05-28T00:47:11Z</dcterms:created>
  <dcterms:modified xsi:type="dcterms:W3CDTF">2024-05-08T10:08:02Z</dcterms:modified>
</cp:coreProperties>
</file>