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84" r:id="rId15"/>
    <p:sldId id="285" r:id="rId16"/>
    <p:sldId id="281" r:id="rId17"/>
    <p:sldId id="278" r:id="rId18"/>
    <p:sldId id="282" r:id="rId19"/>
    <p:sldId id="269" r:id="rId20"/>
    <p:sldId id="270" r:id="rId21"/>
    <p:sldId id="271" r:id="rId22"/>
    <p:sldId id="276" r:id="rId23"/>
    <p:sldId id="272" r:id="rId24"/>
    <p:sldId id="274" r:id="rId25"/>
    <p:sldId id="275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2C61"/>
    <a:srgbClr val="41742A"/>
    <a:srgbClr val="D7AB4A"/>
    <a:srgbClr val="937446"/>
    <a:srgbClr val="ED7D31"/>
    <a:srgbClr val="98C8BF"/>
    <a:srgbClr val="868686"/>
    <a:srgbClr val="616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4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803EE1-295B-4D9A-A3F6-CE550DE1CBA1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9DBDF81-F7F5-4E46-92CF-224D646A436C}">
      <dgm:prSet/>
      <dgm:spPr/>
      <dgm:t>
        <a:bodyPr/>
        <a:lstStyle/>
        <a:p>
          <a:r>
            <a:rPr lang="en-US"/>
            <a:t>Hướng dẫn: </a:t>
          </a:r>
        </a:p>
      </dgm:t>
    </dgm:pt>
    <dgm:pt modelId="{A2906549-6059-4B0B-8630-000A548053C4}" type="parTrans" cxnId="{9DCCD8EF-09E1-47E1-B8F4-D048AA52FF90}">
      <dgm:prSet/>
      <dgm:spPr/>
      <dgm:t>
        <a:bodyPr/>
        <a:lstStyle/>
        <a:p>
          <a:endParaRPr lang="en-US"/>
        </a:p>
      </dgm:t>
    </dgm:pt>
    <dgm:pt modelId="{293A8525-72EF-408D-ABE4-B01E202C9F54}" type="sibTrans" cxnId="{9DCCD8EF-09E1-47E1-B8F4-D048AA52FF90}">
      <dgm:prSet/>
      <dgm:spPr/>
      <dgm:t>
        <a:bodyPr/>
        <a:lstStyle/>
        <a:p>
          <a:endParaRPr lang="en-US"/>
        </a:p>
      </dgm:t>
    </dgm:pt>
    <dgm:pt modelId="{90C0B770-92D0-4A32-813A-EC231CEACA72}">
      <dgm:prSet/>
      <dgm:spPr/>
      <dgm:t>
        <a:bodyPr/>
        <a:lstStyle/>
        <a:p>
          <a:r>
            <a:rPr lang="en-US"/>
            <a:t>Phạm vi lãnh thổ, địa hình: trang 6,7, 13,14 Atlat ĐLVN.</a:t>
          </a:r>
        </a:p>
      </dgm:t>
    </dgm:pt>
    <dgm:pt modelId="{FA3FAB41-65E7-4B27-9451-1D0767D5D6BB}" type="parTrans" cxnId="{CCEB93FE-5E55-4914-828E-0E8DC8ED45D8}">
      <dgm:prSet/>
      <dgm:spPr/>
      <dgm:t>
        <a:bodyPr/>
        <a:lstStyle/>
        <a:p>
          <a:endParaRPr lang="en-US"/>
        </a:p>
      </dgm:t>
    </dgm:pt>
    <dgm:pt modelId="{D8019C75-C6C5-4D85-9055-803FD7B14BD4}" type="sibTrans" cxnId="{CCEB93FE-5E55-4914-828E-0E8DC8ED45D8}">
      <dgm:prSet/>
      <dgm:spPr/>
      <dgm:t>
        <a:bodyPr/>
        <a:lstStyle/>
        <a:p>
          <a:endParaRPr lang="en-US"/>
        </a:p>
      </dgm:t>
    </dgm:pt>
    <dgm:pt modelId="{7410B3E6-EB4F-4B1B-81FB-9412CB1BB8B1}">
      <dgm:prSet/>
      <dgm:spPr/>
      <dgm:t>
        <a:bodyPr/>
        <a:lstStyle/>
        <a:p>
          <a:r>
            <a:rPr lang="en-US"/>
            <a:t>Khoáng sản: trang 8.</a:t>
          </a:r>
        </a:p>
      </dgm:t>
    </dgm:pt>
    <dgm:pt modelId="{641BEC50-3A47-439E-90E1-5FF28680B150}" type="parTrans" cxnId="{0E61DB3B-C1F8-4223-A8EC-5144ACAB92F8}">
      <dgm:prSet/>
      <dgm:spPr/>
      <dgm:t>
        <a:bodyPr/>
        <a:lstStyle/>
        <a:p>
          <a:endParaRPr lang="en-US"/>
        </a:p>
      </dgm:t>
    </dgm:pt>
    <dgm:pt modelId="{ED43CDE9-187F-4D3B-A499-A7F20C998BBC}" type="sibTrans" cxnId="{0E61DB3B-C1F8-4223-A8EC-5144ACAB92F8}">
      <dgm:prSet/>
      <dgm:spPr/>
      <dgm:t>
        <a:bodyPr/>
        <a:lstStyle/>
        <a:p>
          <a:endParaRPr lang="en-US"/>
        </a:p>
      </dgm:t>
    </dgm:pt>
    <dgm:pt modelId="{3DA727F0-AD49-4F12-884C-A1AEA15E4B38}">
      <dgm:prSet/>
      <dgm:spPr/>
      <dgm:t>
        <a:bodyPr/>
        <a:lstStyle/>
        <a:p>
          <a:r>
            <a:rPr lang="en-US"/>
            <a:t>Khí hậu: trang 9.</a:t>
          </a:r>
        </a:p>
      </dgm:t>
    </dgm:pt>
    <dgm:pt modelId="{1F36C9C8-4347-42DB-ACE8-222DAA00B469}" type="parTrans" cxnId="{05733BB3-EC44-45B5-A609-99AB1C0465FC}">
      <dgm:prSet/>
      <dgm:spPr/>
      <dgm:t>
        <a:bodyPr/>
        <a:lstStyle/>
        <a:p>
          <a:endParaRPr lang="en-US"/>
        </a:p>
      </dgm:t>
    </dgm:pt>
    <dgm:pt modelId="{8F032418-6635-418E-987E-1CA11E76EB4C}" type="sibTrans" cxnId="{05733BB3-EC44-45B5-A609-99AB1C0465FC}">
      <dgm:prSet/>
      <dgm:spPr/>
      <dgm:t>
        <a:bodyPr/>
        <a:lstStyle/>
        <a:p>
          <a:endParaRPr lang="en-US"/>
        </a:p>
      </dgm:t>
    </dgm:pt>
    <dgm:pt modelId="{D7F0C0CD-FB8E-4373-BB6C-77D4CBBB0E39}">
      <dgm:prSet/>
      <dgm:spPr/>
      <dgm:t>
        <a:bodyPr/>
        <a:lstStyle/>
        <a:p>
          <a:r>
            <a:rPr lang="en-US"/>
            <a:t>Sông ngòi: trang 10.</a:t>
          </a:r>
        </a:p>
      </dgm:t>
    </dgm:pt>
    <dgm:pt modelId="{D7FB93E8-7FF0-4757-9367-E4848EC17976}" type="parTrans" cxnId="{FA1A062E-B9B5-48C8-8D4C-1B9ACF8CF5D4}">
      <dgm:prSet/>
      <dgm:spPr/>
      <dgm:t>
        <a:bodyPr/>
        <a:lstStyle/>
        <a:p>
          <a:endParaRPr lang="en-US"/>
        </a:p>
      </dgm:t>
    </dgm:pt>
    <dgm:pt modelId="{5FD7C4D3-6322-4F4D-9A7C-86AF2AFB4515}" type="sibTrans" cxnId="{FA1A062E-B9B5-48C8-8D4C-1B9ACF8CF5D4}">
      <dgm:prSet/>
      <dgm:spPr/>
      <dgm:t>
        <a:bodyPr/>
        <a:lstStyle/>
        <a:p>
          <a:endParaRPr lang="en-US"/>
        </a:p>
      </dgm:t>
    </dgm:pt>
    <dgm:pt modelId="{CF8363F8-E0E0-475A-910F-11312849239A}">
      <dgm:prSet/>
      <dgm:spPr/>
      <dgm:t>
        <a:bodyPr/>
        <a:lstStyle/>
        <a:p>
          <a:r>
            <a:rPr lang="en-US"/>
            <a:t>Thổ nhưỡng – sinh vật: trang 11,12</a:t>
          </a:r>
        </a:p>
      </dgm:t>
    </dgm:pt>
    <dgm:pt modelId="{AF4E29C3-0D10-4170-B231-FB002369112C}" type="parTrans" cxnId="{5F95BE15-C855-485B-8A9F-5F2819FDCAC5}">
      <dgm:prSet/>
      <dgm:spPr/>
      <dgm:t>
        <a:bodyPr/>
        <a:lstStyle/>
        <a:p>
          <a:endParaRPr lang="en-US"/>
        </a:p>
      </dgm:t>
    </dgm:pt>
    <dgm:pt modelId="{194C1ABF-2F17-4DB2-B98F-6DEFCAAB0890}" type="sibTrans" cxnId="{5F95BE15-C855-485B-8A9F-5F2819FDCAC5}">
      <dgm:prSet/>
      <dgm:spPr/>
      <dgm:t>
        <a:bodyPr/>
        <a:lstStyle/>
        <a:p>
          <a:endParaRPr lang="en-US"/>
        </a:p>
      </dgm:t>
    </dgm:pt>
    <dgm:pt modelId="{D8C694C7-6B50-459E-977D-06C744BC9C80}">
      <dgm:prSet/>
      <dgm:spPr/>
      <dgm:t>
        <a:bodyPr/>
        <a:lstStyle/>
        <a:p>
          <a:r>
            <a:rPr lang="en-US"/>
            <a:t>Phân tích thế mạnh, hạn chế</a:t>
          </a:r>
        </a:p>
      </dgm:t>
    </dgm:pt>
    <dgm:pt modelId="{F60F33C2-2F98-4460-95F8-BDCB8E10BCA4}" type="parTrans" cxnId="{CDAEB1B0-E325-4B79-9E5D-F8DDF907D633}">
      <dgm:prSet/>
      <dgm:spPr/>
      <dgm:t>
        <a:bodyPr/>
        <a:lstStyle/>
        <a:p>
          <a:endParaRPr lang="en-US"/>
        </a:p>
      </dgm:t>
    </dgm:pt>
    <dgm:pt modelId="{8132357E-3DD4-471A-9F09-386D1C2DF1B2}" type="sibTrans" cxnId="{CDAEB1B0-E325-4B79-9E5D-F8DDF907D633}">
      <dgm:prSet/>
      <dgm:spPr/>
      <dgm:t>
        <a:bodyPr/>
        <a:lstStyle/>
        <a:p>
          <a:endParaRPr lang="en-US"/>
        </a:p>
      </dgm:t>
    </dgm:pt>
    <dgm:pt modelId="{3CDDC9B8-1A63-47AF-9883-D6F8D09F7FD5}" type="pres">
      <dgm:prSet presAssocID="{F5803EE1-295B-4D9A-A3F6-CE550DE1CBA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BAF5BB5-703E-4A9C-84CA-7C319E847C37}" type="pres">
      <dgm:prSet presAssocID="{C9DBDF81-F7F5-4E46-92CF-224D646A436C}" presName="thickLine" presStyleLbl="alignNode1" presStyleIdx="0" presStyleCnt="1"/>
      <dgm:spPr/>
    </dgm:pt>
    <dgm:pt modelId="{876FED81-CAE4-45F5-943E-27FF8DF24FF1}" type="pres">
      <dgm:prSet presAssocID="{C9DBDF81-F7F5-4E46-92CF-224D646A436C}" presName="horz1" presStyleCnt="0"/>
      <dgm:spPr/>
    </dgm:pt>
    <dgm:pt modelId="{7FC03949-480D-422D-B6F5-13DDA6BE02B2}" type="pres">
      <dgm:prSet presAssocID="{C9DBDF81-F7F5-4E46-92CF-224D646A436C}" presName="tx1" presStyleLbl="revTx" presStyleIdx="0" presStyleCnt="7"/>
      <dgm:spPr/>
      <dgm:t>
        <a:bodyPr/>
        <a:lstStyle/>
        <a:p>
          <a:endParaRPr lang="en-US"/>
        </a:p>
      </dgm:t>
    </dgm:pt>
    <dgm:pt modelId="{B7DED1B4-B403-4C66-BB81-A78E55D05E1C}" type="pres">
      <dgm:prSet presAssocID="{C9DBDF81-F7F5-4E46-92CF-224D646A436C}" presName="vert1" presStyleCnt="0"/>
      <dgm:spPr/>
    </dgm:pt>
    <dgm:pt modelId="{DF20B43D-9240-43D7-BE6D-6DEB6309FC20}" type="pres">
      <dgm:prSet presAssocID="{90C0B770-92D0-4A32-813A-EC231CEACA72}" presName="vertSpace2a" presStyleCnt="0"/>
      <dgm:spPr/>
    </dgm:pt>
    <dgm:pt modelId="{BD336CE3-8618-469B-AA97-52CD5DB0F2E5}" type="pres">
      <dgm:prSet presAssocID="{90C0B770-92D0-4A32-813A-EC231CEACA72}" presName="horz2" presStyleCnt="0"/>
      <dgm:spPr/>
    </dgm:pt>
    <dgm:pt modelId="{7E88F4EC-5DE9-4D40-B695-ED7C60717848}" type="pres">
      <dgm:prSet presAssocID="{90C0B770-92D0-4A32-813A-EC231CEACA72}" presName="horzSpace2" presStyleCnt="0"/>
      <dgm:spPr/>
    </dgm:pt>
    <dgm:pt modelId="{D48954E8-0B26-48D1-BCA6-8BDD27A0B47A}" type="pres">
      <dgm:prSet presAssocID="{90C0B770-92D0-4A32-813A-EC231CEACA72}" presName="tx2" presStyleLbl="revTx" presStyleIdx="1" presStyleCnt="7"/>
      <dgm:spPr/>
      <dgm:t>
        <a:bodyPr/>
        <a:lstStyle/>
        <a:p>
          <a:endParaRPr lang="en-US"/>
        </a:p>
      </dgm:t>
    </dgm:pt>
    <dgm:pt modelId="{3F26CC63-7622-40F3-AB04-A2378C90925A}" type="pres">
      <dgm:prSet presAssocID="{90C0B770-92D0-4A32-813A-EC231CEACA72}" presName="vert2" presStyleCnt="0"/>
      <dgm:spPr/>
    </dgm:pt>
    <dgm:pt modelId="{F04A4BF0-363C-4DBD-9399-8D525F8B0E9D}" type="pres">
      <dgm:prSet presAssocID="{90C0B770-92D0-4A32-813A-EC231CEACA72}" presName="thinLine2b" presStyleLbl="callout" presStyleIdx="0" presStyleCnt="6"/>
      <dgm:spPr/>
    </dgm:pt>
    <dgm:pt modelId="{67A3A609-3B3C-4363-AC97-A0427FCBB362}" type="pres">
      <dgm:prSet presAssocID="{90C0B770-92D0-4A32-813A-EC231CEACA72}" presName="vertSpace2b" presStyleCnt="0"/>
      <dgm:spPr/>
    </dgm:pt>
    <dgm:pt modelId="{0B61531D-627E-438D-9611-8915BAAD2E2C}" type="pres">
      <dgm:prSet presAssocID="{7410B3E6-EB4F-4B1B-81FB-9412CB1BB8B1}" presName="horz2" presStyleCnt="0"/>
      <dgm:spPr/>
    </dgm:pt>
    <dgm:pt modelId="{6E67EFF3-D7E3-431C-9E9E-51684E871D66}" type="pres">
      <dgm:prSet presAssocID="{7410B3E6-EB4F-4B1B-81FB-9412CB1BB8B1}" presName="horzSpace2" presStyleCnt="0"/>
      <dgm:spPr/>
    </dgm:pt>
    <dgm:pt modelId="{0C4F142F-DD6F-452E-BE97-07355585CA9A}" type="pres">
      <dgm:prSet presAssocID="{7410B3E6-EB4F-4B1B-81FB-9412CB1BB8B1}" presName="tx2" presStyleLbl="revTx" presStyleIdx="2" presStyleCnt="7"/>
      <dgm:spPr/>
      <dgm:t>
        <a:bodyPr/>
        <a:lstStyle/>
        <a:p>
          <a:endParaRPr lang="en-US"/>
        </a:p>
      </dgm:t>
    </dgm:pt>
    <dgm:pt modelId="{F00582CF-31BE-4A80-A54E-7F6FD2785304}" type="pres">
      <dgm:prSet presAssocID="{7410B3E6-EB4F-4B1B-81FB-9412CB1BB8B1}" presName="vert2" presStyleCnt="0"/>
      <dgm:spPr/>
    </dgm:pt>
    <dgm:pt modelId="{D48FE0A7-3BD9-438C-965D-D68670456DAA}" type="pres">
      <dgm:prSet presAssocID="{7410B3E6-EB4F-4B1B-81FB-9412CB1BB8B1}" presName="thinLine2b" presStyleLbl="callout" presStyleIdx="1" presStyleCnt="6"/>
      <dgm:spPr/>
    </dgm:pt>
    <dgm:pt modelId="{D524BC73-110D-44D0-9F9F-5BD46373DCF3}" type="pres">
      <dgm:prSet presAssocID="{7410B3E6-EB4F-4B1B-81FB-9412CB1BB8B1}" presName="vertSpace2b" presStyleCnt="0"/>
      <dgm:spPr/>
    </dgm:pt>
    <dgm:pt modelId="{7F6018DF-E5BC-4FA1-8147-28B4707BEA43}" type="pres">
      <dgm:prSet presAssocID="{3DA727F0-AD49-4F12-884C-A1AEA15E4B38}" presName="horz2" presStyleCnt="0"/>
      <dgm:spPr/>
    </dgm:pt>
    <dgm:pt modelId="{524AE874-B250-4070-9A0B-8BCDF161A2CA}" type="pres">
      <dgm:prSet presAssocID="{3DA727F0-AD49-4F12-884C-A1AEA15E4B38}" presName="horzSpace2" presStyleCnt="0"/>
      <dgm:spPr/>
    </dgm:pt>
    <dgm:pt modelId="{52B5590D-831E-49FE-B6D4-3EA9704302E1}" type="pres">
      <dgm:prSet presAssocID="{3DA727F0-AD49-4F12-884C-A1AEA15E4B38}" presName="tx2" presStyleLbl="revTx" presStyleIdx="3" presStyleCnt="7"/>
      <dgm:spPr/>
      <dgm:t>
        <a:bodyPr/>
        <a:lstStyle/>
        <a:p>
          <a:endParaRPr lang="en-US"/>
        </a:p>
      </dgm:t>
    </dgm:pt>
    <dgm:pt modelId="{D83C1417-949B-477E-A4F0-DB4A393187C1}" type="pres">
      <dgm:prSet presAssocID="{3DA727F0-AD49-4F12-884C-A1AEA15E4B38}" presName="vert2" presStyleCnt="0"/>
      <dgm:spPr/>
    </dgm:pt>
    <dgm:pt modelId="{47DFABAD-46E7-44A4-BFA6-8A472A2CBD9F}" type="pres">
      <dgm:prSet presAssocID="{3DA727F0-AD49-4F12-884C-A1AEA15E4B38}" presName="thinLine2b" presStyleLbl="callout" presStyleIdx="2" presStyleCnt="6"/>
      <dgm:spPr/>
    </dgm:pt>
    <dgm:pt modelId="{0F17D682-04D6-4B7C-B923-ECDC5BC7F034}" type="pres">
      <dgm:prSet presAssocID="{3DA727F0-AD49-4F12-884C-A1AEA15E4B38}" presName="vertSpace2b" presStyleCnt="0"/>
      <dgm:spPr/>
    </dgm:pt>
    <dgm:pt modelId="{530EEECA-1620-4D7E-A22F-46C53FBCA775}" type="pres">
      <dgm:prSet presAssocID="{D7F0C0CD-FB8E-4373-BB6C-77D4CBBB0E39}" presName="horz2" presStyleCnt="0"/>
      <dgm:spPr/>
    </dgm:pt>
    <dgm:pt modelId="{00040AE0-1123-4613-9413-C61E8736B99B}" type="pres">
      <dgm:prSet presAssocID="{D7F0C0CD-FB8E-4373-BB6C-77D4CBBB0E39}" presName="horzSpace2" presStyleCnt="0"/>
      <dgm:spPr/>
    </dgm:pt>
    <dgm:pt modelId="{8CEA3CAF-E8A2-4A58-9358-EBBF419C88A0}" type="pres">
      <dgm:prSet presAssocID="{D7F0C0CD-FB8E-4373-BB6C-77D4CBBB0E39}" presName="tx2" presStyleLbl="revTx" presStyleIdx="4" presStyleCnt="7"/>
      <dgm:spPr/>
      <dgm:t>
        <a:bodyPr/>
        <a:lstStyle/>
        <a:p>
          <a:endParaRPr lang="en-US"/>
        </a:p>
      </dgm:t>
    </dgm:pt>
    <dgm:pt modelId="{42D61B10-887B-4670-932E-881456CA6597}" type="pres">
      <dgm:prSet presAssocID="{D7F0C0CD-FB8E-4373-BB6C-77D4CBBB0E39}" presName="vert2" presStyleCnt="0"/>
      <dgm:spPr/>
    </dgm:pt>
    <dgm:pt modelId="{7FEAFFAC-7D16-4B91-BD48-88B1CB553B2F}" type="pres">
      <dgm:prSet presAssocID="{D7F0C0CD-FB8E-4373-BB6C-77D4CBBB0E39}" presName="thinLine2b" presStyleLbl="callout" presStyleIdx="3" presStyleCnt="6"/>
      <dgm:spPr/>
    </dgm:pt>
    <dgm:pt modelId="{06075B13-7CF8-4F20-AD5E-77DE5FC13CFD}" type="pres">
      <dgm:prSet presAssocID="{D7F0C0CD-FB8E-4373-BB6C-77D4CBBB0E39}" presName="vertSpace2b" presStyleCnt="0"/>
      <dgm:spPr/>
    </dgm:pt>
    <dgm:pt modelId="{9FBDF999-7D20-4E58-95D8-995CDA064496}" type="pres">
      <dgm:prSet presAssocID="{CF8363F8-E0E0-475A-910F-11312849239A}" presName="horz2" presStyleCnt="0"/>
      <dgm:spPr/>
    </dgm:pt>
    <dgm:pt modelId="{F05D347F-8E81-4025-A3BA-FC5C54D62E4B}" type="pres">
      <dgm:prSet presAssocID="{CF8363F8-E0E0-475A-910F-11312849239A}" presName="horzSpace2" presStyleCnt="0"/>
      <dgm:spPr/>
    </dgm:pt>
    <dgm:pt modelId="{1D3644DB-3136-4422-A929-CBCFF73FBC35}" type="pres">
      <dgm:prSet presAssocID="{CF8363F8-E0E0-475A-910F-11312849239A}" presName="tx2" presStyleLbl="revTx" presStyleIdx="5" presStyleCnt="7"/>
      <dgm:spPr/>
      <dgm:t>
        <a:bodyPr/>
        <a:lstStyle/>
        <a:p>
          <a:endParaRPr lang="en-US"/>
        </a:p>
      </dgm:t>
    </dgm:pt>
    <dgm:pt modelId="{44D626B4-8077-4A83-AA58-8E10AA62D439}" type="pres">
      <dgm:prSet presAssocID="{CF8363F8-E0E0-475A-910F-11312849239A}" presName="vert2" presStyleCnt="0"/>
      <dgm:spPr/>
    </dgm:pt>
    <dgm:pt modelId="{54F80C0B-48FA-4FAC-B744-4D3A912C97D0}" type="pres">
      <dgm:prSet presAssocID="{CF8363F8-E0E0-475A-910F-11312849239A}" presName="thinLine2b" presStyleLbl="callout" presStyleIdx="4" presStyleCnt="6"/>
      <dgm:spPr/>
    </dgm:pt>
    <dgm:pt modelId="{D4437BE2-B41B-47B4-A6F3-423433DD8AA7}" type="pres">
      <dgm:prSet presAssocID="{CF8363F8-E0E0-475A-910F-11312849239A}" presName="vertSpace2b" presStyleCnt="0"/>
      <dgm:spPr/>
    </dgm:pt>
    <dgm:pt modelId="{AF311C53-4AD6-4133-AD5E-EF3AF4B76249}" type="pres">
      <dgm:prSet presAssocID="{D8C694C7-6B50-459E-977D-06C744BC9C80}" presName="horz2" presStyleCnt="0"/>
      <dgm:spPr/>
    </dgm:pt>
    <dgm:pt modelId="{B43723CC-25F3-401E-A68C-C362FDC23AED}" type="pres">
      <dgm:prSet presAssocID="{D8C694C7-6B50-459E-977D-06C744BC9C80}" presName="horzSpace2" presStyleCnt="0"/>
      <dgm:spPr/>
    </dgm:pt>
    <dgm:pt modelId="{36547772-7144-4EDE-8417-2A515A1840D3}" type="pres">
      <dgm:prSet presAssocID="{D8C694C7-6B50-459E-977D-06C744BC9C80}" presName="tx2" presStyleLbl="revTx" presStyleIdx="6" presStyleCnt="7"/>
      <dgm:spPr/>
      <dgm:t>
        <a:bodyPr/>
        <a:lstStyle/>
        <a:p>
          <a:endParaRPr lang="en-US"/>
        </a:p>
      </dgm:t>
    </dgm:pt>
    <dgm:pt modelId="{24E308A0-23C2-455D-8308-7007E1082CB6}" type="pres">
      <dgm:prSet presAssocID="{D8C694C7-6B50-459E-977D-06C744BC9C80}" presName="vert2" presStyleCnt="0"/>
      <dgm:spPr/>
    </dgm:pt>
    <dgm:pt modelId="{F5AE98E9-B16D-4BB4-AF3A-3435DB3CFF48}" type="pres">
      <dgm:prSet presAssocID="{D8C694C7-6B50-459E-977D-06C744BC9C80}" presName="thinLine2b" presStyleLbl="callout" presStyleIdx="5" presStyleCnt="6"/>
      <dgm:spPr/>
    </dgm:pt>
    <dgm:pt modelId="{98EA1FE0-95C0-4927-88E2-DBC184A9B5E7}" type="pres">
      <dgm:prSet presAssocID="{D8C694C7-6B50-459E-977D-06C744BC9C80}" presName="vertSpace2b" presStyleCnt="0"/>
      <dgm:spPr/>
    </dgm:pt>
  </dgm:ptLst>
  <dgm:cxnLst>
    <dgm:cxn modelId="{5F95BE15-C855-485B-8A9F-5F2819FDCAC5}" srcId="{C9DBDF81-F7F5-4E46-92CF-224D646A436C}" destId="{CF8363F8-E0E0-475A-910F-11312849239A}" srcOrd="4" destOrd="0" parTransId="{AF4E29C3-0D10-4170-B231-FB002369112C}" sibTransId="{194C1ABF-2F17-4DB2-B98F-6DEFCAAB0890}"/>
    <dgm:cxn modelId="{05733BB3-EC44-45B5-A609-99AB1C0465FC}" srcId="{C9DBDF81-F7F5-4E46-92CF-224D646A436C}" destId="{3DA727F0-AD49-4F12-884C-A1AEA15E4B38}" srcOrd="2" destOrd="0" parTransId="{1F36C9C8-4347-42DB-ACE8-222DAA00B469}" sibTransId="{8F032418-6635-418E-987E-1CA11E76EB4C}"/>
    <dgm:cxn modelId="{BB8E476B-DC4D-4E8C-AC45-CEEB868CA989}" type="presOf" srcId="{3DA727F0-AD49-4F12-884C-A1AEA15E4B38}" destId="{52B5590D-831E-49FE-B6D4-3EA9704302E1}" srcOrd="0" destOrd="0" presId="urn:microsoft.com/office/officeart/2008/layout/LinedList"/>
    <dgm:cxn modelId="{0E61DB3B-C1F8-4223-A8EC-5144ACAB92F8}" srcId="{C9DBDF81-F7F5-4E46-92CF-224D646A436C}" destId="{7410B3E6-EB4F-4B1B-81FB-9412CB1BB8B1}" srcOrd="1" destOrd="0" parTransId="{641BEC50-3A47-439E-90E1-5FF28680B150}" sibTransId="{ED43CDE9-187F-4D3B-A499-A7F20C998BBC}"/>
    <dgm:cxn modelId="{599E44CE-A355-488D-921E-C0E5A9500B5F}" type="presOf" srcId="{D7F0C0CD-FB8E-4373-BB6C-77D4CBBB0E39}" destId="{8CEA3CAF-E8A2-4A58-9358-EBBF419C88A0}" srcOrd="0" destOrd="0" presId="urn:microsoft.com/office/officeart/2008/layout/LinedList"/>
    <dgm:cxn modelId="{CCEB93FE-5E55-4914-828E-0E8DC8ED45D8}" srcId="{C9DBDF81-F7F5-4E46-92CF-224D646A436C}" destId="{90C0B770-92D0-4A32-813A-EC231CEACA72}" srcOrd="0" destOrd="0" parTransId="{FA3FAB41-65E7-4B27-9451-1D0767D5D6BB}" sibTransId="{D8019C75-C6C5-4D85-9055-803FD7B14BD4}"/>
    <dgm:cxn modelId="{9DCCD8EF-09E1-47E1-B8F4-D048AA52FF90}" srcId="{F5803EE1-295B-4D9A-A3F6-CE550DE1CBA1}" destId="{C9DBDF81-F7F5-4E46-92CF-224D646A436C}" srcOrd="0" destOrd="0" parTransId="{A2906549-6059-4B0B-8630-000A548053C4}" sibTransId="{293A8525-72EF-408D-ABE4-B01E202C9F54}"/>
    <dgm:cxn modelId="{627039AF-1ADC-4B61-8867-FEFDF34B9CBE}" type="presOf" srcId="{D8C694C7-6B50-459E-977D-06C744BC9C80}" destId="{36547772-7144-4EDE-8417-2A515A1840D3}" srcOrd="0" destOrd="0" presId="urn:microsoft.com/office/officeart/2008/layout/LinedList"/>
    <dgm:cxn modelId="{FA1A062E-B9B5-48C8-8D4C-1B9ACF8CF5D4}" srcId="{C9DBDF81-F7F5-4E46-92CF-224D646A436C}" destId="{D7F0C0CD-FB8E-4373-BB6C-77D4CBBB0E39}" srcOrd="3" destOrd="0" parTransId="{D7FB93E8-7FF0-4757-9367-E4848EC17976}" sibTransId="{5FD7C4D3-6322-4F4D-9A7C-86AF2AFB4515}"/>
    <dgm:cxn modelId="{E5751120-003A-4019-B4DC-A392ED968BE2}" type="presOf" srcId="{90C0B770-92D0-4A32-813A-EC231CEACA72}" destId="{D48954E8-0B26-48D1-BCA6-8BDD27A0B47A}" srcOrd="0" destOrd="0" presId="urn:microsoft.com/office/officeart/2008/layout/LinedList"/>
    <dgm:cxn modelId="{CDAEB1B0-E325-4B79-9E5D-F8DDF907D633}" srcId="{C9DBDF81-F7F5-4E46-92CF-224D646A436C}" destId="{D8C694C7-6B50-459E-977D-06C744BC9C80}" srcOrd="5" destOrd="0" parTransId="{F60F33C2-2F98-4460-95F8-BDCB8E10BCA4}" sibTransId="{8132357E-3DD4-471A-9F09-386D1C2DF1B2}"/>
    <dgm:cxn modelId="{A0A4691D-5E8C-4729-AB6A-4E43BC009A16}" type="presOf" srcId="{F5803EE1-295B-4D9A-A3F6-CE550DE1CBA1}" destId="{3CDDC9B8-1A63-47AF-9883-D6F8D09F7FD5}" srcOrd="0" destOrd="0" presId="urn:microsoft.com/office/officeart/2008/layout/LinedList"/>
    <dgm:cxn modelId="{4DA36389-DD7C-478A-ABE0-C6411B797007}" type="presOf" srcId="{CF8363F8-E0E0-475A-910F-11312849239A}" destId="{1D3644DB-3136-4422-A929-CBCFF73FBC35}" srcOrd="0" destOrd="0" presId="urn:microsoft.com/office/officeart/2008/layout/LinedList"/>
    <dgm:cxn modelId="{AB246973-DA69-418B-9065-AFCC8E41F885}" type="presOf" srcId="{C9DBDF81-F7F5-4E46-92CF-224D646A436C}" destId="{7FC03949-480D-422D-B6F5-13DDA6BE02B2}" srcOrd="0" destOrd="0" presId="urn:microsoft.com/office/officeart/2008/layout/LinedList"/>
    <dgm:cxn modelId="{FC9CB9B4-5A85-440E-B741-16402941547D}" type="presOf" srcId="{7410B3E6-EB4F-4B1B-81FB-9412CB1BB8B1}" destId="{0C4F142F-DD6F-452E-BE97-07355585CA9A}" srcOrd="0" destOrd="0" presId="urn:microsoft.com/office/officeart/2008/layout/LinedList"/>
    <dgm:cxn modelId="{5C1E6D7E-E14A-4742-B482-7FEF57B8D8A3}" type="presParOf" srcId="{3CDDC9B8-1A63-47AF-9883-D6F8D09F7FD5}" destId="{2BAF5BB5-703E-4A9C-84CA-7C319E847C37}" srcOrd="0" destOrd="0" presId="urn:microsoft.com/office/officeart/2008/layout/LinedList"/>
    <dgm:cxn modelId="{69D3B4D8-74F1-44FC-8341-24F9911ACD95}" type="presParOf" srcId="{3CDDC9B8-1A63-47AF-9883-D6F8D09F7FD5}" destId="{876FED81-CAE4-45F5-943E-27FF8DF24FF1}" srcOrd="1" destOrd="0" presId="urn:microsoft.com/office/officeart/2008/layout/LinedList"/>
    <dgm:cxn modelId="{91EADAF1-90AE-440B-A04C-BA28A10CC01A}" type="presParOf" srcId="{876FED81-CAE4-45F5-943E-27FF8DF24FF1}" destId="{7FC03949-480D-422D-B6F5-13DDA6BE02B2}" srcOrd="0" destOrd="0" presId="urn:microsoft.com/office/officeart/2008/layout/LinedList"/>
    <dgm:cxn modelId="{A2B67190-84A3-489D-BD59-FC60225BA774}" type="presParOf" srcId="{876FED81-CAE4-45F5-943E-27FF8DF24FF1}" destId="{B7DED1B4-B403-4C66-BB81-A78E55D05E1C}" srcOrd="1" destOrd="0" presId="urn:microsoft.com/office/officeart/2008/layout/LinedList"/>
    <dgm:cxn modelId="{67C193F1-84FA-47E2-8F2C-29479224CB20}" type="presParOf" srcId="{B7DED1B4-B403-4C66-BB81-A78E55D05E1C}" destId="{DF20B43D-9240-43D7-BE6D-6DEB6309FC20}" srcOrd="0" destOrd="0" presId="urn:microsoft.com/office/officeart/2008/layout/LinedList"/>
    <dgm:cxn modelId="{40F21AB8-77AD-4EA4-A1A0-29BE279EDB54}" type="presParOf" srcId="{B7DED1B4-B403-4C66-BB81-A78E55D05E1C}" destId="{BD336CE3-8618-469B-AA97-52CD5DB0F2E5}" srcOrd="1" destOrd="0" presId="urn:microsoft.com/office/officeart/2008/layout/LinedList"/>
    <dgm:cxn modelId="{0FBB01EF-C9C1-4F01-A137-4D8FA426D3B0}" type="presParOf" srcId="{BD336CE3-8618-469B-AA97-52CD5DB0F2E5}" destId="{7E88F4EC-5DE9-4D40-B695-ED7C60717848}" srcOrd="0" destOrd="0" presId="urn:microsoft.com/office/officeart/2008/layout/LinedList"/>
    <dgm:cxn modelId="{1FD3D014-E941-4E86-B7D6-5E78C0179A78}" type="presParOf" srcId="{BD336CE3-8618-469B-AA97-52CD5DB0F2E5}" destId="{D48954E8-0B26-48D1-BCA6-8BDD27A0B47A}" srcOrd="1" destOrd="0" presId="urn:microsoft.com/office/officeart/2008/layout/LinedList"/>
    <dgm:cxn modelId="{7F662B28-4A0A-4AD1-A068-04C60E7512AB}" type="presParOf" srcId="{BD336CE3-8618-469B-AA97-52CD5DB0F2E5}" destId="{3F26CC63-7622-40F3-AB04-A2378C90925A}" srcOrd="2" destOrd="0" presId="urn:microsoft.com/office/officeart/2008/layout/LinedList"/>
    <dgm:cxn modelId="{54E2AD06-42D6-4DDE-959E-73EEA7E91D66}" type="presParOf" srcId="{B7DED1B4-B403-4C66-BB81-A78E55D05E1C}" destId="{F04A4BF0-363C-4DBD-9399-8D525F8B0E9D}" srcOrd="2" destOrd="0" presId="urn:microsoft.com/office/officeart/2008/layout/LinedList"/>
    <dgm:cxn modelId="{F1A29B81-0C91-4DBF-801A-484ADB4AD7FB}" type="presParOf" srcId="{B7DED1B4-B403-4C66-BB81-A78E55D05E1C}" destId="{67A3A609-3B3C-4363-AC97-A0427FCBB362}" srcOrd="3" destOrd="0" presId="urn:microsoft.com/office/officeart/2008/layout/LinedList"/>
    <dgm:cxn modelId="{5DC3FDB6-4BC8-4D85-82E4-2C17CD4096B7}" type="presParOf" srcId="{B7DED1B4-B403-4C66-BB81-A78E55D05E1C}" destId="{0B61531D-627E-438D-9611-8915BAAD2E2C}" srcOrd="4" destOrd="0" presId="urn:microsoft.com/office/officeart/2008/layout/LinedList"/>
    <dgm:cxn modelId="{68BA4FDC-A586-43B0-8727-6898C7D77B8C}" type="presParOf" srcId="{0B61531D-627E-438D-9611-8915BAAD2E2C}" destId="{6E67EFF3-D7E3-431C-9E9E-51684E871D66}" srcOrd="0" destOrd="0" presId="urn:microsoft.com/office/officeart/2008/layout/LinedList"/>
    <dgm:cxn modelId="{C4B89FD7-6CE5-47E8-B9FC-EFC46D194DE1}" type="presParOf" srcId="{0B61531D-627E-438D-9611-8915BAAD2E2C}" destId="{0C4F142F-DD6F-452E-BE97-07355585CA9A}" srcOrd="1" destOrd="0" presId="urn:microsoft.com/office/officeart/2008/layout/LinedList"/>
    <dgm:cxn modelId="{3D7F3314-6FFE-4240-934A-6A118DD7C12D}" type="presParOf" srcId="{0B61531D-627E-438D-9611-8915BAAD2E2C}" destId="{F00582CF-31BE-4A80-A54E-7F6FD2785304}" srcOrd="2" destOrd="0" presId="urn:microsoft.com/office/officeart/2008/layout/LinedList"/>
    <dgm:cxn modelId="{FD5B0AF5-0835-4D1A-9686-DFDB6D4D87CD}" type="presParOf" srcId="{B7DED1B4-B403-4C66-BB81-A78E55D05E1C}" destId="{D48FE0A7-3BD9-438C-965D-D68670456DAA}" srcOrd="5" destOrd="0" presId="urn:microsoft.com/office/officeart/2008/layout/LinedList"/>
    <dgm:cxn modelId="{C7EA3417-5A24-4BAD-AF81-A4EF70B1DF63}" type="presParOf" srcId="{B7DED1B4-B403-4C66-BB81-A78E55D05E1C}" destId="{D524BC73-110D-44D0-9F9F-5BD46373DCF3}" srcOrd="6" destOrd="0" presId="urn:microsoft.com/office/officeart/2008/layout/LinedList"/>
    <dgm:cxn modelId="{5400DED3-3A6F-43DC-B3A7-DB35B62CEA40}" type="presParOf" srcId="{B7DED1B4-B403-4C66-BB81-A78E55D05E1C}" destId="{7F6018DF-E5BC-4FA1-8147-28B4707BEA43}" srcOrd="7" destOrd="0" presId="urn:microsoft.com/office/officeart/2008/layout/LinedList"/>
    <dgm:cxn modelId="{5DE4E718-49CE-4F7E-9313-166E7897D26D}" type="presParOf" srcId="{7F6018DF-E5BC-4FA1-8147-28B4707BEA43}" destId="{524AE874-B250-4070-9A0B-8BCDF161A2CA}" srcOrd="0" destOrd="0" presId="urn:microsoft.com/office/officeart/2008/layout/LinedList"/>
    <dgm:cxn modelId="{90A3A864-3B59-400F-9684-9A25DF119B58}" type="presParOf" srcId="{7F6018DF-E5BC-4FA1-8147-28B4707BEA43}" destId="{52B5590D-831E-49FE-B6D4-3EA9704302E1}" srcOrd="1" destOrd="0" presId="urn:microsoft.com/office/officeart/2008/layout/LinedList"/>
    <dgm:cxn modelId="{BF8C7493-6568-464D-9425-FDC29DAAAB6C}" type="presParOf" srcId="{7F6018DF-E5BC-4FA1-8147-28B4707BEA43}" destId="{D83C1417-949B-477E-A4F0-DB4A393187C1}" srcOrd="2" destOrd="0" presId="urn:microsoft.com/office/officeart/2008/layout/LinedList"/>
    <dgm:cxn modelId="{2EB7C4D3-A40B-4559-9694-1D9B9DBA2008}" type="presParOf" srcId="{B7DED1B4-B403-4C66-BB81-A78E55D05E1C}" destId="{47DFABAD-46E7-44A4-BFA6-8A472A2CBD9F}" srcOrd="8" destOrd="0" presId="urn:microsoft.com/office/officeart/2008/layout/LinedList"/>
    <dgm:cxn modelId="{CAEB17BF-806E-4299-81D6-A59CD89F8AEA}" type="presParOf" srcId="{B7DED1B4-B403-4C66-BB81-A78E55D05E1C}" destId="{0F17D682-04D6-4B7C-B923-ECDC5BC7F034}" srcOrd="9" destOrd="0" presId="urn:microsoft.com/office/officeart/2008/layout/LinedList"/>
    <dgm:cxn modelId="{E9D72C5B-9013-40AA-946C-A1992D3917F0}" type="presParOf" srcId="{B7DED1B4-B403-4C66-BB81-A78E55D05E1C}" destId="{530EEECA-1620-4D7E-A22F-46C53FBCA775}" srcOrd="10" destOrd="0" presId="urn:microsoft.com/office/officeart/2008/layout/LinedList"/>
    <dgm:cxn modelId="{BFE6AAF0-92CB-4B83-B7C2-E89CF879CE54}" type="presParOf" srcId="{530EEECA-1620-4D7E-A22F-46C53FBCA775}" destId="{00040AE0-1123-4613-9413-C61E8736B99B}" srcOrd="0" destOrd="0" presId="urn:microsoft.com/office/officeart/2008/layout/LinedList"/>
    <dgm:cxn modelId="{84784B6A-D95F-4CA4-84AF-8D4EF95442C2}" type="presParOf" srcId="{530EEECA-1620-4D7E-A22F-46C53FBCA775}" destId="{8CEA3CAF-E8A2-4A58-9358-EBBF419C88A0}" srcOrd="1" destOrd="0" presId="urn:microsoft.com/office/officeart/2008/layout/LinedList"/>
    <dgm:cxn modelId="{17837143-E03D-4BE5-8121-B70DF358FD11}" type="presParOf" srcId="{530EEECA-1620-4D7E-A22F-46C53FBCA775}" destId="{42D61B10-887B-4670-932E-881456CA6597}" srcOrd="2" destOrd="0" presId="urn:microsoft.com/office/officeart/2008/layout/LinedList"/>
    <dgm:cxn modelId="{7624D66D-EB1D-4744-BAC8-697917CB5516}" type="presParOf" srcId="{B7DED1B4-B403-4C66-BB81-A78E55D05E1C}" destId="{7FEAFFAC-7D16-4B91-BD48-88B1CB553B2F}" srcOrd="11" destOrd="0" presId="urn:microsoft.com/office/officeart/2008/layout/LinedList"/>
    <dgm:cxn modelId="{52B5BA4E-03F1-4655-B4CF-29D38C027A98}" type="presParOf" srcId="{B7DED1B4-B403-4C66-BB81-A78E55D05E1C}" destId="{06075B13-7CF8-4F20-AD5E-77DE5FC13CFD}" srcOrd="12" destOrd="0" presId="urn:microsoft.com/office/officeart/2008/layout/LinedList"/>
    <dgm:cxn modelId="{1908BC3B-0B79-4A60-AAFB-E41792E80EE1}" type="presParOf" srcId="{B7DED1B4-B403-4C66-BB81-A78E55D05E1C}" destId="{9FBDF999-7D20-4E58-95D8-995CDA064496}" srcOrd="13" destOrd="0" presId="urn:microsoft.com/office/officeart/2008/layout/LinedList"/>
    <dgm:cxn modelId="{A478843D-6EA6-445C-8C50-99AD02604298}" type="presParOf" srcId="{9FBDF999-7D20-4E58-95D8-995CDA064496}" destId="{F05D347F-8E81-4025-A3BA-FC5C54D62E4B}" srcOrd="0" destOrd="0" presId="urn:microsoft.com/office/officeart/2008/layout/LinedList"/>
    <dgm:cxn modelId="{936DCF5A-E3D1-44E9-B224-0E042B3171C6}" type="presParOf" srcId="{9FBDF999-7D20-4E58-95D8-995CDA064496}" destId="{1D3644DB-3136-4422-A929-CBCFF73FBC35}" srcOrd="1" destOrd="0" presId="urn:microsoft.com/office/officeart/2008/layout/LinedList"/>
    <dgm:cxn modelId="{EF6872FD-BAA0-475A-A15F-CF4A198F3291}" type="presParOf" srcId="{9FBDF999-7D20-4E58-95D8-995CDA064496}" destId="{44D626B4-8077-4A83-AA58-8E10AA62D439}" srcOrd="2" destOrd="0" presId="urn:microsoft.com/office/officeart/2008/layout/LinedList"/>
    <dgm:cxn modelId="{08DE3AEB-AFEC-4CBD-9761-BC1489513C9A}" type="presParOf" srcId="{B7DED1B4-B403-4C66-BB81-A78E55D05E1C}" destId="{54F80C0B-48FA-4FAC-B744-4D3A912C97D0}" srcOrd="14" destOrd="0" presId="urn:microsoft.com/office/officeart/2008/layout/LinedList"/>
    <dgm:cxn modelId="{D3ECA153-2BC3-4692-BC0F-3197E0509674}" type="presParOf" srcId="{B7DED1B4-B403-4C66-BB81-A78E55D05E1C}" destId="{D4437BE2-B41B-47B4-A6F3-423433DD8AA7}" srcOrd="15" destOrd="0" presId="urn:microsoft.com/office/officeart/2008/layout/LinedList"/>
    <dgm:cxn modelId="{03857DFD-3C38-47D8-80B5-D012E4C8018D}" type="presParOf" srcId="{B7DED1B4-B403-4C66-BB81-A78E55D05E1C}" destId="{AF311C53-4AD6-4133-AD5E-EF3AF4B76249}" srcOrd="16" destOrd="0" presId="urn:microsoft.com/office/officeart/2008/layout/LinedList"/>
    <dgm:cxn modelId="{75357E56-8DCE-4C2D-A230-D5919A8BD4E8}" type="presParOf" srcId="{AF311C53-4AD6-4133-AD5E-EF3AF4B76249}" destId="{B43723CC-25F3-401E-A68C-C362FDC23AED}" srcOrd="0" destOrd="0" presId="urn:microsoft.com/office/officeart/2008/layout/LinedList"/>
    <dgm:cxn modelId="{D6039E87-7A59-4D9B-9F6B-66E8187A4C4D}" type="presParOf" srcId="{AF311C53-4AD6-4133-AD5E-EF3AF4B76249}" destId="{36547772-7144-4EDE-8417-2A515A1840D3}" srcOrd="1" destOrd="0" presId="urn:microsoft.com/office/officeart/2008/layout/LinedList"/>
    <dgm:cxn modelId="{E6AB2C94-56F8-44C4-B9F9-CF37B943385F}" type="presParOf" srcId="{AF311C53-4AD6-4133-AD5E-EF3AF4B76249}" destId="{24E308A0-23C2-455D-8308-7007E1082CB6}" srcOrd="2" destOrd="0" presId="urn:microsoft.com/office/officeart/2008/layout/LinedList"/>
    <dgm:cxn modelId="{49136ADA-070D-45A8-8674-EFF3881936C7}" type="presParOf" srcId="{B7DED1B4-B403-4C66-BB81-A78E55D05E1C}" destId="{F5AE98E9-B16D-4BB4-AF3A-3435DB3CFF48}" srcOrd="17" destOrd="0" presId="urn:microsoft.com/office/officeart/2008/layout/LinedList"/>
    <dgm:cxn modelId="{040983B5-E982-4B8D-B913-27931F99A9A2}" type="presParOf" srcId="{B7DED1B4-B403-4C66-BB81-A78E55D05E1C}" destId="{98EA1FE0-95C0-4927-88E2-DBC184A9B5E7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AF5BB5-703E-4A9C-84CA-7C319E847C37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03949-480D-422D-B6F5-13DDA6BE02B2}">
      <dsp:nvSpPr>
        <dsp:cNvPr id="0" name=""/>
        <dsp:cNvSpPr/>
      </dsp:nvSpPr>
      <dsp:spPr>
        <a:xfrm>
          <a:off x="0" y="0"/>
          <a:ext cx="1380102" cy="5536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Hướng dẫn: </a:t>
          </a:r>
        </a:p>
      </dsp:txBody>
      <dsp:txXfrm>
        <a:off x="0" y="0"/>
        <a:ext cx="1380102" cy="5536141"/>
      </dsp:txXfrm>
    </dsp:sp>
    <dsp:sp modelId="{D48954E8-0B26-48D1-BCA6-8BDD27A0B47A}">
      <dsp:nvSpPr>
        <dsp:cNvPr id="0" name=""/>
        <dsp:cNvSpPr/>
      </dsp:nvSpPr>
      <dsp:spPr>
        <a:xfrm>
          <a:off x="1483610" y="43589"/>
          <a:ext cx="5416901" cy="871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Phạm vi lãnh thổ, địa hình: trang 6,7, 13,14 Atlat ĐLVN.</a:t>
          </a:r>
        </a:p>
      </dsp:txBody>
      <dsp:txXfrm>
        <a:off x="1483610" y="43589"/>
        <a:ext cx="5416901" cy="871780"/>
      </dsp:txXfrm>
    </dsp:sp>
    <dsp:sp modelId="{F04A4BF0-363C-4DBD-9399-8D525F8B0E9D}">
      <dsp:nvSpPr>
        <dsp:cNvPr id="0" name=""/>
        <dsp:cNvSpPr/>
      </dsp:nvSpPr>
      <dsp:spPr>
        <a:xfrm>
          <a:off x="1380102" y="915369"/>
          <a:ext cx="55204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4F142F-DD6F-452E-BE97-07355585CA9A}">
      <dsp:nvSpPr>
        <dsp:cNvPr id="0" name=""/>
        <dsp:cNvSpPr/>
      </dsp:nvSpPr>
      <dsp:spPr>
        <a:xfrm>
          <a:off x="1483610" y="958958"/>
          <a:ext cx="5416901" cy="871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Khoáng sản: trang 8.</a:t>
          </a:r>
        </a:p>
      </dsp:txBody>
      <dsp:txXfrm>
        <a:off x="1483610" y="958958"/>
        <a:ext cx="5416901" cy="871780"/>
      </dsp:txXfrm>
    </dsp:sp>
    <dsp:sp modelId="{D48FE0A7-3BD9-438C-965D-D68670456DAA}">
      <dsp:nvSpPr>
        <dsp:cNvPr id="0" name=""/>
        <dsp:cNvSpPr/>
      </dsp:nvSpPr>
      <dsp:spPr>
        <a:xfrm>
          <a:off x="1380102" y="1830738"/>
          <a:ext cx="55204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5590D-831E-49FE-B6D4-3EA9704302E1}">
      <dsp:nvSpPr>
        <dsp:cNvPr id="0" name=""/>
        <dsp:cNvSpPr/>
      </dsp:nvSpPr>
      <dsp:spPr>
        <a:xfrm>
          <a:off x="1483610" y="1874327"/>
          <a:ext cx="5416901" cy="871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Khí hậu: trang 9.</a:t>
          </a:r>
        </a:p>
      </dsp:txBody>
      <dsp:txXfrm>
        <a:off x="1483610" y="1874327"/>
        <a:ext cx="5416901" cy="871780"/>
      </dsp:txXfrm>
    </dsp:sp>
    <dsp:sp modelId="{47DFABAD-46E7-44A4-BFA6-8A472A2CBD9F}">
      <dsp:nvSpPr>
        <dsp:cNvPr id="0" name=""/>
        <dsp:cNvSpPr/>
      </dsp:nvSpPr>
      <dsp:spPr>
        <a:xfrm>
          <a:off x="1380102" y="2746107"/>
          <a:ext cx="55204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EA3CAF-E8A2-4A58-9358-EBBF419C88A0}">
      <dsp:nvSpPr>
        <dsp:cNvPr id="0" name=""/>
        <dsp:cNvSpPr/>
      </dsp:nvSpPr>
      <dsp:spPr>
        <a:xfrm>
          <a:off x="1483610" y="2789696"/>
          <a:ext cx="5416901" cy="871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Sông ngòi: trang 10.</a:t>
          </a:r>
        </a:p>
      </dsp:txBody>
      <dsp:txXfrm>
        <a:off x="1483610" y="2789696"/>
        <a:ext cx="5416901" cy="871780"/>
      </dsp:txXfrm>
    </dsp:sp>
    <dsp:sp modelId="{7FEAFFAC-7D16-4B91-BD48-88B1CB553B2F}">
      <dsp:nvSpPr>
        <dsp:cNvPr id="0" name=""/>
        <dsp:cNvSpPr/>
      </dsp:nvSpPr>
      <dsp:spPr>
        <a:xfrm>
          <a:off x="1380102" y="3661476"/>
          <a:ext cx="55204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3644DB-3136-4422-A929-CBCFF73FBC35}">
      <dsp:nvSpPr>
        <dsp:cNvPr id="0" name=""/>
        <dsp:cNvSpPr/>
      </dsp:nvSpPr>
      <dsp:spPr>
        <a:xfrm>
          <a:off x="1483610" y="3705065"/>
          <a:ext cx="5416901" cy="871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Thổ nhưỡng – sinh vật: trang 11,12</a:t>
          </a:r>
        </a:p>
      </dsp:txBody>
      <dsp:txXfrm>
        <a:off x="1483610" y="3705065"/>
        <a:ext cx="5416901" cy="871780"/>
      </dsp:txXfrm>
    </dsp:sp>
    <dsp:sp modelId="{54F80C0B-48FA-4FAC-B744-4D3A912C97D0}">
      <dsp:nvSpPr>
        <dsp:cNvPr id="0" name=""/>
        <dsp:cNvSpPr/>
      </dsp:nvSpPr>
      <dsp:spPr>
        <a:xfrm>
          <a:off x="1380102" y="4576845"/>
          <a:ext cx="55204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547772-7144-4EDE-8417-2A515A1840D3}">
      <dsp:nvSpPr>
        <dsp:cNvPr id="0" name=""/>
        <dsp:cNvSpPr/>
      </dsp:nvSpPr>
      <dsp:spPr>
        <a:xfrm>
          <a:off x="1483610" y="4620434"/>
          <a:ext cx="5416901" cy="871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Phân tích thế mạnh, hạn chế</a:t>
          </a:r>
        </a:p>
      </dsp:txBody>
      <dsp:txXfrm>
        <a:off x="1483610" y="4620434"/>
        <a:ext cx="5416901" cy="871780"/>
      </dsp:txXfrm>
    </dsp:sp>
    <dsp:sp modelId="{F5AE98E9-B16D-4BB4-AF3A-3435DB3CFF48}">
      <dsp:nvSpPr>
        <dsp:cNvPr id="0" name=""/>
        <dsp:cNvSpPr/>
      </dsp:nvSpPr>
      <dsp:spPr>
        <a:xfrm>
          <a:off x="1380102" y="5492214"/>
          <a:ext cx="55204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A7112-938E-48B4-A173-CFAFBA7B3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4C0B3-C192-4B4B-B166-671DF7790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79BEC-68BE-4C00-B871-E1D9E44E8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0D3F-9260-4D81-B8AB-2D6E0796C63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8AE5C-18FA-4DF0-A3E7-CF2CD7A0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7B21B-369D-4E2C-9A2C-F91578CDB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D20-471D-4BD6-ACC8-025FFF999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27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49D5D-4171-4514-A91D-FBBDE406D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A65DE-55D1-4244-ACCB-7D17322AB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EE99D-4FEF-4E38-A58E-C5321DFAD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0D3F-9260-4D81-B8AB-2D6E0796C63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F196A-099C-445E-897E-8A518942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C5FB6-3C88-4E76-BA03-BAF7CE133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D20-471D-4BD6-ACC8-025FFF999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80EA4A-1C37-4284-B1A9-9ABCE4451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27BAF-8D03-4547-8B61-ACF2185AD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3106C-5E73-4DAD-A0C6-F1EF744C8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0D3F-9260-4D81-B8AB-2D6E0796C63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ECE16-2FE0-4F37-9035-ACC9FC51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5E6-2B89-49CB-9EF5-B0537D0AA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D20-471D-4BD6-ACC8-025FFF999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44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43BF5-A4C3-48EC-A6CC-3A4F86953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EAF69-9D34-4197-BF9A-97014E435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9A267-4E2E-4F46-9BD3-B75B98735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0D3F-9260-4D81-B8AB-2D6E0796C63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E26E7-E8E9-43BA-8823-34ECE3AB9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24F34-2BB6-48C9-888D-BA8CF15A7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D20-471D-4BD6-ACC8-025FFF999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8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00E26-F7F3-4CAD-BF49-1D558EC58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AAC8B-2D85-46A4-B783-71F4EEF62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EFE7C-3DE3-49D5-B0DC-0F6C65D72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0D3F-9260-4D81-B8AB-2D6E0796C63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224F5-C4A5-4D0C-A504-1469A25D7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E0913-5608-4552-BA8C-655FE13A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D20-471D-4BD6-ACC8-025FFF999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97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37B49-94D5-4E71-9EC7-992C6214A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B55DD-7742-4C29-A1DE-6600BE17B0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44B9E-5821-4E67-8ABC-2530CCF4C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95B70-3305-40EE-B754-9B0AFC1FD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0D3F-9260-4D81-B8AB-2D6E0796C63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6F708-B03A-4E39-8827-84ED20B29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8EA5A-E1E9-407E-995E-87EE2CAA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D20-471D-4BD6-ACC8-025FFF999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76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0048B-E4AB-487A-8D94-AA04A995E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131DF-8290-4296-99A1-E702DC3D1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AC8A8-CB1F-4395-833C-0304686DB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72153-E3F6-4B7B-A77B-C346F2498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706F9-923A-4451-A61C-5E7B950409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03CDC5-345B-4CDF-BB92-712103A63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0D3F-9260-4D81-B8AB-2D6E0796C63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E3A8A2-E76C-4D39-AE5A-7EBA360BC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63143A-2FEB-408F-B02D-5F22F826F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D20-471D-4BD6-ACC8-025FFF999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6574B-65BC-4192-8DD2-A130FA3A2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405B39-BDB1-44D3-899F-3768EF9BF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0D3F-9260-4D81-B8AB-2D6E0796C63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C0EB4-F4AB-4DE1-8CE6-EDF072C6C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EE6A4-9347-4932-9DC1-E245DA22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D20-471D-4BD6-ACC8-025FFF999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84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3E29C5-1A7C-40EE-8B02-87ADD3DF1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0D3F-9260-4D81-B8AB-2D6E0796C63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E89FC9-B077-4CCD-8725-B9E8EC0B9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FF28D-2524-48A4-B361-3D376E380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D20-471D-4BD6-ACC8-025FFF999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21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E1137-1DDD-452A-8E2B-DFCCA26F1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086F5-B31C-47CC-86EA-BC0D11D45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2BF94A-ED51-4A66-9A85-91EE6FADD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D90BD-CE71-4E0F-BDAD-947935773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0D3F-9260-4D81-B8AB-2D6E0796C63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640E1-65E6-4A83-AB61-17F332B9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65C92A-9E6D-41D1-B26A-CAA17FFBE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D20-471D-4BD6-ACC8-025FFF999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57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81DF-A8AE-4358-B099-43D5574A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B987B2-F027-4F74-BD50-55629A8683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2951B2-06F7-4E6F-8996-90E6428D4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4D488-1957-4720-B74C-76E526E6F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0D3F-9260-4D81-B8AB-2D6E0796C63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CEA38-73E8-4F92-AB75-33B29B5E2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B6EE0C-3345-4C48-BB83-72C071FC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D20-471D-4BD6-ACC8-025FFF999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3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6E92C-0C55-40ED-B409-A14D70AF9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1290E-30DE-4150-8647-5521BB17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0F953-2DEA-46AE-AB54-22CC0C1CD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40D3F-9260-4D81-B8AB-2D6E0796C63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53844-CF73-4D51-8BBA-528D6A447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76FB9-DE99-4FDD-801C-F4C8A0D95A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A7D20-471D-4BD6-ACC8-025FFF999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8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fif"/><Relationship Id="rId5" Type="http://schemas.openxmlformats.org/officeDocument/2006/relationships/image" Target="../media/image28.jfif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3ACF81D7-E0D8-4DBA-B581-04DD6C5E93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439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A3FF3A9-2E42-4D86-B0E9-091678033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" r="-1" b="18640"/>
          <a:stretch/>
        </p:blipFill>
        <p:spPr>
          <a:xfrm>
            <a:off x="6094476" y="10"/>
            <a:ext cx="6094477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C9CC8-0582-4C28-B307-6D86FE6E7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11613276" cy="2387600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#9Slide03 Roboto Mono Bold" pitchFamily="2" charset="0"/>
                <a:ea typeface="#9Slide03 Roboto Mono Bold" pitchFamily="2" charset="0"/>
              </a:rPr>
              <a:t>THIÊN NHIÊN PHÂN HÓA ĐA DẠNG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1469E5-3661-401A-B69B-2AD2943CC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2" y="5624945"/>
            <a:ext cx="907999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GV: </a:t>
            </a:r>
            <a:r>
              <a:rPr lang="en-US" sz="2800" dirty="0" err="1">
                <a:solidFill>
                  <a:schemeClr val="bg1"/>
                </a:solidFill>
              </a:rPr>
              <a:t>Lục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Triệu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Diệu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Hương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06094B-C46B-4272-81AC-B4EF31848E50}"/>
              </a:ext>
            </a:extLst>
          </p:cNvPr>
          <p:cNvSpPr/>
          <p:nvPr/>
        </p:nvSpPr>
        <p:spPr>
          <a:xfrm>
            <a:off x="5291174" y="5714069"/>
            <a:ext cx="493485" cy="493485"/>
          </a:xfrm>
          <a:prstGeom prst="ellipse">
            <a:avLst/>
          </a:prstGeom>
          <a:solidFill>
            <a:srgbClr val="98C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12BF5FE-E192-4E4F-ADA6-D071FB8A3237}"/>
              </a:ext>
            </a:extLst>
          </p:cNvPr>
          <p:cNvSpPr/>
          <p:nvPr/>
        </p:nvSpPr>
        <p:spPr>
          <a:xfrm>
            <a:off x="6594054" y="5731626"/>
            <a:ext cx="493485" cy="493485"/>
          </a:xfrm>
          <a:prstGeom prst="ellipse">
            <a:avLst/>
          </a:prstGeom>
          <a:solidFill>
            <a:srgbClr val="98C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B10ACE-51A4-4E4F-8B5F-897D7452BC40}"/>
              </a:ext>
            </a:extLst>
          </p:cNvPr>
          <p:cNvSpPr/>
          <p:nvPr/>
        </p:nvSpPr>
        <p:spPr>
          <a:xfrm>
            <a:off x="7817355" y="5745894"/>
            <a:ext cx="493485" cy="493485"/>
          </a:xfrm>
          <a:prstGeom prst="ellipse">
            <a:avLst/>
          </a:prstGeom>
          <a:solidFill>
            <a:srgbClr val="98C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72B1E8-0D60-42BB-BC3D-9A04DF9BA7ED}"/>
              </a:ext>
            </a:extLst>
          </p:cNvPr>
          <p:cNvSpPr/>
          <p:nvPr/>
        </p:nvSpPr>
        <p:spPr>
          <a:xfrm>
            <a:off x="8991059" y="5770949"/>
            <a:ext cx="493485" cy="493485"/>
          </a:xfrm>
          <a:prstGeom prst="ellipse">
            <a:avLst/>
          </a:prstGeom>
          <a:solidFill>
            <a:srgbClr val="98C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42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D84352-E7A5-4095-9263-7EC44908E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2/ </a:t>
            </a:r>
            <a:r>
              <a:rPr lang="en-US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Thiên</a:t>
            </a:r>
            <a:r>
              <a:rPr lang="en-US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nhiên</a:t>
            </a:r>
            <a:r>
              <a:rPr lang="en-US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phân</a:t>
            </a:r>
            <a:r>
              <a:rPr lang="en-US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hóa</a:t>
            </a:r>
            <a:r>
              <a:rPr lang="en-US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Đông</a:t>
            </a:r>
            <a:r>
              <a:rPr lang="en-US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- </a:t>
            </a:r>
            <a:r>
              <a:rPr lang="en-US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Tây</a:t>
            </a:r>
            <a:endParaRPr lang="en-US" dirty="0">
              <a:latin typeface="#9Slide03 Roboto Black" panose="02000000000000000000" pitchFamily="2" charset="0"/>
              <a:ea typeface="#9Slide03 Roboto Black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2028F-9E3E-43A3-A9B5-6EBD24F7E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2000" dirty="0" err="1">
                <a:latin typeface="#9Slide03 Roboto Mono Bold" pitchFamily="2" charset="0"/>
                <a:ea typeface="#9Slide03 Roboto Mono Bold" pitchFamily="2" charset="0"/>
              </a:rPr>
              <a:t>Vùng</a:t>
            </a:r>
            <a:r>
              <a:rPr lang="en-US" sz="2000" dirty="0">
                <a:latin typeface="#9Slide03 Roboto Mono Bold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Roboto Mono Bold" pitchFamily="2" charset="0"/>
                <a:ea typeface="#9Slide03 Roboto Mono Bold" pitchFamily="2" charset="0"/>
              </a:rPr>
              <a:t>đồi</a:t>
            </a:r>
            <a:r>
              <a:rPr lang="en-US" sz="2000" dirty="0">
                <a:latin typeface="#9Slide03 Roboto Mono Bold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Roboto Mono Bold" pitchFamily="2" charset="0"/>
                <a:ea typeface="#9Slide03 Roboto Mono Bold" pitchFamily="2" charset="0"/>
              </a:rPr>
              <a:t>núi</a:t>
            </a:r>
            <a:endParaRPr lang="en-US" sz="2000" dirty="0">
              <a:latin typeface="#9Slide03 Roboto Mono Bold" pitchFamily="2" charset="0"/>
              <a:ea typeface="#9Slide03 Roboto Mono Bold" pitchFamily="2" charset="0"/>
            </a:endParaRPr>
          </a:p>
          <a:p>
            <a:pPr marL="0" indent="0" algn="just">
              <a:buNone/>
            </a:pP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*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Đông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Bắc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: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Cảnh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quan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cận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nhiệt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đới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gió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mùa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do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hướng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núi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hình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vòng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cung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,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hút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gió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đông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bắc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tạo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nên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một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mùa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đông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lạnh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đến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sớm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*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Tây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Bắc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: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Hoàng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Liên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Sơn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cảnh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quan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ôn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đới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.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Vùng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núi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thấp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phía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nam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cảnh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quan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nhiệt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đới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ẩm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gió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mùa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.</a:t>
            </a:r>
          </a:p>
        </p:txBody>
      </p:sp>
      <p:pic>
        <p:nvPicPr>
          <p:cNvPr id="9" name="Picture 8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C7A720A1-0DE5-46F1-96E7-0B8F5A31C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2" r="19470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6365BA-24C8-43AA-A232-F7A5F39D7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92" r="1" b="1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7" name="Picture 6" descr="A group of cows in a field&#10;&#10;Description automatically generated with low confidence">
            <a:extLst>
              <a:ext uri="{FF2B5EF4-FFF2-40B4-BE49-F238E27FC236}">
                <a16:creationId xmlns:a16="http://schemas.microsoft.com/office/drawing/2014/main" id="{59B60625-3621-468E-B866-72A22AA500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r="5070" b="-1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9893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6CC2A1-A52C-4DB2-B9A0-781E17FFB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>
            <a:normAutofit/>
          </a:bodyPr>
          <a:lstStyle/>
          <a:p>
            <a:r>
              <a:rPr lang="en-US" sz="360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2/ Thiên nhiên phân hóa Đông - Tây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318C5-77F5-4034-B53D-613D165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91" y="1860293"/>
            <a:ext cx="4945879" cy="2419097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000" dirty="0" err="1">
                <a:latin typeface="#9Slide03 Roboto Mono Bold" pitchFamily="2" charset="0"/>
                <a:ea typeface="#9Slide03 Roboto Mono Bold" pitchFamily="2" charset="0"/>
              </a:rPr>
              <a:t>Vùng</a:t>
            </a:r>
            <a:r>
              <a:rPr lang="en-US" sz="2000" dirty="0">
                <a:latin typeface="#9Slide03 Roboto Mono Bold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Roboto Mono Bold" pitchFamily="2" charset="0"/>
                <a:ea typeface="#9Slide03 Roboto Mono Bold" pitchFamily="2" charset="0"/>
              </a:rPr>
              <a:t>đồi</a:t>
            </a:r>
            <a:r>
              <a:rPr lang="en-US" sz="2000" dirty="0">
                <a:latin typeface="#9Slide03 Roboto Mono Bold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Roboto Mono Bold" pitchFamily="2" charset="0"/>
                <a:ea typeface="#9Slide03 Roboto Mono Bold" pitchFamily="2" charset="0"/>
              </a:rPr>
              <a:t>núi</a:t>
            </a:r>
            <a:endParaRPr lang="en-US" sz="2000" dirty="0">
              <a:latin typeface="#9Slide03 Roboto Mono Bold" pitchFamily="2" charset="0"/>
              <a:ea typeface="#9Slide03 Roboto Mono Bold" pitchFamily="2" charset="0"/>
            </a:endParaRPr>
          </a:p>
          <a:p>
            <a:pPr>
              <a:buFontTx/>
              <a:buChar char="-"/>
            </a:pPr>
            <a:r>
              <a:rPr lang="en-US" sz="2000" dirty="0" err="1">
                <a:latin typeface="#9Slide03 Montserrat Medium" panose="00000600000000000000" pitchFamily="2" charset="0"/>
              </a:rPr>
              <a:t>Đông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Trường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Sơn</a:t>
            </a:r>
            <a:r>
              <a:rPr lang="en-US" sz="2000" dirty="0">
                <a:latin typeface="#9Slide03 Montserrat Medium" panose="00000600000000000000" pitchFamily="2" charset="0"/>
              </a:rPr>
              <a:t> ( </a:t>
            </a:r>
            <a:r>
              <a:rPr lang="en-US" sz="2000" dirty="0" err="1">
                <a:latin typeface="#9Slide03 Montserrat Medium" panose="00000600000000000000" pitchFamily="2" charset="0"/>
              </a:rPr>
              <a:t>Duyên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hải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miền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Trung</a:t>
            </a:r>
            <a:r>
              <a:rPr lang="en-US" sz="2000" dirty="0">
                <a:latin typeface="#9Slide03 Montserrat Medium" panose="00000600000000000000" pitchFamily="2" charset="0"/>
              </a:rPr>
              <a:t>): </a:t>
            </a:r>
            <a:r>
              <a:rPr lang="en-US" sz="2000" dirty="0" err="1">
                <a:latin typeface="#9Slide03 Montserrat Medium" panose="00000600000000000000" pitchFamily="2" charset="0"/>
              </a:rPr>
              <a:t>Mùa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hạ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chịu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hiệu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ứng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phơn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nên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khô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nóng</a:t>
            </a:r>
            <a:r>
              <a:rPr lang="en-US" sz="2000" dirty="0">
                <a:latin typeface="#9Slide03 Montserrat Medium" panose="00000600000000000000" pitchFamily="2" charset="0"/>
              </a:rPr>
              <a:t>, </a:t>
            </a:r>
            <a:r>
              <a:rPr lang="en-US" sz="2000" dirty="0" err="1">
                <a:latin typeface="#9Slide03 Montserrat Medium" panose="00000600000000000000" pitchFamily="2" charset="0"/>
              </a:rPr>
              <a:t>Mưa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và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thu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đông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chịu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ảnh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hưởng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của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bão</a:t>
            </a:r>
            <a:r>
              <a:rPr lang="en-US" sz="2000" dirty="0">
                <a:latin typeface="#9Slide03 Montserrat Medium" panose="00000600000000000000" pitchFamily="2" charset="0"/>
              </a:rPr>
              <a:t>, </a:t>
            </a:r>
            <a:r>
              <a:rPr lang="en-US" sz="2000" dirty="0" err="1">
                <a:latin typeface="#9Slide03 Montserrat Medium" panose="00000600000000000000" pitchFamily="2" charset="0"/>
              </a:rPr>
              <a:t>áp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thấp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nhiệt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đới</a:t>
            </a:r>
            <a:r>
              <a:rPr lang="en-US" sz="2000" dirty="0">
                <a:latin typeface="#9Slide03 Montserrat Medium" panose="00000600000000000000" pitchFamily="2" charset="0"/>
              </a:rPr>
              <a:t>,…</a:t>
            </a:r>
          </a:p>
          <a:p>
            <a:pPr>
              <a:buFontTx/>
              <a:buChar char="-"/>
            </a:pPr>
            <a:r>
              <a:rPr lang="en-US" sz="2000" dirty="0" err="1">
                <a:latin typeface="#9Slide03 Montserrat Medium" panose="00000600000000000000" pitchFamily="2" charset="0"/>
              </a:rPr>
              <a:t>Tây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Trường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Sơn</a:t>
            </a:r>
            <a:r>
              <a:rPr lang="en-US" sz="2000" dirty="0">
                <a:latin typeface="#9Slide03 Montserrat Medium" panose="00000600000000000000" pitchFamily="2" charset="0"/>
              </a:rPr>
              <a:t> (</a:t>
            </a:r>
            <a:r>
              <a:rPr lang="en-US" sz="2000" dirty="0" err="1">
                <a:latin typeface="#9Slide03 Montserrat Medium" panose="00000600000000000000" pitchFamily="2" charset="0"/>
              </a:rPr>
              <a:t>Tây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Nguyên</a:t>
            </a:r>
            <a:r>
              <a:rPr lang="en-US" sz="2000" dirty="0">
                <a:latin typeface="#9Slide03 Montserrat Medium" panose="00000600000000000000" pitchFamily="2" charset="0"/>
              </a:rPr>
              <a:t>): </a:t>
            </a:r>
            <a:r>
              <a:rPr lang="en-US" sz="2000" dirty="0" err="1">
                <a:latin typeface="#9Slide03 Montserrat Medium" panose="00000600000000000000" pitchFamily="2" charset="0"/>
              </a:rPr>
              <a:t>Mưa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vào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mùa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hạ</a:t>
            </a:r>
            <a:r>
              <a:rPr lang="en-US" sz="2000" dirty="0">
                <a:latin typeface="#9Slide03 Montserrat Medium" panose="00000600000000000000" pitchFamily="2" charset="0"/>
              </a:rPr>
              <a:t>, </a:t>
            </a:r>
            <a:r>
              <a:rPr lang="en-US" sz="2000" dirty="0" err="1">
                <a:latin typeface="#9Slide03 Montserrat Medium" panose="00000600000000000000" pitchFamily="2" charset="0"/>
              </a:rPr>
              <a:t>có</a:t>
            </a:r>
            <a:r>
              <a:rPr lang="en-US" sz="2000" dirty="0">
                <a:latin typeface="#9Slide03 Montserrat Medium" panose="00000600000000000000" pitchFamily="2" charset="0"/>
              </a:rPr>
              <a:t> 1 </a:t>
            </a:r>
            <a:r>
              <a:rPr lang="en-US" sz="2000" dirty="0" err="1">
                <a:latin typeface="#9Slide03 Montserrat Medium" panose="00000600000000000000" pitchFamily="2" charset="0"/>
              </a:rPr>
              <a:t>mùa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khô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sâu</a:t>
            </a:r>
            <a:r>
              <a:rPr lang="en-US" sz="2000" dirty="0">
                <a:latin typeface="#9Slide03 Montserrat Medium" panose="00000600000000000000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</a:rPr>
              <a:t>sắc</a:t>
            </a:r>
            <a:r>
              <a:rPr lang="en-US" sz="2000" dirty="0">
                <a:latin typeface="#9Slide03 Montserrat Medium" panose="00000600000000000000" pitchFamily="2" charset="0"/>
              </a:rPr>
              <a:t>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outdoor, grass, tree, plant&#10;&#10;Description automatically generated">
            <a:extLst>
              <a:ext uri="{FF2B5EF4-FFF2-40B4-BE49-F238E27FC236}">
                <a16:creationId xmlns:a16="http://schemas.microsoft.com/office/drawing/2014/main" id="{974B1E65-D2A0-47FB-9608-AA6039FF6C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9" r="5" b="27294"/>
          <a:stretch/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-1626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48CD7CF-EFDB-4CED-BF74-25E7C1398F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1748"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8" name="Picture 7" descr="A picture containing tree, nature, surrounded&#10;&#10;Description automatically generated">
            <a:extLst>
              <a:ext uri="{FF2B5EF4-FFF2-40B4-BE49-F238E27FC236}">
                <a16:creationId xmlns:a16="http://schemas.microsoft.com/office/drawing/2014/main" id="{2BE18521-3E00-4621-B28C-6B7D4DA43A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r="7397" b="2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5172FC-0968-4FDF-AE12-E4A3199CD4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0" r="-3" b="-3"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group of trees in a field&#10;&#10;Description automatically generated with medium confidence">
            <a:extLst>
              <a:ext uri="{FF2B5EF4-FFF2-40B4-BE49-F238E27FC236}">
                <a16:creationId xmlns:a16="http://schemas.microsoft.com/office/drawing/2014/main" id="{17827234-1512-4412-B8A3-3A33EBA848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8" r="18757" b="2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7975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F7E331-CB3F-4AC9-9563-0797CF78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Bài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 Trang 50SGk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Địa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lí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12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cơ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bản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AB808BFA-D9A7-4B8E-8197-4559830D2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7369" y="643466"/>
            <a:ext cx="5780593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3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EF00B-1AF0-4D15-AAF9-E37D8060C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377332" cy="127243"/>
          </a:xfrm>
          <a:solidFill>
            <a:srgbClr val="ED7D31"/>
          </a:solidFill>
        </p:spPr>
        <p:txBody>
          <a:bodyPr>
            <a:noAutofit/>
          </a:bodyPr>
          <a:lstStyle/>
          <a:p>
            <a:r>
              <a:rPr lang="en-US" sz="3200" b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Bài</a:t>
            </a:r>
            <a:r>
              <a:rPr lang="en-US" sz="3200" b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3200" b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tập</a:t>
            </a:r>
            <a:r>
              <a:rPr lang="en-US" sz="3200" b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1 </a:t>
            </a:r>
            <a:r>
              <a:rPr lang="en-US" sz="3200" b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trang</a:t>
            </a:r>
            <a:r>
              <a:rPr lang="en-US" sz="3200" b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50 SGK </a:t>
            </a:r>
            <a:r>
              <a:rPr lang="en-US" sz="3200" b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Địa</a:t>
            </a:r>
            <a:r>
              <a:rPr lang="en-US" sz="3200" b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3200" b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lí</a:t>
            </a:r>
            <a:r>
              <a:rPr lang="en-US" sz="3200" b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12 </a:t>
            </a:r>
            <a:r>
              <a:rPr lang="en-US" sz="3200" b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cơ</a:t>
            </a:r>
            <a:r>
              <a:rPr lang="en-US" sz="3200" b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3200" b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bản</a:t>
            </a:r>
            <a:endParaRPr lang="en-US" sz="3200" b="1" dirty="0">
              <a:latin typeface="#9Slide03 Roboto" panose="02000000000000000000" pitchFamily="2" charset="0"/>
              <a:ea typeface="#9Slide03 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04D5D-127C-4D4D-8539-FBC93A64C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Minh</a:t>
            </a:r>
          </a:p>
          <a:p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: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,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.</a:t>
            </a:r>
          </a:p>
          <a:p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: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thấp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cực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1 </a:t>
            </a:r>
            <a:r>
              <a:rPr lang="en-US" dirty="0" err="1"/>
              <a:t>cực</a:t>
            </a:r>
            <a:r>
              <a:rPr lang="en-US" dirty="0"/>
              <a:t> </a:t>
            </a:r>
            <a:r>
              <a:rPr lang="en-US" dirty="0" err="1"/>
              <a:t>tiểu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3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lạnh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                   TPHCM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2 </a:t>
            </a:r>
            <a:r>
              <a:rPr lang="en-US" dirty="0" err="1"/>
              <a:t>cực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2 </a:t>
            </a:r>
            <a:r>
              <a:rPr lang="en-US" dirty="0" err="1"/>
              <a:t>cực</a:t>
            </a:r>
            <a:r>
              <a:rPr lang="en-US" dirty="0"/>
              <a:t> </a:t>
            </a:r>
            <a:r>
              <a:rPr lang="en-US" dirty="0" err="1"/>
              <a:t>tiểu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lạnh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                    </a:t>
            </a:r>
            <a:r>
              <a:rPr lang="en-US" dirty="0" err="1"/>
              <a:t>Biên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lạnh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: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ít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TPHCM.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5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10,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8. TPHCM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1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khô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,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thừ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5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11, </a:t>
            </a:r>
            <a:r>
              <a:rPr lang="en-US" dirty="0" err="1"/>
              <a:t>có</a:t>
            </a:r>
            <a:r>
              <a:rPr lang="en-US" dirty="0"/>
              <a:t> 2 </a:t>
            </a:r>
            <a:r>
              <a:rPr lang="en-US" dirty="0" err="1"/>
              <a:t>cực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,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9.</a:t>
            </a:r>
          </a:p>
          <a:p>
            <a:pPr marL="0" indent="0">
              <a:buNone/>
            </a:pP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: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đới</a:t>
            </a:r>
            <a:r>
              <a:rPr lang="en-US" dirty="0"/>
              <a:t> </a:t>
            </a:r>
            <a:r>
              <a:rPr lang="en-US" dirty="0" err="1"/>
              <a:t>ẩm</a:t>
            </a:r>
            <a:r>
              <a:rPr lang="en-US" dirty="0"/>
              <a:t> </a:t>
            </a:r>
            <a:r>
              <a:rPr lang="en-US" dirty="0" err="1"/>
              <a:t>gió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lạnh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TPHCM: </a:t>
            </a:r>
            <a:r>
              <a:rPr lang="en-US" dirty="0" err="1"/>
              <a:t>Cận</a:t>
            </a:r>
            <a:r>
              <a:rPr lang="en-US" dirty="0"/>
              <a:t> </a:t>
            </a:r>
            <a:r>
              <a:rPr lang="en-US" dirty="0" err="1"/>
              <a:t>xích</a:t>
            </a:r>
            <a:r>
              <a:rPr lang="en-US" dirty="0"/>
              <a:t> </a:t>
            </a:r>
            <a:r>
              <a:rPr lang="en-US" dirty="0" err="1"/>
              <a:t>đạo</a:t>
            </a:r>
            <a:r>
              <a:rPr lang="en-US" dirty="0"/>
              <a:t> </a:t>
            </a:r>
            <a:r>
              <a:rPr lang="en-US" dirty="0" err="1"/>
              <a:t>gió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8613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biệt</a:t>
            </a:r>
            <a:r>
              <a:rPr lang="en-US" dirty="0" smtClean="0"/>
              <a:t> </a:t>
            </a:r>
            <a:r>
              <a:rPr lang="en-US" dirty="0" err="1" smtClean="0"/>
              <a:t>mùa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gió</a:t>
            </a:r>
            <a:r>
              <a:rPr lang="en-US" dirty="0" smtClean="0"/>
              <a:t> ở </a:t>
            </a:r>
            <a:r>
              <a:rPr lang="en-US" dirty="0" err="1" smtClean="0"/>
              <a:t>miền</a:t>
            </a:r>
            <a:r>
              <a:rPr lang="en-US" dirty="0" smtClean="0"/>
              <a:t> </a:t>
            </a:r>
            <a:r>
              <a:rPr lang="en-US" dirty="0" err="1" smtClean="0"/>
              <a:t>Bắc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miền</a:t>
            </a:r>
            <a:r>
              <a:rPr lang="en-US" dirty="0" smtClean="0"/>
              <a:t> Nam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Miền</a:t>
            </a:r>
            <a:r>
              <a:rPr lang="en-US" dirty="0" smtClean="0"/>
              <a:t> </a:t>
            </a:r>
            <a:r>
              <a:rPr lang="en-US" dirty="0" err="1" smtClean="0"/>
              <a:t>Bắc</a:t>
            </a:r>
            <a:r>
              <a:rPr lang="en-US" dirty="0" smtClean="0"/>
              <a:t> (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Bạch</a:t>
            </a:r>
            <a:r>
              <a:rPr lang="en-US" dirty="0" smtClean="0"/>
              <a:t> </a:t>
            </a:r>
            <a:r>
              <a:rPr lang="en-US" dirty="0" err="1" smtClean="0"/>
              <a:t>Mã</a:t>
            </a:r>
            <a:r>
              <a:rPr lang="en-US" dirty="0" smtClean="0"/>
              <a:t> </a:t>
            </a:r>
            <a:r>
              <a:rPr lang="en-US" dirty="0" err="1" smtClean="0"/>
              <a:t>trở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16</a:t>
            </a:r>
            <a:r>
              <a:rPr lang="en-US" baseline="30000" dirty="0" smtClean="0"/>
              <a:t>độ</a:t>
            </a:r>
            <a:r>
              <a:rPr lang="en-US" dirty="0" smtClean="0"/>
              <a:t> B)</a:t>
            </a:r>
          </a:p>
          <a:p>
            <a:pPr>
              <a:buFontTx/>
              <a:buChar char="-"/>
            </a:pPr>
            <a:r>
              <a:rPr lang="en-US" dirty="0" err="1" smtClean="0"/>
              <a:t>Mùa</a:t>
            </a:r>
            <a:r>
              <a:rPr lang="en-US" dirty="0" smtClean="0"/>
              <a:t> </a:t>
            </a:r>
            <a:r>
              <a:rPr lang="en-US" dirty="0" err="1" smtClean="0"/>
              <a:t>đông</a:t>
            </a:r>
            <a:r>
              <a:rPr lang="en-US" dirty="0" smtClean="0"/>
              <a:t>: </a:t>
            </a:r>
            <a:r>
              <a:rPr lang="en-US" dirty="0" err="1" smtClean="0"/>
              <a:t>tháng</a:t>
            </a:r>
            <a:r>
              <a:rPr lang="en-US" dirty="0" smtClean="0"/>
              <a:t> 11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tháng</a:t>
            </a:r>
            <a:r>
              <a:rPr lang="en-US" dirty="0" smtClean="0"/>
              <a:t> 4, </a:t>
            </a:r>
            <a:r>
              <a:rPr lang="en-US" dirty="0" err="1" smtClean="0"/>
              <a:t>chịu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gió</a:t>
            </a:r>
            <a:r>
              <a:rPr lang="en-US" dirty="0" smtClean="0"/>
              <a:t> </a:t>
            </a:r>
            <a:r>
              <a:rPr lang="en-US" dirty="0" err="1" smtClean="0"/>
              <a:t>mùa</a:t>
            </a:r>
            <a:r>
              <a:rPr lang="en-US" dirty="0" smtClean="0"/>
              <a:t> </a:t>
            </a:r>
            <a:r>
              <a:rPr lang="en-US" dirty="0" err="1" smtClean="0"/>
              <a:t>đông</a:t>
            </a:r>
            <a:r>
              <a:rPr lang="en-US" dirty="0" smtClean="0"/>
              <a:t> </a:t>
            </a:r>
            <a:r>
              <a:rPr lang="en-US" dirty="0" err="1" smtClean="0"/>
              <a:t>bắc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mùa</a:t>
            </a:r>
            <a:r>
              <a:rPr lang="en-US" dirty="0" smtClean="0"/>
              <a:t> </a:t>
            </a:r>
            <a:r>
              <a:rPr lang="en-US" dirty="0" err="1" smtClean="0"/>
              <a:t>lạnh</a:t>
            </a:r>
            <a:r>
              <a:rPr lang="en-US" dirty="0" smtClean="0"/>
              <a:t> </a:t>
            </a:r>
            <a:r>
              <a:rPr lang="en-US" dirty="0" err="1" smtClean="0"/>
              <a:t>khô</a:t>
            </a:r>
            <a:r>
              <a:rPr lang="en-US" dirty="0" smtClean="0"/>
              <a:t>, </a:t>
            </a:r>
            <a:r>
              <a:rPr lang="en-US" dirty="0" err="1" smtClean="0"/>
              <a:t>cuối</a:t>
            </a:r>
            <a:r>
              <a:rPr lang="en-US" dirty="0" smtClean="0"/>
              <a:t> </a:t>
            </a:r>
            <a:r>
              <a:rPr lang="en-US" dirty="0" err="1" smtClean="0"/>
              <a:t>mùa</a:t>
            </a:r>
            <a:r>
              <a:rPr lang="en-US" dirty="0" smtClean="0"/>
              <a:t> </a:t>
            </a:r>
            <a:r>
              <a:rPr lang="en-US" dirty="0" err="1" smtClean="0"/>
              <a:t>lạnh</a:t>
            </a:r>
            <a:r>
              <a:rPr lang="en-US" dirty="0" smtClean="0"/>
              <a:t> </a:t>
            </a:r>
            <a:r>
              <a:rPr lang="en-US" dirty="0" err="1" smtClean="0"/>
              <a:t>ẩm</a:t>
            </a:r>
            <a:r>
              <a:rPr lang="en-US" dirty="0" smtClean="0"/>
              <a:t> </a:t>
            </a:r>
            <a:r>
              <a:rPr lang="en-US" dirty="0" err="1" smtClean="0"/>
              <a:t>gây</a:t>
            </a:r>
            <a:r>
              <a:rPr lang="en-US" dirty="0" smtClean="0"/>
              <a:t> </a:t>
            </a:r>
            <a:r>
              <a:rPr lang="en-US" dirty="0" err="1" smtClean="0"/>
              <a:t>mưa</a:t>
            </a:r>
            <a:r>
              <a:rPr lang="en-US" dirty="0" smtClean="0"/>
              <a:t> </a:t>
            </a:r>
            <a:r>
              <a:rPr lang="en-US" dirty="0" err="1" smtClean="0"/>
              <a:t>phùn</a:t>
            </a:r>
            <a:r>
              <a:rPr lang="en-US" dirty="0" smtClean="0"/>
              <a:t> ở </a:t>
            </a:r>
            <a:r>
              <a:rPr lang="en-US" dirty="0" err="1" smtClean="0"/>
              <a:t>ven</a:t>
            </a:r>
            <a:r>
              <a:rPr lang="en-US" dirty="0" smtClean="0"/>
              <a:t> </a:t>
            </a:r>
            <a:r>
              <a:rPr lang="en-US" dirty="0" err="1" smtClean="0"/>
              <a:t>biển</a:t>
            </a:r>
            <a:r>
              <a:rPr lang="en-US" dirty="0" smtClean="0"/>
              <a:t> ĐB </a:t>
            </a:r>
            <a:r>
              <a:rPr lang="en-US" dirty="0" err="1" smtClean="0"/>
              <a:t>Bắc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miền</a:t>
            </a:r>
            <a:r>
              <a:rPr lang="en-US" dirty="0" smtClean="0"/>
              <a:t> </a:t>
            </a:r>
            <a:r>
              <a:rPr lang="en-US" dirty="0" err="1" smtClean="0"/>
              <a:t>Trung</a:t>
            </a:r>
            <a:r>
              <a:rPr lang="en-US" dirty="0" smtClean="0"/>
              <a:t>. </a:t>
            </a:r>
            <a:r>
              <a:rPr lang="en-US" dirty="0" err="1" smtClean="0"/>
              <a:t>Nhiệt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2-3 </a:t>
            </a:r>
            <a:r>
              <a:rPr lang="en-US" dirty="0" err="1" smtClean="0"/>
              <a:t>tháng</a:t>
            </a:r>
            <a:r>
              <a:rPr lang="en-US" dirty="0" smtClean="0"/>
              <a:t> &lt;18độ C. &gt; </a:t>
            </a:r>
            <a:r>
              <a:rPr lang="en-US" dirty="0" err="1" smtClean="0"/>
              <a:t>mùa</a:t>
            </a:r>
            <a:r>
              <a:rPr lang="en-US" dirty="0" smtClean="0"/>
              <a:t> </a:t>
            </a:r>
            <a:r>
              <a:rPr lang="en-US" dirty="0" err="1" smtClean="0"/>
              <a:t>đông</a:t>
            </a:r>
            <a:r>
              <a:rPr lang="en-US" dirty="0" smtClean="0"/>
              <a:t> </a:t>
            </a:r>
            <a:r>
              <a:rPr lang="en-US" dirty="0" err="1" smtClean="0"/>
              <a:t>lạnh</a:t>
            </a:r>
            <a:r>
              <a:rPr lang="en-US" dirty="0" smtClean="0"/>
              <a:t>, </a:t>
            </a:r>
            <a:r>
              <a:rPr lang="en-US" dirty="0" err="1" smtClean="0"/>
              <a:t>ít</a:t>
            </a:r>
            <a:r>
              <a:rPr lang="en-US" dirty="0" smtClean="0"/>
              <a:t> </a:t>
            </a:r>
            <a:r>
              <a:rPr lang="en-US" dirty="0" err="1" smtClean="0"/>
              <a:t>mưa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err="1" smtClean="0"/>
              <a:t>Giữa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đợt</a:t>
            </a:r>
            <a:r>
              <a:rPr lang="en-US" dirty="0" smtClean="0"/>
              <a:t> </a:t>
            </a:r>
            <a:r>
              <a:rPr lang="en-US" dirty="0" err="1" smtClean="0"/>
              <a:t>gió</a:t>
            </a:r>
            <a:r>
              <a:rPr lang="en-US" dirty="0" smtClean="0"/>
              <a:t> </a:t>
            </a:r>
            <a:r>
              <a:rPr lang="en-US" dirty="0" err="1" smtClean="0"/>
              <a:t>mùa</a:t>
            </a:r>
            <a:r>
              <a:rPr lang="en-US" dirty="0" smtClean="0"/>
              <a:t> </a:t>
            </a:r>
            <a:r>
              <a:rPr lang="en-US" dirty="0" err="1" smtClean="0"/>
              <a:t>Đông</a:t>
            </a:r>
            <a:r>
              <a:rPr lang="en-US" dirty="0" smtClean="0"/>
              <a:t> </a:t>
            </a:r>
            <a:r>
              <a:rPr lang="en-US" dirty="0" err="1" smtClean="0"/>
              <a:t>Bắc</a:t>
            </a:r>
            <a:r>
              <a:rPr lang="en-US" dirty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kì</a:t>
            </a:r>
            <a:r>
              <a:rPr lang="en-US" dirty="0" smtClean="0"/>
              <a:t>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tiếp</a:t>
            </a:r>
            <a:r>
              <a:rPr lang="en-US" dirty="0" smtClean="0"/>
              <a:t> </a:t>
            </a:r>
            <a:r>
              <a:rPr lang="en-US" dirty="0" err="1" smtClean="0"/>
              <a:t>giữa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mùa</a:t>
            </a:r>
            <a:r>
              <a:rPr lang="en-US" dirty="0" smtClean="0"/>
              <a:t>: </a:t>
            </a:r>
            <a:r>
              <a:rPr lang="en-US" dirty="0" err="1" smtClean="0"/>
              <a:t>Tìn</a:t>
            </a:r>
            <a:r>
              <a:rPr lang="en-US" dirty="0" smtClean="0"/>
              <a:t> </a:t>
            </a:r>
            <a:r>
              <a:rPr lang="en-US" dirty="0" err="1" smtClean="0"/>
              <a:t>phong</a:t>
            </a:r>
            <a:r>
              <a:rPr lang="en-US" dirty="0" smtClean="0"/>
              <a:t> </a:t>
            </a:r>
            <a:r>
              <a:rPr lang="en-US" dirty="0" err="1" smtClean="0"/>
              <a:t>Bắc</a:t>
            </a:r>
            <a:r>
              <a:rPr lang="en-US" dirty="0" smtClean="0"/>
              <a:t> </a:t>
            </a:r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khô</a:t>
            </a:r>
            <a:r>
              <a:rPr lang="en-US" dirty="0" smtClean="0"/>
              <a:t>, </a:t>
            </a:r>
            <a:r>
              <a:rPr lang="en-US" dirty="0" err="1" smtClean="0"/>
              <a:t>nóng</a:t>
            </a:r>
            <a:r>
              <a:rPr lang="en-US" dirty="0" smtClean="0"/>
              <a:t>&gt;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tiết</a:t>
            </a:r>
            <a:r>
              <a:rPr lang="en-US" dirty="0" smtClean="0"/>
              <a:t> </a:t>
            </a:r>
            <a:r>
              <a:rPr lang="en-US" dirty="0" err="1" smtClean="0"/>
              <a:t>hanh</a:t>
            </a:r>
            <a:r>
              <a:rPr lang="en-US" dirty="0" smtClean="0"/>
              <a:t> </a:t>
            </a:r>
            <a:r>
              <a:rPr lang="en-US" dirty="0" err="1" smtClean="0"/>
              <a:t>khô</a:t>
            </a:r>
            <a:r>
              <a:rPr lang="en-US" dirty="0" smtClean="0"/>
              <a:t>, </a:t>
            </a:r>
            <a:r>
              <a:rPr lang="en-US" dirty="0" err="1" smtClean="0"/>
              <a:t>hửng</a:t>
            </a:r>
            <a:r>
              <a:rPr lang="en-US" dirty="0" smtClean="0"/>
              <a:t> </a:t>
            </a:r>
            <a:r>
              <a:rPr lang="en-US" dirty="0" err="1" smtClean="0"/>
              <a:t>nắng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 err="1" smtClean="0"/>
              <a:t>Mùa</a:t>
            </a:r>
            <a:r>
              <a:rPr lang="en-US" dirty="0" smtClean="0"/>
              <a:t> </a:t>
            </a:r>
            <a:r>
              <a:rPr lang="en-US" dirty="0" err="1" smtClean="0"/>
              <a:t>hạ</a:t>
            </a:r>
            <a:r>
              <a:rPr lang="en-US" dirty="0" smtClean="0"/>
              <a:t>: </a:t>
            </a:r>
            <a:r>
              <a:rPr lang="en-US" dirty="0" err="1" smtClean="0"/>
              <a:t>tháng</a:t>
            </a:r>
            <a:r>
              <a:rPr lang="en-US" dirty="0" smtClean="0"/>
              <a:t> 5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tháng</a:t>
            </a:r>
            <a:r>
              <a:rPr lang="en-US" dirty="0" smtClean="0"/>
              <a:t> 10, </a:t>
            </a:r>
            <a:r>
              <a:rPr lang="en-US" dirty="0" err="1" smtClean="0"/>
              <a:t>chịu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GMMH </a:t>
            </a:r>
            <a:r>
              <a:rPr lang="en-US" dirty="0" err="1" smtClean="0"/>
              <a:t>nóng,ẩm</a:t>
            </a:r>
            <a:r>
              <a:rPr lang="en-US" dirty="0" smtClean="0"/>
              <a:t>, </a:t>
            </a:r>
            <a:r>
              <a:rPr lang="en-US" dirty="0" err="1" smtClean="0"/>
              <a:t>mưa</a:t>
            </a:r>
            <a:r>
              <a:rPr lang="en-US" dirty="0" smtClean="0"/>
              <a:t> </a:t>
            </a:r>
            <a:r>
              <a:rPr lang="en-US" dirty="0" err="1" smtClean="0"/>
              <a:t>nhiều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08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Miền</a:t>
            </a:r>
            <a:r>
              <a:rPr lang="en-US" dirty="0" smtClean="0"/>
              <a:t> Nam: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Bạch</a:t>
            </a:r>
            <a:r>
              <a:rPr lang="en-US" dirty="0" smtClean="0"/>
              <a:t> </a:t>
            </a:r>
            <a:r>
              <a:rPr lang="en-US" dirty="0" err="1" smtClean="0"/>
              <a:t>Mã</a:t>
            </a:r>
            <a:r>
              <a:rPr lang="en-US" dirty="0" smtClean="0"/>
              <a:t> </a:t>
            </a:r>
            <a:r>
              <a:rPr lang="en-US" dirty="0" err="1" smtClean="0"/>
              <a:t>trở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Nam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en-US" dirty="0" err="1" smtClean="0"/>
              <a:t>Mùa</a:t>
            </a:r>
            <a:r>
              <a:rPr lang="en-US" dirty="0" smtClean="0"/>
              <a:t> </a:t>
            </a:r>
            <a:r>
              <a:rPr lang="en-US" dirty="0" err="1" smtClean="0"/>
              <a:t>đông</a:t>
            </a:r>
            <a:r>
              <a:rPr lang="en-US" dirty="0" smtClean="0"/>
              <a:t>: </a:t>
            </a:r>
            <a:r>
              <a:rPr lang="en-US" dirty="0" err="1" smtClean="0"/>
              <a:t>tháng</a:t>
            </a:r>
            <a:r>
              <a:rPr lang="en-US" dirty="0" smtClean="0"/>
              <a:t> 11-4, </a:t>
            </a:r>
            <a:r>
              <a:rPr lang="en-US" dirty="0" err="1" smtClean="0"/>
              <a:t>chịu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gió</a:t>
            </a:r>
            <a:r>
              <a:rPr lang="en-US" dirty="0" smtClean="0"/>
              <a:t> </a:t>
            </a:r>
            <a:r>
              <a:rPr lang="en-US" dirty="0" err="1" smtClean="0"/>
              <a:t>Tín</a:t>
            </a:r>
            <a:r>
              <a:rPr lang="en-US" dirty="0" smtClean="0"/>
              <a:t> </a:t>
            </a:r>
            <a:r>
              <a:rPr lang="en-US" dirty="0" err="1" smtClean="0"/>
              <a:t>phong</a:t>
            </a:r>
            <a:r>
              <a:rPr lang="en-US" dirty="0" smtClean="0"/>
              <a:t> </a:t>
            </a:r>
            <a:r>
              <a:rPr lang="en-US" dirty="0" err="1" smtClean="0"/>
              <a:t>Bắc</a:t>
            </a:r>
            <a:r>
              <a:rPr lang="en-US" dirty="0" smtClean="0"/>
              <a:t> </a:t>
            </a:r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nóng</a:t>
            </a:r>
            <a:r>
              <a:rPr lang="en-US" dirty="0" smtClean="0"/>
              <a:t>, </a:t>
            </a:r>
            <a:r>
              <a:rPr lang="en-US" dirty="0" err="1" smtClean="0"/>
              <a:t>khô</a:t>
            </a:r>
            <a:r>
              <a:rPr lang="en-US" dirty="0" smtClean="0"/>
              <a:t> &gt; </a:t>
            </a:r>
            <a:r>
              <a:rPr lang="en-US" dirty="0" err="1" smtClean="0"/>
              <a:t>mùa</a:t>
            </a:r>
            <a:r>
              <a:rPr lang="en-US" dirty="0" smtClean="0"/>
              <a:t> </a:t>
            </a:r>
            <a:r>
              <a:rPr lang="en-US" dirty="0" err="1" smtClean="0"/>
              <a:t>khô</a:t>
            </a:r>
            <a:r>
              <a:rPr lang="en-US" dirty="0" smtClean="0"/>
              <a:t> </a:t>
            </a:r>
            <a:r>
              <a:rPr lang="en-US" dirty="0" err="1" smtClean="0"/>
              <a:t>sâu</a:t>
            </a:r>
            <a:r>
              <a:rPr lang="en-US" dirty="0" smtClean="0"/>
              <a:t> </a:t>
            </a:r>
            <a:r>
              <a:rPr lang="en-US" dirty="0" err="1" smtClean="0"/>
              <a:t>sắc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miền</a:t>
            </a:r>
            <a:r>
              <a:rPr lang="en-US" dirty="0" smtClean="0"/>
              <a:t> Nam.</a:t>
            </a:r>
          </a:p>
          <a:p>
            <a:pPr>
              <a:buFontTx/>
              <a:buChar char="-"/>
            </a:pPr>
            <a:r>
              <a:rPr lang="en-US" dirty="0" err="1" smtClean="0"/>
              <a:t>Mùa</a:t>
            </a:r>
            <a:r>
              <a:rPr lang="en-US" dirty="0" smtClean="0"/>
              <a:t> </a:t>
            </a:r>
            <a:r>
              <a:rPr lang="en-US" dirty="0" err="1" smtClean="0"/>
              <a:t>hạ</a:t>
            </a:r>
            <a:r>
              <a:rPr lang="en-US" dirty="0" smtClean="0"/>
              <a:t>: </a:t>
            </a:r>
            <a:r>
              <a:rPr lang="en-US" dirty="0" err="1" smtClean="0"/>
              <a:t>tháng</a:t>
            </a:r>
            <a:r>
              <a:rPr lang="en-US" dirty="0" smtClean="0"/>
              <a:t> 5-tháng 10, </a:t>
            </a:r>
            <a:r>
              <a:rPr lang="en-US" dirty="0" err="1" smtClean="0"/>
              <a:t>chịu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trực</a:t>
            </a:r>
            <a:r>
              <a:rPr lang="en-US" dirty="0" smtClean="0"/>
              <a:t> </a:t>
            </a:r>
            <a:r>
              <a:rPr lang="en-US" dirty="0" err="1" smtClean="0"/>
              <a:t>tiếp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gió</a:t>
            </a:r>
            <a:r>
              <a:rPr lang="en-US" dirty="0" smtClean="0"/>
              <a:t> </a:t>
            </a:r>
            <a:r>
              <a:rPr lang="en-US" dirty="0" err="1" smtClean="0"/>
              <a:t>mùa</a:t>
            </a:r>
            <a:r>
              <a:rPr lang="en-US" dirty="0" smtClean="0"/>
              <a:t> </a:t>
            </a:r>
            <a:r>
              <a:rPr lang="en-US" dirty="0" err="1" smtClean="0"/>
              <a:t>mùa</a:t>
            </a:r>
            <a:r>
              <a:rPr lang="en-US" dirty="0" smtClean="0"/>
              <a:t> </a:t>
            </a:r>
            <a:r>
              <a:rPr lang="en-US" dirty="0" err="1" smtClean="0"/>
              <a:t>hạ</a:t>
            </a:r>
            <a:r>
              <a:rPr lang="en-US" dirty="0" smtClean="0"/>
              <a:t>, </a:t>
            </a:r>
            <a:r>
              <a:rPr lang="en-US" dirty="0" err="1" smtClean="0"/>
              <a:t>nóng</a:t>
            </a:r>
            <a:r>
              <a:rPr lang="en-US" dirty="0" smtClean="0"/>
              <a:t> </a:t>
            </a:r>
            <a:r>
              <a:rPr lang="en-US" dirty="0" err="1" smtClean="0"/>
              <a:t>ẩm</a:t>
            </a:r>
            <a:r>
              <a:rPr lang="en-US" dirty="0" smtClean="0"/>
              <a:t> </a:t>
            </a:r>
            <a:r>
              <a:rPr lang="en-US" dirty="0" err="1" smtClean="0"/>
              <a:t>mưa</a:t>
            </a:r>
            <a:r>
              <a:rPr lang="en-US" dirty="0" smtClean="0"/>
              <a:t> </a:t>
            </a:r>
            <a:r>
              <a:rPr lang="en-US" dirty="0" err="1" smtClean="0"/>
              <a:t>nhiều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TÂY NGUYÊN: MIỀN NAM</a:t>
            </a:r>
          </a:p>
          <a:p>
            <a:pPr marL="0" indent="0">
              <a:buNone/>
            </a:pPr>
            <a:r>
              <a:rPr lang="en-US" dirty="0" smtClean="0"/>
              <a:t>DUYÊN HẢI MIỀN TRUNG</a:t>
            </a:r>
          </a:p>
          <a:p>
            <a:pPr>
              <a:buFontTx/>
              <a:buChar char="-"/>
            </a:pP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mùa</a:t>
            </a:r>
            <a:r>
              <a:rPr lang="en-US" dirty="0" smtClean="0"/>
              <a:t> </a:t>
            </a:r>
            <a:r>
              <a:rPr lang="en-US" dirty="0" err="1" smtClean="0"/>
              <a:t>hạ</a:t>
            </a:r>
            <a:r>
              <a:rPr lang="en-US" dirty="0" smtClean="0"/>
              <a:t> (</a:t>
            </a:r>
            <a:r>
              <a:rPr lang="en-US" dirty="0" err="1" smtClean="0"/>
              <a:t>tháng</a:t>
            </a:r>
            <a:r>
              <a:rPr lang="en-US" dirty="0" smtClean="0"/>
              <a:t> 5-7 8): </a:t>
            </a:r>
            <a:r>
              <a:rPr lang="en-US" dirty="0" err="1" smtClean="0"/>
              <a:t>chịu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gió</a:t>
            </a:r>
            <a:r>
              <a:rPr lang="en-US" dirty="0" smtClean="0"/>
              <a:t> </a:t>
            </a:r>
            <a:r>
              <a:rPr lang="en-US" dirty="0" err="1" smtClean="0"/>
              <a:t>Tây</a:t>
            </a:r>
            <a:r>
              <a:rPr lang="en-US" dirty="0" smtClean="0"/>
              <a:t> </a:t>
            </a:r>
            <a:r>
              <a:rPr lang="en-US" dirty="0" err="1" smtClean="0"/>
              <a:t>khô</a:t>
            </a:r>
            <a:r>
              <a:rPr lang="en-US" dirty="0" smtClean="0"/>
              <a:t> </a:t>
            </a:r>
            <a:r>
              <a:rPr lang="en-US" dirty="0" err="1" smtClean="0"/>
              <a:t>nóng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gió</a:t>
            </a:r>
            <a:r>
              <a:rPr lang="en-US" dirty="0" smtClean="0"/>
              <a:t> </a:t>
            </a:r>
            <a:r>
              <a:rPr lang="en-US" dirty="0" err="1" smtClean="0"/>
              <a:t>phơn</a:t>
            </a:r>
            <a:r>
              <a:rPr lang="en-US" dirty="0" smtClean="0"/>
              <a:t> </a:t>
            </a:r>
            <a:r>
              <a:rPr lang="en-US" dirty="0" err="1" smtClean="0"/>
              <a:t>Tây</a:t>
            </a:r>
            <a:r>
              <a:rPr lang="en-US" dirty="0" smtClean="0"/>
              <a:t> Nam, </a:t>
            </a:r>
            <a:r>
              <a:rPr lang="en-US" dirty="0" err="1" smtClean="0"/>
              <a:t>gió</a:t>
            </a:r>
            <a:r>
              <a:rPr lang="en-US" dirty="0" smtClean="0"/>
              <a:t> </a:t>
            </a:r>
            <a:r>
              <a:rPr lang="en-US" dirty="0" err="1" smtClean="0"/>
              <a:t>Lào</a:t>
            </a:r>
            <a:r>
              <a:rPr lang="en-US" dirty="0" smtClean="0"/>
              <a:t>) </a:t>
            </a:r>
          </a:p>
          <a:p>
            <a:pPr>
              <a:buFontTx/>
              <a:buChar char="-"/>
            </a:pPr>
            <a:r>
              <a:rPr lang="en-US" dirty="0" err="1" smtClean="0"/>
              <a:t>Mưa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thu</a:t>
            </a:r>
            <a:r>
              <a:rPr lang="en-US" dirty="0" smtClean="0"/>
              <a:t> </a:t>
            </a:r>
            <a:r>
              <a:rPr lang="en-US" dirty="0" err="1" smtClean="0"/>
              <a:t>đông</a:t>
            </a:r>
            <a:r>
              <a:rPr lang="en-US" dirty="0"/>
              <a:t> </a:t>
            </a:r>
            <a:r>
              <a:rPr lang="en-US" dirty="0" smtClean="0"/>
              <a:t>do </a:t>
            </a:r>
            <a:r>
              <a:rPr lang="en-US" dirty="0" err="1" smtClean="0"/>
              <a:t>dải</a:t>
            </a:r>
            <a:r>
              <a:rPr lang="en-US" dirty="0" smtClean="0"/>
              <a:t> </a:t>
            </a:r>
            <a:r>
              <a:rPr lang="en-US" dirty="0" err="1" smtClean="0"/>
              <a:t>hội</a:t>
            </a:r>
            <a:r>
              <a:rPr lang="en-US" dirty="0" smtClean="0"/>
              <a:t> </a:t>
            </a:r>
            <a:r>
              <a:rPr lang="en-US" dirty="0" err="1" smtClean="0"/>
              <a:t>tụ</a:t>
            </a:r>
            <a:r>
              <a:rPr lang="en-US" dirty="0" smtClean="0"/>
              <a:t> </a:t>
            </a:r>
            <a:r>
              <a:rPr lang="en-US" dirty="0" err="1" smtClean="0"/>
              <a:t>nhiệt</a:t>
            </a:r>
            <a:r>
              <a:rPr lang="en-US" dirty="0" smtClean="0"/>
              <a:t> </a:t>
            </a:r>
            <a:r>
              <a:rPr lang="en-US" dirty="0" err="1" smtClean="0"/>
              <a:t>đới</a:t>
            </a:r>
            <a:r>
              <a:rPr lang="en-US" dirty="0" smtClean="0"/>
              <a:t>, </a:t>
            </a:r>
            <a:r>
              <a:rPr lang="en-US" dirty="0" err="1" smtClean="0"/>
              <a:t>bão</a:t>
            </a:r>
            <a:r>
              <a:rPr lang="en-US" dirty="0" smtClean="0"/>
              <a:t>, </a:t>
            </a:r>
            <a:r>
              <a:rPr lang="en-US" dirty="0" err="1" smtClean="0"/>
              <a:t>áp</a:t>
            </a:r>
            <a:r>
              <a:rPr lang="en-US" dirty="0" smtClean="0"/>
              <a:t> </a:t>
            </a:r>
            <a:r>
              <a:rPr lang="en-US" dirty="0" err="1" smtClean="0"/>
              <a:t>thấp</a:t>
            </a:r>
            <a:r>
              <a:rPr lang="en-US" dirty="0" smtClean="0"/>
              <a:t> </a:t>
            </a:r>
            <a:r>
              <a:rPr lang="en-US" dirty="0" err="1" smtClean="0"/>
              <a:t>nhiệt</a:t>
            </a:r>
            <a:r>
              <a:rPr lang="en-US" dirty="0" smtClean="0"/>
              <a:t> </a:t>
            </a:r>
            <a:r>
              <a:rPr lang="en-US" dirty="0" err="1" smtClean="0"/>
              <a:t>đới</a:t>
            </a:r>
            <a:r>
              <a:rPr lang="en-US" dirty="0" smtClean="0"/>
              <a:t>, </a:t>
            </a:r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đón</a:t>
            </a:r>
            <a:r>
              <a:rPr lang="en-US" dirty="0" smtClean="0"/>
              <a:t> </a:t>
            </a:r>
            <a:r>
              <a:rPr lang="en-US" dirty="0" err="1" smtClean="0"/>
              <a:t>gió</a:t>
            </a:r>
            <a:r>
              <a:rPr lang="en-US" dirty="0" smtClean="0"/>
              <a:t> </a:t>
            </a:r>
            <a:r>
              <a:rPr lang="en-US" dirty="0" err="1" smtClean="0"/>
              <a:t>đông</a:t>
            </a:r>
            <a:r>
              <a:rPr lang="en-US" dirty="0" smtClean="0"/>
              <a:t> </a:t>
            </a:r>
            <a:r>
              <a:rPr lang="en-US" dirty="0" err="1" smtClean="0"/>
              <a:t>bắc</a:t>
            </a:r>
            <a:r>
              <a:rPr lang="en-US" dirty="0" smtClean="0"/>
              <a:t>,…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340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531FF-553C-4C6B-931B-958529EE83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9219A-4F28-4927-965A-2D0A585B03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tro2">
            <a:hlinkClick r:id="" action="ppaction://media"/>
            <a:extLst>
              <a:ext uri="{FF2B5EF4-FFF2-40B4-BE49-F238E27FC236}">
                <a16:creationId xmlns:a16="http://schemas.microsoft.com/office/drawing/2014/main" id="{5982254A-2D4B-464C-9F25-9E18138CC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9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3ACF81D7-E0D8-4DBA-B581-04DD6C5E93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439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A3FF3A9-2E42-4D86-B0E9-091678033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" r="-1" b="18640"/>
          <a:stretch/>
        </p:blipFill>
        <p:spPr>
          <a:xfrm>
            <a:off x="6094476" y="10"/>
            <a:ext cx="6094477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C9CC8-0582-4C28-B307-6D86FE6E7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11613276" cy="2387600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#9Slide03 Roboto Mono Bold" pitchFamily="2" charset="0"/>
                <a:ea typeface="#9Slide03 Roboto Mono Bold" pitchFamily="2" charset="0"/>
              </a:rPr>
              <a:t>THIÊN NHIÊN PHÂN HÓA ĐA DẠNG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1469E5-3661-401A-B69B-2AD2943CC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2" y="5624945"/>
            <a:ext cx="907999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GV: </a:t>
            </a:r>
            <a:r>
              <a:rPr lang="en-US" sz="2800" dirty="0" err="1">
                <a:solidFill>
                  <a:schemeClr val="bg1"/>
                </a:solidFill>
              </a:rPr>
              <a:t>Lục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Triệu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Diệu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Hương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06094B-C46B-4272-81AC-B4EF31848E50}"/>
              </a:ext>
            </a:extLst>
          </p:cNvPr>
          <p:cNvSpPr/>
          <p:nvPr/>
        </p:nvSpPr>
        <p:spPr>
          <a:xfrm>
            <a:off x="5291174" y="5714069"/>
            <a:ext cx="493485" cy="493485"/>
          </a:xfrm>
          <a:prstGeom prst="ellipse">
            <a:avLst/>
          </a:prstGeom>
          <a:solidFill>
            <a:srgbClr val="98C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12BF5FE-E192-4E4F-ADA6-D071FB8A3237}"/>
              </a:ext>
            </a:extLst>
          </p:cNvPr>
          <p:cNvSpPr/>
          <p:nvPr/>
        </p:nvSpPr>
        <p:spPr>
          <a:xfrm>
            <a:off x="6594054" y="5731626"/>
            <a:ext cx="493485" cy="493485"/>
          </a:xfrm>
          <a:prstGeom prst="ellipse">
            <a:avLst/>
          </a:prstGeom>
          <a:solidFill>
            <a:srgbClr val="98C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B10ACE-51A4-4E4F-8B5F-897D7452BC40}"/>
              </a:ext>
            </a:extLst>
          </p:cNvPr>
          <p:cNvSpPr/>
          <p:nvPr/>
        </p:nvSpPr>
        <p:spPr>
          <a:xfrm>
            <a:off x="7817355" y="5745894"/>
            <a:ext cx="493485" cy="493485"/>
          </a:xfrm>
          <a:prstGeom prst="ellipse">
            <a:avLst/>
          </a:prstGeom>
          <a:solidFill>
            <a:srgbClr val="98C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72B1E8-0D60-42BB-BC3D-9A04DF9BA7ED}"/>
              </a:ext>
            </a:extLst>
          </p:cNvPr>
          <p:cNvSpPr/>
          <p:nvPr/>
        </p:nvSpPr>
        <p:spPr>
          <a:xfrm>
            <a:off x="8991059" y="5770949"/>
            <a:ext cx="493485" cy="493485"/>
          </a:xfrm>
          <a:prstGeom prst="ellipse">
            <a:avLst/>
          </a:prstGeom>
          <a:solidFill>
            <a:srgbClr val="98C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64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41687D10-B619-4BAA-A149-296A58074E86}"/>
              </a:ext>
            </a:extLst>
          </p:cNvPr>
          <p:cNvGrpSpPr/>
          <p:nvPr/>
        </p:nvGrpSpPr>
        <p:grpSpPr>
          <a:xfrm>
            <a:off x="-12670" y="2011789"/>
            <a:ext cx="3127639" cy="531021"/>
            <a:chOff x="-1" y="546100"/>
            <a:chExt cx="4876800" cy="828000"/>
          </a:xfrm>
          <a:solidFill>
            <a:srgbClr val="FFBF00"/>
          </a:solidFill>
        </p:grpSpPr>
        <p:sp>
          <p:nvSpPr>
            <p:cNvPr id="42" name="object 25">
              <a:extLst>
                <a:ext uri="{FF2B5EF4-FFF2-40B4-BE49-F238E27FC236}">
                  <a16:creationId xmlns:a16="http://schemas.microsoft.com/office/drawing/2014/main" id="{5352E0C6-4B3D-49BB-9D86-6E69AB75561D}"/>
                </a:ext>
              </a:extLst>
            </p:cNvPr>
            <p:cNvSpPr/>
            <p:nvPr/>
          </p:nvSpPr>
          <p:spPr>
            <a:xfrm>
              <a:off x="-1" y="546100"/>
              <a:ext cx="3256757" cy="828000"/>
            </a:xfrm>
            <a:custGeom>
              <a:avLst/>
              <a:gdLst/>
              <a:ahLst/>
              <a:cxnLst/>
              <a:rect l="l" t="t" r="r" b="b"/>
              <a:pathLst>
                <a:path w="1955164" h="437514">
                  <a:moveTo>
                    <a:pt x="1736031" y="0"/>
                  </a:moveTo>
                  <a:lnTo>
                    <a:pt x="0" y="0"/>
                  </a:lnTo>
                  <a:lnTo>
                    <a:pt x="0" y="437153"/>
                  </a:lnTo>
                  <a:lnTo>
                    <a:pt x="1736031" y="437153"/>
                  </a:lnTo>
                  <a:lnTo>
                    <a:pt x="1786148" y="431380"/>
                  </a:lnTo>
                  <a:lnTo>
                    <a:pt x="1832155" y="414936"/>
                  </a:lnTo>
                  <a:lnTo>
                    <a:pt x="1872739" y="389134"/>
                  </a:lnTo>
                  <a:lnTo>
                    <a:pt x="1906588" y="355285"/>
                  </a:lnTo>
                  <a:lnTo>
                    <a:pt x="1932391" y="314701"/>
                  </a:lnTo>
                  <a:lnTo>
                    <a:pt x="1948834" y="268694"/>
                  </a:lnTo>
                  <a:lnTo>
                    <a:pt x="1954607" y="218577"/>
                  </a:lnTo>
                  <a:lnTo>
                    <a:pt x="1948834" y="168459"/>
                  </a:lnTo>
                  <a:lnTo>
                    <a:pt x="1932391" y="122452"/>
                  </a:lnTo>
                  <a:lnTo>
                    <a:pt x="1906588" y="81868"/>
                  </a:lnTo>
                  <a:lnTo>
                    <a:pt x="1872739" y="48018"/>
                  </a:lnTo>
                  <a:lnTo>
                    <a:pt x="1832155" y="22216"/>
                  </a:lnTo>
                  <a:lnTo>
                    <a:pt x="1786148" y="5772"/>
                  </a:lnTo>
                  <a:lnTo>
                    <a:pt x="173603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154" dirty="0"/>
            </a:p>
          </p:txBody>
        </p:sp>
        <p:sp>
          <p:nvSpPr>
            <p:cNvPr id="43" name="object 25">
              <a:extLst>
                <a:ext uri="{FF2B5EF4-FFF2-40B4-BE49-F238E27FC236}">
                  <a16:creationId xmlns:a16="http://schemas.microsoft.com/office/drawing/2014/main" id="{FE92BB60-0BE5-4D92-A126-C7E5264FE64A}"/>
                </a:ext>
              </a:extLst>
            </p:cNvPr>
            <p:cNvSpPr/>
            <p:nvPr/>
          </p:nvSpPr>
          <p:spPr>
            <a:xfrm>
              <a:off x="1620042" y="546100"/>
              <a:ext cx="3256757" cy="828000"/>
            </a:xfrm>
            <a:custGeom>
              <a:avLst/>
              <a:gdLst/>
              <a:ahLst/>
              <a:cxnLst/>
              <a:rect l="l" t="t" r="r" b="b"/>
              <a:pathLst>
                <a:path w="1955164" h="437514">
                  <a:moveTo>
                    <a:pt x="1736031" y="0"/>
                  </a:moveTo>
                  <a:lnTo>
                    <a:pt x="0" y="0"/>
                  </a:lnTo>
                  <a:lnTo>
                    <a:pt x="0" y="437153"/>
                  </a:lnTo>
                  <a:lnTo>
                    <a:pt x="1736031" y="437153"/>
                  </a:lnTo>
                  <a:lnTo>
                    <a:pt x="1786148" y="431380"/>
                  </a:lnTo>
                  <a:lnTo>
                    <a:pt x="1832155" y="414936"/>
                  </a:lnTo>
                  <a:lnTo>
                    <a:pt x="1872739" y="389134"/>
                  </a:lnTo>
                  <a:lnTo>
                    <a:pt x="1906588" y="355285"/>
                  </a:lnTo>
                  <a:lnTo>
                    <a:pt x="1932391" y="314701"/>
                  </a:lnTo>
                  <a:lnTo>
                    <a:pt x="1948834" y="268694"/>
                  </a:lnTo>
                  <a:lnTo>
                    <a:pt x="1954607" y="218577"/>
                  </a:lnTo>
                  <a:lnTo>
                    <a:pt x="1948834" y="168459"/>
                  </a:lnTo>
                  <a:lnTo>
                    <a:pt x="1932391" y="122452"/>
                  </a:lnTo>
                  <a:lnTo>
                    <a:pt x="1906588" y="81868"/>
                  </a:lnTo>
                  <a:lnTo>
                    <a:pt x="1872739" y="48018"/>
                  </a:lnTo>
                  <a:lnTo>
                    <a:pt x="1832155" y="22216"/>
                  </a:lnTo>
                  <a:lnTo>
                    <a:pt x="1786148" y="5772"/>
                  </a:lnTo>
                  <a:lnTo>
                    <a:pt x="173603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154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6382AC0-9E14-4564-A45D-D94980B69E24}"/>
              </a:ext>
            </a:extLst>
          </p:cNvPr>
          <p:cNvGrpSpPr/>
          <p:nvPr/>
        </p:nvGrpSpPr>
        <p:grpSpPr>
          <a:xfrm>
            <a:off x="56" y="350231"/>
            <a:ext cx="2528481" cy="531021"/>
            <a:chOff x="-1" y="546100"/>
            <a:chExt cx="3942557" cy="828000"/>
          </a:xfrm>
        </p:grpSpPr>
        <p:sp>
          <p:nvSpPr>
            <p:cNvPr id="39" name="object 25">
              <a:extLst>
                <a:ext uri="{FF2B5EF4-FFF2-40B4-BE49-F238E27FC236}">
                  <a16:creationId xmlns:a16="http://schemas.microsoft.com/office/drawing/2014/main" id="{01658446-B05C-4E3A-AC85-147B04B44ABE}"/>
                </a:ext>
              </a:extLst>
            </p:cNvPr>
            <p:cNvSpPr/>
            <p:nvPr/>
          </p:nvSpPr>
          <p:spPr>
            <a:xfrm>
              <a:off x="-1" y="546100"/>
              <a:ext cx="3256757" cy="828000"/>
            </a:xfrm>
            <a:custGeom>
              <a:avLst/>
              <a:gdLst/>
              <a:ahLst/>
              <a:cxnLst/>
              <a:rect l="l" t="t" r="r" b="b"/>
              <a:pathLst>
                <a:path w="1955164" h="437514">
                  <a:moveTo>
                    <a:pt x="1736031" y="0"/>
                  </a:moveTo>
                  <a:lnTo>
                    <a:pt x="0" y="0"/>
                  </a:lnTo>
                  <a:lnTo>
                    <a:pt x="0" y="437153"/>
                  </a:lnTo>
                  <a:lnTo>
                    <a:pt x="1736031" y="437153"/>
                  </a:lnTo>
                  <a:lnTo>
                    <a:pt x="1786148" y="431380"/>
                  </a:lnTo>
                  <a:lnTo>
                    <a:pt x="1832155" y="414936"/>
                  </a:lnTo>
                  <a:lnTo>
                    <a:pt x="1872739" y="389134"/>
                  </a:lnTo>
                  <a:lnTo>
                    <a:pt x="1906588" y="355285"/>
                  </a:lnTo>
                  <a:lnTo>
                    <a:pt x="1932391" y="314701"/>
                  </a:lnTo>
                  <a:lnTo>
                    <a:pt x="1948834" y="268694"/>
                  </a:lnTo>
                  <a:lnTo>
                    <a:pt x="1954607" y="218577"/>
                  </a:lnTo>
                  <a:lnTo>
                    <a:pt x="1948834" y="168459"/>
                  </a:lnTo>
                  <a:lnTo>
                    <a:pt x="1932391" y="122452"/>
                  </a:lnTo>
                  <a:lnTo>
                    <a:pt x="1906588" y="81868"/>
                  </a:lnTo>
                  <a:lnTo>
                    <a:pt x="1872739" y="48018"/>
                  </a:lnTo>
                  <a:lnTo>
                    <a:pt x="1832155" y="22216"/>
                  </a:lnTo>
                  <a:lnTo>
                    <a:pt x="1786148" y="5772"/>
                  </a:lnTo>
                  <a:lnTo>
                    <a:pt x="1736031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 sz="1154" dirty="0"/>
            </a:p>
          </p:txBody>
        </p:sp>
        <p:sp>
          <p:nvSpPr>
            <p:cNvPr id="40" name="object 25">
              <a:extLst>
                <a:ext uri="{FF2B5EF4-FFF2-40B4-BE49-F238E27FC236}">
                  <a16:creationId xmlns:a16="http://schemas.microsoft.com/office/drawing/2014/main" id="{AB7DF48C-092F-4B3C-97D3-B00D26C37649}"/>
                </a:ext>
              </a:extLst>
            </p:cNvPr>
            <p:cNvSpPr/>
            <p:nvPr/>
          </p:nvSpPr>
          <p:spPr>
            <a:xfrm>
              <a:off x="685799" y="546100"/>
              <a:ext cx="3256757" cy="828000"/>
            </a:xfrm>
            <a:custGeom>
              <a:avLst/>
              <a:gdLst/>
              <a:ahLst/>
              <a:cxnLst/>
              <a:rect l="l" t="t" r="r" b="b"/>
              <a:pathLst>
                <a:path w="1955164" h="437514">
                  <a:moveTo>
                    <a:pt x="1736031" y="0"/>
                  </a:moveTo>
                  <a:lnTo>
                    <a:pt x="0" y="0"/>
                  </a:lnTo>
                  <a:lnTo>
                    <a:pt x="0" y="437153"/>
                  </a:lnTo>
                  <a:lnTo>
                    <a:pt x="1736031" y="437153"/>
                  </a:lnTo>
                  <a:lnTo>
                    <a:pt x="1786148" y="431380"/>
                  </a:lnTo>
                  <a:lnTo>
                    <a:pt x="1832155" y="414936"/>
                  </a:lnTo>
                  <a:lnTo>
                    <a:pt x="1872739" y="389134"/>
                  </a:lnTo>
                  <a:lnTo>
                    <a:pt x="1906588" y="355285"/>
                  </a:lnTo>
                  <a:lnTo>
                    <a:pt x="1932391" y="314701"/>
                  </a:lnTo>
                  <a:lnTo>
                    <a:pt x="1948834" y="268694"/>
                  </a:lnTo>
                  <a:lnTo>
                    <a:pt x="1954607" y="218577"/>
                  </a:lnTo>
                  <a:lnTo>
                    <a:pt x="1948834" y="168459"/>
                  </a:lnTo>
                  <a:lnTo>
                    <a:pt x="1932391" y="122452"/>
                  </a:lnTo>
                  <a:lnTo>
                    <a:pt x="1906588" y="81868"/>
                  </a:lnTo>
                  <a:lnTo>
                    <a:pt x="1872739" y="48018"/>
                  </a:lnTo>
                  <a:lnTo>
                    <a:pt x="1832155" y="22216"/>
                  </a:lnTo>
                  <a:lnTo>
                    <a:pt x="1786148" y="5772"/>
                  </a:lnTo>
                  <a:lnTo>
                    <a:pt x="1736031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 sz="1154" dirty="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27153" y="473459"/>
            <a:ext cx="1940489" cy="28458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lang="en-US" sz="1796" spc="-3" dirty="0" err="1">
                <a:solidFill>
                  <a:srgbClr val="FFFFFF"/>
                </a:solidFill>
                <a:cs typeface="Source Sans Pro Light"/>
              </a:rPr>
              <a:t>Tổng</a:t>
            </a:r>
            <a:r>
              <a:rPr lang="en-US" sz="1796" spc="-3" dirty="0">
                <a:solidFill>
                  <a:srgbClr val="FFFFFF"/>
                </a:solidFill>
                <a:cs typeface="Source Sans Pro Light"/>
              </a:rPr>
              <a:t> </a:t>
            </a:r>
            <a:r>
              <a:rPr lang="en-US" sz="1796" spc="-3" dirty="0" err="1">
                <a:solidFill>
                  <a:srgbClr val="FFFFFF"/>
                </a:solidFill>
                <a:cs typeface="Source Sans Pro Light"/>
              </a:rPr>
              <a:t>quan</a:t>
            </a:r>
            <a:r>
              <a:rPr lang="en-US" sz="1796" spc="-3" dirty="0">
                <a:solidFill>
                  <a:srgbClr val="FFFFFF"/>
                </a:solidFill>
                <a:cs typeface="Source Sans Pro Light"/>
              </a:rPr>
              <a:t> </a:t>
            </a:r>
            <a:r>
              <a:rPr lang="en-US" sz="1796" spc="-3" dirty="0" err="1">
                <a:solidFill>
                  <a:srgbClr val="FFFFFF"/>
                </a:solidFill>
                <a:cs typeface="Source Sans Pro Light"/>
              </a:rPr>
              <a:t>bài</a:t>
            </a:r>
            <a:r>
              <a:rPr lang="en-US" sz="1796" spc="-3" dirty="0">
                <a:solidFill>
                  <a:srgbClr val="FFFFFF"/>
                </a:solidFill>
                <a:cs typeface="Source Sans Pro Light"/>
              </a:rPr>
              <a:t> </a:t>
            </a:r>
            <a:r>
              <a:rPr lang="en-US" sz="1796" spc="-3" dirty="0" err="1">
                <a:solidFill>
                  <a:srgbClr val="FFFFFF"/>
                </a:solidFill>
                <a:cs typeface="Source Sans Pro Light"/>
              </a:rPr>
              <a:t>học</a:t>
            </a:r>
            <a:endParaRPr sz="1796" dirty="0">
              <a:cs typeface="Source Sans Pro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2632" y="1083271"/>
            <a:ext cx="10995606" cy="442769"/>
          </a:xfrm>
          <a:prstGeom prst="rect">
            <a:avLst/>
          </a:prstGeom>
        </p:spPr>
        <p:txBody>
          <a:bodyPr vert="horz" wrap="square" lIns="0" tIns="3258" rIns="0" bIns="0" rtlCol="0">
            <a:spAutoFit/>
          </a:bodyPr>
          <a:lstStyle/>
          <a:p>
            <a:pPr marL="8145" marR="3258" algn="just">
              <a:lnSpc>
                <a:spcPct val="104200"/>
              </a:lnSpc>
              <a:spcBef>
                <a:spcPts val="26"/>
              </a:spcBef>
            </a:pP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Tác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động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của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nhiều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nhân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tố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như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gió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mùa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,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địa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hình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,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hình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dáng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lãnh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thổ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..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Làm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cho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thiên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nhiên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nước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ta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có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sự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phân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hóa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Bắc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– Nam,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Đông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–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Tây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,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độ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cao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với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các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miền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địa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lí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tự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nhiên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khác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 </a:t>
            </a:r>
            <a:r>
              <a:rPr lang="en-US" sz="1400" dirty="0" err="1">
                <a:solidFill>
                  <a:srgbClr val="454545"/>
                </a:solidFill>
                <a:cs typeface="Source Sans Pro Light"/>
              </a:rPr>
              <a:t>nhau</a:t>
            </a:r>
            <a:r>
              <a:rPr lang="en-US" sz="1400" dirty="0">
                <a:solidFill>
                  <a:srgbClr val="454545"/>
                </a:solidFill>
                <a:cs typeface="Source Sans Pro Light"/>
              </a:rPr>
              <a:t>.</a:t>
            </a:r>
            <a:endParaRPr sz="1400" dirty="0">
              <a:cs typeface="Source Sans Pro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2632" y="2735122"/>
            <a:ext cx="10420883" cy="90847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9590" indent="-81445">
              <a:spcBef>
                <a:spcPts val="64"/>
              </a:spcBef>
              <a:buChar char="•"/>
              <a:tabLst>
                <a:tab pos="89590" algn="l"/>
              </a:tabLst>
            </a:pPr>
            <a:r>
              <a:rPr lang="vi-VN" sz="1400" dirty="0">
                <a:cs typeface="Source Sans Pro Light"/>
              </a:rPr>
              <a:t>Tìm hiểu </a:t>
            </a:r>
            <a:r>
              <a:rPr lang="en-US" sz="1400" dirty="0" err="1">
                <a:cs typeface="Source Sans Pro Light"/>
              </a:rPr>
              <a:t>thiên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nhiên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phân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hóa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đa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dạng</a:t>
            </a:r>
            <a:r>
              <a:rPr lang="en-US" sz="1400" dirty="0">
                <a:cs typeface="Source Sans Pro Light"/>
              </a:rPr>
              <a:t>.</a:t>
            </a:r>
            <a:r>
              <a:rPr lang="vi-VN" sz="1400" dirty="0">
                <a:cs typeface="Source Sans Pro Light"/>
              </a:rPr>
              <a:t>
</a:t>
            </a:r>
            <a:r>
              <a:rPr lang="en-US" sz="1400" dirty="0" err="1">
                <a:cs typeface="Source Sans Pro Light"/>
              </a:rPr>
              <a:t>Tìm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hiểu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đặc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điểm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các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miền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địa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lí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tự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nhiên</a:t>
            </a:r>
            <a:r>
              <a:rPr lang="en-US" sz="1400" dirty="0">
                <a:cs typeface="Source Sans Pro Light"/>
              </a:rPr>
              <a:t>.</a:t>
            </a:r>
            <a:r>
              <a:rPr lang="vi-VN" sz="1400" dirty="0">
                <a:cs typeface="Source Sans Pro Light"/>
              </a:rPr>
              <a:t>
</a:t>
            </a:r>
            <a:r>
              <a:rPr lang="en-US" sz="1400" dirty="0" err="1">
                <a:cs typeface="Source Sans Pro Light"/>
              </a:rPr>
              <a:t>Hiểu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cách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sử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dụng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Atlat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Địa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lí</a:t>
            </a:r>
            <a:r>
              <a:rPr lang="en-US" sz="1400" dirty="0">
                <a:cs typeface="Source Sans Pro Light"/>
              </a:rPr>
              <a:t> </a:t>
            </a:r>
            <a:r>
              <a:rPr lang="en-US" sz="1400" dirty="0" err="1">
                <a:cs typeface="Source Sans Pro Light"/>
              </a:rPr>
              <a:t>Việt</a:t>
            </a:r>
            <a:r>
              <a:rPr lang="en-US" sz="1400" dirty="0">
                <a:cs typeface="Source Sans Pro Light"/>
              </a:rPr>
              <a:t> Nam.</a:t>
            </a:r>
            <a:r>
              <a:rPr lang="vi-VN" sz="1400" dirty="0">
                <a:cs typeface="Source Sans Pro Light"/>
              </a:rPr>
              <a:t>
</a:t>
            </a:r>
            <a:endParaRPr sz="1400" dirty="0">
              <a:cs typeface="Source Sans Pro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03919" y="2764167"/>
            <a:ext cx="4311681" cy="442769"/>
          </a:xfrm>
          <a:prstGeom prst="rect">
            <a:avLst/>
          </a:prstGeom>
        </p:spPr>
        <p:txBody>
          <a:bodyPr vert="horz" wrap="square" lIns="0" tIns="3258" rIns="0" bIns="0" rtlCol="0">
            <a:spAutoFit/>
          </a:bodyPr>
          <a:lstStyle/>
          <a:p>
            <a:pPr marL="8145" marR="3258">
              <a:lnSpc>
                <a:spcPct val="104200"/>
              </a:lnSpc>
              <a:spcBef>
                <a:spcPts val="26"/>
              </a:spcBef>
            </a:pPr>
            <a:r>
              <a:rPr lang="en-US" sz="1400" i="1" dirty="0" err="1">
                <a:cs typeface="Source Sans Pro Light"/>
              </a:rPr>
              <a:t>Địa</a:t>
            </a:r>
            <a:r>
              <a:rPr lang="en-US" sz="1400" i="1" dirty="0">
                <a:cs typeface="Source Sans Pro Light"/>
              </a:rPr>
              <a:t> </a:t>
            </a:r>
            <a:r>
              <a:rPr lang="en-US" sz="1400" i="1" dirty="0" err="1">
                <a:cs typeface="Source Sans Pro Light"/>
              </a:rPr>
              <a:t>hình</a:t>
            </a:r>
            <a:r>
              <a:rPr lang="en-US" sz="1400" i="1" dirty="0">
                <a:cs typeface="Source Sans Pro Light"/>
              </a:rPr>
              <a:t> </a:t>
            </a:r>
            <a:r>
              <a:rPr lang="en-US" sz="1400" i="1" dirty="0" err="1">
                <a:cs typeface="Source Sans Pro Light"/>
              </a:rPr>
              <a:t>Việt</a:t>
            </a:r>
            <a:r>
              <a:rPr lang="en-US" sz="1400" i="1" dirty="0">
                <a:cs typeface="Source Sans Pro Light"/>
              </a:rPr>
              <a:t> Nam, </a:t>
            </a:r>
            <a:r>
              <a:rPr lang="en-US" sz="1400" i="1" dirty="0" err="1">
                <a:cs typeface="Source Sans Pro Light"/>
              </a:rPr>
              <a:t>phân</a:t>
            </a:r>
            <a:r>
              <a:rPr lang="en-US" sz="1400" i="1" dirty="0">
                <a:cs typeface="Source Sans Pro Light"/>
              </a:rPr>
              <a:t> </a:t>
            </a:r>
            <a:r>
              <a:rPr lang="en-US" sz="1400" i="1" dirty="0" err="1">
                <a:cs typeface="Source Sans Pro Light"/>
              </a:rPr>
              <a:t>hóa</a:t>
            </a:r>
            <a:r>
              <a:rPr lang="en-US" sz="1400" i="1" dirty="0">
                <a:cs typeface="Source Sans Pro Light"/>
              </a:rPr>
              <a:t> </a:t>
            </a:r>
            <a:r>
              <a:rPr lang="en-US" sz="1400" i="1" dirty="0" err="1">
                <a:cs typeface="Source Sans Pro Light"/>
              </a:rPr>
              <a:t>Bắc</a:t>
            </a:r>
            <a:r>
              <a:rPr lang="en-US" sz="1400" i="1" dirty="0">
                <a:cs typeface="Source Sans Pro Light"/>
              </a:rPr>
              <a:t> – Nam, </a:t>
            </a:r>
            <a:r>
              <a:rPr lang="en-US" sz="1400" i="1" dirty="0" err="1">
                <a:cs typeface="Source Sans Pro Light"/>
              </a:rPr>
              <a:t>phân</a:t>
            </a:r>
            <a:r>
              <a:rPr lang="en-US" sz="1400" i="1" dirty="0">
                <a:cs typeface="Source Sans Pro Light"/>
              </a:rPr>
              <a:t> </a:t>
            </a:r>
            <a:r>
              <a:rPr lang="en-US" sz="1400" i="1" dirty="0" err="1">
                <a:cs typeface="Source Sans Pro Light"/>
              </a:rPr>
              <a:t>hóa</a:t>
            </a:r>
            <a:r>
              <a:rPr lang="en-US" sz="1400" i="1" dirty="0">
                <a:cs typeface="Source Sans Pro Light"/>
              </a:rPr>
              <a:t> </a:t>
            </a:r>
            <a:r>
              <a:rPr lang="en-US" sz="1400" i="1" dirty="0" err="1">
                <a:cs typeface="Source Sans Pro Light"/>
              </a:rPr>
              <a:t>Đông</a:t>
            </a:r>
            <a:r>
              <a:rPr lang="en-US" sz="1400" i="1" dirty="0">
                <a:cs typeface="Source Sans Pro Light"/>
              </a:rPr>
              <a:t> – </a:t>
            </a:r>
            <a:r>
              <a:rPr lang="en-US" sz="1400" i="1" dirty="0" err="1">
                <a:cs typeface="Source Sans Pro Light"/>
              </a:rPr>
              <a:t>Tây</a:t>
            </a:r>
            <a:r>
              <a:rPr lang="en-US" sz="1400" i="1" dirty="0">
                <a:cs typeface="Source Sans Pro Light"/>
              </a:rPr>
              <a:t>, </a:t>
            </a:r>
            <a:r>
              <a:rPr lang="en-US" sz="1400" i="1" dirty="0" err="1">
                <a:cs typeface="Source Sans Pro Light"/>
              </a:rPr>
              <a:t>độ</a:t>
            </a:r>
            <a:r>
              <a:rPr lang="en-US" sz="1400" i="1" dirty="0">
                <a:cs typeface="Source Sans Pro Light"/>
              </a:rPr>
              <a:t> </a:t>
            </a:r>
            <a:r>
              <a:rPr lang="en-US" sz="1400" i="1" dirty="0" err="1">
                <a:cs typeface="Source Sans Pro Light"/>
              </a:rPr>
              <a:t>cao</a:t>
            </a:r>
            <a:r>
              <a:rPr lang="en-US" sz="1400" i="1" dirty="0">
                <a:cs typeface="Source Sans Pro Light"/>
              </a:rPr>
              <a:t>, </a:t>
            </a:r>
            <a:r>
              <a:rPr lang="en-US" sz="1400" i="1" dirty="0" err="1">
                <a:cs typeface="Source Sans Pro Light"/>
              </a:rPr>
              <a:t>miền</a:t>
            </a:r>
            <a:r>
              <a:rPr lang="en-US" sz="1400" i="1" dirty="0">
                <a:cs typeface="Source Sans Pro Light"/>
              </a:rPr>
              <a:t> </a:t>
            </a:r>
            <a:r>
              <a:rPr lang="en-US" sz="1400" i="1" dirty="0" err="1">
                <a:cs typeface="Source Sans Pro Light"/>
              </a:rPr>
              <a:t>địa</a:t>
            </a:r>
            <a:r>
              <a:rPr lang="en-US" sz="1400" i="1" dirty="0">
                <a:cs typeface="Source Sans Pro Light"/>
              </a:rPr>
              <a:t> </a:t>
            </a:r>
            <a:r>
              <a:rPr lang="en-US" sz="1400" i="1" dirty="0" err="1">
                <a:cs typeface="Source Sans Pro Light"/>
              </a:rPr>
              <a:t>lí</a:t>
            </a:r>
            <a:r>
              <a:rPr lang="en-US" sz="1400" i="1" dirty="0">
                <a:cs typeface="Source Sans Pro Light"/>
              </a:rPr>
              <a:t> </a:t>
            </a:r>
            <a:r>
              <a:rPr lang="en-US" sz="1400" i="1" dirty="0" err="1">
                <a:cs typeface="Source Sans Pro Light"/>
              </a:rPr>
              <a:t>tự</a:t>
            </a:r>
            <a:r>
              <a:rPr lang="en-US" sz="1400" i="1" dirty="0">
                <a:cs typeface="Source Sans Pro Light"/>
              </a:rPr>
              <a:t> </a:t>
            </a:r>
            <a:r>
              <a:rPr lang="en-US" sz="1400" i="1" dirty="0" err="1">
                <a:cs typeface="Source Sans Pro Light"/>
              </a:rPr>
              <a:t>nhiên</a:t>
            </a:r>
            <a:endParaRPr sz="1400" dirty="0">
              <a:cs typeface="Source Sans Pro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7154" y="2128865"/>
            <a:ext cx="3082333" cy="57376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lang="en-US" sz="1796" spc="-6" dirty="0" err="1">
                <a:solidFill>
                  <a:srgbClr val="FFFFFF"/>
                </a:solidFill>
                <a:cs typeface="Source Sans Pro Light"/>
              </a:rPr>
              <a:t>Mục</a:t>
            </a:r>
            <a:r>
              <a:rPr lang="en-US" sz="1796" spc="-6" dirty="0">
                <a:solidFill>
                  <a:srgbClr val="FFFFFF"/>
                </a:solidFill>
                <a:cs typeface="Source Sans Pro Light"/>
              </a:rPr>
              <a:t> </a:t>
            </a:r>
            <a:r>
              <a:rPr lang="en-US" sz="1796" spc="-6" dirty="0" err="1">
                <a:solidFill>
                  <a:srgbClr val="FFFFFF"/>
                </a:solidFill>
                <a:cs typeface="Source Sans Pro Light"/>
              </a:rPr>
              <a:t>tiêu</a:t>
            </a:r>
            <a:r>
              <a:rPr lang="en-US" sz="1796" spc="-6" dirty="0">
                <a:solidFill>
                  <a:srgbClr val="FFFFFF"/>
                </a:solidFill>
                <a:cs typeface="Source Sans Pro Light"/>
              </a:rPr>
              <a:t> </a:t>
            </a:r>
            <a:r>
              <a:rPr lang="en-US" sz="1796" spc="-6" dirty="0" err="1">
                <a:solidFill>
                  <a:srgbClr val="FFFFFF"/>
                </a:solidFill>
                <a:cs typeface="Source Sans Pro Light"/>
              </a:rPr>
              <a:t>học</a:t>
            </a:r>
            <a:r>
              <a:rPr lang="en-US" sz="1796" spc="-6" dirty="0">
                <a:solidFill>
                  <a:srgbClr val="FFFFFF"/>
                </a:solidFill>
                <a:cs typeface="Source Sans Pro Light"/>
              </a:rPr>
              <a:t> </a:t>
            </a:r>
            <a:r>
              <a:rPr lang="en-US" sz="1796" spc="-6" dirty="0" err="1">
                <a:solidFill>
                  <a:srgbClr val="FFFFFF"/>
                </a:solidFill>
                <a:cs typeface="Source Sans Pro Light"/>
              </a:rPr>
              <a:t>tập</a:t>
            </a:r>
            <a:r>
              <a:rPr lang="en-US" sz="1796" spc="-6" dirty="0">
                <a:solidFill>
                  <a:srgbClr val="FFFFFF"/>
                </a:solidFill>
                <a:cs typeface="Source Sans Pro Light"/>
              </a:rPr>
              <a:t>
</a:t>
            </a:r>
            <a:endParaRPr sz="1796" dirty="0">
              <a:cs typeface="Source Sans Pro Ligh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544183" y="2020612"/>
            <a:ext cx="2088656" cy="531021"/>
          </a:xfrm>
          <a:custGeom>
            <a:avLst/>
            <a:gdLst/>
            <a:ahLst/>
            <a:cxnLst/>
            <a:rect l="l" t="t" r="r" b="b"/>
            <a:pathLst>
              <a:path w="1909445" h="437514">
                <a:moveTo>
                  <a:pt x="1690241" y="0"/>
                </a:moveTo>
                <a:lnTo>
                  <a:pt x="0" y="0"/>
                </a:lnTo>
                <a:lnTo>
                  <a:pt x="0" y="437154"/>
                </a:lnTo>
                <a:lnTo>
                  <a:pt x="1690241" y="437154"/>
                </a:lnTo>
                <a:lnTo>
                  <a:pt x="1740359" y="431381"/>
                </a:lnTo>
                <a:lnTo>
                  <a:pt x="1786366" y="414937"/>
                </a:lnTo>
                <a:lnTo>
                  <a:pt x="1826950" y="389135"/>
                </a:lnTo>
                <a:lnTo>
                  <a:pt x="1860800" y="355285"/>
                </a:lnTo>
                <a:lnTo>
                  <a:pt x="1886602" y="314701"/>
                </a:lnTo>
                <a:lnTo>
                  <a:pt x="1903046" y="268694"/>
                </a:lnTo>
                <a:lnTo>
                  <a:pt x="1908818" y="218577"/>
                </a:lnTo>
                <a:lnTo>
                  <a:pt x="1903046" y="168459"/>
                </a:lnTo>
                <a:lnTo>
                  <a:pt x="1886602" y="122452"/>
                </a:lnTo>
                <a:lnTo>
                  <a:pt x="1860800" y="81868"/>
                </a:lnTo>
                <a:lnTo>
                  <a:pt x="1826950" y="48018"/>
                </a:lnTo>
                <a:lnTo>
                  <a:pt x="1786366" y="22216"/>
                </a:lnTo>
                <a:lnTo>
                  <a:pt x="1740359" y="5772"/>
                </a:lnTo>
                <a:lnTo>
                  <a:pt x="1690241" y="0"/>
                </a:lnTo>
                <a:close/>
              </a:path>
            </a:pathLst>
          </a:custGeom>
          <a:solidFill>
            <a:srgbClr val="FFA001"/>
          </a:solidFill>
        </p:spPr>
        <p:txBody>
          <a:bodyPr wrap="square" lIns="0" tIns="0" rIns="0" bIns="0" rtlCol="0"/>
          <a:lstStyle/>
          <a:p>
            <a:endParaRPr sz="1154" dirty="0"/>
          </a:p>
        </p:txBody>
      </p:sp>
      <p:sp>
        <p:nvSpPr>
          <p:cNvPr id="24" name="object 24"/>
          <p:cNvSpPr txBox="1"/>
          <p:nvPr/>
        </p:nvSpPr>
        <p:spPr>
          <a:xfrm>
            <a:off x="5971281" y="2143840"/>
            <a:ext cx="1589221" cy="28458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lang="en-US" sz="1796" spc="3" dirty="0" err="1">
                <a:solidFill>
                  <a:srgbClr val="FFFFFF"/>
                </a:solidFill>
                <a:cs typeface="Source Sans Pro Light"/>
              </a:rPr>
              <a:t>Từ</a:t>
            </a:r>
            <a:r>
              <a:rPr lang="en-US" sz="1796" spc="3" dirty="0">
                <a:solidFill>
                  <a:srgbClr val="FFFFFF"/>
                </a:solidFill>
                <a:cs typeface="Source Sans Pro Light"/>
              </a:rPr>
              <a:t> </a:t>
            </a:r>
            <a:r>
              <a:rPr lang="en-US" sz="1796" spc="3" dirty="0" err="1">
                <a:solidFill>
                  <a:srgbClr val="FFFFFF"/>
                </a:solidFill>
                <a:cs typeface="Source Sans Pro Light"/>
              </a:rPr>
              <a:t>khoá</a:t>
            </a:r>
            <a:endParaRPr sz="1796" dirty="0">
              <a:cs typeface="Source Sans Pro Ligh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-452" y="3771086"/>
            <a:ext cx="2088657" cy="531021"/>
          </a:xfrm>
          <a:custGeom>
            <a:avLst/>
            <a:gdLst/>
            <a:ahLst/>
            <a:cxnLst/>
            <a:rect l="l" t="t" r="r" b="b"/>
            <a:pathLst>
              <a:path w="1955164" h="437514">
                <a:moveTo>
                  <a:pt x="1736031" y="0"/>
                </a:moveTo>
                <a:lnTo>
                  <a:pt x="0" y="0"/>
                </a:lnTo>
                <a:lnTo>
                  <a:pt x="0" y="437153"/>
                </a:lnTo>
                <a:lnTo>
                  <a:pt x="1736031" y="437153"/>
                </a:lnTo>
                <a:lnTo>
                  <a:pt x="1786148" y="431380"/>
                </a:lnTo>
                <a:lnTo>
                  <a:pt x="1832155" y="414936"/>
                </a:lnTo>
                <a:lnTo>
                  <a:pt x="1872739" y="389134"/>
                </a:lnTo>
                <a:lnTo>
                  <a:pt x="1906588" y="355285"/>
                </a:lnTo>
                <a:lnTo>
                  <a:pt x="1932391" y="314701"/>
                </a:lnTo>
                <a:lnTo>
                  <a:pt x="1948834" y="268694"/>
                </a:lnTo>
                <a:lnTo>
                  <a:pt x="1954607" y="218577"/>
                </a:lnTo>
                <a:lnTo>
                  <a:pt x="1948834" y="168459"/>
                </a:lnTo>
                <a:lnTo>
                  <a:pt x="1932391" y="122452"/>
                </a:lnTo>
                <a:lnTo>
                  <a:pt x="1906588" y="81868"/>
                </a:lnTo>
                <a:lnTo>
                  <a:pt x="1872739" y="48018"/>
                </a:lnTo>
                <a:lnTo>
                  <a:pt x="1832155" y="22216"/>
                </a:lnTo>
                <a:lnTo>
                  <a:pt x="1786148" y="5772"/>
                </a:lnTo>
                <a:lnTo>
                  <a:pt x="1736031" y="0"/>
                </a:lnTo>
                <a:close/>
              </a:path>
            </a:pathLst>
          </a:custGeom>
          <a:solidFill>
            <a:srgbClr val="FF8201"/>
          </a:solidFill>
        </p:spPr>
        <p:txBody>
          <a:bodyPr wrap="square" lIns="0" tIns="0" rIns="0" bIns="0" rtlCol="0"/>
          <a:lstStyle/>
          <a:p>
            <a:endParaRPr sz="1154" dirty="0"/>
          </a:p>
        </p:txBody>
      </p:sp>
      <p:sp>
        <p:nvSpPr>
          <p:cNvPr id="26" name="object 26"/>
          <p:cNvSpPr txBox="1"/>
          <p:nvPr/>
        </p:nvSpPr>
        <p:spPr>
          <a:xfrm>
            <a:off x="426645" y="3894314"/>
            <a:ext cx="1642997" cy="28458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lang="en-US" sz="1796" spc="-19" dirty="0" err="1">
                <a:solidFill>
                  <a:srgbClr val="FFFFFF"/>
                </a:solidFill>
                <a:cs typeface="Source Sans Pro Light"/>
              </a:rPr>
              <a:t>Chuẩn</a:t>
            </a:r>
            <a:r>
              <a:rPr lang="en-US" sz="1796" spc="-19" dirty="0">
                <a:solidFill>
                  <a:srgbClr val="FFFFFF"/>
                </a:solidFill>
                <a:cs typeface="Source Sans Pro Light"/>
              </a:rPr>
              <a:t> </a:t>
            </a:r>
            <a:r>
              <a:rPr lang="en-US" sz="1796" spc="-19" dirty="0" err="1">
                <a:solidFill>
                  <a:srgbClr val="FFFFFF"/>
                </a:solidFill>
                <a:cs typeface="Source Sans Pro Light"/>
              </a:rPr>
              <a:t>bị</a:t>
            </a:r>
            <a:endParaRPr sz="1796" dirty="0">
              <a:cs typeface="Source Sans Pro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4FF2F-1689-4C01-8439-58F352C9CFAF}"/>
              </a:ext>
            </a:extLst>
          </p:cNvPr>
          <p:cNvSpPr txBox="1"/>
          <p:nvPr/>
        </p:nvSpPr>
        <p:spPr>
          <a:xfrm>
            <a:off x="413219" y="4712050"/>
            <a:ext cx="7219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Atlat</a:t>
            </a:r>
            <a:r>
              <a:rPr lang="en-US" sz="1400" dirty="0"/>
              <a:t> </a:t>
            </a:r>
            <a:r>
              <a:rPr lang="en-US" sz="1400" dirty="0" err="1"/>
              <a:t>Địa</a:t>
            </a:r>
            <a:r>
              <a:rPr lang="en-US" sz="1400" dirty="0"/>
              <a:t> </a:t>
            </a:r>
            <a:r>
              <a:rPr lang="en-US" sz="1400" dirty="0" err="1"/>
              <a:t>lí</a:t>
            </a:r>
            <a:r>
              <a:rPr lang="en-US" sz="1400" dirty="0"/>
              <a:t> </a:t>
            </a:r>
            <a:r>
              <a:rPr lang="en-US" sz="1400" dirty="0" err="1"/>
              <a:t>Việt</a:t>
            </a:r>
            <a:r>
              <a:rPr lang="en-US" sz="1400" dirty="0"/>
              <a:t> Nam</a:t>
            </a:r>
          </a:p>
          <a:p>
            <a:r>
              <a:rPr lang="en-US" sz="1400" dirty="0" err="1"/>
              <a:t>Sách</a:t>
            </a:r>
            <a:r>
              <a:rPr lang="en-US" sz="1400" dirty="0"/>
              <a:t> </a:t>
            </a:r>
            <a:r>
              <a:rPr lang="en-US" sz="1400" dirty="0" err="1"/>
              <a:t>giáo</a:t>
            </a:r>
            <a:r>
              <a:rPr lang="en-US" sz="1400" dirty="0"/>
              <a:t> khoa </a:t>
            </a:r>
            <a:r>
              <a:rPr lang="en-US" sz="1400" dirty="0" err="1"/>
              <a:t>Địa</a:t>
            </a:r>
            <a:r>
              <a:rPr lang="en-US" sz="1400" dirty="0"/>
              <a:t> </a:t>
            </a:r>
            <a:r>
              <a:rPr lang="en-US" sz="1400" dirty="0" err="1"/>
              <a:t>lí</a:t>
            </a:r>
            <a:r>
              <a:rPr lang="en-US" sz="1400" dirty="0"/>
              <a:t> 12</a:t>
            </a:r>
          </a:p>
          <a:p>
            <a:r>
              <a:rPr lang="en-US" sz="1400" dirty="0" err="1"/>
              <a:t>Bản</a:t>
            </a:r>
            <a:r>
              <a:rPr lang="en-US" sz="1400" dirty="0"/>
              <a:t> </a:t>
            </a:r>
            <a:r>
              <a:rPr lang="en-US" sz="1400" dirty="0" err="1"/>
              <a:t>đồ</a:t>
            </a:r>
            <a:r>
              <a:rPr lang="en-US" sz="1400" dirty="0"/>
              <a:t> </a:t>
            </a:r>
            <a:r>
              <a:rPr lang="en-US" sz="1400" dirty="0" err="1"/>
              <a:t>địa</a:t>
            </a:r>
            <a:r>
              <a:rPr lang="en-US" sz="1400" dirty="0"/>
              <a:t> </a:t>
            </a:r>
            <a:r>
              <a:rPr lang="en-US" sz="1400" dirty="0" err="1"/>
              <a:t>hình</a:t>
            </a:r>
            <a:r>
              <a:rPr lang="en-US" sz="1400" dirty="0"/>
              <a:t> </a:t>
            </a:r>
            <a:r>
              <a:rPr lang="en-US" sz="1400" dirty="0" err="1"/>
              <a:t>khác</a:t>
            </a:r>
            <a:r>
              <a:rPr lang="en-US" sz="1400" dirty="0"/>
              <a:t> (</a:t>
            </a:r>
            <a:r>
              <a:rPr lang="en-US" sz="1400" dirty="0" err="1"/>
              <a:t>nếu</a:t>
            </a:r>
            <a:r>
              <a:rPr lang="en-US" sz="1400" dirty="0"/>
              <a:t> </a:t>
            </a:r>
            <a:r>
              <a:rPr lang="en-US" sz="1400" dirty="0" err="1"/>
              <a:t>có</a:t>
            </a:r>
            <a:r>
              <a:rPr lang="en-US" sz="1400" dirty="0"/>
              <a:t>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42055-A1DE-41C5-8E1B-A0E0C83A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63" r="1" b="17154"/>
          <a:stretch/>
        </p:blipFill>
        <p:spPr>
          <a:xfrm>
            <a:off x="-1" y="6"/>
            <a:ext cx="3922776" cy="3937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C02087-370E-47F5-A53B-3F908A2FF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87" r="8367"/>
          <a:stretch/>
        </p:blipFill>
        <p:spPr>
          <a:xfrm>
            <a:off x="4131633" y="10"/>
            <a:ext cx="3922776" cy="3937599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E2D95-B158-4B48-8699-83BDBFBEE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3/ </a:t>
            </a:r>
            <a:r>
              <a:rPr lang="en-US" sz="28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Thiên</a:t>
            </a:r>
            <a:r>
              <a:rPr lang="en-US" sz="28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28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nhiên</a:t>
            </a:r>
            <a:r>
              <a:rPr lang="en-US" sz="28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28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phân</a:t>
            </a:r>
            <a:r>
              <a:rPr lang="en-US" sz="28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28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hóa</a:t>
            </a:r>
            <a:r>
              <a:rPr lang="en-US" sz="28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28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theo</a:t>
            </a:r>
            <a:r>
              <a:rPr lang="en-US" sz="28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br>
              <a:rPr lang="en-US" sz="28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</a:br>
            <a:r>
              <a:rPr lang="en-US" sz="28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độ</a:t>
            </a:r>
            <a:r>
              <a:rPr lang="en-US" sz="28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28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cao</a:t>
            </a:r>
            <a:endParaRPr lang="en-US" sz="2800" dirty="0">
              <a:latin typeface="#9Slide03 Roboto Black" panose="02000000000000000000" pitchFamily="2" charset="0"/>
              <a:ea typeface="#9Slide03 Roboto Black" panose="020000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ED9ED0-C5A0-4A0A-8FC0-CB2AE0DAB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2946" y="4464872"/>
            <a:ext cx="3911151" cy="1608383"/>
          </a:xfrm>
        </p:spPr>
        <p:txBody>
          <a:bodyPr anchor="ctr">
            <a:normAutofit fontScale="85000" lnSpcReduction="20000"/>
          </a:bodyPr>
          <a:lstStyle/>
          <a:p>
            <a:pPr algn="just">
              <a:buFontTx/>
              <a:buChar char="-"/>
            </a:pP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Quan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sát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các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cảnh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quan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trên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,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vì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sao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lại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có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các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cảnh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quan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khác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nhau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này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ở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nước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ta?</a:t>
            </a:r>
          </a:p>
          <a:p>
            <a:pPr algn="just">
              <a:buFontTx/>
              <a:buChar char="-"/>
            </a:pP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Trình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bày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biểu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hiện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,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nguyên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nhân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của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sự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phân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hóa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thiên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nhiên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theo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độ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cao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ở </a:t>
            </a:r>
            <a:r>
              <a:rPr lang="en-US" sz="24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nước</a:t>
            </a:r>
            <a:r>
              <a:rPr lang="en-US" sz="24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ta.</a:t>
            </a:r>
          </a:p>
          <a:p>
            <a:pPr marL="0" indent="0" algn="just">
              <a:buNone/>
            </a:pPr>
            <a:endParaRPr lang="en-US" sz="2400" i="1" dirty="0">
              <a:latin typeface="#9Slide03 Roboto" panose="02000000000000000000" pitchFamily="2" charset="0"/>
              <a:ea typeface="#9Slide03 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B287BF-7D65-4830-BAC6-890023010B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87" r="40754" b="-2"/>
          <a:stretch/>
        </p:blipFill>
        <p:spPr>
          <a:xfrm>
            <a:off x="8269224" y="-6"/>
            <a:ext cx="3922776" cy="63093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D11C37-8C44-44D2-9C7F-4285A4625B91}"/>
              </a:ext>
            </a:extLst>
          </p:cNvPr>
          <p:cNvSpPr txBox="1"/>
          <p:nvPr/>
        </p:nvSpPr>
        <p:spPr>
          <a:xfrm>
            <a:off x="5174566" y="327936"/>
            <a:ext cx="219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Đỗ</a:t>
            </a:r>
            <a:r>
              <a:rPr lang="en-US" sz="2000" dirty="0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Quyên</a:t>
            </a:r>
            <a:r>
              <a:rPr lang="en-US" sz="2000" dirty="0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</a:p>
          <a:p>
            <a:pPr algn="ctr"/>
            <a:r>
              <a:rPr lang="en-US" sz="2000" dirty="0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Hoàng</a:t>
            </a:r>
            <a:r>
              <a:rPr lang="en-US" sz="2000" dirty="0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Liên</a:t>
            </a:r>
            <a:r>
              <a:rPr lang="en-US" sz="2000" dirty="0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Sơn</a:t>
            </a:r>
            <a:endParaRPr lang="en-US" sz="2000" dirty="0">
              <a:solidFill>
                <a:srgbClr val="DC2C61"/>
              </a:solidFill>
              <a:latin typeface="#9Slide03 Roboto" panose="02000000000000000000" pitchFamily="2" charset="0"/>
              <a:ea typeface="#9Slide03 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684746-7C53-4554-B11F-95F15A84023F}"/>
              </a:ext>
            </a:extLst>
          </p:cNvPr>
          <p:cNvSpPr txBox="1"/>
          <p:nvPr/>
        </p:nvSpPr>
        <p:spPr>
          <a:xfrm>
            <a:off x="1036975" y="432855"/>
            <a:ext cx="1842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Rừng</a:t>
            </a:r>
            <a:r>
              <a:rPr lang="en-US" sz="2000" dirty="0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thông</a:t>
            </a:r>
            <a:endParaRPr lang="en-US" sz="2000" dirty="0">
              <a:solidFill>
                <a:srgbClr val="DC2C61"/>
              </a:solidFill>
              <a:latin typeface="#9Slide03 Roboto" panose="02000000000000000000" pitchFamily="2" charset="0"/>
              <a:ea typeface="#9Slide03 Roboto" panose="02000000000000000000" pitchFamily="2" charset="0"/>
            </a:endParaRPr>
          </a:p>
          <a:p>
            <a:pPr algn="ctr"/>
            <a:r>
              <a:rPr lang="en-US" sz="2000" dirty="0" err="1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Đà</a:t>
            </a:r>
            <a:r>
              <a:rPr lang="en-US" sz="2000" dirty="0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Lạt</a:t>
            </a:r>
            <a:endParaRPr lang="en-US" sz="2000" dirty="0">
              <a:solidFill>
                <a:srgbClr val="DC2C61"/>
              </a:solidFill>
              <a:latin typeface="#9Slide03 Roboto" panose="02000000000000000000" pitchFamily="2" charset="0"/>
              <a:ea typeface="#9Slide03 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46356-320C-4916-AFF5-9C8A79D0956B}"/>
              </a:ext>
            </a:extLst>
          </p:cNvPr>
          <p:cNvSpPr txBox="1"/>
          <p:nvPr/>
        </p:nvSpPr>
        <p:spPr>
          <a:xfrm>
            <a:off x="9211187" y="4680370"/>
            <a:ext cx="2490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Rừng</a:t>
            </a:r>
            <a:r>
              <a:rPr lang="en-US" sz="2000" dirty="0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Cúc</a:t>
            </a:r>
            <a:r>
              <a:rPr lang="en-US" sz="2000" dirty="0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Phương</a:t>
            </a:r>
            <a:endParaRPr lang="en-US" sz="2000" dirty="0">
              <a:solidFill>
                <a:srgbClr val="DC2C61"/>
              </a:solidFill>
              <a:latin typeface="#9Slide03 Roboto" panose="02000000000000000000" pitchFamily="2" charset="0"/>
              <a:ea typeface="#9Slide03 Roboto" panose="02000000000000000000" pitchFamily="2" charset="0"/>
            </a:endParaRPr>
          </a:p>
          <a:p>
            <a:pPr algn="ctr"/>
            <a:r>
              <a:rPr lang="en-US" sz="2000" dirty="0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Ninh</a:t>
            </a:r>
            <a:r>
              <a:rPr lang="en-US" sz="2000" dirty="0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DC2C61"/>
                </a:solidFill>
                <a:latin typeface="#9Slide03 Roboto" panose="02000000000000000000" pitchFamily="2" charset="0"/>
                <a:ea typeface="#9Slide03 Roboto" panose="02000000000000000000" pitchFamily="2" charset="0"/>
              </a:rPr>
              <a:t>Bình</a:t>
            </a:r>
            <a:endParaRPr lang="en-US" sz="2000" dirty="0">
              <a:solidFill>
                <a:srgbClr val="DC2C61"/>
              </a:solidFill>
              <a:latin typeface="#9Slide03 Roboto" panose="02000000000000000000" pitchFamily="2" charset="0"/>
              <a:ea typeface="#9Slide03 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293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C9CC8-0582-4C28-B307-6D86FE6E7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11613276" cy="2387600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#9Slide03 Roboto Mono Bold" pitchFamily="2" charset="0"/>
                <a:ea typeface="#9Slide03 Roboto Mono Bold" pitchFamily="2" charset="0"/>
              </a:rPr>
              <a:t>THIÊN NHIÊN PHÂN HÓA ĐA DẠNG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1469E5-3661-401A-B69B-2AD2943CC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2" y="5624945"/>
            <a:ext cx="907999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GV: </a:t>
            </a:r>
            <a:r>
              <a:rPr lang="en-US" sz="2800" dirty="0" err="1">
                <a:solidFill>
                  <a:schemeClr val="bg1"/>
                </a:solidFill>
              </a:rPr>
              <a:t>Lục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Triệu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Diệu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Hương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06094B-C46B-4272-81AC-B4EF31848E50}"/>
              </a:ext>
            </a:extLst>
          </p:cNvPr>
          <p:cNvSpPr/>
          <p:nvPr/>
        </p:nvSpPr>
        <p:spPr>
          <a:xfrm>
            <a:off x="469803" y="706342"/>
            <a:ext cx="2345093" cy="728338"/>
          </a:xfrm>
          <a:prstGeom prst="roundRect">
            <a:avLst/>
          </a:prstGeom>
          <a:solidFill>
            <a:srgbClr val="98C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Bắc</a:t>
            </a:r>
            <a:r>
              <a:rPr lang="en-US" sz="24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- Nam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2BF5FE-E192-4E4F-ADA6-D071FB8A3237}"/>
              </a:ext>
            </a:extLst>
          </p:cNvPr>
          <p:cNvSpPr/>
          <p:nvPr/>
        </p:nvSpPr>
        <p:spPr>
          <a:xfrm>
            <a:off x="3248636" y="746007"/>
            <a:ext cx="2093534" cy="728338"/>
          </a:xfrm>
          <a:prstGeom prst="roundRect">
            <a:avLst/>
          </a:prstGeom>
          <a:solidFill>
            <a:srgbClr val="98C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Đông</a:t>
            </a:r>
            <a:r>
              <a:rPr lang="en-US" sz="24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- </a:t>
            </a:r>
            <a:r>
              <a:rPr lang="en-US" sz="24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Tây</a:t>
            </a:r>
            <a:endParaRPr lang="en-US" sz="2400" dirty="0">
              <a:latin typeface="#9Slide03 Roboto Black" panose="02000000000000000000" pitchFamily="2" charset="0"/>
              <a:ea typeface="#9Slide03 Roboto Black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2B10ACE-51A4-4E4F-8B5F-897D7452BC40}"/>
              </a:ext>
            </a:extLst>
          </p:cNvPr>
          <p:cNvSpPr/>
          <p:nvPr/>
        </p:nvSpPr>
        <p:spPr>
          <a:xfrm>
            <a:off x="9200060" y="796399"/>
            <a:ext cx="2817769" cy="796928"/>
          </a:xfrm>
          <a:prstGeom prst="roundRect">
            <a:avLst/>
          </a:prstGeom>
          <a:solidFill>
            <a:srgbClr val="98C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Các</a:t>
            </a:r>
            <a:r>
              <a:rPr lang="en-US" sz="24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24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miền</a:t>
            </a:r>
            <a:r>
              <a:rPr lang="en-US" sz="24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24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địa</a:t>
            </a:r>
            <a:r>
              <a:rPr lang="en-US" sz="24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24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lí</a:t>
            </a:r>
            <a:endParaRPr lang="en-US" sz="2400" dirty="0">
              <a:latin typeface="#9Slide03 Roboto Black" panose="02000000000000000000" pitchFamily="2" charset="0"/>
              <a:ea typeface="#9Slide03 Roboto Black" panose="02000000000000000000" pitchFamily="2" charset="0"/>
            </a:endParaRPr>
          </a:p>
          <a:p>
            <a:pPr algn="ctr"/>
            <a:r>
              <a:rPr lang="en-US" sz="24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24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tự</a:t>
            </a:r>
            <a:r>
              <a:rPr lang="en-US" sz="24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24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nhiên</a:t>
            </a:r>
            <a:endParaRPr lang="en-US" sz="2400" dirty="0">
              <a:latin typeface="#9Slide03 Roboto Black" panose="02000000000000000000" pitchFamily="2" charset="0"/>
              <a:ea typeface="#9Slide03 Roboto Black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672B1E8-0D60-42BB-BC3D-9A04DF9BA7ED}"/>
              </a:ext>
            </a:extLst>
          </p:cNvPr>
          <p:cNvSpPr/>
          <p:nvPr/>
        </p:nvSpPr>
        <p:spPr>
          <a:xfrm>
            <a:off x="6708793" y="761191"/>
            <a:ext cx="2093534" cy="796927"/>
          </a:xfrm>
          <a:prstGeom prst="roundRect">
            <a:avLst/>
          </a:prstGeom>
          <a:solidFill>
            <a:srgbClr val="98C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Độ</a:t>
            </a:r>
            <a:r>
              <a:rPr lang="en-US" sz="24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24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cao</a:t>
            </a:r>
            <a:endParaRPr lang="en-US" sz="2400" dirty="0">
              <a:latin typeface="#9Slide03 Roboto Black" panose="02000000000000000000" pitchFamily="2" charset="0"/>
              <a:ea typeface="#9Slide03 Roboto Black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74B1D-D70F-4C96-9D71-AC8AACD2A6DA}"/>
              </a:ext>
            </a:extLst>
          </p:cNvPr>
          <p:cNvSpPr txBox="1"/>
          <p:nvPr/>
        </p:nvSpPr>
        <p:spPr>
          <a:xfrm>
            <a:off x="342203" y="1647837"/>
            <a:ext cx="2259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Cabin Condensed Mediu" panose="00000606000000000000" pitchFamily="2" charset="0"/>
                <a:ea typeface="#9Slide03 Roboto Mono Medium" pitchFamily="2" charset="0"/>
              </a:rPr>
              <a:t>Địa</a:t>
            </a:r>
            <a:r>
              <a:rPr lang="en-US" sz="2800" dirty="0">
                <a:latin typeface="#9Slide03 Cabin Condensed Mediu" panose="00000606000000000000" pitchFamily="2" charset="0"/>
                <a:ea typeface="#9Slide03 Roboto Mono Medium" pitchFamily="2" charset="0"/>
              </a:rPr>
              <a:t> </a:t>
            </a:r>
            <a:r>
              <a:rPr lang="en-US" sz="2800" dirty="0" err="1">
                <a:latin typeface="#9Slide03 Cabin Condensed Mediu" panose="00000606000000000000" pitchFamily="2" charset="0"/>
                <a:ea typeface="#9Slide03 Roboto Mono Medium" pitchFamily="2" charset="0"/>
              </a:rPr>
              <a:t>hình</a:t>
            </a:r>
            <a:r>
              <a:rPr lang="en-US" sz="2800" dirty="0">
                <a:latin typeface="#9Slide03 Cabin Condensed Mediu" panose="00000606000000000000" pitchFamily="2" charset="0"/>
                <a:ea typeface="#9Slide03 Roboto Mono Medium" pitchFamily="2" charset="0"/>
              </a:rPr>
              <a:t>, </a:t>
            </a:r>
            <a:r>
              <a:rPr lang="en-US" sz="2800" dirty="0" err="1">
                <a:latin typeface="#9Slide03 Cabin Condensed Mediu" panose="00000606000000000000" pitchFamily="2" charset="0"/>
                <a:ea typeface="#9Slide03 Roboto Mono Medium" pitchFamily="2" charset="0"/>
              </a:rPr>
              <a:t>khoáng</a:t>
            </a:r>
            <a:r>
              <a:rPr lang="en-US" sz="2800" dirty="0">
                <a:latin typeface="#9Slide03 Cabin Condensed Mediu" panose="00000606000000000000" pitchFamily="2" charset="0"/>
                <a:ea typeface="#9Slide03 Roboto Mono Medium" pitchFamily="2" charset="0"/>
              </a:rPr>
              <a:t> </a:t>
            </a:r>
            <a:r>
              <a:rPr lang="en-US" sz="2800" dirty="0" err="1">
                <a:latin typeface="#9Slide03 Cabin Condensed Mediu" panose="00000606000000000000" pitchFamily="2" charset="0"/>
                <a:ea typeface="#9Slide03 Roboto Mono Medium" pitchFamily="2" charset="0"/>
              </a:rPr>
              <a:t>sản</a:t>
            </a:r>
            <a:endParaRPr lang="en-US" sz="2800" dirty="0">
              <a:latin typeface="#9Slide03 Cabin Condensed Mediu" panose="00000606000000000000" pitchFamily="2" charset="0"/>
              <a:ea typeface="#9Slide03 Roboto Mono Medium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E00A4F-7AE9-41C5-A469-AC2EE37CAA6A}"/>
              </a:ext>
            </a:extLst>
          </p:cNvPr>
          <p:cNvSpPr txBox="1"/>
          <p:nvPr/>
        </p:nvSpPr>
        <p:spPr>
          <a:xfrm>
            <a:off x="531285" y="2734807"/>
            <a:ext cx="168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Cabin Condensed Mediu" panose="00000606000000000000" pitchFamily="2" charset="0"/>
                <a:ea typeface="#9Slide03 Roboto Mono Medium" pitchFamily="2" charset="0"/>
              </a:rPr>
              <a:t>Khí</a:t>
            </a:r>
            <a:r>
              <a:rPr lang="en-US" sz="2800" dirty="0">
                <a:latin typeface="#9Slide03 Cabin Condensed Mediu" panose="00000606000000000000" pitchFamily="2" charset="0"/>
                <a:ea typeface="#9Slide03 Roboto Mono Medium" pitchFamily="2" charset="0"/>
              </a:rPr>
              <a:t> </a:t>
            </a:r>
            <a:r>
              <a:rPr lang="en-US" sz="2800" dirty="0" err="1">
                <a:latin typeface="#9Slide03 Cabin Condensed Mediu" panose="00000606000000000000" pitchFamily="2" charset="0"/>
                <a:ea typeface="#9Slide03 Roboto Mono Medium" pitchFamily="2" charset="0"/>
              </a:rPr>
              <a:t>hậu</a:t>
            </a:r>
            <a:endParaRPr lang="en-US" sz="2800" dirty="0">
              <a:latin typeface="#9Slide03 Cabin Condensed Mediu" panose="00000606000000000000" pitchFamily="2" charset="0"/>
              <a:ea typeface="#9Slide03 Roboto Mono Medium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97966E-95C2-47FD-87A6-C352ED3C4BB5}"/>
              </a:ext>
            </a:extLst>
          </p:cNvPr>
          <p:cNvSpPr txBox="1"/>
          <p:nvPr/>
        </p:nvSpPr>
        <p:spPr>
          <a:xfrm>
            <a:off x="597299" y="3461692"/>
            <a:ext cx="140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Cabin Condensed Mediu" panose="00000606000000000000" pitchFamily="2" charset="0"/>
                <a:ea typeface="#9Slide03 Roboto Mono Medium" pitchFamily="2" charset="0"/>
              </a:rPr>
              <a:t>Nước</a:t>
            </a:r>
            <a:endParaRPr lang="en-US" sz="2800" dirty="0">
              <a:latin typeface="#9Slide03 Cabin Condensed Mediu" panose="00000606000000000000" pitchFamily="2" charset="0"/>
              <a:ea typeface="#9Slide03 Roboto Mono Medium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F0FC37-399C-427E-B169-EED0380B3FFB}"/>
              </a:ext>
            </a:extLst>
          </p:cNvPr>
          <p:cNvSpPr txBox="1"/>
          <p:nvPr/>
        </p:nvSpPr>
        <p:spPr>
          <a:xfrm>
            <a:off x="3202075" y="2984639"/>
            <a:ext cx="2259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Cabin Condensed Mediu" panose="00000606000000000000" pitchFamily="2" charset="0"/>
                <a:ea typeface="#9Slide03 Roboto Mono Medium" pitchFamily="2" charset="0"/>
              </a:rPr>
              <a:t>Thổ</a:t>
            </a:r>
            <a:r>
              <a:rPr lang="en-US" sz="2800" dirty="0">
                <a:latin typeface="#9Slide03 Cabin Condensed Mediu" panose="00000606000000000000" pitchFamily="2" charset="0"/>
                <a:ea typeface="#9Slide03 Roboto Mono Medium" pitchFamily="2" charset="0"/>
              </a:rPr>
              <a:t> </a:t>
            </a:r>
            <a:r>
              <a:rPr lang="en-US" sz="2800" dirty="0" err="1">
                <a:latin typeface="#9Slide03 Cabin Condensed Mediu" panose="00000606000000000000" pitchFamily="2" charset="0"/>
                <a:ea typeface="#9Slide03 Roboto Mono Medium" pitchFamily="2" charset="0"/>
              </a:rPr>
              <a:t>nhưỡng</a:t>
            </a:r>
            <a:r>
              <a:rPr lang="en-US" sz="2800" dirty="0">
                <a:latin typeface="#9Slide03 Cabin Condensed Mediu" panose="00000606000000000000" pitchFamily="2" charset="0"/>
                <a:ea typeface="#9Slide03 Roboto Mono Medium" pitchFamily="2" charset="0"/>
              </a:rPr>
              <a:t> </a:t>
            </a:r>
            <a:r>
              <a:rPr lang="en-US" sz="2800" dirty="0" err="1">
                <a:latin typeface="#9Slide03 Cabin Condensed Mediu" panose="00000606000000000000" pitchFamily="2" charset="0"/>
                <a:ea typeface="#9Slide03 Roboto Mono Medium" pitchFamily="2" charset="0"/>
              </a:rPr>
              <a:t>sinh</a:t>
            </a:r>
            <a:r>
              <a:rPr lang="en-US" sz="2800" dirty="0">
                <a:latin typeface="#9Slide03 Cabin Condensed Mediu" panose="00000606000000000000" pitchFamily="2" charset="0"/>
                <a:ea typeface="#9Slide03 Roboto Mono Medium" pitchFamily="2" charset="0"/>
              </a:rPr>
              <a:t> </a:t>
            </a:r>
            <a:r>
              <a:rPr lang="en-US" sz="2800" dirty="0" err="1">
                <a:latin typeface="#9Slide03 Cabin Condensed Mediu" panose="00000606000000000000" pitchFamily="2" charset="0"/>
                <a:ea typeface="#9Slide03 Roboto Mono Medium" pitchFamily="2" charset="0"/>
              </a:rPr>
              <a:t>vật</a:t>
            </a:r>
            <a:endParaRPr lang="en-US" sz="2800" dirty="0">
              <a:latin typeface="#9Slide03 Cabin Condensed Mediu" panose="00000606000000000000" pitchFamily="2" charset="0"/>
              <a:ea typeface="#9Slide03 Roboto Mono Medium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061D39-BB57-46FD-8062-691DB68FF596}"/>
              </a:ext>
            </a:extLst>
          </p:cNvPr>
          <p:cNvSpPr txBox="1"/>
          <p:nvPr/>
        </p:nvSpPr>
        <p:spPr>
          <a:xfrm>
            <a:off x="3335843" y="2146165"/>
            <a:ext cx="1991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Cabin Condensed Mediu" panose="00000606000000000000" pitchFamily="2" charset="0"/>
                <a:ea typeface="#9Slide03 Roboto Mono Medium" pitchFamily="2" charset="0"/>
              </a:rPr>
              <a:t>Cảnh</a:t>
            </a:r>
            <a:r>
              <a:rPr lang="en-US" sz="2800" dirty="0">
                <a:latin typeface="#9Slide03 Cabin Condensed Mediu" panose="00000606000000000000" pitchFamily="2" charset="0"/>
                <a:ea typeface="#9Slide03 Roboto Mono Medium" pitchFamily="2" charset="0"/>
              </a:rPr>
              <a:t> </a:t>
            </a:r>
            <a:r>
              <a:rPr lang="en-US" sz="2800" dirty="0" err="1">
                <a:latin typeface="#9Slide03 Cabin Condensed Mediu" panose="00000606000000000000" pitchFamily="2" charset="0"/>
                <a:ea typeface="#9Slide03 Roboto Mono Medium" pitchFamily="2" charset="0"/>
              </a:rPr>
              <a:t>quan</a:t>
            </a:r>
            <a:endParaRPr lang="en-US" sz="2800" dirty="0">
              <a:latin typeface="#9Slide03 Cabin Condensed Mediu" panose="00000606000000000000" pitchFamily="2" charset="0"/>
              <a:ea typeface="#9Slide03 Roboto Mono Medium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F96ED2-8865-4306-83DF-B133A576D2E1}"/>
              </a:ext>
            </a:extLst>
          </p:cNvPr>
          <p:cNvSpPr txBox="1"/>
          <p:nvPr/>
        </p:nvSpPr>
        <p:spPr>
          <a:xfrm>
            <a:off x="6117101" y="2045172"/>
            <a:ext cx="564382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+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Tìm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hiểu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biểu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hiện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và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nguyên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nhân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sự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phân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hóa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thiên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nhiên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theo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chiều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Bắc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– Nam,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Đông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–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Tây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độ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cao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ở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nước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ta?</a:t>
            </a:r>
          </a:p>
          <a:p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+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Phân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tích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đặc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điểm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thế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mạnh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hạn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chế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của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các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miền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địa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lí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tự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nhiên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ở </a:t>
            </a:r>
            <a:r>
              <a:rPr lang="en-US" sz="2400" i="1" dirty="0" err="1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nước</a:t>
            </a:r>
            <a:r>
              <a:rPr lang="en-US" sz="2400" i="1" dirty="0">
                <a:solidFill>
                  <a:srgbClr val="0070C0"/>
                </a:solidFill>
                <a:latin typeface="#9Slide03 Cabin Condensed" panose="00000506000000000000" pitchFamily="2" charset="0"/>
                <a:ea typeface="#9Slide03 Roboto Mono Medium" pitchFamily="2" charset="0"/>
              </a:rPr>
              <a:t> ta?</a:t>
            </a:r>
          </a:p>
          <a:p>
            <a:pPr algn="ctr"/>
            <a:endParaRPr lang="en-US" sz="2800" dirty="0">
              <a:latin typeface="#9Slide03 Cabin Condensed Mediu" panose="00000606000000000000" pitchFamily="2" charset="0"/>
              <a:ea typeface="#9Slide03 Roboto Mono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2540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FDC88B-0788-4989-B449-60BB5B245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6543" y="2023110"/>
            <a:ext cx="2709980" cy="26754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3/ </a:t>
            </a:r>
            <a:r>
              <a:rPr lang="en-US" sz="37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Thiên</a:t>
            </a:r>
            <a:r>
              <a:rPr lang="en-US" sz="37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37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nhiên</a:t>
            </a:r>
            <a:r>
              <a:rPr lang="en-US" sz="37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37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phân</a:t>
            </a:r>
            <a:r>
              <a:rPr lang="en-US" sz="37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37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hóa</a:t>
            </a:r>
            <a:r>
              <a:rPr lang="en-US" sz="37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37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theo</a:t>
            </a:r>
            <a:r>
              <a:rPr lang="en-US" sz="37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br>
              <a:rPr lang="en-US" sz="37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</a:br>
            <a:r>
              <a:rPr lang="en-US" sz="37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độ</a:t>
            </a:r>
            <a:r>
              <a:rPr lang="en-US" sz="37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37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cao</a:t>
            </a:r>
            <a:endParaRPr lang="en-US" sz="3700" dirty="0">
              <a:latin typeface="#9Slide03 Roboto Black" panose="02000000000000000000" pitchFamily="2" charset="0"/>
              <a:ea typeface="#9Slide03 Roboto Black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DE4FE880-18AD-483C-9880-162E563FD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62" r="1970" b="-1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36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74397-915F-48BA-BA74-C7B049DE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>
            <a:normAutofit/>
          </a:bodyPr>
          <a:lstStyle/>
          <a:p>
            <a:r>
              <a:rPr lang="en-US" sz="360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4/ Các miền địa lí tự nhiên.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3C48856-DC1F-49D5-9262-C65F0383FA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158"/>
          <a:stretch/>
        </p:blipFill>
        <p:spPr>
          <a:xfrm>
            <a:off x="429767" y="1721922"/>
            <a:ext cx="3419856" cy="452056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446C9C8-D557-4848-9414-5B513E184C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185"/>
          <a:stretch/>
        </p:blipFill>
        <p:spPr>
          <a:xfrm>
            <a:off x="4226837" y="1721922"/>
            <a:ext cx="3420596" cy="4520560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B3F66D-4939-4C7F-93A9-4ACB4BB28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9348" y="2020824"/>
            <a:ext cx="2956060" cy="395935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Dựa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vào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Atlat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Địa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lí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Việt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Nam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trang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6,7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đến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14,SGK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và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hiểu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biết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của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bản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thân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trình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bày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đặc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điểm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của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các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miền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địa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lí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tự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nhiên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ở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nước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ta?</a:t>
            </a:r>
          </a:p>
          <a:p>
            <a:pPr marL="0" indent="0">
              <a:buNone/>
            </a:pP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(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Gợi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ý: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pham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vi 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lãnh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thổ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,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địa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hình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,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khoáng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sản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,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khí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hậu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,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nguồn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nước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,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thổ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nhưỡng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–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sinh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vật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,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thế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mạnh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,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hạn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800" i="1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chế</a:t>
            </a:r>
            <a:r>
              <a:rPr lang="en-US" sz="1800" i="1" dirty="0">
                <a:latin typeface="#9Slide03 Roboto" panose="02000000000000000000" pitchFamily="2" charset="0"/>
                <a:ea typeface="#9Slide03 Roboto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72612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23DD5-9A21-45F2-BDB5-FB10E3E0F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4/ </a:t>
            </a:r>
            <a:r>
              <a:rPr lang="en-US" sz="54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Các</a:t>
            </a:r>
            <a:r>
              <a:rPr lang="en-US" sz="54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54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miền</a:t>
            </a:r>
            <a:r>
              <a:rPr lang="en-US" sz="54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54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địa</a:t>
            </a:r>
            <a:r>
              <a:rPr lang="en-US" sz="54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54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lí</a:t>
            </a:r>
            <a:r>
              <a:rPr lang="en-US" sz="54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54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tự</a:t>
            </a:r>
            <a:r>
              <a:rPr lang="en-US" sz="54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54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nhiên</a:t>
            </a:r>
            <a:endParaRPr lang="en-US" sz="5400" dirty="0">
              <a:latin typeface="#9Slide03 Roboto" panose="02000000000000000000" pitchFamily="2" charset="0"/>
              <a:ea typeface="#9Slide03 Roboto" panose="02000000000000000000" pitchFamily="2" charset="0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52921C7-ADD1-4F77-9FDF-16697EEA5E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389973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7489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C0D90-8701-4700-A7BA-8E2C3F606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54" y="1206044"/>
            <a:ext cx="6586491" cy="791567"/>
          </a:xfrm>
        </p:spPr>
        <p:txBody>
          <a:bodyPr anchor="b">
            <a:normAutofit fontScale="90000"/>
          </a:bodyPr>
          <a:lstStyle/>
          <a:p>
            <a:r>
              <a:rPr lang="en-US" sz="41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4/ </a:t>
            </a:r>
            <a:r>
              <a:rPr lang="en-US" sz="41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Các</a:t>
            </a:r>
            <a:r>
              <a:rPr lang="en-US" sz="41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1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miền</a:t>
            </a:r>
            <a:r>
              <a:rPr lang="en-US" sz="41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1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địa</a:t>
            </a:r>
            <a:r>
              <a:rPr lang="en-US" sz="41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1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lí</a:t>
            </a:r>
            <a:r>
              <a:rPr lang="en-US" sz="41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1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tự</a:t>
            </a:r>
            <a:r>
              <a:rPr lang="en-US" sz="41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1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nhiên</a:t>
            </a:r>
            <a:r>
              <a:rPr lang="en-US" sz="41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.</a:t>
            </a:r>
            <a:r>
              <a:rPr lang="en-US" sz="4100" dirty="0"/>
              <a:t/>
            </a:r>
            <a:br>
              <a:rPr lang="en-US" sz="4100" dirty="0"/>
            </a:br>
            <a:endParaRPr lang="en-US" sz="41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8344341-AE85-416E-A1EF-E32E720F21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6725491"/>
              </p:ext>
            </p:extLst>
          </p:nvPr>
        </p:nvGraphicFramePr>
        <p:xfrm>
          <a:off x="5141297" y="2115117"/>
          <a:ext cx="6234756" cy="4597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4534">
                  <a:extLst>
                    <a:ext uri="{9D8B030D-6E8A-4147-A177-3AD203B41FA5}">
                      <a16:colId xmlns:a16="http://schemas.microsoft.com/office/drawing/2014/main" val="970144621"/>
                    </a:ext>
                  </a:extLst>
                </a:gridCol>
                <a:gridCol w="4290222">
                  <a:extLst>
                    <a:ext uri="{9D8B030D-6E8A-4147-A177-3AD203B41FA5}">
                      <a16:colId xmlns:a16="http://schemas.microsoft.com/office/drawing/2014/main" val="1357027999"/>
                    </a:ext>
                  </a:extLst>
                </a:gridCol>
              </a:tblGrid>
              <a:tr h="1789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Nội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dung</a:t>
                      </a:r>
                    </a:p>
                  </a:txBody>
                  <a:tcPr marL="64999" marR="6499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Miền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Bắc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Đông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Bắc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Bắc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Bộ</a:t>
                      </a:r>
                      <a:endParaRPr lang="en-US" sz="1400" dirty="0">
                        <a:effectLst/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 marL="64999" marR="64999" marT="0" marB="0"/>
                </a:tc>
                <a:extLst>
                  <a:ext uri="{0D108BD9-81ED-4DB2-BD59-A6C34878D82A}">
                    <a16:rowId xmlns:a16="http://schemas.microsoft.com/office/drawing/2014/main" val="3712821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Phạm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vi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lãnh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thổ</a:t>
                      </a:r>
                      <a:endParaRPr lang="en-US" sz="1400" dirty="0">
                        <a:effectLst/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 marL="64999" marR="64999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Tả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ngạn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sông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Hồng</a:t>
                      </a:r>
                      <a:endParaRPr lang="en-US" sz="1400" dirty="0">
                        <a:effectLst/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 marL="64999" marR="64999" marT="0" marB="0"/>
                </a:tc>
                <a:extLst>
                  <a:ext uri="{0D108BD9-81ED-4DB2-BD59-A6C34878D82A}">
                    <a16:rowId xmlns:a16="http://schemas.microsoft.com/office/drawing/2014/main" val="2571640321"/>
                  </a:ext>
                </a:extLst>
              </a:tr>
              <a:tr h="1252920"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Địa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hình</a:t>
                      </a:r>
                      <a:endParaRPr lang="en-US" sz="1400" dirty="0">
                        <a:effectLst/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</a:txBody>
                  <a:tcPr marL="64999" marR="64999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Gồm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đồi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núi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(2/3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diện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tích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)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đồng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bằng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Bắc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Bộ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  <a:p>
                      <a:pPr marL="342900" lvl="0" indent="-342900">
                        <a:buFont typeface="#9Slide03 SFU Futura_03" panose="00000400000000000000" pitchFamily="2" charset="0"/>
                        <a:buChar char="-"/>
                      </a:pP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Hướng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núi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vòng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cung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  <a:p>
                      <a:pPr marL="342900" lvl="0" indent="-342900">
                        <a:buFont typeface="#9Slide03 SFU Futura_03" panose="00000400000000000000" pitchFamily="2" charset="0"/>
                        <a:buChar char="-"/>
                      </a:pP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Địa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hình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thấp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  <a:p>
                      <a:pPr marL="342900" lvl="0" indent="-342900">
                        <a:buFont typeface="#9Slide03 SFU Futura_03" panose="00000400000000000000" pitchFamily="2" charset="0"/>
                        <a:buChar char="-"/>
                      </a:pP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Núi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già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trẻ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lại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nhiều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ĐH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đá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vôi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địa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hình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Cacxtơ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  <a:p>
                      <a:pPr marL="342900" lvl="0" indent="-342900">
                        <a:buFont typeface="#9Slide03 SFU Futura_03" panose="00000400000000000000" pitchFamily="2" charset="0"/>
                        <a:buChar char="-"/>
                      </a:pP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Đồng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bằng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: ở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phía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Nam,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Đông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Nam,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lớn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nhất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là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ĐBSH,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hàng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năm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bồi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ra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biển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  <a:p>
                      <a:pPr marL="342900" lvl="0" indent="-342900">
                        <a:buFont typeface="#9Slide03 SFU Futura_03" panose="00000400000000000000" pitchFamily="2" charset="0"/>
                        <a:buChar char="-"/>
                      </a:pP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Bờ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biển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nhiều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vịnh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đảo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quần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đảo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  <a:endParaRPr lang="en-US" sz="1400" dirty="0">
                        <a:effectLst/>
                        <a:latin typeface="#9Slide03 Roboto" panose="02000000000000000000" pitchFamily="2" charset="0"/>
                        <a:ea typeface="#9Slide03 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/>
                </a:tc>
                <a:extLst>
                  <a:ext uri="{0D108BD9-81ED-4DB2-BD59-A6C34878D82A}">
                    <a16:rowId xmlns:a16="http://schemas.microsoft.com/office/drawing/2014/main" val="2562753274"/>
                  </a:ext>
                </a:extLst>
              </a:tr>
              <a:tr h="178988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Khoáng sản</a:t>
                      </a:r>
                    </a:p>
                  </a:txBody>
                  <a:tcPr marL="64999" marR="64999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Giàu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: than,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sắt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thiếc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vật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liệu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xây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dựng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bạc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chì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kẽm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</a:txBody>
                  <a:tcPr marL="64999" marR="64999" marT="0" marB="0"/>
                </a:tc>
                <a:extLst>
                  <a:ext uri="{0D108BD9-81ED-4DB2-BD59-A6C34878D82A}">
                    <a16:rowId xmlns:a16="http://schemas.microsoft.com/office/drawing/2014/main" val="85976304"/>
                  </a:ext>
                </a:extLst>
              </a:tr>
              <a:tr h="357977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Khí hậu</a:t>
                      </a:r>
                    </a:p>
                  </a:txBody>
                  <a:tcPr marL="64999" marR="64999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Mùa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hạ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nóng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mưa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nhiều,mùa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đông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lạnh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mưa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ít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thất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thường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bão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</a:txBody>
                  <a:tcPr marL="64999" marR="64999" marT="0" marB="0"/>
                </a:tc>
                <a:extLst>
                  <a:ext uri="{0D108BD9-81ED-4DB2-BD59-A6C34878D82A}">
                    <a16:rowId xmlns:a16="http://schemas.microsoft.com/office/drawing/2014/main" val="3580962455"/>
                  </a:ext>
                </a:extLst>
              </a:tr>
              <a:tr h="33001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Sông ngòi</a:t>
                      </a:r>
                    </a:p>
                  </a:txBody>
                  <a:tcPr marL="64999" marR="64999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Dày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đặc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hướng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vòng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cung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tây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bắc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–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đông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nam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</a:txBody>
                  <a:tcPr marL="64999" marR="64999" marT="0" marB="0"/>
                </a:tc>
                <a:extLst>
                  <a:ext uri="{0D108BD9-81ED-4DB2-BD59-A6C34878D82A}">
                    <a16:rowId xmlns:a16="http://schemas.microsoft.com/office/drawing/2014/main" val="1917453951"/>
                  </a:ext>
                </a:extLst>
              </a:tr>
              <a:tr h="357977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Thổ nhưỡng</a:t>
                      </a:r>
                    </a:p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sinh vật</a:t>
                      </a:r>
                    </a:p>
                  </a:txBody>
                  <a:tcPr marL="64999" marR="64999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Đai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cận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nhiệt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đới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hạ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thấp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thực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vật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phương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Bắc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phát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triển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</a:txBody>
                  <a:tcPr marL="64999" marR="64999" marT="0" marB="0"/>
                </a:tc>
                <a:extLst>
                  <a:ext uri="{0D108BD9-81ED-4DB2-BD59-A6C34878D82A}">
                    <a16:rowId xmlns:a16="http://schemas.microsoft.com/office/drawing/2014/main" val="1884132357"/>
                  </a:ext>
                </a:extLst>
              </a:tr>
              <a:tr h="894942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Thế mạnh</a:t>
                      </a:r>
                    </a:p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</a:txBody>
                  <a:tcPr marL="64999" marR="6499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#9Slide03 SFU Futura_03" panose="00000400000000000000" pitchFamily="2" charset="0"/>
                        <a:buChar char="-"/>
                      </a:pP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Địa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hình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nhiều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kiểu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hấp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dẫn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khách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du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lịch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  <a:p>
                      <a:pPr marL="342900" lvl="0" indent="-342900">
                        <a:buFont typeface="#9Slide03 SFU Futura_03" panose="00000400000000000000" pitchFamily="2" charset="0"/>
                        <a:buChar char="-"/>
                      </a:pP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Khí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hậu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thuận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lợi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cho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việc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dạng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hóa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cơ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cấu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cây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trồng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mùa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vụ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  <a:p>
                      <a:pPr marL="342900" lvl="0" indent="-342900">
                        <a:buFont typeface="#9Slide03 SFU Futura_03" panose="00000400000000000000" pitchFamily="2" charset="0"/>
                        <a:buChar char="-"/>
                      </a:pP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Giàu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thủy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năng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khoáng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sản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  <a:p>
                      <a:pPr marL="342900" lvl="0" indent="-342900">
                        <a:buFont typeface="#9Slide03 SFU Futura_03" panose="00000400000000000000" pitchFamily="2" charset="0"/>
                        <a:buChar char="-"/>
                      </a:pP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Phát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triển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kinh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tế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biển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</a:t>
                      </a:r>
                      <a:endParaRPr lang="en-US" sz="1400" dirty="0">
                        <a:effectLst/>
                        <a:latin typeface="#9Slide03 Roboto" panose="02000000000000000000" pitchFamily="2" charset="0"/>
                        <a:ea typeface="#9Slide03 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/>
                </a:tc>
                <a:extLst>
                  <a:ext uri="{0D108BD9-81ED-4DB2-BD59-A6C34878D82A}">
                    <a16:rowId xmlns:a16="http://schemas.microsoft.com/office/drawing/2014/main" val="3052968032"/>
                  </a:ext>
                </a:extLst>
              </a:tr>
              <a:tr h="178988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Hạn chế</a:t>
                      </a:r>
                    </a:p>
                  </a:txBody>
                  <a:tcPr marL="64999" marR="64999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Mùa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đông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lạnh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đồi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núi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trọc</a:t>
                      </a:r>
                      <a:endParaRPr lang="en-US" sz="1400" dirty="0">
                        <a:effectLst/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 marL="64999" marR="64999" marT="0" marB="0"/>
                </a:tc>
                <a:extLst>
                  <a:ext uri="{0D108BD9-81ED-4DB2-BD59-A6C34878D82A}">
                    <a16:rowId xmlns:a16="http://schemas.microsoft.com/office/drawing/2014/main" val="911173347"/>
                  </a:ext>
                </a:extLst>
              </a:tr>
            </a:tbl>
          </a:graphicData>
        </a:graphic>
      </p:graphicFrame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ED893E7-FDAE-44F6-AE20-B9A871FD56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59E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430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C0D90-8701-4700-A7BA-8E2C3F606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4/ </a:t>
            </a:r>
            <a:r>
              <a:rPr lang="en-US" sz="410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Các</a:t>
            </a:r>
            <a:r>
              <a:rPr lang="en-US" sz="410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10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miền</a:t>
            </a:r>
            <a:r>
              <a:rPr lang="en-US" sz="410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10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địa</a:t>
            </a:r>
            <a:r>
              <a:rPr lang="en-US" sz="410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10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lí</a:t>
            </a:r>
            <a:r>
              <a:rPr lang="en-US" sz="410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10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tự</a:t>
            </a:r>
            <a:r>
              <a:rPr lang="en-US" sz="410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10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nhiên</a:t>
            </a:r>
            <a:r>
              <a:rPr lang="en-US" sz="410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.</a:t>
            </a:r>
            <a:r>
              <a:rPr lang="en-US" sz="4100"/>
              <a:t/>
            </a:r>
            <a:br>
              <a:rPr lang="en-US" sz="4100"/>
            </a:br>
            <a:endParaRPr lang="en-US" sz="410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ED893E7-FDAE-44F6-AE20-B9A871FD56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59E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7BE8092-8799-4C0D-BAD8-BC51C91ADD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1170421"/>
              </p:ext>
            </p:extLst>
          </p:nvPr>
        </p:nvGraphicFramePr>
        <p:xfrm>
          <a:off x="5397598" y="2314807"/>
          <a:ext cx="6154323" cy="4480560"/>
        </p:xfrm>
        <a:graphic>
          <a:graphicData uri="http://schemas.openxmlformats.org/drawingml/2006/table">
            <a:tbl>
              <a:tblPr firstRow="1" firstCol="1" bandRow="1"/>
              <a:tblGrid>
                <a:gridCol w="1919449">
                  <a:extLst>
                    <a:ext uri="{9D8B030D-6E8A-4147-A177-3AD203B41FA5}">
                      <a16:colId xmlns:a16="http://schemas.microsoft.com/office/drawing/2014/main" val="3495415282"/>
                    </a:ext>
                  </a:extLst>
                </a:gridCol>
                <a:gridCol w="4234874">
                  <a:extLst>
                    <a:ext uri="{9D8B030D-6E8A-4147-A177-3AD203B41FA5}">
                      <a16:colId xmlns:a16="http://schemas.microsoft.com/office/drawing/2014/main" val="3918491128"/>
                    </a:ext>
                  </a:extLst>
                </a:gridCol>
              </a:tblGrid>
              <a:tr h="18130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Nội</a:t>
                      </a:r>
                      <a:r>
                        <a:rPr lang="en-US" sz="1400" b="1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dung</a:t>
                      </a:r>
                      <a:endParaRPr lang="en-US" sz="1400" dirty="0">
                        <a:effectLst/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Miền</a:t>
                      </a:r>
                      <a:r>
                        <a:rPr lang="en-US" sz="1400" b="1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Tây</a:t>
                      </a:r>
                      <a:r>
                        <a:rPr lang="en-US" sz="1400" b="1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Bắc</a:t>
                      </a:r>
                      <a:r>
                        <a:rPr lang="en-US" sz="1400" b="1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và</a:t>
                      </a:r>
                      <a:r>
                        <a:rPr lang="en-US" sz="1400" b="1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Bắc</a:t>
                      </a:r>
                      <a:r>
                        <a:rPr lang="en-US" sz="1400" b="1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Trung</a:t>
                      </a:r>
                      <a:r>
                        <a:rPr lang="en-US" sz="1400" b="1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Bộ</a:t>
                      </a:r>
                      <a:endParaRPr lang="en-US" sz="1400" dirty="0">
                        <a:effectLst/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77046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Phạm vi lãnh thổ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Hữu ngạn sông Hồng đến Bạch Mã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436461"/>
                  </a:ext>
                </a:extLst>
              </a:tr>
              <a:tr h="1269140"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Địa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hình</a:t>
                      </a:r>
                      <a:endParaRPr lang="en-US" sz="1400" dirty="0">
                        <a:effectLst/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Núi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cao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TB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chiếm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ưu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thế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độ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dốc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lớn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  <a:p>
                      <a:pPr marL="342900" lvl="0" indent="-342900">
                        <a:buFont typeface="#9Slide03 SFU Futura_03" panose="00000400000000000000" pitchFamily="2" charset="0"/>
                        <a:buChar char="-"/>
                      </a:pP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Nam,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lvl="0" indent="-342900">
                        <a:buFont typeface="#9Slide03 SFU Futura_03" panose="00000400000000000000" pitchFamily="2" charset="0"/>
                        <a:buChar char="-"/>
                      </a:pP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càng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càng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hẹp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lvl="0" indent="-342900">
                        <a:buFont typeface="#9Slide03 SFU Futura_03" panose="00000400000000000000" pitchFamily="2" charset="0"/>
                        <a:buChar char="-"/>
                      </a:pP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cồn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cát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đầm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97985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Khoáng sản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Thiếc, sắt, apatit, crôm, sắt,..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8541356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Khí hậu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Gió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mùa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đông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bắc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suy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yếu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tính</a:t>
                      </a:r>
                      <a:endParaRPr lang="en-US" sz="1400" dirty="0">
                        <a:effectLst/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hiện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tượng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phơn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Nhiều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bão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mùa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mưa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lùi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dần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về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đông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lũ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tiểu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mãn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283563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Sông ngòi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Sông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ngòi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hướng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tây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bắc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–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đông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nam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 Ở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Bắc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Trung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Bộ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hướng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Tây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–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Đông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giàu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tiềm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năng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thủy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điện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74342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Thổ nhưỡng</a:t>
                      </a:r>
                    </a:p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sinh vật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đủ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hệ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thống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đai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cao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857656"/>
                  </a:ext>
                </a:extLst>
              </a:tr>
              <a:tr h="273648"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Thế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mạnh</a:t>
                      </a:r>
                      <a:endParaRPr lang="en-US" sz="1400" dirty="0">
                        <a:effectLst/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Thủy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điện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biển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đất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feralit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958402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Hạn chế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Hiểm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trở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bị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chia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cắt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đồng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bằng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hẹp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ít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màu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mỡ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bão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lũ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hạn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hán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24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2484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C0D90-8701-4700-A7BA-8E2C3F606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4/ </a:t>
            </a:r>
            <a:r>
              <a:rPr lang="en-US" sz="410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Các</a:t>
            </a:r>
            <a:r>
              <a:rPr lang="en-US" sz="410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10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miền</a:t>
            </a:r>
            <a:r>
              <a:rPr lang="en-US" sz="410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10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địa</a:t>
            </a:r>
            <a:r>
              <a:rPr lang="en-US" sz="410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10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lí</a:t>
            </a:r>
            <a:r>
              <a:rPr lang="en-US" sz="410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10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tự</a:t>
            </a:r>
            <a:r>
              <a:rPr lang="en-US" sz="410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10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nhiên</a:t>
            </a:r>
            <a:r>
              <a:rPr lang="en-US" sz="410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.</a:t>
            </a:r>
            <a:r>
              <a:rPr lang="en-US" sz="4100"/>
              <a:t/>
            </a:r>
            <a:br>
              <a:rPr lang="en-US" sz="4100"/>
            </a:br>
            <a:endParaRPr lang="en-US" sz="41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D893E7-FDAE-44F6-AE20-B9A871FD5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" r="340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59E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7BE8092-8799-4C0D-BAD8-BC51C91ADD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5431609"/>
              </p:ext>
            </p:extLst>
          </p:nvPr>
        </p:nvGraphicFramePr>
        <p:xfrm>
          <a:off x="5397598" y="2314807"/>
          <a:ext cx="6154323" cy="4320455"/>
        </p:xfrm>
        <a:graphic>
          <a:graphicData uri="http://schemas.openxmlformats.org/drawingml/2006/table">
            <a:tbl>
              <a:tblPr firstRow="1" firstCol="1" bandRow="1"/>
              <a:tblGrid>
                <a:gridCol w="1919449">
                  <a:extLst>
                    <a:ext uri="{9D8B030D-6E8A-4147-A177-3AD203B41FA5}">
                      <a16:colId xmlns:a16="http://schemas.microsoft.com/office/drawing/2014/main" val="3495415282"/>
                    </a:ext>
                  </a:extLst>
                </a:gridCol>
                <a:gridCol w="4234874">
                  <a:extLst>
                    <a:ext uri="{9D8B030D-6E8A-4147-A177-3AD203B41FA5}">
                      <a16:colId xmlns:a16="http://schemas.microsoft.com/office/drawing/2014/main" val="3918491128"/>
                    </a:ext>
                  </a:extLst>
                </a:gridCol>
              </a:tblGrid>
              <a:tr h="18130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Nội</a:t>
                      </a:r>
                      <a:r>
                        <a:rPr lang="en-US" sz="1400" b="1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dung</a:t>
                      </a:r>
                      <a:endParaRPr lang="en-US" sz="1400" dirty="0">
                        <a:effectLst/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Miền</a:t>
                      </a:r>
                      <a:r>
                        <a:rPr lang="en-US" sz="1400" b="1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Nam </a:t>
                      </a:r>
                      <a:r>
                        <a:rPr lang="en-US" sz="1400" b="1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Trung</a:t>
                      </a:r>
                      <a:r>
                        <a:rPr lang="en-US" sz="1400" b="1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Bộ</a:t>
                      </a:r>
                      <a:r>
                        <a:rPr lang="en-US" sz="1400" b="1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và</a:t>
                      </a:r>
                      <a:r>
                        <a:rPr lang="en-US" sz="1400" b="1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Nam  </a:t>
                      </a:r>
                      <a:r>
                        <a:rPr lang="en-US" sz="1400" b="1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Bộ</a:t>
                      </a:r>
                      <a:endParaRPr lang="en-US" sz="1400" dirty="0">
                        <a:effectLst/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77046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Phạm vi lãnh thổ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Từ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dãy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Bạch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Mã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xuống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phía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Nam.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436461"/>
                  </a:ext>
                </a:extLst>
              </a:tr>
              <a:tr h="1071521"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Địa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hình</a:t>
                      </a:r>
                      <a:endParaRPr lang="en-US" sz="1400" dirty="0">
                        <a:effectLst/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Kon Tum,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sườn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dốc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sườn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thoải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hẹp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phẳng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vũng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vịnh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97985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Khoáng sản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Dầu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khí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bô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xit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8541356"/>
                  </a:ext>
                </a:extLst>
              </a:tr>
              <a:tr h="266615"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Khí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hậu</a:t>
                      </a:r>
                      <a:endParaRPr lang="en-US" sz="1400" dirty="0">
                        <a:effectLst/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Cận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xích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đạo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hai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mùa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mưa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khô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rõ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rệt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283563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Sông ngòi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3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hệ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thống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Ven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biển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hướng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Tây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–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Đông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ngắn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dốc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Hệ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thống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sông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Đồng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Nai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Hệ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thống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sông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Cửu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Long.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74342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Thổ nhưỡng</a:t>
                      </a:r>
                    </a:p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sinh vật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TV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xích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đạo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nhiệt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đới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ẩm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chiếm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ưu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thế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Rừng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ngập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mặn</a:t>
                      </a:r>
                      <a:endParaRPr lang="en-US" sz="1400" dirty="0">
                        <a:effectLst/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857656"/>
                  </a:ext>
                </a:extLst>
              </a:tr>
              <a:tr h="273648"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Thế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mạnh</a:t>
                      </a:r>
                      <a:endParaRPr lang="en-US" sz="1400" dirty="0">
                        <a:effectLst/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  <a:p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 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Đồng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bằng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rộng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màu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mỡ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Khí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hậu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nóng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ẩm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giàu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tài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nguyên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biển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giá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trị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thủy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điện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958402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Hạn chế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Nhiễm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phèn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nhiễm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mặn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khô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hạn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suy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thoái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tự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nhiên</a:t>
                      </a:r>
                      <a:r>
                        <a:rPr lang="en-US" sz="1400" dirty="0">
                          <a:effectLst/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.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24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2416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otro">
            <a:hlinkClick r:id="" action="ppaction://media"/>
            <a:extLst>
              <a:ext uri="{FF2B5EF4-FFF2-40B4-BE49-F238E27FC236}">
                <a16:creationId xmlns:a16="http://schemas.microsoft.com/office/drawing/2014/main" id="{D56F6795-BD10-4AC1-A609-7414F8CBA1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26230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2613A36-91E9-4841-8F85-0C9964D07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" r="2" b="2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503BF9BA-D5D6-46AF-A325-0C9F77AFE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7" r="1" b="24227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23FDDF-AE21-4516-AB59-F8BCEDDFB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758" y="3949157"/>
            <a:ext cx="4324351" cy="53949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>
                <a:solidFill>
                  <a:schemeClr val="bg1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1/ Thiên nhiên phân hóa Bắc – Nam.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60FE6-0C6B-44E7-B561-1A19C6950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138" y="4697298"/>
            <a:ext cx="5040034" cy="1435608"/>
          </a:xfrm>
        </p:spPr>
        <p:txBody>
          <a:bodyPr anchor="ctr">
            <a:normAutofit/>
          </a:bodyPr>
          <a:lstStyle/>
          <a:p>
            <a:pPr indent="0" algn="just">
              <a:buNone/>
            </a:pP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?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Dựa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vào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Atlat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Địa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lí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Việt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Nam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trang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9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và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12, SGK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nhận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xét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và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giải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thích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sự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phân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hóa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về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khí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hậu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và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cảnh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quan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theo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chiều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Bắc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– Nam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của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2000" i="1" dirty="0" err="1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nước</a:t>
            </a:r>
            <a:r>
              <a:rPr lang="en-US" sz="2000" i="1" dirty="0">
                <a:effectLst/>
                <a:latin typeface="#9Slide03 Roboto" panose="02000000000000000000" pitchFamily="2" charset="0"/>
                <a:ea typeface="#9Slide03 Roboto" panose="02000000000000000000" pitchFamily="2" charset="0"/>
              </a:rPr>
              <a:t> ta?</a:t>
            </a:r>
            <a:endParaRPr lang="en-US" sz="2000" dirty="0">
              <a:effectLst/>
              <a:latin typeface="#9Slide03 Roboto" panose="02000000000000000000" pitchFamily="2" charset="0"/>
              <a:ea typeface="#9Slide03 Roboto" panose="02000000000000000000" pitchFamily="2" charset="0"/>
            </a:endParaRPr>
          </a:p>
          <a:p>
            <a:pPr marL="0" indent="0" algn="ctr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934398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97BA7-D1D8-482A-A428-651E5F55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516815" cy="535206"/>
          </a:xfrm>
          <a:solidFill>
            <a:srgbClr val="ED7D31"/>
          </a:solidFill>
        </p:spPr>
        <p:txBody>
          <a:bodyPr>
            <a:noAutofit/>
          </a:bodyPr>
          <a:lstStyle/>
          <a:p>
            <a:r>
              <a:rPr lang="en-US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1/ </a:t>
            </a:r>
            <a:r>
              <a:rPr lang="en-US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Thiên</a:t>
            </a:r>
            <a:r>
              <a:rPr lang="en-US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nhiên</a:t>
            </a:r>
            <a:r>
              <a:rPr lang="en-US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phân</a:t>
            </a:r>
            <a:r>
              <a:rPr lang="en-US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hóa</a:t>
            </a:r>
            <a:r>
              <a:rPr lang="en-US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Bắc</a:t>
            </a:r>
            <a:r>
              <a:rPr lang="en-US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- Nam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4D0BD3A-50F6-4722-A06B-D4A93E1123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0215703"/>
              </p:ext>
            </p:extLst>
          </p:nvPr>
        </p:nvGraphicFramePr>
        <p:xfrm>
          <a:off x="1252463" y="1490211"/>
          <a:ext cx="10184571" cy="2787209"/>
        </p:xfrm>
        <a:graphic>
          <a:graphicData uri="http://schemas.openxmlformats.org/drawingml/2006/table">
            <a:tbl>
              <a:tblPr firstRow="1" firstCol="1" bandRow="1"/>
              <a:tblGrid>
                <a:gridCol w="1406331">
                  <a:extLst>
                    <a:ext uri="{9D8B030D-6E8A-4147-A177-3AD203B41FA5}">
                      <a16:colId xmlns:a16="http://schemas.microsoft.com/office/drawing/2014/main" val="11922364"/>
                    </a:ext>
                  </a:extLst>
                </a:gridCol>
                <a:gridCol w="4362463">
                  <a:extLst>
                    <a:ext uri="{9D8B030D-6E8A-4147-A177-3AD203B41FA5}">
                      <a16:colId xmlns:a16="http://schemas.microsoft.com/office/drawing/2014/main" val="987364116"/>
                    </a:ext>
                  </a:extLst>
                </a:gridCol>
                <a:gridCol w="4415777">
                  <a:extLst>
                    <a:ext uri="{9D8B030D-6E8A-4147-A177-3AD203B41FA5}">
                      <a16:colId xmlns:a16="http://schemas.microsoft.com/office/drawing/2014/main" val="1915319715"/>
                    </a:ext>
                  </a:extLst>
                </a:gridCol>
              </a:tblGrid>
              <a:tr h="27582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Miền</a:t>
                      </a:r>
                      <a:endParaRPr lang="en-US" sz="2000" dirty="0">
                        <a:effectLst/>
                        <a:latin typeface="#9Slide03 Montserrat Medium" panose="000006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Miền Bắc</a:t>
                      </a:r>
                      <a:endParaRPr lang="en-US" sz="2000">
                        <a:effectLst/>
                        <a:latin typeface="#9Slide03 Montserrat Medium" panose="000006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Miền Nam</a:t>
                      </a:r>
                      <a:endParaRPr lang="en-US" sz="2000">
                        <a:effectLst/>
                        <a:latin typeface="#9Slide03 Montserrat Medium" panose="000006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3152467"/>
                  </a:ext>
                </a:extLst>
              </a:tr>
              <a:tr h="2482409"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Khí hậu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Nhiệt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đới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ẩm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gió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mùa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mùa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đông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lạnh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Nhiệt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trung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bình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&gt; 20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C.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Mùa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đông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lạnh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2-3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tháng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nhiệt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&lt; 18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C.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2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mùa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hạ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-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đông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algn="just"/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Cận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xích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đạo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gió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mùa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Nhiệt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trung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bình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&gt; 25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C.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tháng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dưới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20độ C.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Biên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nhiệt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năm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nhỏ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2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mùa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mưa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khô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rõ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rệt</a:t>
                      </a:r>
                      <a:r>
                        <a:rPr lang="en-US" sz="2000" dirty="0">
                          <a:effectLst/>
                          <a:latin typeface="#9Slide03 Montserrat Medium" panose="00000600000000000000" pitchFamily="2" charset="0"/>
                          <a:ea typeface="Calibri" panose="020F050202020403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71213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10307BD-706F-48BC-B327-C12D192A7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17" y="4867299"/>
            <a:ext cx="2619375" cy="1743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2F5282-B0BA-4D80-B281-C36E874E0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000" y="4515299"/>
            <a:ext cx="2619375" cy="1743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A37D48-01FF-4BB9-82EB-B2CF26438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770" y="4867299"/>
            <a:ext cx="2647950" cy="1724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674290-5667-4BE7-8B22-99C7EA84A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626" y="4534350"/>
            <a:ext cx="26860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4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0E557-BD87-4542-B2B4-7270E1C35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1/ Thiên nhiên phân hóa Bắc - Nam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9169470-ED37-4910-A562-6D4DB3F67B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21" r="11635" b="1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B532BB-A899-41CD-BD2E-56908A119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17" r="22572" b="-2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3ADA0C-B25E-4854-96BE-B8C4B1DFF3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91" r="24736" b="1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8F4A735-C3AE-4C06-8753-178B5BFC8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Miền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Bắc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Cảnh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Đới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rừng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nhiệt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đới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gió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mùa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Thành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phần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nhiệt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đới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chiếm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ưu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thế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rừng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còn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nhiều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loài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cây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cận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nhiệt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ôn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đới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loài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thú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long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dày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1074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1A79B0E-20F2-4038-9B59-CFF40E828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 fontScale="90000"/>
          </a:bodyPr>
          <a:lstStyle/>
          <a:p>
            <a:r>
              <a:rPr lang="en-US" sz="3700">
                <a:solidFill>
                  <a:schemeClr val="bg1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1/ Thiên nhiên phân hóa Bắc - Nam</a:t>
            </a:r>
          </a:p>
        </p:txBody>
      </p:sp>
      <p:pic>
        <p:nvPicPr>
          <p:cNvPr id="10" name="Picture 9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FF39805D-8A63-4340-A75A-D47425C32D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3" r="11179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8" name="Picture 7" descr="A group of trees in a field&#10;&#10;Description automatically generated with medium confidence">
            <a:extLst>
              <a:ext uri="{FF2B5EF4-FFF2-40B4-BE49-F238E27FC236}">
                <a16:creationId xmlns:a16="http://schemas.microsoft.com/office/drawing/2014/main" id="{5D8C48E5-9C56-4B0B-9EE6-7D916270A4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r="24683" b="-2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6" name="Content Placeholder 5" descr="A body of water with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62B7C9CC-F228-4712-BE47-CD605C4C1D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3" r="16932" b="2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E3C371A-5861-40F5-8A3A-41C74E8F2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 lnSpcReduction="10000"/>
          </a:bodyPr>
          <a:lstStyle/>
          <a:p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Miền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Nam: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Cảnh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đới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rừng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cận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xích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đạo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gió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mùa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Thành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phần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thuộc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vùng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xích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đạo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nhiệt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đới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7921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868374B-BFD9-43ED-92A7-FAF5118A1A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9" r="-2" b="22998"/>
          <a:stretch/>
        </p:blipFill>
        <p:spPr>
          <a:xfrm>
            <a:off x="-1" y="6"/>
            <a:ext cx="3922776" cy="3937609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3DFDFE1-53E2-490A-BBFF-CB2EBCFD45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 r="1" b="24515"/>
          <a:stretch/>
        </p:blipFill>
        <p:spPr>
          <a:xfrm>
            <a:off x="4131633" y="10"/>
            <a:ext cx="3922776" cy="3937599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CA06F-80D7-4E59-9987-814404235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2/ </a:t>
            </a:r>
            <a:r>
              <a:rPr lang="en-US" sz="32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Thiên</a:t>
            </a:r>
            <a:r>
              <a:rPr lang="en-US" sz="32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32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nhiên</a:t>
            </a:r>
            <a:r>
              <a:rPr lang="en-US" sz="32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32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phân</a:t>
            </a:r>
            <a:r>
              <a:rPr lang="en-US" sz="32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32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hóa</a:t>
            </a:r>
            <a:r>
              <a:rPr lang="en-US" sz="32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32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Đông</a:t>
            </a:r>
            <a:r>
              <a:rPr lang="en-US" sz="32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- </a:t>
            </a:r>
            <a:r>
              <a:rPr lang="en-US" sz="32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Tây</a:t>
            </a:r>
            <a:endParaRPr lang="en-US" sz="3200" dirty="0">
              <a:latin typeface="#9Slide03 Roboto Black" panose="02000000000000000000" pitchFamily="2" charset="0"/>
              <a:ea typeface="#9Slide03 Roboto Black" panose="020000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7123383-5439-4EC7-A8C5-D8F2D5895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3" y="4464872"/>
            <a:ext cx="3712464" cy="160838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Căn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cứ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vào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Atlat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Địa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Lí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Việt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Nam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trang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6,7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đến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14,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nhận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xét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và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giải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thích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sự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phân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hóa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thiên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nhiên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theo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chiều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Đông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–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Tây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ở </a:t>
            </a:r>
            <a:r>
              <a:rPr lang="en-US" sz="1700" dirty="0" err="1">
                <a:latin typeface="#9Slide03 Roboto" panose="02000000000000000000" pitchFamily="2" charset="0"/>
                <a:ea typeface="#9Slide03 Roboto" panose="02000000000000000000" pitchFamily="2" charset="0"/>
              </a:rPr>
              <a:t>nước</a:t>
            </a:r>
            <a:r>
              <a:rPr lang="en-US" sz="1700" dirty="0">
                <a:latin typeface="#9Slide03 Roboto" panose="02000000000000000000" pitchFamily="2" charset="0"/>
                <a:ea typeface="#9Slide03 Roboto" panose="02000000000000000000" pitchFamily="2" charset="0"/>
              </a:rPr>
              <a:t> ta.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05877195-FD09-43BE-93D4-31E488FDC5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r="12765" b="-3"/>
          <a:stretch/>
        </p:blipFill>
        <p:spPr>
          <a:xfrm>
            <a:off x="8269224" y="-6"/>
            <a:ext cx="3922776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93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AB7D9-CC1F-47E0-8E7F-7E5693DE7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2/ </a:t>
            </a:r>
            <a:r>
              <a:rPr lang="en-US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Thiên</a:t>
            </a:r>
            <a:r>
              <a:rPr lang="en-US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nhiên</a:t>
            </a:r>
            <a:r>
              <a:rPr lang="en-US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phân</a:t>
            </a:r>
            <a:r>
              <a:rPr lang="en-US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hóa</a:t>
            </a:r>
            <a:r>
              <a:rPr lang="en-US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Đông</a:t>
            </a:r>
            <a:r>
              <a:rPr lang="en-US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- </a:t>
            </a:r>
            <a:r>
              <a:rPr lang="en-US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Tây</a:t>
            </a:r>
            <a:endParaRPr lang="en-US" dirty="0">
              <a:latin typeface="#9Slide03 Roboto Black" panose="02000000000000000000" pitchFamily="2" charset="0"/>
              <a:ea typeface="#9Slide03 Roboto Black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92331-C535-4B20-BE5F-18E5C34D3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spc="-300">
                <a:latin typeface="#9Slide03 Roboto Mono Bold" pitchFamily="2" charset="0"/>
                <a:ea typeface="#9Slide03 Roboto Mono Bold" pitchFamily="2" charset="0"/>
              </a:rPr>
              <a:t>Vùng biển và thềm lục địa</a:t>
            </a:r>
          </a:p>
          <a:p>
            <a:pPr>
              <a:buFontTx/>
              <a:buChar char="-"/>
            </a:pPr>
            <a:r>
              <a:rPr lang="en-US" sz="2000">
                <a:latin typeface="#9Slide03 Montserrat Medium" panose="00000600000000000000" pitchFamily="2" charset="0"/>
              </a:rPr>
              <a:t>Phía Bắc và phía Nam: Đáy nông, mở rộng, nhiều đảo ven bờ.</a:t>
            </a:r>
          </a:p>
          <a:p>
            <a:pPr>
              <a:buFontTx/>
              <a:buChar char="-"/>
            </a:pPr>
            <a:r>
              <a:rPr lang="en-US" sz="2000">
                <a:latin typeface="#9Slide03 Montserrat Medium" panose="00000600000000000000" pitchFamily="2" charset="0"/>
              </a:rPr>
              <a:t>Duyên hải miền Trung: Đáy sâu, bãi biển hẹp nhiều vũng vịnh nước sâu.</a:t>
            </a:r>
          </a:p>
          <a:p>
            <a:pPr>
              <a:buFontTx/>
              <a:buChar char="-"/>
            </a:pPr>
            <a:endParaRPr lang="en-US" sz="200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6611C513-8B58-4AFB-849F-2E7F4C39C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83" r="26579" b="2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79B3622-683A-412C-B9BC-CB1AA6A6C5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97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7" name="Picture 6" descr="A picture containing nature, ocean floor&#10;&#10;Description automatically generated">
            <a:extLst>
              <a:ext uri="{FF2B5EF4-FFF2-40B4-BE49-F238E27FC236}">
                <a16:creationId xmlns:a16="http://schemas.microsoft.com/office/drawing/2014/main" id="{D3298993-2496-4DA6-8CB0-E8884274C5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0" b="4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0671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EDE99EF-B8AD-4CA9-B65D-F18AED0973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0" r="1" b="9844"/>
          <a:stretch/>
        </p:blipFill>
        <p:spPr>
          <a:xfrm>
            <a:off x="-3" y="2257425"/>
            <a:ext cx="4196274" cy="460057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EAD69-1039-4172-8BB6-BEEC5200E5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76" r="3640"/>
          <a:stretch/>
        </p:blipFill>
        <p:spPr>
          <a:xfrm>
            <a:off x="5314848" y="464683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023449B-F86D-493F-B1D6-53DCCACA4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850" y="3597884"/>
            <a:ext cx="7690102" cy="1022837"/>
          </a:xfrm>
        </p:spPr>
        <p:txBody>
          <a:bodyPr anchor="b">
            <a:normAutofit fontScale="90000"/>
          </a:bodyPr>
          <a:lstStyle/>
          <a:p>
            <a:r>
              <a:rPr lang="en-US" sz="37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2/ </a:t>
            </a:r>
            <a:r>
              <a:rPr lang="en-US" sz="37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Thiên</a:t>
            </a:r>
            <a:r>
              <a:rPr lang="en-US" sz="37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37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nhiên</a:t>
            </a:r>
            <a:r>
              <a:rPr lang="en-US" sz="37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37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phân</a:t>
            </a:r>
            <a:r>
              <a:rPr lang="en-US" sz="37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37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hóa</a:t>
            </a:r>
            <a:r>
              <a:rPr lang="en-US" sz="37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37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Đông</a:t>
            </a:r>
            <a:r>
              <a:rPr lang="en-US" sz="37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- </a:t>
            </a:r>
            <a:r>
              <a:rPr lang="en-US" sz="37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Tây</a:t>
            </a:r>
            <a:endParaRPr lang="en-US" sz="3700" dirty="0">
              <a:latin typeface="#9Slide03 Roboto Black" panose="02000000000000000000" pitchFamily="2" charset="0"/>
              <a:ea typeface="#9Slide03 Roboto Black" panose="02000000000000000000" pitchFamily="2" charset="0"/>
            </a:endParaRPr>
          </a:p>
        </p:txBody>
      </p:sp>
      <p:pic>
        <p:nvPicPr>
          <p:cNvPr id="9" name="Picture 8" descr="A picture containing nature, reef&#10;&#10;Description automatically generated">
            <a:extLst>
              <a:ext uri="{FF2B5EF4-FFF2-40B4-BE49-F238E27FC236}">
                <a16:creationId xmlns:a16="http://schemas.microsoft.com/office/drawing/2014/main" id="{87C91AD9-A84A-448E-B481-B9F6231DC5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8" r="-1" b="3205"/>
          <a:stretch/>
        </p:blipFill>
        <p:spPr>
          <a:xfrm>
            <a:off x="480177" y="3"/>
            <a:ext cx="4980517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2B2FB3-4783-4092-A879-109BECC0B5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29" r="13774" b="2"/>
          <a:stretch/>
        </p:blipFill>
        <p:spPr>
          <a:xfrm>
            <a:off x="8556350" y="10"/>
            <a:ext cx="3635653" cy="366031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8BC9B-6BA2-4D75-B21D-10709CFC1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525" y="4799551"/>
            <a:ext cx="6864411" cy="1355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>
                <a:latin typeface="#9Slide03 Roboto Mono Bold" pitchFamily="2" charset="0"/>
                <a:ea typeface="#9Slide03 Roboto Mono Bold" pitchFamily="2" charset="0"/>
              </a:rPr>
              <a:t>Vùng</a:t>
            </a:r>
            <a:r>
              <a:rPr lang="en-US" sz="2000" dirty="0">
                <a:latin typeface="#9Slide03 Roboto Mono Bold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Roboto Mono Bold" pitchFamily="2" charset="0"/>
                <a:ea typeface="#9Slide03 Roboto Mono Bold" pitchFamily="2" charset="0"/>
              </a:rPr>
              <a:t>đồng</a:t>
            </a:r>
            <a:r>
              <a:rPr lang="en-US" sz="2000" dirty="0">
                <a:latin typeface="#9Slide03 Roboto Mono Bold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Roboto Mono Bold" pitchFamily="2" charset="0"/>
                <a:ea typeface="#9Slide03 Roboto Mono Bold" pitchFamily="2" charset="0"/>
              </a:rPr>
              <a:t>bằng</a:t>
            </a:r>
            <a:r>
              <a:rPr lang="en-US" sz="2000" dirty="0">
                <a:latin typeface="#9Slide03 Roboto Mono Bold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Roboto Mono Bold" pitchFamily="2" charset="0"/>
                <a:ea typeface="#9Slide03 Roboto Mono Bold" pitchFamily="2" charset="0"/>
              </a:rPr>
              <a:t>ven</a:t>
            </a:r>
            <a:r>
              <a:rPr lang="en-US" sz="2000" dirty="0">
                <a:latin typeface="#9Slide03 Roboto Mono Bold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Roboto Mono Bold" pitchFamily="2" charset="0"/>
                <a:ea typeface="#9Slide03 Roboto Mono Bold" pitchFamily="2" charset="0"/>
              </a:rPr>
              <a:t>biển</a:t>
            </a:r>
            <a:endParaRPr lang="en-US" sz="2000" dirty="0">
              <a:latin typeface="#9Slide03 Roboto Mono Bold" pitchFamily="2" charset="0"/>
              <a:ea typeface="#9Slide03 Roboto Mono Bold" pitchFamily="2" charset="0"/>
            </a:endParaRPr>
          </a:p>
          <a:p>
            <a:pPr marL="0" indent="0">
              <a:buNone/>
            </a:pP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-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Đồng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bằng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Bắc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Bộ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và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Nam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Bộ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: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Mở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rộng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với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bãi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triều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thấp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phẳng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,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thềm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lục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địa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rộng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,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nông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.</a:t>
            </a:r>
          </a:p>
          <a:p>
            <a:pPr marL="0" indent="0">
              <a:buNone/>
            </a:pP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-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Đồng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bằng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ven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biển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Trung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bộ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: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Hẹp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ngang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,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bị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chia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cắt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mạnh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bởi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các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vũng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,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vịnh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,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đầm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 </a:t>
            </a:r>
            <a:r>
              <a:rPr lang="en-US" sz="2000" dirty="0" err="1">
                <a:latin typeface="#9Slide03 Montserrat Medium" panose="00000600000000000000" pitchFamily="2" charset="0"/>
                <a:ea typeface="#9Slide03 Roboto Mono Bold" pitchFamily="2" charset="0"/>
              </a:rPr>
              <a:t>phá</a:t>
            </a:r>
            <a:r>
              <a:rPr lang="en-US" sz="2000" dirty="0">
                <a:latin typeface="#9Slide03 Montserrat Medium" panose="00000600000000000000" pitchFamily="2" charset="0"/>
                <a:ea typeface="#9Slide03 Roboto Mono Bold" pitchFamily="2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316112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1938</Words>
  <Application>Microsoft Office PowerPoint</Application>
  <PresentationFormat>Widescreen</PresentationFormat>
  <Paragraphs>214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#9Slide03 Cabin Condensed</vt:lpstr>
      <vt:lpstr>#9Slide03 Cabin Condensed Mediu</vt:lpstr>
      <vt:lpstr>#9Slide03 Montserrat Medium</vt:lpstr>
      <vt:lpstr>#9Slide03 Roboto</vt:lpstr>
      <vt:lpstr>#9Slide03 Roboto Black</vt:lpstr>
      <vt:lpstr>#9Slide03 Roboto Mono Bold</vt:lpstr>
      <vt:lpstr>#9Slide03 Roboto Mono Medium</vt:lpstr>
      <vt:lpstr>#9Slide03 SFU Futura_03</vt:lpstr>
      <vt:lpstr>Arial</vt:lpstr>
      <vt:lpstr>Avenir Next LT Pro</vt:lpstr>
      <vt:lpstr>Calibri</vt:lpstr>
      <vt:lpstr>Calibri Light</vt:lpstr>
      <vt:lpstr>Source Sans Pro Light</vt:lpstr>
      <vt:lpstr>Times New Roman</vt:lpstr>
      <vt:lpstr>Office Theme</vt:lpstr>
      <vt:lpstr>THIÊN NHIÊN PHÂN HÓA ĐA DẠNG</vt:lpstr>
      <vt:lpstr>THIÊN NHIÊN PHÂN HÓA ĐA DẠNG</vt:lpstr>
      <vt:lpstr>1/ Thiên nhiên phân hóa Bắc – Nam.</vt:lpstr>
      <vt:lpstr>1/ Thiên nhiên phân hóa Bắc - Nam</vt:lpstr>
      <vt:lpstr>1/ Thiên nhiên phân hóa Bắc - Nam</vt:lpstr>
      <vt:lpstr>1/ Thiên nhiên phân hóa Bắc - Nam</vt:lpstr>
      <vt:lpstr>2/ Thiên nhiên phân hóa Đông - Tây</vt:lpstr>
      <vt:lpstr>2/ Thiên nhiên phân hóa Đông - Tây</vt:lpstr>
      <vt:lpstr>2/ Thiên nhiên phân hóa Đông - Tây</vt:lpstr>
      <vt:lpstr>2/ Thiên nhiên phân hóa Đông - Tây</vt:lpstr>
      <vt:lpstr>2/ Thiên nhiên phân hóa Đông - Tây</vt:lpstr>
      <vt:lpstr>Bài 1 Trang 50SGk Địa lí 12 cơ bản</vt:lpstr>
      <vt:lpstr>Bài tập 1 trang 50 SGK Địa lí 12 cơ bản</vt:lpstr>
      <vt:lpstr>Phân biệt mùa và gió ở miền Bắc và miền Nam</vt:lpstr>
      <vt:lpstr>Miền Nam: từ Bạch Mã trở vào Nam</vt:lpstr>
      <vt:lpstr>PowerPoint Presentation</vt:lpstr>
      <vt:lpstr>THIÊN NHIÊN PHÂN HÓA ĐA DẠNG</vt:lpstr>
      <vt:lpstr>PowerPoint Presentation</vt:lpstr>
      <vt:lpstr>3/ Thiên nhiên phân hóa theo  độ cao</vt:lpstr>
      <vt:lpstr>3/ Thiên nhiên phân hóa theo  độ cao</vt:lpstr>
      <vt:lpstr>4/ Các miền địa lí tự nhiên.</vt:lpstr>
      <vt:lpstr>4/ Các miền địa lí tự nhiên</vt:lpstr>
      <vt:lpstr>4/ Các miền địa lí tự nhiên. </vt:lpstr>
      <vt:lpstr>4/ Các miền địa lí tự nhiên. </vt:lpstr>
      <vt:lpstr>4/ Các miền địa lí tự nhiên.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THIÊN NHIÊN PHÂN HÓA ĐA DẠNG</dc:title>
  <dc:creator>duphong</dc:creator>
  <cp:lastModifiedBy>X270</cp:lastModifiedBy>
  <cp:revision>7</cp:revision>
  <dcterms:created xsi:type="dcterms:W3CDTF">2021-08-24T10:44:17Z</dcterms:created>
  <dcterms:modified xsi:type="dcterms:W3CDTF">2023-12-07T13:09:32Z</dcterms:modified>
</cp:coreProperties>
</file>