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70" r:id="rId4"/>
    <p:sldId id="299" r:id="rId5"/>
    <p:sldId id="304" r:id="rId6"/>
    <p:sldId id="313" r:id="rId7"/>
    <p:sldId id="314" r:id="rId8"/>
    <p:sldId id="315" r:id="rId9"/>
    <p:sldId id="318" r:id="rId10"/>
    <p:sldId id="258" r:id="rId11"/>
    <p:sldId id="259" r:id="rId12"/>
    <p:sldId id="307" r:id="rId13"/>
    <p:sldId id="305" r:id="rId14"/>
    <p:sldId id="306" r:id="rId15"/>
    <p:sldId id="260" r:id="rId16"/>
    <p:sldId id="262" r:id="rId17"/>
    <p:sldId id="261" r:id="rId18"/>
    <p:sldId id="264" r:id="rId19"/>
    <p:sldId id="263" r:id="rId20"/>
    <p:sldId id="266" r:id="rId21"/>
    <p:sldId id="316" r:id="rId22"/>
    <p:sldId id="317" r:id="rId23"/>
    <p:sldId id="319" r:id="rId24"/>
  </p:sldIdLst>
  <p:sldSz cx="18288000" cy="10287000"/>
  <p:notesSz cx="6858000" cy="9144000"/>
  <p:embeddedFontLst>
    <p:embeddedFont>
      <p:font typeface="Montserrat" charset="0"/>
      <p:regular r:id="rId25"/>
      <p:bold r:id="rId26"/>
      <p:italic r:id="rId27"/>
      <p:boldItalic r:id="rId28"/>
    </p:embeddedFont>
    <p:embeddedFont>
      <p:font typeface="Calibri" pitchFamily="34" charset="0"/>
      <p:regular r:id="rId29"/>
      <p:bold r:id="rId30"/>
      <p:italic r:id="rId31"/>
      <p:boldItalic r:id="rId32"/>
    </p:embeddedFont>
    <p:embeddedFont>
      <p:font typeface="One Little Font" charset="0"/>
      <p:regular r:id="rId33"/>
    </p:embeddedFont>
    <p:embeddedFont>
      <p:font typeface=".VnBodoni"/>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754" y="-6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svg"/><Relationship Id="rId18" Type="http://schemas.openxmlformats.org/officeDocument/2006/relationships/image" Target="../media/image5.png"/><Relationship Id="rId3" Type="http://schemas.openxmlformats.org/officeDocument/2006/relationships/image" Target="../media/image2.svg"/><Relationship Id="rId21" Type="http://schemas.openxmlformats.org/officeDocument/2006/relationships/image" Target="../media/image18.svg"/><Relationship Id="rId7" Type="http://schemas.openxmlformats.org/officeDocument/2006/relationships/image" Target="../media/image32.svg"/><Relationship Id="rId12" Type="http://schemas.openxmlformats.org/officeDocument/2006/relationships/image" Target="../media/image50.png"/><Relationship Id="rId17" Type="http://schemas.openxmlformats.org/officeDocument/2006/relationships/image" Target="../media/image14.svg"/><Relationship Id="rId25"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8.svg"/><Relationship Id="rId24" Type="http://schemas.openxmlformats.org/officeDocument/2006/relationships/image" Target="../media/image52.png"/><Relationship Id="rId5" Type="http://schemas.openxmlformats.org/officeDocument/2006/relationships/image" Target="../media/image24.svg"/><Relationship Id="rId15" Type="http://schemas.openxmlformats.org/officeDocument/2006/relationships/image" Target="../media/image16.svg"/><Relationship Id="rId23" Type="http://schemas.openxmlformats.org/officeDocument/2006/relationships/image" Target="../media/image48.svg"/><Relationship Id="rId10" Type="http://schemas.openxmlformats.org/officeDocument/2006/relationships/image" Target="../media/image17.png"/><Relationship Id="rId19" Type="http://schemas.openxmlformats.org/officeDocument/2006/relationships/image" Target="../media/image10.svg"/><Relationship Id="rId4" Type="http://schemas.openxmlformats.org/officeDocument/2006/relationships/image" Target="../media/image12.png"/><Relationship Id="rId9" Type="http://schemas.openxmlformats.org/officeDocument/2006/relationships/image" Target="../media/image44.svg"/><Relationship Id="rId14" Type="http://schemas.openxmlformats.org/officeDocument/2006/relationships/image" Target="../media/image8.png"/><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svg"/><Relationship Id="rId18" Type="http://schemas.openxmlformats.org/officeDocument/2006/relationships/image" Target="../media/image4.png"/><Relationship Id="rId26"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8.svg"/><Relationship Id="rId34" Type="http://schemas.openxmlformats.org/officeDocument/2006/relationships/image" Target="../media/image12.png"/><Relationship Id="rId7" Type="http://schemas.openxmlformats.org/officeDocument/2006/relationships/image" Target="../media/image56.svg"/><Relationship Id="rId12" Type="http://schemas.openxmlformats.org/officeDocument/2006/relationships/image" Target="../media/image57.png"/><Relationship Id="rId17" Type="http://schemas.openxmlformats.org/officeDocument/2006/relationships/image" Target="../media/image66.svg"/><Relationship Id="rId25" Type="http://schemas.openxmlformats.org/officeDocument/2006/relationships/image" Target="../media/image70.svg"/><Relationship Id="rId33"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59.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0.svg"/><Relationship Id="rId24" Type="http://schemas.openxmlformats.org/officeDocument/2006/relationships/image" Target="../media/image60.png"/><Relationship Id="rId32" Type="http://schemas.openxmlformats.org/officeDocument/2006/relationships/image" Target="../media/image11.png"/><Relationship Id="rId37" Type="http://schemas.openxmlformats.org/officeDocument/2006/relationships/image" Target="../media/image72.sv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10.svg"/><Relationship Id="rId28" Type="http://schemas.openxmlformats.org/officeDocument/2006/relationships/image" Target="../media/image18.png"/><Relationship Id="rId36" Type="http://schemas.openxmlformats.org/officeDocument/2006/relationships/image" Target="../media/image61.png"/><Relationship Id="rId10" Type="http://schemas.openxmlformats.org/officeDocument/2006/relationships/image" Target="../media/image56.png"/><Relationship Id="rId31"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58.png"/><Relationship Id="rId22" Type="http://schemas.openxmlformats.org/officeDocument/2006/relationships/image" Target="../media/image5.png"/><Relationship Id="rId27" Type="http://schemas.openxmlformats.org/officeDocument/2006/relationships/image" Target="../media/image16.svg"/><Relationship Id="rId30" Type="http://schemas.openxmlformats.org/officeDocument/2006/relationships/image" Target="../media/image19.png"/><Relationship Id="rId35"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svg"/><Relationship Id="rId18" Type="http://schemas.openxmlformats.org/officeDocument/2006/relationships/image" Target="../media/image4.png"/><Relationship Id="rId26"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8.svg"/><Relationship Id="rId34" Type="http://schemas.openxmlformats.org/officeDocument/2006/relationships/image" Target="../media/image12.png"/><Relationship Id="rId7" Type="http://schemas.openxmlformats.org/officeDocument/2006/relationships/image" Target="../media/image56.svg"/><Relationship Id="rId12" Type="http://schemas.openxmlformats.org/officeDocument/2006/relationships/image" Target="../media/image57.png"/><Relationship Id="rId17" Type="http://schemas.openxmlformats.org/officeDocument/2006/relationships/image" Target="../media/image66.svg"/><Relationship Id="rId25" Type="http://schemas.openxmlformats.org/officeDocument/2006/relationships/image" Target="../media/image70.svg"/><Relationship Id="rId33"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59.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0.svg"/><Relationship Id="rId24" Type="http://schemas.openxmlformats.org/officeDocument/2006/relationships/image" Target="../media/image60.png"/><Relationship Id="rId32" Type="http://schemas.openxmlformats.org/officeDocument/2006/relationships/image" Target="../media/image11.png"/><Relationship Id="rId37" Type="http://schemas.openxmlformats.org/officeDocument/2006/relationships/image" Target="../media/image72.sv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10.svg"/><Relationship Id="rId28" Type="http://schemas.openxmlformats.org/officeDocument/2006/relationships/image" Target="../media/image18.png"/><Relationship Id="rId36" Type="http://schemas.openxmlformats.org/officeDocument/2006/relationships/image" Target="../media/image61.png"/><Relationship Id="rId10" Type="http://schemas.openxmlformats.org/officeDocument/2006/relationships/image" Target="../media/image56.png"/><Relationship Id="rId31"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58.png"/><Relationship Id="rId22" Type="http://schemas.openxmlformats.org/officeDocument/2006/relationships/image" Target="../media/image5.png"/><Relationship Id="rId27" Type="http://schemas.openxmlformats.org/officeDocument/2006/relationships/image" Target="../media/image16.svg"/><Relationship Id="rId30" Type="http://schemas.openxmlformats.org/officeDocument/2006/relationships/image" Target="../media/image19.png"/><Relationship Id="rId35"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svg"/><Relationship Id="rId18" Type="http://schemas.openxmlformats.org/officeDocument/2006/relationships/image" Target="../media/image4.png"/><Relationship Id="rId26"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8.svg"/><Relationship Id="rId34" Type="http://schemas.openxmlformats.org/officeDocument/2006/relationships/image" Target="../media/image12.png"/><Relationship Id="rId7" Type="http://schemas.openxmlformats.org/officeDocument/2006/relationships/image" Target="../media/image56.svg"/><Relationship Id="rId12" Type="http://schemas.openxmlformats.org/officeDocument/2006/relationships/image" Target="../media/image57.png"/><Relationship Id="rId17" Type="http://schemas.openxmlformats.org/officeDocument/2006/relationships/image" Target="../media/image66.svg"/><Relationship Id="rId25" Type="http://schemas.openxmlformats.org/officeDocument/2006/relationships/image" Target="../media/image70.svg"/><Relationship Id="rId33"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59.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0.svg"/><Relationship Id="rId24" Type="http://schemas.openxmlformats.org/officeDocument/2006/relationships/image" Target="../media/image60.png"/><Relationship Id="rId32" Type="http://schemas.openxmlformats.org/officeDocument/2006/relationships/image" Target="../media/image11.png"/><Relationship Id="rId37" Type="http://schemas.openxmlformats.org/officeDocument/2006/relationships/image" Target="../media/image72.sv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10.svg"/><Relationship Id="rId28" Type="http://schemas.openxmlformats.org/officeDocument/2006/relationships/image" Target="../media/image18.png"/><Relationship Id="rId36" Type="http://schemas.openxmlformats.org/officeDocument/2006/relationships/image" Target="../media/image61.png"/><Relationship Id="rId10" Type="http://schemas.openxmlformats.org/officeDocument/2006/relationships/image" Target="../media/image56.png"/><Relationship Id="rId31"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58.png"/><Relationship Id="rId22" Type="http://schemas.openxmlformats.org/officeDocument/2006/relationships/image" Target="../media/image5.png"/><Relationship Id="rId27" Type="http://schemas.openxmlformats.org/officeDocument/2006/relationships/image" Target="../media/image16.svg"/><Relationship Id="rId30" Type="http://schemas.openxmlformats.org/officeDocument/2006/relationships/image" Target="../media/image19.png"/><Relationship Id="rId35"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svg"/><Relationship Id="rId18" Type="http://schemas.openxmlformats.org/officeDocument/2006/relationships/image" Target="../media/image4.png"/><Relationship Id="rId26"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8.svg"/><Relationship Id="rId34" Type="http://schemas.openxmlformats.org/officeDocument/2006/relationships/image" Target="../media/image12.png"/><Relationship Id="rId7" Type="http://schemas.openxmlformats.org/officeDocument/2006/relationships/image" Target="../media/image56.svg"/><Relationship Id="rId12" Type="http://schemas.openxmlformats.org/officeDocument/2006/relationships/image" Target="../media/image57.png"/><Relationship Id="rId17" Type="http://schemas.openxmlformats.org/officeDocument/2006/relationships/image" Target="../media/image66.svg"/><Relationship Id="rId25" Type="http://schemas.openxmlformats.org/officeDocument/2006/relationships/image" Target="../media/image70.svg"/><Relationship Id="rId33"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59.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0.svg"/><Relationship Id="rId24" Type="http://schemas.openxmlformats.org/officeDocument/2006/relationships/image" Target="../media/image60.png"/><Relationship Id="rId32" Type="http://schemas.openxmlformats.org/officeDocument/2006/relationships/image" Target="../media/image11.png"/><Relationship Id="rId37" Type="http://schemas.openxmlformats.org/officeDocument/2006/relationships/image" Target="../media/image72.sv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10.svg"/><Relationship Id="rId28" Type="http://schemas.openxmlformats.org/officeDocument/2006/relationships/image" Target="../media/image18.png"/><Relationship Id="rId36" Type="http://schemas.openxmlformats.org/officeDocument/2006/relationships/image" Target="../media/image61.png"/><Relationship Id="rId10" Type="http://schemas.openxmlformats.org/officeDocument/2006/relationships/image" Target="../media/image56.png"/><Relationship Id="rId31"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58.png"/><Relationship Id="rId22" Type="http://schemas.openxmlformats.org/officeDocument/2006/relationships/image" Target="../media/image5.png"/><Relationship Id="rId27" Type="http://schemas.openxmlformats.org/officeDocument/2006/relationships/image" Target="../media/image16.svg"/><Relationship Id="rId30" Type="http://schemas.openxmlformats.org/officeDocument/2006/relationships/image" Target="../media/image19.png"/><Relationship Id="rId35"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svg"/><Relationship Id="rId18" Type="http://schemas.openxmlformats.org/officeDocument/2006/relationships/image" Target="../media/image9.png"/><Relationship Id="rId26" Type="http://schemas.openxmlformats.org/officeDocument/2006/relationships/image" Target="../media/image62.jpe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5" Type="http://schemas.openxmlformats.org/officeDocument/2006/relationships/image" Target="../media/image6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24" Type="http://schemas.openxmlformats.org/officeDocument/2006/relationships/image" Target="../media/image58.png"/><Relationship Id="rId5" Type="http://schemas.openxmlformats.org/officeDocument/2006/relationships/image" Target="../media/image4.svg"/><Relationship Id="rId15" Type="http://schemas.openxmlformats.org/officeDocument/2006/relationships/image" Target="../media/image12.svg"/><Relationship Id="rId23" Type="http://schemas.openxmlformats.org/officeDocument/2006/relationships/image" Target="../media/image24.svg"/><Relationship Id="rId28" Type="http://schemas.openxmlformats.org/officeDocument/2006/relationships/image" Target="../media/image11.png"/><Relationship Id="rId10" Type="http://schemas.openxmlformats.org/officeDocument/2006/relationships/image" Target="../media/image4.png"/><Relationship Id="rId19" Type="http://schemas.openxmlformats.org/officeDocument/2006/relationships/image" Target="../media/image18.svg"/><Relationship Id="rId31" Type="http://schemas.openxmlformats.org/officeDocument/2006/relationships/image" Target="../media/image76.svg"/><Relationship Id="rId4" Type="http://schemas.openxmlformats.org/officeDocument/2006/relationships/image" Target="../media/image2.png"/><Relationship Id="rId9" Type="http://schemas.openxmlformats.org/officeDocument/2006/relationships/image" Target="../media/image38.svg"/><Relationship Id="rId14" Type="http://schemas.openxmlformats.org/officeDocument/2006/relationships/image" Target="../media/image6.png"/><Relationship Id="rId22" Type="http://schemas.openxmlformats.org/officeDocument/2006/relationships/image" Target="../media/image12.png"/><Relationship Id="rId27" Type="http://schemas.openxmlformats.org/officeDocument/2006/relationships/image" Target="../media/image63.jpeg"/><Relationship Id="rId30"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6.svg"/><Relationship Id="rId18" Type="http://schemas.openxmlformats.org/officeDocument/2006/relationships/image" Target="../media/image9.png"/><Relationship Id="rId26" Type="http://schemas.openxmlformats.org/officeDocument/2006/relationships/image" Target="../media/image69.png"/><Relationship Id="rId3" Type="http://schemas.openxmlformats.org/officeDocument/2006/relationships/image" Target="../media/image2.svg"/><Relationship Id="rId21" Type="http://schemas.openxmlformats.org/officeDocument/2006/relationships/image" Target="../media/image48.svg"/><Relationship Id="rId7" Type="http://schemas.openxmlformats.org/officeDocument/2006/relationships/image" Target="../media/image78.svg"/><Relationship Id="rId12" Type="http://schemas.openxmlformats.org/officeDocument/2006/relationships/image" Target="../media/image8.png"/><Relationship Id="rId17" Type="http://schemas.openxmlformats.org/officeDocument/2006/relationships/image" Target="../media/image10.svg"/><Relationship Id="rId25" Type="http://schemas.openxmlformats.org/officeDocument/2006/relationships/image" Target="../media/image68.jpe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5.svg"/><Relationship Id="rId24" Type="http://schemas.openxmlformats.org/officeDocument/2006/relationships/image" Target="../media/image67.jpeg"/><Relationship Id="rId5" Type="http://schemas.openxmlformats.org/officeDocument/2006/relationships/image" Target="../media/image24.svg"/><Relationship Id="rId15" Type="http://schemas.openxmlformats.org/officeDocument/2006/relationships/image" Target="../media/image14.svg"/><Relationship Id="rId23" Type="http://schemas.openxmlformats.org/officeDocument/2006/relationships/image" Target="../media/image64.svg"/><Relationship Id="rId10" Type="http://schemas.openxmlformats.org/officeDocument/2006/relationships/image" Target="../media/image66.png"/><Relationship Id="rId19"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44.svg"/><Relationship Id="rId14" Type="http://schemas.openxmlformats.org/officeDocument/2006/relationships/image" Target="../media/image7.png"/><Relationship Id="rId22" Type="http://schemas.openxmlformats.org/officeDocument/2006/relationships/image" Target="../media/image58.png"/><Relationship Id="rId27" Type="http://schemas.openxmlformats.org/officeDocument/2006/relationships/image" Target="../media/image89.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8" Type="http://schemas.openxmlformats.org/officeDocument/2006/relationships/image" Target="../media/image38.svg"/><Relationship Id="rId26" Type="http://schemas.openxmlformats.org/officeDocument/2006/relationships/image" Target="../media/image2.svg"/><Relationship Id="rId3" Type="http://schemas.openxmlformats.org/officeDocument/2006/relationships/image" Target="../media/image2.svg"/><Relationship Id="rId21" Type="http://schemas.openxmlformats.org/officeDocument/2006/relationships/image" Target="../media/image11.png"/><Relationship Id="rId7" Type="http://schemas.openxmlformats.org/officeDocument/2006/relationships/image" Target="../media/image78.svg"/><Relationship Id="rId12" Type="http://schemas.openxmlformats.org/officeDocument/2006/relationships/image" Target="../media/image70.png"/><Relationship Id="rId17" Type="http://schemas.openxmlformats.org/officeDocument/2006/relationships/image" Target="../media/image17.png"/><Relationship Id="rId25" Type="http://schemas.openxmlformats.org/officeDocument/2006/relationships/image" Target="../media/image71.png"/><Relationship Id="rId2" Type="http://schemas.openxmlformats.org/officeDocument/2006/relationships/image" Target="../media/image1.png"/><Relationship Id="rId16" Type="http://schemas.openxmlformats.org/officeDocument/2006/relationships/image" Target="../media/image83.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32.svg"/><Relationship Id="rId24" Type="http://schemas.openxmlformats.org/officeDocument/2006/relationships/image" Target="../media/image14.svg"/><Relationship Id="rId5" Type="http://schemas.openxmlformats.org/officeDocument/2006/relationships/image" Target="../media/image8.svg"/><Relationship Id="rId23" Type="http://schemas.openxmlformats.org/officeDocument/2006/relationships/image" Target="../media/image7.png"/><Relationship Id="rId19" Type="http://schemas.openxmlformats.org/officeDocument/2006/relationships/image" Target="../media/image18.png"/><Relationship Id="rId4" Type="http://schemas.openxmlformats.org/officeDocument/2006/relationships/image" Target="../media/image4.png"/><Relationship Id="rId22" Type="http://schemas.openxmlformats.org/officeDocument/2006/relationships/image" Target="../media/image22.svg"/></Relationships>
</file>

<file path=ppt/slides/_rels/slide18.xml.rels><?xml version="1.0" encoding="UTF-8" standalone="yes"?>
<Relationships xmlns="http://schemas.openxmlformats.org/package/2006/relationships"><Relationship Id="rId26" Type="http://schemas.openxmlformats.org/officeDocument/2006/relationships/image" Target="../media/image11.png"/><Relationship Id="rId3" Type="http://schemas.openxmlformats.org/officeDocument/2006/relationships/image" Target="../media/image2.svg"/><Relationship Id="rId25" Type="http://schemas.openxmlformats.org/officeDocument/2006/relationships/image" Target="../media/image20.svg"/><Relationship Id="rId2" Type="http://schemas.openxmlformats.org/officeDocument/2006/relationships/image" Target="../media/image1.png"/><Relationship Id="rId29" Type="http://schemas.openxmlformats.org/officeDocument/2006/relationships/image" Target="../media/image24.svg"/><Relationship Id="rId1" Type="http://schemas.openxmlformats.org/officeDocument/2006/relationships/slideLayout" Target="../slideLayouts/slideLayout7.xml"/><Relationship Id="rId24" Type="http://schemas.openxmlformats.org/officeDocument/2006/relationships/image" Target="../media/image10.png"/><Relationship Id="rId23" Type="http://schemas.openxmlformats.org/officeDocument/2006/relationships/image" Target="../media/image18.svg"/><Relationship Id="rId28" Type="http://schemas.openxmlformats.org/officeDocument/2006/relationships/image" Target="../media/image12.png"/><Relationship Id="rId4" Type="http://schemas.openxmlformats.org/officeDocument/2006/relationships/image" Target="../media/image9.png"/><Relationship Id="rId27"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56.svg"/><Relationship Id="rId12" Type="http://schemas.openxmlformats.org/officeDocument/2006/relationships/image" Target="../media/image8.png"/><Relationship Id="rId17" Type="http://schemas.openxmlformats.org/officeDocument/2006/relationships/image" Target="../media/image42.svg"/><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40.svg"/><Relationship Id="rId23" Type="http://schemas.openxmlformats.org/officeDocument/2006/relationships/image" Target="../media/image93.svg"/><Relationship Id="rId19" Type="http://schemas.openxmlformats.org/officeDocument/2006/relationships/image" Target="../media/image24.svg"/><Relationship Id="rId4" Type="http://schemas.openxmlformats.org/officeDocument/2006/relationships/image" Target="../media/image4.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40.svg"/><Relationship Id="rId7" Type="http://schemas.openxmlformats.org/officeDocument/2006/relationships/image" Target="../media/image32.svg"/><Relationship Id="rId12" Type="http://schemas.openxmlformats.org/officeDocument/2006/relationships/image" Target="../media/image17.png"/><Relationship Id="rId17" Type="http://schemas.openxmlformats.org/officeDocument/2006/relationships/image" Target="../media/image14.svg"/><Relationship Id="rId25"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24"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10.svg"/><Relationship Id="rId23" Type="http://schemas.openxmlformats.org/officeDocument/2006/relationships/image" Target="../media/image42.svg"/><Relationship Id="rId10" Type="http://schemas.openxmlformats.org/officeDocument/2006/relationships/image" Target="../media/image16.png"/><Relationship Id="rId19"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34.svg"/><Relationship Id="rId14" Type="http://schemas.openxmlformats.org/officeDocument/2006/relationships/image" Target="../media/image5.png"/><Relationship Id="rId22" Type="http://schemas.openxmlformats.org/officeDocument/2006/relationships/image" Target="../media/image19.png"/><Relationship Id="rId27"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7.png"/><Relationship Id="rId17" Type="http://schemas.openxmlformats.org/officeDocument/2006/relationships/image" Target="../media/image10.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51.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4.svg"/><Relationship Id="rId23" Type="http://schemas.openxmlformats.org/officeDocument/2006/relationships/image" Target="../media/image50.svg"/><Relationship Id="rId10" Type="http://schemas.openxmlformats.org/officeDocument/2006/relationships/image" Target="../media/image17.png"/><Relationship Id="rId19"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44.svg"/><Relationship Id="rId22"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7.png"/><Relationship Id="rId17" Type="http://schemas.openxmlformats.org/officeDocument/2006/relationships/image" Target="../media/image10.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51.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4.svg"/><Relationship Id="rId23" Type="http://schemas.openxmlformats.org/officeDocument/2006/relationships/image" Target="../media/image50.svg"/><Relationship Id="rId10" Type="http://schemas.openxmlformats.org/officeDocument/2006/relationships/image" Target="../media/image17.png"/><Relationship Id="rId19"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44.svg"/><Relationship Id="rId22"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7.png"/><Relationship Id="rId17" Type="http://schemas.openxmlformats.org/officeDocument/2006/relationships/image" Target="../media/image10.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51.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4.svg"/><Relationship Id="rId23" Type="http://schemas.openxmlformats.org/officeDocument/2006/relationships/image" Target="../media/image50.svg"/><Relationship Id="rId10" Type="http://schemas.openxmlformats.org/officeDocument/2006/relationships/image" Target="../media/image17.png"/><Relationship Id="rId19"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44.svg"/><Relationship Id="rId22"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NULL"/><Relationship Id="rId18" Type="http://schemas.openxmlformats.org/officeDocument/2006/relationships/hyperlink" Target="file:///C:\Documents%20and%20Settings\VI%20TINH%20MULTI\My%20Documents\Downloads\ClipArt\Anhdong\Vuicuoi\HEART.GIF" TargetMode="External"/><Relationship Id="rId3" Type="http://schemas.openxmlformats.org/officeDocument/2006/relationships/slideLayout" Target="../slideLayouts/slideLayout7.xml"/><Relationship Id="rId21" Type="http://schemas.openxmlformats.org/officeDocument/2006/relationships/image" Target="../media/image28.gif"/><Relationship Id="rId7" Type="http://schemas.openxmlformats.org/officeDocument/2006/relationships/image" Target="NULL"/><Relationship Id="rId12" Type="http://schemas.openxmlformats.org/officeDocument/2006/relationships/image" Target="../media/image24.png"/><Relationship Id="rId17" Type="http://schemas.openxmlformats.org/officeDocument/2006/relationships/image" Target="../media/image26.gif"/><Relationship Id="rId2" Type="http://schemas.openxmlformats.org/officeDocument/2006/relationships/audio" Target="../media/media1.mp3"/><Relationship Id="rId16" Type="http://schemas.openxmlformats.org/officeDocument/2006/relationships/hyperlink" Target="file:///C:\Documents%20and%20Settings\VI%20TINH%20MULTI\My%20Documents\Downloads\ClipArt\Anhdong\kyhieu\STARS.GIF" TargetMode="External"/><Relationship Id="rId20" Type="http://schemas.openxmlformats.org/officeDocument/2006/relationships/hyperlink" Target="file:///C:\Documents%20and%20Settings\VI%20TINH%20MULTI\My%20Documents\Downloads\ClipArt\Anhdong\kyhieu\BALBLINK.GIF" TargetMode="External"/><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NULL"/><Relationship Id="rId24" Type="http://schemas.openxmlformats.org/officeDocument/2006/relationships/image" Target="../media/image30.png"/><Relationship Id="rId5" Type="http://schemas.openxmlformats.org/officeDocument/2006/relationships/image" Target="NULL"/><Relationship Id="rId15" Type="http://schemas.openxmlformats.org/officeDocument/2006/relationships/image" Target="../media/image25.gif"/><Relationship Id="rId23" Type="http://schemas.openxmlformats.org/officeDocument/2006/relationships/image" Target="../media/image29.gif"/><Relationship Id="rId10" Type="http://schemas.openxmlformats.org/officeDocument/2006/relationships/image" Target="../media/image23.png"/><Relationship Id="rId19" Type="http://schemas.openxmlformats.org/officeDocument/2006/relationships/image" Target="../media/image27.gif"/><Relationship Id="rId4" Type="http://schemas.openxmlformats.org/officeDocument/2006/relationships/image" Target="../media/image20.png"/><Relationship Id="rId9" Type="http://schemas.openxmlformats.org/officeDocument/2006/relationships/image" Target="NULL"/><Relationship Id="rId14" Type="http://schemas.openxmlformats.org/officeDocument/2006/relationships/hyperlink" Target="file:///C:\Documents%20and%20Settings\VI%20TINH%20MULTI\My%20Documents\Downloads\ClipArt\Anhdong\kyhieu\ROTSTAR2.GIF" TargetMode="External"/><Relationship Id="rId22" Type="http://schemas.openxmlformats.org/officeDocument/2006/relationships/hyperlink" Target="file:///C:\Documents%20and%20Settings\VI%20TINH%20MULTI\My%20Documents\Downloads\ClipArt\Anhdong\Thiennhien\bd20655_.gi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NULL"/><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38.jpeg"/><Relationship Id="rId7" Type="http://schemas.openxmlformats.org/officeDocument/2006/relationships/image" Target="NULL"/><Relationship Id="rId12" Type="http://schemas.openxmlformats.org/officeDocument/2006/relationships/image" Target="../media/image34.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40.jpeg"/><Relationship Id="rId7" Type="http://schemas.openxmlformats.org/officeDocument/2006/relationships/image" Target="NULL"/><Relationship Id="rId12" Type="http://schemas.openxmlformats.org/officeDocument/2006/relationships/image" Target="../media/image35.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NULL"/><Relationship Id="rId24" Type="http://schemas.openxmlformats.org/officeDocument/2006/relationships/image" Target="../media/image43.jpeg"/><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media/image42.jpeg"/><Relationship Id="rId19" Type="http://schemas.openxmlformats.org/officeDocument/2006/relationships/image" Target="NULL"/><Relationship Id="rId4" Type="http://schemas.openxmlformats.org/officeDocument/2006/relationships/image" Target="../media/image31.png"/><Relationship Id="rId22"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44.png"/><Relationship Id="rId7" Type="http://schemas.openxmlformats.org/officeDocument/2006/relationships/image" Target="NULL"/><Relationship Id="rId12" Type="http://schemas.openxmlformats.org/officeDocument/2006/relationships/image" Target="../media/image35.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31.png"/><Relationship Id="rId22"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46.jpeg"/><Relationship Id="rId7" Type="http://schemas.openxmlformats.org/officeDocument/2006/relationships/image" Target="NULL"/><Relationship Id="rId12" Type="http://schemas.openxmlformats.org/officeDocument/2006/relationships/image" Target="../media/image35.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47.gif"/><Relationship Id="rId7" Type="http://schemas.openxmlformats.org/officeDocument/2006/relationships/image" Target="NULL"/><Relationship Id="rId12" Type="http://schemas.openxmlformats.org/officeDocument/2006/relationships/image" Target="../media/image35.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7.xml"/><Relationship Id="rId21" Type="http://schemas.openxmlformats.org/officeDocument/2006/relationships/image" Target="../media/image48.jpeg"/><Relationship Id="rId7" Type="http://schemas.openxmlformats.org/officeDocument/2006/relationships/image" Target="NULL"/><Relationship Id="rId12" Type="http://schemas.openxmlformats.org/officeDocument/2006/relationships/image" Target="../media/image35.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30.png"/><Relationship Id="rId1" Type="http://schemas.microsoft.com/office/2007/relationships/media" Target="../media/media1.mp3"/><Relationship Id="rId11"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D5E7"/>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454717" y="5972628"/>
            <a:ext cx="7764161" cy="6521895"/>
          </a:xfrm>
          <a:custGeom>
            <a:avLst/>
            <a:gdLst/>
            <a:ahLst/>
            <a:cxnLst/>
            <a:rect l="l" t="t" r="r" b="b"/>
            <a:pathLst>
              <a:path w="7764161" h="6521895">
                <a:moveTo>
                  <a:pt x="0" y="0"/>
                </a:moveTo>
                <a:lnTo>
                  <a:pt x="7764161" y="0"/>
                </a:lnTo>
                <a:lnTo>
                  <a:pt x="7764161" y="6521896"/>
                </a:lnTo>
                <a:lnTo>
                  <a:pt x="0" y="6521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09381" y="6513602"/>
            <a:ext cx="7650771" cy="4506999"/>
          </a:xfrm>
          <a:custGeom>
            <a:avLst/>
            <a:gdLst/>
            <a:ahLst/>
            <a:cxnLst/>
            <a:rect l="l" t="t" r="r" b="b"/>
            <a:pathLst>
              <a:path w="7650771" h="4506999">
                <a:moveTo>
                  <a:pt x="7650771" y="0"/>
                </a:moveTo>
                <a:lnTo>
                  <a:pt x="0" y="0"/>
                </a:lnTo>
                <a:lnTo>
                  <a:pt x="0" y="4506999"/>
                </a:lnTo>
                <a:lnTo>
                  <a:pt x="7650771" y="4506999"/>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691512" y="7356575"/>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9583" y="8250242"/>
            <a:ext cx="8268762" cy="3217300"/>
          </a:xfrm>
          <a:custGeom>
            <a:avLst/>
            <a:gdLst/>
            <a:ahLst/>
            <a:cxnLst/>
            <a:rect l="l" t="t" r="r" b="b"/>
            <a:pathLst>
              <a:path w="8268762" h="3217300">
                <a:moveTo>
                  <a:pt x="0" y="0"/>
                </a:moveTo>
                <a:lnTo>
                  <a:pt x="8268763" y="0"/>
                </a:lnTo>
                <a:lnTo>
                  <a:pt x="8268763" y="3217301"/>
                </a:lnTo>
                <a:lnTo>
                  <a:pt x="0" y="32173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028700" y="1093319"/>
            <a:ext cx="1955949" cy="1251807"/>
          </a:xfrm>
          <a:custGeom>
            <a:avLst/>
            <a:gdLst/>
            <a:ahLst/>
            <a:cxnLst/>
            <a:rect l="l" t="t" r="r" b="b"/>
            <a:pathLst>
              <a:path w="1955949" h="1251807">
                <a:moveTo>
                  <a:pt x="0" y="0"/>
                </a:moveTo>
                <a:lnTo>
                  <a:pt x="1955949" y="0"/>
                </a:lnTo>
                <a:lnTo>
                  <a:pt x="1955949" y="1251807"/>
                </a:lnTo>
                <a:lnTo>
                  <a:pt x="0" y="12518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TextBox 9"/>
          <p:cNvSpPr txBox="1"/>
          <p:nvPr/>
        </p:nvSpPr>
        <p:spPr>
          <a:xfrm>
            <a:off x="2704614" y="1154950"/>
            <a:ext cx="13143482" cy="4744889"/>
          </a:xfrm>
          <a:prstGeom prst="rect">
            <a:avLst/>
          </a:prstGeom>
        </p:spPr>
        <p:txBody>
          <a:bodyPr wrap="square" lIns="0" tIns="0" rIns="0" bIns="0" rtlCol="0" anchor="t">
            <a:spAutoFit/>
          </a:bodyPr>
          <a:lstStyle/>
          <a:p>
            <a:pPr algn="ctr">
              <a:lnSpc>
                <a:spcPts val="18472"/>
              </a:lnSpc>
            </a:pPr>
            <a:r>
              <a:rPr lang="vi-VN" sz="18659" smtClean="0">
                <a:latin typeface="+mj-lt"/>
              </a:rPr>
              <a:t>Giải thích nghĩa của từ</a:t>
            </a:r>
            <a:endParaRPr lang="en-US" sz="18659">
              <a:latin typeface="+mj-lt"/>
            </a:endParaRPr>
          </a:p>
        </p:txBody>
      </p:sp>
      <p:sp>
        <p:nvSpPr>
          <p:cNvPr id="11" name="Freeform 11"/>
          <p:cNvSpPr/>
          <p:nvPr/>
        </p:nvSpPr>
        <p:spPr>
          <a:xfrm>
            <a:off x="14455673" y="5804932"/>
            <a:ext cx="1316090" cy="842298"/>
          </a:xfrm>
          <a:custGeom>
            <a:avLst/>
            <a:gdLst/>
            <a:ahLst/>
            <a:cxnLst/>
            <a:rect l="l" t="t" r="r" b="b"/>
            <a:pathLst>
              <a:path w="1316090" h="842298">
                <a:moveTo>
                  <a:pt x="0" y="0"/>
                </a:moveTo>
                <a:lnTo>
                  <a:pt x="1316090" y="0"/>
                </a:lnTo>
                <a:lnTo>
                  <a:pt x="1316090" y="842297"/>
                </a:lnTo>
                <a:lnTo>
                  <a:pt x="0" y="8422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4860053" y="536915"/>
            <a:ext cx="2702660" cy="2057400"/>
          </a:xfrm>
          <a:custGeom>
            <a:avLst/>
            <a:gdLst/>
            <a:ahLst/>
            <a:cxnLst/>
            <a:rect l="l" t="t" r="r" b="b"/>
            <a:pathLst>
              <a:path w="2702660" h="2057400">
                <a:moveTo>
                  <a:pt x="0" y="0"/>
                </a:moveTo>
                <a:lnTo>
                  <a:pt x="2702660" y="0"/>
                </a:lnTo>
                <a:lnTo>
                  <a:pt x="270266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496314">
            <a:off x="3986539" y="7171687"/>
            <a:ext cx="652496" cy="650124"/>
          </a:xfrm>
          <a:custGeom>
            <a:avLst/>
            <a:gdLst/>
            <a:ahLst/>
            <a:cxnLst/>
            <a:rect l="l" t="t" r="r" b="b"/>
            <a:pathLst>
              <a:path w="652496" h="650124">
                <a:moveTo>
                  <a:pt x="0" y="0"/>
                </a:moveTo>
                <a:lnTo>
                  <a:pt x="652497" y="0"/>
                </a:lnTo>
                <a:lnTo>
                  <a:pt x="652497" y="650124"/>
                </a:lnTo>
                <a:lnTo>
                  <a:pt x="0" y="6501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496314">
            <a:off x="8203152" y="565970"/>
            <a:ext cx="435258" cy="433676"/>
          </a:xfrm>
          <a:custGeom>
            <a:avLst/>
            <a:gdLst/>
            <a:ahLst/>
            <a:cxnLst/>
            <a:rect l="l" t="t" r="r" b="b"/>
            <a:pathLst>
              <a:path w="435258" h="433676">
                <a:moveTo>
                  <a:pt x="0" y="0"/>
                </a:moveTo>
                <a:lnTo>
                  <a:pt x="435259" y="0"/>
                </a:lnTo>
                <a:lnTo>
                  <a:pt x="435259" y="433675"/>
                </a:lnTo>
                <a:lnTo>
                  <a:pt x="0" y="4336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72408" y="3887338"/>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6" name="Freeform 16"/>
          <p:cNvSpPr/>
          <p:nvPr/>
        </p:nvSpPr>
        <p:spPr>
          <a:xfrm>
            <a:off x="17259300" y="408343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a:off x="12373967" y="7629220"/>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a:off x="-482637" y="472296"/>
            <a:ext cx="1511337" cy="621022"/>
          </a:xfrm>
          <a:custGeom>
            <a:avLst/>
            <a:gdLst/>
            <a:ahLst/>
            <a:cxnLst/>
            <a:rect l="l" t="t" r="r" b="b"/>
            <a:pathLst>
              <a:path w="1511337" h="621022">
                <a:moveTo>
                  <a:pt x="0" y="0"/>
                </a:moveTo>
                <a:lnTo>
                  <a:pt x="1511337" y="0"/>
                </a:lnTo>
                <a:lnTo>
                  <a:pt x="1511337" y="621023"/>
                </a:lnTo>
                <a:lnTo>
                  <a:pt x="0" y="62102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1" name="Freeform 21"/>
          <p:cNvSpPr/>
          <p:nvPr/>
        </p:nvSpPr>
        <p:spPr>
          <a:xfrm>
            <a:off x="6404203" y="670970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26">
              <a:extLst>
                <a:ext uri="{96DAC541-7B7A-43D3-8B79-37D633B846F1}">
                  <asvg:svgBlip xmlns:asvg="http://schemas.microsoft.com/office/drawing/2016/SVG/main" xmlns="" r:embed="rId31"/>
                </a:ext>
              </a:extLst>
            </a:blip>
            <a:stretch>
              <a:fillRect/>
            </a:stretch>
          </a:blipFill>
        </p:spPr>
      </p:sp>
      <p:sp>
        <p:nvSpPr>
          <p:cNvPr id="22" name="TextBox 22"/>
          <p:cNvSpPr txBox="1"/>
          <p:nvPr/>
        </p:nvSpPr>
        <p:spPr>
          <a:xfrm>
            <a:off x="5540649" y="5803754"/>
            <a:ext cx="7206703" cy="659924"/>
          </a:xfrm>
          <a:prstGeom prst="rect">
            <a:avLst/>
          </a:prstGeom>
        </p:spPr>
        <p:txBody>
          <a:bodyPr lIns="0" tIns="0" rIns="0" bIns="0" rtlCol="0" anchor="t">
            <a:spAutoFit/>
          </a:bodyPr>
          <a:lstStyle/>
          <a:p>
            <a:pPr algn="ctr">
              <a:lnSpc>
                <a:spcPts val="4759"/>
              </a:lnSpc>
            </a:pPr>
            <a:r>
              <a:rPr lang="vi-VN" sz="6000" smtClean="0">
                <a:solidFill>
                  <a:srgbClr val="000000"/>
                </a:solidFill>
                <a:latin typeface="+mj-lt"/>
              </a:rPr>
              <a:t>(tiết 2)</a:t>
            </a:r>
            <a:endParaRPr lang="en-US" sz="6000">
              <a:solidFill>
                <a:srgbClr val="000000"/>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DBD8"/>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80996" y="5497546"/>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2084607" y="2104270"/>
            <a:ext cx="14098957" cy="7594452"/>
            <a:chOff x="0" y="0"/>
            <a:chExt cx="3713306" cy="2000185"/>
          </a:xfrm>
        </p:grpSpPr>
        <p:sp>
          <p:nvSpPr>
            <p:cNvPr id="6" name="Freeform 6"/>
            <p:cNvSpPr/>
            <p:nvPr/>
          </p:nvSpPr>
          <p:spPr>
            <a:xfrm>
              <a:off x="0" y="0"/>
              <a:ext cx="3713306" cy="2000185"/>
            </a:xfrm>
            <a:custGeom>
              <a:avLst/>
              <a:gdLst/>
              <a:ahLst/>
              <a:cxnLst/>
              <a:rect l="l" t="t" r="r" b="b"/>
              <a:pathLst>
                <a:path w="3713306" h="2000185">
                  <a:moveTo>
                    <a:pt x="28005" y="0"/>
                  </a:moveTo>
                  <a:lnTo>
                    <a:pt x="3685301" y="0"/>
                  </a:lnTo>
                  <a:cubicBezTo>
                    <a:pt x="3700768" y="0"/>
                    <a:pt x="3713306" y="12538"/>
                    <a:pt x="3713306" y="28005"/>
                  </a:cubicBezTo>
                  <a:lnTo>
                    <a:pt x="3713306" y="1972180"/>
                  </a:lnTo>
                  <a:cubicBezTo>
                    <a:pt x="3713306" y="1987647"/>
                    <a:pt x="3700768" y="2000185"/>
                    <a:pt x="3685301" y="2000185"/>
                  </a:cubicBezTo>
                  <a:lnTo>
                    <a:pt x="28005" y="2000185"/>
                  </a:lnTo>
                  <a:cubicBezTo>
                    <a:pt x="12538" y="2000185"/>
                    <a:pt x="0" y="1987647"/>
                    <a:pt x="0" y="1972180"/>
                  </a:cubicBezTo>
                  <a:lnTo>
                    <a:pt x="0" y="28005"/>
                  </a:lnTo>
                  <a:cubicBezTo>
                    <a:pt x="0" y="12538"/>
                    <a:pt x="12538" y="0"/>
                    <a:pt x="28005" y="0"/>
                  </a:cubicBezTo>
                  <a:close/>
                </a:path>
              </a:pathLst>
            </a:custGeom>
            <a:solidFill>
              <a:srgbClr val="000000"/>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537"/>
                </a:lnSpc>
              </a:pPr>
              <a:endParaRPr/>
            </a:p>
          </p:txBody>
        </p:sp>
      </p:grpSp>
      <p:grpSp>
        <p:nvGrpSpPr>
          <p:cNvPr id="8" name="Group 8"/>
          <p:cNvGrpSpPr/>
          <p:nvPr/>
        </p:nvGrpSpPr>
        <p:grpSpPr>
          <a:xfrm>
            <a:off x="2172727" y="2169204"/>
            <a:ext cx="13942545" cy="7656297"/>
            <a:chOff x="0" y="0"/>
            <a:chExt cx="3672111" cy="2016473"/>
          </a:xfrm>
        </p:grpSpPr>
        <p:sp>
          <p:nvSpPr>
            <p:cNvPr id="9" name="Freeform 9"/>
            <p:cNvSpPr/>
            <p:nvPr/>
          </p:nvSpPr>
          <p:spPr>
            <a:xfrm>
              <a:off x="0" y="0"/>
              <a:ext cx="3672111" cy="2016473"/>
            </a:xfrm>
            <a:custGeom>
              <a:avLst/>
              <a:gdLst/>
              <a:ahLst/>
              <a:cxnLst/>
              <a:rect l="l" t="t" r="r" b="b"/>
              <a:pathLst>
                <a:path w="3672111" h="2016473">
                  <a:moveTo>
                    <a:pt x="28319" y="0"/>
                  </a:moveTo>
                  <a:lnTo>
                    <a:pt x="3643792" y="0"/>
                  </a:lnTo>
                  <a:cubicBezTo>
                    <a:pt x="3651302" y="0"/>
                    <a:pt x="3658505" y="2984"/>
                    <a:pt x="3663816" y="8294"/>
                  </a:cubicBezTo>
                  <a:cubicBezTo>
                    <a:pt x="3669127" y="13605"/>
                    <a:pt x="3672111" y="20808"/>
                    <a:pt x="3672111" y="28319"/>
                  </a:cubicBezTo>
                  <a:lnTo>
                    <a:pt x="3672111" y="1988154"/>
                  </a:lnTo>
                  <a:cubicBezTo>
                    <a:pt x="3672111" y="2003794"/>
                    <a:pt x="3659432" y="2016473"/>
                    <a:pt x="3643792" y="2016473"/>
                  </a:cubicBezTo>
                  <a:lnTo>
                    <a:pt x="28319" y="2016473"/>
                  </a:lnTo>
                  <a:cubicBezTo>
                    <a:pt x="12679" y="2016473"/>
                    <a:pt x="0" y="2003794"/>
                    <a:pt x="0" y="1988154"/>
                  </a:cubicBezTo>
                  <a:lnTo>
                    <a:pt x="0" y="28319"/>
                  </a:lnTo>
                  <a:cubicBezTo>
                    <a:pt x="0" y="12679"/>
                    <a:pt x="12679" y="0"/>
                    <a:pt x="28319" y="0"/>
                  </a:cubicBezTo>
                  <a:close/>
                </a:path>
              </a:pathLst>
            </a:custGeom>
            <a:solidFill>
              <a:srgbClr val="F7F7F7"/>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537"/>
                </a:lnSpc>
              </a:pPr>
              <a:endParaRPr/>
            </a:p>
          </p:txBody>
        </p:sp>
      </p:grpSp>
      <p:sp>
        <p:nvSpPr>
          <p:cNvPr id="11" name="Freeform 11"/>
          <p:cNvSpPr/>
          <p:nvPr/>
        </p:nvSpPr>
        <p:spPr>
          <a:xfrm>
            <a:off x="-1033811" y="6497165"/>
            <a:ext cx="8165474" cy="4810206"/>
          </a:xfrm>
          <a:custGeom>
            <a:avLst/>
            <a:gdLst/>
            <a:ahLst/>
            <a:cxnLst/>
            <a:rect l="l" t="t" r="r" b="b"/>
            <a:pathLst>
              <a:path w="8165474" h="4810206">
                <a:moveTo>
                  <a:pt x="0" y="0"/>
                </a:moveTo>
                <a:lnTo>
                  <a:pt x="8165474" y="0"/>
                </a:lnTo>
                <a:lnTo>
                  <a:pt x="8165474" y="4810207"/>
                </a:lnTo>
                <a:lnTo>
                  <a:pt x="0" y="48102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755870" y="809007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24413" y="5997352"/>
            <a:ext cx="7764161" cy="6521895"/>
          </a:xfrm>
          <a:custGeom>
            <a:avLst/>
            <a:gdLst/>
            <a:ahLst/>
            <a:cxnLst/>
            <a:rect l="l" t="t" r="r" b="b"/>
            <a:pathLst>
              <a:path w="7764161" h="6521895">
                <a:moveTo>
                  <a:pt x="7764161" y="0"/>
                </a:moveTo>
                <a:lnTo>
                  <a:pt x="0" y="0"/>
                </a:lnTo>
                <a:lnTo>
                  <a:pt x="0" y="6521896"/>
                </a:lnTo>
                <a:lnTo>
                  <a:pt x="7764161" y="6521896"/>
                </a:lnTo>
                <a:lnTo>
                  <a:pt x="77641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V="1">
            <a:off x="3405581" y="705531"/>
            <a:ext cx="11476837" cy="2797479"/>
          </a:xfrm>
          <a:custGeom>
            <a:avLst/>
            <a:gdLst/>
            <a:ahLst/>
            <a:cxnLst/>
            <a:rect l="l" t="t" r="r" b="b"/>
            <a:pathLst>
              <a:path w="11476837" h="2797479">
                <a:moveTo>
                  <a:pt x="0" y="2797479"/>
                </a:moveTo>
                <a:lnTo>
                  <a:pt x="11476838" y="2797479"/>
                </a:lnTo>
                <a:lnTo>
                  <a:pt x="11476838" y="0"/>
                </a:lnTo>
                <a:lnTo>
                  <a:pt x="0" y="0"/>
                </a:lnTo>
                <a:lnTo>
                  <a:pt x="0" y="2797479"/>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215019">
            <a:off x="1671221" y="1649702"/>
            <a:ext cx="1337367" cy="1332504"/>
          </a:xfrm>
          <a:custGeom>
            <a:avLst/>
            <a:gdLst/>
            <a:ahLst/>
            <a:cxnLst/>
            <a:rect l="l" t="t" r="r" b="b"/>
            <a:pathLst>
              <a:path w="1337367" h="1332504">
                <a:moveTo>
                  <a:pt x="0" y="0"/>
                </a:moveTo>
                <a:lnTo>
                  <a:pt x="1337368" y="0"/>
                </a:lnTo>
                <a:lnTo>
                  <a:pt x="1337368" y="1332505"/>
                </a:lnTo>
                <a:lnTo>
                  <a:pt x="0" y="13325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215019" flipH="1">
            <a:off x="15275181" y="1649702"/>
            <a:ext cx="1337367" cy="1332504"/>
          </a:xfrm>
          <a:custGeom>
            <a:avLst/>
            <a:gdLst/>
            <a:ahLst/>
            <a:cxnLst/>
            <a:rect l="l" t="t" r="r" b="b"/>
            <a:pathLst>
              <a:path w="1337367" h="1332504">
                <a:moveTo>
                  <a:pt x="1337367" y="0"/>
                </a:moveTo>
                <a:lnTo>
                  <a:pt x="0" y="0"/>
                </a:lnTo>
                <a:lnTo>
                  <a:pt x="0" y="1332505"/>
                </a:lnTo>
                <a:lnTo>
                  <a:pt x="1337367" y="1332505"/>
                </a:lnTo>
                <a:lnTo>
                  <a:pt x="1337367"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674953" y="357401"/>
            <a:ext cx="1955949" cy="1251807"/>
          </a:xfrm>
          <a:custGeom>
            <a:avLst/>
            <a:gdLst/>
            <a:ahLst/>
            <a:cxnLst/>
            <a:rect l="l" t="t" r="r" b="b"/>
            <a:pathLst>
              <a:path w="1955949" h="1251807">
                <a:moveTo>
                  <a:pt x="0" y="0"/>
                </a:moveTo>
                <a:lnTo>
                  <a:pt x="1955949" y="0"/>
                </a:lnTo>
                <a:lnTo>
                  <a:pt x="1955949" y="1251808"/>
                </a:lnTo>
                <a:lnTo>
                  <a:pt x="0" y="125180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7182294" y="4965759"/>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rot="-496314">
            <a:off x="8203152" y="565970"/>
            <a:ext cx="435258" cy="433676"/>
          </a:xfrm>
          <a:custGeom>
            <a:avLst/>
            <a:gdLst/>
            <a:ahLst/>
            <a:cxnLst/>
            <a:rect l="l" t="t" r="r" b="b"/>
            <a:pathLst>
              <a:path w="435258" h="433676">
                <a:moveTo>
                  <a:pt x="0" y="0"/>
                </a:moveTo>
                <a:lnTo>
                  <a:pt x="435259" y="0"/>
                </a:lnTo>
                <a:lnTo>
                  <a:pt x="435259" y="433675"/>
                </a:lnTo>
                <a:lnTo>
                  <a:pt x="0" y="4336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303022" y="3818370"/>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17006494" y="359014"/>
            <a:ext cx="719101" cy="693033"/>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flipH="1">
            <a:off x="2036664" y="7560251"/>
            <a:ext cx="5024034" cy="3705225"/>
          </a:xfrm>
          <a:custGeom>
            <a:avLst/>
            <a:gdLst/>
            <a:ahLst/>
            <a:cxnLst/>
            <a:rect l="l" t="t" r="r" b="b"/>
            <a:pathLst>
              <a:path w="5024034" h="3705225">
                <a:moveTo>
                  <a:pt x="5024034" y="0"/>
                </a:moveTo>
                <a:lnTo>
                  <a:pt x="0" y="0"/>
                </a:lnTo>
                <a:lnTo>
                  <a:pt x="0" y="3705225"/>
                </a:lnTo>
                <a:lnTo>
                  <a:pt x="5024034" y="3705225"/>
                </a:lnTo>
                <a:lnTo>
                  <a:pt x="5024034"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TextBox 26"/>
          <p:cNvSpPr txBox="1"/>
          <p:nvPr/>
        </p:nvSpPr>
        <p:spPr>
          <a:xfrm>
            <a:off x="3962400" y="3380202"/>
            <a:ext cx="10273317" cy="3539430"/>
          </a:xfrm>
          <a:prstGeom prst="rect">
            <a:avLst/>
          </a:prstGeom>
        </p:spPr>
        <p:txBody>
          <a:bodyPr wrap="square" lIns="0" tIns="0" rIns="0" bIns="0" rtlCol="0" anchor="t">
            <a:spAutoFit/>
          </a:bodyPr>
          <a:lstStyle/>
          <a:p>
            <a:pPr algn="ctr"/>
            <a:r>
              <a:rPr lang="vi-VN" sz="11500" b="1" smtClean="0">
                <a:solidFill>
                  <a:srgbClr val="000000"/>
                </a:solidFill>
                <a:latin typeface="Times New Roman" pitchFamily="18" charset="0"/>
                <a:cs typeface="Times New Roman" pitchFamily="18" charset="0"/>
              </a:rPr>
              <a:t>HOẠT ĐỘNG 2</a:t>
            </a:r>
          </a:p>
          <a:p>
            <a:pPr algn="ctr"/>
            <a:r>
              <a:rPr lang="vi-VN" sz="11500" b="1" smtClean="0">
                <a:solidFill>
                  <a:srgbClr val="000000"/>
                </a:solidFill>
                <a:latin typeface="Times New Roman" pitchFamily="18" charset="0"/>
                <a:cs typeface="Times New Roman" pitchFamily="18" charset="0"/>
              </a:rPr>
              <a:t>LUYỆN TẬP</a:t>
            </a:r>
            <a:endParaRPr lang="en-US" sz="11500"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12139576" y="-1861573"/>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2311132" y="-387651"/>
            <a:ext cx="7650771" cy="4506999"/>
          </a:xfrm>
          <a:custGeom>
            <a:avLst/>
            <a:gdLst/>
            <a:ahLst/>
            <a:cxnLst/>
            <a:rect l="l" t="t" r="r" b="b"/>
            <a:pathLst>
              <a:path w="7650771" h="4506999">
                <a:moveTo>
                  <a:pt x="7650771" y="0"/>
                </a:moveTo>
                <a:lnTo>
                  <a:pt x="0" y="0"/>
                </a:lnTo>
                <a:lnTo>
                  <a:pt x="0" y="4507000"/>
                </a:lnTo>
                <a:lnTo>
                  <a:pt x="7650771" y="4507000"/>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800000">
            <a:off x="2993347" y="-3245520"/>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7390674" y="-83459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898681" y="6073421"/>
            <a:ext cx="3784150"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225694" y="5383601"/>
            <a:ext cx="1130125" cy="1130125"/>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0"/>
          <p:cNvSpPr txBox="1"/>
          <p:nvPr/>
        </p:nvSpPr>
        <p:spPr>
          <a:xfrm>
            <a:off x="2527467" y="3895724"/>
            <a:ext cx="13233065" cy="1295226"/>
          </a:xfrm>
          <a:prstGeom prst="rect">
            <a:avLst/>
          </a:prstGeom>
        </p:spPr>
        <p:txBody>
          <a:bodyPr lIns="0" tIns="0" rIns="0" bIns="0" rtlCol="0" anchor="t">
            <a:spAutoFit/>
          </a:bodyPr>
          <a:lstStyle/>
          <a:p>
            <a:pPr algn="ctr">
              <a:lnSpc>
                <a:spcPts val="10069"/>
              </a:lnSpc>
            </a:pPr>
            <a:r>
              <a:rPr lang="vi-VN" sz="10171" b="1" smtClean="0">
                <a:solidFill>
                  <a:srgbClr val="000000"/>
                </a:solidFill>
                <a:latin typeface="Times New Roman" panose="02020603050405020304" pitchFamily="18" charset="0"/>
                <a:cs typeface="Times New Roman" panose="02020603050405020304" pitchFamily="18" charset="0"/>
              </a:rPr>
              <a:t>BÀI TẬP 1 Tr.45/SGK</a:t>
            </a:r>
            <a:endParaRPr lang="en-US" sz="10171" b="1">
              <a:solidFill>
                <a:srgbClr val="000000"/>
              </a:solidFill>
              <a:latin typeface="Times New Roman" panose="02020603050405020304" pitchFamily="18" charset="0"/>
              <a:cs typeface="Times New Roman" panose="02020603050405020304" pitchFamily="18" charset="0"/>
            </a:endParaRPr>
          </a:p>
        </p:txBody>
      </p:sp>
      <p:sp>
        <p:nvSpPr>
          <p:cNvPr id="11" name="Freeform 11"/>
          <p:cNvSpPr/>
          <p:nvPr/>
        </p:nvSpPr>
        <p:spPr>
          <a:xfrm>
            <a:off x="5134176" y="6073421"/>
            <a:ext cx="6457013"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1764304" y="6049835"/>
            <a:ext cx="6385441" cy="2362879"/>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flipH="1">
            <a:off x="16921383" y="8650839"/>
            <a:ext cx="1788607" cy="695931"/>
          </a:xfrm>
          <a:custGeom>
            <a:avLst/>
            <a:gdLst/>
            <a:ahLst/>
            <a:cxnLst/>
            <a:rect l="l" t="t" r="r" b="b"/>
            <a:pathLst>
              <a:path w="1788607" h="695931">
                <a:moveTo>
                  <a:pt x="1788607" y="0"/>
                </a:moveTo>
                <a:lnTo>
                  <a:pt x="0" y="0"/>
                </a:lnTo>
                <a:lnTo>
                  <a:pt x="0" y="695931"/>
                </a:lnTo>
                <a:lnTo>
                  <a:pt x="1788607" y="695931"/>
                </a:lnTo>
                <a:lnTo>
                  <a:pt x="1788607"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3569617" y="9784314"/>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9" name="Freeform 19"/>
          <p:cNvSpPr/>
          <p:nvPr/>
        </p:nvSpPr>
        <p:spPr>
          <a:xfrm rot="-496314">
            <a:off x="13808991" y="4906139"/>
            <a:ext cx="652496" cy="650124"/>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rot="215019">
            <a:off x="3305127" y="2610123"/>
            <a:ext cx="1337367" cy="1332504"/>
          </a:xfrm>
          <a:custGeom>
            <a:avLst/>
            <a:gdLst/>
            <a:ahLst/>
            <a:cxnLst/>
            <a:rect l="l" t="t" r="r" b="b"/>
            <a:pathLst>
              <a:path w="1337367" h="1332504">
                <a:moveTo>
                  <a:pt x="0" y="0"/>
                </a:moveTo>
                <a:lnTo>
                  <a:pt x="1337367" y="0"/>
                </a:lnTo>
                <a:lnTo>
                  <a:pt x="1337367" y="1332505"/>
                </a:lnTo>
                <a:lnTo>
                  <a:pt x="0" y="133250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1" name="Freeform 21"/>
          <p:cNvSpPr/>
          <p:nvPr/>
        </p:nvSpPr>
        <p:spPr>
          <a:xfrm>
            <a:off x="9885367" y="8947789"/>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2" name="Freeform 22"/>
          <p:cNvSpPr/>
          <p:nvPr/>
        </p:nvSpPr>
        <p:spPr>
          <a:xfrm>
            <a:off x="1028700" y="404480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3" name="Freeform 23"/>
          <p:cNvSpPr/>
          <p:nvPr/>
        </p:nvSpPr>
        <p:spPr>
          <a:xfrm>
            <a:off x="17347004" y="4427323"/>
            <a:ext cx="1511337" cy="621022"/>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4" name="Freeform 24"/>
          <p:cNvSpPr/>
          <p:nvPr/>
        </p:nvSpPr>
        <p:spPr>
          <a:xfrm>
            <a:off x="-452207" y="8947789"/>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5" name="Freeform 25"/>
          <p:cNvSpPr/>
          <p:nvPr/>
        </p:nvSpPr>
        <p:spPr>
          <a:xfrm rot="-10800000">
            <a:off x="8581177" y="-2924175"/>
            <a:ext cx="6447691" cy="6076949"/>
          </a:xfrm>
          <a:custGeom>
            <a:avLst/>
            <a:gdLst/>
            <a:ahLst/>
            <a:cxnLst/>
            <a:rect l="l" t="t" r="r" b="b"/>
            <a:pathLst>
              <a:path w="6447691" h="6076949">
                <a:moveTo>
                  <a:pt x="0" y="0"/>
                </a:moveTo>
                <a:lnTo>
                  <a:pt x="6447690" y="0"/>
                </a:lnTo>
                <a:lnTo>
                  <a:pt x="6447690" y="6076949"/>
                </a:lnTo>
                <a:lnTo>
                  <a:pt x="0" y="607694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6" name="TextBox 26"/>
          <p:cNvSpPr txBox="1"/>
          <p:nvPr/>
        </p:nvSpPr>
        <p:spPr>
          <a:xfrm>
            <a:off x="1360652" y="7112465"/>
            <a:ext cx="3417088" cy="517001"/>
          </a:xfrm>
          <a:prstGeom prst="rect">
            <a:avLst/>
          </a:prstGeom>
        </p:spPr>
        <p:txBody>
          <a:bodyPr lIns="0" tIns="0" rIns="0" bIns="0" rtlCol="0" anchor="t">
            <a:spAutoFit/>
          </a:bodyPr>
          <a:lstStyle/>
          <a:p>
            <a:pPr algn="just">
              <a:lnSpc>
                <a:spcPts val="3499"/>
              </a:lnSpc>
            </a:pPr>
            <a:r>
              <a:rPr lang="vi-VN" sz="6000" b="1" smtClean="0">
                <a:solidFill>
                  <a:srgbClr val="FF0000"/>
                </a:solidFill>
                <a:latin typeface="Times New Roman" panose="02020603050405020304" pitchFamily="18" charset="0"/>
                <a:cs typeface="Times New Roman" panose="02020603050405020304" pitchFamily="18" charset="0"/>
              </a:rPr>
              <a:t>Q</a:t>
            </a:r>
            <a:r>
              <a:rPr lang="en-US" sz="6000" b="1" smtClean="0">
                <a:solidFill>
                  <a:srgbClr val="FF0000"/>
                </a:solidFill>
                <a:latin typeface="Times New Roman" panose="02020603050405020304" pitchFamily="18" charset="0"/>
                <a:cs typeface="Times New Roman" panose="02020603050405020304" pitchFamily="18" charset="0"/>
              </a:rPr>
              <a:t>uyền </a:t>
            </a:r>
            <a:r>
              <a:rPr lang="en-US" sz="6000" b="1">
                <a:solidFill>
                  <a:srgbClr val="FF0000"/>
                </a:solidFill>
                <a:latin typeface="Times New Roman" panose="02020603050405020304" pitchFamily="18" charset="0"/>
                <a:cs typeface="Times New Roman" panose="02020603050405020304" pitchFamily="18" charset="0"/>
              </a:rPr>
              <a:t>lợi </a:t>
            </a:r>
            <a:endParaRPr lang="en-US" sz="5400" b="1">
              <a:solidFill>
                <a:srgbClr val="FF0000"/>
              </a:solidFill>
              <a:latin typeface="Times New Roman" panose="02020603050405020304" pitchFamily="18" charset="0"/>
              <a:cs typeface="Times New Roman" panose="02020603050405020304" pitchFamily="18" charset="0"/>
            </a:endParaRPr>
          </a:p>
        </p:txBody>
      </p:sp>
      <p:sp>
        <p:nvSpPr>
          <p:cNvPr id="27" name="TextBox 27"/>
          <p:cNvSpPr txBox="1"/>
          <p:nvPr/>
        </p:nvSpPr>
        <p:spPr>
          <a:xfrm>
            <a:off x="2444738" y="5441173"/>
            <a:ext cx="692035" cy="974626"/>
          </a:xfrm>
          <a:prstGeom prst="rect">
            <a:avLst/>
          </a:prstGeom>
        </p:spPr>
        <p:txBody>
          <a:bodyPr lIns="0" tIns="0" rIns="0" bIns="0" rtlCol="0" anchor="t">
            <a:spAutoFit/>
          </a:bodyPr>
          <a:lstStyle/>
          <a:p>
            <a:pPr algn="ctr">
              <a:lnSpc>
                <a:spcPts val="7574"/>
              </a:lnSpc>
            </a:pPr>
            <a:r>
              <a:rPr lang="vi-VN" sz="5410">
                <a:solidFill>
                  <a:srgbClr val="000000"/>
                </a:solidFill>
                <a:latin typeface="One Little Font"/>
              </a:rPr>
              <a:t>a</a:t>
            </a:r>
            <a:endParaRPr lang="en-US" sz="5410">
              <a:solidFill>
                <a:srgbClr val="000000"/>
              </a:solidFill>
              <a:latin typeface="One Little Font"/>
            </a:endParaRPr>
          </a:p>
        </p:txBody>
      </p:sp>
      <p:sp>
        <p:nvSpPr>
          <p:cNvPr id="28" name="TextBox 28"/>
          <p:cNvSpPr txBox="1"/>
          <p:nvPr/>
        </p:nvSpPr>
        <p:spPr>
          <a:xfrm>
            <a:off x="5377739" y="6227404"/>
            <a:ext cx="5917753" cy="2031325"/>
          </a:xfrm>
          <a:prstGeom prst="rect">
            <a:avLst/>
          </a:prstGeom>
        </p:spPr>
        <p:txBody>
          <a:bodyPr wrap="square" lIns="0" tIns="0" rIns="0" bIns="0" rtlCol="0" anchor="t">
            <a:spAutoFit/>
          </a:bodyPr>
          <a:lstStyle/>
          <a:p>
            <a:pPr algn="just"/>
            <a:r>
              <a:rPr lang="vi-VN" sz="4400" b="1" smtClean="0">
                <a:latin typeface="Times New Roman" panose="02020603050405020304" pitchFamily="18" charset="0"/>
                <a:cs typeface="Times New Roman" panose="02020603050405020304" pitchFamily="18" charset="0"/>
              </a:rPr>
              <a:t>Quyền được hưởng lợi ích nào đó về vật chất, tinh thần.</a:t>
            </a:r>
            <a:endParaRPr lang="en-US" sz="4000" b="1">
              <a:solidFill>
                <a:srgbClr val="000000"/>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12355137" y="6298873"/>
            <a:ext cx="5590697" cy="1354217"/>
          </a:xfrm>
          <a:prstGeom prst="rect">
            <a:avLst/>
          </a:prstGeom>
        </p:spPr>
        <p:txBody>
          <a:bodyPr wrap="square" lIns="0" tIns="0" rIns="0" bIns="0" rtlCol="0" anchor="t">
            <a:spAutoFit/>
          </a:bodyPr>
          <a:lstStyle/>
          <a:p>
            <a:pPr algn="just"/>
            <a:r>
              <a:rPr lang="vi-VN" sz="4400" b="1" smtClean="0">
                <a:latin typeface="Times New Roman" panose="02020603050405020304" pitchFamily="18" charset="0"/>
                <a:cs typeface="Times New Roman" panose="02020603050405020304" pitchFamily="18" charset="0"/>
              </a:rPr>
              <a:t>Phân tích</a:t>
            </a:r>
            <a:r>
              <a:rPr lang="en-US" sz="4400" b="1" smtClean="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nội dung nghĩa của từ.</a:t>
            </a:r>
            <a:endParaRPr lang="en-US" sz="40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60668" y="-696"/>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12139576" y="-1861573"/>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2311132" y="-387651"/>
            <a:ext cx="7650771" cy="4506999"/>
          </a:xfrm>
          <a:custGeom>
            <a:avLst/>
            <a:gdLst/>
            <a:ahLst/>
            <a:cxnLst/>
            <a:rect l="l" t="t" r="r" b="b"/>
            <a:pathLst>
              <a:path w="7650771" h="4506999">
                <a:moveTo>
                  <a:pt x="7650771" y="0"/>
                </a:moveTo>
                <a:lnTo>
                  <a:pt x="0" y="0"/>
                </a:lnTo>
                <a:lnTo>
                  <a:pt x="0" y="4507000"/>
                </a:lnTo>
                <a:lnTo>
                  <a:pt x="7650771" y="4507000"/>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800000">
            <a:off x="2993347" y="-3245520"/>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7390674" y="-83459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245645" y="6058995"/>
            <a:ext cx="3784150"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225694" y="5383601"/>
            <a:ext cx="1130125" cy="1130125"/>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4573302" y="6163444"/>
            <a:ext cx="7047879"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2139576" y="6224894"/>
            <a:ext cx="5659195"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flipH="1">
            <a:off x="16921383" y="8650839"/>
            <a:ext cx="1788607" cy="695931"/>
          </a:xfrm>
          <a:custGeom>
            <a:avLst/>
            <a:gdLst/>
            <a:ahLst/>
            <a:cxnLst/>
            <a:rect l="l" t="t" r="r" b="b"/>
            <a:pathLst>
              <a:path w="1788607" h="695931">
                <a:moveTo>
                  <a:pt x="1788607" y="0"/>
                </a:moveTo>
                <a:lnTo>
                  <a:pt x="0" y="0"/>
                </a:lnTo>
                <a:lnTo>
                  <a:pt x="0" y="695931"/>
                </a:lnTo>
                <a:lnTo>
                  <a:pt x="1788607" y="695931"/>
                </a:lnTo>
                <a:lnTo>
                  <a:pt x="1788607"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3569617" y="9784314"/>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9" name="Freeform 19"/>
          <p:cNvSpPr/>
          <p:nvPr/>
        </p:nvSpPr>
        <p:spPr>
          <a:xfrm rot="-496314">
            <a:off x="13808991" y="4906139"/>
            <a:ext cx="652496" cy="650124"/>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rot="215019">
            <a:off x="3305127" y="2610123"/>
            <a:ext cx="1337367" cy="1332504"/>
          </a:xfrm>
          <a:custGeom>
            <a:avLst/>
            <a:gdLst/>
            <a:ahLst/>
            <a:cxnLst/>
            <a:rect l="l" t="t" r="r" b="b"/>
            <a:pathLst>
              <a:path w="1337367" h="1332504">
                <a:moveTo>
                  <a:pt x="0" y="0"/>
                </a:moveTo>
                <a:lnTo>
                  <a:pt x="1337367" y="0"/>
                </a:lnTo>
                <a:lnTo>
                  <a:pt x="1337367" y="1332505"/>
                </a:lnTo>
                <a:lnTo>
                  <a:pt x="0" y="133250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1" name="Freeform 21"/>
          <p:cNvSpPr/>
          <p:nvPr/>
        </p:nvSpPr>
        <p:spPr>
          <a:xfrm>
            <a:off x="9885367" y="8947789"/>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2" name="Freeform 22"/>
          <p:cNvSpPr/>
          <p:nvPr/>
        </p:nvSpPr>
        <p:spPr>
          <a:xfrm>
            <a:off x="1028700" y="404480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3" name="Freeform 23"/>
          <p:cNvSpPr/>
          <p:nvPr/>
        </p:nvSpPr>
        <p:spPr>
          <a:xfrm>
            <a:off x="17347004" y="4427323"/>
            <a:ext cx="1511337" cy="621022"/>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4" name="Freeform 24"/>
          <p:cNvSpPr/>
          <p:nvPr/>
        </p:nvSpPr>
        <p:spPr>
          <a:xfrm>
            <a:off x="-452207" y="8947789"/>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5" name="Freeform 25"/>
          <p:cNvSpPr/>
          <p:nvPr/>
        </p:nvSpPr>
        <p:spPr>
          <a:xfrm rot="-10800000">
            <a:off x="8581177" y="-2924175"/>
            <a:ext cx="6447691" cy="6076949"/>
          </a:xfrm>
          <a:custGeom>
            <a:avLst/>
            <a:gdLst/>
            <a:ahLst/>
            <a:cxnLst/>
            <a:rect l="l" t="t" r="r" b="b"/>
            <a:pathLst>
              <a:path w="6447691" h="6076949">
                <a:moveTo>
                  <a:pt x="0" y="0"/>
                </a:moveTo>
                <a:lnTo>
                  <a:pt x="6447690" y="0"/>
                </a:lnTo>
                <a:lnTo>
                  <a:pt x="6447690" y="6076949"/>
                </a:lnTo>
                <a:lnTo>
                  <a:pt x="0" y="607694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7" name="TextBox 27"/>
          <p:cNvSpPr txBox="1"/>
          <p:nvPr/>
        </p:nvSpPr>
        <p:spPr>
          <a:xfrm>
            <a:off x="2444738" y="5441173"/>
            <a:ext cx="692035" cy="974626"/>
          </a:xfrm>
          <a:prstGeom prst="rect">
            <a:avLst/>
          </a:prstGeom>
        </p:spPr>
        <p:txBody>
          <a:bodyPr lIns="0" tIns="0" rIns="0" bIns="0" rtlCol="0" anchor="t">
            <a:spAutoFit/>
          </a:bodyPr>
          <a:lstStyle/>
          <a:p>
            <a:pPr algn="ctr">
              <a:lnSpc>
                <a:spcPts val="7574"/>
              </a:lnSpc>
            </a:pPr>
            <a:r>
              <a:rPr lang="vi-VN" sz="5410" smtClean="0">
                <a:solidFill>
                  <a:srgbClr val="000000"/>
                </a:solidFill>
                <a:latin typeface="One Little Font"/>
              </a:rPr>
              <a:t>c</a:t>
            </a:r>
            <a:endParaRPr lang="en-US" sz="5410">
              <a:solidFill>
                <a:srgbClr val="000000"/>
              </a:solidFill>
              <a:latin typeface="One Little Font"/>
            </a:endParaRPr>
          </a:p>
        </p:txBody>
      </p:sp>
      <p:sp>
        <p:nvSpPr>
          <p:cNvPr id="10" name="Rectangle 9"/>
          <p:cNvSpPr/>
          <p:nvPr/>
        </p:nvSpPr>
        <p:spPr>
          <a:xfrm>
            <a:off x="776386" y="6871426"/>
            <a:ext cx="3108543" cy="923330"/>
          </a:xfrm>
          <a:prstGeom prst="rect">
            <a:avLst/>
          </a:prstGeom>
        </p:spPr>
        <p:txBody>
          <a:bodyPr wrap="none">
            <a:spAutoFit/>
          </a:bodyPr>
          <a:lstStyle/>
          <a:p>
            <a:r>
              <a:rPr lang="vi-VN" sz="5400" b="1" smtClean="0">
                <a:solidFill>
                  <a:srgbClr val="FF0000"/>
                </a:solidFill>
                <a:latin typeface="iCiel Bambola" panose="02000000000000000000" pitchFamily="50" charset="-93"/>
                <a:ea typeface="Times New Roman" panose="02020603050405020304" pitchFamily="18" charset="0"/>
              </a:rPr>
              <a:t>H</a:t>
            </a:r>
            <a:r>
              <a:rPr lang="en-US" sz="5400" b="1" smtClean="0">
                <a:solidFill>
                  <a:srgbClr val="FF0000"/>
                </a:solidFill>
                <a:latin typeface="iCiel Bambola" panose="02000000000000000000" pitchFamily="50" charset="-93"/>
                <a:ea typeface="Times New Roman" panose="02020603050405020304" pitchFamily="18" charset="0"/>
              </a:rPr>
              <a:t>iểu </a:t>
            </a:r>
            <a:r>
              <a:rPr lang="en-US" sz="5400" b="1">
                <a:solidFill>
                  <a:srgbClr val="FF0000"/>
                </a:solidFill>
                <a:latin typeface="iCiel Bambola" panose="02000000000000000000" pitchFamily="50" charset="-93"/>
                <a:ea typeface="Times New Roman" panose="02020603050405020304" pitchFamily="18" charset="0"/>
              </a:rPr>
              <a:t>biết</a:t>
            </a:r>
            <a:endParaRPr lang="en-GB" sz="5400" b="1">
              <a:latin typeface="iCiel Bambola" panose="02000000000000000000" pitchFamily="50" charset="-93"/>
            </a:endParaRPr>
          </a:p>
        </p:txBody>
      </p:sp>
      <p:sp>
        <p:nvSpPr>
          <p:cNvPr id="12" name="Rectangle 11"/>
          <p:cNvSpPr/>
          <p:nvPr/>
        </p:nvSpPr>
        <p:spPr>
          <a:xfrm>
            <a:off x="5339639" y="6253469"/>
            <a:ext cx="6249896" cy="743473"/>
          </a:xfrm>
          <a:prstGeom prst="rect">
            <a:avLst/>
          </a:prstGeom>
        </p:spPr>
        <p:txBody>
          <a:bodyPr wrap="square">
            <a:spAutoFit/>
          </a:bodyPr>
          <a:lstStyle/>
          <a:p>
            <a:pPr algn="just">
              <a:lnSpc>
                <a:spcPct val="115000"/>
              </a:lnSpc>
              <a:spcAft>
                <a:spcPts val="0"/>
              </a:spcAft>
            </a:pPr>
            <a:r>
              <a:rPr lang="vi-VN" sz="4000" b="1" smtClean="0">
                <a:solidFill>
                  <a:srgbClr val="000000"/>
                </a:solidFill>
                <a:latin typeface="Times New Roman" panose="02020603050405020304" pitchFamily="18" charset="0"/>
                <a:ea typeface="Times New Roman" panose="02020603050405020304" pitchFamily="18" charset="0"/>
              </a:rPr>
              <a:t>Biết rõ, hiểu thấu</a:t>
            </a:r>
            <a:endParaRPr lang="en-GB" sz="4000" b="1">
              <a:effectLst/>
              <a:latin typeface="Times New Roman" panose="02020603050405020304" pitchFamily="18" charset="0"/>
              <a:ea typeface="Calibri" panose="020F0502020204030204" pitchFamily="34" charset="0"/>
            </a:endParaRPr>
          </a:p>
        </p:txBody>
      </p:sp>
      <p:sp>
        <p:nvSpPr>
          <p:cNvPr id="14" name="Rectangle 13"/>
          <p:cNvSpPr/>
          <p:nvPr/>
        </p:nvSpPr>
        <p:spPr>
          <a:xfrm>
            <a:off x="12095075" y="6169441"/>
            <a:ext cx="5284526" cy="1754326"/>
          </a:xfrm>
          <a:prstGeom prst="rect">
            <a:avLst/>
          </a:prstGeom>
        </p:spPr>
        <p:txBody>
          <a:bodyPr wrap="square">
            <a:spAutoFit/>
          </a:bodyPr>
          <a:lstStyle/>
          <a:p>
            <a:pPr algn="just"/>
            <a:endParaRPr lang="vi-VN" sz="3600" b="1" smtClean="0">
              <a:solidFill>
                <a:srgbClr val="000000"/>
              </a:solidFill>
              <a:latin typeface="Times New Roman" panose="02020603050405020304" pitchFamily="18" charset="0"/>
              <a:ea typeface="Times New Roman" panose="02020603050405020304" pitchFamily="18" charset="0"/>
            </a:endParaRPr>
          </a:p>
          <a:p>
            <a:pPr algn="just"/>
            <a:r>
              <a:rPr lang="en-US" sz="3600" b="1" smtClean="0">
                <a:solidFill>
                  <a:srgbClr val="000000"/>
                </a:solidFill>
                <a:latin typeface="Times New Roman" panose="02020603050405020304" pitchFamily="18" charset="0"/>
                <a:ea typeface="Times New Roman" panose="02020603050405020304" pitchFamily="18" charset="0"/>
              </a:rPr>
              <a:t>Giải </a:t>
            </a:r>
            <a:r>
              <a:rPr lang="en-US" sz="3600" b="1">
                <a:solidFill>
                  <a:srgbClr val="000000"/>
                </a:solidFill>
                <a:latin typeface="Times New Roman" panose="02020603050405020304" pitchFamily="18" charset="0"/>
                <a:ea typeface="Times New Roman" panose="02020603050405020304" pitchFamily="18" charset="0"/>
              </a:rPr>
              <a:t>thích </a:t>
            </a:r>
            <a:r>
              <a:rPr lang="vi-VN" sz="3600" b="1" smtClean="0">
                <a:solidFill>
                  <a:srgbClr val="000000"/>
                </a:solidFill>
                <a:latin typeface="Times New Roman" panose="02020603050405020304" pitchFamily="18" charset="0"/>
                <a:ea typeface="Times New Roman" panose="02020603050405020304" pitchFamily="18" charset="0"/>
              </a:rPr>
              <a:t>từng thành tố </a:t>
            </a:r>
            <a:r>
              <a:rPr lang="en-US" sz="3600" b="1" smtClean="0">
                <a:solidFill>
                  <a:srgbClr val="000000"/>
                </a:solidFill>
                <a:latin typeface="Times New Roman" panose="02020603050405020304" pitchFamily="18" charset="0"/>
                <a:ea typeface="Times New Roman" panose="02020603050405020304" pitchFamily="18" charset="0"/>
              </a:rPr>
              <a:t>của </a:t>
            </a:r>
            <a:r>
              <a:rPr lang="en-US" sz="3600" b="1">
                <a:solidFill>
                  <a:srgbClr val="000000"/>
                </a:solidFill>
                <a:latin typeface="Times New Roman" panose="02020603050405020304" pitchFamily="18" charset="0"/>
                <a:ea typeface="Times New Roman" panose="02020603050405020304" pitchFamily="18" charset="0"/>
              </a:rPr>
              <a:t>từ.</a:t>
            </a:r>
            <a:endParaRPr lang="en-GB" sz="3600" b="1"/>
          </a:p>
        </p:txBody>
      </p:sp>
    </p:spTree>
    <p:extLst>
      <p:ext uri="{BB962C8B-B14F-4D97-AF65-F5344CB8AC3E}">
        <p14:creationId xmlns:p14="http://schemas.microsoft.com/office/powerpoint/2010/main" val="31799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12139576" y="-1861573"/>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2311132" y="-387651"/>
            <a:ext cx="7650771" cy="4506999"/>
          </a:xfrm>
          <a:custGeom>
            <a:avLst/>
            <a:gdLst/>
            <a:ahLst/>
            <a:cxnLst/>
            <a:rect l="l" t="t" r="r" b="b"/>
            <a:pathLst>
              <a:path w="7650771" h="4506999">
                <a:moveTo>
                  <a:pt x="7650771" y="0"/>
                </a:moveTo>
                <a:lnTo>
                  <a:pt x="0" y="0"/>
                </a:lnTo>
                <a:lnTo>
                  <a:pt x="0" y="4507000"/>
                </a:lnTo>
                <a:lnTo>
                  <a:pt x="7650771" y="4507000"/>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800000">
            <a:off x="2993347" y="-3245520"/>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7390674" y="-83459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898681" y="6073421"/>
            <a:ext cx="3784150"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225694" y="5383601"/>
            <a:ext cx="1130125" cy="1130125"/>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5134176" y="5240579"/>
            <a:ext cx="7887963" cy="4318786"/>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3241186" y="5250606"/>
            <a:ext cx="4853024" cy="3139529"/>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flipH="1">
            <a:off x="16921383" y="8650839"/>
            <a:ext cx="1788607" cy="695931"/>
          </a:xfrm>
          <a:custGeom>
            <a:avLst/>
            <a:gdLst/>
            <a:ahLst/>
            <a:cxnLst/>
            <a:rect l="l" t="t" r="r" b="b"/>
            <a:pathLst>
              <a:path w="1788607" h="695931">
                <a:moveTo>
                  <a:pt x="1788607" y="0"/>
                </a:moveTo>
                <a:lnTo>
                  <a:pt x="0" y="0"/>
                </a:lnTo>
                <a:lnTo>
                  <a:pt x="0" y="695931"/>
                </a:lnTo>
                <a:lnTo>
                  <a:pt x="1788607" y="695931"/>
                </a:lnTo>
                <a:lnTo>
                  <a:pt x="1788607"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3569617" y="9784314"/>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9" name="Freeform 19"/>
          <p:cNvSpPr/>
          <p:nvPr/>
        </p:nvSpPr>
        <p:spPr>
          <a:xfrm rot="-496314">
            <a:off x="13808991" y="4906139"/>
            <a:ext cx="652496" cy="650124"/>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rot="215019">
            <a:off x="3305127" y="2610123"/>
            <a:ext cx="1337367" cy="1332504"/>
          </a:xfrm>
          <a:custGeom>
            <a:avLst/>
            <a:gdLst/>
            <a:ahLst/>
            <a:cxnLst/>
            <a:rect l="l" t="t" r="r" b="b"/>
            <a:pathLst>
              <a:path w="1337367" h="1332504">
                <a:moveTo>
                  <a:pt x="0" y="0"/>
                </a:moveTo>
                <a:lnTo>
                  <a:pt x="1337367" y="0"/>
                </a:lnTo>
                <a:lnTo>
                  <a:pt x="1337367" y="1332505"/>
                </a:lnTo>
                <a:lnTo>
                  <a:pt x="0" y="133250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1" name="Freeform 21"/>
          <p:cNvSpPr/>
          <p:nvPr/>
        </p:nvSpPr>
        <p:spPr>
          <a:xfrm>
            <a:off x="9885367" y="8947789"/>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2" name="Freeform 22"/>
          <p:cNvSpPr/>
          <p:nvPr/>
        </p:nvSpPr>
        <p:spPr>
          <a:xfrm>
            <a:off x="1028700" y="404480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3" name="Freeform 23"/>
          <p:cNvSpPr/>
          <p:nvPr/>
        </p:nvSpPr>
        <p:spPr>
          <a:xfrm>
            <a:off x="17347004" y="4427323"/>
            <a:ext cx="1511337" cy="621022"/>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4" name="Freeform 24"/>
          <p:cNvSpPr/>
          <p:nvPr/>
        </p:nvSpPr>
        <p:spPr>
          <a:xfrm>
            <a:off x="-452207" y="8947789"/>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5" name="Freeform 25"/>
          <p:cNvSpPr/>
          <p:nvPr/>
        </p:nvSpPr>
        <p:spPr>
          <a:xfrm rot="-10800000">
            <a:off x="8581177" y="-2924175"/>
            <a:ext cx="6447691" cy="6076949"/>
          </a:xfrm>
          <a:custGeom>
            <a:avLst/>
            <a:gdLst/>
            <a:ahLst/>
            <a:cxnLst/>
            <a:rect l="l" t="t" r="r" b="b"/>
            <a:pathLst>
              <a:path w="6447691" h="6076949">
                <a:moveTo>
                  <a:pt x="0" y="0"/>
                </a:moveTo>
                <a:lnTo>
                  <a:pt x="6447690" y="0"/>
                </a:lnTo>
                <a:lnTo>
                  <a:pt x="6447690" y="6076949"/>
                </a:lnTo>
                <a:lnTo>
                  <a:pt x="0" y="607694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7" name="TextBox 27"/>
          <p:cNvSpPr txBox="1"/>
          <p:nvPr/>
        </p:nvSpPr>
        <p:spPr>
          <a:xfrm>
            <a:off x="2444738" y="5441173"/>
            <a:ext cx="692035" cy="974626"/>
          </a:xfrm>
          <a:prstGeom prst="rect">
            <a:avLst/>
          </a:prstGeom>
        </p:spPr>
        <p:txBody>
          <a:bodyPr lIns="0" tIns="0" rIns="0" bIns="0" rtlCol="0" anchor="t">
            <a:spAutoFit/>
          </a:bodyPr>
          <a:lstStyle/>
          <a:p>
            <a:pPr algn="ctr">
              <a:lnSpc>
                <a:spcPts val="7574"/>
              </a:lnSpc>
            </a:pPr>
            <a:r>
              <a:rPr lang="vi-VN" sz="5410" smtClean="0">
                <a:solidFill>
                  <a:srgbClr val="000000"/>
                </a:solidFill>
                <a:latin typeface="One Little Font"/>
              </a:rPr>
              <a:t>b</a:t>
            </a:r>
            <a:endParaRPr lang="en-US" sz="5410">
              <a:solidFill>
                <a:srgbClr val="000000"/>
              </a:solidFill>
              <a:latin typeface="One Little Font"/>
            </a:endParaRPr>
          </a:p>
        </p:txBody>
      </p:sp>
      <p:sp>
        <p:nvSpPr>
          <p:cNvPr id="12" name="Rectangle 11"/>
          <p:cNvSpPr/>
          <p:nvPr/>
        </p:nvSpPr>
        <p:spPr>
          <a:xfrm>
            <a:off x="1655558" y="6946981"/>
            <a:ext cx="2292294" cy="830997"/>
          </a:xfrm>
          <a:prstGeom prst="rect">
            <a:avLst/>
          </a:prstGeom>
        </p:spPr>
        <p:txBody>
          <a:bodyPr wrap="none">
            <a:spAutoFit/>
          </a:bodyPr>
          <a:lstStyle/>
          <a:p>
            <a:r>
              <a:rPr lang="vi-VN" sz="4800" b="1" smtClean="0">
                <a:solidFill>
                  <a:srgbClr val="FF0000"/>
                </a:solidFill>
                <a:latin typeface="iCiel Bambola" panose="02000000000000000000" pitchFamily="50" charset="-93"/>
                <a:ea typeface="Times New Roman" panose="02020603050405020304" pitchFamily="18" charset="0"/>
              </a:rPr>
              <a:t>G</a:t>
            </a:r>
            <a:r>
              <a:rPr lang="en-US" sz="4800" b="1" smtClean="0">
                <a:solidFill>
                  <a:srgbClr val="FF0000"/>
                </a:solidFill>
                <a:latin typeface="iCiel Bambola" panose="02000000000000000000" pitchFamily="50" charset="-93"/>
                <a:ea typeface="Times New Roman" panose="02020603050405020304" pitchFamily="18" charset="0"/>
              </a:rPr>
              <a:t>iáo </a:t>
            </a:r>
            <a:r>
              <a:rPr lang="en-US" sz="4800" b="1">
                <a:solidFill>
                  <a:srgbClr val="FF0000"/>
                </a:solidFill>
                <a:latin typeface="iCiel Bambola" panose="02000000000000000000" pitchFamily="50" charset="-93"/>
                <a:ea typeface="Times New Roman" panose="02020603050405020304" pitchFamily="18" charset="0"/>
              </a:rPr>
              <a:t>dục</a:t>
            </a:r>
            <a:endParaRPr lang="en-GB" sz="4800" b="1">
              <a:latin typeface="iCiel Bambola" panose="02000000000000000000" pitchFamily="50" charset="-93"/>
            </a:endParaRPr>
          </a:p>
        </p:txBody>
      </p:sp>
      <p:sp>
        <p:nvSpPr>
          <p:cNvPr id="14" name="Rectangle 13"/>
          <p:cNvSpPr/>
          <p:nvPr/>
        </p:nvSpPr>
        <p:spPr>
          <a:xfrm>
            <a:off x="5470722" y="5296876"/>
            <a:ext cx="7303367" cy="3539430"/>
          </a:xfrm>
          <a:prstGeom prst="rect">
            <a:avLst/>
          </a:prstGeom>
        </p:spPr>
        <p:txBody>
          <a:bodyPr wrap="square">
            <a:spAutoFit/>
          </a:bodyPr>
          <a:lstStyle/>
          <a:p>
            <a:pPr marL="457200" indent="-457200" algn="just">
              <a:buFontTx/>
              <a:buChar char="-"/>
            </a:pPr>
            <a:r>
              <a:rPr lang="vi-VN" sz="3200" b="1" smtClean="0">
                <a:solidFill>
                  <a:srgbClr val="000000"/>
                </a:solidFill>
                <a:latin typeface="Times New Roman" panose="02020603050405020304" pitchFamily="18" charset="0"/>
                <a:ea typeface="Times New Roman" panose="02020603050405020304" pitchFamily="18" charset="0"/>
              </a:rPr>
              <a:t>Hoạt động nhằm tác động một cách có hệ thống đến sự phát triển tinh thần, thể chất của đối tượng nào đó làm cho đối tượng dần có những phẩm chất và năng lực như yêu cầu đề ra.</a:t>
            </a:r>
          </a:p>
          <a:p>
            <a:pPr algn="just"/>
            <a:r>
              <a:rPr lang="vi-VN" sz="3200" b="1" smtClean="0">
                <a:solidFill>
                  <a:srgbClr val="000000"/>
                </a:solidFill>
                <a:latin typeface="Times New Roman" panose="02020603050405020304" pitchFamily="18" charset="0"/>
              </a:rPr>
              <a:t>- Hệ thống các biện pháp và cơ quan giảng dạy của một nước.</a:t>
            </a:r>
            <a:endParaRPr lang="en-GB" sz="3200" b="1"/>
          </a:p>
        </p:txBody>
      </p:sp>
      <p:sp>
        <p:nvSpPr>
          <p:cNvPr id="15" name="Rectangle 14"/>
          <p:cNvSpPr/>
          <p:nvPr/>
        </p:nvSpPr>
        <p:spPr>
          <a:xfrm>
            <a:off x="13604602" y="5948663"/>
            <a:ext cx="3963265" cy="1077218"/>
          </a:xfrm>
          <a:prstGeom prst="rect">
            <a:avLst/>
          </a:prstGeom>
        </p:spPr>
        <p:txBody>
          <a:bodyPr wrap="square">
            <a:spAutoFit/>
          </a:bodyPr>
          <a:lstStyle/>
          <a:p>
            <a:pPr algn="just"/>
            <a:r>
              <a:rPr lang="vi-VN" sz="3200" b="1" smtClean="0">
                <a:solidFill>
                  <a:srgbClr val="000000"/>
                </a:solidFill>
                <a:latin typeface="Times New Roman" panose="02020603050405020304" pitchFamily="18" charset="0"/>
                <a:ea typeface="Times New Roman" panose="02020603050405020304" pitchFamily="18" charset="0"/>
              </a:rPr>
              <a:t>Phân tích </a:t>
            </a:r>
            <a:r>
              <a:rPr lang="en-US" sz="3200" b="1" smtClean="0">
                <a:solidFill>
                  <a:srgbClr val="000000"/>
                </a:solidFill>
                <a:latin typeface="Times New Roman" panose="02020603050405020304" pitchFamily="18" charset="0"/>
                <a:ea typeface="Times New Roman" panose="02020603050405020304" pitchFamily="18" charset="0"/>
              </a:rPr>
              <a:t>nội </a:t>
            </a:r>
            <a:r>
              <a:rPr lang="en-US" sz="3200" b="1">
                <a:solidFill>
                  <a:srgbClr val="000000"/>
                </a:solidFill>
                <a:latin typeface="Times New Roman" panose="02020603050405020304" pitchFamily="18" charset="0"/>
                <a:ea typeface="Times New Roman" panose="02020603050405020304" pitchFamily="18" charset="0"/>
              </a:rPr>
              <a:t>dung nghĩa của từ.</a:t>
            </a:r>
            <a:endParaRPr lang="en-GB" sz="3200" b="1"/>
          </a:p>
        </p:txBody>
      </p:sp>
    </p:spTree>
    <p:extLst>
      <p:ext uri="{BB962C8B-B14F-4D97-AF65-F5344CB8AC3E}">
        <p14:creationId xmlns:p14="http://schemas.microsoft.com/office/powerpoint/2010/main" val="39293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12139576" y="-1861573"/>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2311132" y="-387651"/>
            <a:ext cx="7650771" cy="4506999"/>
          </a:xfrm>
          <a:custGeom>
            <a:avLst/>
            <a:gdLst/>
            <a:ahLst/>
            <a:cxnLst/>
            <a:rect l="l" t="t" r="r" b="b"/>
            <a:pathLst>
              <a:path w="7650771" h="4506999">
                <a:moveTo>
                  <a:pt x="7650771" y="0"/>
                </a:moveTo>
                <a:lnTo>
                  <a:pt x="0" y="0"/>
                </a:lnTo>
                <a:lnTo>
                  <a:pt x="0" y="4507000"/>
                </a:lnTo>
                <a:lnTo>
                  <a:pt x="7650771" y="4507000"/>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800000">
            <a:off x="2993347" y="-3245520"/>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7390674" y="-83459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898681" y="6073421"/>
            <a:ext cx="3784150" cy="2339293"/>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225694" y="5383601"/>
            <a:ext cx="1130125" cy="1130125"/>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5143500" y="5000437"/>
            <a:ext cx="6479836" cy="4735968"/>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1867362" y="5995737"/>
            <a:ext cx="5668518" cy="2416977"/>
          </a:xfrm>
          <a:custGeom>
            <a:avLst/>
            <a:gdLst/>
            <a:ahLst/>
            <a:cxnLst/>
            <a:rect l="l" t="t" r="r" b="b"/>
            <a:pathLst>
              <a:path w="3784150" h="2339293">
                <a:moveTo>
                  <a:pt x="0" y="0"/>
                </a:moveTo>
                <a:lnTo>
                  <a:pt x="3784150" y="0"/>
                </a:lnTo>
                <a:lnTo>
                  <a:pt x="3784150" y="2339293"/>
                </a:lnTo>
                <a:lnTo>
                  <a:pt x="0" y="2339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flipH="1">
            <a:off x="16921383" y="8650839"/>
            <a:ext cx="1788607" cy="695931"/>
          </a:xfrm>
          <a:custGeom>
            <a:avLst/>
            <a:gdLst/>
            <a:ahLst/>
            <a:cxnLst/>
            <a:rect l="l" t="t" r="r" b="b"/>
            <a:pathLst>
              <a:path w="1788607" h="695931">
                <a:moveTo>
                  <a:pt x="1788607" y="0"/>
                </a:moveTo>
                <a:lnTo>
                  <a:pt x="0" y="0"/>
                </a:lnTo>
                <a:lnTo>
                  <a:pt x="0" y="695931"/>
                </a:lnTo>
                <a:lnTo>
                  <a:pt x="1788607" y="695931"/>
                </a:lnTo>
                <a:lnTo>
                  <a:pt x="1788607"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3569617" y="9784314"/>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9" name="Freeform 19"/>
          <p:cNvSpPr/>
          <p:nvPr/>
        </p:nvSpPr>
        <p:spPr>
          <a:xfrm rot="-496314">
            <a:off x="13808991" y="4906139"/>
            <a:ext cx="652496" cy="650124"/>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rot="215019">
            <a:off x="3305127" y="2610123"/>
            <a:ext cx="1337367" cy="1332504"/>
          </a:xfrm>
          <a:custGeom>
            <a:avLst/>
            <a:gdLst/>
            <a:ahLst/>
            <a:cxnLst/>
            <a:rect l="l" t="t" r="r" b="b"/>
            <a:pathLst>
              <a:path w="1337367" h="1332504">
                <a:moveTo>
                  <a:pt x="0" y="0"/>
                </a:moveTo>
                <a:lnTo>
                  <a:pt x="1337367" y="0"/>
                </a:lnTo>
                <a:lnTo>
                  <a:pt x="1337367" y="1332505"/>
                </a:lnTo>
                <a:lnTo>
                  <a:pt x="0" y="133250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1" name="Freeform 21"/>
          <p:cNvSpPr/>
          <p:nvPr/>
        </p:nvSpPr>
        <p:spPr>
          <a:xfrm>
            <a:off x="9885367" y="8947789"/>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2" name="Freeform 22"/>
          <p:cNvSpPr/>
          <p:nvPr/>
        </p:nvSpPr>
        <p:spPr>
          <a:xfrm>
            <a:off x="1028700" y="404480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3" name="Freeform 23"/>
          <p:cNvSpPr/>
          <p:nvPr/>
        </p:nvSpPr>
        <p:spPr>
          <a:xfrm>
            <a:off x="17347004" y="4427323"/>
            <a:ext cx="1511337" cy="621022"/>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4" name="Freeform 24"/>
          <p:cNvSpPr/>
          <p:nvPr/>
        </p:nvSpPr>
        <p:spPr>
          <a:xfrm>
            <a:off x="-452207" y="8947789"/>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5" name="Freeform 25"/>
          <p:cNvSpPr/>
          <p:nvPr/>
        </p:nvSpPr>
        <p:spPr>
          <a:xfrm rot="-10800000">
            <a:off x="8581177" y="-2924175"/>
            <a:ext cx="6447691" cy="6076949"/>
          </a:xfrm>
          <a:custGeom>
            <a:avLst/>
            <a:gdLst/>
            <a:ahLst/>
            <a:cxnLst/>
            <a:rect l="l" t="t" r="r" b="b"/>
            <a:pathLst>
              <a:path w="6447691" h="6076949">
                <a:moveTo>
                  <a:pt x="0" y="0"/>
                </a:moveTo>
                <a:lnTo>
                  <a:pt x="6447690" y="0"/>
                </a:lnTo>
                <a:lnTo>
                  <a:pt x="6447690" y="6076949"/>
                </a:lnTo>
                <a:lnTo>
                  <a:pt x="0" y="607694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7" name="TextBox 27"/>
          <p:cNvSpPr txBox="1"/>
          <p:nvPr/>
        </p:nvSpPr>
        <p:spPr>
          <a:xfrm>
            <a:off x="2444738" y="5441173"/>
            <a:ext cx="692035" cy="974626"/>
          </a:xfrm>
          <a:prstGeom prst="rect">
            <a:avLst/>
          </a:prstGeom>
        </p:spPr>
        <p:txBody>
          <a:bodyPr lIns="0" tIns="0" rIns="0" bIns="0" rtlCol="0" anchor="t">
            <a:spAutoFit/>
          </a:bodyPr>
          <a:lstStyle/>
          <a:p>
            <a:pPr algn="ctr">
              <a:lnSpc>
                <a:spcPts val="7574"/>
              </a:lnSpc>
            </a:pPr>
            <a:r>
              <a:rPr lang="vi-VN" sz="5410" smtClean="0">
                <a:solidFill>
                  <a:srgbClr val="000000"/>
                </a:solidFill>
                <a:latin typeface="One Little Font"/>
              </a:rPr>
              <a:t>d</a:t>
            </a:r>
            <a:endParaRPr lang="en-US" sz="5410">
              <a:solidFill>
                <a:srgbClr val="000000"/>
              </a:solidFill>
              <a:latin typeface="One Little Font"/>
            </a:endParaRPr>
          </a:p>
        </p:txBody>
      </p:sp>
      <p:sp>
        <p:nvSpPr>
          <p:cNvPr id="10" name="Rectangle 9"/>
          <p:cNvSpPr/>
          <p:nvPr/>
        </p:nvSpPr>
        <p:spPr>
          <a:xfrm>
            <a:off x="1028700" y="6730475"/>
            <a:ext cx="3419526" cy="830997"/>
          </a:xfrm>
          <a:prstGeom prst="rect">
            <a:avLst/>
          </a:prstGeom>
        </p:spPr>
        <p:txBody>
          <a:bodyPr wrap="none">
            <a:spAutoFit/>
          </a:bodyPr>
          <a:lstStyle/>
          <a:p>
            <a:r>
              <a:rPr lang="vi-VN"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hiến </a:t>
            </a: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endParaRPr lang="en-GB" sz="4800" b="1">
              <a:latin typeface="Times New Roman" panose="02020603050405020304" pitchFamily="18" charset="0"/>
              <a:cs typeface="Times New Roman" panose="02020603050405020304" pitchFamily="18" charset="0"/>
            </a:endParaRPr>
          </a:p>
        </p:txBody>
      </p:sp>
      <p:sp>
        <p:nvSpPr>
          <p:cNvPr id="12" name="Rectangle 11"/>
          <p:cNvSpPr/>
          <p:nvPr/>
        </p:nvSpPr>
        <p:spPr>
          <a:xfrm>
            <a:off x="5325955" y="5113342"/>
            <a:ext cx="6039438" cy="4154984"/>
          </a:xfrm>
          <a:prstGeom prst="rect">
            <a:avLst/>
          </a:prstGeom>
        </p:spPr>
        <p:txBody>
          <a:bodyPr wrap="square">
            <a:spAutoFit/>
          </a:bodyPr>
          <a:lstStyle/>
          <a:p>
            <a:pPr marL="571500" indent="-571500" algn="just">
              <a:buFontTx/>
              <a:buChar char="-"/>
            </a:pPr>
            <a:r>
              <a:rPr lang="en-GB" sz="4400" b="1" smtClean="0"/>
              <a:t>Giành được phần thắng trong chiến tranh hay một cuộc thi</a:t>
            </a:r>
          </a:p>
          <a:p>
            <a:pPr marL="571500" indent="-571500" algn="just">
              <a:buFontTx/>
              <a:buChar char="-"/>
            </a:pPr>
            <a:r>
              <a:rPr lang="en-GB" sz="4400" b="1" smtClean="0"/>
              <a:t>Thắng được qua một quá trình đấu tranh</a:t>
            </a:r>
          </a:p>
          <a:p>
            <a:pPr algn="just"/>
            <a:r>
              <a:rPr lang="en-GB" sz="4400" b="1" smtClean="0"/>
              <a:t>- Thắng lợi giành được…</a:t>
            </a:r>
            <a:endParaRPr lang="en-GB" sz="4400" b="1"/>
          </a:p>
        </p:txBody>
      </p:sp>
      <p:sp>
        <p:nvSpPr>
          <p:cNvPr id="14" name="Rectangle 13"/>
          <p:cNvSpPr/>
          <p:nvPr/>
        </p:nvSpPr>
        <p:spPr>
          <a:xfrm>
            <a:off x="12085676" y="6310030"/>
            <a:ext cx="5162526" cy="1446550"/>
          </a:xfrm>
          <a:prstGeom prst="rect">
            <a:avLst/>
          </a:prstGeom>
        </p:spPr>
        <p:txBody>
          <a:bodyPr wrap="square">
            <a:spAutoFit/>
          </a:bodyPr>
          <a:lstStyle/>
          <a:p>
            <a:pPr algn="just"/>
            <a:r>
              <a:rPr lang="vi-VN" sz="4400" b="1" smtClean="0">
                <a:solidFill>
                  <a:srgbClr val="000000"/>
                </a:solidFill>
                <a:latin typeface="Times New Roman" panose="02020603050405020304" pitchFamily="18" charset="0"/>
                <a:ea typeface="Times New Roman" panose="02020603050405020304" pitchFamily="18" charset="0"/>
              </a:rPr>
              <a:t>Phân tích</a:t>
            </a:r>
            <a:r>
              <a:rPr lang="en-US" sz="4400" b="1" smtClean="0">
                <a:solidFill>
                  <a:srgbClr val="000000"/>
                </a:solidFill>
                <a:latin typeface="Times New Roman" panose="02020603050405020304" pitchFamily="18" charset="0"/>
                <a:ea typeface="Times New Roman" panose="02020603050405020304" pitchFamily="18" charset="0"/>
              </a:rPr>
              <a:t> </a:t>
            </a:r>
            <a:r>
              <a:rPr lang="en-US" sz="4400" b="1">
                <a:solidFill>
                  <a:srgbClr val="000000"/>
                </a:solidFill>
                <a:latin typeface="Times New Roman" panose="02020603050405020304" pitchFamily="18" charset="0"/>
                <a:ea typeface="Times New Roman" panose="02020603050405020304" pitchFamily="18" charset="0"/>
              </a:rPr>
              <a:t>nội dung nghĩa của từ.</a:t>
            </a:r>
            <a:endParaRPr lang="en-GB" sz="4400" b="1"/>
          </a:p>
        </p:txBody>
      </p:sp>
    </p:spTree>
    <p:extLst>
      <p:ext uri="{BB962C8B-B14F-4D97-AF65-F5344CB8AC3E}">
        <p14:creationId xmlns:p14="http://schemas.microsoft.com/office/powerpoint/2010/main" val="5753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5E7"/>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937631" y="1560732"/>
            <a:ext cx="14412738" cy="1441273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grpSp>
        <p:nvGrpSpPr>
          <p:cNvPr id="7" name="Group 7"/>
          <p:cNvGrpSpPr/>
          <p:nvPr/>
        </p:nvGrpSpPr>
        <p:grpSpPr>
          <a:xfrm>
            <a:off x="2002968" y="1626069"/>
            <a:ext cx="14282064" cy="1428206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F7F7"/>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sp>
        <p:nvSpPr>
          <p:cNvPr id="10" name="Freeform 10"/>
          <p:cNvSpPr/>
          <p:nvPr/>
        </p:nvSpPr>
        <p:spPr>
          <a:xfrm>
            <a:off x="-2454717" y="5972628"/>
            <a:ext cx="7764161" cy="6521895"/>
          </a:xfrm>
          <a:custGeom>
            <a:avLst/>
            <a:gdLst/>
            <a:ahLst/>
            <a:cxnLst/>
            <a:rect l="l" t="t" r="r" b="b"/>
            <a:pathLst>
              <a:path w="7764161" h="6521895">
                <a:moveTo>
                  <a:pt x="0" y="0"/>
                </a:moveTo>
                <a:lnTo>
                  <a:pt x="7764161" y="0"/>
                </a:lnTo>
                <a:lnTo>
                  <a:pt x="7764161" y="6521896"/>
                </a:lnTo>
                <a:lnTo>
                  <a:pt x="0" y="6521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09381" y="6513602"/>
            <a:ext cx="7650771" cy="4506999"/>
          </a:xfrm>
          <a:custGeom>
            <a:avLst/>
            <a:gdLst/>
            <a:ahLst/>
            <a:cxnLst/>
            <a:rect l="l" t="t" r="r" b="b"/>
            <a:pathLst>
              <a:path w="7650771" h="4506999">
                <a:moveTo>
                  <a:pt x="7650771" y="0"/>
                </a:moveTo>
                <a:lnTo>
                  <a:pt x="0" y="0"/>
                </a:lnTo>
                <a:lnTo>
                  <a:pt x="0" y="4506999"/>
                </a:lnTo>
                <a:lnTo>
                  <a:pt x="7650771" y="4506999"/>
                </a:lnTo>
                <a:lnTo>
                  <a:pt x="765077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7264706" y="7759653"/>
            <a:ext cx="7764161" cy="6521895"/>
          </a:xfrm>
          <a:custGeom>
            <a:avLst/>
            <a:gdLst/>
            <a:ahLst/>
            <a:cxnLst/>
            <a:rect l="l" t="t" r="r" b="b"/>
            <a:pathLst>
              <a:path w="7764161" h="6521895">
                <a:moveTo>
                  <a:pt x="0" y="0"/>
                </a:moveTo>
                <a:lnTo>
                  <a:pt x="7764161" y="0"/>
                </a:lnTo>
                <a:lnTo>
                  <a:pt x="7764161" y="6521896"/>
                </a:lnTo>
                <a:lnTo>
                  <a:pt x="0" y="65218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789583" y="8250242"/>
            <a:ext cx="8268762" cy="3217300"/>
          </a:xfrm>
          <a:custGeom>
            <a:avLst/>
            <a:gdLst/>
            <a:ahLst/>
            <a:cxnLst/>
            <a:rect l="l" t="t" r="r" b="b"/>
            <a:pathLst>
              <a:path w="8268762" h="3217300">
                <a:moveTo>
                  <a:pt x="0" y="0"/>
                </a:moveTo>
                <a:lnTo>
                  <a:pt x="8268763" y="0"/>
                </a:lnTo>
                <a:lnTo>
                  <a:pt x="8268763" y="3217301"/>
                </a:lnTo>
                <a:lnTo>
                  <a:pt x="0" y="32173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2536858" y="1989763"/>
            <a:ext cx="2657638" cy="1700888"/>
          </a:xfrm>
          <a:custGeom>
            <a:avLst/>
            <a:gdLst/>
            <a:ahLst/>
            <a:cxnLst/>
            <a:rect l="l" t="t" r="r" b="b"/>
            <a:pathLst>
              <a:path w="2657638" h="1700888">
                <a:moveTo>
                  <a:pt x="0" y="0"/>
                </a:moveTo>
                <a:lnTo>
                  <a:pt x="2657638" y="0"/>
                </a:lnTo>
                <a:lnTo>
                  <a:pt x="2657638" y="1700889"/>
                </a:lnTo>
                <a:lnTo>
                  <a:pt x="0" y="17008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4556640" y="782807"/>
            <a:ext cx="2702660" cy="2057400"/>
          </a:xfrm>
          <a:custGeom>
            <a:avLst/>
            <a:gdLst/>
            <a:ahLst/>
            <a:cxnLst/>
            <a:rect l="l" t="t" r="r" b="b"/>
            <a:pathLst>
              <a:path w="2702660" h="2057400">
                <a:moveTo>
                  <a:pt x="0" y="0"/>
                </a:moveTo>
                <a:lnTo>
                  <a:pt x="2702660" y="0"/>
                </a:lnTo>
                <a:lnTo>
                  <a:pt x="2702660"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496314">
            <a:off x="8203152" y="565970"/>
            <a:ext cx="435258" cy="433676"/>
          </a:xfrm>
          <a:custGeom>
            <a:avLst/>
            <a:gdLst/>
            <a:ahLst/>
            <a:cxnLst/>
            <a:rect l="l" t="t" r="r" b="b"/>
            <a:pathLst>
              <a:path w="435258" h="433676">
                <a:moveTo>
                  <a:pt x="0" y="0"/>
                </a:moveTo>
                <a:lnTo>
                  <a:pt x="435259" y="0"/>
                </a:lnTo>
                <a:lnTo>
                  <a:pt x="435259" y="433675"/>
                </a:lnTo>
                <a:lnTo>
                  <a:pt x="0" y="4336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772408" y="3887338"/>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6730811" y="4152398"/>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9" name="Freeform 19"/>
          <p:cNvSpPr/>
          <p:nvPr/>
        </p:nvSpPr>
        <p:spPr>
          <a:xfrm>
            <a:off x="-230341" y="536915"/>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8420781" y="1093319"/>
            <a:ext cx="1130125" cy="1130125"/>
          </a:xfrm>
          <a:custGeom>
            <a:avLst/>
            <a:gdLst/>
            <a:ahLst/>
            <a:cxnLst/>
            <a:rect l="l" t="t" r="r" b="b"/>
            <a:pathLst>
              <a:path w="1130125" h="1130125">
                <a:moveTo>
                  <a:pt x="0" y="0"/>
                </a:moveTo>
                <a:lnTo>
                  <a:pt x="1130125" y="0"/>
                </a:lnTo>
                <a:lnTo>
                  <a:pt x="1130125" y="1130124"/>
                </a:lnTo>
                <a:lnTo>
                  <a:pt x="0" y="113012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nvGrpSpPr>
          <p:cNvPr id="22" name="Group 22"/>
          <p:cNvGrpSpPr>
            <a:grpSpLocks noChangeAspect="1"/>
          </p:cNvGrpSpPr>
          <p:nvPr/>
        </p:nvGrpSpPr>
        <p:grpSpPr>
          <a:xfrm>
            <a:off x="0" y="4845028"/>
            <a:ext cx="3071097" cy="3059100"/>
            <a:chOff x="0" y="0"/>
            <a:chExt cx="6502400" cy="6477000"/>
          </a:xfrm>
        </p:grpSpPr>
        <p:sp>
          <p:nvSpPr>
            <p:cNvPr id="23" name="Freeform 2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6"/>
              <a:stretch>
                <a:fillRect l="-24572" r="-24572"/>
              </a:stretch>
            </a:blipFill>
          </p:spPr>
        </p:sp>
        <p:sp>
          <p:nvSpPr>
            <p:cNvPr id="24" name="Freeform 2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id="25" name="Group 25"/>
          <p:cNvGrpSpPr>
            <a:grpSpLocks noChangeAspect="1"/>
          </p:cNvGrpSpPr>
          <p:nvPr/>
        </p:nvGrpSpPr>
        <p:grpSpPr>
          <a:xfrm>
            <a:off x="2072403" y="7089302"/>
            <a:ext cx="3071097" cy="3059100"/>
            <a:chOff x="0" y="0"/>
            <a:chExt cx="6502400" cy="6477000"/>
          </a:xfrm>
        </p:grpSpPr>
        <p:sp>
          <p:nvSpPr>
            <p:cNvPr id="26" name="Freeform 2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7"/>
              <a:stretch>
                <a:fillRect l="-24712" r="-24712"/>
              </a:stretch>
            </a:blipFill>
          </p:spPr>
        </p:sp>
        <p:sp>
          <p:nvSpPr>
            <p:cNvPr id="27" name="Freeform 2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sp>
        <p:nvSpPr>
          <p:cNvPr id="28" name="Freeform 28"/>
          <p:cNvSpPr/>
          <p:nvPr/>
        </p:nvSpPr>
        <p:spPr>
          <a:xfrm>
            <a:off x="11785385" y="939710"/>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5414721" y="5972628"/>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0" name="Freeform 30"/>
          <p:cNvSpPr/>
          <p:nvPr/>
        </p:nvSpPr>
        <p:spPr>
          <a:xfrm>
            <a:off x="13296722" y="5415268"/>
            <a:ext cx="4468180" cy="4582749"/>
          </a:xfrm>
          <a:custGeom>
            <a:avLst/>
            <a:gdLst/>
            <a:ahLst/>
            <a:cxnLst/>
            <a:rect l="l" t="t" r="r" b="b"/>
            <a:pathLst>
              <a:path w="4468180" h="4582749">
                <a:moveTo>
                  <a:pt x="0" y="0"/>
                </a:moveTo>
                <a:lnTo>
                  <a:pt x="4468181" y="0"/>
                </a:lnTo>
                <a:lnTo>
                  <a:pt x="4468181" y="4582750"/>
                </a:lnTo>
                <a:lnTo>
                  <a:pt x="0" y="458275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TextBox 32"/>
          <p:cNvSpPr txBox="1"/>
          <p:nvPr/>
        </p:nvSpPr>
        <p:spPr>
          <a:xfrm>
            <a:off x="4953000" y="2913069"/>
            <a:ext cx="8343722" cy="3098220"/>
          </a:xfrm>
          <a:prstGeom prst="rect">
            <a:avLst/>
          </a:prstGeom>
        </p:spPr>
        <p:txBody>
          <a:bodyPr wrap="square" lIns="0" tIns="0" rIns="0" bIns="0" rtlCol="0" anchor="t">
            <a:spAutoFit/>
          </a:bodyPr>
          <a:lstStyle/>
          <a:p>
            <a:pPr algn="ctr">
              <a:lnSpc>
                <a:spcPts val="12599"/>
              </a:lnSpc>
            </a:pPr>
            <a:r>
              <a:rPr lang="vi-VN" sz="9000" b="1" smtClean="0">
                <a:solidFill>
                  <a:srgbClr val="000000"/>
                </a:solidFill>
                <a:latin typeface="Times New Roman" pitchFamily="18" charset="0"/>
                <a:cs typeface="Times New Roman" pitchFamily="18" charset="0"/>
              </a:rPr>
              <a:t>Bài tập 2</a:t>
            </a:r>
          </a:p>
          <a:p>
            <a:pPr algn="ctr">
              <a:lnSpc>
                <a:spcPts val="12599"/>
              </a:lnSpc>
            </a:pPr>
            <a:r>
              <a:rPr lang="vi-VN" sz="9000" b="1" smtClean="0">
                <a:solidFill>
                  <a:srgbClr val="000000"/>
                </a:solidFill>
                <a:latin typeface="Times New Roman" pitchFamily="18" charset="0"/>
                <a:cs typeface="Times New Roman" pitchFamily="18" charset="0"/>
              </a:rPr>
              <a:t>Tr.46/SGK</a:t>
            </a:r>
            <a:endParaRPr lang="en-US" sz="9000" b="1">
              <a:solidFill>
                <a:srgbClr val="000000"/>
              </a:solidFill>
              <a:latin typeface="Times New Roman" pitchFamily="18" charset="0"/>
              <a:cs typeface="Times New Roman" pitchFamily="18" charset="0"/>
            </a:endParaRPr>
          </a:p>
        </p:txBody>
      </p:sp>
      <p:sp>
        <p:nvSpPr>
          <p:cNvPr id="33" name="TextBox 33"/>
          <p:cNvSpPr txBox="1"/>
          <p:nvPr/>
        </p:nvSpPr>
        <p:spPr>
          <a:xfrm>
            <a:off x="8639826" y="1150890"/>
            <a:ext cx="692035" cy="919731"/>
          </a:xfrm>
          <a:prstGeom prst="rect">
            <a:avLst/>
          </a:prstGeom>
        </p:spPr>
        <p:txBody>
          <a:bodyPr lIns="0" tIns="0" rIns="0" bIns="0" rtlCol="0" anchor="t">
            <a:spAutoFit/>
          </a:bodyPr>
          <a:lstStyle/>
          <a:p>
            <a:pPr algn="ctr">
              <a:lnSpc>
                <a:spcPts val="7574"/>
              </a:lnSpc>
            </a:pPr>
            <a:r>
              <a:rPr lang="en-US" sz="5410">
                <a:solidFill>
                  <a:srgbClr val="000000"/>
                </a:solidFill>
                <a:latin typeface="One Little Font"/>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DBD8"/>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937631" y="-6500838"/>
            <a:ext cx="14412738" cy="1441273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grpSp>
        <p:nvGrpSpPr>
          <p:cNvPr id="7" name="Group 7"/>
          <p:cNvGrpSpPr/>
          <p:nvPr/>
        </p:nvGrpSpPr>
        <p:grpSpPr>
          <a:xfrm>
            <a:off x="2002968" y="-6435501"/>
            <a:ext cx="14282064" cy="1428206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F7F7"/>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sp>
        <p:nvSpPr>
          <p:cNvPr id="10" name="Freeform 10"/>
          <p:cNvSpPr/>
          <p:nvPr/>
        </p:nvSpPr>
        <p:spPr>
          <a:xfrm>
            <a:off x="-482637" y="3022701"/>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033811" y="6497165"/>
            <a:ext cx="8165474" cy="4810206"/>
          </a:xfrm>
          <a:custGeom>
            <a:avLst/>
            <a:gdLst/>
            <a:ahLst/>
            <a:cxnLst/>
            <a:rect l="l" t="t" r="r" b="b"/>
            <a:pathLst>
              <a:path w="8165474" h="4810206">
                <a:moveTo>
                  <a:pt x="0" y="0"/>
                </a:moveTo>
                <a:lnTo>
                  <a:pt x="8165474" y="0"/>
                </a:lnTo>
                <a:lnTo>
                  <a:pt x="8165474" y="4810207"/>
                </a:lnTo>
                <a:lnTo>
                  <a:pt x="0" y="48102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755870" y="809007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24413" y="5997352"/>
            <a:ext cx="7764161" cy="6521895"/>
          </a:xfrm>
          <a:custGeom>
            <a:avLst/>
            <a:gdLst/>
            <a:ahLst/>
            <a:cxnLst/>
            <a:rect l="l" t="t" r="r" b="b"/>
            <a:pathLst>
              <a:path w="7764161" h="6521895">
                <a:moveTo>
                  <a:pt x="7764161" y="0"/>
                </a:moveTo>
                <a:lnTo>
                  <a:pt x="0" y="0"/>
                </a:lnTo>
                <a:lnTo>
                  <a:pt x="0" y="6521896"/>
                </a:lnTo>
                <a:lnTo>
                  <a:pt x="7764161" y="6521896"/>
                </a:lnTo>
                <a:lnTo>
                  <a:pt x="77641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215019">
            <a:off x="4858805" y="7245647"/>
            <a:ext cx="1337367" cy="1332504"/>
          </a:xfrm>
          <a:custGeom>
            <a:avLst/>
            <a:gdLst/>
            <a:ahLst/>
            <a:cxnLst/>
            <a:rect l="l" t="t" r="r" b="b"/>
            <a:pathLst>
              <a:path w="1337367" h="1332504">
                <a:moveTo>
                  <a:pt x="0" y="0"/>
                </a:moveTo>
                <a:lnTo>
                  <a:pt x="1337368" y="0"/>
                </a:lnTo>
                <a:lnTo>
                  <a:pt x="1337368" y="1332505"/>
                </a:lnTo>
                <a:lnTo>
                  <a:pt x="0" y="13325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215019" flipH="1">
            <a:off x="15413808" y="1649702"/>
            <a:ext cx="1337367" cy="1332504"/>
          </a:xfrm>
          <a:custGeom>
            <a:avLst/>
            <a:gdLst/>
            <a:ahLst/>
            <a:cxnLst/>
            <a:rect l="l" t="t" r="r" b="b"/>
            <a:pathLst>
              <a:path w="1337367" h="1332504">
                <a:moveTo>
                  <a:pt x="1337368" y="0"/>
                </a:moveTo>
                <a:lnTo>
                  <a:pt x="0" y="0"/>
                </a:lnTo>
                <a:lnTo>
                  <a:pt x="0" y="1332505"/>
                </a:lnTo>
                <a:lnTo>
                  <a:pt x="1337368" y="1332505"/>
                </a:lnTo>
                <a:lnTo>
                  <a:pt x="133736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74953" y="357401"/>
            <a:ext cx="1955949" cy="1251807"/>
          </a:xfrm>
          <a:custGeom>
            <a:avLst/>
            <a:gdLst/>
            <a:ahLst/>
            <a:cxnLst/>
            <a:rect l="l" t="t" r="r" b="b"/>
            <a:pathLst>
              <a:path w="1955949" h="1251807">
                <a:moveTo>
                  <a:pt x="0" y="0"/>
                </a:moveTo>
                <a:lnTo>
                  <a:pt x="1955949" y="0"/>
                </a:lnTo>
                <a:lnTo>
                  <a:pt x="1955949" y="1251808"/>
                </a:lnTo>
                <a:lnTo>
                  <a:pt x="0" y="12518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17182294" y="4965759"/>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280996" y="4775332"/>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17006494" y="359014"/>
            <a:ext cx="719101" cy="693033"/>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8578938" y="705531"/>
            <a:ext cx="1130125" cy="1130125"/>
          </a:xfrm>
          <a:custGeom>
            <a:avLst/>
            <a:gdLst/>
            <a:ahLst/>
            <a:cxnLst/>
            <a:rect l="l" t="t" r="r" b="b"/>
            <a:pathLst>
              <a:path w="1130125" h="1130125">
                <a:moveTo>
                  <a:pt x="0" y="0"/>
                </a:moveTo>
                <a:lnTo>
                  <a:pt x="1130124" y="0"/>
                </a:lnTo>
                <a:lnTo>
                  <a:pt x="1130124" y="1130125"/>
                </a:lnTo>
                <a:lnTo>
                  <a:pt x="0" y="113012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21" name="Group 21"/>
          <p:cNvGrpSpPr>
            <a:grpSpLocks noChangeAspect="1"/>
          </p:cNvGrpSpPr>
          <p:nvPr/>
        </p:nvGrpSpPr>
        <p:grpSpPr>
          <a:xfrm>
            <a:off x="11569815" y="7256475"/>
            <a:ext cx="3071097" cy="3059100"/>
            <a:chOff x="0" y="0"/>
            <a:chExt cx="6502400" cy="6477000"/>
          </a:xfrm>
        </p:grpSpPr>
        <p:sp>
          <p:nvSpPr>
            <p:cNvPr id="22" name="Freeform 2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4"/>
              <a:stretch>
                <a:fillRect l="-24572" r="-24572"/>
              </a:stretch>
            </a:blipFill>
          </p:spPr>
        </p:sp>
        <p:sp>
          <p:nvSpPr>
            <p:cNvPr id="23" name="Freeform 2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id="24" name="Group 24"/>
          <p:cNvGrpSpPr>
            <a:grpSpLocks noChangeAspect="1"/>
          </p:cNvGrpSpPr>
          <p:nvPr/>
        </p:nvGrpSpPr>
        <p:grpSpPr>
          <a:xfrm>
            <a:off x="14294947" y="5497546"/>
            <a:ext cx="3071097" cy="3059100"/>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5"/>
              <a:stretch>
                <a:fillRect l="-25134" r="-25134"/>
              </a:stretch>
            </a:blipFill>
          </p:spPr>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sp>
        <p:nvSpPr>
          <p:cNvPr id="27" name="Freeform 27"/>
          <p:cNvSpPr/>
          <p:nvPr/>
        </p:nvSpPr>
        <p:spPr>
          <a:xfrm>
            <a:off x="531328" y="6358113"/>
            <a:ext cx="4287140" cy="4397067"/>
          </a:xfrm>
          <a:custGeom>
            <a:avLst/>
            <a:gdLst/>
            <a:ahLst/>
            <a:cxnLst/>
            <a:rect l="l" t="t" r="r" b="b"/>
            <a:pathLst>
              <a:path w="4287140" h="4397067">
                <a:moveTo>
                  <a:pt x="0" y="0"/>
                </a:moveTo>
                <a:lnTo>
                  <a:pt x="4287140" y="0"/>
                </a:lnTo>
                <a:lnTo>
                  <a:pt x="4287140" y="4397067"/>
                </a:lnTo>
                <a:lnTo>
                  <a:pt x="0" y="439706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TextBox 30"/>
          <p:cNvSpPr txBox="1"/>
          <p:nvPr/>
        </p:nvSpPr>
        <p:spPr>
          <a:xfrm>
            <a:off x="4572000" y="2432139"/>
            <a:ext cx="8305800" cy="3231654"/>
          </a:xfrm>
          <a:prstGeom prst="rect">
            <a:avLst/>
          </a:prstGeom>
        </p:spPr>
        <p:txBody>
          <a:bodyPr wrap="square" lIns="0" tIns="0" rIns="0" bIns="0" rtlCol="0" anchor="t">
            <a:spAutoFit/>
          </a:bodyPr>
          <a:lstStyle/>
          <a:p>
            <a:pPr algn="ctr">
              <a:lnSpc>
                <a:spcPts val="12599"/>
              </a:lnSpc>
            </a:pPr>
            <a:r>
              <a:rPr lang="vi-VN" sz="9000" b="1" smtClean="0">
                <a:solidFill>
                  <a:srgbClr val="000000"/>
                </a:solidFill>
                <a:latin typeface="+mj-lt"/>
              </a:rPr>
              <a:t>Bài tập 3 </a:t>
            </a:r>
          </a:p>
          <a:p>
            <a:pPr algn="ctr">
              <a:lnSpc>
                <a:spcPts val="12599"/>
              </a:lnSpc>
            </a:pPr>
            <a:r>
              <a:rPr lang="vi-VN" sz="9000" b="1" smtClean="0">
                <a:solidFill>
                  <a:srgbClr val="000000"/>
                </a:solidFill>
                <a:latin typeface="+mj-lt"/>
              </a:rPr>
              <a:t>Tr. 46/SGK</a:t>
            </a:r>
            <a:endParaRPr lang="en-US" sz="9000" b="1">
              <a:solidFill>
                <a:srgbClr val="000000"/>
              </a:solidFill>
              <a:latin typeface="+mj-lt"/>
            </a:endParaRPr>
          </a:p>
        </p:txBody>
      </p:sp>
      <p:sp>
        <p:nvSpPr>
          <p:cNvPr id="31" name="TextBox 31"/>
          <p:cNvSpPr txBox="1"/>
          <p:nvPr/>
        </p:nvSpPr>
        <p:spPr>
          <a:xfrm>
            <a:off x="8797982" y="763102"/>
            <a:ext cx="692035" cy="919731"/>
          </a:xfrm>
          <a:prstGeom prst="rect">
            <a:avLst/>
          </a:prstGeom>
        </p:spPr>
        <p:txBody>
          <a:bodyPr lIns="0" tIns="0" rIns="0" bIns="0" rtlCol="0" anchor="t">
            <a:spAutoFit/>
          </a:bodyPr>
          <a:lstStyle/>
          <a:p>
            <a:pPr algn="ctr">
              <a:lnSpc>
                <a:spcPts val="7574"/>
              </a:lnSpc>
            </a:pPr>
            <a:r>
              <a:rPr lang="en-US" sz="5410">
                <a:solidFill>
                  <a:srgbClr val="000000"/>
                </a:solidFill>
                <a:latin typeface="One Little Font"/>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8914" y="-2476500"/>
            <a:ext cx="14412738" cy="1441273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grpSp>
        <p:nvGrpSpPr>
          <p:cNvPr id="7" name="Group 7"/>
          <p:cNvGrpSpPr/>
          <p:nvPr/>
        </p:nvGrpSpPr>
        <p:grpSpPr>
          <a:xfrm>
            <a:off x="-303359" y="-2044435"/>
            <a:ext cx="14282064" cy="1428206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F7F7"/>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sp>
        <p:nvSpPr>
          <p:cNvPr id="10" name="Freeform 10"/>
          <p:cNvSpPr/>
          <p:nvPr/>
        </p:nvSpPr>
        <p:spPr>
          <a:xfrm>
            <a:off x="3751954" y="7957688"/>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4215642" y="5932099"/>
            <a:ext cx="9057522" cy="5335704"/>
          </a:xfrm>
          <a:custGeom>
            <a:avLst/>
            <a:gdLst/>
            <a:ahLst/>
            <a:cxnLst/>
            <a:rect l="l" t="t" r="r" b="b"/>
            <a:pathLst>
              <a:path w="9057522" h="5335704">
                <a:moveTo>
                  <a:pt x="0" y="0"/>
                </a:moveTo>
                <a:lnTo>
                  <a:pt x="9057523" y="0"/>
                </a:lnTo>
                <a:lnTo>
                  <a:pt x="9057523" y="5335704"/>
                </a:lnTo>
                <a:lnTo>
                  <a:pt x="0" y="5335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10287000" y="5746936"/>
            <a:ext cx="9057522" cy="5335704"/>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4677263" y="6357388"/>
            <a:ext cx="3610737" cy="4114800"/>
          </a:xfrm>
          <a:custGeom>
            <a:avLst/>
            <a:gdLst/>
            <a:ahLst/>
            <a:cxnLst/>
            <a:rect l="l" t="t" r="r" b="b"/>
            <a:pathLst>
              <a:path w="3610737" h="4114800">
                <a:moveTo>
                  <a:pt x="0" y="0"/>
                </a:moveTo>
                <a:lnTo>
                  <a:pt x="3610737" y="0"/>
                </a:lnTo>
                <a:lnTo>
                  <a:pt x="3610737" y="4114800"/>
                </a:lnTo>
                <a:lnTo>
                  <a:pt x="0" y="4114800"/>
                </a:lnTo>
                <a:lnTo>
                  <a:pt x="0" y="0"/>
                </a:lnTo>
                <a:close/>
              </a:path>
            </a:pathLst>
          </a:custGeom>
          <a:blipFill>
            <a:blip r:embed="rId12">
              <a:extLst>
                <a:ext uri="{96DAC541-7B7A-43D3-8B79-37D633B846F1}">
                  <asvg:svgBlip xmlns:asvg="http://schemas.microsoft.com/office/drawing/2016/SVG/main" xmlns="" r:embed="rId16"/>
                </a:ext>
              </a:extLst>
            </a:blip>
            <a:stretch>
              <a:fillRect/>
            </a:stretch>
          </a:blipFill>
        </p:spPr>
      </p:sp>
      <p:sp>
        <p:nvSpPr>
          <p:cNvPr id="28" name="Freeform 28"/>
          <p:cNvSpPr/>
          <p:nvPr/>
        </p:nvSpPr>
        <p:spPr>
          <a:xfrm>
            <a:off x="14661360" y="457589"/>
            <a:ext cx="1985903" cy="1668158"/>
          </a:xfrm>
          <a:custGeom>
            <a:avLst/>
            <a:gdLst/>
            <a:ahLst/>
            <a:cxnLst/>
            <a:rect l="l" t="t" r="r" b="b"/>
            <a:pathLst>
              <a:path w="1985903" h="1668158">
                <a:moveTo>
                  <a:pt x="0" y="0"/>
                </a:moveTo>
                <a:lnTo>
                  <a:pt x="1985903" y="0"/>
                </a:lnTo>
                <a:lnTo>
                  <a:pt x="1985903" y="1668158"/>
                </a:lnTo>
                <a:lnTo>
                  <a:pt x="0" y="166815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9" name="Freeform 29"/>
          <p:cNvSpPr/>
          <p:nvPr/>
        </p:nvSpPr>
        <p:spPr>
          <a:xfrm flipH="1">
            <a:off x="15206377" y="1234280"/>
            <a:ext cx="2354874" cy="91626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0" name="Freeform 30"/>
          <p:cNvSpPr/>
          <p:nvPr/>
        </p:nvSpPr>
        <p:spPr>
          <a:xfrm>
            <a:off x="9971524" y="7552639"/>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1" name="Freeform 31"/>
          <p:cNvSpPr/>
          <p:nvPr/>
        </p:nvSpPr>
        <p:spPr>
          <a:xfrm>
            <a:off x="13132442" y="156203"/>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2" name="Freeform 32"/>
          <p:cNvSpPr/>
          <p:nvPr/>
        </p:nvSpPr>
        <p:spPr>
          <a:xfrm rot="215019">
            <a:off x="14565358" y="5405671"/>
            <a:ext cx="927019" cy="923648"/>
          </a:xfrm>
          <a:custGeom>
            <a:avLst/>
            <a:gdLst/>
            <a:ahLst/>
            <a:cxnLst/>
            <a:rect l="l" t="t" r="r" b="b"/>
            <a:pathLst>
              <a:path w="927019" h="923648">
                <a:moveTo>
                  <a:pt x="0" y="0"/>
                </a:moveTo>
                <a:lnTo>
                  <a:pt x="927019" y="0"/>
                </a:lnTo>
                <a:lnTo>
                  <a:pt x="927019" y="923648"/>
                </a:lnTo>
                <a:lnTo>
                  <a:pt x="0" y="92364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40" name="Freeform 26"/>
          <p:cNvSpPr/>
          <p:nvPr/>
        </p:nvSpPr>
        <p:spPr>
          <a:xfrm>
            <a:off x="1368513" y="437383"/>
            <a:ext cx="2491679" cy="1744969"/>
          </a:xfrm>
          <a:custGeom>
            <a:avLst/>
            <a:gdLst/>
            <a:ahLst/>
            <a:cxnLst/>
            <a:rect l="l" t="t" r="r" b="b"/>
            <a:pathLst>
              <a:path w="3292394" h="1744969">
                <a:moveTo>
                  <a:pt x="0" y="0"/>
                </a:moveTo>
                <a:lnTo>
                  <a:pt x="3292395" y="0"/>
                </a:lnTo>
                <a:lnTo>
                  <a:pt x="3292395" y="1744969"/>
                </a:lnTo>
                <a:lnTo>
                  <a:pt x="0" y="17449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1" name="Freeform 26"/>
          <p:cNvSpPr/>
          <p:nvPr/>
        </p:nvSpPr>
        <p:spPr>
          <a:xfrm>
            <a:off x="3818841" y="420444"/>
            <a:ext cx="3195013" cy="1744969"/>
          </a:xfrm>
          <a:custGeom>
            <a:avLst/>
            <a:gdLst/>
            <a:ahLst/>
            <a:cxnLst/>
            <a:rect l="l" t="t" r="r" b="b"/>
            <a:pathLst>
              <a:path w="3292394" h="1744969">
                <a:moveTo>
                  <a:pt x="0" y="0"/>
                </a:moveTo>
                <a:lnTo>
                  <a:pt x="3292395" y="0"/>
                </a:lnTo>
                <a:lnTo>
                  <a:pt x="3292395" y="1744969"/>
                </a:lnTo>
                <a:lnTo>
                  <a:pt x="0" y="17449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2" name="Freeform 26"/>
          <p:cNvSpPr/>
          <p:nvPr/>
        </p:nvSpPr>
        <p:spPr>
          <a:xfrm>
            <a:off x="9920027" y="375203"/>
            <a:ext cx="3292394" cy="1744969"/>
          </a:xfrm>
          <a:custGeom>
            <a:avLst/>
            <a:gdLst/>
            <a:ahLst/>
            <a:cxnLst/>
            <a:rect l="l" t="t" r="r" b="b"/>
            <a:pathLst>
              <a:path w="3292394" h="1744969">
                <a:moveTo>
                  <a:pt x="0" y="0"/>
                </a:moveTo>
                <a:lnTo>
                  <a:pt x="3292395" y="0"/>
                </a:lnTo>
                <a:lnTo>
                  <a:pt x="3292395" y="1744969"/>
                </a:lnTo>
                <a:lnTo>
                  <a:pt x="0" y="17449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3" name="Freeform 26"/>
          <p:cNvSpPr/>
          <p:nvPr/>
        </p:nvSpPr>
        <p:spPr>
          <a:xfrm>
            <a:off x="6958850" y="375204"/>
            <a:ext cx="3292394" cy="1744969"/>
          </a:xfrm>
          <a:custGeom>
            <a:avLst/>
            <a:gdLst/>
            <a:ahLst/>
            <a:cxnLst/>
            <a:rect l="l" t="t" r="r" b="b"/>
            <a:pathLst>
              <a:path w="3292394" h="1744969">
                <a:moveTo>
                  <a:pt x="0" y="0"/>
                </a:moveTo>
                <a:lnTo>
                  <a:pt x="3292395" y="0"/>
                </a:lnTo>
                <a:lnTo>
                  <a:pt x="3292395" y="1744969"/>
                </a:lnTo>
                <a:lnTo>
                  <a:pt x="0" y="17449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4" name="TextBox 43"/>
          <p:cNvSpPr txBox="1"/>
          <p:nvPr/>
        </p:nvSpPr>
        <p:spPr>
          <a:xfrm>
            <a:off x="1897821" y="1024138"/>
            <a:ext cx="885179" cy="646331"/>
          </a:xfrm>
          <a:prstGeom prst="rect">
            <a:avLst/>
          </a:prstGeom>
          <a:noFill/>
        </p:spPr>
        <p:txBody>
          <a:bodyPr wrap="none" rtlCol="0">
            <a:spAutoFit/>
          </a:bodyPr>
          <a:lstStyle/>
          <a:p>
            <a:r>
              <a:rPr lang="vi-VN" sz="3600" b="1" smtClean="0">
                <a:latin typeface="Times New Roman" panose="02020603050405020304" pitchFamily="18" charset="0"/>
                <a:cs typeface="Times New Roman" panose="02020603050405020304" pitchFamily="18" charset="0"/>
              </a:rPr>
              <a:t>Từ </a:t>
            </a:r>
            <a:endParaRPr lang="en-GB" sz="3600" b="1">
              <a:latin typeface="Times New Roman" panose="02020603050405020304" pitchFamily="18" charset="0"/>
              <a:cs typeface="Times New Roman" panose="02020603050405020304" pitchFamily="18" charset="0"/>
            </a:endParaRPr>
          </a:p>
        </p:txBody>
      </p:sp>
      <p:sp>
        <p:nvSpPr>
          <p:cNvPr id="45" name="TextBox 44"/>
          <p:cNvSpPr txBox="1"/>
          <p:nvPr/>
        </p:nvSpPr>
        <p:spPr>
          <a:xfrm>
            <a:off x="4420600" y="634115"/>
            <a:ext cx="1439959" cy="1200329"/>
          </a:xfrm>
          <a:prstGeom prst="rect">
            <a:avLst/>
          </a:prstGeom>
          <a:noFill/>
        </p:spPr>
        <p:txBody>
          <a:bodyPr wrap="square" rtlCol="0">
            <a:spAutoFit/>
          </a:bodyPr>
          <a:lstStyle/>
          <a:p>
            <a:r>
              <a:rPr lang="vi-VN" sz="3600" b="1" smtClean="0">
                <a:latin typeface="Times New Roman" panose="02020603050405020304" pitchFamily="18" charset="0"/>
                <a:cs typeface="Times New Roman" panose="02020603050405020304" pitchFamily="18" charset="0"/>
              </a:rPr>
              <a:t>Nghĩa gốc</a:t>
            </a:r>
            <a:endParaRPr lang="en-GB" sz="3600" b="1">
              <a:latin typeface="Times New Roman" panose="02020603050405020304" pitchFamily="18" charset="0"/>
              <a:cs typeface="Times New Roman" panose="02020603050405020304" pitchFamily="18" charset="0"/>
            </a:endParaRPr>
          </a:p>
        </p:txBody>
      </p:sp>
      <p:sp>
        <p:nvSpPr>
          <p:cNvPr id="46" name="TextBox 45"/>
          <p:cNvSpPr txBox="1"/>
          <p:nvPr/>
        </p:nvSpPr>
        <p:spPr>
          <a:xfrm>
            <a:off x="7493342" y="534561"/>
            <a:ext cx="1732502" cy="1200329"/>
          </a:xfrm>
          <a:prstGeom prst="rect">
            <a:avLst/>
          </a:prstGeom>
          <a:noFill/>
        </p:spPr>
        <p:txBody>
          <a:bodyPr wrap="square" rtlCol="0">
            <a:spAutoFit/>
          </a:bodyPr>
          <a:lstStyle/>
          <a:p>
            <a:r>
              <a:rPr lang="vi-VN" sz="3600" b="1" smtClean="0">
                <a:latin typeface="Times New Roman" panose="02020603050405020304" pitchFamily="18" charset="0"/>
                <a:cs typeface="Times New Roman" panose="02020603050405020304" pitchFamily="18" charset="0"/>
              </a:rPr>
              <a:t>Nghĩa chuyển</a:t>
            </a:r>
            <a:endParaRPr lang="en-GB" sz="3600" b="1">
              <a:latin typeface="Times New Roman" panose="02020603050405020304" pitchFamily="18" charset="0"/>
              <a:cs typeface="Times New Roman" panose="02020603050405020304" pitchFamily="18" charset="0"/>
            </a:endParaRPr>
          </a:p>
        </p:txBody>
      </p:sp>
      <p:sp>
        <p:nvSpPr>
          <p:cNvPr id="47" name="TextBox 46"/>
          <p:cNvSpPr txBox="1"/>
          <p:nvPr/>
        </p:nvSpPr>
        <p:spPr>
          <a:xfrm>
            <a:off x="10313871" y="370524"/>
            <a:ext cx="1886439" cy="1754326"/>
          </a:xfrm>
          <a:prstGeom prst="rect">
            <a:avLst/>
          </a:prstGeom>
          <a:noFill/>
        </p:spPr>
        <p:txBody>
          <a:bodyPr wrap="square" rtlCol="0">
            <a:spAutoFit/>
          </a:bodyPr>
          <a:lstStyle/>
          <a:p>
            <a:r>
              <a:rPr lang="vi-VN" sz="3600" b="1" smtClean="0">
                <a:latin typeface="Times New Roman" panose="02020603050405020304" pitchFamily="18" charset="0"/>
                <a:cs typeface="Times New Roman" panose="02020603050405020304" pitchFamily="18" charset="0"/>
              </a:rPr>
              <a:t>Cách giải thích</a:t>
            </a:r>
            <a:endParaRPr lang="en-GB" sz="3600" b="1">
              <a:latin typeface="Times New Roman" panose="02020603050405020304" pitchFamily="18" charset="0"/>
              <a:cs typeface="Times New Roman" panose="02020603050405020304" pitchFamily="18" charset="0"/>
            </a:endParaRPr>
          </a:p>
        </p:txBody>
      </p:sp>
      <p:grpSp>
        <p:nvGrpSpPr>
          <p:cNvPr id="48" name="Group 5"/>
          <p:cNvGrpSpPr/>
          <p:nvPr/>
        </p:nvGrpSpPr>
        <p:grpSpPr>
          <a:xfrm>
            <a:off x="1326526" y="2181056"/>
            <a:ext cx="2596352" cy="2858199"/>
            <a:chOff x="0" y="0"/>
            <a:chExt cx="1913890" cy="1913890"/>
          </a:xfrm>
        </p:grpSpPr>
        <p:sp>
          <p:nvSpPr>
            <p:cNvPr id="49"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50" name="Group 5"/>
          <p:cNvGrpSpPr/>
          <p:nvPr/>
        </p:nvGrpSpPr>
        <p:grpSpPr>
          <a:xfrm>
            <a:off x="3975553" y="2164765"/>
            <a:ext cx="3012946" cy="2858199"/>
            <a:chOff x="0" y="0"/>
            <a:chExt cx="1913890" cy="1913890"/>
          </a:xfrm>
        </p:grpSpPr>
        <p:sp>
          <p:nvSpPr>
            <p:cNvPr id="51"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52" name="Group 5"/>
          <p:cNvGrpSpPr/>
          <p:nvPr/>
        </p:nvGrpSpPr>
        <p:grpSpPr>
          <a:xfrm>
            <a:off x="7019033" y="2131704"/>
            <a:ext cx="2839019" cy="2858199"/>
            <a:chOff x="0" y="0"/>
            <a:chExt cx="1913890" cy="1913890"/>
          </a:xfrm>
        </p:grpSpPr>
        <p:sp>
          <p:nvSpPr>
            <p:cNvPr id="53"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54" name="Group 5"/>
          <p:cNvGrpSpPr/>
          <p:nvPr/>
        </p:nvGrpSpPr>
        <p:grpSpPr>
          <a:xfrm>
            <a:off x="9798295" y="2131704"/>
            <a:ext cx="3676187" cy="2858199"/>
            <a:chOff x="0" y="0"/>
            <a:chExt cx="1913890" cy="1913890"/>
          </a:xfrm>
        </p:grpSpPr>
        <p:sp>
          <p:nvSpPr>
            <p:cNvPr id="55"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56" name="Group 5"/>
          <p:cNvGrpSpPr/>
          <p:nvPr/>
        </p:nvGrpSpPr>
        <p:grpSpPr>
          <a:xfrm>
            <a:off x="1315423" y="5063644"/>
            <a:ext cx="2605715" cy="2858199"/>
            <a:chOff x="0" y="0"/>
            <a:chExt cx="1913890" cy="1913890"/>
          </a:xfrm>
        </p:grpSpPr>
        <p:sp>
          <p:nvSpPr>
            <p:cNvPr id="57"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58" name="Group 5"/>
          <p:cNvGrpSpPr/>
          <p:nvPr/>
        </p:nvGrpSpPr>
        <p:grpSpPr>
          <a:xfrm>
            <a:off x="3953632" y="5047353"/>
            <a:ext cx="3053278" cy="2858199"/>
            <a:chOff x="0" y="0"/>
            <a:chExt cx="1913890" cy="1913890"/>
          </a:xfrm>
        </p:grpSpPr>
        <p:sp>
          <p:nvSpPr>
            <p:cNvPr id="59"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60" name="Group 5"/>
          <p:cNvGrpSpPr/>
          <p:nvPr/>
        </p:nvGrpSpPr>
        <p:grpSpPr>
          <a:xfrm>
            <a:off x="7013854" y="5033128"/>
            <a:ext cx="2868041" cy="2858199"/>
            <a:chOff x="0" y="0"/>
            <a:chExt cx="1913890" cy="1913890"/>
          </a:xfrm>
        </p:grpSpPr>
        <p:sp>
          <p:nvSpPr>
            <p:cNvPr id="61"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grpSp>
        <p:nvGrpSpPr>
          <p:cNvPr id="62" name="Group 5"/>
          <p:cNvGrpSpPr/>
          <p:nvPr/>
        </p:nvGrpSpPr>
        <p:grpSpPr>
          <a:xfrm>
            <a:off x="9920027" y="5058622"/>
            <a:ext cx="3560848" cy="2858199"/>
            <a:chOff x="0" y="0"/>
            <a:chExt cx="1913890" cy="1913890"/>
          </a:xfrm>
        </p:grpSpPr>
        <p:sp>
          <p:nvSpPr>
            <p:cNvPr id="63"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3E2"/>
            </a:solidFill>
            <a:ln>
              <a:solidFill>
                <a:schemeClr val="accent1"/>
              </a:solidFill>
            </a:ln>
          </p:spPr>
        </p:sp>
      </p:grpSp>
      <p:sp>
        <p:nvSpPr>
          <p:cNvPr id="64" name="Rectangle 63"/>
          <p:cNvSpPr/>
          <p:nvPr/>
        </p:nvSpPr>
        <p:spPr>
          <a:xfrm>
            <a:off x="1897377" y="3321526"/>
            <a:ext cx="1189749" cy="587853"/>
          </a:xfrm>
          <a:prstGeom prst="rect">
            <a:avLst/>
          </a:prstGeom>
        </p:spPr>
        <p:txBody>
          <a:bodyPr wrap="none">
            <a:spAutoFit/>
          </a:bodyPr>
          <a:lstStyle/>
          <a:p>
            <a:pPr marL="342900" lvl="0" indent="-342900" algn="just">
              <a:lnSpc>
                <a:spcPct val="115000"/>
              </a:lnSpc>
              <a:spcAft>
                <a:spcPts val="0"/>
              </a:spcAft>
              <a:buFont typeface="+mj-lt"/>
              <a:buAutoNum type="alphaLcPeriod"/>
            </a:pPr>
            <a:r>
              <a:rPr lang="en-US" sz="2800" b="1">
                <a:latin typeface="Times New Roman" panose="02020603050405020304" pitchFamily="18" charset="0"/>
                <a:ea typeface="Calibri" panose="020F0502020204030204" pitchFamily="34" charset="0"/>
              </a:rPr>
              <a:t>Quả</a:t>
            </a:r>
            <a:endParaRPr lang="en-GB" sz="2800">
              <a:latin typeface="Times New Roman" panose="02020603050405020304" pitchFamily="18" charset="0"/>
              <a:ea typeface="Calibri" panose="020F0502020204030204" pitchFamily="34" charset="0"/>
            </a:endParaRPr>
          </a:p>
        </p:txBody>
      </p:sp>
      <p:sp>
        <p:nvSpPr>
          <p:cNvPr id="65" name="Rectangle 64"/>
          <p:cNvSpPr/>
          <p:nvPr/>
        </p:nvSpPr>
        <p:spPr>
          <a:xfrm>
            <a:off x="4037657" y="2364698"/>
            <a:ext cx="2763851" cy="2569934"/>
          </a:xfrm>
          <a:prstGeom prst="rect">
            <a:avLst/>
          </a:prstGeom>
        </p:spPr>
        <p:txBody>
          <a:bodyPr wrap="square">
            <a:spAutoFit/>
          </a:bodyPr>
          <a:lstStyle/>
          <a:p>
            <a:pPr algn="just">
              <a:lnSpc>
                <a:spcPct val="115000"/>
              </a:lnSpc>
              <a:spcAft>
                <a:spcPts val="0"/>
              </a:spcAft>
            </a:pPr>
            <a:r>
              <a:rPr lang="en-US" sz="2800" smtClean="0">
                <a:latin typeface="Times New Roman" panose="02020603050405020304" pitchFamily="18" charset="0"/>
                <a:ea typeface="Times New Roman" panose="02020603050405020304" pitchFamily="18" charset="0"/>
              </a:rPr>
              <a:t>1)</a:t>
            </a:r>
            <a:r>
              <a:rPr lang="vi-VN" sz="2800" smtClean="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Bộ </a:t>
            </a:r>
            <a:r>
              <a:rPr lang="en-US" sz="2800">
                <a:latin typeface="Times New Roman" panose="02020603050405020304" pitchFamily="18" charset="0"/>
                <a:ea typeface="Times New Roman" panose="02020603050405020304" pitchFamily="18" charset="0"/>
              </a:rPr>
              <a:t>phận của cây do bầu nhụy hoa phát triển mà thành, bên trong chứa hạt.</a:t>
            </a:r>
            <a:endParaRPr lang="en-GB" sz="2800">
              <a:latin typeface="Times New Roman" panose="02020603050405020304" pitchFamily="18" charset="0"/>
              <a:ea typeface="Calibri" panose="020F0502020204030204" pitchFamily="34" charset="0"/>
            </a:endParaRPr>
          </a:p>
        </p:txBody>
      </p:sp>
      <p:sp>
        <p:nvSpPr>
          <p:cNvPr id="66" name="Rectangle 65"/>
          <p:cNvSpPr/>
          <p:nvPr/>
        </p:nvSpPr>
        <p:spPr>
          <a:xfrm>
            <a:off x="7454082" y="3305142"/>
            <a:ext cx="1172116" cy="587853"/>
          </a:xfrm>
          <a:prstGeom prst="rect">
            <a:avLst/>
          </a:prstGeom>
        </p:spPr>
        <p:txBody>
          <a:bodyPr wrap="non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2,3,4,5</a:t>
            </a:r>
            <a:endParaRPr lang="en-GB" sz="2800">
              <a:latin typeface="Times New Roman" panose="02020603050405020304" pitchFamily="18" charset="0"/>
              <a:ea typeface="Calibri" panose="020F0502020204030204" pitchFamily="34" charset="0"/>
            </a:endParaRPr>
          </a:p>
        </p:txBody>
      </p:sp>
      <p:sp>
        <p:nvSpPr>
          <p:cNvPr id="67" name="Rectangle 66"/>
          <p:cNvSpPr/>
          <p:nvPr/>
        </p:nvSpPr>
        <p:spPr>
          <a:xfrm>
            <a:off x="2058437" y="6151947"/>
            <a:ext cx="474810" cy="587853"/>
          </a:xfrm>
          <a:prstGeom prst="rect">
            <a:avLst/>
          </a:prstGeom>
        </p:spPr>
        <p:txBody>
          <a:bodyPr wrap="non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b.</a:t>
            </a:r>
            <a:endParaRPr lang="en-GB" sz="2800">
              <a:latin typeface="Times New Roman" panose="02020603050405020304" pitchFamily="18" charset="0"/>
              <a:ea typeface="Calibri" panose="020F0502020204030204" pitchFamily="34" charset="0"/>
            </a:endParaRPr>
          </a:p>
        </p:txBody>
      </p:sp>
      <p:sp>
        <p:nvSpPr>
          <p:cNvPr id="68" name="Rectangle 67"/>
          <p:cNvSpPr/>
          <p:nvPr/>
        </p:nvSpPr>
        <p:spPr>
          <a:xfrm>
            <a:off x="9952471" y="5130491"/>
            <a:ext cx="3344863" cy="1083374"/>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Times New Roman" panose="02020603050405020304" pitchFamily="18" charset="0"/>
              </a:rPr>
              <a:t>Phân tích</a:t>
            </a: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nội dung </a:t>
            </a:r>
            <a:r>
              <a:rPr lang="vi-VN" sz="2800" smtClean="0">
                <a:latin typeface="Times New Roman" panose="02020603050405020304" pitchFamily="18" charset="0"/>
                <a:ea typeface="Times New Roman" panose="02020603050405020304" pitchFamily="18" charset="0"/>
              </a:rPr>
              <a:t>nghĩa </a:t>
            </a:r>
            <a:r>
              <a:rPr lang="en-US" sz="2800" smtClean="0">
                <a:latin typeface="Times New Roman" panose="02020603050405020304" pitchFamily="18" charset="0"/>
                <a:ea typeface="Times New Roman" panose="02020603050405020304" pitchFamily="18" charset="0"/>
              </a:rPr>
              <a:t>của </a:t>
            </a:r>
            <a:r>
              <a:rPr lang="en-US" sz="2800">
                <a:latin typeface="Times New Roman" panose="02020603050405020304" pitchFamily="18" charset="0"/>
                <a:ea typeface="Times New Roman" panose="02020603050405020304" pitchFamily="18" charset="0"/>
              </a:rPr>
              <a:t>từ.</a:t>
            </a:r>
            <a:endParaRPr lang="en-GB" sz="2800">
              <a:latin typeface="Times New Roman" panose="02020603050405020304" pitchFamily="18" charset="0"/>
              <a:ea typeface="Calibri" panose="020F0502020204030204" pitchFamily="34" charset="0"/>
            </a:endParaRPr>
          </a:p>
        </p:txBody>
      </p:sp>
      <p:sp>
        <p:nvSpPr>
          <p:cNvPr id="69" name="Rectangle 68"/>
          <p:cNvSpPr/>
          <p:nvPr/>
        </p:nvSpPr>
        <p:spPr>
          <a:xfrm>
            <a:off x="10021761" y="6220362"/>
            <a:ext cx="3428862" cy="1578894"/>
          </a:xfrm>
          <a:prstGeom prst="rect">
            <a:avLst/>
          </a:prstGeom>
        </p:spPr>
        <p:txBody>
          <a:bodyPr wrap="square">
            <a:spAutoFit/>
          </a:bodyPr>
          <a:lstStyle/>
          <a:p>
            <a:pPr algn="just">
              <a:lnSpc>
                <a:spcPct val="115000"/>
              </a:lnSpc>
              <a:spcAft>
                <a:spcPts val="0"/>
              </a:spcAft>
            </a:pPr>
            <a:r>
              <a:rPr lang="en-US" sz="2800">
                <a:latin typeface="Times New Roman" panose="02020603050405020304" pitchFamily="18" charset="0"/>
                <a:ea typeface="Times New Roman" panose="02020603050405020304" pitchFamily="18" charset="0"/>
              </a:rPr>
              <a:t>Kết hợp cả phạm vi sử dụng của từ khi giải thích theo nghĩa (4)</a:t>
            </a:r>
            <a:endParaRPr lang="en-GB" sz="280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5E7"/>
        </a:solidFill>
        <a:effectLst/>
      </p:bgPr>
    </p:bg>
    <p:spTree>
      <p:nvGrpSpPr>
        <p:cNvPr id="1" name=""/>
        <p:cNvGrpSpPr/>
        <p:nvPr/>
      </p:nvGrpSpPr>
      <p:grpSpPr>
        <a:xfrm>
          <a:off x="0" y="0"/>
          <a:ext cx="0" cy="0"/>
          <a:chOff x="0" y="0"/>
          <a:chExt cx="0" cy="0"/>
        </a:xfrm>
      </p:grpSpPr>
      <p:sp>
        <p:nvSpPr>
          <p:cNvPr id="2" name="Freeform 2"/>
          <p:cNvSpPr/>
          <p:nvPr/>
        </p:nvSpPr>
        <p:spPr>
          <a:xfrm>
            <a:off x="9899654" y="1905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a:off x="273032" y="5143500"/>
            <a:ext cx="1017175" cy="611576"/>
          </a:xfrm>
          <a:custGeom>
            <a:avLst/>
            <a:gdLst/>
            <a:ahLst/>
            <a:cxnLst/>
            <a:rect l="l" t="t" r="r" b="b"/>
            <a:pathLst>
              <a:path w="1017175" h="611576">
                <a:moveTo>
                  <a:pt x="0" y="0"/>
                </a:moveTo>
                <a:lnTo>
                  <a:pt x="1017175" y="0"/>
                </a:lnTo>
                <a:lnTo>
                  <a:pt x="1017175" y="611576"/>
                </a:lnTo>
                <a:lnTo>
                  <a:pt x="0" y="611576"/>
                </a:lnTo>
                <a:lnTo>
                  <a:pt x="0" y="0"/>
                </a:lnTo>
                <a:close/>
              </a:path>
            </a:pathLst>
          </a:custGeom>
          <a:blipFill>
            <a:blip r:embed="rId4">
              <a:extLst>
                <a:ext uri="{96DAC541-7B7A-43D3-8B79-37D633B846F1}">
                  <asvg:svgBlip xmlns:asvg="http://schemas.microsoft.com/office/drawing/2016/SVG/main" xmlns="" r:embed="rId23"/>
                </a:ext>
              </a:extLst>
            </a:blip>
            <a:stretch>
              <a:fillRect/>
            </a:stretch>
          </a:blipFill>
        </p:spPr>
      </p:sp>
      <p:sp>
        <p:nvSpPr>
          <p:cNvPr id="32" name="Freeform 32"/>
          <p:cNvSpPr/>
          <p:nvPr/>
        </p:nvSpPr>
        <p:spPr>
          <a:xfrm>
            <a:off x="17259300" y="408343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3" name="Freeform 33"/>
          <p:cNvSpPr/>
          <p:nvPr/>
        </p:nvSpPr>
        <p:spPr>
          <a:xfrm>
            <a:off x="12373967" y="7629220"/>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4" name="Freeform 34"/>
          <p:cNvSpPr/>
          <p:nvPr/>
        </p:nvSpPr>
        <p:spPr>
          <a:xfrm>
            <a:off x="-482637" y="472296"/>
            <a:ext cx="1511337" cy="621022"/>
          </a:xfrm>
          <a:custGeom>
            <a:avLst/>
            <a:gdLst/>
            <a:ahLst/>
            <a:cxnLst/>
            <a:rect l="l" t="t" r="r" b="b"/>
            <a:pathLst>
              <a:path w="1511337" h="621022">
                <a:moveTo>
                  <a:pt x="0" y="0"/>
                </a:moveTo>
                <a:lnTo>
                  <a:pt x="1511337" y="0"/>
                </a:lnTo>
                <a:lnTo>
                  <a:pt x="1511337" y="621023"/>
                </a:lnTo>
                <a:lnTo>
                  <a:pt x="0" y="62102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aphicFrame>
        <p:nvGraphicFramePr>
          <p:cNvPr id="35" name="Table 34"/>
          <p:cNvGraphicFramePr>
            <a:graphicFrameLocks noGrp="1"/>
          </p:cNvGraphicFramePr>
          <p:nvPr>
            <p:extLst>
              <p:ext uri="{D42A27DB-BD31-4B8C-83A1-F6EECF244321}">
                <p14:modId xmlns:p14="http://schemas.microsoft.com/office/powerpoint/2010/main" val="3029986708"/>
              </p:ext>
            </p:extLst>
          </p:nvPr>
        </p:nvGraphicFramePr>
        <p:xfrm>
          <a:off x="1544058" y="666365"/>
          <a:ext cx="15400958" cy="7850698"/>
        </p:xfrm>
        <a:graphic>
          <a:graphicData uri="http://schemas.openxmlformats.org/drawingml/2006/table">
            <a:tbl>
              <a:tblPr firstRow="1" firstCol="1" bandRow="1"/>
              <a:tblGrid>
                <a:gridCol w="2334036"/>
                <a:gridCol w="3200400"/>
                <a:gridCol w="9866522"/>
              </a:tblGrid>
              <a:tr h="515555">
                <a:tc>
                  <a:txBody>
                    <a:bodyPr/>
                    <a:lstStyle/>
                    <a:p>
                      <a:pPr algn="ctr">
                        <a:lnSpc>
                          <a:spcPct val="115000"/>
                        </a:lnSpc>
                        <a:spcAft>
                          <a:spcPts val="0"/>
                        </a:spcAft>
                      </a:pPr>
                      <a:r>
                        <a:rPr lang="en-US" sz="3600" b="1">
                          <a:effectLst/>
                          <a:highlight>
                            <a:srgbClr val="00FFFF"/>
                          </a:highlight>
                          <a:latin typeface="Times New Roman" panose="02020603050405020304" pitchFamily="18" charset="0"/>
                          <a:ea typeface="Calibri" panose="020F0502020204030204" pitchFamily="34" charset="0"/>
                        </a:rPr>
                        <a:t>Từ</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rPr>
                        <a:t>Giải thích</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highlight>
                            <a:srgbClr val="00FFFF"/>
                          </a:highlight>
                          <a:latin typeface="Times New Roman" panose="02020603050405020304" pitchFamily="18" charset="0"/>
                          <a:ea typeface="Times New Roman" panose="02020603050405020304" pitchFamily="18" charset="0"/>
                        </a:rPr>
                        <a:t>Cách giải thích </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555">
                <a:tc>
                  <a:txBody>
                    <a:bodyPr/>
                    <a:lstStyle/>
                    <a:p>
                      <a:pPr marL="0" lvl="0" indent="0" algn="just">
                        <a:lnSpc>
                          <a:spcPct val="115000"/>
                        </a:lnSpc>
                        <a:spcAft>
                          <a:spcPts val="0"/>
                        </a:spcAft>
                        <a:buFont typeface="+mj-lt"/>
                        <a:buNone/>
                      </a:pPr>
                      <a:r>
                        <a:rPr lang="vi-VN" sz="3600" b="1" smtClean="0">
                          <a:solidFill>
                            <a:srgbClr val="FF0000"/>
                          </a:solidFill>
                          <a:effectLst/>
                          <a:latin typeface="Times New Roman" panose="02020603050405020304" pitchFamily="18" charset="0"/>
                          <a:ea typeface="Calibri" panose="020F0502020204030204" pitchFamily="34" charset="0"/>
                        </a:rPr>
                        <a:t>Đ</a:t>
                      </a:r>
                      <a:r>
                        <a:rPr lang="en-US" sz="3600" b="1" smtClean="0">
                          <a:solidFill>
                            <a:srgbClr val="FF0000"/>
                          </a:solidFill>
                          <a:effectLst/>
                          <a:latin typeface="Times New Roman" panose="02020603050405020304" pitchFamily="18" charset="0"/>
                          <a:ea typeface="Calibri" panose="020F0502020204030204" pitchFamily="34" charset="0"/>
                        </a:rPr>
                        <a:t>ả kích</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FF0000"/>
                          </a:solidFill>
                          <a:effectLst/>
                          <a:latin typeface="Times New Roman" panose="02020603050405020304" pitchFamily="18" charset="0"/>
                          <a:ea typeface="Calibri" panose="020F0502020204030204" pitchFamily="34" charset="0"/>
                        </a:rPr>
                        <a:t> </a:t>
                      </a:r>
                      <a:r>
                        <a:rPr lang="vi-VN" sz="3600" smtClean="0">
                          <a:solidFill>
                            <a:srgbClr val="FF0000"/>
                          </a:solidFill>
                          <a:effectLst/>
                          <a:latin typeface="Times New Roman" panose="02020603050405020304" pitchFamily="18" charset="0"/>
                          <a:ea typeface="Calibri" panose="020F0502020204030204" pitchFamily="34" charset="0"/>
                        </a:rPr>
                        <a:t>Sử</a:t>
                      </a:r>
                      <a:r>
                        <a:rPr lang="vi-VN" sz="3600" baseline="0" smtClean="0">
                          <a:solidFill>
                            <a:srgbClr val="FF0000"/>
                          </a:solidFill>
                          <a:effectLst/>
                          <a:latin typeface="Times New Roman" panose="02020603050405020304" pitchFamily="18" charset="0"/>
                          <a:ea typeface="Calibri" panose="020F0502020204030204" pitchFamily="34" charset="0"/>
                        </a:rPr>
                        <a:t> dụng động từ/cụm động từ để giải thích</a:t>
                      </a:r>
                      <a:r>
                        <a:rPr lang="en-US" sz="3600" baseline="0" smtClean="0">
                          <a:solidFill>
                            <a:srgbClr val="FF0000"/>
                          </a:solidFill>
                          <a:effectLst/>
                          <a:latin typeface="Times New Roman" panose="02020603050405020304" pitchFamily="18" charset="0"/>
                          <a:ea typeface="Calibri" panose="020F0502020204030204" pitchFamily="34" charset="0"/>
                        </a:rPr>
                        <a:t>:</a:t>
                      </a:r>
                      <a:r>
                        <a:rPr lang="vi-VN" sz="3600" baseline="0" smtClean="0">
                          <a:solidFill>
                            <a:srgbClr val="FF0000"/>
                          </a:solidFill>
                          <a:effectLst/>
                          <a:latin typeface="Times New Roman" panose="02020603050405020304" pitchFamily="18" charset="0"/>
                          <a:ea typeface="Calibri" panose="020F0502020204030204" pitchFamily="34" charset="0"/>
                        </a:rPr>
                        <a:t> bỏ từ «việc»</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555">
                <a:tc>
                  <a:txBody>
                    <a:bodyPr/>
                    <a:lstStyle/>
                    <a:p>
                      <a:pPr marL="0" lvl="0" indent="0" algn="just">
                        <a:lnSpc>
                          <a:spcPct val="115000"/>
                        </a:lnSpc>
                        <a:spcAft>
                          <a:spcPts val="0"/>
                        </a:spcAft>
                        <a:buFont typeface="+mj-lt"/>
                        <a:buNone/>
                      </a:pPr>
                      <a:r>
                        <a:rPr lang="vi-VN" sz="3600" b="1" smtClean="0">
                          <a:solidFill>
                            <a:srgbClr val="FF0000"/>
                          </a:solidFill>
                          <a:effectLst/>
                          <a:latin typeface="Times New Roman" panose="02020603050405020304" pitchFamily="18" charset="0"/>
                          <a:ea typeface="Calibri" panose="020F0502020204030204" pitchFamily="34" charset="0"/>
                        </a:rPr>
                        <a:t>K</a:t>
                      </a:r>
                      <a:r>
                        <a:rPr lang="en-US" sz="3600" b="1" smtClean="0">
                          <a:solidFill>
                            <a:srgbClr val="FF0000"/>
                          </a:solidFill>
                          <a:effectLst/>
                          <a:latin typeface="Times New Roman" panose="02020603050405020304" pitchFamily="18" charset="0"/>
                          <a:ea typeface="Calibri" panose="020F0502020204030204" pitchFamily="34" charset="0"/>
                        </a:rPr>
                        <a:t>hép </a:t>
                      </a:r>
                      <a:r>
                        <a:rPr lang="en-US" sz="3600" b="1">
                          <a:solidFill>
                            <a:srgbClr val="FF0000"/>
                          </a:solidFill>
                          <a:effectLst/>
                          <a:latin typeface="Times New Roman" panose="02020603050405020304" pitchFamily="18" charset="0"/>
                          <a:ea typeface="Calibri" panose="020F0502020204030204" pitchFamily="34" charset="0"/>
                        </a:rPr>
                        <a:t>nép</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FF0000"/>
                          </a:solidFill>
                          <a:effectLst/>
                          <a:latin typeface="Times New Roman" panose="02020603050405020304" pitchFamily="18" charset="0"/>
                          <a:ea typeface="Calibri" panose="020F0502020204030204" pitchFamily="34" charset="0"/>
                        </a:rPr>
                        <a:t> </a:t>
                      </a:r>
                      <a:r>
                        <a:rPr lang="vi-VN" sz="3600" smtClean="0">
                          <a:solidFill>
                            <a:srgbClr val="FF0000"/>
                          </a:solidFill>
                          <a:effectLst/>
                          <a:latin typeface="Times New Roman" panose="02020603050405020304" pitchFamily="18" charset="0"/>
                          <a:ea typeface="Calibri" panose="020F0502020204030204" pitchFamily="34" charset="0"/>
                        </a:rPr>
                        <a:t>Thêm</a:t>
                      </a:r>
                      <a:r>
                        <a:rPr lang="vi-VN" sz="3600" baseline="0" smtClean="0">
                          <a:solidFill>
                            <a:srgbClr val="FF0000"/>
                          </a:solidFill>
                          <a:effectLst/>
                          <a:latin typeface="Times New Roman" panose="02020603050405020304" pitchFamily="18" charset="0"/>
                          <a:ea typeface="Calibri" panose="020F0502020204030204" pitchFamily="34" charset="0"/>
                        </a:rPr>
                        <a:t> từ «có»</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6954">
                <a:tc>
                  <a:txBody>
                    <a:bodyPr/>
                    <a:lstStyle/>
                    <a:p>
                      <a:pPr marL="0" lvl="0" indent="0" algn="just">
                        <a:lnSpc>
                          <a:spcPct val="115000"/>
                        </a:lnSpc>
                        <a:spcAft>
                          <a:spcPts val="0"/>
                        </a:spcAft>
                        <a:buFont typeface="+mj-lt"/>
                        <a:buNone/>
                      </a:pPr>
                      <a:r>
                        <a:rPr lang="en-US" sz="3600" b="1" smtClean="0">
                          <a:solidFill>
                            <a:srgbClr val="FF0000"/>
                          </a:solidFill>
                          <a:effectLst/>
                          <a:latin typeface="Times New Roman" panose="02020603050405020304" pitchFamily="18" charset="0"/>
                          <a:ea typeface="Calibri" panose="020F0502020204030204" pitchFamily="34" charset="0"/>
                        </a:rPr>
                        <a:t>Trắng</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6" name="Rectangle 35"/>
          <p:cNvSpPr/>
          <p:nvPr/>
        </p:nvSpPr>
        <p:spPr>
          <a:xfrm>
            <a:off x="4055602" y="1205652"/>
            <a:ext cx="1992853" cy="613245"/>
          </a:xfrm>
          <a:prstGeom prst="rect">
            <a:avLst/>
          </a:prstGeom>
        </p:spPr>
        <p:txBody>
          <a:bodyPr wrap="none">
            <a:spAutoFit/>
          </a:bodyPr>
          <a:lstStyle/>
          <a:p>
            <a:pPr algn="just">
              <a:lnSpc>
                <a:spcPct val="115000"/>
              </a:lnSpc>
              <a:spcAft>
                <a:spcPts val="0"/>
              </a:spcAft>
            </a:pPr>
            <a:r>
              <a:rPr lang="vi-VN" sz="3200" smtClean="0">
                <a:solidFill>
                  <a:srgbClr val="FF0000"/>
                </a:solidFill>
                <a:latin typeface="Times New Roman" panose="02020603050405020304" pitchFamily="18" charset="0"/>
                <a:ea typeface="Calibri" panose="020F0502020204030204" pitchFamily="34" charset="0"/>
              </a:rPr>
              <a:t>Chưa đúng</a:t>
            </a:r>
            <a:endParaRPr lang="en-GB" sz="3200">
              <a:latin typeface="Times New Roman" panose="02020603050405020304" pitchFamily="18" charset="0"/>
              <a:ea typeface="Calibri" panose="020F0502020204030204" pitchFamily="34" charset="0"/>
            </a:endParaRPr>
          </a:p>
        </p:txBody>
      </p:sp>
      <p:sp>
        <p:nvSpPr>
          <p:cNvPr id="37" name="Rectangle 36"/>
          <p:cNvSpPr/>
          <p:nvPr/>
        </p:nvSpPr>
        <p:spPr>
          <a:xfrm>
            <a:off x="4147073" y="1929733"/>
            <a:ext cx="1992853" cy="613245"/>
          </a:xfrm>
          <a:prstGeom prst="rect">
            <a:avLst/>
          </a:prstGeom>
        </p:spPr>
        <p:txBody>
          <a:bodyPr wrap="none">
            <a:spAutoFit/>
          </a:bodyPr>
          <a:lstStyle/>
          <a:p>
            <a:pPr algn="just">
              <a:lnSpc>
                <a:spcPct val="115000"/>
              </a:lnSpc>
              <a:spcAft>
                <a:spcPts val="0"/>
              </a:spcAft>
            </a:pPr>
            <a:r>
              <a:rPr lang="vi-VN" sz="3200" smtClean="0">
                <a:solidFill>
                  <a:srgbClr val="FF0000"/>
                </a:solidFill>
                <a:latin typeface="Times New Roman" panose="02020603050405020304" pitchFamily="18" charset="0"/>
                <a:ea typeface="Calibri" panose="020F0502020204030204" pitchFamily="34" charset="0"/>
              </a:rPr>
              <a:t>Chưa đúng</a:t>
            </a:r>
            <a:endParaRPr lang="en-GB" sz="3200">
              <a:latin typeface="Times New Roman" panose="02020603050405020304" pitchFamily="18" charset="0"/>
              <a:ea typeface="Calibri" panose="020F0502020204030204" pitchFamily="34" charset="0"/>
            </a:endParaRPr>
          </a:p>
        </p:txBody>
      </p:sp>
      <p:sp>
        <p:nvSpPr>
          <p:cNvPr id="38" name="Rectangle 37"/>
          <p:cNvSpPr/>
          <p:nvPr/>
        </p:nvSpPr>
        <p:spPr>
          <a:xfrm>
            <a:off x="3913052" y="2481449"/>
            <a:ext cx="3097348" cy="4056495"/>
          </a:xfrm>
          <a:prstGeom prst="rect">
            <a:avLst/>
          </a:prstGeom>
        </p:spPr>
        <p:txBody>
          <a:bodyPr wrap="square">
            <a:spAutoFit/>
          </a:bodyPr>
          <a:lstStyle/>
          <a:p>
            <a:pPr algn="just">
              <a:lnSpc>
                <a:spcPct val="115000"/>
              </a:lnSpc>
              <a:spcAft>
                <a:spcPts val="0"/>
              </a:spcAft>
            </a:pPr>
            <a:r>
              <a:rPr lang="en-US" sz="3200">
                <a:solidFill>
                  <a:srgbClr val="FF0000"/>
                </a:solidFill>
                <a:latin typeface="Times New Roman" panose="02020603050405020304" pitchFamily="18" charset="0"/>
                <a:ea typeface="Calibri" panose="020F0502020204030204" pitchFamily="34" charset="0"/>
              </a:rPr>
              <a:t>Chưa đúng:   </a:t>
            </a:r>
            <a:r>
              <a:rPr lang="en-US" sz="3200" b="1">
                <a:solidFill>
                  <a:srgbClr val="000000"/>
                </a:solidFill>
                <a:latin typeface="Times New Roman" panose="02020603050405020304" pitchFamily="18" charset="0"/>
                <a:ea typeface="Times New Roman" panose="02020603050405020304" pitchFamily="18" charset="0"/>
              </a:rPr>
              <a:t>Vì cách giải thích này còn thiếu ý, chưa bao hàm được hết ý nghĩa của từ. </a:t>
            </a:r>
            <a:endParaRPr lang="en-GB" sz="3200" b="1">
              <a:latin typeface="Times New Roman" panose="02020603050405020304" pitchFamily="18" charset="0"/>
              <a:ea typeface="Calibri" panose="020F0502020204030204" pitchFamily="34" charset="0"/>
            </a:endParaRPr>
          </a:p>
          <a:p>
            <a:pPr algn="just">
              <a:lnSpc>
                <a:spcPct val="115000"/>
              </a:lnSpc>
              <a:spcAft>
                <a:spcPts val="0"/>
              </a:spcAft>
            </a:pPr>
            <a:r>
              <a:rPr lang="en-US" sz="3200" b="1">
                <a:solidFill>
                  <a:srgbClr val="000000"/>
                </a:solidFill>
                <a:latin typeface="Times New Roman" panose="02020603050405020304" pitchFamily="18" charset="0"/>
                <a:ea typeface="Times New Roman" panose="02020603050405020304" pitchFamily="18" charset="0"/>
              </a:rPr>
              <a:t>trắng </a:t>
            </a:r>
            <a:endParaRPr lang="en-GB" sz="3200" b="1">
              <a:latin typeface="Times New Roman" panose="02020603050405020304" pitchFamily="18" charset="0"/>
              <a:ea typeface="Calibri" panose="020F0502020204030204" pitchFamily="34" charset="0"/>
            </a:endParaRPr>
          </a:p>
        </p:txBody>
      </p:sp>
      <p:sp>
        <p:nvSpPr>
          <p:cNvPr id="39" name="Rectangle 38"/>
          <p:cNvSpPr/>
          <p:nvPr/>
        </p:nvSpPr>
        <p:spPr>
          <a:xfrm>
            <a:off x="7137542" y="2413855"/>
            <a:ext cx="9144000" cy="5189113"/>
          </a:xfrm>
          <a:prstGeom prst="rect">
            <a:avLst/>
          </a:prstGeom>
        </p:spPr>
        <p:txBody>
          <a:bodyPr>
            <a:spAutoFit/>
          </a:bodyPr>
          <a:lstStyle/>
          <a:p>
            <a:pPr algn="just">
              <a:lnSpc>
                <a:spcPct val="115000"/>
              </a:lnSpc>
              <a:spcAft>
                <a:spcPts val="0"/>
              </a:spcAft>
            </a:pPr>
            <a:r>
              <a:rPr lang="en-US" sz="3200" b="1" smtClean="0">
                <a:latin typeface="Times New Roman" panose="02020603050405020304" pitchFamily="18" charset="0"/>
                <a:ea typeface="Times New Roman" panose="02020603050405020304" pitchFamily="18" charset="0"/>
              </a:rPr>
              <a:t> </a:t>
            </a:r>
            <a:endParaRPr lang="en-GB" sz="3200" b="1">
              <a:latin typeface="Times New Roman" panose="02020603050405020304" pitchFamily="18" charset="0"/>
              <a:ea typeface="Calibri" panose="020F0502020204030204" pitchFamily="34" charset="0"/>
            </a:endParaRPr>
          </a:p>
          <a:p>
            <a:pPr algn="just">
              <a:lnSpc>
                <a:spcPct val="115000"/>
              </a:lnSpc>
              <a:spcAft>
                <a:spcPts val="0"/>
              </a:spcAft>
            </a:pPr>
            <a:r>
              <a:rPr lang="en-US" sz="3200" b="1">
                <a:latin typeface="Times New Roman" panose="02020603050405020304" pitchFamily="18" charset="0"/>
                <a:ea typeface="Calibri" panose="020F0502020204030204" pitchFamily="34" charset="0"/>
              </a:rPr>
              <a:t>1. Có màu như màu của vôi, bông. Vải trắng.</a:t>
            </a:r>
            <a:br>
              <a:rPr lang="en-US" sz="3200" b="1">
                <a:latin typeface="Times New Roman" panose="02020603050405020304" pitchFamily="18" charset="0"/>
                <a:ea typeface="Calibri" panose="020F0502020204030204" pitchFamily="34" charset="0"/>
              </a:rPr>
            </a:br>
            <a:r>
              <a:rPr lang="en-US" sz="3200" b="1">
                <a:latin typeface="Times New Roman" panose="02020603050405020304" pitchFamily="18" charset="0"/>
                <a:ea typeface="Calibri" panose="020F0502020204030204" pitchFamily="34" charset="0"/>
              </a:rPr>
              <a:t>2. Có màu sáng phân biệt với những cái cùng loại sẫm hay có màu khác. Rượu trắng. Da trắng. Đường cát trắng.</a:t>
            </a:r>
            <a:endParaRPr lang="vi-VN" sz="3200" b="1">
              <a:latin typeface="Times New Roman" panose="02020603050405020304" pitchFamily="18" charset="0"/>
              <a:ea typeface="Calibri" panose="020F0502020204030204" pitchFamily="34" charset="0"/>
            </a:endParaRPr>
          </a:p>
          <a:p>
            <a:pPr algn="just">
              <a:lnSpc>
                <a:spcPct val="115000"/>
              </a:lnSpc>
              <a:spcAft>
                <a:spcPts val="0"/>
              </a:spcAft>
            </a:pPr>
            <a:r>
              <a:rPr lang="en-US" sz="3200" b="1">
                <a:latin typeface="Times New Roman" panose="02020603050405020304" pitchFamily="18" charset="0"/>
                <a:ea typeface="Calibri" panose="020F0502020204030204" pitchFamily="34" charset="0"/>
              </a:rPr>
              <a:t>3. Hoàn toàn không có hay không còn gì cả. Hai bàn tay</a:t>
            </a:r>
            <a:r>
              <a:rPr lang="vi-VN" sz="3200" b="1">
                <a:latin typeface="Times New Roman" panose="02020603050405020304" pitchFamily="18" charset="0"/>
                <a:ea typeface="Calibri" panose="020F0502020204030204" pitchFamily="34" charset="0"/>
              </a:rPr>
              <a:t> </a:t>
            </a:r>
            <a:r>
              <a:rPr lang="en-US" sz="3200" b="1">
                <a:latin typeface="Times New Roman" panose="02020603050405020304" pitchFamily="18" charset="0"/>
                <a:ea typeface="Calibri" panose="020F0502020204030204" pitchFamily="34" charset="0"/>
              </a:rPr>
              <a:t>trắng. Thức trắng đêm.</a:t>
            </a:r>
            <a:endParaRPr lang="vi-VN" sz="3200" b="1">
              <a:latin typeface="Times New Roman" panose="02020603050405020304" pitchFamily="18" charset="0"/>
              <a:ea typeface="Calibri" panose="020F0502020204030204" pitchFamily="34" charset="0"/>
            </a:endParaRPr>
          </a:p>
          <a:p>
            <a:pPr algn="just">
              <a:lnSpc>
                <a:spcPct val="115000"/>
              </a:lnSpc>
              <a:spcAft>
                <a:spcPts val="0"/>
              </a:spcAft>
            </a:pPr>
            <a:r>
              <a:rPr lang="en-US" sz="3200" b="1">
                <a:latin typeface="Times New Roman" panose="02020603050405020304" pitchFamily="18" charset="0"/>
                <a:ea typeface="Calibri" panose="020F0502020204030204" pitchFamily="34" charset="0"/>
              </a:rPr>
              <a:t>4. Nốt nhạc có độ dài bằng hai nốt đen. La trắng.</a:t>
            </a:r>
            <a:endParaRPr lang="en-GB" sz="3200" b="1">
              <a:latin typeface="Times New Roman" panose="02020603050405020304" pitchFamily="18" charset="0"/>
              <a:ea typeface="Calibri" panose="020F0502020204030204" pitchFamily="34" charset="0"/>
            </a:endParaRPr>
          </a:p>
          <a:p>
            <a:pPr algn="just">
              <a:lnSpc>
                <a:spcPct val="115000"/>
              </a:lnSpc>
              <a:spcAft>
                <a:spcPts val="0"/>
              </a:spcAft>
            </a:pPr>
            <a:r>
              <a:rPr lang="en-US" sz="3200" b="1">
                <a:latin typeface="Times New Roman" panose="02020603050405020304" pitchFamily="18" charset="0"/>
                <a:ea typeface="Calibri" panose="020F0502020204030204" pitchFamily="34" charset="0"/>
              </a:rPr>
              <a:t>5. Rõ hết sự thật. Nói trắng ra</a:t>
            </a:r>
            <a:endParaRPr lang="en-GB" sz="32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2" name="Freeform 2"/>
          <p:cNvSpPr/>
          <p:nvPr/>
        </p:nvSpPr>
        <p:spPr>
          <a:xfrm>
            <a:off x="9859054"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7056361" y="-5127938"/>
            <a:ext cx="14412738" cy="1441273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grpSp>
        <p:nvGrpSpPr>
          <p:cNvPr id="7" name="Group 7"/>
          <p:cNvGrpSpPr/>
          <p:nvPr/>
        </p:nvGrpSpPr>
        <p:grpSpPr>
          <a:xfrm>
            <a:off x="7088509" y="-5062601"/>
            <a:ext cx="14282064" cy="1428206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7F7F7"/>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537"/>
                </a:lnSpc>
              </a:pPr>
              <a:endParaRPr/>
            </a:p>
          </p:txBody>
        </p:sp>
      </p:grpSp>
      <p:sp>
        <p:nvSpPr>
          <p:cNvPr id="10" name="Freeform 10"/>
          <p:cNvSpPr/>
          <p:nvPr/>
        </p:nvSpPr>
        <p:spPr>
          <a:xfrm flipH="1">
            <a:off x="6152619" y="7719455"/>
            <a:ext cx="8268762" cy="3217300"/>
          </a:xfrm>
          <a:custGeom>
            <a:avLst/>
            <a:gdLst/>
            <a:ahLst/>
            <a:cxnLst/>
            <a:rect l="l" t="t" r="r" b="b"/>
            <a:pathLst>
              <a:path w="8268762" h="3217300">
                <a:moveTo>
                  <a:pt x="8268762" y="0"/>
                </a:moveTo>
                <a:lnTo>
                  <a:pt x="0" y="0"/>
                </a:lnTo>
                <a:lnTo>
                  <a:pt x="0" y="3217300"/>
                </a:lnTo>
                <a:lnTo>
                  <a:pt x="8268762" y="3217300"/>
                </a:lnTo>
                <a:lnTo>
                  <a:pt x="826876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3235085" y="5601051"/>
            <a:ext cx="9057522" cy="5335704"/>
          </a:xfrm>
          <a:custGeom>
            <a:avLst/>
            <a:gdLst/>
            <a:ahLst/>
            <a:cxnLst/>
            <a:rect l="l" t="t" r="r" b="b"/>
            <a:pathLst>
              <a:path w="9057522" h="5335704">
                <a:moveTo>
                  <a:pt x="9057523" y="0"/>
                </a:moveTo>
                <a:lnTo>
                  <a:pt x="0" y="0"/>
                </a:lnTo>
                <a:lnTo>
                  <a:pt x="0" y="5335704"/>
                </a:lnTo>
                <a:lnTo>
                  <a:pt x="9057523" y="5335704"/>
                </a:lnTo>
                <a:lnTo>
                  <a:pt x="905752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038399" y="6036712"/>
            <a:ext cx="9057522" cy="5335704"/>
          </a:xfrm>
          <a:custGeom>
            <a:avLst/>
            <a:gdLst/>
            <a:ahLst/>
            <a:cxnLst/>
            <a:rect l="l" t="t" r="r" b="b"/>
            <a:pathLst>
              <a:path w="9057522" h="5335704">
                <a:moveTo>
                  <a:pt x="0" y="0"/>
                </a:moveTo>
                <a:lnTo>
                  <a:pt x="9057523" y="0"/>
                </a:lnTo>
                <a:lnTo>
                  <a:pt x="9057523" y="5335704"/>
                </a:lnTo>
                <a:lnTo>
                  <a:pt x="0" y="5335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5719642" y="872624"/>
            <a:ext cx="1884073" cy="1205807"/>
          </a:xfrm>
          <a:custGeom>
            <a:avLst/>
            <a:gdLst/>
            <a:ahLst/>
            <a:cxnLst/>
            <a:rect l="l" t="t" r="r" b="b"/>
            <a:pathLst>
              <a:path w="1884073" h="1205807">
                <a:moveTo>
                  <a:pt x="0" y="0"/>
                </a:moveTo>
                <a:lnTo>
                  <a:pt x="1884073" y="0"/>
                </a:lnTo>
                <a:lnTo>
                  <a:pt x="1884073" y="1205807"/>
                </a:lnTo>
                <a:lnTo>
                  <a:pt x="0" y="120580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15019">
            <a:off x="5384930" y="7688279"/>
            <a:ext cx="967386" cy="963868"/>
          </a:xfrm>
          <a:custGeom>
            <a:avLst/>
            <a:gdLst/>
            <a:ahLst/>
            <a:cxnLst/>
            <a:rect l="l" t="t" r="r" b="b"/>
            <a:pathLst>
              <a:path w="967386" h="963868">
                <a:moveTo>
                  <a:pt x="0" y="0"/>
                </a:moveTo>
                <a:lnTo>
                  <a:pt x="967386" y="0"/>
                </a:lnTo>
                <a:lnTo>
                  <a:pt x="967386" y="963868"/>
                </a:lnTo>
                <a:lnTo>
                  <a:pt x="0" y="9638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487284" y="7107878"/>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028700" y="4044800"/>
            <a:ext cx="719101" cy="693033"/>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482637" y="533442"/>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a:off x="449044" y="5587453"/>
            <a:ext cx="4449508" cy="5151385"/>
          </a:xfrm>
          <a:custGeom>
            <a:avLst/>
            <a:gdLst/>
            <a:ahLst/>
            <a:cxnLst/>
            <a:rect l="l" t="t" r="r" b="b"/>
            <a:pathLst>
              <a:path w="4449508" h="5151385">
                <a:moveTo>
                  <a:pt x="0" y="0"/>
                </a:moveTo>
                <a:lnTo>
                  <a:pt x="4449508" y="0"/>
                </a:lnTo>
                <a:lnTo>
                  <a:pt x="4449508" y="5151385"/>
                </a:lnTo>
                <a:lnTo>
                  <a:pt x="0" y="5151385"/>
                </a:lnTo>
                <a:lnTo>
                  <a:pt x="0" y="0"/>
                </a:lnTo>
                <a:close/>
              </a:path>
            </a:pathLst>
          </a:custGeom>
          <a:blipFill>
            <a:blip r:embed="rId20">
              <a:extLst>
                <a:ext uri="{96DAC541-7B7A-43D3-8B79-37D633B846F1}">
                  <asvg:svgBlip xmlns:asvg="http://schemas.microsoft.com/office/drawing/2016/SVG/main" xmlns="" r:embed="rId23"/>
                </a:ext>
              </a:extLst>
            </a:blip>
            <a:stretch>
              <a:fillRect/>
            </a:stretch>
          </a:blipFill>
        </p:spPr>
      </p:sp>
      <p:sp>
        <p:nvSpPr>
          <p:cNvPr id="27" name="TextBox 27"/>
          <p:cNvSpPr txBox="1"/>
          <p:nvPr/>
        </p:nvSpPr>
        <p:spPr>
          <a:xfrm>
            <a:off x="8504459" y="1769452"/>
            <a:ext cx="8754841" cy="48474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2599"/>
              </a:lnSpc>
            </a:pPr>
            <a:r>
              <a:rPr lang="vi-VN" sz="9000" b="1" smtClean="0">
                <a:solidFill>
                  <a:srgbClr val="000000"/>
                </a:solidFill>
                <a:latin typeface="Times New Roman" pitchFamily="18" charset="0"/>
                <a:cs typeface="Times New Roman" pitchFamily="18" charset="0"/>
              </a:rPr>
              <a:t>Hoạt động 3</a:t>
            </a:r>
          </a:p>
          <a:p>
            <a:pPr algn="ctr">
              <a:lnSpc>
                <a:spcPts val="12599"/>
              </a:lnSpc>
            </a:pPr>
            <a:r>
              <a:rPr lang="vi-VN" sz="9000" b="1" smtClean="0">
                <a:solidFill>
                  <a:srgbClr val="C00000"/>
                </a:solidFill>
                <a:latin typeface="Times New Roman" pitchFamily="18" charset="0"/>
                <a:cs typeface="Times New Roman" pitchFamily="18" charset="0"/>
              </a:rPr>
              <a:t>Vận dụng – Từ đọc đến viết</a:t>
            </a:r>
            <a:endParaRPr lang="en-US" sz="9000" b="1">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3474102" y="8050503"/>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0500106" y="5817916"/>
            <a:ext cx="9057522" cy="5335704"/>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0500106" y="6244630"/>
            <a:ext cx="5043840" cy="4810563"/>
          </a:xfrm>
          <a:custGeom>
            <a:avLst/>
            <a:gdLst/>
            <a:ahLst/>
            <a:cxnLst/>
            <a:rect l="l" t="t" r="r" b="b"/>
            <a:pathLst>
              <a:path w="5043840" h="4810563">
                <a:moveTo>
                  <a:pt x="0" y="0"/>
                </a:moveTo>
                <a:lnTo>
                  <a:pt x="5043840" y="0"/>
                </a:lnTo>
                <a:lnTo>
                  <a:pt x="5043840" y="4810563"/>
                </a:lnTo>
                <a:lnTo>
                  <a:pt x="0" y="48105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968444" y="154993"/>
            <a:ext cx="11280079" cy="8544660"/>
          </a:xfrm>
          <a:custGeom>
            <a:avLst/>
            <a:gdLst/>
            <a:ahLst/>
            <a:cxnLst/>
            <a:rect l="l" t="t" r="r" b="b"/>
            <a:pathLst>
              <a:path w="11280079" h="8544660">
                <a:moveTo>
                  <a:pt x="0" y="0"/>
                </a:moveTo>
                <a:lnTo>
                  <a:pt x="11280079" y="0"/>
                </a:lnTo>
                <a:lnTo>
                  <a:pt x="11280079" y="8544660"/>
                </a:lnTo>
                <a:lnTo>
                  <a:pt x="0" y="85446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699807" y="6398205"/>
            <a:ext cx="7764161" cy="6521895"/>
          </a:xfrm>
          <a:custGeom>
            <a:avLst/>
            <a:gdLst/>
            <a:ahLst/>
            <a:cxnLst/>
            <a:rect l="l" t="t" r="r" b="b"/>
            <a:pathLst>
              <a:path w="7764161" h="6521895">
                <a:moveTo>
                  <a:pt x="0" y="0"/>
                </a:moveTo>
                <a:lnTo>
                  <a:pt x="7764161" y="0"/>
                </a:lnTo>
                <a:lnTo>
                  <a:pt x="7764161" y="6521895"/>
                </a:lnTo>
                <a:lnTo>
                  <a:pt x="0" y="65218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4175179" y="1301740"/>
            <a:ext cx="1985903" cy="1668158"/>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4720195" y="2078431"/>
            <a:ext cx="2354874" cy="91626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468743" y="4975618"/>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496314">
            <a:off x="4817252" y="7171687"/>
            <a:ext cx="652496" cy="650124"/>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rot="215019">
            <a:off x="10728466" y="635488"/>
            <a:ext cx="1337367" cy="1332504"/>
          </a:xfrm>
          <a:custGeom>
            <a:avLst/>
            <a:gdLst/>
            <a:ahLst/>
            <a:cxnLst/>
            <a:rect l="l" t="t" r="r" b="b"/>
            <a:pathLst>
              <a:path w="1337367" h="1332504">
                <a:moveTo>
                  <a:pt x="0" y="0"/>
                </a:moveTo>
                <a:lnTo>
                  <a:pt x="1337368" y="0"/>
                </a:lnTo>
                <a:lnTo>
                  <a:pt x="1337368" y="1332504"/>
                </a:lnTo>
                <a:lnTo>
                  <a:pt x="0" y="133250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13390454" y="4680553"/>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a:off x="669150" y="885384"/>
            <a:ext cx="719101" cy="693033"/>
          </a:xfrm>
          <a:custGeom>
            <a:avLst/>
            <a:gdLst/>
            <a:ahLst/>
            <a:cxnLst/>
            <a:rect l="l" t="t" r="r" b="b"/>
            <a:pathLst>
              <a:path w="719101" h="693033">
                <a:moveTo>
                  <a:pt x="0" y="0"/>
                </a:moveTo>
                <a:lnTo>
                  <a:pt x="719100" y="0"/>
                </a:lnTo>
                <a:lnTo>
                  <a:pt x="719100" y="693033"/>
                </a:lnTo>
                <a:lnTo>
                  <a:pt x="0" y="69303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17347004" y="4427323"/>
            <a:ext cx="1511337" cy="621022"/>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8" name="Freeform 18"/>
          <p:cNvSpPr/>
          <p:nvPr/>
        </p:nvSpPr>
        <p:spPr>
          <a:xfrm>
            <a:off x="-630183" y="6285834"/>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9" name="TextBox 19"/>
          <p:cNvSpPr txBox="1"/>
          <p:nvPr/>
        </p:nvSpPr>
        <p:spPr>
          <a:xfrm>
            <a:off x="3886784" y="1431675"/>
            <a:ext cx="6794108" cy="3231654"/>
          </a:xfrm>
          <a:prstGeom prst="rect">
            <a:avLst/>
          </a:prstGeom>
        </p:spPr>
        <p:txBody>
          <a:bodyPr lIns="0" tIns="0" rIns="0" bIns="0" rtlCol="0" anchor="t">
            <a:spAutoFit/>
          </a:bodyPr>
          <a:lstStyle/>
          <a:p>
            <a:pPr algn="ctr">
              <a:lnSpc>
                <a:spcPts val="12599"/>
              </a:lnSpc>
            </a:pPr>
            <a:r>
              <a:rPr lang="vi-VN" sz="9000" b="1" smtClean="0">
                <a:solidFill>
                  <a:srgbClr val="000000"/>
                </a:solidFill>
                <a:latin typeface="+mj-lt"/>
              </a:rPr>
              <a:t>Hoạt động 1</a:t>
            </a:r>
          </a:p>
          <a:p>
            <a:pPr algn="ctr">
              <a:lnSpc>
                <a:spcPts val="12599"/>
              </a:lnSpc>
            </a:pPr>
            <a:r>
              <a:rPr lang="vi-VN" sz="9000" b="1" smtClean="0">
                <a:solidFill>
                  <a:srgbClr val="000000"/>
                </a:solidFill>
                <a:latin typeface="+mj-lt"/>
              </a:rPr>
              <a:t>Khởi động</a:t>
            </a:r>
            <a:endParaRPr lang="en-US" sz="9000" b="1">
              <a:solidFill>
                <a:srgbClr val="000000"/>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DBD8"/>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42832" y="6497165"/>
            <a:ext cx="8165474" cy="4810206"/>
          </a:xfrm>
          <a:custGeom>
            <a:avLst/>
            <a:gdLst/>
            <a:ahLst/>
            <a:cxnLst/>
            <a:rect l="l" t="t" r="r" b="b"/>
            <a:pathLst>
              <a:path w="8165474" h="4810206">
                <a:moveTo>
                  <a:pt x="0" y="0"/>
                </a:moveTo>
                <a:lnTo>
                  <a:pt x="8165474" y="0"/>
                </a:lnTo>
                <a:lnTo>
                  <a:pt x="8165474" y="4810207"/>
                </a:lnTo>
                <a:lnTo>
                  <a:pt x="0" y="481020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755870" y="809007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24413" y="5997352"/>
            <a:ext cx="7764161" cy="6521895"/>
          </a:xfrm>
          <a:custGeom>
            <a:avLst/>
            <a:gdLst/>
            <a:ahLst/>
            <a:cxnLst/>
            <a:rect l="l" t="t" r="r" b="b"/>
            <a:pathLst>
              <a:path w="7764161" h="6521895">
                <a:moveTo>
                  <a:pt x="7764161" y="0"/>
                </a:moveTo>
                <a:lnTo>
                  <a:pt x="0" y="0"/>
                </a:lnTo>
                <a:lnTo>
                  <a:pt x="0" y="6521896"/>
                </a:lnTo>
                <a:lnTo>
                  <a:pt x="7764161" y="6521896"/>
                </a:lnTo>
                <a:lnTo>
                  <a:pt x="77641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15019" flipH="1">
            <a:off x="15275181" y="1649702"/>
            <a:ext cx="1337367" cy="1332504"/>
          </a:xfrm>
          <a:custGeom>
            <a:avLst/>
            <a:gdLst/>
            <a:ahLst/>
            <a:cxnLst/>
            <a:rect l="l" t="t" r="r" b="b"/>
            <a:pathLst>
              <a:path w="1337367" h="1332504">
                <a:moveTo>
                  <a:pt x="1337367" y="0"/>
                </a:moveTo>
                <a:lnTo>
                  <a:pt x="0" y="0"/>
                </a:lnTo>
                <a:lnTo>
                  <a:pt x="0" y="1332505"/>
                </a:lnTo>
                <a:lnTo>
                  <a:pt x="1337367" y="1332505"/>
                </a:lnTo>
                <a:lnTo>
                  <a:pt x="1337367"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74953" y="357401"/>
            <a:ext cx="1955949" cy="1251807"/>
          </a:xfrm>
          <a:custGeom>
            <a:avLst/>
            <a:gdLst/>
            <a:ahLst/>
            <a:cxnLst/>
            <a:rect l="l" t="t" r="r" b="b"/>
            <a:pathLst>
              <a:path w="1955949" h="1251807">
                <a:moveTo>
                  <a:pt x="0" y="0"/>
                </a:moveTo>
                <a:lnTo>
                  <a:pt x="1955949" y="0"/>
                </a:lnTo>
                <a:lnTo>
                  <a:pt x="1955949" y="1251808"/>
                </a:lnTo>
                <a:lnTo>
                  <a:pt x="0" y="12518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17182294" y="4965759"/>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303022" y="3818370"/>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17006494" y="359014"/>
            <a:ext cx="719101" cy="693033"/>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5" name="Freeform 35"/>
          <p:cNvSpPr/>
          <p:nvPr/>
        </p:nvSpPr>
        <p:spPr>
          <a:xfrm flipH="1">
            <a:off x="2339905" y="7602147"/>
            <a:ext cx="5024034" cy="3705225"/>
          </a:xfrm>
          <a:custGeom>
            <a:avLst/>
            <a:gdLst/>
            <a:ahLst/>
            <a:cxnLst/>
            <a:rect l="l" t="t" r="r" b="b"/>
            <a:pathLst>
              <a:path w="5024034" h="3705225">
                <a:moveTo>
                  <a:pt x="5024034" y="0"/>
                </a:moveTo>
                <a:lnTo>
                  <a:pt x="0" y="0"/>
                </a:lnTo>
                <a:lnTo>
                  <a:pt x="0" y="3705225"/>
                </a:lnTo>
                <a:lnTo>
                  <a:pt x="5024034" y="3705225"/>
                </a:lnTo>
                <a:lnTo>
                  <a:pt x="5024034"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Rectangle 35"/>
          <p:cNvSpPr/>
          <p:nvPr/>
        </p:nvSpPr>
        <p:spPr>
          <a:xfrm>
            <a:off x="2036664" y="973779"/>
            <a:ext cx="8353293" cy="830997"/>
          </a:xfrm>
          <a:prstGeom prst="rect">
            <a:avLst/>
          </a:prstGeom>
        </p:spPr>
        <p:txBody>
          <a:bodyPr wrap="square">
            <a:spAutoFit/>
          </a:bodyPr>
          <a:lstStyle/>
          <a:p>
            <a:pPr algn="just"/>
            <a:endParaRPr lang="en-GB" sz="4800">
              <a:latin typeface="iCiel Bambola" panose="02000000000000000000" pitchFamily="50" charset="-93"/>
            </a:endParaRPr>
          </a:p>
        </p:txBody>
      </p:sp>
      <p:sp>
        <p:nvSpPr>
          <p:cNvPr id="20" name="Rectangle 19"/>
          <p:cNvSpPr/>
          <p:nvPr/>
        </p:nvSpPr>
        <p:spPr>
          <a:xfrm>
            <a:off x="1905000" y="1052047"/>
            <a:ext cx="11430000" cy="51582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smtClean="0">
                <a:solidFill>
                  <a:schemeClr val="tx1"/>
                </a:solidFill>
                <a:latin typeface="Times New Roman" pitchFamily="18" charset="0"/>
                <a:cs typeface="Times New Roman" pitchFamily="18" charset="0"/>
              </a:rPr>
              <a:t>1. Anh chị hãy viết một đoạn văn (khoảng 150 chữ) trình bày suy nghĩ về tầm quan trọng của tư duy phản biện.</a:t>
            </a:r>
            <a:endParaRPr lang="en-US" sz="6000" b="1">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42832" y="6497165"/>
            <a:ext cx="8165474" cy="4810206"/>
          </a:xfrm>
          <a:custGeom>
            <a:avLst/>
            <a:gdLst/>
            <a:ahLst/>
            <a:cxnLst/>
            <a:rect l="l" t="t" r="r" b="b"/>
            <a:pathLst>
              <a:path w="8165474" h="4810206">
                <a:moveTo>
                  <a:pt x="0" y="0"/>
                </a:moveTo>
                <a:lnTo>
                  <a:pt x="8165474" y="0"/>
                </a:lnTo>
                <a:lnTo>
                  <a:pt x="8165474" y="4810207"/>
                </a:lnTo>
                <a:lnTo>
                  <a:pt x="0" y="481020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755870" y="809007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24413" y="5997352"/>
            <a:ext cx="7764161" cy="6521895"/>
          </a:xfrm>
          <a:custGeom>
            <a:avLst/>
            <a:gdLst/>
            <a:ahLst/>
            <a:cxnLst/>
            <a:rect l="l" t="t" r="r" b="b"/>
            <a:pathLst>
              <a:path w="7764161" h="6521895">
                <a:moveTo>
                  <a:pt x="7764161" y="0"/>
                </a:moveTo>
                <a:lnTo>
                  <a:pt x="0" y="0"/>
                </a:lnTo>
                <a:lnTo>
                  <a:pt x="0" y="6521896"/>
                </a:lnTo>
                <a:lnTo>
                  <a:pt x="7764161" y="6521896"/>
                </a:lnTo>
                <a:lnTo>
                  <a:pt x="77641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15019" flipH="1">
            <a:off x="15275181" y="1649702"/>
            <a:ext cx="1337367" cy="1332504"/>
          </a:xfrm>
          <a:custGeom>
            <a:avLst/>
            <a:gdLst/>
            <a:ahLst/>
            <a:cxnLst/>
            <a:rect l="l" t="t" r="r" b="b"/>
            <a:pathLst>
              <a:path w="1337367" h="1332504">
                <a:moveTo>
                  <a:pt x="1337367" y="0"/>
                </a:moveTo>
                <a:lnTo>
                  <a:pt x="0" y="0"/>
                </a:lnTo>
                <a:lnTo>
                  <a:pt x="0" y="1332505"/>
                </a:lnTo>
                <a:lnTo>
                  <a:pt x="1337367" y="1332505"/>
                </a:lnTo>
                <a:lnTo>
                  <a:pt x="1337367"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74953" y="357401"/>
            <a:ext cx="1955949" cy="1251807"/>
          </a:xfrm>
          <a:custGeom>
            <a:avLst/>
            <a:gdLst/>
            <a:ahLst/>
            <a:cxnLst/>
            <a:rect l="l" t="t" r="r" b="b"/>
            <a:pathLst>
              <a:path w="1955949" h="1251807">
                <a:moveTo>
                  <a:pt x="0" y="0"/>
                </a:moveTo>
                <a:lnTo>
                  <a:pt x="1955949" y="0"/>
                </a:lnTo>
                <a:lnTo>
                  <a:pt x="1955949" y="1251808"/>
                </a:lnTo>
                <a:lnTo>
                  <a:pt x="0" y="12518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17182294" y="4965759"/>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303022" y="3818370"/>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17006494" y="359014"/>
            <a:ext cx="719101" cy="693033"/>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5" name="Freeform 35"/>
          <p:cNvSpPr/>
          <p:nvPr/>
        </p:nvSpPr>
        <p:spPr>
          <a:xfrm flipH="1">
            <a:off x="2339905" y="7602147"/>
            <a:ext cx="5024034" cy="3705225"/>
          </a:xfrm>
          <a:custGeom>
            <a:avLst/>
            <a:gdLst/>
            <a:ahLst/>
            <a:cxnLst/>
            <a:rect l="l" t="t" r="r" b="b"/>
            <a:pathLst>
              <a:path w="5024034" h="3705225">
                <a:moveTo>
                  <a:pt x="5024034" y="0"/>
                </a:moveTo>
                <a:lnTo>
                  <a:pt x="0" y="0"/>
                </a:lnTo>
                <a:lnTo>
                  <a:pt x="0" y="3705225"/>
                </a:lnTo>
                <a:lnTo>
                  <a:pt x="5024034" y="3705225"/>
                </a:lnTo>
                <a:lnTo>
                  <a:pt x="5024034"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Rectangle 35"/>
          <p:cNvSpPr/>
          <p:nvPr/>
        </p:nvSpPr>
        <p:spPr>
          <a:xfrm>
            <a:off x="2036664" y="973779"/>
            <a:ext cx="8353293" cy="830997"/>
          </a:xfrm>
          <a:prstGeom prst="rect">
            <a:avLst/>
          </a:prstGeom>
        </p:spPr>
        <p:txBody>
          <a:bodyPr wrap="square">
            <a:spAutoFit/>
          </a:bodyPr>
          <a:lstStyle/>
          <a:p>
            <a:pPr algn="just"/>
            <a:endParaRPr lang="en-GB" sz="4800">
              <a:latin typeface="iCiel Bambola" panose="02000000000000000000" pitchFamily="50" charset="-93"/>
            </a:endParaRPr>
          </a:p>
        </p:txBody>
      </p:sp>
      <p:sp>
        <p:nvSpPr>
          <p:cNvPr id="20" name="Rectangle 19"/>
          <p:cNvSpPr/>
          <p:nvPr/>
        </p:nvSpPr>
        <p:spPr>
          <a:xfrm>
            <a:off x="1905000" y="1052047"/>
            <a:ext cx="11430000" cy="51582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a:latin typeface="Times New Roman" panose="02020603050405020304" pitchFamily="18" charset="0"/>
                <a:cs typeface="Times New Roman" panose="02020603050405020304" pitchFamily="18" charset="0"/>
              </a:rPr>
              <a:t>2. </a:t>
            </a:r>
            <a:r>
              <a:rPr lang="en-US" sz="6000" smtClean="0">
                <a:latin typeface="Times New Roman" panose="02020603050405020304" pitchFamily="18" charset="0"/>
                <a:cs typeface="Times New Roman" panose="02020603050405020304" pitchFamily="18" charset="0"/>
              </a:rPr>
              <a:t>Chọn </a:t>
            </a:r>
            <a:r>
              <a:rPr lang="en-US" sz="6000">
                <a:latin typeface="Times New Roman" panose="02020603050405020304" pitchFamily="18" charset="0"/>
                <a:cs typeface="Times New Roman" panose="02020603050405020304" pitchFamily="18" charset="0"/>
              </a:rPr>
              <a:t>2. Chọn một từ bất kỳ trong </a:t>
            </a:r>
            <a:r>
              <a:rPr lang="vi-VN" sz="6000" b="1" smtClean="0">
                <a:solidFill>
                  <a:schemeClr val="tx1"/>
                </a:solidFill>
                <a:latin typeface="Times New Roman" panose="02020603050405020304" pitchFamily="18" charset="0"/>
                <a:cs typeface="Times New Roman" panose="02020603050405020304" pitchFamily="18" charset="0"/>
              </a:rPr>
              <a:t>2. Chọn một từ bất kì trong đoạn văn để giải thích ý nghĩa và xác định cách giải thích đã dùng.</a:t>
            </a:r>
            <a:r>
              <a:rPr lang="en-US" sz="6000" b="1" smtClean="0">
                <a:latin typeface="Times New Roman" panose="02020603050405020304" pitchFamily="18" charset="0"/>
                <a:cs typeface="Times New Roman" panose="02020603050405020304" pitchFamily="18" charset="0"/>
              </a:rPr>
              <a:t> </a:t>
            </a:r>
            <a:r>
              <a:rPr lang="en-US" sz="6000">
                <a:latin typeface="Times New Roman" panose="02020603050405020304" pitchFamily="18" charset="0"/>
                <a:cs typeface="Times New Roman" panose="02020603050405020304" pitchFamily="18" charset="0"/>
              </a:rPr>
              <a:t>văn để giải thích nghĩa và xác </a:t>
            </a:r>
            <a:r>
              <a:rPr lang="en-US" sz="6000" smtClean="0">
                <a:latin typeface="Times New Roman" panose="02020603050405020304" pitchFamily="18" charset="0"/>
                <a:cs typeface="Times New Roman" panose="02020603050405020304" pitchFamily="18" charset="0"/>
              </a:rPr>
              <a:t>đểgiải </a:t>
            </a:r>
            <a:r>
              <a:rPr lang="en-US" sz="6000">
                <a:latin typeface="Times New Roman" panose="02020603050405020304" pitchFamily="18" charset="0"/>
                <a:cs typeface="Times New Roman" panose="02020603050405020304" pitchFamily="18" charset="0"/>
              </a:rPr>
              <a:t>thích nghĩa và xác định cách giải thích đã dùng. </a:t>
            </a:r>
            <a:endParaRPr lang="en-US" sz="60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6687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42832" y="6497165"/>
            <a:ext cx="8165474" cy="4810206"/>
          </a:xfrm>
          <a:custGeom>
            <a:avLst/>
            <a:gdLst/>
            <a:ahLst/>
            <a:cxnLst/>
            <a:rect l="l" t="t" r="r" b="b"/>
            <a:pathLst>
              <a:path w="8165474" h="4810206">
                <a:moveTo>
                  <a:pt x="0" y="0"/>
                </a:moveTo>
                <a:lnTo>
                  <a:pt x="8165474" y="0"/>
                </a:lnTo>
                <a:lnTo>
                  <a:pt x="8165474" y="4810207"/>
                </a:lnTo>
                <a:lnTo>
                  <a:pt x="0" y="481020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755870" y="8090072"/>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24413" y="5997352"/>
            <a:ext cx="7764161" cy="6521895"/>
          </a:xfrm>
          <a:custGeom>
            <a:avLst/>
            <a:gdLst/>
            <a:ahLst/>
            <a:cxnLst/>
            <a:rect l="l" t="t" r="r" b="b"/>
            <a:pathLst>
              <a:path w="7764161" h="6521895">
                <a:moveTo>
                  <a:pt x="7764161" y="0"/>
                </a:moveTo>
                <a:lnTo>
                  <a:pt x="0" y="0"/>
                </a:lnTo>
                <a:lnTo>
                  <a:pt x="0" y="6521896"/>
                </a:lnTo>
                <a:lnTo>
                  <a:pt x="7764161" y="6521896"/>
                </a:lnTo>
                <a:lnTo>
                  <a:pt x="77641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15019" flipH="1">
            <a:off x="15275181" y="1649702"/>
            <a:ext cx="1337367" cy="1332504"/>
          </a:xfrm>
          <a:custGeom>
            <a:avLst/>
            <a:gdLst/>
            <a:ahLst/>
            <a:cxnLst/>
            <a:rect l="l" t="t" r="r" b="b"/>
            <a:pathLst>
              <a:path w="1337367" h="1332504">
                <a:moveTo>
                  <a:pt x="1337367" y="0"/>
                </a:moveTo>
                <a:lnTo>
                  <a:pt x="0" y="0"/>
                </a:lnTo>
                <a:lnTo>
                  <a:pt x="0" y="1332505"/>
                </a:lnTo>
                <a:lnTo>
                  <a:pt x="1337367" y="1332505"/>
                </a:lnTo>
                <a:lnTo>
                  <a:pt x="1337367"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74953" y="357401"/>
            <a:ext cx="1955949" cy="1251807"/>
          </a:xfrm>
          <a:custGeom>
            <a:avLst/>
            <a:gdLst/>
            <a:ahLst/>
            <a:cxnLst/>
            <a:rect l="l" t="t" r="r" b="b"/>
            <a:pathLst>
              <a:path w="1955949" h="1251807">
                <a:moveTo>
                  <a:pt x="0" y="0"/>
                </a:moveTo>
                <a:lnTo>
                  <a:pt x="1955949" y="0"/>
                </a:lnTo>
                <a:lnTo>
                  <a:pt x="1955949" y="1251808"/>
                </a:lnTo>
                <a:lnTo>
                  <a:pt x="0" y="12518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17182294" y="4965759"/>
            <a:ext cx="1316090" cy="842298"/>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303022" y="3818370"/>
            <a:ext cx="1017175" cy="611576"/>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17006494" y="359014"/>
            <a:ext cx="719101" cy="693033"/>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5" name="Freeform 35"/>
          <p:cNvSpPr/>
          <p:nvPr/>
        </p:nvSpPr>
        <p:spPr>
          <a:xfrm flipH="1">
            <a:off x="2339905" y="7602147"/>
            <a:ext cx="5024034" cy="3705225"/>
          </a:xfrm>
          <a:custGeom>
            <a:avLst/>
            <a:gdLst/>
            <a:ahLst/>
            <a:cxnLst/>
            <a:rect l="l" t="t" r="r" b="b"/>
            <a:pathLst>
              <a:path w="5024034" h="3705225">
                <a:moveTo>
                  <a:pt x="5024034" y="0"/>
                </a:moveTo>
                <a:lnTo>
                  <a:pt x="0" y="0"/>
                </a:lnTo>
                <a:lnTo>
                  <a:pt x="0" y="3705225"/>
                </a:lnTo>
                <a:lnTo>
                  <a:pt x="5024034" y="3705225"/>
                </a:lnTo>
                <a:lnTo>
                  <a:pt x="5024034"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Rectangle 35"/>
          <p:cNvSpPr/>
          <p:nvPr/>
        </p:nvSpPr>
        <p:spPr>
          <a:xfrm>
            <a:off x="2036664" y="973779"/>
            <a:ext cx="8353293" cy="830997"/>
          </a:xfrm>
          <a:prstGeom prst="rect">
            <a:avLst/>
          </a:prstGeom>
        </p:spPr>
        <p:txBody>
          <a:bodyPr wrap="square">
            <a:spAutoFit/>
          </a:bodyPr>
          <a:lstStyle/>
          <a:p>
            <a:pPr algn="just"/>
            <a:endParaRPr lang="en-GB" sz="4800">
              <a:latin typeface="iCiel Bambola" panose="02000000000000000000" pitchFamily="50" charset="-93"/>
            </a:endParaRPr>
          </a:p>
        </p:txBody>
      </p:sp>
      <p:sp>
        <p:nvSpPr>
          <p:cNvPr id="20" name="Rectangle 19"/>
          <p:cNvSpPr/>
          <p:nvPr/>
        </p:nvSpPr>
        <p:spPr>
          <a:xfrm>
            <a:off x="1905000" y="1052047"/>
            <a:ext cx="11430000" cy="51582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a:latin typeface="Times New Roman" panose="02020603050405020304" pitchFamily="18" charset="0"/>
                <a:cs typeface="Times New Roman" panose="02020603050405020304" pitchFamily="18" charset="0"/>
              </a:rPr>
              <a:t>2. </a:t>
            </a:r>
            <a:r>
              <a:rPr lang="en-US" sz="6000" smtClean="0">
                <a:latin typeface="Times New Roman" panose="02020603050405020304" pitchFamily="18" charset="0"/>
                <a:cs typeface="Times New Roman" panose="02020603050405020304" pitchFamily="18" charset="0"/>
              </a:rPr>
              <a:t>Ch</a:t>
            </a:r>
            <a:endParaRPr lang="vi-VN" sz="6000" smtClean="0">
              <a:latin typeface="Times New Roman" panose="02020603050405020304" pitchFamily="18" charset="0"/>
              <a:cs typeface="Times New Roman" panose="02020603050405020304" pitchFamily="18" charset="0"/>
            </a:endParaRPr>
          </a:p>
          <a:p>
            <a:pPr algn="just"/>
            <a:r>
              <a:rPr lang="vi-VN" sz="6000" b="1" smtClean="0">
                <a:solidFill>
                  <a:srgbClr val="000000"/>
                </a:solidFill>
                <a:latin typeface="Times New Roman" pitchFamily="18" charset="0"/>
                <a:cs typeface="Times New Roman" pitchFamily="18" charset="0"/>
              </a:rPr>
              <a:t>Hoạt </a:t>
            </a:r>
            <a:r>
              <a:rPr lang="vi-VN" sz="6000" b="1">
                <a:solidFill>
                  <a:srgbClr val="000000"/>
                </a:solidFill>
                <a:latin typeface="Times New Roman" pitchFamily="18" charset="0"/>
                <a:cs typeface="Times New Roman" pitchFamily="18" charset="0"/>
              </a:rPr>
              <a:t>động </a:t>
            </a:r>
            <a:r>
              <a:rPr lang="vi-VN" sz="6000" b="1" smtClean="0">
                <a:solidFill>
                  <a:srgbClr val="000000"/>
                </a:solidFill>
                <a:latin typeface="Times New Roman" pitchFamily="18" charset="0"/>
                <a:cs typeface="Times New Roman" pitchFamily="18" charset="0"/>
              </a:rPr>
              <a:t>4</a:t>
            </a:r>
            <a:endParaRPr lang="vi-VN" sz="6000" b="1">
              <a:solidFill>
                <a:srgbClr val="000000"/>
              </a:solidFill>
              <a:latin typeface="Times New Roman" pitchFamily="18" charset="0"/>
              <a:cs typeface="Times New Roman" pitchFamily="18" charset="0"/>
            </a:endParaRPr>
          </a:p>
          <a:p>
            <a:pPr algn="just"/>
            <a:r>
              <a:rPr lang="en-US" sz="6000" smtClean="0">
                <a:latin typeface="Times New Roman" panose="02020603050405020304" pitchFamily="18" charset="0"/>
                <a:cs typeface="Times New Roman" panose="02020603050405020304" pitchFamily="18" charset="0"/>
              </a:rPr>
              <a:t>ọn </a:t>
            </a:r>
            <a:r>
              <a:rPr lang="en-US" sz="6000">
                <a:latin typeface="Times New Roman" panose="02020603050405020304" pitchFamily="18" charset="0"/>
                <a:cs typeface="Times New Roman" panose="02020603050405020304" pitchFamily="18" charset="0"/>
              </a:rPr>
              <a:t>2. Chọn một từ bất kỳ trong </a:t>
            </a:r>
            <a:r>
              <a:rPr lang="vi-VN" sz="6600" b="1" smtClean="0">
                <a:solidFill>
                  <a:srgbClr val="FF0000"/>
                </a:solidFill>
                <a:latin typeface="Times New Roman" panose="02020603050405020304" pitchFamily="18" charset="0"/>
                <a:cs typeface="Times New Roman" panose="02020603050405020304" pitchFamily="18" charset="0"/>
              </a:rPr>
              <a:t>Khái quát kiến thức</a:t>
            </a:r>
            <a:r>
              <a:rPr lang="en-US" sz="6000" smtClean="0">
                <a:latin typeface="Times New Roman" panose="02020603050405020304" pitchFamily="18" charset="0"/>
                <a:cs typeface="Times New Roman" panose="02020603050405020304" pitchFamily="18" charset="0"/>
              </a:rPr>
              <a:t>văn </a:t>
            </a:r>
            <a:r>
              <a:rPr lang="en-US" sz="6000">
                <a:latin typeface="Times New Roman" panose="02020603050405020304" pitchFamily="18" charset="0"/>
                <a:cs typeface="Times New Roman" panose="02020603050405020304" pitchFamily="18" charset="0"/>
              </a:rPr>
              <a:t>để giải thích nghĩa và xác </a:t>
            </a:r>
            <a:r>
              <a:rPr lang="en-US" sz="6000" smtClean="0">
                <a:latin typeface="Times New Roman" panose="02020603050405020304" pitchFamily="18" charset="0"/>
                <a:cs typeface="Times New Roman" panose="02020603050405020304" pitchFamily="18" charset="0"/>
              </a:rPr>
              <a:t>đểgiải </a:t>
            </a:r>
            <a:r>
              <a:rPr lang="en-US" sz="6000">
                <a:latin typeface="Times New Roman" panose="02020603050405020304" pitchFamily="18" charset="0"/>
                <a:cs typeface="Times New Roman" panose="02020603050405020304" pitchFamily="18" charset="0"/>
              </a:rPr>
              <a:t>thích nghĩa và xác định cách giải thích đã dùng. </a:t>
            </a:r>
            <a:endParaRPr lang="en-US" sz="60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968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95700"/>
            <a:ext cx="25908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FF0000"/>
                </a:solidFill>
                <a:latin typeface="Times New Roman" pitchFamily="18" charset="0"/>
                <a:cs typeface="Times New Roman" pitchFamily="18" charset="0"/>
              </a:rPr>
              <a:t>NGHĨA CỦA TỪ</a:t>
            </a:r>
            <a:endParaRPr lang="en-US" sz="4000" b="1">
              <a:solidFill>
                <a:srgbClr val="FF0000"/>
              </a:solidFill>
              <a:latin typeface="Times New Roman" pitchFamily="18" charset="0"/>
              <a:cs typeface="Times New Roman" pitchFamily="18" charset="0"/>
            </a:endParaRPr>
          </a:p>
        </p:txBody>
      </p:sp>
      <p:sp>
        <p:nvSpPr>
          <p:cNvPr id="4" name="Rounded Rectangle 3"/>
          <p:cNvSpPr/>
          <p:nvPr/>
        </p:nvSpPr>
        <p:spPr>
          <a:xfrm>
            <a:off x="3810000" y="1134340"/>
            <a:ext cx="2407227"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6">
                    <a:lumMod val="75000"/>
                  </a:schemeClr>
                </a:solidFill>
                <a:latin typeface="Times New Roman" pitchFamily="18" charset="0"/>
                <a:cs typeface="Times New Roman" pitchFamily="18" charset="0"/>
              </a:rPr>
              <a:t>Khái niệm</a:t>
            </a:r>
          </a:p>
          <a:p>
            <a:pPr algn="ctr"/>
            <a:r>
              <a:rPr lang="en-US" sz="2800" b="1" smtClean="0">
                <a:solidFill>
                  <a:schemeClr val="accent6">
                    <a:lumMod val="75000"/>
                  </a:schemeClr>
                </a:solidFill>
                <a:latin typeface="Times New Roman" pitchFamily="18" charset="0"/>
                <a:cs typeface="Times New Roman" pitchFamily="18" charset="0"/>
              </a:rPr>
              <a:t>Nghĩa  của từ</a:t>
            </a:r>
            <a:endParaRPr lang="en-US" sz="2800" b="1">
              <a:solidFill>
                <a:schemeClr val="accent6">
                  <a:lumMod val="75000"/>
                </a:schemeClr>
              </a:solidFill>
              <a:latin typeface="Times New Roman" pitchFamily="18" charset="0"/>
              <a:cs typeface="Times New Roman" pitchFamily="18" charset="0"/>
            </a:endParaRPr>
          </a:p>
        </p:txBody>
      </p:sp>
      <p:sp>
        <p:nvSpPr>
          <p:cNvPr id="5" name="Rounded Rectangle 4"/>
          <p:cNvSpPr/>
          <p:nvPr/>
        </p:nvSpPr>
        <p:spPr>
          <a:xfrm>
            <a:off x="3654134" y="4610100"/>
            <a:ext cx="2357005" cy="1066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6">
                    <a:lumMod val="75000"/>
                  </a:schemeClr>
                </a:solidFill>
                <a:latin typeface="Times New Roman" pitchFamily="18" charset="0"/>
                <a:cs typeface="Times New Roman" pitchFamily="18" charset="0"/>
              </a:rPr>
              <a:t>Cách giải thích nghĩa</a:t>
            </a:r>
            <a:endParaRPr lang="en-US" sz="2800" b="1">
              <a:solidFill>
                <a:schemeClr val="accent6">
                  <a:lumMod val="75000"/>
                </a:schemeClr>
              </a:solidFill>
              <a:latin typeface="Times New Roman" pitchFamily="18" charset="0"/>
              <a:cs typeface="Times New Roman" pitchFamily="18" charset="0"/>
            </a:endParaRPr>
          </a:p>
        </p:txBody>
      </p:sp>
      <p:sp>
        <p:nvSpPr>
          <p:cNvPr id="6" name="Rounded Rectangle 5"/>
          <p:cNvSpPr/>
          <p:nvPr/>
        </p:nvSpPr>
        <p:spPr>
          <a:xfrm>
            <a:off x="3664523" y="7789718"/>
            <a:ext cx="2407225"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latin typeface="Times New Roman" pitchFamily="18" charset="0"/>
                <a:cs typeface="Times New Roman" pitchFamily="18" charset="0"/>
              </a:rPr>
              <a:t>Hiện tượng chuyển nghĩa của từ</a:t>
            </a:r>
            <a:endParaRPr lang="en-US" sz="2800" b="1">
              <a:solidFill>
                <a:srgbClr val="002060"/>
              </a:solidFill>
              <a:latin typeface="Times New Roman" pitchFamily="18" charset="0"/>
              <a:cs typeface="Times New Roman" pitchFamily="18" charset="0"/>
            </a:endParaRPr>
          </a:p>
        </p:txBody>
      </p:sp>
      <p:sp>
        <p:nvSpPr>
          <p:cNvPr id="7" name="Rounded Rectangle 6"/>
          <p:cNvSpPr/>
          <p:nvPr/>
        </p:nvSpPr>
        <p:spPr>
          <a:xfrm>
            <a:off x="11426535" y="1834860"/>
            <a:ext cx="2092036" cy="4658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Tính chất</a:t>
            </a:r>
            <a:endParaRPr lang="en-US" sz="2400" b="1">
              <a:solidFill>
                <a:schemeClr val="tx1"/>
              </a:solidFill>
              <a:latin typeface="Times New Roman" pitchFamily="18" charset="0"/>
              <a:cs typeface="Times New Roman" pitchFamily="18" charset="0"/>
            </a:endParaRPr>
          </a:p>
        </p:txBody>
      </p:sp>
      <p:sp>
        <p:nvSpPr>
          <p:cNvPr id="8" name="Rounded Rectangle 7"/>
          <p:cNvSpPr/>
          <p:nvPr/>
        </p:nvSpPr>
        <p:spPr>
          <a:xfrm>
            <a:off x="11426535" y="2609848"/>
            <a:ext cx="2286000" cy="376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Quan hệ</a:t>
            </a:r>
            <a:endParaRPr lang="en-US" sz="2400" b="1">
              <a:solidFill>
                <a:schemeClr val="tx1"/>
              </a:solidFill>
              <a:latin typeface="Times New Roman" pitchFamily="18" charset="0"/>
              <a:cs typeface="Times New Roman" pitchFamily="18" charset="0"/>
            </a:endParaRPr>
          </a:p>
        </p:txBody>
      </p:sp>
      <p:sp>
        <p:nvSpPr>
          <p:cNvPr id="9" name="Rounded Rectangle 8"/>
          <p:cNvSpPr/>
          <p:nvPr/>
        </p:nvSpPr>
        <p:spPr>
          <a:xfrm>
            <a:off x="11426535" y="1134340"/>
            <a:ext cx="2057400" cy="3844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Hành động </a:t>
            </a:r>
            <a:endParaRPr lang="en-US" sz="2400" b="1">
              <a:solidFill>
                <a:schemeClr val="bg1"/>
              </a:solidFill>
              <a:latin typeface="Times New Roman" pitchFamily="18" charset="0"/>
              <a:cs typeface="Times New Roman" pitchFamily="18" charset="0"/>
            </a:endParaRPr>
          </a:p>
        </p:txBody>
      </p:sp>
      <p:sp>
        <p:nvSpPr>
          <p:cNvPr id="10" name="Rounded Rectangle 9"/>
          <p:cNvSpPr/>
          <p:nvPr/>
        </p:nvSpPr>
        <p:spPr>
          <a:xfrm>
            <a:off x="11367654" y="516082"/>
            <a:ext cx="1600200" cy="436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Sự vậ</a:t>
            </a:r>
            <a:r>
              <a:rPr lang="en-US" b="1" smtClean="0">
                <a:solidFill>
                  <a:schemeClr val="tx1"/>
                </a:solidFill>
                <a:latin typeface="Times New Roman" pitchFamily="18" charset="0"/>
                <a:cs typeface="Times New Roman" pitchFamily="18" charset="0"/>
              </a:rPr>
              <a:t>t</a:t>
            </a:r>
            <a:endParaRPr lang="en-US" b="1">
              <a:solidFill>
                <a:schemeClr val="tx1"/>
              </a:solidFill>
              <a:latin typeface="Times New Roman" pitchFamily="18" charset="0"/>
              <a:cs typeface="Times New Roman" pitchFamily="18" charset="0"/>
            </a:endParaRPr>
          </a:p>
        </p:txBody>
      </p:sp>
      <p:cxnSp>
        <p:nvCxnSpPr>
          <p:cNvPr id="13" name="Straight Arrow Connector 12"/>
          <p:cNvCxnSpPr/>
          <p:nvPr/>
        </p:nvCxnSpPr>
        <p:spPr>
          <a:xfrm flipV="1">
            <a:off x="2514600" y="2277341"/>
            <a:ext cx="1524000" cy="14183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3"/>
          </p:cNvCxnSpPr>
          <p:nvPr/>
        </p:nvCxnSpPr>
        <p:spPr>
          <a:xfrm>
            <a:off x="2667000" y="4838700"/>
            <a:ext cx="9369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409211" y="5706341"/>
            <a:ext cx="10389" cy="21128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121238" y="744682"/>
            <a:ext cx="3657600" cy="13231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itchFamily="18" charset="0"/>
              </a:rPr>
              <a:t>Nội dung mà từ thể hiện</a:t>
            </a:r>
            <a:endParaRPr lang="en-US" sz="2800" b="1">
              <a:solidFill>
                <a:srgbClr val="7030A0"/>
              </a:solidFill>
              <a:latin typeface="Times New Roman" pitchFamily="18" charset="0"/>
              <a:cs typeface="Times New Roman" pitchFamily="18" charset="0"/>
            </a:endParaRPr>
          </a:p>
        </p:txBody>
      </p:sp>
      <p:sp>
        <p:nvSpPr>
          <p:cNvPr id="19" name="Oval 18"/>
          <p:cNvSpPr/>
          <p:nvPr/>
        </p:nvSpPr>
        <p:spPr>
          <a:xfrm>
            <a:off x="7086600" y="2609848"/>
            <a:ext cx="4495800" cy="1543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itchFamily="18" charset="0"/>
              </a:rPr>
              <a:t>Phân tích nội dung mà từ thể hiện</a:t>
            </a:r>
            <a:endParaRPr lang="en-US" sz="2800" b="1">
              <a:solidFill>
                <a:srgbClr val="7030A0"/>
              </a:solidFill>
              <a:latin typeface="Times New Roman" pitchFamily="18" charset="0"/>
              <a:cs typeface="Times New Roman" pitchFamily="18" charset="0"/>
            </a:endParaRPr>
          </a:p>
        </p:txBody>
      </p:sp>
      <p:sp>
        <p:nvSpPr>
          <p:cNvPr id="20" name="Oval 19"/>
          <p:cNvSpPr/>
          <p:nvPr/>
        </p:nvSpPr>
        <p:spPr>
          <a:xfrm>
            <a:off x="7086601" y="4457700"/>
            <a:ext cx="46482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itchFamily="18" charset="0"/>
              </a:rPr>
              <a:t>Đưa ra từ trái nghĩa hoặc đồng nghĩa</a:t>
            </a:r>
            <a:endParaRPr lang="en-US" sz="2800" b="1">
              <a:solidFill>
                <a:srgbClr val="7030A0"/>
              </a:solidFill>
              <a:latin typeface="Times New Roman" pitchFamily="18" charset="0"/>
              <a:cs typeface="Times New Roman" pitchFamily="18" charset="0"/>
            </a:endParaRPr>
          </a:p>
        </p:txBody>
      </p:sp>
      <p:sp>
        <p:nvSpPr>
          <p:cNvPr id="21" name="Oval 20"/>
          <p:cNvSpPr/>
          <p:nvPr/>
        </p:nvSpPr>
        <p:spPr>
          <a:xfrm>
            <a:off x="7306539" y="6096000"/>
            <a:ext cx="4428261" cy="1333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itchFamily="18" charset="0"/>
              </a:rPr>
              <a:t>Giải thích nghĩa của từng thành tố</a:t>
            </a:r>
            <a:endParaRPr lang="en-US" sz="2800" b="1">
              <a:solidFill>
                <a:srgbClr val="7030A0"/>
              </a:solidFill>
              <a:latin typeface="Times New Roman" pitchFamily="18" charset="0"/>
              <a:cs typeface="Times New Roman" pitchFamily="18" charset="0"/>
            </a:endParaRPr>
          </a:p>
        </p:txBody>
      </p:sp>
      <p:sp>
        <p:nvSpPr>
          <p:cNvPr id="22" name="Oval 21"/>
          <p:cNvSpPr/>
          <p:nvPr/>
        </p:nvSpPr>
        <p:spPr>
          <a:xfrm>
            <a:off x="7306540" y="7888431"/>
            <a:ext cx="389486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2">
                    <a:lumMod val="75000"/>
                  </a:schemeClr>
                </a:solidFill>
                <a:latin typeface="Times New Roman" pitchFamily="18" charset="0"/>
                <a:cs typeface="Times New Roman" pitchFamily="18" charset="0"/>
              </a:rPr>
              <a:t>Nghĩa gốc</a:t>
            </a:r>
            <a:endParaRPr lang="en-US" sz="2800" b="1">
              <a:solidFill>
                <a:schemeClr val="accent2">
                  <a:lumMod val="75000"/>
                </a:schemeClr>
              </a:solidFill>
              <a:latin typeface="Times New Roman" pitchFamily="18" charset="0"/>
              <a:cs typeface="Times New Roman" pitchFamily="18" charset="0"/>
            </a:endParaRPr>
          </a:p>
        </p:txBody>
      </p:sp>
      <p:sp>
        <p:nvSpPr>
          <p:cNvPr id="23" name="Oval 22"/>
          <p:cNvSpPr/>
          <p:nvPr/>
        </p:nvSpPr>
        <p:spPr>
          <a:xfrm>
            <a:off x="7306540" y="9168245"/>
            <a:ext cx="389486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2">
                    <a:lumMod val="75000"/>
                  </a:schemeClr>
                </a:solidFill>
                <a:latin typeface="Times New Roman" pitchFamily="18" charset="0"/>
                <a:cs typeface="Times New Roman" pitchFamily="18" charset="0"/>
              </a:rPr>
              <a:t>Nghĩa chuyển</a:t>
            </a:r>
            <a:endParaRPr lang="en-US" sz="2800" b="1">
              <a:solidFill>
                <a:schemeClr val="accent2">
                  <a:lumMod val="75000"/>
                </a:schemeClr>
              </a:solidFill>
              <a:latin typeface="Times New Roman" pitchFamily="18" charset="0"/>
              <a:cs typeface="Times New Roman" pitchFamily="18" charset="0"/>
            </a:endParaRPr>
          </a:p>
        </p:txBody>
      </p:sp>
      <p:cxnSp>
        <p:nvCxnSpPr>
          <p:cNvPr id="29" name="Straight Arrow Connector 28"/>
          <p:cNvCxnSpPr>
            <a:endCxn id="18" idx="2"/>
          </p:cNvCxnSpPr>
          <p:nvPr/>
        </p:nvCxnSpPr>
        <p:spPr>
          <a:xfrm>
            <a:off x="6175664" y="1406236"/>
            <a:ext cx="94557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867400" y="3695700"/>
            <a:ext cx="1295401"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p:cNvCxnSpPr>
          <p:nvPr/>
        </p:nvCxnSpPr>
        <p:spPr>
          <a:xfrm flipV="1">
            <a:off x="6011139" y="5067300"/>
            <a:ext cx="1075461"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11139" y="5676900"/>
            <a:ext cx="1151662" cy="1009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6" idx="3"/>
            <a:endCxn id="22" idx="2"/>
          </p:cNvCxnSpPr>
          <p:nvPr/>
        </p:nvCxnSpPr>
        <p:spPr>
          <a:xfrm flipV="1">
            <a:off x="6071748" y="8307531"/>
            <a:ext cx="1234792" cy="129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071748" y="8877300"/>
            <a:ext cx="1091053"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778838" y="952500"/>
            <a:ext cx="647697" cy="181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8" idx="6"/>
          </p:cNvCxnSpPr>
          <p:nvPr/>
        </p:nvCxnSpPr>
        <p:spPr>
          <a:xfrm>
            <a:off x="10778838" y="1406236"/>
            <a:ext cx="5888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68000" y="1705840"/>
            <a:ext cx="699654" cy="465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363200" y="1834860"/>
            <a:ext cx="1004454" cy="9568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476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1929493" y="740864"/>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044520" y="8866068"/>
            <a:ext cx="6569687" cy="1718813"/>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296679" y="7555361"/>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790220">
            <a:off x="15585512" y="-379009"/>
            <a:ext cx="3629892" cy="3914590"/>
          </a:xfrm>
          <a:custGeom>
            <a:avLst/>
            <a:gdLst/>
            <a:ahLst/>
            <a:cxnLst/>
            <a:rect l="l" t="t" r="r" b="b"/>
            <a:pathLst>
              <a:path w="3629892" h="3914590">
                <a:moveTo>
                  <a:pt x="0" y="0"/>
                </a:moveTo>
                <a:lnTo>
                  <a:pt x="3629892" y="0"/>
                </a:lnTo>
                <a:lnTo>
                  <a:pt x="3629892" y="3914590"/>
                </a:lnTo>
                <a:lnTo>
                  <a:pt x="0" y="39145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a:off x="7456100" y="7925122"/>
            <a:ext cx="3375800" cy="814264"/>
            <a:chOff x="0" y="0"/>
            <a:chExt cx="4501066" cy="1085685"/>
          </a:xfrm>
        </p:grpSpPr>
        <p:grpSp>
          <p:nvGrpSpPr>
            <p:cNvPr id="15" name="Group 15"/>
            <p:cNvGrpSpPr/>
            <p:nvPr/>
          </p:nvGrpSpPr>
          <p:grpSpPr>
            <a:xfrm>
              <a:off x="0" y="0"/>
              <a:ext cx="4501066" cy="1085685"/>
              <a:chOff x="0" y="0"/>
              <a:chExt cx="2532509" cy="660400"/>
            </a:xfrm>
          </p:grpSpPr>
          <p:sp>
            <p:nvSpPr>
              <p:cNvPr id="16" name="Freeform 16"/>
              <p:cNvSpPr/>
              <p:nvPr/>
            </p:nvSpPr>
            <p:spPr>
              <a:xfrm>
                <a:off x="0" y="0"/>
                <a:ext cx="2532509" cy="660400"/>
              </a:xfrm>
              <a:custGeom>
                <a:avLst/>
                <a:gdLst/>
                <a:ahLst/>
                <a:cxnLst/>
                <a:rect l="l" t="t" r="r" b="b"/>
                <a:pathLst>
                  <a:path w="2532509" h="660400">
                    <a:moveTo>
                      <a:pt x="2408049" y="660400"/>
                    </a:moveTo>
                    <a:lnTo>
                      <a:pt x="124460" y="660400"/>
                    </a:lnTo>
                    <a:cubicBezTo>
                      <a:pt x="55880" y="660400"/>
                      <a:pt x="0" y="604520"/>
                      <a:pt x="0" y="535940"/>
                    </a:cubicBezTo>
                    <a:lnTo>
                      <a:pt x="0" y="124460"/>
                    </a:lnTo>
                    <a:cubicBezTo>
                      <a:pt x="0" y="55880"/>
                      <a:pt x="55880" y="0"/>
                      <a:pt x="124460" y="0"/>
                    </a:cubicBezTo>
                    <a:lnTo>
                      <a:pt x="2408049" y="0"/>
                    </a:lnTo>
                    <a:cubicBezTo>
                      <a:pt x="2476629" y="0"/>
                      <a:pt x="2532509" y="55880"/>
                      <a:pt x="2532509" y="124460"/>
                    </a:cubicBezTo>
                    <a:lnTo>
                      <a:pt x="2532509" y="535940"/>
                    </a:lnTo>
                    <a:cubicBezTo>
                      <a:pt x="2532509" y="604520"/>
                      <a:pt x="2476629" y="660400"/>
                      <a:pt x="2408049" y="660400"/>
                    </a:cubicBezTo>
                    <a:close/>
                  </a:path>
                </a:pathLst>
              </a:custGeom>
              <a:solidFill>
                <a:srgbClr val="F7B2BD"/>
              </a:solidFill>
            </p:spPr>
          </p:sp>
        </p:grpSp>
        <p:sp>
          <p:nvSpPr>
            <p:cNvPr id="17" name="TextBox 17"/>
            <p:cNvSpPr txBox="1"/>
            <p:nvPr/>
          </p:nvSpPr>
          <p:spPr>
            <a:xfrm>
              <a:off x="349674" y="170733"/>
              <a:ext cx="3801719" cy="687069"/>
            </a:xfrm>
            <a:prstGeom prst="rect">
              <a:avLst/>
            </a:prstGeom>
          </p:spPr>
          <p:txBody>
            <a:bodyPr lIns="0" tIns="0" rIns="0" bIns="0" rtlCol="0" anchor="t">
              <a:spAutoFit/>
            </a:bodyPr>
            <a:lstStyle/>
            <a:p>
              <a:pPr marL="0" lvl="1" algn="ctr">
                <a:lnSpc>
                  <a:spcPts val="4340"/>
                </a:lnSpc>
                <a:spcBef>
                  <a:spcPct val="0"/>
                </a:spcBef>
              </a:pPr>
              <a:r>
                <a:rPr lang="en-US" sz="3100">
                  <a:solidFill>
                    <a:srgbClr val="FFFFFF"/>
                  </a:solidFill>
                  <a:latin typeface="Montserrat"/>
                </a:rPr>
                <a:t>BẮT ĐẦU</a:t>
              </a:r>
            </a:p>
          </p:txBody>
        </p:sp>
      </p:grpSp>
      <p:sp>
        <p:nvSpPr>
          <p:cNvPr id="18" name="Text Box 58"/>
          <p:cNvSpPr txBox="1">
            <a:spLocks noChangeArrowheads="1"/>
          </p:cNvSpPr>
          <p:nvPr/>
        </p:nvSpPr>
        <p:spPr bwMode="auto">
          <a:xfrm>
            <a:off x="4800600" y="2174306"/>
            <a:ext cx="11125200" cy="50167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hangingPunct="1"/>
            <a:r>
              <a:rPr lang="en-US" altLang="en-US" sz="8000">
                <a:solidFill>
                  <a:srgbClr val="FF0000"/>
                </a:solidFill>
                <a:latin typeface=".VnBodoni" panose="020B7200000000000000" pitchFamily="34" charset="0"/>
              </a:rPr>
              <a:t>§uæi</a:t>
            </a:r>
          </a:p>
          <a:p>
            <a:pPr eaLnBrk="1" hangingPunct="1"/>
            <a:r>
              <a:rPr lang="en-US" altLang="en-US" sz="8000">
                <a:solidFill>
                  <a:srgbClr val="FF0000"/>
                </a:solidFill>
                <a:latin typeface=".VnBodoni" panose="020B7200000000000000" pitchFamily="34" charset="0"/>
              </a:rPr>
              <a:t>       h×nh</a:t>
            </a:r>
          </a:p>
          <a:p>
            <a:pPr eaLnBrk="1" hangingPunct="1"/>
            <a:r>
              <a:rPr lang="en-US" altLang="en-US" sz="8000">
                <a:solidFill>
                  <a:srgbClr val="FF0000"/>
                </a:solidFill>
                <a:latin typeface=".VnBodoni" panose="020B7200000000000000" pitchFamily="34" charset="0"/>
              </a:rPr>
              <a:t>             b¾t</a:t>
            </a:r>
          </a:p>
          <a:p>
            <a:pPr eaLnBrk="1" hangingPunct="1"/>
            <a:r>
              <a:rPr lang="en-US" altLang="en-US" sz="8000">
                <a:solidFill>
                  <a:srgbClr val="FF0000"/>
                </a:solidFill>
                <a:latin typeface=".VnBodoni" panose="020B7200000000000000" pitchFamily="34" charset="0"/>
              </a:rPr>
              <a:t>                  ch÷</a:t>
            </a:r>
          </a:p>
        </p:txBody>
      </p:sp>
      <p:pic>
        <p:nvPicPr>
          <p:cNvPr id="19" name="Picture 2" descr="ROTSTAR2.GIF">
            <a:hlinkClick r:id="rId14" action="ppaction://hlinkfile"/>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a:xfrm>
            <a:off x="10864784" y="1793401"/>
            <a:ext cx="1412875" cy="1412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7" descr="STARS.GIF">
            <a:hlinkClick r:id="rId16" action="ppaction://hlinkfile"/>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577701" y="3804362"/>
            <a:ext cx="1467742" cy="128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STARS.GIF">
            <a:hlinkClick r:id="rId16" action="ppaction://hlinkfile"/>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411048" y="6925917"/>
            <a:ext cx="143446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descr="STARS.GIF">
            <a:hlinkClick r:id="rId16" action="ppaction://hlinkfile"/>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2292173" y="4203540"/>
            <a:ext cx="1092005" cy="95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descr="ROTSTAR2.GIF">
            <a:hlinkClick r:id="rId14" action="ppaction://hlinkfile"/>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87375" y="6583017"/>
            <a:ext cx="988952" cy="9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3" descr="STARS.GIF">
            <a:hlinkClick r:id="rId16" action="ppaction://hlinkfile"/>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629400" y="3971667"/>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5"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739063" y="1524000"/>
            <a:ext cx="113459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6"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151770" y="13843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241131" y="8780409"/>
            <a:ext cx="20446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8"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86584" y="5711356"/>
            <a:ext cx="642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112771" y="4136556"/>
            <a:ext cx="266630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2" descr="HEART.GIF">
            <a:hlinkClick r:id="rId18" action="ppaction://hlinkfile"/>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515321" y="5890986"/>
            <a:ext cx="1372836" cy="92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4" descr="BALBLINK.GIF">
            <a:hlinkClick r:id="rId20" action="ppaction://hlinkfile"/>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019800" y="457200"/>
            <a:ext cx="914400" cy="71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3" descr="bd20655_.gif">
            <a:hlinkClick r:id="rId22" action="ppaction://hlinkfile"/>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7600561" y="5867400"/>
            <a:ext cx="1371600" cy="160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5085681" y="66842"/>
            <a:ext cx="487363" cy="487363"/>
          </a:xfrm>
          <a:prstGeom prst="rect">
            <a:avLst/>
          </a:prstGeom>
        </p:spPr>
      </p:pic>
    </p:spTree>
    <p:extLst>
      <p:ext uri="{BB962C8B-B14F-4D97-AF65-F5344CB8AC3E}">
        <p14:creationId xmlns:p14="http://schemas.microsoft.com/office/powerpoint/2010/main" val="18602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B2BD"/>
        </a:solidFill>
        <a:effectLst/>
      </p:bgPr>
    </p:bg>
    <p:spTree>
      <p:nvGrpSpPr>
        <p:cNvPr id="1" name=""/>
        <p:cNvGrpSpPr/>
        <p:nvPr/>
      </p:nvGrpSpPr>
      <p:grpSpPr>
        <a:xfrm>
          <a:off x="0" y="0"/>
          <a:ext cx="0" cy="0"/>
          <a:chOff x="0" y="0"/>
          <a:chExt cx="0" cy="0"/>
        </a:xfrm>
      </p:grpSpPr>
      <p:sp>
        <p:nvSpPr>
          <p:cNvPr id="5" name="Freeform 5"/>
          <p:cNvSpPr/>
          <p:nvPr/>
        </p:nvSpPr>
        <p:spPr>
          <a:xfrm>
            <a:off x="13723293" y="7820024"/>
            <a:ext cx="3536007" cy="3412247"/>
          </a:xfrm>
          <a:custGeom>
            <a:avLst/>
            <a:gdLst/>
            <a:ahLst/>
            <a:cxnLst/>
            <a:rect l="l" t="t" r="r" b="b"/>
            <a:pathLst>
              <a:path w="3536007" h="3412247">
                <a:moveTo>
                  <a:pt x="0" y="0"/>
                </a:moveTo>
                <a:lnTo>
                  <a:pt x="3536007" y="0"/>
                </a:lnTo>
                <a:lnTo>
                  <a:pt x="3536007" y="3412246"/>
                </a:lnTo>
                <a:lnTo>
                  <a:pt x="0" y="3412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6492596" y="1028700"/>
            <a:ext cx="2651474" cy="2901251"/>
          </a:xfrm>
          <a:custGeom>
            <a:avLst/>
            <a:gdLst/>
            <a:ahLst/>
            <a:cxnLst/>
            <a:rect l="l" t="t" r="r" b="b"/>
            <a:pathLst>
              <a:path w="2651474" h="2901251">
                <a:moveTo>
                  <a:pt x="0" y="0"/>
                </a:moveTo>
                <a:lnTo>
                  <a:pt x="2651475" y="0"/>
                </a:lnTo>
                <a:lnTo>
                  <a:pt x="2651475" y="2901251"/>
                </a:lnTo>
                <a:lnTo>
                  <a:pt x="0" y="29012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V="1">
            <a:off x="11235045" y="12126"/>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1402232" y="4046488"/>
            <a:ext cx="5594233" cy="1200329"/>
          </a:xfrm>
          <a:prstGeom prst="rect">
            <a:avLst/>
          </a:prstGeom>
        </p:spPr>
        <p:txBody>
          <a:bodyPr wrap="square">
            <a:spAutoFit/>
          </a:bodyPr>
          <a:lstStyle/>
          <a:p>
            <a:r>
              <a:rPr lang="vi-VN" sz="7200" b="1" smtClean="0">
                <a:latin typeface="Times New Roman" panose="02020603050405020304" pitchFamily="18" charset="0"/>
                <a:ea typeface="Calibri" panose="020F0502020204030204" pitchFamily="34" charset="0"/>
                <a:cs typeface="Times New Roman" panose="02020603050405020304" pitchFamily="18" charset="0"/>
              </a:rPr>
              <a:t> </a:t>
            </a:r>
            <a:endParaRPr lang="en-GB" sz="7200" b="1">
              <a:latin typeface="Times New Roman" panose="02020603050405020304" pitchFamily="18" charset="0"/>
              <a:cs typeface="Times New Roman" panose="02020603050405020304" pitchFamily="18" charset="0"/>
            </a:endParaRPr>
          </a:p>
        </p:txBody>
      </p:sp>
      <p:sp>
        <p:nvSpPr>
          <p:cNvPr id="20" name="Rectangle 19"/>
          <p:cNvSpPr/>
          <p:nvPr/>
        </p:nvSpPr>
        <p:spPr>
          <a:xfrm>
            <a:off x="3007971" y="7404439"/>
            <a:ext cx="5644494" cy="1446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8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 khóc </a:t>
            </a:r>
            <a:endParaRPr lang="en-GB" sz="8800" b="1">
              <a:solidFill>
                <a:srgbClr val="FF0000"/>
              </a:solidFill>
              <a:latin typeface="Times New Roman" panose="02020603050405020304" pitchFamily="18" charset="0"/>
              <a:cs typeface="Times New Roman" panose="02020603050405020304" pitchFamily="18" charset="0"/>
            </a:endParaRPr>
          </a:p>
        </p:txBody>
      </p:sp>
      <p:pic>
        <p:nvPicPr>
          <p:cNvPr id="22"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21" name="Picture 2" descr="C:\Users\LENOVO\OneDrive\Desktop\than-cui.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4876800" cy="71246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LENOVO\OneDrive\Desktop\lovepik-sad-little-crying-girl-crying-expression-pack-png-image_401448920_wh120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76800" y="0"/>
            <a:ext cx="5486400" cy="7124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995270" y="2705100"/>
            <a:ext cx="4524044" cy="342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smtClean="0">
                <a:solidFill>
                  <a:schemeClr val="tx1"/>
                </a:solidFill>
                <a:latin typeface="Times New Roman" pitchFamily="18" charset="0"/>
                <a:cs typeface="Times New Roman" pitchFamily="18" charset="0"/>
              </a:rPr>
              <a:t>Khóc và thốt ra những lời than vãn kể lể, đau xót</a:t>
            </a:r>
            <a:endParaRPr lang="en-US" sz="54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8045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bldLst>
      <p:bldP spid="20"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B2BD"/>
        </a:solidFill>
        <a:effectLst/>
      </p:bgPr>
    </p:bg>
    <p:spTree>
      <p:nvGrpSpPr>
        <p:cNvPr id="1" name=""/>
        <p:cNvGrpSpPr/>
        <p:nvPr/>
      </p:nvGrpSpPr>
      <p:grpSpPr>
        <a:xfrm>
          <a:off x="0" y="0"/>
          <a:ext cx="0" cy="0"/>
          <a:chOff x="0" y="0"/>
          <a:chExt cx="0" cy="0"/>
        </a:xfrm>
      </p:grpSpPr>
      <p:sp>
        <p:nvSpPr>
          <p:cNvPr id="5" name="Freeform 5"/>
          <p:cNvSpPr/>
          <p:nvPr/>
        </p:nvSpPr>
        <p:spPr>
          <a:xfrm>
            <a:off x="4480396" y="7552176"/>
            <a:ext cx="3536007" cy="3412247"/>
          </a:xfrm>
          <a:custGeom>
            <a:avLst/>
            <a:gdLst/>
            <a:ahLst/>
            <a:cxnLst/>
            <a:rect l="l" t="t" r="r" b="b"/>
            <a:pathLst>
              <a:path w="3536007" h="3412247">
                <a:moveTo>
                  <a:pt x="0" y="0"/>
                </a:moveTo>
                <a:lnTo>
                  <a:pt x="3536007" y="0"/>
                </a:lnTo>
                <a:lnTo>
                  <a:pt x="3536007" y="3412246"/>
                </a:lnTo>
                <a:lnTo>
                  <a:pt x="0" y="3412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V="1">
            <a:off x="11023140" y="0"/>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10363200" y="5887544"/>
            <a:ext cx="7344138" cy="3139321"/>
          </a:xfrm>
          <a:prstGeom prst="rect">
            <a:avLst/>
          </a:prstGeom>
        </p:spPr>
        <p:txBody>
          <a:bodyPr wrap="square">
            <a:spAutoFit/>
          </a:bodyPr>
          <a:lstStyle/>
          <a:p>
            <a:pPr algn="just"/>
            <a:r>
              <a:rPr lang="en-US" sz="6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Vui sướng cùng hưởng, cực khổ cùng </a:t>
            </a:r>
            <a:r>
              <a:rPr lang="en-US" sz="66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chịu</a:t>
            </a:r>
            <a:r>
              <a:rPr lang="en-US" sz="4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4800" b="1">
              <a:latin typeface="Times New Roman" panose="02020603050405020304" pitchFamily="18" charset="0"/>
              <a:cs typeface="Times New Roman" panose="02020603050405020304" pitchFamily="18" charset="0"/>
            </a:endParaRPr>
          </a:p>
        </p:txBody>
      </p:sp>
      <p:sp>
        <p:nvSpPr>
          <p:cNvPr id="16" name="TextBox 14"/>
          <p:cNvSpPr txBox="1"/>
          <p:nvPr/>
        </p:nvSpPr>
        <p:spPr>
          <a:xfrm>
            <a:off x="1541300" y="5162549"/>
            <a:ext cx="7359284" cy="2167325"/>
          </a:xfrm>
          <a:prstGeom prst="rect">
            <a:avLst/>
          </a:prstGeom>
        </p:spPr>
        <p:txBody>
          <a:bodyPr lIns="0" tIns="0" rIns="0" bIns="0" rtlCol="0" anchor="t">
            <a:spAutoFit/>
          </a:bodyPr>
          <a:lstStyle/>
          <a:p>
            <a:pPr algn="ctr">
              <a:lnSpc>
                <a:spcPts val="9983"/>
              </a:lnSpc>
            </a:pPr>
            <a:endParaRPr lang="en-US" sz="41300">
              <a:solidFill>
                <a:srgbClr val="141414"/>
              </a:solidFill>
              <a:latin typeface="ไอติม"/>
            </a:endParaRPr>
          </a:p>
        </p:txBody>
      </p:sp>
      <p:sp>
        <p:nvSpPr>
          <p:cNvPr id="17" name="Rectangle 16"/>
          <p:cNvSpPr/>
          <p:nvPr/>
        </p:nvSpPr>
        <p:spPr>
          <a:xfrm>
            <a:off x="1775000" y="6263529"/>
            <a:ext cx="7310014" cy="1107996"/>
          </a:xfrm>
          <a:prstGeom prst="rect">
            <a:avLst/>
          </a:prstGeom>
        </p:spPr>
        <p:txBody>
          <a:bodyPr wrap="none">
            <a:spAutoFit/>
          </a:bodyPr>
          <a:lstStyle/>
          <a:p>
            <a:r>
              <a:rPr lang="en-US" sz="6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 cam cộng khổ</a:t>
            </a:r>
            <a:endParaRPr lang="en-GB" sz="6600" b="1">
              <a:solidFill>
                <a:srgbClr val="FF0000"/>
              </a:solidFill>
              <a:latin typeface="Times New Roman" panose="02020603050405020304" pitchFamily="18" charset="0"/>
              <a:cs typeface="Times New Roman" panose="02020603050405020304" pitchFamily="18" charset="0"/>
            </a:endParaRPr>
          </a:p>
        </p:txBody>
      </p:sp>
      <p:pic>
        <p:nvPicPr>
          <p:cNvPr id="18"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1026" name="Picture 2" descr="C:\Users\LENOVO\OneDrive\Desktop\tải xuống (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200" y="66842"/>
            <a:ext cx="3026907" cy="54576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ENOVO\OneDrive\Desktop\tải xuống.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03107" y="66842"/>
            <a:ext cx="3831093" cy="54576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ENOVO\OneDrive\Desktop\kisspng-plus-and-minus-signs-computer-icons-clip-art-plus-sign-5aaad8630512c1.8471918315211459550208.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94002" y="155953"/>
            <a:ext cx="1204384" cy="997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ENOVO\OneDrive\Desktop\nguoi-an-may-va-chiec-bat-vo-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608390" y="0"/>
            <a:ext cx="635000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60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bldLst>
      <p:bldP spid="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480396" y="7552176"/>
            <a:ext cx="3536007" cy="3412247"/>
          </a:xfrm>
          <a:custGeom>
            <a:avLst/>
            <a:gdLst/>
            <a:ahLst/>
            <a:cxnLst/>
            <a:rect l="l" t="t" r="r" b="b"/>
            <a:pathLst>
              <a:path w="3536007" h="3412247">
                <a:moveTo>
                  <a:pt x="0" y="0"/>
                </a:moveTo>
                <a:lnTo>
                  <a:pt x="3536007" y="0"/>
                </a:lnTo>
                <a:lnTo>
                  <a:pt x="3536007" y="3412246"/>
                </a:lnTo>
                <a:lnTo>
                  <a:pt x="0" y="3412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V="1">
            <a:off x="11023140" y="0"/>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10363200" y="5887544"/>
            <a:ext cx="7344138" cy="1107996"/>
          </a:xfrm>
          <a:prstGeom prst="rect">
            <a:avLst/>
          </a:prstGeom>
        </p:spPr>
        <p:txBody>
          <a:bodyPr wrap="square">
            <a:spAutoFit/>
          </a:bodyPr>
          <a:lstStyle/>
          <a:p>
            <a:pPr algn="just"/>
            <a:r>
              <a:rPr lang="vi-VN" sz="66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 học</a:t>
            </a:r>
            <a:endParaRPr lang="en-GB" sz="4800" b="1">
              <a:latin typeface="Times New Roman" panose="02020603050405020304" pitchFamily="18" charset="0"/>
              <a:cs typeface="Times New Roman" panose="02020603050405020304" pitchFamily="18" charset="0"/>
            </a:endParaRPr>
          </a:p>
        </p:txBody>
      </p:sp>
      <p:sp>
        <p:nvSpPr>
          <p:cNvPr id="16" name="TextBox 14"/>
          <p:cNvSpPr txBox="1"/>
          <p:nvPr/>
        </p:nvSpPr>
        <p:spPr>
          <a:xfrm>
            <a:off x="1541300" y="5162549"/>
            <a:ext cx="7359284" cy="2167325"/>
          </a:xfrm>
          <a:prstGeom prst="rect">
            <a:avLst/>
          </a:prstGeom>
        </p:spPr>
        <p:txBody>
          <a:bodyPr lIns="0" tIns="0" rIns="0" bIns="0" rtlCol="0" anchor="t">
            <a:spAutoFit/>
          </a:bodyPr>
          <a:lstStyle/>
          <a:p>
            <a:pPr algn="ctr">
              <a:lnSpc>
                <a:spcPts val="9983"/>
              </a:lnSpc>
            </a:pPr>
            <a:endParaRPr lang="en-US" sz="41300">
              <a:solidFill>
                <a:srgbClr val="141414"/>
              </a:solidFill>
              <a:latin typeface="ไอติม"/>
            </a:endParaRPr>
          </a:p>
        </p:txBody>
      </p:sp>
      <p:sp>
        <p:nvSpPr>
          <p:cNvPr id="17" name="Rectangle 16"/>
          <p:cNvSpPr/>
          <p:nvPr/>
        </p:nvSpPr>
        <p:spPr>
          <a:xfrm>
            <a:off x="1775000" y="6263529"/>
            <a:ext cx="5616400" cy="1107996"/>
          </a:xfrm>
          <a:prstGeom prst="rect">
            <a:avLst/>
          </a:prstGeom>
        </p:spPr>
        <p:txBody>
          <a:bodyPr wrap="square">
            <a:spAutoFit/>
          </a:bodyPr>
          <a:lstStyle/>
          <a:p>
            <a:r>
              <a:rPr lang="vi-VN" sz="6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 đường</a:t>
            </a:r>
            <a:endParaRPr lang="en-GB" sz="6600" b="1">
              <a:solidFill>
                <a:srgbClr val="FF0000"/>
              </a:solidFill>
              <a:latin typeface="Times New Roman" panose="02020603050405020304" pitchFamily="18" charset="0"/>
              <a:cs typeface="Times New Roman" panose="02020603050405020304" pitchFamily="18" charset="0"/>
            </a:endParaRPr>
          </a:p>
        </p:txBody>
      </p:sp>
      <p:pic>
        <p:nvPicPr>
          <p:cNvPr id="18"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19" name="Picture 2" descr="C:\Users\LENOVO\OneDrive\Desktop\du-hoc-nhat-lam-quen-voi-phuong-phap-hoc-tap-moi.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54324"/>
            <a:ext cx="4800600" cy="49358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LENOVO\OneDrive\Desktop\Du-lich-Ba-vi-co-gi-choi-duong-sa.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00600" y="66843"/>
            <a:ext cx="4648200" cy="481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bldLst>
      <p:bldP spid="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561358" y="3695700"/>
            <a:ext cx="3536007" cy="3412247"/>
          </a:xfrm>
          <a:custGeom>
            <a:avLst/>
            <a:gdLst/>
            <a:ahLst/>
            <a:cxnLst/>
            <a:rect l="l" t="t" r="r" b="b"/>
            <a:pathLst>
              <a:path w="3536007" h="3412247">
                <a:moveTo>
                  <a:pt x="0" y="0"/>
                </a:moveTo>
                <a:lnTo>
                  <a:pt x="3536007" y="0"/>
                </a:lnTo>
                <a:lnTo>
                  <a:pt x="3536007" y="3412246"/>
                </a:lnTo>
                <a:lnTo>
                  <a:pt x="0" y="3412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V="1">
            <a:off x="11023140" y="0"/>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TextBox 14"/>
          <p:cNvSpPr txBox="1"/>
          <p:nvPr/>
        </p:nvSpPr>
        <p:spPr>
          <a:xfrm>
            <a:off x="1541300" y="5162549"/>
            <a:ext cx="7359284" cy="2167325"/>
          </a:xfrm>
          <a:prstGeom prst="rect">
            <a:avLst/>
          </a:prstGeom>
        </p:spPr>
        <p:txBody>
          <a:bodyPr lIns="0" tIns="0" rIns="0" bIns="0" rtlCol="0" anchor="t">
            <a:spAutoFit/>
          </a:bodyPr>
          <a:lstStyle/>
          <a:p>
            <a:pPr algn="ctr">
              <a:lnSpc>
                <a:spcPts val="9983"/>
              </a:lnSpc>
            </a:pPr>
            <a:endParaRPr lang="en-US" sz="41300">
              <a:solidFill>
                <a:srgbClr val="141414"/>
              </a:solidFill>
              <a:latin typeface="ไอติม"/>
            </a:endParaRPr>
          </a:p>
        </p:txBody>
      </p:sp>
      <p:sp>
        <p:nvSpPr>
          <p:cNvPr id="17" name="Rectangle 16"/>
          <p:cNvSpPr/>
          <p:nvPr/>
        </p:nvSpPr>
        <p:spPr>
          <a:xfrm>
            <a:off x="1143000" y="7104483"/>
            <a:ext cx="4425241" cy="1107996"/>
          </a:xfrm>
          <a:prstGeom prst="rect">
            <a:avLst/>
          </a:prstGeom>
        </p:spPr>
        <p:txBody>
          <a:bodyPr wrap="square">
            <a:spAutoFit/>
          </a:bodyPr>
          <a:lstStyle/>
          <a:p>
            <a:r>
              <a:rPr lang="vi-VN" sz="6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 kiến</a:t>
            </a:r>
            <a:endParaRPr lang="en-GB" sz="6600" b="1">
              <a:latin typeface="Times New Roman" panose="02020603050405020304" pitchFamily="18" charset="0"/>
              <a:cs typeface="Times New Roman" panose="02020603050405020304" pitchFamily="18" charset="0"/>
            </a:endParaRPr>
          </a:p>
        </p:txBody>
      </p:sp>
      <p:pic>
        <p:nvPicPr>
          <p:cNvPr id="18"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15" name="Picture 14" descr="12.jpg"/>
          <p:cNvPicPr>
            <a:picLocks noGrp="1" noChangeAspect="1"/>
          </p:cNvPicPr>
          <p:nvPr isPhoto="1"/>
        </p:nvPicPr>
        <p:blipFill>
          <a:blip r:embed="rId21" cstate="print">
            <a:lum/>
          </a:blip>
          <a:stretch>
            <a:fillRect/>
          </a:stretch>
        </p:blipFill>
        <p:spPr>
          <a:xfrm>
            <a:off x="0" y="66842"/>
            <a:ext cx="12192000" cy="6105358"/>
          </a:xfrm>
          <a:prstGeom prst="rect">
            <a:avLst/>
          </a:prstGeom>
          <a:noFill/>
          <a:ln>
            <a:noFill/>
          </a:ln>
        </p:spPr>
      </p:pic>
      <p:sp>
        <p:nvSpPr>
          <p:cNvPr id="3" name="Rectangle 2"/>
          <p:cNvSpPr/>
          <p:nvPr/>
        </p:nvSpPr>
        <p:spPr>
          <a:xfrm>
            <a:off x="6248400" y="7810500"/>
            <a:ext cx="9679338"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smtClean="0">
                <a:solidFill>
                  <a:schemeClr val="tx1"/>
                </a:solidFill>
                <a:latin typeface="Times New Roman" pitchFamily="18" charset="0"/>
                <a:cs typeface="Times New Roman" pitchFamily="18" charset="0"/>
              </a:rPr>
              <a:t>Ý kiến mới, giúp công việc  tiến hành thuận lợi hơn</a:t>
            </a:r>
            <a:endParaRPr lang="en-US" sz="54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0080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down)">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480396" y="7552176"/>
            <a:ext cx="3536007" cy="3412247"/>
          </a:xfrm>
          <a:custGeom>
            <a:avLst/>
            <a:gdLst/>
            <a:ahLst/>
            <a:cxnLst/>
            <a:rect l="l" t="t" r="r" b="b"/>
            <a:pathLst>
              <a:path w="3536007" h="3412247">
                <a:moveTo>
                  <a:pt x="0" y="0"/>
                </a:moveTo>
                <a:lnTo>
                  <a:pt x="3536007" y="0"/>
                </a:lnTo>
                <a:lnTo>
                  <a:pt x="3536007" y="3412246"/>
                </a:lnTo>
                <a:lnTo>
                  <a:pt x="0" y="3412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V="1">
            <a:off x="11023140" y="0"/>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9144000" y="6793282"/>
            <a:ext cx="7344138" cy="3139321"/>
          </a:xfrm>
          <a:prstGeom prst="rect">
            <a:avLst/>
          </a:prstGeom>
        </p:spPr>
        <p:txBody>
          <a:bodyPr wrap="square">
            <a:spAutoFit/>
          </a:bodyPr>
          <a:lstStyle/>
          <a:p>
            <a:pPr algn="just"/>
            <a:r>
              <a:rPr lang="vi-VN" sz="66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 nhiều, phóng đại có ý khoe khoang</a:t>
            </a:r>
            <a:endParaRPr lang="en-GB" sz="4800" b="1">
              <a:latin typeface="Times New Roman" panose="02020603050405020304" pitchFamily="18" charset="0"/>
              <a:cs typeface="Times New Roman" panose="02020603050405020304" pitchFamily="18" charset="0"/>
            </a:endParaRPr>
          </a:p>
        </p:txBody>
      </p:sp>
      <p:sp>
        <p:nvSpPr>
          <p:cNvPr id="16" name="TextBox 14"/>
          <p:cNvSpPr txBox="1"/>
          <p:nvPr/>
        </p:nvSpPr>
        <p:spPr>
          <a:xfrm>
            <a:off x="1541300" y="5162549"/>
            <a:ext cx="7359284" cy="2167325"/>
          </a:xfrm>
          <a:prstGeom prst="rect">
            <a:avLst/>
          </a:prstGeom>
        </p:spPr>
        <p:txBody>
          <a:bodyPr lIns="0" tIns="0" rIns="0" bIns="0" rtlCol="0" anchor="t">
            <a:spAutoFit/>
          </a:bodyPr>
          <a:lstStyle/>
          <a:p>
            <a:pPr algn="ctr">
              <a:lnSpc>
                <a:spcPts val="9983"/>
              </a:lnSpc>
            </a:pPr>
            <a:endParaRPr lang="en-US" sz="41300">
              <a:solidFill>
                <a:srgbClr val="141414"/>
              </a:solidFill>
              <a:latin typeface="ไอติม"/>
            </a:endParaRPr>
          </a:p>
        </p:txBody>
      </p:sp>
      <p:sp>
        <p:nvSpPr>
          <p:cNvPr id="17" name="Rectangle 16"/>
          <p:cNvSpPr/>
          <p:nvPr/>
        </p:nvSpPr>
        <p:spPr>
          <a:xfrm>
            <a:off x="1775000" y="6263529"/>
            <a:ext cx="5616400" cy="1107996"/>
          </a:xfrm>
          <a:prstGeom prst="rect">
            <a:avLst/>
          </a:prstGeom>
        </p:spPr>
        <p:txBody>
          <a:bodyPr wrap="square">
            <a:spAutoFit/>
          </a:bodyPr>
          <a:lstStyle/>
          <a:p>
            <a:r>
              <a:rPr lang="vi-VN" sz="6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 hoa</a:t>
            </a:r>
            <a:endParaRPr lang="en-GB" sz="6600" b="1">
              <a:solidFill>
                <a:srgbClr val="FF0000"/>
              </a:solidFill>
              <a:latin typeface="Times New Roman" panose="02020603050405020304" pitchFamily="18" charset="0"/>
              <a:cs typeface="Times New Roman" panose="02020603050405020304" pitchFamily="18" charset="0"/>
            </a:endParaRPr>
          </a:p>
        </p:txBody>
      </p:sp>
      <p:pic>
        <p:nvPicPr>
          <p:cNvPr id="18"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15" name="Picture 14" descr="10.gif"/>
          <p:cNvPicPr>
            <a:picLocks noGrp="1" noChangeAspect="1"/>
          </p:cNvPicPr>
          <p:nvPr isPhoto="1"/>
        </p:nvPicPr>
        <p:blipFill>
          <a:blip r:embed="rId21" cstate="print">
            <a:lum/>
          </a:blip>
          <a:stretch>
            <a:fillRect/>
          </a:stretch>
        </p:blipFill>
        <p:spPr>
          <a:xfrm>
            <a:off x="31154" y="-114300"/>
            <a:ext cx="10560645" cy="6001844"/>
          </a:xfrm>
          <a:prstGeom prst="rect">
            <a:avLst/>
          </a:prstGeom>
          <a:noFill/>
          <a:ln>
            <a:noFill/>
          </a:ln>
        </p:spPr>
      </p:pic>
    </p:spTree>
    <p:extLst>
      <p:ext uri="{BB962C8B-B14F-4D97-AF65-F5344CB8AC3E}">
        <p14:creationId xmlns:p14="http://schemas.microsoft.com/office/powerpoint/2010/main" val="55129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bldLst>
      <p:bldP spid="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3916342" y="8712420"/>
            <a:ext cx="2011395" cy="545880"/>
          </a:xfrm>
          <a:custGeom>
            <a:avLst/>
            <a:gdLst/>
            <a:ahLst/>
            <a:cxnLst/>
            <a:rect l="l" t="t" r="r" b="b"/>
            <a:pathLst>
              <a:path w="2011395" h="545880">
                <a:moveTo>
                  <a:pt x="0" y="0"/>
                </a:moveTo>
                <a:lnTo>
                  <a:pt x="2011394" y="0"/>
                </a:lnTo>
                <a:lnTo>
                  <a:pt x="2011394" y="545880"/>
                </a:lnTo>
                <a:lnTo>
                  <a:pt x="0" y="545880"/>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8230932"/>
            <a:ext cx="1516846" cy="962977"/>
          </a:xfrm>
          <a:custGeom>
            <a:avLst/>
            <a:gdLst/>
            <a:ahLst/>
            <a:cxnLst/>
            <a:rect l="l" t="t" r="r" b="b"/>
            <a:pathLst>
              <a:path w="1516846" h="962977">
                <a:moveTo>
                  <a:pt x="0" y="0"/>
                </a:moveTo>
                <a:lnTo>
                  <a:pt x="1516846" y="0"/>
                </a:lnTo>
                <a:lnTo>
                  <a:pt x="1516846" y="962977"/>
                </a:lnTo>
                <a:lnTo>
                  <a:pt x="0" y="96297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V="1">
            <a:off x="11023140" y="0"/>
            <a:ext cx="5786404" cy="1513885"/>
          </a:xfrm>
          <a:custGeom>
            <a:avLst/>
            <a:gdLst/>
            <a:ahLst/>
            <a:cxnLst/>
            <a:rect l="l" t="t" r="r" b="b"/>
            <a:pathLst>
              <a:path w="5786404" h="1513885">
                <a:moveTo>
                  <a:pt x="0" y="1513885"/>
                </a:moveTo>
                <a:lnTo>
                  <a:pt x="5786404" y="1513885"/>
                </a:lnTo>
                <a:lnTo>
                  <a:pt x="5786404" y="0"/>
                </a:lnTo>
                <a:lnTo>
                  <a:pt x="0" y="0"/>
                </a:lnTo>
                <a:lnTo>
                  <a:pt x="0" y="1513885"/>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471672" y="652806"/>
            <a:ext cx="1633708" cy="645993"/>
          </a:xfrm>
          <a:custGeom>
            <a:avLst/>
            <a:gdLst/>
            <a:ahLst/>
            <a:cxnLst/>
            <a:rect l="l" t="t" r="r" b="b"/>
            <a:pathLst>
              <a:path w="1633708" h="645993">
                <a:moveTo>
                  <a:pt x="0" y="0"/>
                </a:moveTo>
                <a:lnTo>
                  <a:pt x="1633708" y="0"/>
                </a:lnTo>
                <a:lnTo>
                  <a:pt x="1633708" y="645994"/>
                </a:lnTo>
                <a:lnTo>
                  <a:pt x="0" y="6459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80866" y="1028700"/>
            <a:ext cx="1167939" cy="1450625"/>
          </a:xfrm>
          <a:custGeom>
            <a:avLst/>
            <a:gdLst/>
            <a:ahLst/>
            <a:cxnLst/>
            <a:rect l="l" t="t" r="r" b="b"/>
            <a:pathLst>
              <a:path w="1167939" h="1450625">
                <a:moveTo>
                  <a:pt x="0" y="0"/>
                </a:moveTo>
                <a:lnTo>
                  <a:pt x="1167940" y="0"/>
                </a:lnTo>
                <a:lnTo>
                  <a:pt x="1167940" y="1450625"/>
                </a:lnTo>
                <a:lnTo>
                  <a:pt x="0" y="14506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9144000" y="6793282"/>
            <a:ext cx="7344138" cy="2585323"/>
          </a:xfrm>
          <a:prstGeom prst="rect">
            <a:avLst/>
          </a:prstGeom>
        </p:spPr>
        <p:txBody>
          <a:bodyPr wrap="square">
            <a:spAutoFit/>
          </a:bodyPr>
          <a:lstStyle/>
          <a:p>
            <a:pPr algn="just"/>
            <a:r>
              <a:rPr lang="vi-VN" sz="5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 lớn, trưởng thành; đủ sức lực  và khả năng tự lo liệu</a:t>
            </a:r>
            <a:endParaRPr lang="en-GB" sz="5400" b="1">
              <a:latin typeface="Times New Roman" panose="02020603050405020304" pitchFamily="18" charset="0"/>
              <a:cs typeface="Times New Roman" panose="02020603050405020304" pitchFamily="18" charset="0"/>
            </a:endParaRPr>
          </a:p>
        </p:txBody>
      </p:sp>
      <p:sp>
        <p:nvSpPr>
          <p:cNvPr id="16" name="TextBox 14"/>
          <p:cNvSpPr txBox="1"/>
          <p:nvPr/>
        </p:nvSpPr>
        <p:spPr>
          <a:xfrm>
            <a:off x="1541300" y="5162549"/>
            <a:ext cx="7359284" cy="2167325"/>
          </a:xfrm>
          <a:prstGeom prst="rect">
            <a:avLst/>
          </a:prstGeom>
        </p:spPr>
        <p:txBody>
          <a:bodyPr lIns="0" tIns="0" rIns="0" bIns="0" rtlCol="0" anchor="t">
            <a:spAutoFit/>
          </a:bodyPr>
          <a:lstStyle/>
          <a:p>
            <a:pPr algn="ctr">
              <a:lnSpc>
                <a:spcPts val="9983"/>
              </a:lnSpc>
            </a:pPr>
            <a:endParaRPr lang="en-US" sz="41300">
              <a:solidFill>
                <a:srgbClr val="141414"/>
              </a:solidFill>
              <a:latin typeface="ไอติม"/>
            </a:endParaRPr>
          </a:p>
        </p:txBody>
      </p:sp>
      <p:sp>
        <p:nvSpPr>
          <p:cNvPr id="17" name="Rectangle 16"/>
          <p:cNvSpPr/>
          <p:nvPr/>
        </p:nvSpPr>
        <p:spPr>
          <a:xfrm>
            <a:off x="1019927" y="7169103"/>
            <a:ext cx="5616400" cy="2123658"/>
          </a:xfrm>
          <a:prstGeom prst="rect">
            <a:avLst/>
          </a:prstGeom>
        </p:spPr>
        <p:txBody>
          <a:bodyPr wrap="square">
            <a:spAutoFit/>
          </a:bodyPr>
          <a:lstStyle/>
          <a:p>
            <a:r>
              <a:rPr lang="vi-VN" sz="6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Đủ lông đủ cánh</a:t>
            </a:r>
            <a:endParaRPr lang="en-GB" sz="6600" b="1">
              <a:solidFill>
                <a:srgbClr val="FF0000"/>
              </a:solidFill>
              <a:latin typeface="Times New Roman" panose="02020603050405020304" pitchFamily="18" charset="0"/>
              <a:cs typeface="Times New Roman" panose="02020603050405020304" pitchFamily="18" charset="0"/>
            </a:endParaRPr>
          </a:p>
        </p:txBody>
      </p:sp>
      <p:pic>
        <p:nvPicPr>
          <p:cNvPr id="18"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085681" y="66842"/>
            <a:ext cx="487363" cy="487363"/>
          </a:xfrm>
          <a:prstGeom prst="rect">
            <a:avLst/>
          </a:prstGeom>
        </p:spPr>
      </p:pic>
      <p:pic>
        <p:nvPicPr>
          <p:cNvPr id="14" name="Picture 15" descr="D:\CAO KY NAM\CONCABIETBAY\PICTURE\Du long du canh.jpg"/>
          <p:cNvPicPr>
            <a:picLocks noChangeAspect="1" noChangeArrowheads="1"/>
          </p:cNvPicPr>
          <p:nvPr/>
        </p:nvPicPr>
        <p:blipFill>
          <a:blip r:embed="rId21" cstate="print"/>
          <a:srcRect/>
          <a:stretch>
            <a:fillRect/>
          </a:stretch>
        </p:blipFill>
        <p:spPr bwMode="auto">
          <a:xfrm>
            <a:off x="0" y="0"/>
            <a:ext cx="14097000" cy="6858000"/>
          </a:xfrm>
          <a:prstGeom prst="rect">
            <a:avLst/>
          </a:prstGeom>
          <a:noFill/>
        </p:spPr>
      </p:pic>
    </p:spTree>
    <p:extLst>
      <p:ext uri="{BB962C8B-B14F-4D97-AF65-F5344CB8AC3E}">
        <p14:creationId xmlns:p14="http://schemas.microsoft.com/office/powerpoint/2010/main" val="23648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bldLst>
      <p:bldP spid="4"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573</Words>
  <Application>Microsoft Office PowerPoint</Application>
  <PresentationFormat>Custom</PresentationFormat>
  <Paragraphs>100</Paragraphs>
  <Slides>23</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iCiel Bambola</vt:lpstr>
      <vt:lpstr>Montserrat</vt:lpstr>
      <vt:lpstr>Calibri</vt:lpstr>
      <vt:lpstr>One Little Font</vt:lpstr>
      <vt:lpstr>ไอติม</vt:lpstr>
      <vt:lpstr>Times New Roman</vt:lpstr>
      <vt:lpstr>.VnBodoni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 Blue Soft Green and Pink Cute Playful Project Proposal Presentation</dc:title>
  <cp:lastModifiedBy>LENOVO</cp:lastModifiedBy>
  <cp:revision>148</cp:revision>
  <dcterms:created xsi:type="dcterms:W3CDTF">2006-08-16T00:00:00Z</dcterms:created>
  <dcterms:modified xsi:type="dcterms:W3CDTF">2023-10-06T02:37:23Z</dcterms:modified>
  <dc:identifier>DAFompXylZw</dc:identifier>
</cp:coreProperties>
</file>