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2" r:id="rId2"/>
    <p:sldId id="256" r:id="rId3"/>
    <p:sldId id="257" r:id="rId4"/>
    <p:sldId id="267" r:id="rId5"/>
    <p:sldId id="258" r:id="rId6"/>
    <p:sldId id="259" r:id="rId7"/>
    <p:sldId id="273" r:id="rId8"/>
    <p:sldId id="263" r:id="rId9"/>
    <p:sldId id="275" r:id="rId10"/>
    <p:sldId id="274" r:id="rId11"/>
    <p:sldId id="276" r:id="rId12"/>
    <p:sldId id="279" r:id="rId13"/>
    <p:sldId id="266" r:id="rId14"/>
    <p:sldId id="265" r:id="rId15"/>
    <p:sldId id="277" r:id="rId16"/>
    <p:sldId id="280" r:id="rId17"/>
    <p:sldId id="281" r:id="rId18"/>
    <p:sldId id="282" r:id="rId19"/>
    <p:sldId id="286" r:id="rId20"/>
    <p:sldId id="283" r:id="rId21"/>
    <p:sldId id="260" r:id="rId22"/>
    <p:sldId id="289" r:id="rId23"/>
    <p:sldId id="287" r:id="rId24"/>
    <p:sldId id="284" r:id="rId25"/>
    <p:sldId id="285" r:id="rId26"/>
    <p:sldId id="290" r:id="rId27"/>
    <p:sldId id="288" r:id="rId28"/>
    <p:sldId id="291" r:id="rId29"/>
    <p:sldId id="292" r:id="rId30"/>
    <p:sldId id="278" r:id="rId31"/>
    <p:sldId id="293" r:id="rId32"/>
    <p:sldId id="271" r:id="rId33"/>
  </p:sldIdLst>
  <p:sldSz cx="18288000" cy="10287000"/>
  <p:notesSz cx="6858000" cy="9144000"/>
  <p:embeddedFontLst>
    <p:embeddedFont>
      <p:font typeface="Calibri" panose="020F050202020403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FE1"/>
    <a:srgbClr val="FFBC92"/>
    <a:srgbClr val="E7C2E8"/>
    <a:srgbClr val="88CDCF"/>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10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27.png"/><Relationship Id="rId12" Type="http://schemas.openxmlformats.org/officeDocument/2006/relationships/image" Target="../media/image3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6.png"/><Relationship Id="rId11" Type="http://schemas.openxmlformats.org/officeDocument/2006/relationships/image" Target="../media/image29.png"/><Relationship Id="rId5" Type="http://schemas.openxmlformats.org/officeDocument/2006/relationships/slideLayout" Target="../slideLayouts/slideLayout7.xml"/><Relationship Id="rId10" Type="http://schemas.openxmlformats.org/officeDocument/2006/relationships/image" Target="../media/image5.svg"/><Relationship Id="rId4" Type="http://schemas.openxmlformats.org/officeDocument/2006/relationships/audio" Target="../media/media2.mp3"/><Relationship Id="rId9"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27.png"/><Relationship Id="rId12" Type="http://schemas.openxmlformats.org/officeDocument/2006/relationships/image" Target="../media/image3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6.png"/><Relationship Id="rId11" Type="http://schemas.openxmlformats.org/officeDocument/2006/relationships/image" Target="../media/image29.png"/><Relationship Id="rId5" Type="http://schemas.openxmlformats.org/officeDocument/2006/relationships/slideLayout" Target="../slideLayouts/slideLayout7.xml"/><Relationship Id="rId10" Type="http://schemas.openxmlformats.org/officeDocument/2006/relationships/image" Target="../media/image5.svg"/><Relationship Id="rId4" Type="http://schemas.openxmlformats.org/officeDocument/2006/relationships/audio" Target="../media/media2.mp3"/><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27.png"/><Relationship Id="rId12" Type="http://schemas.openxmlformats.org/officeDocument/2006/relationships/image" Target="../media/image3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6.png"/><Relationship Id="rId11" Type="http://schemas.openxmlformats.org/officeDocument/2006/relationships/image" Target="../media/image29.png"/><Relationship Id="rId5" Type="http://schemas.openxmlformats.org/officeDocument/2006/relationships/slideLayout" Target="../slideLayouts/slideLayout7.xml"/><Relationship Id="rId10" Type="http://schemas.openxmlformats.org/officeDocument/2006/relationships/image" Target="../media/image5.svg"/><Relationship Id="rId4" Type="http://schemas.openxmlformats.org/officeDocument/2006/relationships/audio" Target="../media/media2.mp3"/><Relationship Id="rId9" Type="http://schemas.openxmlformats.org/officeDocument/2006/relationships/image" Target="../media/image28.png"/></Relationships>
</file>

<file path=ppt/slides/_rels/slide26.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31.png"/><Relationship Id="rId3" Type="http://schemas.microsoft.com/office/2007/relationships/media" Target="../media/media2.mp3"/><Relationship Id="rId7" Type="http://schemas.openxmlformats.org/officeDocument/2006/relationships/image" Target="../media/image27.png"/><Relationship Id="rId12" Type="http://schemas.openxmlformats.org/officeDocument/2006/relationships/image" Target="../media/image2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slideLayout" Target="../slideLayouts/slideLayout7.xml"/><Relationship Id="rId10" Type="http://schemas.openxmlformats.org/officeDocument/2006/relationships/image" Target="../media/image5.svg"/><Relationship Id="rId4" Type="http://schemas.openxmlformats.org/officeDocument/2006/relationships/audio" Target="../media/media2.mp3"/><Relationship Id="rId9" Type="http://schemas.openxmlformats.org/officeDocument/2006/relationships/image" Target="../media/image28.png"/></Relationships>
</file>

<file path=ppt/slides/_rels/slide27.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32.png"/><Relationship Id="rId3" Type="http://schemas.microsoft.com/office/2007/relationships/media" Target="../media/media2.mp3"/><Relationship Id="rId7" Type="http://schemas.openxmlformats.org/officeDocument/2006/relationships/image" Target="../media/image27.png"/><Relationship Id="rId12" Type="http://schemas.openxmlformats.org/officeDocument/2006/relationships/image" Target="../media/image3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6.png"/><Relationship Id="rId11" Type="http://schemas.openxmlformats.org/officeDocument/2006/relationships/image" Target="../media/image29.png"/><Relationship Id="rId5" Type="http://schemas.openxmlformats.org/officeDocument/2006/relationships/slideLayout" Target="../slideLayouts/slideLayout7.xml"/><Relationship Id="rId10" Type="http://schemas.openxmlformats.org/officeDocument/2006/relationships/image" Target="../media/image5.svg"/><Relationship Id="rId4" Type="http://schemas.openxmlformats.org/officeDocument/2006/relationships/audio" Target="../media/media2.mp3"/><Relationship Id="rId9"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4.sv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4.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sv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EDBF5"/>
        </a:solidFill>
        <a:effectLst/>
      </p:bgPr>
    </p:bg>
    <p:spTree>
      <p:nvGrpSpPr>
        <p:cNvPr id="1" name=""/>
        <p:cNvGrpSpPr/>
        <p:nvPr/>
      </p:nvGrpSpPr>
      <p:grpSpPr>
        <a:xfrm>
          <a:off x="0" y="0"/>
          <a:ext cx="0" cy="0"/>
          <a:chOff x="0" y="0"/>
          <a:chExt cx="0" cy="0"/>
        </a:xfrm>
      </p:grpSpPr>
      <p:grpSp>
        <p:nvGrpSpPr>
          <p:cNvPr id="2" name="Group 2"/>
          <p:cNvGrpSpPr/>
          <p:nvPr/>
        </p:nvGrpSpPr>
        <p:grpSpPr>
          <a:xfrm>
            <a:off x="411824" y="463732"/>
            <a:ext cx="17464352" cy="8484163"/>
            <a:chOff x="0" y="0"/>
            <a:chExt cx="4599665" cy="2234512"/>
          </a:xfrm>
        </p:grpSpPr>
        <p:sp>
          <p:nvSpPr>
            <p:cNvPr id="3" name="Freeform 3"/>
            <p:cNvSpPr/>
            <p:nvPr/>
          </p:nvSpPr>
          <p:spPr>
            <a:xfrm>
              <a:off x="0" y="0"/>
              <a:ext cx="4599665" cy="2234512"/>
            </a:xfrm>
            <a:custGeom>
              <a:avLst/>
              <a:gdLst/>
              <a:ahLst/>
              <a:cxnLst/>
              <a:rect l="l" t="t" r="r" b="b"/>
              <a:pathLst>
                <a:path w="4599665" h="2234512">
                  <a:moveTo>
                    <a:pt x="35464" y="0"/>
                  </a:moveTo>
                  <a:lnTo>
                    <a:pt x="4564201" y="0"/>
                  </a:lnTo>
                  <a:cubicBezTo>
                    <a:pt x="4583787" y="0"/>
                    <a:pt x="4599665" y="15878"/>
                    <a:pt x="4599665" y="35464"/>
                  </a:cubicBezTo>
                  <a:lnTo>
                    <a:pt x="4599665" y="2199048"/>
                  </a:lnTo>
                  <a:cubicBezTo>
                    <a:pt x="4599665" y="2218634"/>
                    <a:pt x="4583787" y="2234512"/>
                    <a:pt x="4564201" y="2234512"/>
                  </a:cubicBezTo>
                  <a:lnTo>
                    <a:pt x="35464" y="2234512"/>
                  </a:lnTo>
                  <a:cubicBezTo>
                    <a:pt x="15878" y="2234512"/>
                    <a:pt x="0" y="2218634"/>
                    <a:pt x="0" y="2199048"/>
                  </a:cubicBezTo>
                  <a:lnTo>
                    <a:pt x="0" y="35464"/>
                  </a:lnTo>
                  <a:cubicBezTo>
                    <a:pt x="0" y="15878"/>
                    <a:pt x="15878" y="0"/>
                    <a:pt x="35464" y="0"/>
                  </a:cubicBezTo>
                  <a:close/>
                </a:path>
              </a:pathLst>
            </a:custGeom>
            <a:solidFill>
              <a:srgbClr val="FFFFFF"/>
            </a:solidFill>
          </p:spPr>
        </p:sp>
        <p:sp>
          <p:nvSpPr>
            <p:cNvPr id="4" name="TextBox 4"/>
            <p:cNvSpPr txBox="1"/>
            <p:nvPr/>
          </p:nvSpPr>
          <p:spPr>
            <a:xfrm>
              <a:off x="0" y="-47625"/>
              <a:ext cx="4599665" cy="2282137"/>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727685" y="2859153"/>
            <a:ext cx="16727063" cy="3693319"/>
          </a:xfrm>
          <a:prstGeom prst="rect">
            <a:avLst/>
          </a:prstGeom>
        </p:spPr>
        <p:txBody>
          <a:bodyPr wrap="square" lIns="0" tIns="0" rIns="0" bIns="0" rtlCol="0" anchor="t">
            <a:spAutoFit/>
          </a:bodyPr>
          <a:lstStyle/>
          <a:p>
            <a:pPr marL="0" lvl="0" indent="0" algn="ctr">
              <a:lnSpc>
                <a:spcPct val="150000"/>
              </a:lnSpc>
              <a:spcBef>
                <a:spcPct val="0"/>
              </a:spcBef>
            </a:pPr>
            <a:r>
              <a:rPr lang="vi-VN" sz="8000" b="1" smtClean="0">
                <a:solidFill>
                  <a:srgbClr val="86406E"/>
                </a:solidFill>
                <a:latin typeface="Arial" panose="020B0604020202020204" pitchFamily="34" charset="0"/>
                <a:cs typeface="Arial" panose="020B0604020202020204" pitchFamily="34" charset="0"/>
              </a:rPr>
              <a:t>NHIỆT LIỆT CHÀO MỪNG </a:t>
            </a:r>
          </a:p>
          <a:p>
            <a:pPr marL="0" lvl="0" indent="0" algn="ctr">
              <a:lnSpc>
                <a:spcPct val="150000"/>
              </a:lnSpc>
              <a:spcBef>
                <a:spcPct val="0"/>
              </a:spcBef>
            </a:pPr>
            <a:r>
              <a:rPr lang="vi-VN" sz="8000" b="1" smtClean="0">
                <a:solidFill>
                  <a:srgbClr val="86406E"/>
                </a:solidFill>
                <a:latin typeface="Arial" panose="020B0604020202020204" pitchFamily="34" charset="0"/>
                <a:cs typeface="Arial" panose="020B0604020202020204" pitchFamily="34" charset="0"/>
              </a:rPr>
              <a:t>CÁC EM ĐẾN VỚI BÀI HỌC MỚI!</a:t>
            </a:r>
            <a:endParaRPr lang="en-US" sz="8000" b="1">
              <a:solidFill>
                <a:srgbClr val="86406E"/>
              </a:solidFill>
              <a:latin typeface="Arial" panose="020B0604020202020204" pitchFamily="34" charset="0"/>
              <a:cs typeface="Arial" panose="020B0604020202020204" pitchFamily="34" charset="0"/>
            </a:endParaRPr>
          </a:p>
        </p:txBody>
      </p:sp>
      <p:grpSp>
        <p:nvGrpSpPr>
          <p:cNvPr id="6" name="Group 6"/>
          <p:cNvGrpSpPr/>
          <p:nvPr/>
        </p:nvGrpSpPr>
        <p:grpSpPr>
          <a:xfrm>
            <a:off x="0" y="9399631"/>
            <a:ext cx="18288000" cy="887369"/>
            <a:chOff x="0" y="0"/>
            <a:chExt cx="4595146" cy="222965"/>
          </a:xfrm>
        </p:grpSpPr>
        <p:sp>
          <p:nvSpPr>
            <p:cNvPr id="7" name="Freeform 7"/>
            <p:cNvSpPr/>
            <p:nvPr/>
          </p:nvSpPr>
          <p:spPr>
            <a:xfrm>
              <a:off x="0" y="0"/>
              <a:ext cx="4595146" cy="222965"/>
            </a:xfrm>
            <a:custGeom>
              <a:avLst/>
              <a:gdLst/>
              <a:ahLst/>
              <a:cxnLst/>
              <a:rect l="l" t="t" r="r" b="b"/>
              <a:pathLst>
                <a:path w="4595146" h="222965">
                  <a:moveTo>
                    <a:pt x="16933" y="0"/>
                  </a:moveTo>
                  <a:lnTo>
                    <a:pt x="4578213" y="0"/>
                  </a:lnTo>
                  <a:cubicBezTo>
                    <a:pt x="4582704" y="0"/>
                    <a:pt x="4587011" y="1784"/>
                    <a:pt x="4590186" y="4960"/>
                  </a:cubicBezTo>
                  <a:cubicBezTo>
                    <a:pt x="4593362" y="8135"/>
                    <a:pt x="4595146" y="12442"/>
                    <a:pt x="4595146" y="16933"/>
                  </a:cubicBezTo>
                  <a:lnTo>
                    <a:pt x="4595146" y="206032"/>
                  </a:lnTo>
                  <a:cubicBezTo>
                    <a:pt x="4595146" y="210523"/>
                    <a:pt x="4593362" y="214830"/>
                    <a:pt x="4590186" y="218006"/>
                  </a:cubicBezTo>
                  <a:cubicBezTo>
                    <a:pt x="4587011" y="221181"/>
                    <a:pt x="4582704" y="222965"/>
                    <a:pt x="4578213" y="222965"/>
                  </a:cubicBezTo>
                  <a:lnTo>
                    <a:pt x="16933" y="222965"/>
                  </a:lnTo>
                  <a:cubicBezTo>
                    <a:pt x="12442" y="222965"/>
                    <a:pt x="8135" y="221181"/>
                    <a:pt x="4960" y="218006"/>
                  </a:cubicBezTo>
                  <a:cubicBezTo>
                    <a:pt x="1784" y="214830"/>
                    <a:pt x="0" y="210523"/>
                    <a:pt x="0" y="206032"/>
                  </a:cubicBezTo>
                  <a:lnTo>
                    <a:pt x="0" y="16933"/>
                  </a:lnTo>
                  <a:cubicBezTo>
                    <a:pt x="0" y="12442"/>
                    <a:pt x="1784" y="8135"/>
                    <a:pt x="4960" y="4960"/>
                  </a:cubicBezTo>
                  <a:cubicBezTo>
                    <a:pt x="8135" y="1784"/>
                    <a:pt x="12442" y="0"/>
                    <a:pt x="16933" y="0"/>
                  </a:cubicBezTo>
                  <a:close/>
                </a:path>
              </a:pathLst>
            </a:custGeom>
            <a:solidFill>
              <a:srgbClr val="CDA6C2"/>
            </a:solidFill>
          </p:spPr>
        </p:sp>
        <p:sp>
          <p:nvSpPr>
            <p:cNvPr id="8" name="TextBox 8"/>
            <p:cNvSpPr txBox="1"/>
            <p:nvPr/>
          </p:nvSpPr>
          <p:spPr>
            <a:xfrm>
              <a:off x="0" y="-47625"/>
              <a:ext cx="4595146" cy="270590"/>
            </a:xfrm>
            <a:prstGeom prst="rect">
              <a:avLst/>
            </a:prstGeom>
          </p:spPr>
          <p:txBody>
            <a:bodyPr lIns="53248" tIns="53248" rIns="53248" bIns="53248" rtlCol="0" anchor="ctr"/>
            <a:lstStyle/>
            <a:p>
              <a:pPr algn="ctr">
                <a:lnSpc>
                  <a:spcPts val="2659"/>
                </a:lnSpc>
              </a:pPr>
              <a:endParaRPr/>
            </a:p>
          </p:txBody>
        </p:sp>
      </p:grpSp>
      <p:grpSp>
        <p:nvGrpSpPr>
          <p:cNvPr id="9" name="Group 9"/>
          <p:cNvGrpSpPr/>
          <p:nvPr/>
        </p:nvGrpSpPr>
        <p:grpSpPr>
          <a:xfrm>
            <a:off x="1068270" y="9599279"/>
            <a:ext cx="2786298" cy="488073"/>
            <a:chOff x="0" y="0"/>
            <a:chExt cx="700101" cy="122636"/>
          </a:xfrm>
        </p:grpSpPr>
        <p:sp>
          <p:nvSpPr>
            <p:cNvPr id="10" name="Freeform 10"/>
            <p:cNvSpPr/>
            <p:nvPr/>
          </p:nvSpPr>
          <p:spPr>
            <a:xfrm>
              <a:off x="0" y="0"/>
              <a:ext cx="700101" cy="122636"/>
            </a:xfrm>
            <a:custGeom>
              <a:avLst/>
              <a:gdLst/>
              <a:ahLst/>
              <a:cxnLst/>
              <a:rect l="l" t="t" r="r" b="b"/>
              <a:pathLst>
                <a:path w="700101" h="122636">
                  <a:moveTo>
                    <a:pt x="61318" y="0"/>
                  </a:moveTo>
                  <a:lnTo>
                    <a:pt x="638783" y="0"/>
                  </a:lnTo>
                  <a:cubicBezTo>
                    <a:pt x="655045" y="0"/>
                    <a:pt x="670642" y="6460"/>
                    <a:pt x="682141" y="17960"/>
                  </a:cubicBezTo>
                  <a:cubicBezTo>
                    <a:pt x="693641" y="29459"/>
                    <a:pt x="700101" y="45055"/>
                    <a:pt x="700101" y="61318"/>
                  </a:cubicBezTo>
                  <a:lnTo>
                    <a:pt x="700101" y="61318"/>
                  </a:lnTo>
                  <a:cubicBezTo>
                    <a:pt x="700101" y="95183"/>
                    <a:pt x="672648" y="122636"/>
                    <a:pt x="638783" y="122636"/>
                  </a:cubicBezTo>
                  <a:lnTo>
                    <a:pt x="61318" y="122636"/>
                  </a:lnTo>
                  <a:cubicBezTo>
                    <a:pt x="45055" y="122636"/>
                    <a:pt x="29459" y="116176"/>
                    <a:pt x="17960" y="104676"/>
                  </a:cubicBezTo>
                  <a:cubicBezTo>
                    <a:pt x="6460" y="93177"/>
                    <a:pt x="0" y="77581"/>
                    <a:pt x="0" y="61318"/>
                  </a:cubicBezTo>
                  <a:lnTo>
                    <a:pt x="0" y="61318"/>
                  </a:lnTo>
                  <a:cubicBezTo>
                    <a:pt x="0" y="45055"/>
                    <a:pt x="6460" y="29459"/>
                    <a:pt x="17960" y="17960"/>
                  </a:cubicBezTo>
                  <a:cubicBezTo>
                    <a:pt x="29459" y="6460"/>
                    <a:pt x="45055" y="0"/>
                    <a:pt x="61318" y="0"/>
                  </a:cubicBezTo>
                  <a:close/>
                </a:path>
              </a:pathLst>
            </a:custGeom>
            <a:solidFill>
              <a:srgbClr val="F1D8E2"/>
            </a:solidFill>
          </p:spPr>
        </p:sp>
        <p:sp>
          <p:nvSpPr>
            <p:cNvPr id="11" name="TextBox 11"/>
            <p:cNvSpPr txBox="1"/>
            <p:nvPr/>
          </p:nvSpPr>
          <p:spPr>
            <a:xfrm>
              <a:off x="0" y="-47625"/>
              <a:ext cx="700101" cy="170261"/>
            </a:xfrm>
            <a:prstGeom prst="rect">
              <a:avLst/>
            </a:prstGeom>
          </p:spPr>
          <p:txBody>
            <a:bodyPr lIns="53248" tIns="53248" rIns="53248" bIns="53248" rtlCol="0" anchor="ctr"/>
            <a:lstStyle/>
            <a:p>
              <a:pPr algn="ctr">
                <a:lnSpc>
                  <a:spcPts val="2659"/>
                </a:lnSpc>
              </a:pPr>
              <a:endParaRPr/>
            </a:p>
          </p:txBody>
        </p:sp>
      </p:grpSp>
      <p:sp>
        <p:nvSpPr>
          <p:cNvPr id="12" name="Freeform 12"/>
          <p:cNvSpPr/>
          <p:nvPr/>
        </p:nvSpPr>
        <p:spPr>
          <a:xfrm flipH="1" flipV="1">
            <a:off x="206258" y="9526222"/>
            <a:ext cx="634188" cy="634188"/>
          </a:xfrm>
          <a:custGeom>
            <a:avLst/>
            <a:gdLst/>
            <a:ahLst/>
            <a:cxnLst/>
            <a:rect l="l" t="t" r="r" b="b"/>
            <a:pathLst>
              <a:path w="634188" h="634188">
                <a:moveTo>
                  <a:pt x="634187" y="634187"/>
                </a:moveTo>
                <a:lnTo>
                  <a:pt x="0" y="634187"/>
                </a:lnTo>
                <a:lnTo>
                  <a:pt x="0" y="0"/>
                </a:lnTo>
                <a:lnTo>
                  <a:pt x="634187" y="0"/>
                </a:lnTo>
                <a:lnTo>
                  <a:pt x="634187" y="634187"/>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3" name="Freeform 13"/>
          <p:cNvSpPr/>
          <p:nvPr/>
        </p:nvSpPr>
        <p:spPr>
          <a:xfrm flipV="1">
            <a:off x="17454748" y="9526222"/>
            <a:ext cx="634188" cy="634188"/>
          </a:xfrm>
          <a:custGeom>
            <a:avLst/>
            <a:gdLst/>
            <a:ahLst/>
            <a:cxnLst/>
            <a:rect l="l" t="t" r="r" b="b"/>
            <a:pathLst>
              <a:path w="634188" h="634188">
                <a:moveTo>
                  <a:pt x="0" y="634187"/>
                </a:moveTo>
                <a:lnTo>
                  <a:pt x="634188" y="634187"/>
                </a:lnTo>
                <a:lnTo>
                  <a:pt x="634188" y="0"/>
                </a:lnTo>
                <a:lnTo>
                  <a:pt x="0" y="0"/>
                </a:lnTo>
                <a:lnTo>
                  <a:pt x="0" y="634187"/>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14" name="Group 14"/>
          <p:cNvGrpSpPr/>
          <p:nvPr/>
        </p:nvGrpSpPr>
        <p:grpSpPr>
          <a:xfrm>
            <a:off x="3742604" y="745127"/>
            <a:ext cx="10802791" cy="488073"/>
            <a:chOff x="0" y="0"/>
            <a:chExt cx="2714370" cy="122636"/>
          </a:xfrm>
        </p:grpSpPr>
        <p:sp>
          <p:nvSpPr>
            <p:cNvPr id="15" name="Freeform 15"/>
            <p:cNvSpPr/>
            <p:nvPr/>
          </p:nvSpPr>
          <p:spPr>
            <a:xfrm>
              <a:off x="0" y="0"/>
              <a:ext cx="2714370" cy="122636"/>
            </a:xfrm>
            <a:custGeom>
              <a:avLst/>
              <a:gdLst/>
              <a:ahLst/>
              <a:cxnLst/>
              <a:rect l="l" t="t" r="r" b="b"/>
              <a:pathLst>
                <a:path w="2714370" h="122636">
                  <a:moveTo>
                    <a:pt x="36550" y="0"/>
                  </a:moveTo>
                  <a:lnTo>
                    <a:pt x="2677821" y="0"/>
                  </a:lnTo>
                  <a:cubicBezTo>
                    <a:pt x="2698007" y="0"/>
                    <a:pt x="2714370" y="16364"/>
                    <a:pt x="2714370" y="36550"/>
                  </a:cubicBezTo>
                  <a:lnTo>
                    <a:pt x="2714370" y="86086"/>
                  </a:lnTo>
                  <a:cubicBezTo>
                    <a:pt x="2714370" y="106272"/>
                    <a:pt x="2698007" y="122636"/>
                    <a:pt x="2677821" y="122636"/>
                  </a:cubicBezTo>
                  <a:lnTo>
                    <a:pt x="36550" y="122636"/>
                  </a:lnTo>
                  <a:cubicBezTo>
                    <a:pt x="26856" y="122636"/>
                    <a:pt x="17560" y="118785"/>
                    <a:pt x="10705" y="111931"/>
                  </a:cubicBezTo>
                  <a:cubicBezTo>
                    <a:pt x="3851" y="105076"/>
                    <a:pt x="0" y="95780"/>
                    <a:pt x="0" y="86086"/>
                  </a:cubicBezTo>
                  <a:lnTo>
                    <a:pt x="0" y="36550"/>
                  </a:lnTo>
                  <a:cubicBezTo>
                    <a:pt x="0" y="16364"/>
                    <a:pt x="16364" y="0"/>
                    <a:pt x="36550" y="0"/>
                  </a:cubicBezTo>
                  <a:close/>
                </a:path>
              </a:pathLst>
            </a:custGeom>
            <a:solidFill>
              <a:srgbClr val="F1D8E2"/>
            </a:solidFill>
          </p:spPr>
        </p:sp>
        <p:sp>
          <p:nvSpPr>
            <p:cNvPr id="16" name="TextBox 16"/>
            <p:cNvSpPr txBox="1"/>
            <p:nvPr/>
          </p:nvSpPr>
          <p:spPr>
            <a:xfrm>
              <a:off x="0" y="-47625"/>
              <a:ext cx="2714370" cy="170261"/>
            </a:xfrm>
            <a:prstGeom prst="rect">
              <a:avLst/>
            </a:prstGeom>
          </p:spPr>
          <p:txBody>
            <a:bodyPr lIns="53248" tIns="53248" rIns="53248" bIns="53248" rtlCol="0" anchor="ctr"/>
            <a:lstStyle/>
            <a:p>
              <a:pPr algn="ctr">
                <a:lnSpc>
                  <a:spcPts val="2659"/>
                </a:lnSpc>
              </a:pPr>
              <a:endParaRPr/>
            </a:p>
          </p:txBody>
        </p:sp>
      </p:grpSp>
      <p:grpSp>
        <p:nvGrpSpPr>
          <p:cNvPr id="17" name="Group 17"/>
          <p:cNvGrpSpPr/>
          <p:nvPr/>
        </p:nvGrpSpPr>
        <p:grpSpPr>
          <a:xfrm>
            <a:off x="1640472" y="745127"/>
            <a:ext cx="488073" cy="48807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8E2"/>
            </a:solidFill>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2217383" y="745127"/>
            <a:ext cx="488073" cy="48807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8E2"/>
            </a:solidFill>
          </p:spPr>
        </p:sp>
        <p:sp>
          <p:nvSpPr>
            <p:cNvPr id="23" name="TextBox 2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2794294" y="745127"/>
            <a:ext cx="488073" cy="488073"/>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8E2"/>
            </a:solidFill>
          </p:spPr>
        </p:sp>
        <p:sp>
          <p:nvSpPr>
            <p:cNvPr id="26" name="TextBox 2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5212146" y="745127"/>
            <a:ext cx="488073" cy="488073"/>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8E2"/>
            </a:solidFill>
          </p:spPr>
        </p:sp>
        <p:sp>
          <p:nvSpPr>
            <p:cNvPr id="29" name="TextBox 2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15789056" y="745127"/>
            <a:ext cx="488073" cy="488073"/>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8E2"/>
            </a:solidFill>
          </p:spPr>
        </p:sp>
        <p:sp>
          <p:nvSpPr>
            <p:cNvPr id="32" name="TextBox 3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6365967" y="745127"/>
            <a:ext cx="488073" cy="488073"/>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8E2"/>
            </a:solidFill>
          </p:spPr>
        </p:sp>
        <p:sp>
          <p:nvSpPr>
            <p:cNvPr id="35" name="TextBox 3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FE1"/>
        </a:solidFill>
        <a:effectLst/>
      </p:bgPr>
    </p:bg>
    <p:spTree>
      <p:nvGrpSpPr>
        <p:cNvPr id="1" name=""/>
        <p:cNvGrpSpPr/>
        <p:nvPr/>
      </p:nvGrpSpPr>
      <p:grpSpPr>
        <a:xfrm>
          <a:off x="0" y="0"/>
          <a:ext cx="0" cy="0"/>
          <a:chOff x="0" y="0"/>
          <a:chExt cx="0" cy="0"/>
        </a:xfrm>
      </p:grpSpPr>
      <p:sp>
        <p:nvSpPr>
          <p:cNvPr id="26" name="Rectangle 25"/>
          <p:cNvSpPr/>
          <p:nvPr/>
        </p:nvSpPr>
        <p:spPr>
          <a:xfrm>
            <a:off x="0" y="0"/>
            <a:ext cx="18288000" cy="1866900"/>
          </a:xfrm>
          <a:prstGeom prst="rect">
            <a:avLst/>
          </a:prstGeom>
          <a:solidFill>
            <a:srgbClr val="E7C2E8"/>
          </a:solidFill>
          <a:ln>
            <a:solidFill>
              <a:srgbClr val="E7C2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8"/>
          <p:cNvGrpSpPr/>
          <p:nvPr/>
        </p:nvGrpSpPr>
        <p:grpSpPr>
          <a:xfrm>
            <a:off x="15755228" y="698824"/>
            <a:ext cx="548144" cy="548144"/>
            <a:chOff x="0" y="0"/>
            <a:chExt cx="812800" cy="812800"/>
          </a:xfrm>
        </p:grpSpPr>
        <p:sp>
          <p:nvSpPr>
            <p:cNvPr id="28"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29" name="TextBox 1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30" name="Group 11"/>
          <p:cNvGrpSpPr/>
          <p:nvPr/>
        </p:nvGrpSpPr>
        <p:grpSpPr>
          <a:xfrm>
            <a:off x="16518453" y="698824"/>
            <a:ext cx="548144" cy="548144"/>
            <a:chOff x="0" y="0"/>
            <a:chExt cx="812800" cy="812800"/>
          </a:xfrm>
        </p:grpSpPr>
        <p:sp>
          <p:nvSpPr>
            <p:cNvPr id="31"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32"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33" name="Group 14"/>
          <p:cNvGrpSpPr/>
          <p:nvPr/>
        </p:nvGrpSpPr>
        <p:grpSpPr>
          <a:xfrm>
            <a:off x="17281679" y="698824"/>
            <a:ext cx="548144" cy="548144"/>
            <a:chOff x="0" y="0"/>
            <a:chExt cx="812800" cy="812800"/>
          </a:xfrm>
        </p:grpSpPr>
        <p:sp>
          <p:nvSpPr>
            <p:cNvPr id="34"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35" name="TextBox 1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8" name="TextBox 19"/>
          <p:cNvSpPr txBox="1"/>
          <p:nvPr/>
        </p:nvSpPr>
        <p:spPr>
          <a:xfrm>
            <a:off x="3187442" y="255383"/>
            <a:ext cx="13881357" cy="676454"/>
          </a:xfrm>
          <a:prstGeom prst="rect">
            <a:avLst/>
          </a:prstGeom>
        </p:spPr>
        <p:txBody>
          <a:bodyPr lIns="50800" tIns="50800" rIns="50800" bIns="50800" rtlCol="0" anchor="ctr"/>
          <a:lstStyle/>
          <a:p>
            <a:pPr algn="ctr">
              <a:lnSpc>
                <a:spcPts val="2659"/>
              </a:lnSpc>
              <a:spcBef>
                <a:spcPct val="0"/>
              </a:spcBef>
            </a:pPr>
            <a:endParaRPr/>
          </a:p>
        </p:txBody>
      </p:sp>
      <p:sp>
        <p:nvSpPr>
          <p:cNvPr id="39" name="Rounded Rectangle 38"/>
          <p:cNvSpPr/>
          <p:nvPr/>
        </p:nvSpPr>
        <p:spPr>
          <a:xfrm>
            <a:off x="1054057" y="410923"/>
            <a:ext cx="13922064" cy="1123946"/>
          </a:xfrm>
          <a:prstGeom prst="roundRect">
            <a:avLst>
              <a:gd name="adj" fmla="val 50000"/>
            </a:avLst>
          </a:prstGeom>
          <a:solidFill>
            <a:srgbClr val="F4F4F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solidFill>
                <a:schemeClr val="accent5">
                  <a:lumMod val="50000"/>
                </a:schemeClr>
              </a:solidFill>
              <a:latin typeface="Arial" panose="020B0604020202020204" pitchFamily="34" charset="0"/>
              <a:cs typeface="Arial" panose="020B0604020202020204" pitchFamily="34" charset="0"/>
            </a:endParaRPr>
          </a:p>
        </p:txBody>
      </p:sp>
      <p:sp>
        <p:nvSpPr>
          <p:cNvPr id="2" name="Rectangle 1"/>
          <p:cNvSpPr/>
          <p:nvPr/>
        </p:nvSpPr>
        <p:spPr>
          <a:xfrm>
            <a:off x="1082582" y="2122283"/>
            <a:ext cx="15709943" cy="2862322"/>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vi-VN" sz="4000">
                <a:latin typeface="Arial" panose="020B0604020202020204" pitchFamily="34" charset="0"/>
                <a:cs typeface="Arial" panose="020B0604020202020204" pitchFamily="34" charset="0"/>
              </a:rPr>
              <a:t>Trong bộ nhớ, mảng một chiều được lưu trữ thành một khối các ô nhớ liền kề liên tục, có dung lượng bằng tích </a:t>
            </a:r>
            <a:r>
              <a:rPr lang="vi-VN" sz="4000">
                <a:solidFill>
                  <a:srgbClr val="FF0000"/>
                </a:solidFill>
                <a:latin typeface="Arial" panose="020B0604020202020204" pitchFamily="34" charset="0"/>
                <a:cs typeface="Arial" panose="020B0604020202020204" pitchFamily="34" charset="0"/>
              </a:rPr>
              <a:t>kích thước × độ dài kiểu dữ liệu</a:t>
            </a:r>
            <a:r>
              <a:rPr lang="vi-VN" sz="400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71233" y="4984605"/>
            <a:ext cx="14768129" cy="5114435"/>
          </a:xfrm>
          <a:prstGeom prst="rect">
            <a:avLst/>
          </a:prstGeom>
        </p:spPr>
      </p:pic>
      <p:sp>
        <p:nvSpPr>
          <p:cNvPr id="4" name="Rectangle 3"/>
          <p:cNvSpPr/>
          <p:nvPr/>
        </p:nvSpPr>
        <p:spPr>
          <a:xfrm>
            <a:off x="3955509" y="544549"/>
            <a:ext cx="8268610" cy="830997"/>
          </a:xfrm>
          <a:prstGeom prst="rect">
            <a:avLst/>
          </a:prstGeom>
        </p:spPr>
        <p:txBody>
          <a:bodyPr wrap="none">
            <a:spAutoFit/>
          </a:bodyPr>
          <a:lstStyle/>
          <a:p>
            <a:pPr lvl="0" algn="ctr"/>
            <a:r>
              <a:rPr lang="vi-VN" sz="4800" b="1">
                <a:solidFill>
                  <a:srgbClr val="4BACC6">
                    <a:lumMod val="50000"/>
                  </a:srgbClr>
                </a:solidFill>
                <a:cs typeface="Arial" panose="020B0604020202020204" pitchFamily="34" charset="0"/>
              </a:rPr>
              <a:t>b</a:t>
            </a:r>
            <a:r>
              <a:rPr lang="en-US" sz="4800" b="1">
                <a:solidFill>
                  <a:srgbClr val="4BACC6">
                    <a:lumMod val="50000"/>
                  </a:srgbClr>
                </a:solidFill>
                <a:latin typeface="Arial" panose="020B0604020202020204" pitchFamily="34" charset="0"/>
                <a:cs typeface="Arial" panose="020B0604020202020204" pitchFamily="34" charset="0"/>
              </a:rPr>
              <a:t>) </a:t>
            </a:r>
            <a:r>
              <a:rPr lang="vi-VN" sz="4800" b="1">
                <a:solidFill>
                  <a:srgbClr val="4BACC6">
                    <a:lumMod val="50000"/>
                  </a:srgbClr>
                </a:solidFill>
                <a:cs typeface="Arial" panose="020B0604020202020204" pitchFamily="34" charset="0"/>
              </a:rPr>
              <a:t>Tổ chức </a:t>
            </a:r>
            <a:r>
              <a:rPr lang="en-US" sz="4800" b="1">
                <a:solidFill>
                  <a:srgbClr val="4BACC6">
                    <a:lumMod val="50000"/>
                  </a:srgbClr>
                </a:solidFill>
                <a:latin typeface="Arial" panose="020B0604020202020204" pitchFamily="34" charset="0"/>
                <a:cs typeface="Arial" panose="020B0604020202020204" pitchFamily="34" charset="0"/>
              </a:rPr>
              <a:t>mảng một chiều</a:t>
            </a:r>
            <a:endParaRPr lang="en-US" sz="4800" b="1">
              <a:solidFill>
                <a:srgbClr val="4BACC6">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909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FE1"/>
        </a:solidFill>
        <a:effectLst/>
      </p:bgPr>
    </p:bg>
    <p:spTree>
      <p:nvGrpSpPr>
        <p:cNvPr id="1" name=""/>
        <p:cNvGrpSpPr/>
        <p:nvPr/>
      </p:nvGrpSpPr>
      <p:grpSpPr>
        <a:xfrm>
          <a:off x="0" y="0"/>
          <a:ext cx="0" cy="0"/>
          <a:chOff x="0" y="0"/>
          <a:chExt cx="0" cy="0"/>
        </a:xfrm>
      </p:grpSpPr>
      <p:sp>
        <p:nvSpPr>
          <p:cNvPr id="4" name="Rectangle 3"/>
          <p:cNvSpPr/>
          <p:nvPr/>
        </p:nvSpPr>
        <p:spPr>
          <a:xfrm>
            <a:off x="1371600" y="571500"/>
            <a:ext cx="15468600" cy="6555641"/>
          </a:xfrm>
          <a:prstGeom prst="rect">
            <a:avLst/>
          </a:prstGeom>
        </p:spPr>
        <p:txBody>
          <a:bodyPr wrap="square">
            <a:spAutoFit/>
          </a:bodyPr>
          <a:lstStyle/>
          <a:p>
            <a:pPr marL="571500" indent="-571500" algn="just">
              <a:lnSpc>
                <a:spcPct val="150000"/>
              </a:lnSpc>
              <a:spcAft>
                <a:spcPts val="0"/>
              </a:spcAft>
              <a:buFont typeface="Wingdings" panose="05000000000000000000" pitchFamily="2" charset="2"/>
              <a:buChar char="§"/>
            </a:pPr>
            <a:r>
              <a:rPr lang="en-US" sz="4000" smtClean="0">
                <a:latin typeface="Arial" panose="020B0604020202020204" pitchFamily="34" charset="0"/>
                <a:ea typeface="Times New Roman" panose="02020603050405020304" pitchFamily="18" charset="0"/>
                <a:cs typeface="Arial" panose="020B0604020202020204" pitchFamily="34" charset="0"/>
              </a:rPr>
              <a:t>Mảng </a:t>
            </a:r>
            <a:r>
              <a:rPr lang="en-US" sz="4000">
                <a:latin typeface="Arial" panose="020B0604020202020204" pitchFamily="34" charset="0"/>
                <a:ea typeface="Times New Roman" panose="02020603050405020304" pitchFamily="18" charset="0"/>
                <a:cs typeface="Arial" panose="020B0604020202020204" pitchFamily="34" charset="0"/>
              </a:rPr>
              <a:t>có kích thước n thì các phần tử mảng được đánh chỉ số tuần tự từ 0 đến n – 1.</a:t>
            </a:r>
            <a:endParaRPr lang="en-US" sz="400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0"/>
              </a:spcAft>
              <a:buFont typeface="Wingdings" panose="05000000000000000000" pitchFamily="2" charset="2"/>
              <a:buChar char="§"/>
            </a:pPr>
            <a:r>
              <a:rPr lang="en-US" sz="4000" smtClean="0">
                <a:latin typeface="Arial" panose="020B0604020202020204" pitchFamily="34" charset="0"/>
                <a:ea typeface="Times New Roman" panose="02020603050405020304" pitchFamily="18" charset="0"/>
                <a:cs typeface="Arial" panose="020B0604020202020204" pitchFamily="34" charset="0"/>
              </a:rPr>
              <a:t>Bộ </a:t>
            </a:r>
            <a:r>
              <a:rPr lang="en-US" sz="4000">
                <a:latin typeface="Arial" panose="020B0604020202020204" pitchFamily="34" charset="0"/>
                <a:ea typeface="Times New Roman" panose="02020603050405020304" pitchFamily="18" charset="0"/>
                <a:cs typeface="Arial" panose="020B0604020202020204" pitchFamily="34" charset="0"/>
              </a:rPr>
              <a:t>nhớ RAM là một dãy bit rất dài, chia thành nhiều ô nhớ </a:t>
            </a:r>
            <a:r>
              <a:rPr lang="en-US" sz="4000" smtClean="0">
                <a:latin typeface="Arial" panose="020B0604020202020204" pitchFamily="34" charset="0"/>
                <a:ea typeface="Times New Roman" panose="02020603050405020304" pitchFamily="18" charset="0"/>
                <a:cs typeface="Arial" panose="020B0604020202020204" pitchFamily="34" charset="0"/>
              </a:rPr>
              <a:t>li</a:t>
            </a:r>
            <a:r>
              <a:rPr lang="vi-VN" sz="4000" smtClean="0">
                <a:latin typeface="Arial" panose="020B0604020202020204" pitchFamily="34" charset="0"/>
                <a:ea typeface="Times New Roman" panose="02020603050405020304" pitchFamily="18" charset="0"/>
                <a:cs typeface="Arial" panose="020B0604020202020204" pitchFamily="34" charset="0"/>
              </a:rPr>
              <a:t>ề</a:t>
            </a:r>
            <a:r>
              <a:rPr lang="en-US" sz="4000" smtClean="0">
                <a:latin typeface="Arial" panose="020B0604020202020204" pitchFamily="34" charset="0"/>
                <a:ea typeface="Times New Roman" panose="02020603050405020304" pitchFamily="18" charset="0"/>
                <a:cs typeface="Arial" panose="020B0604020202020204" pitchFamily="34" charset="0"/>
              </a:rPr>
              <a:t>n </a:t>
            </a:r>
            <a:r>
              <a:rPr lang="en-US" sz="4000">
                <a:latin typeface="Arial" panose="020B0604020202020204" pitchFamily="34" charset="0"/>
                <a:ea typeface="Times New Roman" panose="02020603050405020304" pitchFamily="18" charset="0"/>
                <a:cs typeface="Arial" panose="020B0604020202020204" pitchFamily="34" charset="0"/>
              </a:rPr>
              <a:t>nhau, mỗi ô nhớ được đánh số gọi là </a:t>
            </a:r>
            <a:r>
              <a:rPr lang="en-US" sz="4000">
                <a:solidFill>
                  <a:srgbClr val="0070C0"/>
                </a:solidFill>
                <a:latin typeface="Arial" panose="020B0604020202020204" pitchFamily="34" charset="0"/>
                <a:ea typeface="Times New Roman" panose="02020603050405020304" pitchFamily="18" charset="0"/>
                <a:cs typeface="Arial" panose="020B0604020202020204" pitchFamily="34" charset="0"/>
              </a:rPr>
              <a:t>địa chỉ truy cập </a:t>
            </a:r>
            <a:r>
              <a:rPr lang="en-US" sz="4000">
                <a:latin typeface="Arial" panose="020B0604020202020204" pitchFamily="34" charset="0"/>
                <a:ea typeface="Times New Roman" panose="02020603050405020304" pitchFamily="18" charset="0"/>
                <a:cs typeface="Arial" panose="020B0604020202020204" pitchFamily="34" charset="0"/>
              </a:rPr>
              <a:t>(có thể dài 1 byte, 2 byte hay 4 byte).</a:t>
            </a:r>
            <a:endParaRPr lang="en-US" sz="400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0"/>
              </a:spcAft>
              <a:buFont typeface="Wingdings" panose="05000000000000000000" pitchFamily="2" charset="2"/>
              <a:buChar char="§"/>
            </a:pPr>
            <a:r>
              <a:rPr lang="en-US" sz="4000" smtClean="0">
                <a:latin typeface="Arial" panose="020B0604020202020204" pitchFamily="34" charset="0"/>
                <a:ea typeface="Times New Roman" panose="02020603050405020304" pitchFamily="18" charset="0"/>
                <a:cs typeface="Arial" panose="020B0604020202020204" pitchFamily="34" charset="0"/>
              </a:rPr>
              <a:t>Một </a:t>
            </a:r>
            <a:r>
              <a:rPr lang="en-US" sz="4000">
                <a:latin typeface="Arial" panose="020B0604020202020204" pitchFamily="34" charset="0"/>
                <a:ea typeface="Times New Roman" panose="02020603050405020304" pitchFamily="18" charset="0"/>
                <a:cs typeface="Arial" panose="020B0604020202020204" pitchFamily="34" charset="0"/>
              </a:rPr>
              <a:t>số nguyên (integer) có thể chiếm 1 byte hoặc 2 byte.</a:t>
            </a:r>
            <a:endParaRPr lang="en-US" sz="400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0"/>
              </a:spcAft>
              <a:buFont typeface="Wingdings" panose="05000000000000000000" pitchFamily="2" charset="2"/>
              <a:buChar char="§"/>
            </a:pPr>
            <a:r>
              <a:rPr lang="en-US" sz="4000" smtClean="0">
                <a:latin typeface="Arial" panose="020B0604020202020204" pitchFamily="34" charset="0"/>
                <a:ea typeface="Times New Roman" panose="02020603050405020304" pitchFamily="18" charset="0"/>
                <a:cs typeface="Arial" panose="020B0604020202020204" pitchFamily="34" charset="0"/>
              </a:rPr>
              <a:t>Một </a:t>
            </a:r>
            <a:r>
              <a:rPr lang="en-US" sz="4000">
                <a:latin typeface="Arial" panose="020B0604020202020204" pitchFamily="34" charset="0"/>
                <a:ea typeface="Times New Roman" panose="02020603050405020304" pitchFamily="18" charset="0"/>
                <a:cs typeface="Arial" panose="020B0604020202020204" pitchFamily="34" charset="0"/>
              </a:rPr>
              <a:t>số thực (float hay double) có thể chiếm 4 byte hoặc 8 byte.</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grpSp>
        <p:nvGrpSpPr>
          <p:cNvPr id="2" name="Group 1"/>
          <p:cNvGrpSpPr/>
          <p:nvPr/>
        </p:nvGrpSpPr>
        <p:grpSpPr>
          <a:xfrm>
            <a:off x="1371600" y="7505700"/>
            <a:ext cx="15468600" cy="3733800"/>
            <a:chOff x="1371600" y="7505700"/>
            <a:chExt cx="15468600" cy="3733800"/>
          </a:xfrm>
        </p:grpSpPr>
        <p:sp>
          <p:nvSpPr>
            <p:cNvPr id="5" name="Rounded Rectangle 4"/>
            <p:cNvSpPr/>
            <p:nvPr/>
          </p:nvSpPr>
          <p:spPr>
            <a:xfrm>
              <a:off x="1371600" y="7505700"/>
              <a:ext cx="15468600" cy="3733800"/>
            </a:xfrm>
            <a:prstGeom prst="roundRect">
              <a:avLst>
                <a:gd name="adj" fmla="val 1383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81150" y="7734300"/>
              <a:ext cx="15049500" cy="1824923"/>
            </a:xfrm>
            <a:prstGeom prst="rect">
              <a:avLst/>
            </a:prstGeom>
          </p:spPr>
          <p:txBody>
            <a:bodyPr wrap="square">
              <a:spAutoFit/>
            </a:bodyPr>
            <a:lstStyle/>
            <a:p>
              <a:pPr algn="just">
                <a:lnSpc>
                  <a:spcPct val="150000"/>
                </a:lnSpc>
              </a:pPr>
              <a:r>
                <a:rPr lang="en-US" sz="4000" b="1" u="sng">
                  <a:solidFill>
                    <a:srgbClr val="C00000"/>
                  </a:solidFill>
                  <a:latin typeface="Arial" panose="020B0604020202020204" pitchFamily="34" charset="0"/>
                  <a:ea typeface="Times New Roman" panose="02020603050405020304" pitchFamily="18" charset="0"/>
                  <a:cs typeface="Arial" panose="020B0604020202020204" pitchFamily="34" charset="0"/>
                </a:rPr>
                <a:t>Ví dụ</a:t>
              </a: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n-US" sz="4000">
                  <a:latin typeface="Arial" panose="020B0604020202020204" pitchFamily="34" charset="0"/>
                  <a:ea typeface="Times New Roman" panose="02020603050405020304" pitchFamily="18" charset="0"/>
                  <a:cs typeface="Arial" panose="020B0604020202020204" pitchFamily="34" charset="0"/>
                </a:rPr>
                <a:t>Nếu để lưu trữ một số thực (</a:t>
              </a:r>
              <a:r>
                <a:rPr lang="en-US" sz="4000" b="1">
                  <a:latin typeface="Arial" panose="020B0604020202020204" pitchFamily="34" charset="0"/>
                  <a:ea typeface="Courier New" panose="02070309020205020404" pitchFamily="49" charset="0"/>
                  <a:cs typeface="Arial" panose="020B0604020202020204" pitchFamily="34" charset="0"/>
                </a:rPr>
                <a:t>float</a:t>
              </a:r>
              <a:r>
                <a:rPr lang="en-US" sz="4000">
                  <a:latin typeface="Arial" panose="020B0604020202020204" pitchFamily="34" charset="0"/>
                  <a:ea typeface="Times New Roman" panose="02020603050405020304" pitchFamily="18" charset="0"/>
                  <a:cs typeface="Arial" panose="020B0604020202020204" pitchFamily="34" charset="0"/>
                </a:rPr>
                <a:t>) cần dùng 32 bit (4 byte) thì mảng A gồm 10 phần tử trong bộ nhớ sẽ chiếm 40 byte.</a:t>
              </a:r>
              <a:endParaRPr lang="en-US" sz="4000">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6605250" y="9077480"/>
            <a:ext cx="1473200" cy="963485"/>
          </a:xfrm>
          <a:prstGeom prst="rect">
            <a:avLst/>
          </a:prstGeom>
        </p:spPr>
      </p:pic>
    </p:spTree>
    <p:extLst>
      <p:ext uri="{BB962C8B-B14F-4D97-AF65-F5344CB8AC3E}">
        <p14:creationId xmlns:p14="http://schemas.microsoft.com/office/powerpoint/2010/main" val="21787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FE1"/>
        </a:solidFill>
        <a:effectLst/>
      </p:bgPr>
    </p:bg>
    <p:spTree>
      <p:nvGrpSpPr>
        <p:cNvPr id="1" name=""/>
        <p:cNvGrpSpPr/>
        <p:nvPr/>
      </p:nvGrpSpPr>
      <p:grpSpPr>
        <a:xfrm>
          <a:off x="0" y="0"/>
          <a:ext cx="0" cy="0"/>
          <a:chOff x="0" y="0"/>
          <a:chExt cx="0" cy="0"/>
        </a:xfrm>
      </p:grpSpPr>
      <p:sp>
        <p:nvSpPr>
          <p:cNvPr id="26" name="Rectangle 25"/>
          <p:cNvSpPr/>
          <p:nvPr/>
        </p:nvSpPr>
        <p:spPr>
          <a:xfrm>
            <a:off x="0" y="0"/>
            <a:ext cx="18288000" cy="1866900"/>
          </a:xfrm>
          <a:prstGeom prst="rect">
            <a:avLst/>
          </a:prstGeom>
          <a:solidFill>
            <a:srgbClr val="E7C2E8"/>
          </a:solidFill>
          <a:ln>
            <a:solidFill>
              <a:srgbClr val="E7C2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7" name="Group 8"/>
          <p:cNvGrpSpPr/>
          <p:nvPr/>
        </p:nvGrpSpPr>
        <p:grpSpPr>
          <a:xfrm>
            <a:off x="15755228" y="698824"/>
            <a:ext cx="548144" cy="548144"/>
            <a:chOff x="0" y="0"/>
            <a:chExt cx="812800" cy="812800"/>
          </a:xfrm>
        </p:grpSpPr>
        <p:sp>
          <p:nvSpPr>
            <p:cNvPr id="28"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29" name="TextBox 1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30" name="Group 11"/>
          <p:cNvGrpSpPr/>
          <p:nvPr/>
        </p:nvGrpSpPr>
        <p:grpSpPr>
          <a:xfrm>
            <a:off x="16518453" y="698824"/>
            <a:ext cx="548144" cy="548144"/>
            <a:chOff x="0" y="0"/>
            <a:chExt cx="812800" cy="812800"/>
          </a:xfrm>
        </p:grpSpPr>
        <p:sp>
          <p:nvSpPr>
            <p:cNvPr id="31"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32"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33" name="Group 14"/>
          <p:cNvGrpSpPr/>
          <p:nvPr/>
        </p:nvGrpSpPr>
        <p:grpSpPr>
          <a:xfrm>
            <a:off x="17281679" y="698824"/>
            <a:ext cx="548144" cy="548144"/>
            <a:chOff x="0" y="0"/>
            <a:chExt cx="812800" cy="812800"/>
          </a:xfrm>
        </p:grpSpPr>
        <p:sp>
          <p:nvSpPr>
            <p:cNvPr id="34"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35" name="TextBox 1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38" name="TextBox 19"/>
          <p:cNvSpPr txBox="1"/>
          <p:nvPr/>
        </p:nvSpPr>
        <p:spPr>
          <a:xfrm>
            <a:off x="3187442" y="255383"/>
            <a:ext cx="13881357" cy="676454"/>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sp>
        <p:nvSpPr>
          <p:cNvPr id="39" name="Rounded Rectangle 38"/>
          <p:cNvSpPr/>
          <p:nvPr/>
        </p:nvSpPr>
        <p:spPr>
          <a:xfrm>
            <a:off x="1054057" y="410923"/>
            <a:ext cx="13922064" cy="1123946"/>
          </a:xfrm>
          <a:prstGeom prst="roundRect">
            <a:avLst>
              <a:gd name="adj" fmla="val 50000"/>
            </a:avLst>
          </a:prstGeom>
          <a:solidFill>
            <a:srgbClr val="F4F4F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solidFill>
                <a:srgbClr val="4BACC6">
                  <a:lumMod val="50000"/>
                </a:srgbClr>
              </a:solidFill>
              <a:latin typeface="Arial" panose="020B0604020202020204" pitchFamily="34" charset="0"/>
              <a:cs typeface="Arial" panose="020B0604020202020204" pitchFamily="34" charset="0"/>
            </a:endParaRPr>
          </a:p>
        </p:txBody>
      </p:sp>
      <p:sp>
        <p:nvSpPr>
          <p:cNvPr id="4" name="Rectangle 3"/>
          <p:cNvSpPr/>
          <p:nvPr/>
        </p:nvSpPr>
        <p:spPr>
          <a:xfrm>
            <a:off x="1069297" y="2295603"/>
            <a:ext cx="14398372" cy="3785652"/>
          </a:xfrm>
          <a:prstGeom prst="rect">
            <a:avLst/>
          </a:prstGeom>
        </p:spPr>
        <p:txBody>
          <a:bodyPr wrap="square">
            <a:spAutoFit/>
          </a:bodyPr>
          <a:lstStyle/>
          <a:p>
            <a:pPr marL="742950" indent="-742950" algn="just">
              <a:lnSpc>
                <a:spcPct val="150000"/>
              </a:lnSpc>
              <a:buFont typeface="Wingdings" panose="05000000000000000000" pitchFamily="2" charset="2"/>
              <a:buChar char="Ø"/>
            </a:pPr>
            <a:r>
              <a:rPr lang="vi-VN" sz="4000">
                <a:latin typeface="Arial" panose="020B0604020202020204" pitchFamily="34" charset="0"/>
                <a:cs typeface="Arial" panose="020B0604020202020204" pitchFamily="34" charset="0"/>
              </a:rPr>
              <a:t>Các thông tin có trong khai báo mảng dược dùng </a:t>
            </a:r>
            <a:r>
              <a:rPr lang="vi-VN" sz="4000" smtClean="0">
                <a:latin typeface="Arial" panose="020B0604020202020204" pitchFamily="34" charset="0"/>
                <a:cs typeface="Arial" panose="020B0604020202020204" pitchFamily="34" charset="0"/>
              </a:rPr>
              <a:t>để:</a:t>
            </a:r>
            <a:endParaRPr lang="vi-VN" sz="4000">
              <a:latin typeface="Arial" panose="020B0604020202020204" pitchFamily="34" charset="0"/>
              <a:cs typeface="Arial" panose="020B0604020202020204" pitchFamily="34" charset="0"/>
            </a:endParaRPr>
          </a:p>
          <a:p>
            <a:pPr marL="1028700" lvl="1" indent="-571500" algn="just">
              <a:lnSpc>
                <a:spcPct val="150000"/>
              </a:lnSpc>
              <a:buFont typeface="Wingdings" panose="05000000000000000000" pitchFamily="2" charset="2"/>
              <a:buChar char="§"/>
            </a:pPr>
            <a:r>
              <a:rPr lang="vi-VN" sz="4000" smtClean="0">
                <a:latin typeface="Arial" panose="020B0604020202020204" pitchFamily="34" charset="0"/>
                <a:cs typeface="Arial" panose="020B0604020202020204" pitchFamily="34" charset="0"/>
              </a:rPr>
              <a:t>Xác </a:t>
            </a:r>
            <a:r>
              <a:rPr lang="vi-VN" sz="4000">
                <a:latin typeface="Arial" panose="020B0604020202020204" pitchFamily="34" charset="0"/>
                <a:cs typeface="Arial" panose="020B0604020202020204" pitchFamily="34" charset="0"/>
              </a:rPr>
              <a:t>định độ lớn phần bộ nhớ dành cho một biến mảng.</a:t>
            </a:r>
          </a:p>
          <a:p>
            <a:pPr marL="1028700" lvl="1" indent="-571500" algn="just">
              <a:lnSpc>
                <a:spcPct val="150000"/>
              </a:lnSpc>
              <a:buFont typeface="Wingdings" panose="05000000000000000000" pitchFamily="2" charset="2"/>
              <a:buChar char="§"/>
            </a:pPr>
            <a:r>
              <a:rPr lang="vi-VN" sz="4000" smtClean="0">
                <a:latin typeface="Arial" panose="020B0604020202020204" pitchFamily="34" charset="0"/>
                <a:cs typeface="Arial" panose="020B0604020202020204" pitchFamily="34" charset="0"/>
              </a:rPr>
              <a:t>Cho </a:t>
            </a:r>
            <a:r>
              <a:rPr lang="vi-VN" sz="4000">
                <a:latin typeface="Arial" panose="020B0604020202020204" pitchFamily="34" charset="0"/>
                <a:cs typeface="Arial" panose="020B0604020202020204" pitchFamily="34" charset="0"/>
              </a:rPr>
              <a:t>phép tìm vị trí chính xác của từng phần tử trong mảng khi biết chỉ số tương ứng.</a:t>
            </a:r>
          </a:p>
        </p:txBody>
      </p:sp>
      <p:sp>
        <p:nvSpPr>
          <p:cNvPr id="5" name="Rectangle 4"/>
          <p:cNvSpPr/>
          <p:nvPr/>
        </p:nvSpPr>
        <p:spPr>
          <a:xfrm>
            <a:off x="1069297" y="6286500"/>
            <a:ext cx="9756183" cy="1824923"/>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en-US" sz="4000">
                <a:latin typeface="Arial" panose="020B0604020202020204" pitchFamily="34" charset="0"/>
                <a:ea typeface="Times New Roman" panose="02020603050405020304" pitchFamily="18" charset="0"/>
                <a:cs typeface="Arial" panose="020B0604020202020204" pitchFamily="34" charset="0"/>
              </a:rPr>
              <a:t>Mảng được sử dụng nhiều vì thời gian thực hiện là hằng số.</a:t>
            </a:r>
            <a:endParaRPr lang="en-US" sz="400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25015" y="5295900"/>
            <a:ext cx="6230736" cy="46788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016485">
            <a:off x="8705786" y="7375656"/>
            <a:ext cx="1920406" cy="1304657"/>
          </a:xfrm>
          <a:prstGeom prst="rect">
            <a:avLst/>
          </a:prstGeom>
        </p:spPr>
      </p:pic>
      <p:pic>
        <p:nvPicPr>
          <p:cNvPr id="8" name="Picture 7"/>
          <p:cNvPicPr>
            <a:picLocks noChangeAspect="1"/>
          </p:cNvPicPr>
          <p:nvPr/>
        </p:nvPicPr>
        <p:blipFill>
          <a:blip r:embed="rId4"/>
          <a:stretch>
            <a:fillRect/>
          </a:stretch>
        </p:blipFill>
        <p:spPr>
          <a:xfrm>
            <a:off x="1069297" y="8835227"/>
            <a:ext cx="4945695" cy="1259001"/>
          </a:xfrm>
          <a:prstGeom prst="rect">
            <a:avLst/>
          </a:prstGeom>
        </p:spPr>
      </p:pic>
      <p:sp>
        <p:nvSpPr>
          <p:cNvPr id="2" name="Rectangle 1"/>
          <p:cNvSpPr/>
          <p:nvPr/>
        </p:nvSpPr>
        <p:spPr>
          <a:xfrm>
            <a:off x="4553022" y="544549"/>
            <a:ext cx="6900927" cy="830997"/>
          </a:xfrm>
          <a:prstGeom prst="rect">
            <a:avLst/>
          </a:prstGeom>
        </p:spPr>
        <p:txBody>
          <a:bodyPr wrap="none">
            <a:spAutoFit/>
          </a:bodyPr>
          <a:lstStyle/>
          <a:p>
            <a:pPr lvl="0" algn="ctr"/>
            <a:r>
              <a:rPr lang="vi-VN" sz="4800" b="1">
                <a:solidFill>
                  <a:srgbClr val="4BACC6">
                    <a:lumMod val="50000"/>
                  </a:srgbClr>
                </a:solidFill>
                <a:cs typeface="Arial" panose="020B0604020202020204" pitchFamily="34" charset="0"/>
              </a:rPr>
              <a:t>c</a:t>
            </a:r>
            <a:r>
              <a:rPr lang="en-US" sz="4800" b="1">
                <a:solidFill>
                  <a:srgbClr val="4BACC6">
                    <a:lumMod val="50000"/>
                  </a:srgbClr>
                </a:solidFill>
                <a:latin typeface="Arial" panose="020B0604020202020204" pitchFamily="34" charset="0"/>
                <a:cs typeface="Arial" panose="020B0604020202020204" pitchFamily="34" charset="0"/>
              </a:rPr>
              <a:t>) </a:t>
            </a:r>
            <a:r>
              <a:rPr lang="vi-VN" sz="4800" b="1">
                <a:solidFill>
                  <a:srgbClr val="4BACC6">
                    <a:lumMod val="50000"/>
                  </a:srgbClr>
                </a:solidFill>
                <a:cs typeface="Arial" panose="020B0604020202020204" pitchFamily="34" charset="0"/>
              </a:rPr>
              <a:t>Truy cập ngẫu nhiên</a:t>
            </a:r>
            <a:endParaRPr lang="en-US" sz="4800" b="1">
              <a:solidFill>
                <a:srgbClr val="4BACC6">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57897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6236136" y="1332588"/>
            <a:ext cx="11151021" cy="1800789"/>
            <a:chOff x="0" y="0"/>
            <a:chExt cx="2662541" cy="429976"/>
          </a:xfrm>
        </p:grpSpPr>
        <p:sp>
          <p:nvSpPr>
            <p:cNvPr id="3" name="Freeform 3"/>
            <p:cNvSpPr/>
            <p:nvPr/>
          </p:nvSpPr>
          <p:spPr>
            <a:xfrm>
              <a:off x="0" y="0"/>
              <a:ext cx="2662541" cy="429976"/>
            </a:xfrm>
            <a:custGeom>
              <a:avLst/>
              <a:gdLst/>
              <a:ahLst/>
              <a:cxnLst/>
              <a:rect l="l" t="t" r="r" b="b"/>
              <a:pathLst>
                <a:path w="2662541" h="429976">
                  <a:moveTo>
                    <a:pt x="13886" y="0"/>
                  </a:moveTo>
                  <a:lnTo>
                    <a:pt x="2648655" y="0"/>
                  </a:lnTo>
                  <a:cubicBezTo>
                    <a:pt x="2656324" y="0"/>
                    <a:pt x="2662541" y="6217"/>
                    <a:pt x="2662541" y="13886"/>
                  </a:cubicBezTo>
                  <a:lnTo>
                    <a:pt x="2662541" y="416091"/>
                  </a:lnTo>
                  <a:cubicBezTo>
                    <a:pt x="2662541" y="419773"/>
                    <a:pt x="2661078" y="423305"/>
                    <a:pt x="2658474" y="425909"/>
                  </a:cubicBezTo>
                  <a:cubicBezTo>
                    <a:pt x="2655870" y="428513"/>
                    <a:pt x="2652338" y="429976"/>
                    <a:pt x="2648655" y="429976"/>
                  </a:cubicBezTo>
                  <a:lnTo>
                    <a:pt x="13886" y="429976"/>
                  </a:lnTo>
                  <a:cubicBezTo>
                    <a:pt x="10203" y="429976"/>
                    <a:pt x="6671" y="428513"/>
                    <a:pt x="4067" y="425909"/>
                  </a:cubicBezTo>
                  <a:cubicBezTo>
                    <a:pt x="1463" y="423305"/>
                    <a:pt x="0" y="419773"/>
                    <a:pt x="0" y="416091"/>
                  </a:cubicBezTo>
                  <a:lnTo>
                    <a:pt x="0" y="13886"/>
                  </a:lnTo>
                  <a:cubicBezTo>
                    <a:pt x="0" y="10203"/>
                    <a:pt x="1463" y="6671"/>
                    <a:pt x="4067" y="4067"/>
                  </a:cubicBezTo>
                  <a:cubicBezTo>
                    <a:pt x="6671" y="1463"/>
                    <a:pt x="10203" y="0"/>
                    <a:pt x="13886" y="0"/>
                  </a:cubicBezTo>
                  <a:close/>
                </a:path>
              </a:pathLst>
            </a:custGeom>
            <a:solidFill>
              <a:srgbClr val="E7C2E8"/>
            </a:solidFill>
            <a:ln w="38100" cap="sq">
              <a:solidFill>
                <a:srgbClr val="1E1E1E"/>
              </a:solidFill>
              <a:prstDash val="solid"/>
              <a:miter/>
            </a:ln>
          </p:spPr>
        </p:sp>
        <p:sp>
          <p:nvSpPr>
            <p:cNvPr id="4" name="TextBox 4"/>
            <p:cNvSpPr txBox="1"/>
            <p:nvPr/>
          </p:nvSpPr>
          <p:spPr>
            <a:xfrm>
              <a:off x="0" y="-38100"/>
              <a:ext cx="2662541" cy="46807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6236136" y="2857500"/>
            <a:ext cx="11151021" cy="6096912"/>
            <a:chOff x="0" y="0"/>
            <a:chExt cx="2662541" cy="1519864"/>
          </a:xfrm>
        </p:grpSpPr>
        <p:sp>
          <p:nvSpPr>
            <p:cNvPr id="6" name="Freeform 6"/>
            <p:cNvSpPr/>
            <p:nvPr/>
          </p:nvSpPr>
          <p:spPr>
            <a:xfrm>
              <a:off x="0" y="0"/>
              <a:ext cx="2662541" cy="1519864"/>
            </a:xfrm>
            <a:custGeom>
              <a:avLst/>
              <a:gdLst/>
              <a:ahLst/>
              <a:cxnLst/>
              <a:rect l="l" t="t" r="r" b="b"/>
              <a:pathLst>
                <a:path w="2662541" h="1519864">
                  <a:moveTo>
                    <a:pt x="13886" y="0"/>
                  </a:moveTo>
                  <a:lnTo>
                    <a:pt x="2648655" y="0"/>
                  </a:lnTo>
                  <a:cubicBezTo>
                    <a:pt x="2656324" y="0"/>
                    <a:pt x="2662541" y="6217"/>
                    <a:pt x="2662541" y="13886"/>
                  </a:cubicBezTo>
                  <a:lnTo>
                    <a:pt x="2662541" y="1505978"/>
                  </a:lnTo>
                  <a:cubicBezTo>
                    <a:pt x="2662541" y="1509661"/>
                    <a:pt x="2661078" y="1513193"/>
                    <a:pt x="2658474" y="1515797"/>
                  </a:cubicBezTo>
                  <a:cubicBezTo>
                    <a:pt x="2655870" y="1518401"/>
                    <a:pt x="2652338" y="1519864"/>
                    <a:pt x="2648655" y="1519864"/>
                  </a:cubicBezTo>
                  <a:lnTo>
                    <a:pt x="13886" y="1519864"/>
                  </a:lnTo>
                  <a:cubicBezTo>
                    <a:pt x="6217" y="1519864"/>
                    <a:pt x="0" y="1513647"/>
                    <a:pt x="0" y="1505978"/>
                  </a:cubicBezTo>
                  <a:lnTo>
                    <a:pt x="0" y="13886"/>
                  </a:lnTo>
                  <a:cubicBezTo>
                    <a:pt x="0" y="10203"/>
                    <a:pt x="1463" y="6671"/>
                    <a:pt x="4067" y="4067"/>
                  </a:cubicBezTo>
                  <a:cubicBezTo>
                    <a:pt x="6671" y="1463"/>
                    <a:pt x="10203" y="0"/>
                    <a:pt x="13886" y="0"/>
                  </a:cubicBezTo>
                  <a:close/>
                </a:path>
              </a:pathLst>
            </a:custGeom>
            <a:solidFill>
              <a:srgbClr val="F4F4F4"/>
            </a:solidFill>
            <a:ln w="38100" cap="sq">
              <a:solidFill>
                <a:srgbClr val="1E1E1E"/>
              </a:solidFill>
              <a:prstDash val="solid"/>
              <a:miter/>
            </a:ln>
          </p:spPr>
        </p:sp>
        <p:sp>
          <p:nvSpPr>
            <p:cNvPr id="7" name="TextBox 7"/>
            <p:cNvSpPr txBox="1"/>
            <p:nvPr/>
          </p:nvSpPr>
          <p:spPr>
            <a:xfrm>
              <a:off x="0" y="-38100"/>
              <a:ext cx="2662541" cy="1557964"/>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1"/>
          <p:cNvGrpSpPr/>
          <p:nvPr/>
        </p:nvGrpSpPr>
        <p:grpSpPr>
          <a:xfrm>
            <a:off x="15960235" y="1731192"/>
            <a:ext cx="844013" cy="844013"/>
            <a:chOff x="15686397" y="1542923"/>
            <a:chExt cx="844013" cy="844013"/>
          </a:xfrm>
        </p:grpSpPr>
        <p:grpSp>
          <p:nvGrpSpPr>
            <p:cNvPr id="12" name="Group 12"/>
            <p:cNvGrpSpPr/>
            <p:nvPr/>
          </p:nvGrpSpPr>
          <p:grpSpPr>
            <a:xfrm>
              <a:off x="15686397" y="1542923"/>
              <a:ext cx="844013" cy="84401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92"/>
              </a:solidFill>
              <a:ln w="38100" cap="sq">
                <a:solidFill>
                  <a:srgbClr val="1E1E1E"/>
                </a:solidFill>
                <a:prstDash val="solid"/>
                <a:miter/>
              </a:ln>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15907299" y="1742812"/>
              <a:ext cx="402210" cy="402210"/>
            </a:xfrm>
            <a:custGeom>
              <a:avLst/>
              <a:gdLst/>
              <a:ahLst/>
              <a:cxnLst/>
              <a:rect l="l" t="t" r="r" b="b"/>
              <a:pathLst>
                <a:path w="402210" h="402210">
                  <a:moveTo>
                    <a:pt x="0" y="0"/>
                  </a:moveTo>
                  <a:lnTo>
                    <a:pt x="402210" y="0"/>
                  </a:lnTo>
                  <a:lnTo>
                    <a:pt x="402210" y="402210"/>
                  </a:lnTo>
                  <a:lnTo>
                    <a:pt x="0" y="40221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grpSp>
        <p:nvGrpSpPr>
          <p:cNvPr id="16" name="Group 16"/>
          <p:cNvGrpSpPr/>
          <p:nvPr/>
        </p:nvGrpSpPr>
        <p:grpSpPr>
          <a:xfrm>
            <a:off x="-655436" y="-416679"/>
            <a:ext cx="5519971" cy="7871491"/>
            <a:chOff x="0" y="0"/>
            <a:chExt cx="1318009" cy="1879484"/>
          </a:xfrm>
        </p:grpSpPr>
        <p:sp>
          <p:nvSpPr>
            <p:cNvPr id="17" name="Freeform 17"/>
            <p:cNvSpPr/>
            <p:nvPr/>
          </p:nvSpPr>
          <p:spPr>
            <a:xfrm>
              <a:off x="0" y="0"/>
              <a:ext cx="1318009" cy="1879484"/>
            </a:xfrm>
            <a:custGeom>
              <a:avLst/>
              <a:gdLst/>
              <a:ahLst/>
              <a:cxnLst/>
              <a:rect l="l" t="t" r="r" b="b"/>
              <a:pathLst>
                <a:path w="1318009" h="1879484">
                  <a:moveTo>
                    <a:pt x="28051" y="0"/>
                  </a:moveTo>
                  <a:lnTo>
                    <a:pt x="1289959" y="0"/>
                  </a:lnTo>
                  <a:cubicBezTo>
                    <a:pt x="1305451" y="0"/>
                    <a:pt x="1318009" y="12559"/>
                    <a:pt x="1318009" y="28051"/>
                  </a:cubicBezTo>
                  <a:lnTo>
                    <a:pt x="1318009" y="1851433"/>
                  </a:lnTo>
                  <a:cubicBezTo>
                    <a:pt x="1318009" y="1866925"/>
                    <a:pt x="1305451" y="1879484"/>
                    <a:pt x="1289959" y="1879484"/>
                  </a:cubicBezTo>
                  <a:lnTo>
                    <a:pt x="28051" y="1879484"/>
                  </a:lnTo>
                  <a:cubicBezTo>
                    <a:pt x="12559" y="1879484"/>
                    <a:pt x="0" y="1866925"/>
                    <a:pt x="0" y="1851433"/>
                  </a:cubicBezTo>
                  <a:lnTo>
                    <a:pt x="0" y="28051"/>
                  </a:lnTo>
                  <a:cubicBezTo>
                    <a:pt x="0" y="12559"/>
                    <a:pt x="12559" y="0"/>
                    <a:pt x="28051" y="0"/>
                  </a:cubicBezTo>
                  <a:close/>
                </a:path>
              </a:pathLst>
            </a:custGeom>
            <a:solidFill>
              <a:srgbClr val="FDFFE1"/>
            </a:solidFill>
            <a:ln w="38100" cap="sq">
              <a:solidFill>
                <a:srgbClr val="1E1E1E"/>
              </a:solidFill>
              <a:prstDash val="solid"/>
              <a:miter/>
            </a:ln>
          </p:spPr>
        </p:sp>
        <p:sp>
          <p:nvSpPr>
            <p:cNvPr id="18" name="TextBox 18"/>
            <p:cNvSpPr txBox="1"/>
            <p:nvPr/>
          </p:nvSpPr>
          <p:spPr>
            <a:xfrm>
              <a:off x="0" y="-38100"/>
              <a:ext cx="1318009" cy="1917584"/>
            </a:xfrm>
            <a:prstGeom prst="rect">
              <a:avLst/>
            </a:prstGeom>
          </p:spPr>
          <p:txBody>
            <a:bodyPr lIns="50800" tIns="50800" rIns="50800" bIns="50800" rtlCol="0" anchor="ctr"/>
            <a:lstStyle/>
            <a:p>
              <a:pPr algn="ctr">
                <a:lnSpc>
                  <a:spcPts val="2659"/>
                </a:lnSpc>
                <a:spcBef>
                  <a:spcPct val="0"/>
                </a:spcBef>
              </a:pPr>
              <a:endParaRPr/>
            </a:p>
          </p:txBody>
        </p:sp>
      </p:grpSp>
      <p:pic>
        <p:nvPicPr>
          <p:cNvPr id="21" name="Picture 20"/>
          <p:cNvPicPr>
            <a:picLocks noChangeAspect="1"/>
          </p:cNvPicPr>
          <p:nvPr/>
        </p:nvPicPr>
        <p:blipFill>
          <a:blip r:embed="rId4"/>
          <a:stretch>
            <a:fillRect/>
          </a:stretch>
        </p:blipFill>
        <p:spPr>
          <a:xfrm flipH="1">
            <a:off x="-57482" y="1683163"/>
            <a:ext cx="4922017" cy="5771649"/>
          </a:xfrm>
          <a:prstGeom prst="rect">
            <a:avLst/>
          </a:prstGeom>
        </p:spPr>
      </p:pic>
      <p:sp>
        <p:nvSpPr>
          <p:cNvPr id="23" name="Rounded Rectangle 22"/>
          <p:cNvSpPr/>
          <p:nvPr/>
        </p:nvSpPr>
        <p:spPr>
          <a:xfrm>
            <a:off x="8050508" y="1612609"/>
            <a:ext cx="6538126" cy="1012269"/>
          </a:xfrm>
          <a:prstGeom prst="roundRect">
            <a:avLst>
              <a:gd name="adj" fmla="val 50000"/>
            </a:avLst>
          </a:prstGeom>
          <a:solidFill>
            <a:srgbClr val="F4F4F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smtClean="0">
                <a:solidFill>
                  <a:srgbClr val="C00000"/>
                </a:solidFill>
                <a:latin typeface="Arial" panose="020B0604020202020204" pitchFamily="34" charset="0"/>
                <a:cs typeface="Arial" panose="020B0604020202020204" pitchFamily="34" charset="0"/>
              </a:rPr>
              <a:t>GHI NHỚ</a:t>
            </a:r>
            <a:endParaRPr lang="en-US" sz="5400" b="1">
              <a:solidFill>
                <a:srgbClr val="C00000"/>
              </a:solidFill>
              <a:latin typeface="Arial" panose="020B0604020202020204" pitchFamily="34" charset="0"/>
              <a:cs typeface="Arial" panose="020B0604020202020204" pitchFamily="34" charset="0"/>
            </a:endParaRPr>
          </a:p>
        </p:txBody>
      </p:sp>
      <p:sp>
        <p:nvSpPr>
          <p:cNvPr id="24" name="Rectangle 23"/>
          <p:cNvSpPr/>
          <p:nvPr/>
        </p:nvSpPr>
        <p:spPr>
          <a:xfrm>
            <a:off x="6515746" y="3439283"/>
            <a:ext cx="10591799" cy="4708981"/>
          </a:xfrm>
          <a:prstGeom prst="rect">
            <a:avLst/>
          </a:prstGeom>
        </p:spPr>
        <p:txBody>
          <a:bodyPr wrap="square">
            <a:spAutoFit/>
          </a:bodyPr>
          <a:lstStyle/>
          <a:p>
            <a:pPr algn="just">
              <a:lnSpc>
                <a:spcPct val="150000"/>
              </a:lnSpc>
            </a:pPr>
            <a:r>
              <a:rPr lang="vi-VN" sz="4000">
                <a:latin typeface="Arial" panose="020B0604020202020204" pitchFamily="34" charset="0"/>
                <a:cs typeface="Arial" panose="020B0604020202020204" pitchFamily="34" charset="0"/>
              </a:rPr>
              <a:t>Mảng là một cấu trúc dữ liệu gồm các phần tử có cùng kiểu dữ liệu, được lưu trữ thành một khối nhiều liền kề trong bộ nhớ</a:t>
            </a:r>
            <a:r>
              <a:rPr lang="vi-VN" sz="4000" smtClean="0">
                <a:latin typeface="Arial" panose="020B0604020202020204" pitchFamily="34" charset="0"/>
                <a:cs typeface="Arial" panose="020B0604020202020204" pitchFamily="34" charset="0"/>
              </a:rPr>
              <a:t>. Các phần tử mảng được đánh chỉ số tuần tự và có thể truy cập ngẫu nhiên với thời gian hằng số.</a:t>
            </a:r>
            <a:endParaRPr lang="en-US" sz="40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FE1"/>
        </a:solidFill>
        <a:effectLst/>
      </p:bgPr>
    </p:bg>
    <p:spTree>
      <p:nvGrpSpPr>
        <p:cNvPr id="1" name=""/>
        <p:cNvGrpSpPr/>
        <p:nvPr/>
      </p:nvGrpSpPr>
      <p:grpSpPr>
        <a:xfrm>
          <a:off x="0" y="0"/>
          <a:ext cx="0" cy="0"/>
          <a:chOff x="0" y="0"/>
          <a:chExt cx="0" cy="0"/>
        </a:xfrm>
      </p:grpSpPr>
      <p:grpSp>
        <p:nvGrpSpPr>
          <p:cNvPr id="2" name="Group 2"/>
          <p:cNvGrpSpPr/>
          <p:nvPr/>
        </p:nvGrpSpPr>
        <p:grpSpPr>
          <a:xfrm>
            <a:off x="6598846" y="807659"/>
            <a:ext cx="10522144" cy="1800789"/>
            <a:chOff x="0" y="0"/>
            <a:chExt cx="2512383" cy="429976"/>
          </a:xfrm>
        </p:grpSpPr>
        <p:sp>
          <p:nvSpPr>
            <p:cNvPr id="3" name="Freeform 3"/>
            <p:cNvSpPr/>
            <p:nvPr/>
          </p:nvSpPr>
          <p:spPr>
            <a:xfrm>
              <a:off x="0" y="0"/>
              <a:ext cx="2512383" cy="429976"/>
            </a:xfrm>
            <a:custGeom>
              <a:avLst/>
              <a:gdLst/>
              <a:ahLst/>
              <a:cxnLst/>
              <a:rect l="l" t="t" r="r" b="b"/>
              <a:pathLst>
                <a:path w="2512383" h="429976">
                  <a:moveTo>
                    <a:pt x="14715" y="0"/>
                  </a:moveTo>
                  <a:lnTo>
                    <a:pt x="2497668" y="0"/>
                  </a:lnTo>
                  <a:cubicBezTo>
                    <a:pt x="2505795" y="0"/>
                    <a:pt x="2512383" y="6588"/>
                    <a:pt x="2512383" y="14715"/>
                  </a:cubicBezTo>
                  <a:lnTo>
                    <a:pt x="2512383" y="415261"/>
                  </a:lnTo>
                  <a:cubicBezTo>
                    <a:pt x="2512383" y="423388"/>
                    <a:pt x="2505795" y="429976"/>
                    <a:pt x="2497668" y="429976"/>
                  </a:cubicBezTo>
                  <a:lnTo>
                    <a:pt x="14715" y="429976"/>
                  </a:lnTo>
                  <a:cubicBezTo>
                    <a:pt x="6588" y="429976"/>
                    <a:pt x="0" y="423388"/>
                    <a:pt x="0" y="415261"/>
                  </a:cubicBezTo>
                  <a:lnTo>
                    <a:pt x="0" y="14715"/>
                  </a:lnTo>
                  <a:cubicBezTo>
                    <a:pt x="0" y="6588"/>
                    <a:pt x="6588" y="0"/>
                    <a:pt x="14715" y="0"/>
                  </a:cubicBezTo>
                  <a:close/>
                </a:path>
              </a:pathLst>
            </a:custGeom>
            <a:solidFill>
              <a:srgbClr val="FFBC92"/>
            </a:solidFill>
            <a:ln w="38100" cap="sq">
              <a:solidFill>
                <a:srgbClr val="1E1E1E"/>
              </a:solidFill>
              <a:prstDash val="solid"/>
              <a:miter/>
            </a:ln>
          </p:spPr>
        </p:sp>
        <p:sp>
          <p:nvSpPr>
            <p:cNvPr id="4" name="TextBox 4"/>
            <p:cNvSpPr txBox="1"/>
            <p:nvPr/>
          </p:nvSpPr>
          <p:spPr>
            <a:xfrm>
              <a:off x="0" y="-38100"/>
              <a:ext cx="2512383" cy="46807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6598846" y="2064123"/>
            <a:ext cx="10522144" cy="7415218"/>
            <a:chOff x="0" y="0"/>
            <a:chExt cx="2512383" cy="1770539"/>
          </a:xfrm>
        </p:grpSpPr>
        <p:sp>
          <p:nvSpPr>
            <p:cNvPr id="6" name="Freeform 6"/>
            <p:cNvSpPr/>
            <p:nvPr/>
          </p:nvSpPr>
          <p:spPr>
            <a:xfrm>
              <a:off x="0" y="0"/>
              <a:ext cx="2512383" cy="1770539"/>
            </a:xfrm>
            <a:custGeom>
              <a:avLst/>
              <a:gdLst/>
              <a:ahLst/>
              <a:cxnLst/>
              <a:rect l="l" t="t" r="r" b="b"/>
              <a:pathLst>
                <a:path w="2512383" h="1770539">
                  <a:moveTo>
                    <a:pt x="14715" y="0"/>
                  </a:moveTo>
                  <a:lnTo>
                    <a:pt x="2497668" y="0"/>
                  </a:lnTo>
                  <a:cubicBezTo>
                    <a:pt x="2505795" y="0"/>
                    <a:pt x="2512383" y="6588"/>
                    <a:pt x="2512383" y="14715"/>
                  </a:cubicBezTo>
                  <a:lnTo>
                    <a:pt x="2512383" y="1755824"/>
                  </a:lnTo>
                  <a:cubicBezTo>
                    <a:pt x="2512383" y="1763951"/>
                    <a:pt x="2505795" y="1770539"/>
                    <a:pt x="2497668" y="1770539"/>
                  </a:cubicBezTo>
                  <a:lnTo>
                    <a:pt x="14715" y="1770539"/>
                  </a:lnTo>
                  <a:cubicBezTo>
                    <a:pt x="6588" y="1770539"/>
                    <a:pt x="0" y="1763951"/>
                    <a:pt x="0" y="1755824"/>
                  </a:cubicBezTo>
                  <a:lnTo>
                    <a:pt x="0" y="14715"/>
                  </a:lnTo>
                  <a:cubicBezTo>
                    <a:pt x="0" y="6588"/>
                    <a:pt x="6588" y="0"/>
                    <a:pt x="14715" y="0"/>
                  </a:cubicBezTo>
                  <a:close/>
                </a:path>
              </a:pathLst>
            </a:custGeom>
            <a:solidFill>
              <a:srgbClr val="F4F4F4"/>
            </a:solidFill>
            <a:ln w="38100" cap="sq">
              <a:solidFill>
                <a:srgbClr val="1E1E1E"/>
              </a:solidFill>
              <a:prstDash val="solid"/>
              <a:miter/>
            </a:ln>
          </p:spPr>
        </p:sp>
        <p:sp>
          <p:nvSpPr>
            <p:cNvPr id="7" name="TextBox 7"/>
            <p:cNvSpPr txBox="1"/>
            <p:nvPr/>
          </p:nvSpPr>
          <p:spPr>
            <a:xfrm>
              <a:off x="0" y="-38100"/>
              <a:ext cx="2512383" cy="1808639"/>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8572032" y="1017995"/>
            <a:ext cx="6068385" cy="844013"/>
            <a:chOff x="0" y="0"/>
            <a:chExt cx="1448955" cy="201526"/>
          </a:xfrm>
        </p:grpSpPr>
        <p:sp>
          <p:nvSpPr>
            <p:cNvPr id="9" name="Freeform 9"/>
            <p:cNvSpPr/>
            <p:nvPr/>
          </p:nvSpPr>
          <p:spPr>
            <a:xfrm>
              <a:off x="0" y="0"/>
              <a:ext cx="1448955" cy="201526"/>
            </a:xfrm>
            <a:custGeom>
              <a:avLst/>
              <a:gdLst/>
              <a:ahLst/>
              <a:cxnLst/>
              <a:rect l="l" t="t" r="r" b="b"/>
              <a:pathLst>
                <a:path w="1448955" h="201526">
                  <a:moveTo>
                    <a:pt x="100763" y="0"/>
                  </a:moveTo>
                  <a:lnTo>
                    <a:pt x="1348192" y="0"/>
                  </a:lnTo>
                  <a:cubicBezTo>
                    <a:pt x="1374916" y="0"/>
                    <a:pt x="1400545" y="10616"/>
                    <a:pt x="1419442" y="29513"/>
                  </a:cubicBezTo>
                  <a:cubicBezTo>
                    <a:pt x="1438339" y="48410"/>
                    <a:pt x="1448955" y="74039"/>
                    <a:pt x="1448955" y="100763"/>
                  </a:cubicBezTo>
                  <a:lnTo>
                    <a:pt x="1448955" y="100763"/>
                  </a:lnTo>
                  <a:cubicBezTo>
                    <a:pt x="1448955" y="127487"/>
                    <a:pt x="1438339" y="153116"/>
                    <a:pt x="1419442" y="172013"/>
                  </a:cubicBezTo>
                  <a:cubicBezTo>
                    <a:pt x="1400545" y="190910"/>
                    <a:pt x="1374916" y="201526"/>
                    <a:pt x="1348192" y="201526"/>
                  </a:cubicBezTo>
                  <a:lnTo>
                    <a:pt x="100763" y="201526"/>
                  </a:lnTo>
                  <a:cubicBezTo>
                    <a:pt x="74039" y="201526"/>
                    <a:pt x="48410" y="190910"/>
                    <a:pt x="29513" y="172013"/>
                  </a:cubicBezTo>
                  <a:cubicBezTo>
                    <a:pt x="10616" y="153116"/>
                    <a:pt x="0" y="127487"/>
                    <a:pt x="0" y="100763"/>
                  </a:cubicBezTo>
                  <a:lnTo>
                    <a:pt x="0" y="100763"/>
                  </a:lnTo>
                  <a:cubicBezTo>
                    <a:pt x="0" y="74039"/>
                    <a:pt x="10616" y="48410"/>
                    <a:pt x="29513" y="29513"/>
                  </a:cubicBezTo>
                  <a:cubicBezTo>
                    <a:pt x="48410" y="10616"/>
                    <a:pt x="74039" y="0"/>
                    <a:pt x="100763" y="0"/>
                  </a:cubicBezTo>
                  <a:close/>
                </a:path>
              </a:pathLst>
            </a:custGeom>
            <a:solidFill>
              <a:srgbClr val="F4F4F4"/>
            </a:solidFill>
            <a:ln w="38100" cap="rnd">
              <a:solidFill>
                <a:srgbClr val="1E1E1E"/>
              </a:solidFill>
              <a:prstDash val="solid"/>
              <a:round/>
            </a:ln>
          </p:spPr>
        </p:sp>
        <p:sp>
          <p:nvSpPr>
            <p:cNvPr id="10" name="TextBox 10"/>
            <p:cNvSpPr txBox="1"/>
            <p:nvPr/>
          </p:nvSpPr>
          <p:spPr>
            <a:xfrm>
              <a:off x="0" y="-38100"/>
              <a:ext cx="1448955" cy="239626"/>
            </a:xfrm>
            <a:prstGeom prst="rect">
              <a:avLst/>
            </a:prstGeom>
          </p:spPr>
          <p:txBody>
            <a:bodyPr lIns="50800" tIns="50800" rIns="50800" bIns="50800" rtlCol="0" anchor="ctr"/>
            <a:lstStyle/>
            <a:p>
              <a:pPr algn="ctr">
                <a:lnSpc>
                  <a:spcPts val="2659"/>
                </a:lnSpc>
                <a:spcBef>
                  <a:spcPct val="0"/>
                </a:spcBef>
              </a:pPr>
              <a:endParaRPr/>
            </a:p>
          </p:txBody>
        </p:sp>
      </p:grpSp>
      <p:grpSp>
        <p:nvGrpSpPr>
          <p:cNvPr id="30" name="Group 30"/>
          <p:cNvGrpSpPr/>
          <p:nvPr/>
        </p:nvGrpSpPr>
        <p:grpSpPr>
          <a:xfrm>
            <a:off x="15020181" y="1017995"/>
            <a:ext cx="844013" cy="844013"/>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CDCF"/>
            </a:solidFill>
            <a:ln w="38100" cap="sq">
              <a:solidFill>
                <a:srgbClr val="1E1E1E"/>
              </a:solidFill>
              <a:prstDash val="solid"/>
              <a:miter/>
            </a:ln>
          </p:spPr>
        </p:sp>
        <p:sp>
          <p:nvSpPr>
            <p:cNvPr id="32" name="TextBox 3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3" name="Freeform 33"/>
          <p:cNvSpPr/>
          <p:nvPr/>
        </p:nvSpPr>
        <p:spPr>
          <a:xfrm>
            <a:off x="15241082" y="1217883"/>
            <a:ext cx="402210" cy="402210"/>
          </a:xfrm>
          <a:custGeom>
            <a:avLst/>
            <a:gdLst/>
            <a:ahLst/>
            <a:cxnLst/>
            <a:rect l="l" t="t" r="r" b="b"/>
            <a:pathLst>
              <a:path w="402210" h="402210">
                <a:moveTo>
                  <a:pt x="0" y="0"/>
                </a:moveTo>
                <a:lnTo>
                  <a:pt x="402210" y="0"/>
                </a:lnTo>
                <a:lnTo>
                  <a:pt x="402210" y="402210"/>
                </a:lnTo>
                <a:lnTo>
                  <a:pt x="0" y="40221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7" name="Group 36"/>
          <p:cNvGrpSpPr/>
          <p:nvPr/>
        </p:nvGrpSpPr>
        <p:grpSpPr>
          <a:xfrm>
            <a:off x="1028700" y="3834126"/>
            <a:ext cx="6134100" cy="4684084"/>
            <a:chOff x="1028700" y="2758017"/>
            <a:chExt cx="7543332" cy="5760193"/>
          </a:xfrm>
        </p:grpSpPr>
        <p:grpSp>
          <p:nvGrpSpPr>
            <p:cNvPr id="11" name="Group 11"/>
            <p:cNvGrpSpPr/>
            <p:nvPr/>
          </p:nvGrpSpPr>
          <p:grpSpPr>
            <a:xfrm>
              <a:off x="1028700" y="2758017"/>
              <a:ext cx="7543332" cy="1800789"/>
              <a:chOff x="0" y="0"/>
              <a:chExt cx="1801129" cy="429976"/>
            </a:xfrm>
          </p:grpSpPr>
          <p:sp>
            <p:nvSpPr>
              <p:cNvPr id="12" name="Freeform 12"/>
              <p:cNvSpPr/>
              <p:nvPr/>
            </p:nvSpPr>
            <p:spPr>
              <a:xfrm>
                <a:off x="0" y="0"/>
                <a:ext cx="1801129" cy="429976"/>
              </a:xfrm>
              <a:custGeom>
                <a:avLst/>
                <a:gdLst/>
                <a:ahLst/>
                <a:cxnLst/>
                <a:rect l="l" t="t" r="r" b="b"/>
                <a:pathLst>
                  <a:path w="1801129" h="429976">
                    <a:moveTo>
                      <a:pt x="20527" y="0"/>
                    </a:moveTo>
                    <a:lnTo>
                      <a:pt x="1780603" y="0"/>
                    </a:lnTo>
                    <a:cubicBezTo>
                      <a:pt x="1786047" y="0"/>
                      <a:pt x="1791268" y="2163"/>
                      <a:pt x="1795117" y="6012"/>
                    </a:cubicBezTo>
                    <a:cubicBezTo>
                      <a:pt x="1798967" y="9862"/>
                      <a:pt x="1801129" y="15083"/>
                      <a:pt x="1801129" y="20527"/>
                    </a:cubicBezTo>
                    <a:lnTo>
                      <a:pt x="1801129" y="409450"/>
                    </a:lnTo>
                    <a:cubicBezTo>
                      <a:pt x="1801129" y="414894"/>
                      <a:pt x="1798967" y="420115"/>
                      <a:pt x="1795117" y="423964"/>
                    </a:cubicBezTo>
                    <a:cubicBezTo>
                      <a:pt x="1791268" y="427814"/>
                      <a:pt x="1786047" y="429976"/>
                      <a:pt x="1780603" y="429976"/>
                    </a:cubicBezTo>
                    <a:lnTo>
                      <a:pt x="20527" y="429976"/>
                    </a:lnTo>
                    <a:cubicBezTo>
                      <a:pt x="15083" y="429976"/>
                      <a:pt x="9862" y="427814"/>
                      <a:pt x="6012" y="423964"/>
                    </a:cubicBezTo>
                    <a:cubicBezTo>
                      <a:pt x="2163" y="420115"/>
                      <a:pt x="0" y="414894"/>
                      <a:pt x="0" y="409450"/>
                    </a:cubicBezTo>
                    <a:lnTo>
                      <a:pt x="0" y="20527"/>
                    </a:lnTo>
                    <a:cubicBezTo>
                      <a:pt x="0" y="15083"/>
                      <a:pt x="2163" y="9862"/>
                      <a:pt x="6012" y="6012"/>
                    </a:cubicBezTo>
                    <a:cubicBezTo>
                      <a:pt x="9862" y="2163"/>
                      <a:pt x="15083" y="0"/>
                      <a:pt x="20527" y="0"/>
                    </a:cubicBezTo>
                    <a:close/>
                  </a:path>
                </a:pathLst>
              </a:custGeom>
              <a:solidFill>
                <a:srgbClr val="E7BD4C"/>
              </a:solidFill>
              <a:ln w="38100" cap="sq">
                <a:solidFill>
                  <a:srgbClr val="1E1E1E"/>
                </a:solidFill>
                <a:prstDash val="solid"/>
                <a:miter/>
              </a:ln>
            </p:spPr>
          </p:sp>
          <p:sp>
            <p:nvSpPr>
              <p:cNvPr id="13" name="TextBox 13"/>
              <p:cNvSpPr txBox="1"/>
              <p:nvPr/>
            </p:nvSpPr>
            <p:spPr>
              <a:xfrm>
                <a:off x="0" y="-38100"/>
                <a:ext cx="1801129" cy="468076"/>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028700" y="4014480"/>
              <a:ext cx="7543332" cy="4503730"/>
              <a:chOff x="0" y="0"/>
              <a:chExt cx="1801129" cy="1075360"/>
            </a:xfrm>
          </p:grpSpPr>
          <p:sp>
            <p:nvSpPr>
              <p:cNvPr id="15" name="Freeform 15"/>
              <p:cNvSpPr/>
              <p:nvPr/>
            </p:nvSpPr>
            <p:spPr>
              <a:xfrm>
                <a:off x="0" y="0"/>
                <a:ext cx="1801129" cy="1075360"/>
              </a:xfrm>
              <a:custGeom>
                <a:avLst/>
                <a:gdLst/>
                <a:ahLst/>
                <a:cxnLst/>
                <a:rect l="l" t="t" r="r" b="b"/>
                <a:pathLst>
                  <a:path w="1801129" h="1075360">
                    <a:moveTo>
                      <a:pt x="20527" y="0"/>
                    </a:moveTo>
                    <a:lnTo>
                      <a:pt x="1780603" y="0"/>
                    </a:lnTo>
                    <a:cubicBezTo>
                      <a:pt x="1786047" y="0"/>
                      <a:pt x="1791268" y="2163"/>
                      <a:pt x="1795117" y="6012"/>
                    </a:cubicBezTo>
                    <a:cubicBezTo>
                      <a:pt x="1798967" y="9862"/>
                      <a:pt x="1801129" y="15083"/>
                      <a:pt x="1801129" y="20527"/>
                    </a:cubicBezTo>
                    <a:lnTo>
                      <a:pt x="1801129" y="1054834"/>
                    </a:lnTo>
                    <a:cubicBezTo>
                      <a:pt x="1801129" y="1060278"/>
                      <a:pt x="1798967" y="1065499"/>
                      <a:pt x="1795117" y="1069348"/>
                    </a:cubicBezTo>
                    <a:cubicBezTo>
                      <a:pt x="1791268" y="1073198"/>
                      <a:pt x="1786047" y="1075360"/>
                      <a:pt x="1780603" y="1075360"/>
                    </a:cubicBezTo>
                    <a:lnTo>
                      <a:pt x="20527" y="1075360"/>
                    </a:lnTo>
                    <a:cubicBezTo>
                      <a:pt x="9190" y="1075360"/>
                      <a:pt x="0" y="1066170"/>
                      <a:pt x="0" y="1054834"/>
                    </a:cubicBezTo>
                    <a:lnTo>
                      <a:pt x="0" y="20527"/>
                    </a:lnTo>
                    <a:cubicBezTo>
                      <a:pt x="0" y="15083"/>
                      <a:pt x="2163" y="9862"/>
                      <a:pt x="6012" y="6012"/>
                    </a:cubicBezTo>
                    <a:cubicBezTo>
                      <a:pt x="9862" y="2163"/>
                      <a:pt x="15083" y="0"/>
                      <a:pt x="20527" y="0"/>
                    </a:cubicBezTo>
                    <a:close/>
                  </a:path>
                </a:pathLst>
              </a:custGeom>
              <a:solidFill>
                <a:srgbClr val="F4F4F4"/>
              </a:solidFill>
              <a:ln w="38100" cap="sq">
                <a:solidFill>
                  <a:srgbClr val="1E1E1E"/>
                </a:solidFill>
                <a:prstDash val="solid"/>
                <a:miter/>
              </a:ln>
            </p:spPr>
          </p:sp>
          <p:sp>
            <p:nvSpPr>
              <p:cNvPr id="16" name="TextBox 16"/>
              <p:cNvSpPr txBox="1"/>
              <p:nvPr/>
            </p:nvSpPr>
            <p:spPr>
              <a:xfrm>
                <a:off x="0" y="-38100"/>
                <a:ext cx="1801129" cy="1113460"/>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1469282" y="3110267"/>
              <a:ext cx="548144" cy="54814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2232507" y="3110267"/>
              <a:ext cx="548144" cy="54814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3" name="Group 23"/>
            <p:cNvGrpSpPr/>
            <p:nvPr/>
          </p:nvGrpSpPr>
          <p:grpSpPr>
            <a:xfrm>
              <a:off x="2995733" y="3110267"/>
              <a:ext cx="548144" cy="54814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6" name="Group 26"/>
            <p:cNvGrpSpPr/>
            <p:nvPr/>
          </p:nvGrpSpPr>
          <p:grpSpPr>
            <a:xfrm>
              <a:off x="4376334" y="3125896"/>
              <a:ext cx="3683305" cy="516886"/>
              <a:chOff x="0" y="0"/>
              <a:chExt cx="879466" cy="123417"/>
            </a:xfrm>
          </p:grpSpPr>
          <p:sp>
            <p:nvSpPr>
              <p:cNvPr id="27" name="Freeform 27"/>
              <p:cNvSpPr/>
              <p:nvPr/>
            </p:nvSpPr>
            <p:spPr>
              <a:xfrm>
                <a:off x="0" y="0"/>
                <a:ext cx="879466" cy="123417"/>
              </a:xfrm>
              <a:custGeom>
                <a:avLst/>
                <a:gdLst/>
                <a:ahLst/>
                <a:cxnLst/>
                <a:rect l="l" t="t" r="r" b="b"/>
                <a:pathLst>
                  <a:path w="879466" h="123417">
                    <a:moveTo>
                      <a:pt x="61709" y="0"/>
                    </a:moveTo>
                    <a:lnTo>
                      <a:pt x="817758" y="0"/>
                    </a:lnTo>
                    <a:cubicBezTo>
                      <a:pt x="834124" y="0"/>
                      <a:pt x="849820" y="6501"/>
                      <a:pt x="861392" y="18074"/>
                    </a:cubicBezTo>
                    <a:cubicBezTo>
                      <a:pt x="872965" y="29647"/>
                      <a:pt x="879466" y="45343"/>
                      <a:pt x="879466" y="61709"/>
                    </a:cubicBezTo>
                    <a:lnTo>
                      <a:pt x="879466" y="61709"/>
                    </a:lnTo>
                    <a:cubicBezTo>
                      <a:pt x="879466" y="78075"/>
                      <a:pt x="872965" y="93771"/>
                      <a:pt x="861392" y="105343"/>
                    </a:cubicBezTo>
                    <a:cubicBezTo>
                      <a:pt x="849820" y="116916"/>
                      <a:pt x="834124" y="123417"/>
                      <a:pt x="817758" y="123417"/>
                    </a:cubicBezTo>
                    <a:lnTo>
                      <a:pt x="61709" y="123417"/>
                    </a:lnTo>
                    <a:cubicBezTo>
                      <a:pt x="45343" y="123417"/>
                      <a:pt x="29647" y="116916"/>
                      <a:pt x="18074" y="105343"/>
                    </a:cubicBezTo>
                    <a:cubicBezTo>
                      <a:pt x="6501" y="93771"/>
                      <a:pt x="0" y="78075"/>
                      <a:pt x="0" y="61709"/>
                    </a:cubicBezTo>
                    <a:lnTo>
                      <a:pt x="0" y="61709"/>
                    </a:lnTo>
                    <a:cubicBezTo>
                      <a:pt x="0" y="45343"/>
                      <a:pt x="6501" y="29647"/>
                      <a:pt x="18074" y="18074"/>
                    </a:cubicBezTo>
                    <a:cubicBezTo>
                      <a:pt x="29647" y="6501"/>
                      <a:pt x="45343" y="0"/>
                      <a:pt x="61709" y="0"/>
                    </a:cubicBezTo>
                    <a:close/>
                  </a:path>
                </a:pathLst>
              </a:custGeom>
              <a:solidFill>
                <a:srgbClr val="F4F4F4"/>
              </a:solidFill>
              <a:ln w="38100" cap="rnd">
                <a:solidFill>
                  <a:srgbClr val="1E1E1E"/>
                </a:solidFill>
                <a:prstDash val="solid"/>
                <a:round/>
              </a:ln>
            </p:spPr>
          </p:sp>
          <p:sp>
            <p:nvSpPr>
              <p:cNvPr id="28" name="TextBox 28"/>
              <p:cNvSpPr txBox="1"/>
              <p:nvPr/>
            </p:nvSpPr>
            <p:spPr>
              <a:xfrm>
                <a:off x="0" y="-38100"/>
                <a:ext cx="879466" cy="161517"/>
              </a:xfrm>
              <a:prstGeom prst="rect">
                <a:avLst/>
              </a:prstGeom>
            </p:spPr>
            <p:txBody>
              <a:bodyPr lIns="50800" tIns="50800" rIns="50800" bIns="50800" rtlCol="0" anchor="ctr"/>
              <a:lstStyle/>
              <a:p>
                <a:pPr algn="ctr">
                  <a:lnSpc>
                    <a:spcPts val="2659"/>
                  </a:lnSpc>
                  <a:spcBef>
                    <a:spcPct val="0"/>
                  </a:spcBef>
                </a:pPr>
                <a:endParaRPr/>
              </a:p>
            </p:txBody>
          </p:sp>
        </p:grpSp>
        <p:sp>
          <p:nvSpPr>
            <p:cNvPr id="35" name="TextBox 30"/>
            <p:cNvSpPr txBox="1"/>
            <p:nvPr/>
          </p:nvSpPr>
          <p:spPr>
            <a:xfrm>
              <a:off x="2173533" y="4697114"/>
              <a:ext cx="5253667" cy="2611542"/>
            </a:xfrm>
            <a:prstGeom prst="rect">
              <a:avLst/>
            </a:prstGeom>
          </p:spPr>
          <p:txBody>
            <a:bodyPr lIns="0" tIns="0" rIns="0" bIns="0" rtlCol="0" anchor="ctr">
              <a:spAutoFit/>
            </a:bodyPr>
            <a:lstStyle/>
            <a:p>
              <a:pPr algn="ctr"/>
              <a:r>
                <a:rPr lang="vi-VN" sz="13800" b="1" smtClean="0">
                  <a:solidFill>
                    <a:srgbClr val="1E1E1E"/>
                  </a:solidFill>
                  <a:latin typeface="Arial" panose="020B0604020202020204" pitchFamily="34" charset="0"/>
                  <a:cs typeface="Arial" panose="020B0604020202020204" pitchFamily="34" charset="0"/>
                </a:rPr>
                <a:t>02</a:t>
              </a:r>
              <a:endParaRPr lang="en-US" sz="13800" b="1">
                <a:solidFill>
                  <a:srgbClr val="1E1E1E"/>
                </a:solidFill>
                <a:latin typeface="Arial" panose="020B0604020202020204" pitchFamily="34" charset="0"/>
                <a:cs typeface="Arial" panose="020B0604020202020204" pitchFamily="34" charset="0"/>
              </a:endParaRPr>
            </a:p>
          </p:txBody>
        </p:sp>
      </p:grpSp>
      <p:sp>
        <p:nvSpPr>
          <p:cNvPr id="36" name="Rectangle 35"/>
          <p:cNvSpPr/>
          <p:nvPr/>
        </p:nvSpPr>
        <p:spPr>
          <a:xfrm>
            <a:off x="7619672" y="3704369"/>
            <a:ext cx="8480491" cy="3416320"/>
          </a:xfrm>
          <a:prstGeom prst="rect">
            <a:avLst/>
          </a:prstGeom>
        </p:spPr>
        <p:txBody>
          <a:bodyPr wrap="square">
            <a:spAutoFit/>
          </a:bodyPr>
          <a:lstStyle/>
          <a:p>
            <a:pPr algn="ctr">
              <a:lnSpc>
                <a:spcPct val="150000"/>
              </a:lnSpc>
            </a:pPr>
            <a:r>
              <a:rPr lang="en-US" sz="7200" b="1" smtClean="0">
                <a:latin typeface="Arial" panose="020B0604020202020204" pitchFamily="34" charset="0"/>
                <a:cs typeface="Arial" panose="020B0604020202020204" pitchFamily="34" charset="0"/>
              </a:rPr>
              <a:t>MẢNG MỘT CHIỀU TRONG PYTHON</a:t>
            </a:r>
            <a:endParaRPr lang="en-US" sz="7200" b="1">
              <a:latin typeface="Arial" panose="020B0604020202020204" pitchFamily="34" charset="0"/>
              <a:cs typeface="Arial" panose="020B0604020202020204" pitchFamily="34" charset="0"/>
            </a:endParaRPr>
          </a:p>
        </p:txBody>
      </p:sp>
      <p:pic>
        <p:nvPicPr>
          <p:cNvPr id="38" name="Picture 37"/>
          <p:cNvPicPr>
            <a:picLocks noChangeAspect="1"/>
          </p:cNvPicPr>
          <p:nvPr/>
        </p:nvPicPr>
        <p:blipFill>
          <a:blip r:embed="rId4"/>
          <a:stretch>
            <a:fillRect/>
          </a:stretch>
        </p:blipFill>
        <p:spPr>
          <a:xfrm>
            <a:off x="1003174" y="403581"/>
            <a:ext cx="2747761" cy="2916854"/>
          </a:xfrm>
          <a:prstGeom prst="rect">
            <a:avLst/>
          </a:prstGeom>
        </p:spPr>
      </p:pic>
    </p:spTree>
  </p:cSld>
  <p:clrMapOvr>
    <a:masterClrMapping/>
  </p:clrMapOvr>
  <p:transition spd="med">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FE1"/>
        </a:solidFill>
        <a:effectLst/>
      </p:bgPr>
    </p:bg>
    <p:spTree>
      <p:nvGrpSpPr>
        <p:cNvPr id="1" name=""/>
        <p:cNvGrpSpPr/>
        <p:nvPr/>
      </p:nvGrpSpPr>
      <p:grpSpPr>
        <a:xfrm>
          <a:off x="0" y="0"/>
          <a:ext cx="0" cy="0"/>
          <a:chOff x="0" y="0"/>
          <a:chExt cx="0" cy="0"/>
        </a:xfrm>
      </p:grpSpPr>
      <p:grpSp>
        <p:nvGrpSpPr>
          <p:cNvPr id="6" name="Group 5"/>
          <p:cNvGrpSpPr/>
          <p:nvPr/>
        </p:nvGrpSpPr>
        <p:grpSpPr>
          <a:xfrm>
            <a:off x="1488440" y="299978"/>
            <a:ext cx="13716000" cy="4480302"/>
            <a:chOff x="1488440" y="299978"/>
            <a:chExt cx="13716000" cy="4480302"/>
          </a:xfrm>
        </p:grpSpPr>
        <p:sp>
          <p:nvSpPr>
            <p:cNvPr id="2" name="Rectangle 1"/>
            <p:cNvSpPr/>
            <p:nvPr/>
          </p:nvSpPr>
          <p:spPr>
            <a:xfrm>
              <a:off x="1488440" y="299978"/>
              <a:ext cx="13716000" cy="2615460"/>
            </a:xfrm>
            <a:prstGeom prst="rect">
              <a:avLst/>
            </a:prstGeom>
          </p:spPr>
          <p:txBody>
            <a:bodyPr wrap="square">
              <a:spAutoFit/>
            </a:bodyPr>
            <a:lstStyle/>
            <a:p>
              <a:pPr algn="just">
                <a:lnSpc>
                  <a:spcPct val="150000"/>
                </a:lnSpc>
              </a:pPr>
              <a:r>
                <a:rPr lang="vi-VN" sz="3800" b="1" smtClean="0">
                  <a:solidFill>
                    <a:srgbClr val="C00000"/>
                  </a:solidFill>
                  <a:latin typeface="Arial" panose="020B0604020202020204" pitchFamily="34" charset="0"/>
                  <a:cs typeface="Arial" panose="020B0604020202020204" pitchFamily="34" charset="0"/>
                </a:rPr>
                <a:t>Cú </a:t>
              </a:r>
              <a:r>
                <a:rPr lang="vi-VN" sz="3800" b="1">
                  <a:solidFill>
                    <a:srgbClr val="C00000"/>
                  </a:solidFill>
                  <a:latin typeface="Arial" panose="020B0604020202020204" pitchFamily="34" charset="0"/>
                  <a:cs typeface="Arial" panose="020B0604020202020204" pitchFamily="34" charset="0"/>
                </a:rPr>
                <a:t>pháp khai báo mảng một chiều:</a:t>
              </a:r>
            </a:p>
            <a:p>
              <a:pPr marL="571500" indent="-571500" algn="just">
                <a:lnSpc>
                  <a:spcPct val="150000"/>
                </a:lnSpc>
                <a:buFont typeface="Wingdings" panose="05000000000000000000" pitchFamily="2" charset="2"/>
                <a:buChar char="§"/>
              </a:pPr>
              <a:r>
                <a:rPr lang="vi-VN" sz="3800" smtClean="0">
                  <a:latin typeface="Arial" panose="020B0604020202020204" pitchFamily="34" charset="0"/>
                  <a:cs typeface="Arial" panose="020B0604020202020204" pitchFamily="34" charset="0"/>
                </a:rPr>
                <a:t>Khai </a:t>
              </a:r>
              <a:r>
                <a:rPr lang="vi-VN" sz="3800">
                  <a:latin typeface="Arial" panose="020B0604020202020204" pitchFamily="34" charset="0"/>
                  <a:cs typeface="Arial" panose="020B0604020202020204" pitchFamily="34" charset="0"/>
                </a:rPr>
                <a:t>báo sử dụng mô đun </a:t>
              </a:r>
              <a:r>
                <a:rPr lang="vi-VN" sz="3800" b="1">
                  <a:latin typeface="Courier New" panose="02070309020205020404" pitchFamily="49" charset="0"/>
                  <a:cs typeface="Courier New" panose="02070309020205020404" pitchFamily="49" charset="0"/>
                </a:rPr>
                <a:t>array</a:t>
              </a:r>
              <a:r>
                <a:rPr lang="vi-VN" sz="3800">
                  <a:latin typeface="Arial" panose="020B0604020202020204" pitchFamily="34" charset="0"/>
                  <a:cs typeface="Arial" panose="020B0604020202020204" pitchFamily="34" charset="0"/>
                </a:rPr>
                <a:t> ở đầu chương trình.</a:t>
              </a:r>
            </a:p>
            <a:p>
              <a:pPr marL="571500" indent="-571500" algn="just">
                <a:lnSpc>
                  <a:spcPct val="150000"/>
                </a:lnSpc>
                <a:buFont typeface="Wingdings" panose="05000000000000000000" pitchFamily="2" charset="2"/>
                <a:buChar char="§"/>
              </a:pPr>
              <a:r>
                <a:rPr lang="vi-VN" sz="3800" smtClean="0">
                  <a:latin typeface="Arial" panose="020B0604020202020204" pitchFamily="34" charset="0"/>
                  <a:cs typeface="Arial" panose="020B0604020202020204" pitchFamily="34" charset="0"/>
                </a:rPr>
                <a:t>Khai </a:t>
              </a:r>
              <a:r>
                <a:rPr lang="vi-VN" sz="3800">
                  <a:latin typeface="Arial" panose="020B0604020202020204" pitchFamily="34" charset="0"/>
                  <a:cs typeface="Arial" panose="020B0604020202020204" pitchFamily="34" charset="0"/>
                </a:rPr>
                <a:t>báo biến kiểu mảng theo mẫu dưới đây: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1448" y="3180080"/>
              <a:ext cx="6996223" cy="1600200"/>
            </a:xfrm>
            <a:prstGeom prst="rect">
              <a:avLst/>
            </a:prstGeom>
          </p:spPr>
        </p:pic>
      </p:grpSp>
      <p:sp>
        <p:nvSpPr>
          <p:cNvPr id="4" name="Rectangle 3"/>
          <p:cNvSpPr/>
          <p:nvPr/>
        </p:nvSpPr>
        <p:spPr>
          <a:xfrm>
            <a:off x="1503679" y="4610100"/>
            <a:ext cx="15351760" cy="5355312"/>
          </a:xfrm>
          <a:prstGeom prst="rect">
            <a:avLst/>
          </a:prstGeom>
        </p:spPr>
        <p:txBody>
          <a:bodyPr wrap="square">
            <a:spAutoFit/>
          </a:bodyPr>
          <a:lstStyle/>
          <a:p>
            <a:pPr algn="just">
              <a:lnSpc>
                <a:spcPct val="150000"/>
              </a:lnSpc>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Trong đó:</a:t>
            </a:r>
            <a:endParaRPr lang="en-US" sz="380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0"/>
              </a:spcAft>
              <a:buFont typeface="Arial" panose="020B0604020202020204" pitchFamily="34" charset="0"/>
              <a:buChar char="•"/>
            </a:pPr>
            <a:r>
              <a:rPr lang="en-US" sz="3800" smtClean="0">
                <a:latin typeface="Arial" panose="020B0604020202020204" pitchFamily="34" charset="0"/>
                <a:ea typeface="Times New Roman" panose="02020603050405020304" pitchFamily="18" charset="0"/>
                <a:cs typeface="Arial" panose="020B0604020202020204" pitchFamily="34" charset="0"/>
              </a:rPr>
              <a:t>Kí </a:t>
            </a:r>
            <a:r>
              <a:rPr lang="en-US" sz="3800">
                <a:latin typeface="Arial" panose="020B0604020202020204" pitchFamily="34" charset="0"/>
                <a:ea typeface="Times New Roman" panose="02020603050405020304" pitchFamily="18" charset="0"/>
                <a:cs typeface="Arial" panose="020B0604020202020204" pitchFamily="34" charset="0"/>
              </a:rPr>
              <a:t>tự </a:t>
            </a:r>
            <a:r>
              <a:rPr lang="en-US" sz="3800" b="1">
                <a:latin typeface="Courier New" panose="02070309020205020404" pitchFamily="49" charset="0"/>
                <a:ea typeface="Courier New" panose="02070309020205020404" pitchFamily="49" charset="0"/>
                <a:cs typeface="Courier New" panose="02070309020205020404" pitchFamily="49" charset="0"/>
              </a:rPr>
              <a:t>'i'</a:t>
            </a:r>
            <a:r>
              <a:rPr lang="en-US" sz="3800">
                <a:latin typeface="Courier New" panose="02070309020205020404" pitchFamily="49" charset="0"/>
                <a:ea typeface="Times New Roman" panose="02020603050405020304" pitchFamily="18" charset="0"/>
                <a:cs typeface="Courier New" panose="02070309020205020404" pitchFamily="49" charset="0"/>
              </a:rPr>
              <a:t> </a:t>
            </a:r>
            <a:r>
              <a:rPr lang="en-US" sz="3800">
                <a:latin typeface="Arial" panose="020B0604020202020204" pitchFamily="34" charset="0"/>
                <a:ea typeface="Times New Roman" panose="02020603050405020304" pitchFamily="18" charset="0"/>
                <a:cs typeface="Arial" panose="020B0604020202020204" pitchFamily="34" charset="0"/>
              </a:rPr>
              <a:t>là viết tắt của </a:t>
            </a:r>
            <a:r>
              <a:rPr lang="en-US" sz="3800" b="1">
                <a:latin typeface="Courier New" panose="02070309020205020404" pitchFamily="49" charset="0"/>
                <a:ea typeface="Courier New" panose="02070309020205020404" pitchFamily="49" charset="0"/>
                <a:cs typeface="Courier New" panose="02070309020205020404" pitchFamily="49" charset="0"/>
              </a:rPr>
              <a:t>integer</a:t>
            </a:r>
            <a:r>
              <a:rPr lang="en-US" sz="3800">
                <a:latin typeface="Arial" panose="020B0604020202020204" pitchFamily="34" charset="0"/>
                <a:ea typeface="Times New Roman" panose="02020603050405020304" pitchFamily="18" charset="0"/>
                <a:cs typeface="Arial" panose="020B0604020202020204" pitchFamily="34" charset="0"/>
              </a:rPr>
              <a:t>; kí tự </a:t>
            </a:r>
            <a:r>
              <a:rPr lang="en-US" sz="3800" b="1">
                <a:latin typeface="Courier New" panose="02070309020205020404" pitchFamily="49" charset="0"/>
                <a:ea typeface="Courier New" panose="02070309020205020404" pitchFamily="49" charset="0"/>
                <a:cs typeface="Courier New" panose="02070309020205020404" pitchFamily="49" charset="0"/>
              </a:rPr>
              <a:t>'f'</a:t>
            </a:r>
            <a:r>
              <a:rPr lang="en-US" sz="3800">
                <a:latin typeface="Courier New" panose="02070309020205020404" pitchFamily="49" charset="0"/>
                <a:ea typeface="Times New Roman" panose="02020603050405020304" pitchFamily="18" charset="0"/>
                <a:cs typeface="Courier New" panose="02070309020205020404" pitchFamily="49" charset="0"/>
              </a:rPr>
              <a:t> </a:t>
            </a:r>
            <a:r>
              <a:rPr lang="en-US" sz="3800">
                <a:latin typeface="Arial" panose="020B0604020202020204" pitchFamily="34" charset="0"/>
                <a:ea typeface="Times New Roman" panose="02020603050405020304" pitchFamily="18" charset="0"/>
                <a:cs typeface="Arial" panose="020B0604020202020204" pitchFamily="34" charset="0"/>
              </a:rPr>
              <a:t>là viết tắt của </a:t>
            </a:r>
            <a:r>
              <a:rPr lang="en-US" sz="3800" b="1">
                <a:latin typeface="Courier New" panose="02070309020205020404" pitchFamily="49" charset="0"/>
                <a:ea typeface="Courier New" panose="02070309020205020404" pitchFamily="49" charset="0"/>
                <a:cs typeface="Courier New" panose="02070309020205020404" pitchFamily="49" charset="0"/>
              </a:rPr>
              <a:t>float</a:t>
            </a:r>
            <a:r>
              <a:rPr lang="en-US" sz="3800">
                <a:latin typeface="Arial" panose="020B0604020202020204" pitchFamily="34" charset="0"/>
                <a:ea typeface="Times New Roman" panose="02020603050405020304" pitchFamily="18" charset="0"/>
                <a:cs typeface="Arial" panose="020B0604020202020204" pitchFamily="34" charset="0"/>
              </a:rPr>
              <a:t>.</a:t>
            </a:r>
            <a:endParaRPr lang="en-US" sz="380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0"/>
              </a:spcAft>
              <a:buFont typeface="Arial" panose="020B0604020202020204" pitchFamily="34" charset="0"/>
              <a:buChar char="•"/>
            </a:pPr>
            <a:r>
              <a:rPr lang="en-US" sz="3800" smtClean="0">
                <a:latin typeface="Arial" panose="020B0604020202020204" pitchFamily="34" charset="0"/>
                <a:ea typeface="Times New Roman" panose="02020603050405020304" pitchFamily="18" charset="0"/>
                <a:cs typeface="Arial" panose="020B0604020202020204" pitchFamily="34" charset="0"/>
              </a:rPr>
              <a:t>Thay </a:t>
            </a:r>
            <a:r>
              <a:rPr lang="en-US" sz="3800">
                <a:latin typeface="Arial" panose="020B0604020202020204" pitchFamily="34" charset="0"/>
                <a:ea typeface="Times New Roman" panose="02020603050405020304" pitchFamily="18" charset="0"/>
                <a:cs typeface="Arial" panose="020B0604020202020204" pitchFamily="34" charset="0"/>
              </a:rPr>
              <a:t>cho dấu "..." ở dòng thứ nhất là một danh sách các số nguyên trong </a:t>
            </a:r>
            <a:r>
              <a:rPr lang="en-US" sz="3800" b="1">
                <a:latin typeface="Courier New" panose="02070309020205020404" pitchFamily="49" charset="0"/>
                <a:ea typeface="Cousine"/>
                <a:cs typeface="Courier New" panose="02070309020205020404" pitchFamily="49" charset="0"/>
              </a:rPr>
              <a:t>mảng_1</a:t>
            </a:r>
            <a:r>
              <a:rPr lang="en-US" sz="3800">
                <a:latin typeface="Arial" panose="020B0604020202020204" pitchFamily="34" charset="0"/>
                <a:ea typeface="Times New Roman" panose="02020603050405020304" pitchFamily="18" charset="0"/>
                <a:cs typeface="Arial" panose="020B0604020202020204" pitchFamily="34" charset="0"/>
              </a:rPr>
              <a:t>.</a:t>
            </a:r>
            <a:endParaRPr lang="en-US" sz="380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0"/>
              </a:spcAft>
              <a:buFont typeface="Arial" panose="020B0604020202020204" pitchFamily="34" charset="0"/>
              <a:buChar char="•"/>
            </a:pPr>
            <a:r>
              <a:rPr lang="en-US" sz="3800" smtClean="0">
                <a:latin typeface="Arial" panose="020B0604020202020204" pitchFamily="34" charset="0"/>
                <a:ea typeface="Times New Roman" panose="02020603050405020304" pitchFamily="18" charset="0"/>
                <a:cs typeface="Arial" panose="020B0604020202020204" pitchFamily="34" charset="0"/>
              </a:rPr>
              <a:t>Thay </a:t>
            </a:r>
            <a:r>
              <a:rPr lang="en-US" sz="3800">
                <a:latin typeface="Arial" panose="020B0604020202020204" pitchFamily="34" charset="0"/>
                <a:ea typeface="Times New Roman" panose="02020603050405020304" pitchFamily="18" charset="0"/>
                <a:cs typeface="Arial" panose="020B0604020202020204" pitchFamily="34" charset="0"/>
              </a:rPr>
              <a:t>cho dấu "..." ở dòng thứ hai là một danh sách các số thực trong </a:t>
            </a:r>
            <a:r>
              <a:rPr lang="en-US" sz="3800" b="1">
                <a:latin typeface="Courier New" panose="02070309020205020404" pitchFamily="49" charset="0"/>
                <a:ea typeface="Cousine"/>
                <a:cs typeface="Courier New" panose="02070309020205020404" pitchFamily="49" charset="0"/>
              </a:rPr>
              <a:t>mảng_2</a:t>
            </a:r>
            <a:r>
              <a:rPr lang="en-US" sz="3800">
                <a:latin typeface="Arial" panose="020B0604020202020204" pitchFamily="34" charset="0"/>
                <a:ea typeface="Times New Roman" panose="02020603050405020304" pitchFamily="18" charset="0"/>
                <a:cs typeface="Arial" panose="020B0604020202020204" pitchFamily="34" charset="0"/>
              </a:rPr>
              <a:t>.</a:t>
            </a:r>
            <a:endParaRPr lang="en-US" sz="380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5468600" y="280068"/>
            <a:ext cx="2520789" cy="2635370"/>
          </a:xfrm>
          <a:prstGeom prst="rect">
            <a:avLst/>
          </a:prstGeom>
        </p:spPr>
      </p:pic>
    </p:spTree>
    <p:extLst>
      <p:ext uri="{BB962C8B-B14F-4D97-AF65-F5344CB8AC3E}">
        <p14:creationId xmlns:p14="http://schemas.microsoft.com/office/powerpoint/2010/main" val="2290417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FE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2560" y="2324100"/>
            <a:ext cx="18100040" cy="7187703"/>
          </a:xfrm>
          <a:prstGeom prst="rect">
            <a:avLst/>
          </a:prstGeom>
        </p:spPr>
      </p:pic>
      <p:sp>
        <p:nvSpPr>
          <p:cNvPr id="3" name="Rounded Rectangle 2"/>
          <p:cNvSpPr/>
          <p:nvPr/>
        </p:nvSpPr>
        <p:spPr>
          <a:xfrm>
            <a:off x="7612338" y="723900"/>
            <a:ext cx="3200483" cy="1012269"/>
          </a:xfrm>
          <a:prstGeom prst="roundRect">
            <a:avLst>
              <a:gd name="adj" fmla="val 50000"/>
            </a:avLst>
          </a:prstGeom>
          <a:solidFill>
            <a:srgbClr val="F4F4F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smtClean="0">
                <a:solidFill>
                  <a:schemeClr val="tx2">
                    <a:lumMod val="75000"/>
                  </a:schemeClr>
                </a:solidFill>
                <a:latin typeface="Arial" panose="020B0604020202020204" pitchFamily="34" charset="0"/>
                <a:cs typeface="Arial" panose="020B0604020202020204" pitchFamily="34" charset="0"/>
              </a:rPr>
              <a:t>Ví dụ</a:t>
            </a:r>
            <a:endParaRPr lang="en-US" sz="4800" b="1">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689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5"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FE1"/>
        </a:solidFill>
        <a:effectLst/>
      </p:bgPr>
    </p:bg>
    <p:spTree>
      <p:nvGrpSpPr>
        <p:cNvPr id="1" name=""/>
        <p:cNvGrpSpPr/>
        <p:nvPr/>
      </p:nvGrpSpPr>
      <p:grpSpPr>
        <a:xfrm>
          <a:off x="0" y="0"/>
          <a:ext cx="0" cy="0"/>
          <a:chOff x="0" y="0"/>
          <a:chExt cx="0" cy="0"/>
        </a:xfrm>
      </p:grpSpPr>
      <p:grpSp>
        <p:nvGrpSpPr>
          <p:cNvPr id="2" name="Group 1"/>
          <p:cNvGrpSpPr/>
          <p:nvPr/>
        </p:nvGrpSpPr>
        <p:grpSpPr>
          <a:xfrm>
            <a:off x="762000" y="481767"/>
            <a:ext cx="6387868" cy="1039751"/>
            <a:chOff x="13951662" y="4048467"/>
            <a:chExt cx="6387868" cy="1039751"/>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1662" y="4048467"/>
              <a:ext cx="1455653" cy="1039751"/>
            </a:xfrm>
            <a:prstGeom prst="rect">
              <a:avLst/>
            </a:prstGeom>
          </p:spPr>
        </p:pic>
        <p:sp>
          <p:nvSpPr>
            <p:cNvPr id="4" name="TextBox 3"/>
            <p:cNvSpPr txBox="1"/>
            <p:nvPr/>
          </p:nvSpPr>
          <p:spPr>
            <a:xfrm>
              <a:off x="15551862" y="4214399"/>
              <a:ext cx="4787668" cy="707886"/>
            </a:xfrm>
            <a:prstGeom prst="rect">
              <a:avLst/>
            </a:prstGeom>
            <a:noFill/>
          </p:spPr>
          <p:txBody>
            <a:bodyPr wrap="square" rtlCol="0">
              <a:spAutoFit/>
            </a:bodyPr>
            <a:lstStyle/>
            <a:p>
              <a:r>
                <a:rPr lang="vi-VN" sz="4000" b="1" smtClean="0">
                  <a:solidFill>
                    <a:schemeClr val="accent2">
                      <a:lumMod val="75000"/>
                    </a:schemeClr>
                  </a:solidFill>
                  <a:latin typeface="Arial" panose="020B0604020202020204" pitchFamily="34" charset="0"/>
                  <a:cs typeface="Arial" panose="020B0604020202020204" pitchFamily="34" charset="0"/>
                </a:rPr>
                <a:t>Thảo luận cặp đôi</a:t>
              </a:r>
              <a:endParaRPr lang="en-US" sz="4000" b="1">
                <a:solidFill>
                  <a:schemeClr val="accent2">
                    <a:lumMod val="75000"/>
                  </a:schemeClr>
                </a:solidFill>
                <a:latin typeface="Arial" panose="020B0604020202020204" pitchFamily="34" charset="0"/>
                <a:cs typeface="Arial" panose="020B0604020202020204" pitchFamily="34" charset="0"/>
              </a:endParaRPr>
            </a:p>
          </p:txBody>
        </p:sp>
      </p:grpSp>
      <p:grpSp>
        <p:nvGrpSpPr>
          <p:cNvPr id="7" name="Group 6"/>
          <p:cNvGrpSpPr/>
          <p:nvPr/>
        </p:nvGrpSpPr>
        <p:grpSpPr>
          <a:xfrm>
            <a:off x="609600" y="1712726"/>
            <a:ext cx="9601200" cy="7986802"/>
            <a:chOff x="1143000" y="2082808"/>
            <a:chExt cx="9601200" cy="7986802"/>
          </a:xfrm>
        </p:grpSpPr>
        <p:sp>
          <p:nvSpPr>
            <p:cNvPr id="5" name="Rectangle 4"/>
            <p:cNvSpPr/>
            <p:nvPr/>
          </p:nvSpPr>
          <p:spPr>
            <a:xfrm>
              <a:off x="1143000" y="2082808"/>
              <a:ext cx="9601200" cy="7986802"/>
            </a:xfrm>
            <a:prstGeom prst="rect">
              <a:avLst/>
            </a:prstGeom>
          </p:spPr>
          <p:txBody>
            <a:bodyPr wrap="square">
              <a:spAutoFit/>
            </a:bodyPr>
            <a:lstStyle/>
            <a:p>
              <a:pPr algn="just">
                <a:lnSpc>
                  <a:spcPct val="150000"/>
                </a:lnSpc>
                <a:spcAft>
                  <a:spcPts val="0"/>
                </a:spcAft>
              </a:pPr>
              <a:r>
                <a:rPr lang="vi-VN" sz="3800" smtClean="0">
                  <a:latin typeface="Arial" panose="020B0604020202020204" pitchFamily="34" charset="0"/>
                  <a:ea typeface="Times New Roman" panose="02020603050405020304" pitchFamily="18" charset="0"/>
                  <a:cs typeface="Arial" panose="020B0604020202020204" pitchFamily="34" charset="0"/>
                </a:rPr>
                <a:t>                </a:t>
              </a:r>
              <a:r>
                <a:rPr lang="en-US" sz="3800" smtClean="0">
                  <a:latin typeface="Arial" panose="020B0604020202020204" pitchFamily="34" charset="0"/>
                  <a:ea typeface="Times New Roman" panose="02020603050405020304" pitchFamily="18" charset="0"/>
                  <a:cs typeface="Arial" panose="020B0604020202020204" pitchFamily="34" charset="0"/>
                </a:rPr>
                <a:t>Em </a:t>
              </a:r>
              <a:r>
                <a:rPr lang="en-US" sz="3800">
                  <a:latin typeface="Arial" panose="020B0604020202020204" pitchFamily="34" charset="0"/>
                  <a:ea typeface="Times New Roman" panose="02020603050405020304" pitchFamily="18" charset="0"/>
                  <a:cs typeface="Arial" panose="020B0604020202020204" pitchFamily="34" charset="0"/>
                </a:rPr>
                <a:t>hãy khám phá các phép toán cơ sở với mảng trong Python, sao chép lại và chạy thử các câu lệnh ở Hình 3 và Hình 4; thêm dần từng dòng lệnh, sau đó thực hiện các công việc sau:</a:t>
              </a:r>
              <a:endParaRPr lang="en-US" sz="3800">
                <a:latin typeface="Arial" panose="020B0604020202020204" pitchFamily="34" charset="0"/>
                <a:ea typeface="Calibri" panose="020F0502020204030204" pitchFamily="34" charset="0"/>
                <a:cs typeface="Arial" panose="020B0604020202020204" pitchFamily="34" charset="0"/>
              </a:endParaRPr>
            </a:p>
            <a:p>
              <a:pPr marL="742950" indent="-742950" algn="just">
                <a:lnSpc>
                  <a:spcPct val="150000"/>
                </a:lnSpc>
                <a:spcAft>
                  <a:spcPts val="0"/>
                </a:spcAft>
                <a:buFont typeface="+mj-lt"/>
                <a:buAutoNum type="arabicParenR"/>
              </a:pPr>
              <a:r>
                <a:rPr lang="en-US" sz="3800" smtClean="0">
                  <a:latin typeface="Arial" panose="020B0604020202020204" pitchFamily="34" charset="0"/>
                  <a:ea typeface="Times New Roman" panose="02020603050405020304" pitchFamily="18" charset="0"/>
                  <a:cs typeface="Arial" panose="020B0604020202020204" pitchFamily="34" charset="0"/>
                </a:rPr>
                <a:t>Đoán </a:t>
              </a:r>
              <a:r>
                <a:rPr lang="en-US" sz="3800">
                  <a:latin typeface="Arial" panose="020B0604020202020204" pitchFamily="34" charset="0"/>
                  <a:ea typeface="Times New Roman" panose="02020603050405020304" pitchFamily="18" charset="0"/>
                  <a:cs typeface="Arial" panose="020B0604020202020204" pitchFamily="34" charset="0"/>
                </a:rPr>
                <a:t>trước kết quả và chạy chương trình để kiểm tra.</a:t>
              </a:r>
              <a:endParaRPr lang="en-US" sz="3800">
                <a:latin typeface="Arial" panose="020B0604020202020204" pitchFamily="34" charset="0"/>
                <a:ea typeface="Calibri" panose="020F0502020204030204" pitchFamily="34" charset="0"/>
                <a:cs typeface="Arial" panose="020B0604020202020204" pitchFamily="34" charset="0"/>
              </a:endParaRPr>
            </a:p>
            <a:p>
              <a:pPr marL="742950" indent="-742950" algn="just">
                <a:lnSpc>
                  <a:spcPct val="150000"/>
                </a:lnSpc>
                <a:spcAft>
                  <a:spcPts val="0"/>
                </a:spcAft>
                <a:buFont typeface="+mj-lt"/>
                <a:buAutoNum type="arabicParenR"/>
              </a:pPr>
              <a:r>
                <a:rPr lang="en-US" sz="3800" smtClean="0">
                  <a:latin typeface="Arial" panose="020B0604020202020204" pitchFamily="34" charset="0"/>
                  <a:ea typeface="Times New Roman" panose="02020603050405020304" pitchFamily="18" charset="0"/>
                  <a:cs typeface="Arial" panose="020B0604020202020204" pitchFamily="34" charset="0"/>
                </a:rPr>
                <a:t>Xem </a:t>
              </a:r>
              <a:r>
                <a:rPr lang="en-US" sz="3800">
                  <a:latin typeface="Arial" panose="020B0604020202020204" pitchFamily="34" charset="0"/>
                  <a:ea typeface="Times New Roman" panose="02020603050405020304" pitchFamily="18" charset="0"/>
                  <a:cs typeface="Arial" panose="020B0604020202020204" pitchFamily="34" charset="0"/>
                </a:rPr>
                <a:t>kết quả và cho biết có sự tương tự giữa mảng với danh sách hay không.</a:t>
              </a:r>
              <a:endParaRPr lang="en-US" sz="3800">
                <a:effectLst/>
                <a:latin typeface="Arial" panose="020B0604020202020204" pitchFamily="34" charset="0"/>
                <a:ea typeface="Calibri" panose="020F0502020204030204" pitchFamily="34" charset="0"/>
                <a:cs typeface="Arial" panose="020B0604020202020204" pitchFamily="34" charset="0"/>
              </a:endParaRPr>
            </a:p>
          </p:txBody>
        </p:sp>
        <p:sp>
          <p:nvSpPr>
            <p:cNvPr id="6" name="Rounded Rectangle 5"/>
            <p:cNvSpPr/>
            <p:nvPr/>
          </p:nvSpPr>
          <p:spPr>
            <a:xfrm>
              <a:off x="1143000" y="2082808"/>
              <a:ext cx="1905000" cy="927092"/>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vi-VN" sz="4000" b="1" smtClean="0">
                  <a:solidFill>
                    <a:schemeClr val="bg1"/>
                  </a:solidFill>
                  <a:latin typeface="Arial" panose="020B0604020202020204" pitchFamily="34" charset="0"/>
                  <a:cs typeface="Arial" panose="020B0604020202020204" pitchFamily="34" charset="0"/>
                </a:rPr>
                <a:t>HĐ1:</a:t>
              </a:r>
              <a:endParaRPr lang="en-US" sz="4000" b="1">
                <a:solidFill>
                  <a:schemeClr val="bg1"/>
                </a:solidFill>
                <a:latin typeface="Arial" panose="020B0604020202020204" pitchFamily="34" charset="0"/>
                <a:cs typeface="Arial" panose="020B0604020202020204" pitchFamily="34" charset="0"/>
              </a:endParaRPr>
            </a:p>
          </p:txBody>
        </p:sp>
      </p:gr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63200" y="1538465"/>
            <a:ext cx="7772400" cy="8335325"/>
          </a:xfrm>
          <a:prstGeom prst="rect">
            <a:avLst/>
          </a:prstGeom>
        </p:spPr>
      </p:pic>
    </p:spTree>
    <p:extLst>
      <p:ext uri="{BB962C8B-B14F-4D97-AF65-F5344CB8AC3E}">
        <p14:creationId xmlns:p14="http://schemas.microsoft.com/office/powerpoint/2010/main" val="302768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FE1"/>
        </a:solidFill>
        <a:effectLst/>
      </p:bgPr>
    </p:bg>
    <p:spTree>
      <p:nvGrpSpPr>
        <p:cNvPr id="1" name=""/>
        <p:cNvGrpSpPr/>
        <p:nvPr/>
      </p:nvGrpSpPr>
      <p:grpSpPr>
        <a:xfrm>
          <a:off x="0" y="0"/>
          <a:ext cx="0" cy="0"/>
          <a:chOff x="0" y="0"/>
          <a:chExt cx="0" cy="0"/>
        </a:xfrm>
      </p:grpSpPr>
      <p:grpSp>
        <p:nvGrpSpPr>
          <p:cNvPr id="4" name="Group 3"/>
          <p:cNvGrpSpPr/>
          <p:nvPr/>
        </p:nvGrpSpPr>
        <p:grpSpPr>
          <a:xfrm>
            <a:off x="5943600" y="1104900"/>
            <a:ext cx="11508125" cy="8336609"/>
            <a:chOff x="5471463" y="726795"/>
            <a:chExt cx="12193925" cy="8833410"/>
          </a:xfrm>
        </p:grpSpPr>
        <p:grpSp>
          <p:nvGrpSpPr>
            <p:cNvPr id="5" name="Group 2"/>
            <p:cNvGrpSpPr/>
            <p:nvPr/>
          </p:nvGrpSpPr>
          <p:grpSpPr>
            <a:xfrm>
              <a:off x="5471463" y="726795"/>
              <a:ext cx="12193925" cy="1800789"/>
              <a:chOff x="0" y="0"/>
              <a:chExt cx="2911556" cy="429976"/>
            </a:xfrm>
          </p:grpSpPr>
          <p:sp>
            <p:nvSpPr>
              <p:cNvPr id="21" name="Freeform 3"/>
              <p:cNvSpPr/>
              <p:nvPr/>
            </p:nvSpPr>
            <p:spPr>
              <a:xfrm>
                <a:off x="0" y="0"/>
                <a:ext cx="2911556" cy="429976"/>
              </a:xfrm>
              <a:custGeom>
                <a:avLst/>
                <a:gdLst/>
                <a:ahLst/>
                <a:cxnLst/>
                <a:rect l="l" t="t" r="r" b="b"/>
                <a:pathLst>
                  <a:path w="2911556" h="429976">
                    <a:moveTo>
                      <a:pt x="12698" y="0"/>
                    </a:moveTo>
                    <a:lnTo>
                      <a:pt x="2898858" y="0"/>
                    </a:lnTo>
                    <a:cubicBezTo>
                      <a:pt x="2902226" y="0"/>
                      <a:pt x="2905456" y="1338"/>
                      <a:pt x="2907837" y="3719"/>
                    </a:cubicBezTo>
                    <a:cubicBezTo>
                      <a:pt x="2910218" y="6100"/>
                      <a:pt x="2911556" y="9330"/>
                      <a:pt x="2911556" y="12698"/>
                    </a:cubicBezTo>
                    <a:lnTo>
                      <a:pt x="2911556" y="417278"/>
                    </a:lnTo>
                    <a:cubicBezTo>
                      <a:pt x="2911556" y="420646"/>
                      <a:pt x="2910218" y="423876"/>
                      <a:pt x="2907837" y="426257"/>
                    </a:cubicBezTo>
                    <a:cubicBezTo>
                      <a:pt x="2905456" y="428639"/>
                      <a:pt x="2902226" y="429976"/>
                      <a:pt x="2898858" y="429976"/>
                    </a:cubicBezTo>
                    <a:lnTo>
                      <a:pt x="12698" y="429976"/>
                    </a:lnTo>
                    <a:cubicBezTo>
                      <a:pt x="9330" y="429976"/>
                      <a:pt x="6100" y="428639"/>
                      <a:pt x="3719" y="426257"/>
                    </a:cubicBezTo>
                    <a:cubicBezTo>
                      <a:pt x="1338" y="423876"/>
                      <a:pt x="0" y="420646"/>
                      <a:pt x="0" y="417278"/>
                    </a:cubicBezTo>
                    <a:lnTo>
                      <a:pt x="0" y="12698"/>
                    </a:lnTo>
                    <a:cubicBezTo>
                      <a:pt x="0" y="9330"/>
                      <a:pt x="1338" y="6100"/>
                      <a:pt x="3719" y="3719"/>
                    </a:cubicBezTo>
                    <a:cubicBezTo>
                      <a:pt x="6100" y="1338"/>
                      <a:pt x="9330" y="0"/>
                      <a:pt x="12698" y="0"/>
                    </a:cubicBezTo>
                    <a:close/>
                  </a:path>
                </a:pathLst>
              </a:custGeom>
              <a:solidFill>
                <a:srgbClr val="E7BD4C"/>
              </a:solidFill>
              <a:ln w="38100" cap="sq">
                <a:solidFill>
                  <a:srgbClr val="1E1E1E"/>
                </a:solidFill>
                <a:prstDash val="solid"/>
                <a:miter/>
              </a:ln>
            </p:spPr>
          </p:sp>
          <p:sp>
            <p:nvSpPr>
              <p:cNvPr id="22" name="TextBox 4"/>
              <p:cNvSpPr txBox="1"/>
              <p:nvPr/>
            </p:nvSpPr>
            <p:spPr>
              <a:xfrm>
                <a:off x="0" y="-38100"/>
                <a:ext cx="2911556" cy="468076"/>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5"/>
            <p:cNvGrpSpPr/>
            <p:nvPr/>
          </p:nvGrpSpPr>
          <p:grpSpPr>
            <a:xfrm>
              <a:off x="5471463" y="1983258"/>
              <a:ext cx="12193925" cy="7576947"/>
              <a:chOff x="0" y="0"/>
              <a:chExt cx="2911556" cy="1809156"/>
            </a:xfrm>
          </p:grpSpPr>
          <p:sp>
            <p:nvSpPr>
              <p:cNvPr id="19" name="Freeform 6"/>
              <p:cNvSpPr/>
              <p:nvPr/>
            </p:nvSpPr>
            <p:spPr>
              <a:xfrm>
                <a:off x="0" y="0"/>
                <a:ext cx="2911556" cy="1809155"/>
              </a:xfrm>
              <a:custGeom>
                <a:avLst/>
                <a:gdLst/>
                <a:ahLst/>
                <a:cxnLst/>
                <a:rect l="l" t="t" r="r" b="b"/>
                <a:pathLst>
                  <a:path w="2911556" h="1809155">
                    <a:moveTo>
                      <a:pt x="12698" y="0"/>
                    </a:moveTo>
                    <a:lnTo>
                      <a:pt x="2898858" y="0"/>
                    </a:lnTo>
                    <a:cubicBezTo>
                      <a:pt x="2902226" y="0"/>
                      <a:pt x="2905456" y="1338"/>
                      <a:pt x="2907837" y="3719"/>
                    </a:cubicBezTo>
                    <a:cubicBezTo>
                      <a:pt x="2910218" y="6100"/>
                      <a:pt x="2911556" y="9330"/>
                      <a:pt x="2911556" y="12698"/>
                    </a:cubicBezTo>
                    <a:lnTo>
                      <a:pt x="2911556" y="1796457"/>
                    </a:lnTo>
                    <a:cubicBezTo>
                      <a:pt x="2911556" y="1799825"/>
                      <a:pt x="2910218" y="1803055"/>
                      <a:pt x="2907837" y="1805436"/>
                    </a:cubicBezTo>
                    <a:cubicBezTo>
                      <a:pt x="2905456" y="1807818"/>
                      <a:pt x="2902226" y="1809155"/>
                      <a:pt x="2898858" y="1809155"/>
                    </a:cubicBezTo>
                    <a:lnTo>
                      <a:pt x="12698" y="1809155"/>
                    </a:lnTo>
                    <a:cubicBezTo>
                      <a:pt x="9330" y="1809155"/>
                      <a:pt x="6100" y="1807818"/>
                      <a:pt x="3719" y="1805436"/>
                    </a:cubicBezTo>
                    <a:cubicBezTo>
                      <a:pt x="1338" y="1803055"/>
                      <a:pt x="0" y="1799825"/>
                      <a:pt x="0" y="1796457"/>
                    </a:cubicBezTo>
                    <a:lnTo>
                      <a:pt x="0" y="12698"/>
                    </a:lnTo>
                    <a:cubicBezTo>
                      <a:pt x="0" y="9330"/>
                      <a:pt x="1338" y="6100"/>
                      <a:pt x="3719" y="3719"/>
                    </a:cubicBezTo>
                    <a:cubicBezTo>
                      <a:pt x="6100" y="1338"/>
                      <a:pt x="9330" y="0"/>
                      <a:pt x="12698" y="0"/>
                    </a:cubicBezTo>
                    <a:close/>
                  </a:path>
                </a:pathLst>
              </a:custGeom>
              <a:solidFill>
                <a:srgbClr val="F4F4F4"/>
              </a:solidFill>
              <a:ln w="38100" cap="sq">
                <a:solidFill>
                  <a:srgbClr val="1E1E1E"/>
                </a:solidFill>
                <a:prstDash val="solid"/>
                <a:miter/>
              </a:ln>
            </p:spPr>
          </p:sp>
          <p:sp>
            <p:nvSpPr>
              <p:cNvPr id="20" name="TextBox 7"/>
              <p:cNvSpPr txBox="1"/>
              <p:nvPr/>
            </p:nvSpPr>
            <p:spPr>
              <a:xfrm>
                <a:off x="0" y="-38100"/>
                <a:ext cx="2911556" cy="1847256"/>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8"/>
            <p:cNvGrpSpPr/>
            <p:nvPr/>
          </p:nvGrpSpPr>
          <p:grpSpPr>
            <a:xfrm>
              <a:off x="6033025" y="1079045"/>
              <a:ext cx="548144" cy="548144"/>
              <a:chOff x="0" y="0"/>
              <a:chExt cx="812800" cy="812800"/>
            </a:xfrm>
          </p:grpSpPr>
          <p:sp>
            <p:nvSpPr>
              <p:cNvPr id="17"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18" name="TextBox 1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11"/>
            <p:cNvGrpSpPr/>
            <p:nvPr/>
          </p:nvGrpSpPr>
          <p:grpSpPr>
            <a:xfrm>
              <a:off x="6796251" y="1079045"/>
              <a:ext cx="548144" cy="548144"/>
              <a:chOff x="0" y="0"/>
              <a:chExt cx="812800" cy="812800"/>
            </a:xfrm>
          </p:grpSpPr>
          <p:sp>
            <p:nvSpPr>
              <p:cNvPr id="15"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16"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14"/>
            <p:cNvGrpSpPr/>
            <p:nvPr/>
          </p:nvGrpSpPr>
          <p:grpSpPr>
            <a:xfrm>
              <a:off x="7559477" y="1079045"/>
              <a:ext cx="548144" cy="548144"/>
              <a:chOff x="0" y="0"/>
              <a:chExt cx="812800" cy="812800"/>
            </a:xfrm>
          </p:grpSpPr>
          <p:sp>
            <p:nvSpPr>
              <p:cNvPr id="13"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14" name="TextBox 1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7"/>
            <p:cNvGrpSpPr/>
            <p:nvPr/>
          </p:nvGrpSpPr>
          <p:grpSpPr>
            <a:xfrm>
              <a:off x="9470911" y="1110303"/>
              <a:ext cx="7683614" cy="516886"/>
              <a:chOff x="0" y="0"/>
              <a:chExt cx="1834624" cy="123417"/>
            </a:xfrm>
          </p:grpSpPr>
          <p:sp>
            <p:nvSpPr>
              <p:cNvPr id="11" name="Freeform 18"/>
              <p:cNvSpPr/>
              <p:nvPr/>
            </p:nvSpPr>
            <p:spPr>
              <a:xfrm>
                <a:off x="0" y="0"/>
                <a:ext cx="1834624" cy="123417"/>
              </a:xfrm>
              <a:custGeom>
                <a:avLst/>
                <a:gdLst/>
                <a:ahLst/>
                <a:cxnLst/>
                <a:rect l="l" t="t" r="r" b="b"/>
                <a:pathLst>
                  <a:path w="1834624" h="123417">
                    <a:moveTo>
                      <a:pt x="61709" y="0"/>
                    </a:moveTo>
                    <a:lnTo>
                      <a:pt x="1772916" y="0"/>
                    </a:lnTo>
                    <a:cubicBezTo>
                      <a:pt x="1806996" y="0"/>
                      <a:pt x="1834624" y="27628"/>
                      <a:pt x="1834624" y="61709"/>
                    </a:cubicBezTo>
                    <a:lnTo>
                      <a:pt x="1834624" y="61709"/>
                    </a:lnTo>
                    <a:cubicBezTo>
                      <a:pt x="1834624" y="78075"/>
                      <a:pt x="1828123" y="93771"/>
                      <a:pt x="1816550" y="105343"/>
                    </a:cubicBezTo>
                    <a:cubicBezTo>
                      <a:pt x="1804978" y="116916"/>
                      <a:pt x="1789282" y="123417"/>
                      <a:pt x="1772916" y="123417"/>
                    </a:cubicBezTo>
                    <a:lnTo>
                      <a:pt x="61709" y="123417"/>
                    </a:lnTo>
                    <a:cubicBezTo>
                      <a:pt x="45343" y="123417"/>
                      <a:pt x="29647" y="116916"/>
                      <a:pt x="18074" y="105343"/>
                    </a:cubicBezTo>
                    <a:cubicBezTo>
                      <a:pt x="6501" y="93771"/>
                      <a:pt x="0" y="78075"/>
                      <a:pt x="0" y="61709"/>
                    </a:cubicBezTo>
                    <a:lnTo>
                      <a:pt x="0" y="61709"/>
                    </a:lnTo>
                    <a:cubicBezTo>
                      <a:pt x="0" y="45343"/>
                      <a:pt x="6501" y="29647"/>
                      <a:pt x="18074" y="18074"/>
                    </a:cubicBezTo>
                    <a:cubicBezTo>
                      <a:pt x="29647" y="6501"/>
                      <a:pt x="45343" y="0"/>
                      <a:pt x="61709" y="0"/>
                    </a:cubicBezTo>
                    <a:close/>
                  </a:path>
                </a:pathLst>
              </a:custGeom>
              <a:solidFill>
                <a:srgbClr val="F4F4F4"/>
              </a:solidFill>
              <a:ln w="38100" cap="rnd">
                <a:solidFill>
                  <a:srgbClr val="1E1E1E"/>
                </a:solidFill>
                <a:prstDash val="solid"/>
                <a:round/>
              </a:ln>
            </p:spPr>
          </p:sp>
          <p:sp>
            <p:nvSpPr>
              <p:cNvPr id="12" name="TextBox 19"/>
              <p:cNvSpPr txBox="1"/>
              <p:nvPr/>
            </p:nvSpPr>
            <p:spPr>
              <a:xfrm>
                <a:off x="0" y="-38100"/>
                <a:ext cx="1834624" cy="161517"/>
              </a:xfrm>
              <a:prstGeom prst="rect">
                <a:avLst/>
              </a:prstGeom>
            </p:spPr>
            <p:txBody>
              <a:bodyPr lIns="50800" tIns="50800" rIns="50800" bIns="50800" rtlCol="0" anchor="ctr"/>
              <a:lstStyle/>
              <a:p>
                <a:pPr algn="ctr">
                  <a:lnSpc>
                    <a:spcPts val="2659"/>
                  </a:lnSpc>
                  <a:spcBef>
                    <a:spcPct val="0"/>
                  </a:spcBef>
                </a:pPr>
                <a:endParaRPr/>
              </a:p>
            </p:txBody>
          </p:sp>
        </p:grpSp>
      </p:grpSp>
      <p:grpSp>
        <p:nvGrpSpPr>
          <p:cNvPr id="25" name="Group 24"/>
          <p:cNvGrpSpPr/>
          <p:nvPr/>
        </p:nvGrpSpPr>
        <p:grpSpPr>
          <a:xfrm>
            <a:off x="1138111" y="811654"/>
            <a:ext cx="3557746" cy="2286001"/>
            <a:chOff x="1295400" y="811654"/>
            <a:chExt cx="3557746" cy="2286001"/>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811654"/>
              <a:ext cx="3557746" cy="2286001"/>
            </a:xfrm>
            <a:prstGeom prst="rect">
              <a:avLst/>
            </a:prstGeom>
          </p:spPr>
        </p:pic>
        <p:sp>
          <p:nvSpPr>
            <p:cNvPr id="24" name="TextBox 23"/>
            <p:cNvSpPr txBox="1"/>
            <p:nvPr/>
          </p:nvSpPr>
          <p:spPr>
            <a:xfrm>
              <a:off x="1537405" y="1437339"/>
              <a:ext cx="2993013" cy="769441"/>
            </a:xfrm>
            <a:prstGeom prst="rect">
              <a:avLst/>
            </a:prstGeom>
            <a:noFill/>
          </p:spPr>
          <p:txBody>
            <a:bodyPr wrap="square" rtlCol="0">
              <a:spAutoFit/>
            </a:bodyPr>
            <a:lstStyle/>
            <a:p>
              <a:pPr algn="ctr"/>
              <a:r>
                <a:rPr lang="vi-VN" sz="4400" b="1" smtClean="0">
                  <a:latin typeface="Arial" panose="020B0604020202020204" pitchFamily="34" charset="0"/>
                  <a:cs typeface="Arial" panose="020B0604020202020204" pitchFamily="34" charset="0"/>
                </a:rPr>
                <a:t>Nhận xét</a:t>
              </a:r>
              <a:endParaRPr lang="en-US" sz="4400" b="1">
                <a:latin typeface="Arial" panose="020B0604020202020204" pitchFamily="34" charset="0"/>
                <a:cs typeface="Arial" panose="020B0604020202020204" pitchFamily="34" charset="0"/>
              </a:endParaRPr>
            </a:p>
          </p:txBody>
        </p:sp>
      </p:grpSp>
      <p:sp>
        <p:nvSpPr>
          <p:cNvPr id="26" name="Rectangle 25"/>
          <p:cNvSpPr/>
          <p:nvPr/>
        </p:nvSpPr>
        <p:spPr>
          <a:xfrm>
            <a:off x="6678983" y="3136850"/>
            <a:ext cx="10037358" cy="5170646"/>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400" smtClean="0">
                <a:latin typeface="Arial" panose="020B0604020202020204" pitchFamily="34" charset="0"/>
                <a:cs typeface="Arial" panose="020B0604020202020204" pitchFamily="34" charset="0"/>
              </a:rPr>
              <a:t>Mảng và danh sách có sự tương tự với nhau.</a:t>
            </a:r>
            <a:endParaRPr lang="vi-VN" sz="440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vi-VN" sz="4400" smtClean="0">
                <a:latin typeface="Arial" panose="020B0604020202020204" pitchFamily="34" charset="0"/>
                <a:cs typeface="Arial" panose="020B0604020202020204" pitchFamily="34" charset="0"/>
              </a:rPr>
              <a:t>Tuy nhiên, có một </a:t>
            </a:r>
            <a:r>
              <a:rPr lang="vi-VN" sz="4400">
                <a:latin typeface="Arial" panose="020B0604020202020204" pitchFamily="34" charset="0"/>
                <a:cs typeface="Arial" panose="020B0604020202020204" pitchFamily="34" charset="0"/>
              </a:rPr>
              <a:t>vài điểm khác biệt do hạn chế "các phần tử mảng phải có cùng kiểu dữ liệu đã khai báo".</a:t>
            </a:r>
          </a:p>
        </p:txBody>
      </p:sp>
      <p:pic>
        <p:nvPicPr>
          <p:cNvPr id="27" name="Picture 26"/>
          <p:cNvPicPr>
            <a:picLocks noChangeAspect="1"/>
          </p:cNvPicPr>
          <p:nvPr/>
        </p:nvPicPr>
        <p:blipFill>
          <a:blip r:embed="rId3"/>
          <a:stretch>
            <a:fillRect/>
          </a:stretch>
        </p:blipFill>
        <p:spPr>
          <a:xfrm>
            <a:off x="685800" y="3723340"/>
            <a:ext cx="4724400" cy="5767450"/>
          </a:xfrm>
          <a:prstGeom prst="rect">
            <a:avLst/>
          </a:prstGeom>
        </p:spPr>
      </p:pic>
    </p:spTree>
    <p:extLst>
      <p:ext uri="{BB962C8B-B14F-4D97-AF65-F5344CB8AC3E}">
        <p14:creationId xmlns:p14="http://schemas.microsoft.com/office/powerpoint/2010/main" val="221608593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38" name="Group 37"/>
          <p:cNvGrpSpPr/>
          <p:nvPr/>
        </p:nvGrpSpPr>
        <p:grpSpPr>
          <a:xfrm>
            <a:off x="1504046" y="641725"/>
            <a:ext cx="11040080" cy="8831249"/>
            <a:chOff x="3093580" y="647344"/>
            <a:chExt cx="11040080" cy="8831249"/>
          </a:xfrm>
        </p:grpSpPr>
        <p:grpSp>
          <p:nvGrpSpPr>
            <p:cNvPr id="2" name="Group 2"/>
            <p:cNvGrpSpPr/>
            <p:nvPr/>
          </p:nvGrpSpPr>
          <p:grpSpPr>
            <a:xfrm>
              <a:off x="3093580" y="647344"/>
              <a:ext cx="11040080" cy="1960356"/>
              <a:chOff x="0" y="-38100"/>
              <a:chExt cx="2636051" cy="468076"/>
            </a:xfrm>
          </p:grpSpPr>
          <p:sp>
            <p:nvSpPr>
              <p:cNvPr id="3" name="Freeform 3"/>
              <p:cNvSpPr/>
              <p:nvPr/>
            </p:nvSpPr>
            <p:spPr>
              <a:xfrm>
                <a:off x="0" y="0"/>
                <a:ext cx="2636051" cy="429976"/>
              </a:xfrm>
              <a:custGeom>
                <a:avLst/>
                <a:gdLst/>
                <a:ahLst/>
                <a:cxnLst/>
                <a:rect l="l" t="t" r="r" b="b"/>
                <a:pathLst>
                  <a:path w="2512383" h="429976">
                    <a:moveTo>
                      <a:pt x="14715" y="0"/>
                    </a:moveTo>
                    <a:lnTo>
                      <a:pt x="2497668" y="0"/>
                    </a:lnTo>
                    <a:cubicBezTo>
                      <a:pt x="2505795" y="0"/>
                      <a:pt x="2512383" y="6588"/>
                      <a:pt x="2512383" y="14715"/>
                    </a:cubicBezTo>
                    <a:lnTo>
                      <a:pt x="2512383" y="415261"/>
                    </a:lnTo>
                    <a:cubicBezTo>
                      <a:pt x="2512383" y="423388"/>
                      <a:pt x="2505795" y="429976"/>
                      <a:pt x="2497668" y="429976"/>
                    </a:cubicBezTo>
                    <a:lnTo>
                      <a:pt x="14715" y="429976"/>
                    </a:lnTo>
                    <a:cubicBezTo>
                      <a:pt x="6588" y="429976"/>
                      <a:pt x="0" y="423388"/>
                      <a:pt x="0" y="415261"/>
                    </a:cubicBezTo>
                    <a:lnTo>
                      <a:pt x="0" y="14715"/>
                    </a:lnTo>
                    <a:cubicBezTo>
                      <a:pt x="0" y="6588"/>
                      <a:pt x="6588" y="0"/>
                      <a:pt x="14715" y="0"/>
                    </a:cubicBezTo>
                    <a:close/>
                  </a:path>
                </a:pathLst>
              </a:custGeom>
              <a:solidFill>
                <a:srgbClr val="E7C2E8"/>
              </a:solidFill>
              <a:ln w="38100" cap="sq">
                <a:solidFill>
                  <a:srgbClr val="1E1E1E"/>
                </a:solidFill>
                <a:prstDash val="solid"/>
                <a:miter/>
              </a:ln>
            </p:spPr>
          </p:sp>
          <p:sp>
            <p:nvSpPr>
              <p:cNvPr id="4" name="TextBox 4"/>
              <p:cNvSpPr txBox="1"/>
              <p:nvPr/>
            </p:nvSpPr>
            <p:spPr>
              <a:xfrm>
                <a:off x="0" y="-38100"/>
                <a:ext cx="2512383" cy="468076"/>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5" name="Group 5"/>
            <p:cNvGrpSpPr/>
            <p:nvPr/>
          </p:nvGrpSpPr>
          <p:grpSpPr>
            <a:xfrm>
              <a:off x="3093580" y="1903808"/>
              <a:ext cx="11040080" cy="7574785"/>
              <a:chOff x="0" y="-38100"/>
              <a:chExt cx="2636051" cy="1808639"/>
            </a:xfrm>
          </p:grpSpPr>
          <p:sp>
            <p:nvSpPr>
              <p:cNvPr id="6" name="Freeform 6"/>
              <p:cNvSpPr/>
              <p:nvPr/>
            </p:nvSpPr>
            <p:spPr>
              <a:xfrm>
                <a:off x="0" y="0"/>
                <a:ext cx="2636051" cy="1376156"/>
              </a:xfrm>
              <a:custGeom>
                <a:avLst/>
                <a:gdLst/>
                <a:ahLst/>
                <a:cxnLst/>
                <a:rect l="l" t="t" r="r" b="b"/>
                <a:pathLst>
                  <a:path w="2512383" h="1770539">
                    <a:moveTo>
                      <a:pt x="14715" y="0"/>
                    </a:moveTo>
                    <a:lnTo>
                      <a:pt x="2497668" y="0"/>
                    </a:lnTo>
                    <a:cubicBezTo>
                      <a:pt x="2505795" y="0"/>
                      <a:pt x="2512383" y="6588"/>
                      <a:pt x="2512383" y="14715"/>
                    </a:cubicBezTo>
                    <a:lnTo>
                      <a:pt x="2512383" y="1755824"/>
                    </a:lnTo>
                    <a:cubicBezTo>
                      <a:pt x="2512383" y="1763951"/>
                      <a:pt x="2505795" y="1770539"/>
                      <a:pt x="2497668" y="1770539"/>
                    </a:cubicBezTo>
                    <a:lnTo>
                      <a:pt x="14715" y="1770539"/>
                    </a:lnTo>
                    <a:cubicBezTo>
                      <a:pt x="6588" y="1770539"/>
                      <a:pt x="0" y="1763951"/>
                      <a:pt x="0" y="1755824"/>
                    </a:cubicBezTo>
                    <a:lnTo>
                      <a:pt x="0" y="14715"/>
                    </a:lnTo>
                    <a:cubicBezTo>
                      <a:pt x="0" y="6588"/>
                      <a:pt x="6588" y="0"/>
                      <a:pt x="14715" y="0"/>
                    </a:cubicBezTo>
                    <a:close/>
                  </a:path>
                </a:pathLst>
              </a:custGeom>
              <a:solidFill>
                <a:srgbClr val="F4F4F4"/>
              </a:solidFill>
              <a:ln w="38100" cap="sq">
                <a:solidFill>
                  <a:srgbClr val="1E1E1E"/>
                </a:solidFill>
                <a:prstDash val="solid"/>
                <a:miter/>
              </a:ln>
            </p:spPr>
          </p:sp>
          <p:sp>
            <p:nvSpPr>
              <p:cNvPr id="7" name="TextBox 7"/>
              <p:cNvSpPr txBox="1"/>
              <p:nvPr/>
            </p:nvSpPr>
            <p:spPr>
              <a:xfrm>
                <a:off x="0" y="-38100"/>
                <a:ext cx="2512383" cy="180863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9" name="Group 9"/>
            <p:cNvGrpSpPr/>
            <p:nvPr/>
          </p:nvGrpSpPr>
          <p:grpSpPr>
            <a:xfrm>
              <a:off x="5066765" y="1017247"/>
              <a:ext cx="6068385" cy="844013"/>
              <a:chOff x="0" y="0"/>
              <a:chExt cx="1448955" cy="201526"/>
            </a:xfrm>
          </p:grpSpPr>
          <p:sp>
            <p:nvSpPr>
              <p:cNvPr id="10" name="Freeform 10"/>
              <p:cNvSpPr/>
              <p:nvPr/>
            </p:nvSpPr>
            <p:spPr>
              <a:xfrm>
                <a:off x="0" y="0"/>
                <a:ext cx="1448955" cy="201526"/>
              </a:xfrm>
              <a:custGeom>
                <a:avLst/>
                <a:gdLst/>
                <a:ahLst/>
                <a:cxnLst/>
                <a:rect l="l" t="t" r="r" b="b"/>
                <a:pathLst>
                  <a:path w="1448955" h="201526">
                    <a:moveTo>
                      <a:pt x="100763" y="0"/>
                    </a:moveTo>
                    <a:lnTo>
                      <a:pt x="1348192" y="0"/>
                    </a:lnTo>
                    <a:cubicBezTo>
                      <a:pt x="1374916" y="0"/>
                      <a:pt x="1400545" y="10616"/>
                      <a:pt x="1419442" y="29513"/>
                    </a:cubicBezTo>
                    <a:cubicBezTo>
                      <a:pt x="1438339" y="48410"/>
                      <a:pt x="1448955" y="74039"/>
                      <a:pt x="1448955" y="100763"/>
                    </a:cubicBezTo>
                    <a:lnTo>
                      <a:pt x="1448955" y="100763"/>
                    </a:lnTo>
                    <a:cubicBezTo>
                      <a:pt x="1448955" y="127487"/>
                      <a:pt x="1438339" y="153116"/>
                      <a:pt x="1419442" y="172013"/>
                    </a:cubicBezTo>
                    <a:cubicBezTo>
                      <a:pt x="1400545" y="190910"/>
                      <a:pt x="1374916" y="201526"/>
                      <a:pt x="1348192" y="201526"/>
                    </a:cubicBezTo>
                    <a:lnTo>
                      <a:pt x="100763" y="201526"/>
                    </a:lnTo>
                    <a:cubicBezTo>
                      <a:pt x="74039" y="201526"/>
                      <a:pt x="48410" y="190910"/>
                      <a:pt x="29513" y="172013"/>
                    </a:cubicBezTo>
                    <a:cubicBezTo>
                      <a:pt x="10616" y="153116"/>
                      <a:pt x="0" y="127487"/>
                      <a:pt x="0" y="100763"/>
                    </a:cubicBezTo>
                    <a:lnTo>
                      <a:pt x="0" y="100763"/>
                    </a:lnTo>
                    <a:cubicBezTo>
                      <a:pt x="0" y="74039"/>
                      <a:pt x="10616" y="48410"/>
                      <a:pt x="29513" y="29513"/>
                    </a:cubicBezTo>
                    <a:cubicBezTo>
                      <a:pt x="48410" y="10616"/>
                      <a:pt x="74039" y="0"/>
                      <a:pt x="100763" y="0"/>
                    </a:cubicBezTo>
                    <a:close/>
                  </a:path>
                </a:pathLst>
              </a:custGeom>
              <a:solidFill>
                <a:srgbClr val="F4F4F4"/>
              </a:solidFill>
              <a:ln w="38100" cap="rnd">
                <a:solidFill>
                  <a:srgbClr val="1E1E1E"/>
                </a:solidFill>
                <a:prstDash val="solid"/>
                <a:round/>
              </a:ln>
            </p:spPr>
          </p:sp>
          <p:sp>
            <p:nvSpPr>
              <p:cNvPr id="11" name="TextBox 11"/>
              <p:cNvSpPr txBox="1"/>
              <p:nvPr/>
            </p:nvSpPr>
            <p:spPr>
              <a:xfrm>
                <a:off x="0" y="-38100"/>
                <a:ext cx="1448955" cy="239626"/>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31" name="Group 31"/>
            <p:cNvGrpSpPr/>
            <p:nvPr/>
          </p:nvGrpSpPr>
          <p:grpSpPr>
            <a:xfrm>
              <a:off x="11594040" y="1017346"/>
              <a:ext cx="1493975" cy="844013"/>
              <a:chOff x="76200" y="95"/>
              <a:chExt cx="1438725" cy="812800"/>
            </a:xfrm>
          </p:grpSpPr>
          <p:sp>
            <p:nvSpPr>
              <p:cNvPr id="32" name="Freeform 32"/>
              <p:cNvSpPr/>
              <p:nvPr/>
            </p:nvSpPr>
            <p:spPr>
              <a:xfrm>
                <a:off x="702125" y="95"/>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92"/>
              </a:solidFill>
              <a:ln w="38100" cap="sq">
                <a:solidFill>
                  <a:srgbClr val="1E1E1E"/>
                </a:solidFill>
                <a:prstDash val="solid"/>
                <a:miter/>
              </a:ln>
            </p:spPr>
          </p:sp>
          <p:sp>
            <p:nvSpPr>
              <p:cNvPr id="33" name="TextBox 3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34" name="Freeform 34"/>
            <p:cNvSpPr/>
            <p:nvPr/>
          </p:nvSpPr>
          <p:spPr>
            <a:xfrm>
              <a:off x="12464904" y="1217235"/>
              <a:ext cx="402210" cy="402210"/>
            </a:xfrm>
            <a:custGeom>
              <a:avLst/>
              <a:gdLst/>
              <a:ahLst/>
              <a:cxnLst/>
              <a:rect l="l" t="t" r="r" b="b"/>
              <a:pathLst>
                <a:path w="402210" h="402210">
                  <a:moveTo>
                    <a:pt x="0" y="0"/>
                  </a:moveTo>
                  <a:lnTo>
                    <a:pt x="402210" y="0"/>
                  </a:lnTo>
                  <a:lnTo>
                    <a:pt x="402210" y="402210"/>
                  </a:lnTo>
                  <a:lnTo>
                    <a:pt x="0" y="402210"/>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sp>
          <p:nvSpPr>
            <p:cNvPr id="36" name="Rectangle 35"/>
            <p:cNvSpPr/>
            <p:nvPr/>
          </p:nvSpPr>
          <p:spPr>
            <a:xfrm>
              <a:off x="3745928" y="2313462"/>
              <a:ext cx="9809070" cy="5078313"/>
            </a:xfrm>
            <a:prstGeom prst="rect">
              <a:avLst/>
            </a:prstGeom>
          </p:spPr>
          <p:txBody>
            <a:bodyPr wrap="square">
              <a:spAutoFit/>
            </a:bodyPr>
            <a:lstStyle/>
            <a:p>
              <a:pPr algn="ctr">
                <a:lnSpc>
                  <a:spcPct val="150000"/>
                </a:lnSpc>
              </a:pPr>
              <a:r>
                <a:rPr lang="en-US" sz="7200" b="1" smtClean="0">
                  <a:latin typeface="Arial" panose="020B0604020202020204" pitchFamily="34" charset="0"/>
                  <a:cs typeface="Arial" panose="020B0604020202020204" pitchFamily="34" charset="0"/>
                </a:rPr>
                <a:t>MỘT SỐ HÀM GỘP VÀ HÀM PHÂN TÍCH THỐNG KÊ</a:t>
              </a:r>
              <a:endParaRPr lang="en-US" sz="7200">
                <a:latin typeface="Arial" panose="020B0604020202020204" pitchFamily="34" charset="0"/>
                <a:cs typeface="Arial" panose="020B0604020202020204" pitchFamily="34" charset="0"/>
              </a:endParaRPr>
            </a:p>
          </p:txBody>
        </p:sp>
      </p:grpSp>
      <p:grpSp>
        <p:nvGrpSpPr>
          <p:cNvPr id="37" name="Group 36"/>
          <p:cNvGrpSpPr/>
          <p:nvPr/>
        </p:nvGrpSpPr>
        <p:grpSpPr>
          <a:xfrm>
            <a:off x="11277580" y="5511019"/>
            <a:ext cx="5625193" cy="4295477"/>
            <a:chOff x="9715968" y="2757269"/>
            <a:chExt cx="7543332" cy="5760194"/>
          </a:xfrm>
        </p:grpSpPr>
        <p:grpSp>
          <p:nvGrpSpPr>
            <p:cNvPr id="12" name="Group 12"/>
            <p:cNvGrpSpPr/>
            <p:nvPr/>
          </p:nvGrpSpPr>
          <p:grpSpPr>
            <a:xfrm>
              <a:off x="9715968" y="2757269"/>
              <a:ext cx="7543332" cy="1800789"/>
              <a:chOff x="0" y="0"/>
              <a:chExt cx="1801129" cy="429976"/>
            </a:xfrm>
          </p:grpSpPr>
          <p:sp>
            <p:nvSpPr>
              <p:cNvPr id="13" name="Freeform 13"/>
              <p:cNvSpPr/>
              <p:nvPr/>
            </p:nvSpPr>
            <p:spPr>
              <a:xfrm>
                <a:off x="0" y="0"/>
                <a:ext cx="1801129" cy="429976"/>
              </a:xfrm>
              <a:custGeom>
                <a:avLst/>
                <a:gdLst/>
                <a:ahLst/>
                <a:cxnLst/>
                <a:rect l="l" t="t" r="r" b="b"/>
                <a:pathLst>
                  <a:path w="1801129" h="429976">
                    <a:moveTo>
                      <a:pt x="20527" y="0"/>
                    </a:moveTo>
                    <a:lnTo>
                      <a:pt x="1780603" y="0"/>
                    </a:lnTo>
                    <a:cubicBezTo>
                      <a:pt x="1786047" y="0"/>
                      <a:pt x="1791268" y="2163"/>
                      <a:pt x="1795117" y="6012"/>
                    </a:cubicBezTo>
                    <a:cubicBezTo>
                      <a:pt x="1798967" y="9862"/>
                      <a:pt x="1801129" y="15083"/>
                      <a:pt x="1801129" y="20527"/>
                    </a:cubicBezTo>
                    <a:lnTo>
                      <a:pt x="1801129" y="409450"/>
                    </a:lnTo>
                    <a:cubicBezTo>
                      <a:pt x="1801129" y="414894"/>
                      <a:pt x="1798967" y="420115"/>
                      <a:pt x="1795117" y="423964"/>
                    </a:cubicBezTo>
                    <a:cubicBezTo>
                      <a:pt x="1791268" y="427814"/>
                      <a:pt x="1786047" y="429976"/>
                      <a:pt x="1780603" y="429976"/>
                    </a:cubicBezTo>
                    <a:lnTo>
                      <a:pt x="20527" y="429976"/>
                    </a:lnTo>
                    <a:cubicBezTo>
                      <a:pt x="15083" y="429976"/>
                      <a:pt x="9862" y="427814"/>
                      <a:pt x="6012" y="423964"/>
                    </a:cubicBezTo>
                    <a:cubicBezTo>
                      <a:pt x="2163" y="420115"/>
                      <a:pt x="0" y="414894"/>
                      <a:pt x="0" y="409450"/>
                    </a:cubicBezTo>
                    <a:lnTo>
                      <a:pt x="0" y="20527"/>
                    </a:lnTo>
                    <a:cubicBezTo>
                      <a:pt x="0" y="15083"/>
                      <a:pt x="2163" y="9862"/>
                      <a:pt x="6012" y="6012"/>
                    </a:cubicBezTo>
                    <a:cubicBezTo>
                      <a:pt x="9862" y="2163"/>
                      <a:pt x="15083" y="0"/>
                      <a:pt x="20527" y="0"/>
                    </a:cubicBezTo>
                    <a:close/>
                  </a:path>
                </a:pathLst>
              </a:custGeom>
              <a:solidFill>
                <a:srgbClr val="88CDCF"/>
              </a:solidFill>
              <a:ln w="38100" cap="sq">
                <a:solidFill>
                  <a:srgbClr val="1E1E1E"/>
                </a:solidFill>
                <a:prstDash val="solid"/>
                <a:miter/>
              </a:ln>
            </p:spPr>
          </p:sp>
          <p:sp>
            <p:nvSpPr>
              <p:cNvPr id="14" name="TextBox 14"/>
              <p:cNvSpPr txBox="1"/>
              <p:nvPr/>
            </p:nvSpPr>
            <p:spPr>
              <a:xfrm>
                <a:off x="0" y="-38100"/>
                <a:ext cx="1801129" cy="468076"/>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5" name="Group 15"/>
            <p:cNvGrpSpPr/>
            <p:nvPr/>
          </p:nvGrpSpPr>
          <p:grpSpPr>
            <a:xfrm>
              <a:off x="9715968" y="4013733"/>
              <a:ext cx="7543332" cy="4503730"/>
              <a:chOff x="0" y="0"/>
              <a:chExt cx="1801129" cy="1075360"/>
            </a:xfrm>
          </p:grpSpPr>
          <p:sp>
            <p:nvSpPr>
              <p:cNvPr id="16" name="Freeform 16"/>
              <p:cNvSpPr/>
              <p:nvPr/>
            </p:nvSpPr>
            <p:spPr>
              <a:xfrm>
                <a:off x="0" y="0"/>
                <a:ext cx="1801129" cy="1075360"/>
              </a:xfrm>
              <a:custGeom>
                <a:avLst/>
                <a:gdLst/>
                <a:ahLst/>
                <a:cxnLst/>
                <a:rect l="l" t="t" r="r" b="b"/>
                <a:pathLst>
                  <a:path w="1801129" h="1075360">
                    <a:moveTo>
                      <a:pt x="20527" y="0"/>
                    </a:moveTo>
                    <a:lnTo>
                      <a:pt x="1780603" y="0"/>
                    </a:lnTo>
                    <a:cubicBezTo>
                      <a:pt x="1786047" y="0"/>
                      <a:pt x="1791268" y="2163"/>
                      <a:pt x="1795117" y="6012"/>
                    </a:cubicBezTo>
                    <a:cubicBezTo>
                      <a:pt x="1798967" y="9862"/>
                      <a:pt x="1801129" y="15083"/>
                      <a:pt x="1801129" y="20527"/>
                    </a:cubicBezTo>
                    <a:lnTo>
                      <a:pt x="1801129" y="1054834"/>
                    </a:lnTo>
                    <a:cubicBezTo>
                      <a:pt x="1801129" y="1060278"/>
                      <a:pt x="1798967" y="1065499"/>
                      <a:pt x="1795117" y="1069348"/>
                    </a:cubicBezTo>
                    <a:cubicBezTo>
                      <a:pt x="1791268" y="1073198"/>
                      <a:pt x="1786047" y="1075360"/>
                      <a:pt x="1780603" y="1075360"/>
                    </a:cubicBezTo>
                    <a:lnTo>
                      <a:pt x="20527" y="1075360"/>
                    </a:lnTo>
                    <a:cubicBezTo>
                      <a:pt x="9190" y="1075360"/>
                      <a:pt x="0" y="1066170"/>
                      <a:pt x="0" y="1054834"/>
                    </a:cubicBezTo>
                    <a:lnTo>
                      <a:pt x="0" y="20527"/>
                    </a:lnTo>
                    <a:cubicBezTo>
                      <a:pt x="0" y="15083"/>
                      <a:pt x="2163" y="9862"/>
                      <a:pt x="6012" y="6012"/>
                    </a:cubicBezTo>
                    <a:cubicBezTo>
                      <a:pt x="9862" y="2163"/>
                      <a:pt x="15083" y="0"/>
                      <a:pt x="20527" y="0"/>
                    </a:cubicBezTo>
                    <a:close/>
                  </a:path>
                </a:pathLst>
              </a:custGeom>
              <a:solidFill>
                <a:srgbClr val="FDFFE1"/>
              </a:solidFill>
              <a:ln w="38100" cap="sq">
                <a:solidFill>
                  <a:srgbClr val="1E1E1E"/>
                </a:solidFill>
                <a:prstDash val="solid"/>
                <a:miter/>
              </a:ln>
            </p:spPr>
          </p:sp>
          <p:sp>
            <p:nvSpPr>
              <p:cNvPr id="17" name="TextBox 17"/>
              <p:cNvSpPr txBox="1"/>
              <p:nvPr/>
            </p:nvSpPr>
            <p:spPr>
              <a:xfrm>
                <a:off x="0" y="-38100"/>
                <a:ext cx="1801129" cy="111346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8" name="Group 18"/>
            <p:cNvGrpSpPr/>
            <p:nvPr/>
          </p:nvGrpSpPr>
          <p:grpSpPr>
            <a:xfrm>
              <a:off x="10156550" y="3109519"/>
              <a:ext cx="548144" cy="54814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21" name="Group 21"/>
            <p:cNvGrpSpPr/>
            <p:nvPr/>
          </p:nvGrpSpPr>
          <p:grpSpPr>
            <a:xfrm>
              <a:off x="10919776" y="3109519"/>
              <a:ext cx="548144" cy="54814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24" name="Group 24"/>
            <p:cNvGrpSpPr/>
            <p:nvPr/>
          </p:nvGrpSpPr>
          <p:grpSpPr>
            <a:xfrm>
              <a:off x="11683002" y="3109519"/>
              <a:ext cx="548144" cy="548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27" name="Group 27"/>
            <p:cNvGrpSpPr/>
            <p:nvPr/>
          </p:nvGrpSpPr>
          <p:grpSpPr>
            <a:xfrm>
              <a:off x="13063602" y="3125148"/>
              <a:ext cx="3683305" cy="516886"/>
              <a:chOff x="0" y="0"/>
              <a:chExt cx="879466" cy="123417"/>
            </a:xfrm>
          </p:grpSpPr>
          <p:sp>
            <p:nvSpPr>
              <p:cNvPr id="28" name="Freeform 28"/>
              <p:cNvSpPr/>
              <p:nvPr/>
            </p:nvSpPr>
            <p:spPr>
              <a:xfrm>
                <a:off x="0" y="0"/>
                <a:ext cx="879466" cy="123417"/>
              </a:xfrm>
              <a:custGeom>
                <a:avLst/>
                <a:gdLst/>
                <a:ahLst/>
                <a:cxnLst/>
                <a:rect l="l" t="t" r="r" b="b"/>
                <a:pathLst>
                  <a:path w="879466" h="123417">
                    <a:moveTo>
                      <a:pt x="61709" y="0"/>
                    </a:moveTo>
                    <a:lnTo>
                      <a:pt x="817758" y="0"/>
                    </a:lnTo>
                    <a:cubicBezTo>
                      <a:pt x="834124" y="0"/>
                      <a:pt x="849820" y="6501"/>
                      <a:pt x="861392" y="18074"/>
                    </a:cubicBezTo>
                    <a:cubicBezTo>
                      <a:pt x="872965" y="29647"/>
                      <a:pt x="879466" y="45343"/>
                      <a:pt x="879466" y="61709"/>
                    </a:cubicBezTo>
                    <a:lnTo>
                      <a:pt x="879466" y="61709"/>
                    </a:lnTo>
                    <a:cubicBezTo>
                      <a:pt x="879466" y="78075"/>
                      <a:pt x="872965" y="93771"/>
                      <a:pt x="861392" y="105343"/>
                    </a:cubicBezTo>
                    <a:cubicBezTo>
                      <a:pt x="849820" y="116916"/>
                      <a:pt x="834124" y="123417"/>
                      <a:pt x="817758" y="123417"/>
                    </a:cubicBezTo>
                    <a:lnTo>
                      <a:pt x="61709" y="123417"/>
                    </a:lnTo>
                    <a:cubicBezTo>
                      <a:pt x="45343" y="123417"/>
                      <a:pt x="29647" y="116916"/>
                      <a:pt x="18074" y="105343"/>
                    </a:cubicBezTo>
                    <a:cubicBezTo>
                      <a:pt x="6501" y="93771"/>
                      <a:pt x="0" y="78075"/>
                      <a:pt x="0" y="61709"/>
                    </a:cubicBezTo>
                    <a:lnTo>
                      <a:pt x="0" y="61709"/>
                    </a:lnTo>
                    <a:cubicBezTo>
                      <a:pt x="0" y="45343"/>
                      <a:pt x="6501" y="29647"/>
                      <a:pt x="18074" y="18074"/>
                    </a:cubicBezTo>
                    <a:cubicBezTo>
                      <a:pt x="29647" y="6501"/>
                      <a:pt x="45343" y="0"/>
                      <a:pt x="61709" y="0"/>
                    </a:cubicBezTo>
                    <a:close/>
                  </a:path>
                </a:pathLst>
              </a:custGeom>
              <a:solidFill>
                <a:srgbClr val="F4F4F4"/>
              </a:solidFill>
              <a:ln w="38100" cap="rnd">
                <a:solidFill>
                  <a:srgbClr val="1E1E1E"/>
                </a:solidFill>
                <a:prstDash val="solid"/>
                <a:round/>
              </a:ln>
            </p:spPr>
          </p:sp>
          <p:sp>
            <p:nvSpPr>
              <p:cNvPr id="29" name="TextBox 29"/>
              <p:cNvSpPr txBox="1"/>
              <p:nvPr/>
            </p:nvSpPr>
            <p:spPr>
              <a:xfrm>
                <a:off x="0" y="-38100"/>
                <a:ext cx="879466" cy="16151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30" name="TextBox 30"/>
            <p:cNvSpPr txBox="1"/>
            <p:nvPr/>
          </p:nvSpPr>
          <p:spPr>
            <a:xfrm>
              <a:off x="10130697" y="4639178"/>
              <a:ext cx="6684222" cy="2701922"/>
            </a:xfrm>
            <a:prstGeom prst="rect">
              <a:avLst/>
            </a:prstGeom>
          </p:spPr>
          <p:txBody>
            <a:bodyPr lIns="0" tIns="0" rIns="0" bIns="0" rtlCol="0" anchor="t">
              <a:spAutoFit/>
            </a:bodyPr>
            <a:lstStyle/>
            <a:p>
              <a:pPr algn="ctr"/>
              <a:r>
                <a:rPr lang="vi-VN" sz="13800" b="1" smtClean="0">
                  <a:solidFill>
                    <a:srgbClr val="1E1E1E"/>
                  </a:solidFill>
                  <a:cs typeface="Arial" panose="020B0604020202020204" pitchFamily="34" charset="0"/>
                </a:rPr>
                <a:t>03</a:t>
              </a:r>
              <a:endParaRPr lang="en-US" sz="13800" b="1">
                <a:solidFill>
                  <a:srgbClr val="1E1E1E"/>
                </a:solidFill>
                <a:latin typeface="Arial" panose="020B0604020202020204" pitchFamily="34" charset="0"/>
                <a:cs typeface="Arial" panose="020B0604020202020204" pitchFamily="34" charset="0"/>
              </a:endParaRPr>
            </a:p>
          </p:txBody>
        </p:sp>
      </p:grpSp>
      <p:pic>
        <p:nvPicPr>
          <p:cNvPr id="39" name="Picture 38"/>
          <p:cNvPicPr>
            <a:picLocks noChangeAspect="1"/>
          </p:cNvPicPr>
          <p:nvPr/>
        </p:nvPicPr>
        <p:blipFill>
          <a:blip r:embed="rId6"/>
          <a:stretch>
            <a:fillRect/>
          </a:stretch>
        </p:blipFill>
        <p:spPr>
          <a:xfrm flipH="1">
            <a:off x="62808" y="7265270"/>
            <a:ext cx="5170043" cy="2988710"/>
          </a:xfrm>
          <a:prstGeom prst="rect">
            <a:avLst/>
          </a:prstGeom>
        </p:spPr>
      </p:pic>
    </p:spTree>
    <p:extLst>
      <p:ext uri="{BB962C8B-B14F-4D97-AF65-F5344CB8AC3E}">
        <p14:creationId xmlns:p14="http://schemas.microsoft.com/office/powerpoint/2010/main" val="889143124"/>
      </p:ext>
    </p:extLst>
  </p:cSld>
  <p:clrMapOvr>
    <a:masterClrMapping/>
  </p:clrMapOvr>
  <p:transition spd="med">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910499" y="844832"/>
            <a:ext cx="11151021" cy="1800789"/>
            <a:chOff x="0" y="0"/>
            <a:chExt cx="2662541" cy="429976"/>
          </a:xfrm>
        </p:grpSpPr>
        <p:sp>
          <p:nvSpPr>
            <p:cNvPr id="3" name="Freeform 3"/>
            <p:cNvSpPr/>
            <p:nvPr/>
          </p:nvSpPr>
          <p:spPr>
            <a:xfrm>
              <a:off x="0" y="0"/>
              <a:ext cx="2662541" cy="429976"/>
            </a:xfrm>
            <a:custGeom>
              <a:avLst/>
              <a:gdLst/>
              <a:ahLst/>
              <a:cxnLst/>
              <a:rect l="l" t="t" r="r" b="b"/>
              <a:pathLst>
                <a:path w="2662541" h="429976">
                  <a:moveTo>
                    <a:pt x="13886" y="0"/>
                  </a:moveTo>
                  <a:lnTo>
                    <a:pt x="2648655" y="0"/>
                  </a:lnTo>
                  <a:cubicBezTo>
                    <a:pt x="2656324" y="0"/>
                    <a:pt x="2662541" y="6217"/>
                    <a:pt x="2662541" y="13886"/>
                  </a:cubicBezTo>
                  <a:lnTo>
                    <a:pt x="2662541" y="416091"/>
                  </a:lnTo>
                  <a:cubicBezTo>
                    <a:pt x="2662541" y="419773"/>
                    <a:pt x="2661078" y="423305"/>
                    <a:pt x="2658474" y="425909"/>
                  </a:cubicBezTo>
                  <a:cubicBezTo>
                    <a:pt x="2655870" y="428513"/>
                    <a:pt x="2652338" y="429976"/>
                    <a:pt x="2648655" y="429976"/>
                  </a:cubicBezTo>
                  <a:lnTo>
                    <a:pt x="13886" y="429976"/>
                  </a:lnTo>
                  <a:cubicBezTo>
                    <a:pt x="10203" y="429976"/>
                    <a:pt x="6671" y="428513"/>
                    <a:pt x="4067" y="425909"/>
                  </a:cubicBezTo>
                  <a:cubicBezTo>
                    <a:pt x="1463" y="423305"/>
                    <a:pt x="0" y="419773"/>
                    <a:pt x="0" y="416091"/>
                  </a:cubicBezTo>
                  <a:lnTo>
                    <a:pt x="0" y="13886"/>
                  </a:lnTo>
                  <a:cubicBezTo>
                    <a:pt x="0" y="10203"/>
                    <a:pt x="1463" y="6671"/>
                    <a:pt x="4067" y="4067"/>
                  </a:cubicBezTo>
                  <a:cubicBezTo>
                    <a:pt x="6671" y="1463"/>
                    <a:pt x="10203" y="0"/>
                    <a:pt x="13886" y="0"/>
                  </a:cubicBezTo>
                  <a:close/>
                </a:path>
              </a:pathLst>
            </a:custGeom>
            <a:solidFill>
              <a:srgbClr val="E7C2E8"/>
            </a:solidFill>
            <a:ln w="38100" cap="sq">
              <a:solidFill>
                <a:srgbClr val="1E1E1E"/>
              </a:solidFill>
              <a:prstDash val="solid"/>
              <a:miter/>
            </a:ln>
          </p:spPr>
        </p:sp>
        <p:sp>
          <p:nvSpPr>
            <p:cNvPr id="4" name="TextBox 4"/>
            <p:cNvSpPr txBox="1"/>
            <p:nvPr/>
          </p:nvSpPr>
          <p:spPr>
            <a:xfrm>
              <a:off x="0" y="-38100"/>
              <a:ext cx="2662541" cy="46807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910499" y="1579492"/>
            <a:ext cx="11151021" cy="6543576"/>
            <a:chOff x="0" y="-38100"/>
            <a:chExt cx="2662541" cy="1475925"/>
          </a:xfrm>
        </p:grpSpPr>
        <p:sp>
          <p:nvSpPr>
            <p:cNvPr id="6" name="Freeform 6"/>
            <p:cNvSpPr/>
            <p:nvPr/>
          </p:nvSpPr>
          <p:spPr>
            <a:xfrm>
              <a:off x="0" y="202369"/>
              <a:ext cx="2662541" cy="1235456"/>
            </a:xfrm>
            <a:custGeom>
              <a:avLst/>
              <a:gdLst/>
              <a:ahLst/>
              <a:cxnLst/>
              <a:rect l="l" t="t" r="r" b="b"/>
              <a:pathLst>
                <a:path w="2662541" h="1437825">
                  <a:moveTo>
                    <a:pt x="13886" y="0"/>
                  </a:moveTo>
                  <a:lnTo>
                    <a:pt x="2648655" y="0"/>
                  </a:lnTo>
                  <a:cubicBezTo>
                    <a:pt x="2656324" y="0"/>
                    <a:pt x="2662541" y="6217"/>
                    <a:pt x="2662541" y="13886"/>
                  </a:cubicBezTo>
                  <a:lnTo>
                    <a:pt x="2662541" y="1423939"/>
                  </a:lnTo>
                  <a:cubicBezTo>
                    <a:pt x="2662541" y="1431608"/>
                    <a:pt x="2656324" y="1437825"/>
                    <a:pt x="2648655" y="1437825"/>
                  </a:cubicBezTo>
                  <a:lnTo>
                    <a:pt x="13886" y="1437825"/>
                  </a:lnTo>
                  <a:cubicBezTo>
                    <a:pt x="10203" y="1437825"/>
                    <a:pt x="6671" y="1436362"/>
                    <a:pt x="4067" y="1433758"/>
                  </a:cubicBezTo>
                  <a:cubicBezTo>
                    <a:pt x="1463" y="1431154"/>
                    <a:pt x="0" y="1427622"/>
                    <a:pt x="0" y="1423939"/>
                  </a:cubicBezTo>
                  <a:lnTo>
                    <a:pt x="0" y="13886"/>
                  </a:lnTo>
                  <a:cubicBezTo>
                    <a:pt x="0" y="10203"/>
                    <a:pt x="1463" y="6671"/>
                    <a:pt x="4067" y="4067"/>
                  </a:cubicBezTo>
                  <a:cubicBezTo>
                    <a:pt x="6671" y="1463"/>
                    <a:pt x="10203" y="0"/>
                    <a:pt x="13886" y="0"/>
                  </a:cubicBezTo>
                  <a:close/>
                </a:path>
              </a:pathLst>
            </a:custGeom>
            <a:solidFill>
              <a:srgbClr val="F4F4F4"/>
            </a:solidFill>
            <a:ln w="38100" cap="sq">
              <a:solidFill>
                <a:srgbClr val="1E1E1E"/>
              </a:solidFill>
              <a:prstDash val="solid"/>
              <a:miter/>
            </a:ln>
          </p:spPr>
        </p:sp>
        <p:sp>
          <p:nvSpPr>
            <p:cNvPr id="7" name="TextBox 7"/>
            <p:cNvSpPr txBox="1"/>
            <p:nvPr/>
          </p:nvSpPr>
          <p:spPr>
            <a:xfrm>
              <a:off x="0" y="-38100"/>
              <a:ext cx="2662541" cy="1475925"/>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1"/>
          <p:cNvGrpSpPr/>
          <p:nvPr/>
        </p:nvGrpSpPr>
        <p:grpSpPr>
          <a:xfrm>
            <a:off x="10591800" y="1379602"/>
            <a:ext cx="844013" cy="844013"/>
            <a:chOff x="10360760" y="1055167"/>
            <a:chExt cx="844013" cy="844013"/>
          </a:xfrm>
        </p:grpSpPr>
        <p:grpSp>
          <p:nvGrpSpPr>
            <p:cNvPr id="12" name="Group 12"/>
            <p:cNvGrpSpPr/>
            <p:nvPr/>
          </p:nvGrpSpPr>
          <p:grpSpPr>
            <a:xfrm>
              <a:off x="10360760" y="1055167"/>
              <a:ext cx="844013" cy="84401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92"/>
              </a:solidFill>
              <a:ln w="38100" cap="sq">
                <a:solidFill>
                  <a:srgbClr val="1E1E1E"/>
                </a:solidFill>
                <a:prstDash val="solid"/>
                <a:miter/>
              </a:ln>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10581662" y="1255056"/>
              <a:ext cx="402210" cy="402210"/>
            </a:xfrm>
            <a:custGeom>
              <a:avLst/>
              <a:gdLst/>
              <a:ahLst/>
              <a:cxnLst/>
              <a:rect l="l" t="t" r="r" b="b"/>
              <a:pathLst>
                <a:path w="402210" h="402210">
                  <a:moveTo>
                    <a:pt x="0" y="0"/>
                  </a:moveTo>
                  <a:lnTo>
                    <a:pt x="402210" y="0"/>
                  </a:lnTo>
                  <a:lnTo>
                    <a:pt x="402210" y="402210"/>
                  </a:lnTo>
                  <a:lnTo>
                    <a:pt x="0" y="40221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grpSp>
        <p:nvGrpSpPr>
          <p:cNvPr id="16" name="Group 16"/>
          <p:cNvGrpSpPr/>
          <p:nvPr/>
        </p:nvGrpSpPr>
        <p:grpSpPr>
          <a:xfrm>
            <a:off x="13488305" y="-416679"/>
            <a:ext cx="5519971" cy="9801256"/>
            <a:chOff x="0" y="0"/>
            <a:chExt cx="1318009" cy="2340256"/>
          </a:xfrm>
        </p:grpSpPr>
        <p:sp>
          <p:nvSpPr>
            <p:cNvPr id="17" name="Freeform 17"/>
            <p:cNvSpPr/>
            <p:nvPr/>
          </p:nvSpPr>
          <p:spPr>
            <a:xfrm>
              <a:off x="0" y="0"/>
              <a:ext cx="1318009" cy="2340256"/>
            </a:xfrm>
            <a:custGeom>
              <a:avLst/>
              <a:gdLst/>
              <a:ahLst/>
              <a:cxnLst/>
              <a:rect l="l" t="t" r="r" b="b"/>
              <a:pathLst>
                <a:path w="1318009" h="2340256">
                  <a:moveTo>
                    <a:pt x="28051" y="0"/>
                  </a:moveTo>
                  <a:lnTo>
                    <a:pt x="1289959" y="0"/>
                  </a:lnTo>
                  <a:cubicBezTo>
                    <a:pt x="1305451" y="0"/>
                    <a:pt x="1318009" y="12559"/>
                    <a:pt x="1318009" y="28051"/>
                  </a:cubicBezTo>
                  <a:lnTo>
                    <a:pt x="1318009" y="2312205"/>
                  </a:lnTo>
                  <a:cubicBezTo>
                    <a:pt x="1318009" y="2327697"/>
                    <a:pt x="1305451" y="2340256"/>
                    <a:pt x="1289959" y="2340256"/>
                  </a:cubicBezTo>
                  <a:lnTo>
                    <a:pt x="28051" y="2340256"/>
                  </a:lnTo>
                  <a:cubicBezTo>
                    <a:pt x="12559" y="2340256"/>
                    <a:pt x="0" y="2327697"/>
                    <a:pt x="0" y="2312205"/>
                  </a:cubicBezTo>
                  <a:lnTo>
                    <a:pt x="0" y="28051"/>
                  </a:lnTo>
                  <a:cubicBezTo>
                    <a:pt x="0" y="12559"/>
                    <a:pt x="12559" y="0"/>
                    <a:pt x="28051" y="0"/>
                  </a:cubicBezTo>
                  <a:close/>
                </a:path>
              </a:pathLst>
            </a:custGeom>
            <a:solidFill>
              <a:srgbClr val="FDFFE1"/>
            </a:solidFill>
            <a:ln w="38100" cap="sq">
              <a:solidFill>
                <a:srgbClr val="1E1E1E"/>
              </a:solidFill>
              <a:prstDash val="solid"/>
              <a:miter/>
            </a:ln>
          </p:spPr>
        </p:sp>
        <p:sp>
          <p:nvSpPr>
            <p:cNvPr id="18" name="TextBox 18"/>
            <p:cNvSpPr txBox="1"/>
            <p:nvPr/>
          </p:nvSpPr>
          <p:spPr>
            <a:xfrm>
              <a:off x="0" y="-38100"/>
              <a:ext cx="1318009" cy="2378356"/>
            </a:xfrm>
            <a:prstGeom prst="rect">
              <a:avLst/>
            </a:prstGeom>
          </p:spPr>
          <p:txBody>
            <a:bodyPr lIns="50800" tIns="50800" rIns="50800" bIns="50800" rtlCol="0" anchor="ctr"/>
            <a:lstStyle/>
            <a:p>
              <a:pPr algn="ctr">
                <a:lnSpc>
                  <a:spcPts val="2659"/>
                </a:lnSpc>
                <a:spcBef>
                  <a:spcPct val="0"/>
                </a:spcBef>
              </a:pPr>
              <a:endParaRPr/>
            </a:p>
          </p:txBody>
        </p:sp>
      </p:grpSp>
      <p:sp>
        <p:nvSpPr>
          <p:cNvPr id="21" name="Rectangle 20"/>
          <p:cNvSpPr/>
          <p:nvPr/>
        </p:nvSpPr>
        <p:spPr>
          <a:xfrm>
            <a:off x="1496778" y="3708286"/>
            <a:ext cx="9959817" cy="2123658"/>
          </a:xfrm>
          <a:prstGeom prst="rect">
            <a:avLst/>
          </a:prstGeom>
        </p:spPr>
        <p:txBody>
          <a:bodyPr wrap="square">
            <a:spAutoFit/>
          </a:bodyPr>
          <a:lstStyle/>
          <a:p>
            <a:pPr algn="just">
              <a:lnSpc>
                <a:spcPct val="150000"/>
              </a:lnSpc>
            </a:pPr>
            <a:r>
              <a:rPr lang="en-US" sz="4400">
                <a:latin typeface="Arial" panose="020B0604020202020204" pitchFamily="34" charset="0"/>
                <a:cs typeface="Arial" panose="020B0604020202020204" pitchFamily="34" charset="0"/>
              </a:rPr>
              <a:t>Khi lập trình Python, nếu cần xử lí một dãy số thì em sẽ dùng kiểu dữ liệu gì?</a:t>
            </a:r>
          </a:p>
        </p:txBody>
      </p:sp>
      <p:sp>
        <p:nvSpPr>
          <p:cNvPr id="23" name="TextBox 22"/>
          <p:cNvSpPr txBox="1"/>
          <p:nvPr/>
        </p:nvSpPr>
        <p:spPr>
          <a:xfrm>
            <a:off x="3285609" y="1191228"/>
            <a:ext cx="6400800" cy="1107996"/>
          </a:xfrm>
          <a:prstGeom prst="rect">
            <a:avLst/>
          </a:prstGeom>
          <a:noFill/>
        </p:spPr>
        <p:txBody>
          <a:bodyPr wrap="square" rtlCol="0">
            <a:spAutoFit/>
          </a:bodyPr>
          <a:lstStyle/>
          <a:p>
            <a:pPr algn="ctr"/>
            <a:r>
              <a:rPr lang="vi-VN" sz="6600" b="1" smtClean="0">
                <a:latin typeface="Arial" panose="020B0604020202020204" pitchFamily="34" charset="0"/>
                <a:cs typeface="Arial" panose="020B0604020202020204" pitchFamily="34" charset="0"/>
              </a:rPr>
              <a:t>KHỞI ĐỘNG</a:t>
            </a:r>
            <a:endParaRPr lang="en-US" sz="6600" b="1">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13488305" y="3612928"/>
            <a:ext cx="4922017" cy="5771649"/>
          </a:xfrm>
          <a:prstGeom prst="rect">
            <a:avLst/>
          </a:prstGeom>
        </p:spPr>
      </p:pic>
      <p:grpSp>
        <p:nvGrpSpPr>
          <p:cNvPr id="27" name="Group 26"/>
          <p:cNvGrpSpPr/>
          <p:nvPr/>
        </p:nvGrpSpPr>
        <p:grpSpPr>
          <a:xfrm>
            <a:off x="1496778" y="6518733"/>
            <a:ext cx="2667000" cy="2667000"/>
            <a:chOff x="1496778" y="6789568"/>
            <a:chExt cx="2667000" cy="2667000"/>
          </a:xfrm>
        </p:grpSpPr>
        <p:sp>
          <p:nvSpPr>
            <p:cNvPr id="25" name="Oval 24"/>
            <p:cNvSpPr/>
            <p:nvPr/>
          </p:nvSpPr>
          <p:spPr>
            <a:xfrm>
              <a:off x="1496778" y="6789568"/>
              <a:ext cx="2667000" cy="266700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45756" y="7769125"/>
              <a:ext cx="2618022" cy="707886"/>
            </a:xfrm>
            <a:prstGeom prst="rect">
              <a:avLst/>
            </a:prstGeom>
            <a:noFill/>
          </p:spPr>
          <p:txBody>
            <a:bodyPr wrap="square" rtlCol="0">
              <a:spAutoFit/>
            </a:bodyPr>
            <a:lstStyle/>
            <a:p>
              <a:pPr algn="ctr"/>
              <a:r>
                <a:rPr lang="vi-VN" sz="4000" smtClean="0">
                  <a:latin typeface="Arial" panose="020B0604020202020204" pitchFamily="34" charset="0"/>
                  <a:cs typeface="Arial" panose="020B0604020202020204" pitchFamily="34" charset="0"/>
                </a:rPr>
                <a:t>Số nguyên</a:t>
              </a:r>
              <a:endParaRPr lang="en-US" sz="4000">
                <a:latin typeface="Arial" panose="020B0604020202020204" pitchFamily="34" charset="0"/>
                <a:cs typeface="Arial" panose="020B0604020202020204" pitchFamily="34" charset="0"/>
              </a:endParaRPr>
            </a:p>
          </p:txBody>
        </p:sp>
      </p:grpSp>
      <p:grpSp>
        <p:nvGrpSpPr>
          <p:cNvPr id="28" name="Group 27"/>
          <p:cNvGrpSpPr/>
          <p:nvPr/>
        </p:nvGrpSpPr>
        <p:grpSpPr>
          <a:xfrm>
            <a:off x="5192024" y="6518733"/>
            <a:ext cx="2667000" cy="2667000"/>
            <a:chOff x="1496778" y="6789568"/>
            <a:chExt cx="2667000" cy="2667000"/>
          </a:xfrm>
        </p:grpSpPr>
        <p:sp>
          <p:nvSpPr>
            <p:cNvPr id="29" name="Oval 28"/>
            <p:cNvSpPr/>
            <p:nvPr/>
          </p:nvSpPr>
          <p:spPr>
            <a:xfrm>
              <a:off x="1496778" y="6789568"/>
              <a:ext cx="2667000" cy="266700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545756" y="7769125"/>
              <a:ext cx="2618022" cy="707886"/>
            </a:xfrm>
            <a:prstGeom prst="rect">
              <a:avLst/>
            </a:prstGeom>
            <a:noFill/>
          </p:spPr>
          <p:txBody>
            <a:bodyPr wrap="square" rtlCol="0">
              <a:spAutoFit/>
            </a:bodyPr>
            <a:lstStyle/>
            <a:p>
              <a:pPr algn="ctr"/>
              <a:r>
                <a:rPr lang="vi-VN" sz="4000" smtClean="0">
                  <a:latin typeface="Arial" panose="020B0604020202020204" pitchFamily="34" charset="0"/>
                  <a:cs typeface="Arial" panose="020B0604020202020204" pitchFamily="34" charset="0"/>
                </a:rPr>
                <a:t>Số thực</a:t>
              </a:r>
              <a:endParaRPr lang="en-US" sz="4000">
                <a:latin typeface="Arial" panose="020B0604020202020204" pitchFamily="34" charset="0"/>
                <a:cs typeface="Arial" panose="020B0604020202020204" pitchFamily="34" charset="0"/>
              </a:endParaRPr>
            </a:p>
          </p:txBody>
        </p:sp>
      </p:grpSp>
      <p:grpSp>
        <p:nvGrpSpPr>
          <p:cNvPr id="31" name="Group 30"/>
          <p:cNvGrpSpPr/>
          <p:nvPr/>
        </p:nvGrpSpPr>
        <p:grpSpPr>
          <a:xfrm>
            <a:off x="8689687" y="6498752"/>
            <a:ext cx="2667000" cy="2667000"/>
            <a:chOff x="1496778" y="6789568"/>
            <a:chExt cx="2667000" cy="2667000"/>
          </a:xfrm>
        </p:grpSpPr>
        <p:sp>
          <p:nvSpPr>
            <p:cNvPr id="32" name="Oval 31"/>
            <p:cNvSpPr/>
            <p:nvPr/>
          </p:nvSpPr>
          <p:spPr>
            <a:xfrm>
              <a:off x="1496778" y="6789568"/>
              <a:ext cx="2667000" cy="266700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545756" y="7769125"/>
              <a:ext cx="2618022" cy="707886"/>
            </a:xfrm>
            <a:prstGeom prst="rect">
              <a:avLst/>
            </a:prstGeom>
            <a:noFill/>
          </p:spPr>
          <p:txBody>
            <a:bodyPr wrap="square" rtlCol="0">
              <a:spAutoFit/>
            </a:bodyPr>
            <a:lstStyle/>
            <a:p>
              <a:pPr algn="ctr"/>
              <a:r>
                <a:rPr lang="vi-VN" sz="4000" smtClean="0">
                  <a:latin typeface="Arial" panose="020B0604020202020204" pitchFamily="34" charset="0"/>
                  <a:cs typeface="Arial" panose="020B0604020202020204" pitchFamily="34" charset="0"/>
                </a:rPr>
                <a:t>Số phức...</a:t>
              </a:r>
              <a:endParaRPr lang="en-US" sz="4000">
                <a:latin typeface="Arial" panose="020B0604020202020204" pitchFamily="34" charset="0"/>
                <a:cs typeface="Arial" panose="020B0604020202020204" pitchFamily="34" charset="0"/>
              </a:endParaRPr>
            </a:p>
          </p:txBody>
        </p:sp>
      </p:gr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500" fill="hold"/>
                                        <p:tgtEl>
                                          <p:spTgt spid="31"/>
                                        </p:tgtEl>
                                        <p:attrNameLst>
                                          <p:attrName>ppt_w</p:attrName>
                                        </p:attrNameLst>
                                      </p:cBhvr>
                                      <p:tavLst>
                                        <p:tav tm="0">
                                          <p:val>
                                            <p:fltVal val="0"/>
                                          </p:val>
                                        </p:tav>
                                        <p:tav tm="100000">
                                          <p:val>
                                            <p:strVal val="#ppt_w"/>
                                          </p:val>
                                        </p:tav>
                                      </p:tavLst>
                                    </p:anim>
                                    <p:anim calcmode="lin" valueType="num">
                                      <p:cBhvr>
                                        <p:cTn id="27" dur="500" fill="hold"/>
                                        <p:tgtEl>
                                          <p:spTgt spid="31"/>
                                        </p:tgtEl>
                                        <p:attrNameLst>
                                          <p:attrName>ppt_h</p:attrName>
                                        </p:attrNameLst>
                                      </p:cBhvr>
                                      <p:tavLst>
                                        <p:tav tm="0">
                                          <p:val>
                                            <p:fltVal val="0"/>
                                          </p:val>
                                        </p:tav>
                                        <p:tav tm="100000">
                                          <p:val>
                                            <p:strVal val="#ppt_h"/>
                                          </p:val>
                                        </p:tav>
                                      </p:tavLst>
                                    </p:anim>
                                    <p:animEffect transition="in" filter="fade">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FE1"/>
        </a:solidFill>
        <a:effectLst/>
      </p:bgPr>
    </p:bg>
    <p:spTree>
      <p:nvGrpSpPr>
        <p:cNvPr id="1" name=""/>
        <p:cNvGrpSpPr/>
        <p:nvPr/>
      </p:nvGrpSpPr>
      <p:grpSpPr>
        <a:xfrm>
          <a:off x="0" y="0"/>
          <a:ext cx="0" cy="0"/>
          <a:chOff x="0" y="0"/>
          <a:chExt cx="0" cy="0"/>
        </a:xfrm>
      </p:grpSpPr>
      <p:sp>
        <p:nvSpPr>
          <p:cNvPr id="3" name="Rectangle 2"/>
          <p:cNvSpPr/>
          <p:nvPr/>
        </p:nvSpPr>
        <p:spPr>
          <a:xfrm>
            <a:off x="3505200" y="647700"/>
            <a:ext cx="13563600" cy="2862322"/>
          </a:xfrm>
          <a:prstGeom prst="rect">
            <a:avLst/>
          </a:prstGeom>
        </p:spPr>
        <p:txBody>
          <a:bodyPr wrap="square">
            <a:spAutoFit/>
          </a:bodyPr>
          <a:lstStyle/>
          <a:p>
            <a:pPr algn="just">
              <a:lnSpc>
                <a:spcPct val="150000"/>
              </a:lnSpc>
            </a:pPr>
            <a:r>
              <a:rPr lang="en-US" sz="4000">
                <a:latin typeface="Arial" panose="020B0604020202020204" pitchFamily="34" charset="0"/>
                <a:cs typeface="Arial" panose="020B0604020202020204" pitchFamily="34" charset="0"/>
              </a:rPr>
              <a:t>Em hãy khám phá các hàm gộp và hàm phân tích thống kê (tham khảo Hình 5). Thử áp dụng từng hàm với mảng và với danh sách rồi quan sát kết quả.</a:t>
            </a:r>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457700"/>
            <a:ext cx="17283917" cy="4800600"/>
          </a:xfrm>
          <a:prstGeom prst="rect">
            <a:avLst/>
          </a:prstGeom>
        </p:spPr>
      </p:pic>
      <p:grpSp>
        <p:nvGrpSpPr>
          <p:cNvPr id="6" name="Group 5"/>
          <p:cNvGrpSpPr/>
          <p:nvPr/>
        </p:nvGrpSpPr>
        <p:grpSpPr>
          <a:xfrm>
            <a:off x="1084279" y="1012061"/>
            <a:ext cx="2022441" cy="3064639"/>
            <a:chOff x="1084279" y="1012061"/>
            <a:chExt cx="2022441" cy="3064639"/>
          </a:xfrm>
        </p:grpSpPr>
        <p:sp>
          <p:nvSpPr>
            <p:cNvPr id="2" name="Rounded Rectangle 1"/>
            <p:cNvSpPr/>
            <p:nvPr/>
          </p:nvSpPr>
          <p:spPr>
            <a:xfrm>
              <a:off x="1219200" y="1012061"/>
              <a:ext cx="1752600" cy="1066800"/>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vi-VN" sz="4000" b="1" smtClean="0">
                  <a:solidFill>
                    <a:schemeClr val="bg1"/>
                  </a:solidFill>
                  <a:latin typeface="Arial" panose="020B0604020202020204" pitchFamily="34" charset="0"/>
                  <a:cs typeface="Arial" panose="020B0604020202020204" pitchFamily="34" charset="0"/>
                </a:rPr>
                <a:t>HĐ2:</a:t>
              </a:r>
              <a:endParaRPr lang="en-US" sz="4000" b="1">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084279" y="2628900"/>
              <a:ext cx="2022441" cy="1447800"/>
            </a:xfrm>
            <a:prstGeom prst="rect">
              <a:avLst/>
            </a:prstGeom>
          </p:spPr>
        </p:pic>
      </p:grpSp>
    </p:spTree>
    <p:extLst>
      <p:ext uri="{BB962C8B-B14F-4D97-AF65-F5344CB8AC3E}">
        <p14:creationId xmlns:p14="http://schemas.microsoft.com/office/powerpoint/2010/main" val="16032370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143000" y="571500"/>
            <a:ext cx="15877968" cy="1800789"/>
            <a:chOff x="0" y="0"/>
            <a:chExt cx="3791199" cy="429976"/>
          </a:xfrm>
        </p:grpSpPr>
        <p:sp>
          <p:nvSpPr>
            <p:cNvPr id="3" name="Freeform 3"/>
            <p:cNvSpPr/>
            <p:nvPr/>
          </p:nvSpPr>
          <p:spPr>
            <a:xfrm>
              <a:off x="0" y="0"/>
              <a:ext cx="3791199" cy="429976"/>
            </a:xfrm>
            <a:custGeom>
              <a:avLst/>
              <a:gdLst/>
              <a:ahLst/>
              <a:cxnLst/>
              <a:rect l="l" t="t" r="r" b="b"/>
              <a:pathLst>
                <a:path w="3791199" h="429976">
                  <a:moveTo>
                    <a:pt x="9752" y="0"/>
                  </a:moveTo>
                  <a:lnTo>
                    <a:pt x="3781447" y="0"/>
                  </a:lnTo>
                  <a:cubicBezTo>
                    <a:pt x="3784033" y="0"/>
                    <a:pt x="3786514" y="1027"/>
                    <a:pt x="3788343" y="2856"/>
                  </a:cubicBezTo>
                  <a:cubicBezTo>
                    <a:pt x="3790171" y="4685"/>
                    <a:pt x="3791199" y="7165"/>
                    <a:pt x="3791199" y="9752"/>
                  </a:cubicBezTo>
                  <a:lnTo>
                    <a:pt x="3791199" y="420225"/>
                  </a:lnTo>
                  <a:cubicBezTo>
                    <a:pt x="3791199" y="422811"/>
                    <a:pt x="3790171" y="425291"/>
                    <a:pt x="3788343" y="427120"/>
                  </a:cubicBezTo>
                  <a:cubicBezTo>
                    <a:pt x="3786514" y="428949"/>
                    <a:pt x="3784033" y="429976"/>
                    <a:pt x="3781447" y="429976"/>
                  </a:cubicBezTo>
                  <a:lnTo>
                    <a:pt x="9752" y="429976"/>
                  </a:lnTo>
                  <a:cubicBezTo>
                    <a:pt x="7165" y="429976"/>
                    <a:pt x="4685" y="428949"/>
                    <a:pt x="2856" y="427120"/>
                  </a:cubicBezTo>
                  <a:cubicBezTo>
                    <a:pt x="1027" y="425291"/>
                    <a:pt x="0" y="422811"/>
                    <a:pt x="0" y="420225"/>
                  </a:cubicBezTo>
                  <a:lnTo>
                    <a:pt x="0" y="9752"/>
                  </a:lnTo>
                  <a:cubicBezTo>
                    <a:pt x="0" y="7165"/>
                    <a:pt x="1027" y="4685"/>
                    <a:pt x="2856" y="2856"/>
                  </a:cubicBezTo>
                  <a:cubicBezTo>
                    <a:pt x="4685" y="1027"/>
                    <a:pt x="7165" y="0"/>
                    <a:pt x="9752" y="0"/>
                  </a:cubicBezTo>
                  <a:close/>
                </a:path>
              </a:pathLst>
            </a:custGeom>
            <a:solidFill>
              <a:srgbClr val="88CDCF"/>
            </a:solidFill>
            <a:ln w="38100" cap="sq">
              <a:solidFill>
                <a:srgbClr val="1E1E1E"/>
              </a:solidFill>
              <a:prstDash val="solid"/>
              <a:miter/>
            </a:ln>
          </p:spPr>
        </p:sp>
        <p:sp>
          <p:nvSpPr>
            <p:cNvPr id="4" name="TextBox 4"/>
            <p:cNvSpPr txBox="1"/>
            <p:nvPr/>
          </p:nvSpPr>
          <p:spPr>
            <a:xfrm>
              <a:off x="0" y="-38100"/>
              <a:ext cx="3791199" cy="46807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143000" y="1827964"/>
            <a:ext cx="15877968" cy="7750870"/>
            <a:chOff x="0" y="0"/>
            <a:chExt cx="3791199" cy="1708885"/>
          </a:xfrm>
        </p:grpSpPr>
        <p:sp>
          <p:nvSpPr>
            <p:cNvPr id="6" name="Freeform 6"/>
            <p:cNvSpPr/>
            <p:nvPr/>
          </p:nvSpPr>
          <p:spPr>
            <a:xfrm>
              <a:off x="0" y="0"/>
              <a:ext cx="3791199" cy="1708885"/>
            </a:xfrm>
            <a:custGeom>
              <a:avLst/>
              <a:gdLst/>
              <a:ahLst/>
              <a:cxnLst/>
              <a:rect l="l" t="t" r="r" b="b"/>
              <a:pathLst>
                <a:path w="3791199" h="1708885">
                  <a:moveTo>
                    <a:pt x="9752" y="0"/>
                  </a:moveTo>
                  <a:lnTo>
                    <a:pt x="3781447" y="0"/>
                  </a:lnTo>
                  <a:cubicBezTo>
                    <a:pt x="3784033" y="0"/>
                    <a:pt x="3786514" y="1027"/>
                    <a:pt x="3788343" y="2856"/>
                  </a:cubicBezTo>
                  <a:cubicBezTo>
                    <a:pt x="3790171" y="4685"/>
                    <a:pt x="3791199" y="7165"/>
                    <a:pt x="3791199" y="9752"/>
                  </a:cubicBezTo>
                  <a:lnTo>
                    <a:pt x="3791199" y="1699134"/>
                  </a:lnTo>
                  <a:cubicBezTo>
                    <a:pt x="3791199" y="1701720"/>
                    <a:pt x="3790171" y="1704200"/>
                    <a:pt x="3788343" y="1706029"/>
                  </a:cubicBezTo>
                  <a:cubicBezTo>
                    <a:pt x="3786514" y="1707858"/>
                    <a:pt x="3784033" y="1708885"/>
                    <a:pt x="3781447" y="1708885"/>
                  </a:cubicBezTo>
                  <a:lnTo>
                    <a:pt x="9752" y="1708885"/>
                  </a:lnTo>
                  <a:cubicBezTo>
                    <a:pt x="7165" y="1708885"/>
                    <a:pt x="4685" y="1707858"/>
                    <a:pt x="2856" y="1706029"/>
                  </a:cubicBezTo>
                  <a:cubicBezTo>
                    <a:pt x="1027" y="1704200"/>
                    <a:pt x="0" y="1701720"/>
                    <a:pt x="0" y="1699134"/>
                  </a:cubicBezTo>
                  <a:lnTo>
                    <a:pt x="0" y="9752"/>
                  </a:lnTo>
                  <a:cubicBezTo>
                    <a:pt x="0" y="7165"/>
                    <a:pt x="1027" y="4685"/>
                    <a:pt x="2856" y="2856"/>
                  </a:cubicBezTo>
                  <a:cubicBezTo>
                    <a:pt x="4685" y="1027"/>
                    <a:pt x="7165" y="0"/>
                    <a:pt x="9752" y="0"/>
                  </a:cubicBezTo>
                  <a:close/>
                </a:path>
              </a:pathLst>
            </a:custGeom>
            <a:solidFill>
              <a:srgbClr val="F4F4F4"/>
            </a:solidFill>
            <a:ln w="38100" cap="sq">
              <a:solidFill>
                <a:srgbClr val="1E1E1E"/>
              </a:solidFill>
              <a:prstDash val="solid"/>
              <a:miter/>
            </a:ln>
          </p:spPr>
        </p:sp>
        <p:sp>
          <p:nvSpPr>
            <p:cNvPr id="7" name="TextBox 7"/>
            <p:cNvSpPr txBox="1"/>
            <p:nvPr/>
          </p:nvSpPr>
          <p:spPr>
            <a:xfrm>
              <a:off x="0" y="-38100"/>
              <a:ext cx="3791199" cy="1746985"/>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608738" y="923750"/>
            <a:ext cx="548144" cy="54814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371963" y="923750"/>
            <a:ext cx="548144" cy="54814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3135189" y="923750"/>
            <a:ext cx="548144" cy="54814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4" name="Rectangle 23"/>
          <p:cNvSpPr/>
          <p:nvPr/>
        </p:nvSpPr>
        <p:spPr>
          <a:xfrm>
            <a:off x="1857410" y="1917747"/>
            <a:ext cx="14249400" cy="378565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smtClean="0">
                <a:latin typeface="Arial" panose="020B0604020202020204" pitchFamily="34" charset="0"/>
                <a:cs typeface="Arial" panose="020B0604020202020204" pitchFamily="34" charset="0"/>
              </a:rPr>
              <a:t>Các </a:t>
            </a:r>
            <a:r>
              <a:rPr lang="vi-VN" sz="4000">
                <a:latin typeface="Arial" panose="020B0604020202020204" pitchFamily="34" charset="0"/>
                <a:cs typeface="Arial" panose="020B0604020202020204" pitchFamily="34" charset="0"/>
              </a:rPr>
              <a:t>hàm gộp max, min, sum có thể sử dụng cho kiểu mảng cũng như kiểu danh sách</a:t>
            </a:r>
            <a:r>
              <a:rPr lang="vi-VN" sz="4000" smtClean="0">
                <a:latin typeface="Arial" panose="020B0604020202020204" pitchFamily="34" charset="0"/>
                <a:cs typeface="Arial" panose="020B0604020202020204" pitchFamily="34" charset="0"/>
              </a:rPr>
              <a:t>.</a:t>
            </a:r>
            <a:endParaRPr lang="vi-VN" sz="400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vi-VN" sz="4000" smtClean="0">
                <a:latin typeface="Arial" panose="020B0604020202020204" pitchFamily="34" charset="0"/>
                <a:cs typeface="Arial" panose="020B0604020202020204" pitchFamily="34" charset="0"/>
              </a:rPr>
              <a:t>Python </a:t>
            </a:r>
            <a:r>
              <a:rPr lang="vi-VN" sz="4000">
                <a:latin typeface="Arial" panose="020B0604020202020204" pitchFamily="34" charset="0"/>
                <a:cs typeface="Arial" panose="020B0604020202020204" pitchFamily="34" charset="0"/>
              </a:rPr>
              <a:t>có một số hàm phân tích thống kê áp dụng cho kiểu mảng và kiểu danh sách các số: mean, median, mode…</a:t>
            </a:r>
          </a:p>
        </p:txBody>
      </p:sp>
      <p:graphicFrame>
        <p:nvGraphicFramePr>
          <p:cNvPr id="25" name="Table 24"/>
          <p:cNvGraphicFramePr>
            <a:graphicFrameLocks noGrp="1"/>
          </p:cNvGraphicFramePr>
          <p:nvPr>
            <p:extLst>
              <p:ext uri="{D42A27DB-BD31-4B8C-83A1-F6EECF244321}">
                <p14:modId xmlns:p14="http://schemas.microsoft.com/office/powerpoint/2010/main" val="1006292189"/>
              </p:ext>
            </p:extLst>
          </p:nvPr>
        </p:nvGraphicFramePr>
        <p:xfrm>
          <a:off x="2423352" y="5981700"/>
          <a:ext cx="13425022" cy="3144776"/>
        </p:xfrm>
        <a:graphic>
          <a:graphicData uri="http://schemas.openxmlformats.org/drawingml/2006/table">
            <a:tbl>
              <a:tblPr/>
              <a:tblGrid>
                <a:gridCol w="2962037"/>
                <a:gridCol w="10462985"/>
              </a:tblGrid>
              <a:tr h="786194">
                <a:tc>
                  <a:txBody>
                    <a:bodyPr/>
                    <a:lstStyle/>
                    <a:p>
                      <a:pPr algn="ctr">
                        <a:lnSpc>
                          <a:spcPct val="100000"/>
                        </a:lnSpc>
                        <a:spcAft>
                          <a:spcPts val="0"/>
                        </a:spcAft>
                      </a:pPr>
                      <a:r>
                        <a:rPr lang="en-US" sz="3600" b="1" i="0">
                          <a:effectLst/>
                          <a:latin typeface="Arial" panose="020B0604020202020204" pitchFamily="34" charset="0"/>
                          <a:ea typeface="Times New Roman" panose="02020603050405020304" pitchFamily="18" charset="0"/>
                          <a:cs typeface="Arial" panose="020B0604020202020204" pitchFamily="34" charset="0"/>
                        </a:rPr>
                        <a:t>Tên hàm</a:t>
                      </a:r>
                      <a:endParaRPr lang="en-US" sz="3600" b="1" i="0">
                        <a:effectLst/>
                        <a:latin typeface="Arial" panose="020B0604020202020204" pitchFamily="34" charset="0"/>
                        <a:ea typeface="Calibri" panose="020F0502020204030204" pitchFamily="34" charset="0"/>
                        <a:cs typeface="Arial" panose="020B0604020202020204" pitchFamily="34" charset="0"/>
                      </a:endParaRPr>
                    </a:p>
                  </a:txBody>
                  <a:tcPr marL="27305" marR="27305" marT="27305" marB="273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BC92"/>
                    </a:solidFill>
                  </a:tcPr>
                </a:tc>
                <a:tc>
                  <a:txBody>
                    <a:bodyPr/>
                    <a:lstStyle/>
                    <a:p>
                      <a:pPr algn="ctr">
                        <a:lnSpc>
                          <a:spcPct val="100000"/>
                        </a:lnSpc>
                        <a:spcAft>
                          <a:spcPts val="0"/>
                        </a:spcAft>
                      </a:pPr>
                      <a:r>
                        <a:rPr lang="en-US" sz="3600" b="1" i="0">
                          <a:effectLst/>
                          <a:latin typeface="Arial" panose="020B0604020202020204" pitchFamily="34" charset="0"/>
                          <a:ea typeface="Times New Roman" panose="02020603050405020304" pitchFamily="18" charset="0"/>
                          <a:cs typeface="Arial" panose="020B0604020202020204" pitchFamily="34" charset="0"/>
                        </a:rPr>
                        <a:t>Chức năng</a:t>
                      </a:r>
                      <a:endParaRPr lang="en-US" sz="3600" b="1" i="0">
                        <a:effectLst/>
                        <a:latin typeface="Arial" panose="020B0604020202020204" pitchFamily="34" charset="0"/>
                        <a:ea typeface="Calibri" panose="020F0502020204030204" pitchFamily="34" charset="0"/>
                        <a:cs typeface="Arial" panose="020B0604020202020204" pitchFamily="34" charset="0"/>
                      </a:endParaRPr>
                    </a:p>
                  </a:txBody>
                  <a:tcPr marL="27305" marR="27305" marT="27305" marB="273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BC92"/>
                    </a:solidFill>
                  </a:tcPr>
                </a:tc>
              </a:tr>
              <a:tr h="786194">
                <a:tc>
                  <a:txBody>
                    <a:bodyPr/>
                    <a:lstStyle/>
                    <a:p>
                      <a:pPr algn="ctr">
                        <a:lnSpc>
                          <a:spcPct val="100000"/>
                        </a:lnSpc>
                        <a:spcAft>
                          <a:spcPts val="0"/>
                        </a:spcAft>
                      </a:pPr>
                      <a:r>
                        <a:rPr lang="en-US" sz="3600" b="1">
                          <a:effectLst/>
                          <a:latin typeface="Courier New" panose="02070309020205020404" pitchFamily="49" charset="0"/>
                          <a:ea typeface="Courier New" panose="02070309020205020404" pitchFamily="49" charset="0"/>
                          <a:cs typeface="Courier New" panose="02070309020205020404" pitchFamily="49" charset="0"/>
                        </a:rPr>
                        <a:t>mean</a:t>
                      </a:r>
                      <a:endParaRPr lang="en-US" sz="3600">
                        <a:effectLst/>
                        <a:latin typeface="Courier New" panose="02070309020205020404" pitchFamily="49" charset="0"/>
                        <a:ea typeface="Calibri" panose="020F0502020204030204" pitchFamily="34" charset="0"/>
                        <a:cs typeface="Courier New" panose="02070309020205020404" pitchFamily="49" charset="0"/>
                      </a:endParaRPr>
                    </a:p>
                  </a:txBody>
                  <a:tcPr marL="27305" marR="27305" marT="27305" marB="273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3600">
                          <a:effectLst/>
                          <a:latin typeface="Arial" panose="020B0604020202020204" pitchFamily="34" charset="0"/>
                          <a:ea typeface="Times New Roman" panose="02020603050405020304" pitchFamily="18" charset="0"/>
                          <a:cs typeface="Arial" panose="020B0604020202020204" pitchFamily="34" charset="0"/>
                        </a:rPr>
                        <a:t>Trả về trung bình cộng các phần tử </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27305" marR="27305" marT="27305" marB="273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786194">
                <a:tc>
                  <a:txBody>
                    <a:bodyPr/>
                    <a:lstStyle/>
                    <a:p>
                      <a:pPr algn="ctr">
                        <a:lnSpc>
                          <a:spcPct val="100000"/>
                        </a:lnSpc>
                        <a:spcAft>
                          <a:spcPts val="0"/>
                        </a:spcAft>
                      </a:pPr>
                      <a:r>
                        <a:rPr lang="en-US" sz="3600" b="1">
                          <a:effectLst/>
                          <a:latin typeface="Courier New" panose="02070309020205020404" pitchFamily="49" charset="0"/>
                          <a:ea typeface="Courier New" panose="02070309020205020404" pitchFamily="49" charset="0"/>
                          <a:cs typeface="Courier New" panose="02070309020205020404" pitchFamily="49" charset="0"/>
                        </a:rPr>
                        <a:t>median</a:t>
                      </a:r>
                      <a:endParaRPr lang="en-US" sz="3600">
                        <a:effectLst/>
                        <a:latin typeface="Courier New" panose="02070309020205020404" pitchFamily="49" charset="0"/>
                        <a:ea typeface="Calibri" panose="020F0502020204030204" pitchFamily="34" charset="0"/>
                        <a:cs typeface="Courier New" panose="02070309020205020404" pitchFamily="49" charset="0"/>
                      </a:endParaRPr>
                    </a:p>
                  </a:txBody>
                  <a:tcPr marL="27305" marR="27305" marT="27305" marB="273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3600">
                          <a:effectLst/>
                          <a:latin typeface="Arial" panose="020B0604020202020204" pitchFamily="34" charset="0"/>
                          <a:ea typeface="Times New Roman" panose="02020603050405020304" pitchFamily="18" charset="0"/>
                          <a:cs typeface="Arial" panose="020B0604020202020204" pitchFamily="34" charset="0"/>
                        </a:rPr>
                        <a:t>Trả về trung vị</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27305" marR="27305" marT="27305" marB="273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786194">
                <a:tc>
                  <a:txBody>
                    <a:bodyPr/>
                    <a:lstStyle/>
                    <a:p>
                      <a:pPr algn="ctr">
                        <a:lnSpc>
                          <a:spcPct val="100000"/>
                        </a:lnSpc>
                        <a:spcAft>
                          <a:spcPts val="0"/>
                        </a:spcAft>
                      </a:pPr>
                      <a:r>
                        <a:rPr lang="en-US" sz="3600" b="1">
                          <a:effectLst/>
                          <a:latin typeface="Courier New" panose="02070309020205020404" pitchFamily="49" charset="0"/>
                          <a:ea typeface="Courier New" panose="02070309020205020404" pitchFamily="49" charset="0"/>
                          <a:cs typeface="Courier New" panose="02070309020205020404" pitchFamily="49" charset="0"/>
                        </a:rPr>
                        <a:t>mode</a:t>
                      </a:r>
                      <a:endParaRPr lang="en-US" sz="3600">
                        <a:effectLst/>
                        <a:latin typeface="Courier New" panose="02070309020205020404" pitchFamily="49" charset="0"/>
                        <a:ea typeface="Calibri" panose="020F0502020204030204" pitchFamily="34" charset="0"/>
                        <a:cs typeface="Courier New" panose="02070309020205020404" pitchFamily="49" charset="0"/>
                      </a:endParaRPr>
                    </a:p>
                  </a:txBody>
                  <a:tcPr marL="27305" marR="27305" marT="27305" marB="273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3600">
                          <a:effectLst/>
                          <a:latin typeface="Arial" panose="020B0604020202020204" pitchFamily="34" charset="0"/>
                          <a:ea typeface="Times New Roman" panose="02020603050405020304" pitchFamily="18" charset="0"/>
                          <a:cs typeface="Arial" panose="020B0604020202020204" pitchFamily="34" charset="0"/>
                        </a:rPr>
                        <a:t>Trả về giá trị xuất hiện nhiều lần nhất trong dãy số</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27305" marR="27305" marT="27305" marB="273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
        <p:nvSpPr>
          <p:cNvPr id="26" name="Rectangle 25"/>
          <p:cNvSpPr/>
          <p:nvPr/>
        </p:nvSpPr>
        <p:spPr>
          <a:xfrm>
            <a:off x="7482027" y="761382"/>
            <a:ext cx="3199914" cy="923330"/>
          </a:xfrm>
          <a:prstGeom prst="rect">
            <a:avLst/>
          </a:prstGeom>
        </p:spPr>
        <p:txBody>
          <a:bodyPr wrap="none">
            <a:spAutoFit/>
          </a:bodyPr>
          <a:lstStyle/>
          <a:p>
            <a:pPr lvl="0" algn="ctr"/>
            <a:r>
              <a:rPr lang="vi-VN" sz="5400" b="1">
                <a:latin typeface="Arial" panose="020B0604020202020204" pitchFamily="34" charset="0"/>
                <a:cs typeface="Arial" panose="020B0604020202020204" pitchFamily="34" charset="0"/>
              </a:rPr>
              <a:t>GHI NHỚ</a:t>
            </a:r>
            <a:endParaRPr lang="en-US" sz="5400" b="1">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2"/>
          <a:stretch>
            <a:fillRect/>
          </a:stretch>
        </p:blipFill>
        <p:spPr>
          <a:xfrm>
            <a:off x="15672244" y="7665720"/>
            <a:ext cx="2615756" cy="2628900"/>
          </a:xfrm>
          <a:prstGeom prst="rect">
            <a:avLst/>
          </a:prstGeom>
        </p:spPr>
      </p:pic>
      <p:pic>
        <p:nvPicPr>
          <p:cNvPr id="28" name="Picture 27"/>
          <p:cNvPicPr>
            <a:picLocks noChangeAspect="1"/>
          </p:cNvPicPr>
          <p:nvPr/>
        </p:nvPicPr>
        <p:blipFill>
          <a:blip r:embed="rId3"/>
          <a:stretch>
            <a:fillRect/>
          </a:stretch>
        </p:blipFill>
        <p:spPr>
          <a:xfrm flipH="1">
            <a:off x="500806" y="3433085"/>
            <a:ext cx="884891" cy="884891"/>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fade">
                                      <p:cBhvr>
                                        <p:cTn id="12" dur="500"/>
                                        <p:tgtEl>
                                          <p:spTgt spid="24">
                                            <p:txEl>
                                              <p:pRg st="1" end="1"/>
                                            </p:txEl>
                                          </p:spTgt>
                                        </p:tgtEl>
                                      </p:cBhvr>
                                    </p:animEffect>
                                    <p:anim calcmode="lin" valueType="num">
                                      <p:cBhvr>
                                        <p:cTn id="13"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143000" y="571500"/>
            <a:ext cx="15877968" cy="1800789"/>
            <a:chOff x="0" y="0"/>
            <a:chExt cx="3791199" cy="429976"/>
          </a:xfrm>
        </p:grpSpPr>
        <p:sp>
          <p:nvSpPr>
            <p:cNvPr id="3" name="Freeform 3"/>
            <p:cNvSpPr/>
            <p:nvPr/>
          </p:nvSpPr>
          <p:spPr>
            <a:xfrm>
              <a:off x="0" y="0"/>
              <a:ext cx="3791199" cy="429976"/>
            </a:xfrm>
            <a:custGeom>
              <a:avLst/>
              <a:gdLst/>
              <a:ahLst/>
              <a:cxnLst/>
              <a:rect l="l" t="t" r="r" b="b"/>
              <a:pathLst>
                <a:path w="3791199" h="429976">
                  <a:moveTo>
                    <a:pt x="9752" y="0"/>
                  </a:moveTo>
                  <a:lnTo>
                    <a:pt x="3781447" y="0"/>
                  </a:lnTo>
                  <a:cubicBezTo>
                    <a:pt x="3784033" y="0"/>
                    <a:pt x="3786514" y="1027"/>
                    <a:pt x="3788343" y="2856"/>
                  </a:cubicBezTo>
                  <a:cubicBezTo>
                    <a:pt x="3790171" y="4685"/>
                    <a:pt x="3791199" y="7165"/>
                    <a:pt x="3791199" y="9752"/>
                  </a:cubicBezTo>
                  <a:lnTo>
                    <a:pt x="3791199" y="420225"/>
                  </a:lnTo>
                  <a:cubicBezTo>
                    <a:pt x="3791199" y="422811"/>
                    <a:pt x="3790171" y="425291"/>
                    <a:pt x="3788343" y="427120"/>
                  </a:cubicBezTo>
                  <a:cubicBezTo>
                    <a:pt x="3786514" y="428949"/>
                    <a:pt x="3784033" y="429976"/>
                    <a:pt x="3781447" y="429976"/>
                  </a:cubicBezTo>
                  <a:lnTo>
                    <a:pt x="9752" y="429976"/>
                  </a:lnTo>
                  <a:cubicBezTo>
                    <a:pt x="7165" y="429976"/>
                    <a:pt x="4685" y="428949"/>
                    <a:pt x="2856" y="427120"/>
                  </a:cubicBezTo>
                  <a:cubicBezTo>
                    <a:pt x="1027" y="425291"/>
                    <a:pt x="0" y="422811"/>
                    <a:pt x="0" y="420225"/>
                  </a:cubicBezTo>
                  <a:lnTo>
                    <a:pt x="0" y="9752"/>
                  </a:lnTo>
                  <a:cubicBezTo>
                    <a:pt x="0" y="7165"/>
                    <a:pt x="1027" y="4685"/>
                    <a:pt x="2856" y="2856"/>
                  </a:cubicBezTo>
                  <a:cubicBezTo>
                    <a:pt x="4685" y="1027"/>
                    <a:pt x="7165" y="0"/>
                    <a:pt x="9752" y="0"/>
                  </a:cubicBezTo>
                  <a:close/>
                </a:path>
              </a:pathLst>
            </a:custGeom>
            <a:solidFill>
              <a:srgbClr val="88CDCF"/>
            </a:solidFill>
            <a:ln w="38100" cap="sq">
              <a:solidFill>
                <a:srgbClr val="1E1E1E"/>
              </a:solidFill>
              <a:prstDash val="solid"/>
              <a:miter/>
            </a:ln>
          </p:spPr>
        </p:sp>
        <p:sp>
          <p:nvSpPr>
            <p:cNvPr id="4" name="TextBox 4"/>
            <p:cNvSpPr txBox="1"/>
            <p:nvPr/>
          </p:nvSpPr>
          <p:spPr>
            <a:xfrm>
              <a:off x="0" y="-38100"/>
              <a:ext cx="3791199" cy="46807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143000" y="1827964"/>
            <a:ext cx="15877968" cy="7750870"/>
            <a:chOff x="0" y="0"/>
            <a:chExt cx="3791199" cy="1708885"/>
          </a:xfrm>
        </p:grpSpPr>
        <p:sp>
          <p:nvSpPr>
            <p:cNvPr id="6" name="Freeform 6"/>
            <p:cNvSpPr/>
            <p:nvPr/>
          </p:nvSpPr>
          <p:spPr>
            <a:xfrm>
              <a:off x="0" y="0"/>
              <a:ext cx="3791199" cy="1708885"/>
            </a:xfrm>
            <a:custGeom>
              <a:avLst/>
              <a:gdLst/>
              <a:ahLst/>
              <a:cxnLst/>
              <a:rect l="l" t="t" r="r" b="b"/>
              <a:pathLst>
                <a:path w="3791199" h="1708885">
                  <a:moveTo>
                    <a:pt x="9752" y="0"/>
                  </a:moveTo>
                  <a:lnTo>
                    <a:pt x="3781447" y="0"/>
                  </a:lnTo>
                  <a:cubicBezTo>
                    <a:pt x="3784033" y="0"/>
                    <a:pt x="3786514" y="1027"/>
                    <a:pt x="3788343" y="2856"/>
                  </a:cubicBezTo>
                  <a:cubicBezTo>
                    <a:pt x="3790171" y="4685"/>
                    <a:pt x="3791199" y="7165"/>
                    <a:pt x="3791199" y="9752"/>
                  </a:cubicBezTo>
                  <a:lnTo>
                    <a:pt x="3791199" y="1699134"/>
                  </a:lnTo>
                  <a:cubicBezTo>
                    <a:pt x="3791199" y="1701720"/>
                    <a:pt x="3790171" y="1704200"/>
                    <a:pt x="3788343" y="1706029"/>
                  </a:cubicBezTo>
                  <a:cubicBezTo>
                    <a:pt x="3786514" y="1707858"/>
                    <a:pt x="3784033" y="1708885"/>
                    <a:pt x="3781447" y="1708885"/>
                  </a:cubicBezTo>
                  <a:lnTo>
                    <a:pt x="9752" y="1708885"/>
                  </a:lnTo>
                  <a:cubicBezTo>
                    <a:pt x="7165" y="1708885"/>
                    <a:pt x="4685" y="1707858"/>
                    <a:pt x="2856" y="1706029"/>
                  </a:cubicBezTo>
                  <a:cubicBezTo>
                    <a:pt x="1027" y="1704200"/>
                    <a:pt x="0" y="1701720"/>
                    <a:pt x="0" y="1699134"/>
                  </a:cubicBezTo>
                  <a:lnTo>
                    <a:pt x="0" y="9752"/>
                  </a:lnTo>
                  <a:cubicBezTo>
                    <a:pt x="0" y="7165"/>
                    <a:pt x="1027" y="4685"/>
                    <a:pt x="2856" y="2856"/>
                  </a:cubicBezTo>
                  <a:cubicBezTo>
                    <a:pt x="4685" y="1027"/>
                    <a:pt x="7165" y="0"/>
                    <a:pt x="9752" y="0"/>
                  </a:cubicBezTo>
                  <a:close/>
                </a:path>
              </a:pathLst>
            </a:custGeom>
            <a:solidFill>
              <a:srgbClr val="F4F4F4"/>
            </a:solidFill>
            <a:ln w="38100" cap="sq">
              <a:solidFill>
                <a:srgbClr val="1E1E1E"/>
              </a:solidFill>
              <a:prstDash val="solid"/>
              <a:miter/>
            </a:ln>
          </p:spPr>
        </p:sp>
        <p:sp>
          <p:nvSpPr>
            <p:cNvPr id="7" name="TextBox 7"/>
            <p:cNvSpPr txBox="1"/>
            <p:nvPr/>
          </p:nvSpPr>
          <p:spPr>
            <a:xfrm>
              <a:off x="0" y="-38100"/>
              <a:ext cx="3791199" cy="1746985"/>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608738" y="923750"/>
            <a:ext cx="548144" cy="54814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371963" y="923750"/>
            <a:ext cx="548144" cy="54814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3135189" y="923750"/>
            <a:ext cx="548144" cy="54814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aphicFrame>
        <p:nvGraphicFramePr>
          <p:cNvPr id="25" name="Table 24"/>
          <p:cNvGraphicFramePr>
            <a:graphicFrameLocks noGrp="1"/>
          </p:cNvGraphicFramePr>
          <p:nvPr>
            <p:extLst>
              <p:ext uri="{D42A27DB-BD31-4B8C-83A1-F6EECF244321}">
                <p14:modId xmlns:p14="http://schemas.microsoft.com/office/powerpoint/2010/main" val="1006292189"/>
              </p:ext>
            </p:extLst>
          </p:nvPr>
        </p:nvGraphicFramePr>
        <p:xfrm>
          <a:off x="2423352" y="5981700"/>
          <a:ext cx="13425022" cy="3144776"/>
        </p:xfrm>
        <a:graphic>
          <a:graphicData uri="http://schemas.openxmlformats.org/drawingml/2006/table">
            <a:tbl>
              <a:tblPr/>
              <a:tblGrid>
                <a:gridCol w="2962037"/>
                <a:gridCol w="10462985"/>
              </a:tblGrid>
              <a:tr h="786194">
                <a:tc>
                  <a:txBody>
                    <a:bodyPr/>
                    <a:lstStyle/>
                    <a:p>
                      <a:pPr algn="ctr">
                        <a:lnSpc>
                          <a:spcPct val="100000"/>
                        </a:lnSpc>
                        <a:spcAft>
                          <a:spcPts val="0"/>
                        </a:spcAft>
                      </a:pPr>
                      <a:r>
                        <a:rPr lang="en-US" sz="3600" b="1" i="0">
                          <a:effectLst/>
                          <a:latin typeface="Arial" panose="020B0604020202020204" pitchFamily="34" charset="0"/>
                          <a:ea typeface="Times New Roman" panose="02020603050405020304" pitchFamily="18" charset="0"/>
                          <a:cs typeface="Arial" panose="020B0604020202020204" pitchFamily="34" charset="0"/>
                        </a:rPr>
                        <a:t>Tên hàm</a:t>
                      </a:r>
                      <a:endParaRPr lang="en-US" sz="3600" b="1" i="0">
                        <a:effectLst/>
                        <a:latin typeface="Arial" panose="020B0604020202020204" pitchFamily="34" charset="0"/>
                        <a:ea typeface="Calibri" panose="020F0502020204030204" pitchFamily="34" charset="0"/>
                        <a:cs typeface="Arial" panose="020B0604020202020204" pitchFamily="34" charset="0"/>
                      </a:endParaRPr>
                    </a:p>
                  </a:txBody>
                  <a:tcPr marL="27305" marR="27305" marT="27305" marB="273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BC92"/>
                    </a:solidFill>
                  </a:tcPr>
                </a:tc>
                <a:tc>
                  <a:txBody>
                    <a:bodyPr/>
                    <a:lstStyle/>
                    <a:p>
                      <a:pPr algn="ctr">
                        <a:lnSpc>
                          <a:spcPct val="100000"/>
                        </a:lnSpc>
                        <a:spcAft>
                          <a:spcPts val="0"/>
                        </a:spcAft>
                      </a:pPr>
                      <a:r>
                        <a:rPr lang="en-US" sz="3600" b="1" i="0">
                          <a:effectLst/>
                          <a:latin typeface="Arial" panose="020B0604020202020204" pitchFamily="34" charset="0"/>
                          <a:ea typeface="Times New Roman" panose="02020603050405020304" pitchFamily="18" charset="0"/>
                          <a:cs typeface="Arial" panose="020B0604020202020204" pitchFamily="34" charset="0"/>
                        </a:rPr>
                        <a:t>Chức năng</a:t>
                      </a:r>
                      <a:endParaRPr lang="en-US" sz="3600" b="1" i="0">
                        <a:effectLst/>
                        <a:latin typeface="Arial" panose="020B0604020202020204" pitchFamily="34" charset="0"/>
                        <a:ea typeface="Calibri" panose="020F0502020204030204" pitchFamily="34" charset="0"/>
                        <a:cs typeface="Arial" panose="020B0604020202020204" pitchFamily="34" charset="0"/>
                      </a:endParaRPr>
                    </a:p>
                  </a:txBody>
                  <a:tcPr marL="27305" marR="27305" marT="27305" marB="273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BC92"/>
                    </a:solidFill>
                  </a:tcPr>
                </a:tc>
              </a:tr>
              <a:tr h="786194">
                <a:tc>
                  <a:txBody>
                    <a:bodyPr/>
                    <a:lstStyle/>
                    <a:p>
                      <a:pPr algn="ctr">
                        <a:lnSpc>
                          <a:spcPct val="100000"/>
                        </a:lnSpc>
                        <a:spcAft>
                          <a:spcPts val="0"/>
                        </a:spcAft>
                      </a:pPr>
                      <a:r>
                        <a:rPr lang="en-US" sz="3600" b="1">
                          <a:effectLst/>
                          <a:latin typeface="Courier New" panose="02070309020205020404" pitchFamily="49" charset="0"/>
                          <a:ea typeface="Courier New" panose="02070309020205020404" pitchFamily="49" charset="0"/>
                          <a:cs typeface="Courier New" panose="02070309020205020404" pitchFamily="49" charset="0"/>
                        </a:rPr>
                        <a:t>mean</a:t>
                      </a:r>
                      <a:endParaRPr lang="en-US" sz="3600">
                        <a:effectLst/>
                        <a:latin typeface="Courier New" panose="02070309020205020404" pitchFamily="49" charset="0"/>
                        <a:ea typeface="Calibri" panose="020F0502020204030204" pitchFamily="34" charset="0"/>
                        <a:cs typeface="Courier New" panose="02070309020205020404" pitchFamily="49" charset="0"/>
                      </a:endParaRPr>
                    </a:p>
                  </a:txBody>
                  <a:tcPr marL="27305" marR="27305" marT="27305" marB="273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3600">
                          <a:effectLst/>
                          <a:latin typeface="Arial" panose="020B0604020202020204" pitchFamily="34" charset="0"/>
                          <a:ea typeface="Times New Roman" panose="02020603050405020304" pitchFamily="18" charset="0"/>
                          <a:cs typeface="Arial" panose="020B0604020202020204" pitchFamily="34" charset="0"/>
                        </a:rPr>
                        <a:t>Trả về trung bình cộng các phần tử </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27305" marR="27305" marT="27305" marB="273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786194">
                <a:tc>
                  <a:txBody>
                    <a:bodyPr/>
                    <a:lstStyle/>
                    <a:p>
                      <a:pPr algn="ctr">
                        <a:lnSpc>
                          <a:spcPct val="100000"/>
                        </a:lnSpc>
                        <a:spcAft>
                          <a:spcPts val="0"/>
                        </a:spcAft>
                      </a:pPr>
                      <a:r>
                        <a:rPr lang="en-US" sz="3600" b="1">
                          <a:effectLst/>
                          <a:latin typeface="Courier New" panose="02070309020205020404" pitchFamily="49" charset="0"/>
                          <a:ea typeface="Courier New" panose="02070309020205020404" pitchFamily="49" charset="0"/>
                          <a:cs typeface="Courier New" panose="02070309020205020404" pitchFamily="49" charset="0"/>
                        </a:rPr>
                        <a:t>median</a:t>
                      </a:r>
                      <a:endParaRPr lang="en-US" sz="3600">
                        <a:effectLst/>
                        <a:latin typeface="Courier New" panose="02070309020205020404" pitchFamily="49" charset="0"/>
                        <a:ea typeface="Calibri" panose="020F0502020204030204" pitchFamily="34" charset="0"/>
                        <a:cs typeface="Courier New" panose="02070309020205020404" pitchFamily="49" charset="0"/>
                      </a:endParaRPr>
                    </a:p>
                  </a:txBody>
                  <a:tcPr marL="27305" marR="27305" marT="27305" marB="273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3600">
                          <a:effectLst/>
                          <a:latin typeface="Arial" panose="020B0604020202020204" pitchFamily="34" charset="0"/>
                          <a:ea typeface="Times New Roman" panose="02020603050405020304" pitchFamily="18" charset="0"/>
                          <a:cs typeface="Arial" panose="020B0604020202020204" pitchFamily="34" charset="0"/>
                        </a:rPr>
                        <a:t>Trả về trung vị</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27305" marR="27305" marT="27305" marB="273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786194">
                <a:tc>
                  <a:txBody>
                    <a:bodyPr/>
                    <a:lstStyle/>
                    <a:p>
                      <a:pPr algn="ctr">
                        <a:lnSpc>
                          <a:spcPct val="100000"/>
                        </a:lnSpc>
                        <a:spcAft>
                          <a:spcPts val="0"/>
                        </a:spcAft>
                      </a:pPr>
                      <a:r>
                        <a:rPr lang="en-US" sz="3600" b="1">
                          <a:effectLst/>
                          <a:latin typeface="Courier New" panose="02070309020205020404" pitchFamily="49" charset="0"/>
                          <a:ea typeface="Courier New" panose="02070309020205020404" pitchFamily="49" charset="0"/>
                          <a:cs typeface="Courier New" panose="02070309020205020404" pitchFamily="49" charset="0"/>
                        </a:rPr>
                        <a:t>mode</a:t>
                      </a:r>
                      <a:endParaRPr lang="en-US" sz="3600">
                        <a:effectLst/>
                        <a:latin typeface="Courier New" panose="02070309020205020404" pitchFamily="49" charset="0"/>
                        <a:ea typeface="Calibri" panose="020F0502020204030204" pitchFamily="34" charset="0"/>
                        <a:cs typeface="Courier New" panose="02070309020205020404" pitchFamily="49" charset="0"/>
                      </a:endParaRPr>
                    </a:p>
                  </a:txBody>
                  <a:tcPr marL="27305" marR="27305" marT="27305" marB="273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3600">
                          <a:effectLst/>
                          <a:latin typeface="Arial" panose="020B0604020202020204" pitchFamily="34" charset="0"/>
                          <a:ea typeface="Times New Roman" panose="02020603050405020304" pitchFamily="18" charset="0"/>
                          <a:cs typeface="Arial" panose="020B0604020202020204" pitchFamily="34" charset="0"/>
                        </a:rPr>
                        <a:t>Trả về giá trị xuất hiện nhiều lần nhất trong dãy số</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27305" marR="27305" marT="27305" marB="273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
        <p:nvSpPr>
          <p:cNvPr id="26" name="Rectangle 25"/>
          <p:cNvSpPr/>
          <p:nvPr/>
        </p:nvSpPr>
        <p:spPr>
          <a:xfrm>
            <a:off x="7482027" y="761382"/>
            <a:ext cx="3199914" cy="923330"/>
          </a:xfrm>
          <a:prstGeom prst="rect">
            <a:avLst/>
          </a:prstGeom>
        </p:spPr>
        <p:txBody>
          <a:bodyPr wrap="none">
            <a:spAutoFit/>
          </a:bodyPr>
          <a:lstStyle/>
          <a:p>
            <a:pPr lvl="0" algn="ctr"/>
            <a:r>
              <a:rPr lang="vi-VN" sz="5400" b="1">
                <a:latin typeface="Arial" panose="020B0604020202020204" pitchFamily="34" charset="0"/>
                <a:cs typeface="Arial" panose="020B0604020202020204" pitchFamily="34" charset="0"/>
              </a:rPr>
              <a:t>GHI NHỚ</a:t>
            </a:r>
            <a:endParaRPr lang="en-US" sz="5400" b="1">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2"/>
          <a:stretch>
            <a:fillRect/>
          </a:stretch>
        </p:blipFill>
        <p:spPr>
          <a:xfrm>
            <a:off x="15672244" y="7665720"/>
            <a:ext cx="2615756" cy="2628900"/>
          </a:xfrm>
          <a:prstGeom prst="rect">
            <a:avLst/>
          </a:prstGeom>
        </p:spPr>
      </p:pic>
      <p:pic>
        <p:nvPicPr>
          <p:cNvPr id="28" name="Picture 27"/>
          <p:cNvPicPr>
            <a:picLocks noChangeAspect="1"/>
          </p:cNvPicPr>
          <p:nvPr/>
        </p:nvPicPr>
        <p:blipFill>
          <a:blip r:embed="rId3"/>
          <a:stretch>
            <a:fillRect/>
          </a:stretch>
        </p:blipFill>
        <p:spPr>
          <a:xfrm flipH="1">
            <a:off x="500806" y="3433085"/>
            <a:ext cx="884891" cy="884891"/>
          </a:xfrm>
          <a:prstGeom prst="rect">
            <a:avLst/>
          </a:prstGeom>
        </p:spPr>
      </p:pic>
      <p:grpSp>
        <p:nvGrpSpPr>
          <p:cNvPr id="19" name="Group 18"/>
          <p:cNvGrpSpPr/>
          <p:nvPr/>
        </p:nvGrpSpPr>
        <p:grpSpPr>
          <a:xfrm>
            <a:off x="1949760" y="2283775"/>
            <a:ext cx="14264448" cy="3005231"/>
            <a:chOff x="1949760" y="2283775"/>
            <a:chExt cx="14264448" cy="3005231"/>
          </a:xfrm>
        </p:grpSpPr>
        <p:sp>
          <p:nvSpPr>
            <p:cNvPr id="17" name="Rectangle 16"/>
            <p:cNvSpPr/>
            <p:nvPr/>
          </p:nvSpPr>
          <p:spPr>
            <a:xfrm>
              <a:off x="1949760" y="2283775"/>
              <a:ext cx="14264448" cy="1938992"/>
            </a:xfrm>
            <a:prstGeom prst="rect">
              <a:avLst/>
            </a:prstGeom>
          </p:spPr>
          <p:txBody>
            <a:bodyPr wrap="square">
              <a:spAutoFit/>
            </a:bodyPr>
            <a:lstStyle/>
            <a:p>
              <a:pPr algn="just">
                <a:lnSpc>
                  <a:spcPct val="150000"/>
                </a:lnSpc>
                <a:spcAft>
                  <a:spcPts val="0"/>
                </a:spcAft>
              </a:pPr>
              <a:r>
                <a:rPr lang="en-US" sz="4000">
                  <a:latin typeface="Arial" panose="020B0604020202020204" pitchFamily="34" charset="0"/>
                  <a:ea typeface="Times New Roman" panose="02020603050405020304" pitchFamily="18" charset="0"/>
                  <a:cs typeface="Arial" panose="020B0604020202020204" pitchFamily="34" charset="0"/>
                </a:rPr>
                <a:t>Để sử dụng các hàm trong mô đun này, cần khai báo mô đun </a:t>
              </a:r>
              <a:r>
                <a:rPr lang="en-US" sz="4000" b="1">
                  <a:latin typeface="Courier New" panose="02070309020205020404" pitchFamily="49" charset="0"/>
                  <a:ea typeface="Courier New" panose="02070309020205020404" pitchFamily="49" charset="0"/>
                  <a:cs typeface="Courier New" panose="02070309020205020404" pitchFamily="49" charset="0"/>
                </a:rPr>
                <a:t>statistics</a:t>
              </a:r>
              <a:r>
                <a:rPr lang="en-US" sz="4000">
                  <a:latin typeface="Arial" panose="020B0604020202020204" pitchFamily="34" charset="0"/>
                  <a:ea typeface="Times New Roman" panose="02020603050405020304" pitchFamily="18" charset="0"/>
                  <a:cs typeface="Arial" panose="020B0604020202020204" pitchFamily="34" charset="0"/>
                </a:rPr>
                <a:t> ở đầu chương trình theo cú pháp:</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sp>
          <p:nvSpPr>
            <p:cNvPr id="18" name="Rectangle 17"/>
            <p:cNvSpPr/>
            <p:nvPr/>
          </p:nvSpPr>
          <p:spPr>
            <a:xfrm>
              <a:off x="5296332" y="4581120"/>
              <a:ext cx="7571303" cy="707886"/>
            </a:xfrm>
            <a:prstGeom prst="rect">
              <a:avLst/>
            </a:prstGeom>
            <a:solidFill>
              <a:srgbClr val="FFC000"/>
            </a:solidFill>
          </p:spPr>
          <p:txBody>
            <a:bodyPr wrap="none">
              <a:spAutoFit/>
            </a:bodyPr>
            <a:lstStyle/>
            <a:p>
              <a:r>
                <a:rPr lang="en-US" sz="4000" b="1">
                  <a:latin typeface="Courier New" panose="02070309020205020404" pitchFamily="49" charset="0"/>
                  <a:cs typeface="Courier New" panose="02070309020205020404" pitchFamily="49" charset="0"/>
                </a:rPr>
                <a:t>from statistics import *</a:t>
              </a:r>
            </a:p>
          </p:txBody>
        </p:sp>
      </p:grpSp>
    </p:spTree>
    <p:extLst>
      <p:ext uri="{BB962C8B-B14F-4D97-AF65-F5344CB8AC3E}">
        <p14:creationId xmlns:p14="http://schemas.microsoft.com/office/powerpoint/2010/main" val="111084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FFE1"/>
        </a:solidFill>
        <a:effectLst/>
      </p:bgPr>
    </p:bg>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A19ECB77-B032-4E88-B15F-FDAE0101D1A8}"/>
              </a:ext>
            </a:extLst>
          </p:cNvPr>
          <p:cNvSpPr txBox="1"/>
          <p:nvPr/>
        </p:nvSpPr>
        <p:spPr>
          <a:xfrm>
            <a:off x="4543538" y="855903"/>
            <a:ext cx="9200925" cy="1025922"/>
          </a:xfrm>
          <a:prstGeom prst="rect">
            <a:avLst/>
          </a:prstGeom>
        </p:spPr>
        <p:txBody>
          <a:bodyPr wrap="square" lIns="0" tIns="0" rIns="0" bIns="0" rtlCol="0" anchor="t">
            <a:spAutoFit/>
          </a:bodyPr>
          <a:lstStyle/>
          <a:p>
            <a:pPr algn="ctr" defTabSz="914445">
              <a:lnSpc>
                <a:spcPts val="8001"/>
              </a:lnSpc>
              <a:spcBef>
                <a:spcPct val="0"/>
              </a:spcBef>
            </a:pPr>
            <a:r>
              <a:rPr lang="en-US" sz="6000" b="1" spc="-80" dirty="0">
                <a:solidFill>
                  <a:srgbClr val="000000"/>
                </a:solidFill>
                <a:latin typeface="Arial" panose="020B0604020202020204" pitchFamily="34" charset="0"/>
                <a:cs typeface="Arial" panose="020B0604020202020204" pitchFamily="34" charset="0"/>
              </a:rPr>
              <a:t>TRÒ CHƠI TRẮC NGHIỆM</a:t>
            </a:r>
          </a:p>
        </p:txBody>
      </p:sp>
      <p:sp>
        <p:nvSpPr>
          <p:cNvPr id="3" name="Câu hỏi">
            <a:extLst>
              <a:ext uri="{FF2B5EF4-FFF2-40B4-BE49-F238E27FC236}">
                <a16:creationId xmlns="" xmlns:a16="http://schemas.microsoft.com/office/drawing/2014/main" id="{4ADFFF1A-F500-CC57-185E-00F4826D0836}"/>
              </a:ext>
            </a:extLst>
          </p:cNvPr>
          <p:cNvSpPr/>
          <p:nvPr/>
        </p:nvSpPr>
        <p:spPr>
          <a:xfrm>
            <a:off x="1821872" y="2288800"/>
            <a:ext cx="14644256" cy="237326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noProof="1">
                <a:solidFill>
                  <a:prstClr val="black"/>
                </a:solidFill>
                <a:latin typeface="Arial" panose="020B0604020202020204" pitchFamily="34" charset="0"/>
                <a:cs typeface="Arial" panose="020B0604020202020204" pitchFamily="34" charset="0"/>
              </a:rPr>
              <a:t>Câu </a:t>
            </a:r>
            <a:r>
              <a:rPr lang="vi-VN" sz="4400" b="1" noProof="1" smtClean="0">
                <a:solidFill>
                  <a:prstClr val="black"/>
                </a:solidFill>
                <a:latin typeface="Arial" panose="020B0604020202020204" pitchFamily="34" charset="0"/>
                <a:cs typeface="Arial" panose="020B0604020202020204" pitchFamily="34" charset="0"/>
              </a:rPr>
              <a:t>1: </a:t>
            </a:r>
            <a:r>
              <a:rPr lang="vi-VN" sz="4400" noProof="1" smtClean="0">
                <a:solidFill>
                  <a:prstClr val="black"/>
                </a:solidFill>
                <a:latin typeface="Arial" panose="020B0604020202020204" pitchFamily="34" charset="0"/>
                <a:cs typeface="Arial" panose="020B0604020202020204" pitchFamily="34" charset="0"/>
              </a:rPr>
              <a:t>Kiểu dữ liệu số nguyên được khai báo là</a:t>
            </a:r>
            <a:endParaRPr lang="vi-VN" sz="4400" noProof="1">
              <a:solidFill>
                <a:prstClr val="black"/>
              </a:solidFill>
              <a:latin typeface="Arial" panose="020B0604020202020204" pitchFamily="34" charset="0"/>
              <a:cs typeface="Arial" panose="020B0604020202020204" pitchFamily="34" charset="0"/>
            </a:endParaRPr>
          </a:p>
        </p:txBody>
      </p:sp>
      <p:sp>
        <p:nvSpPr>
          <p:cNvPr id="4" name="Đáp án đúng">
            <a:extLst>
              <a:ext uri="{FF2B5EF4-FFF2-40B4-BE49-F238E27FC236}">
                <a16:creationId xmlns="" xmlns:a16="http://schemas.microsoft.com/office/drawing/2014/main" id="{8B66CBE4-2DB9-BCF7-D1C4-281B894BFE17}"/>
              </a:ext>
            </a:extLst>
          </p:cNvPr>
          <p:cNvSpPr/>
          <p:nvPr/>
        </p:nvSpPr>
        <p:spPr>
          <a:xfrm>
            <a:off x="1821874" y="5233561"/>
            <a:ext cx="6802583" cy="186690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prstClr val="black"/>
                </a:solidFill>
                <a:latin typeface="Arial" panose="020B0604020202020204" pitchFamily="34" charset="0"/>
                <a:cs typeface="Arial" panose="020B0604020202020204" pitchFamily="34" charset="0"/>
              </a:rPr>
              <a:t>A. </a:t>
            </a:r>
            <a:r>
              <a:rPr lang="vi-VN" sz="4400" noProof="1" smtClean="0">
                <a:solidFill>
                  <a:prstClr val="black"/>
                </a:solidFill>
                <a:latin typeface="Arial" panose="020B0604020202020204" pitchFamily="34" charset="0"/>
                <a:cs typeface="Arial" panose="020B0604020202020204" pitchFamily="34" charset="0"/>
              </a:rPr>
              <a:t>integer</a:t>
            </a:r>
            <a:endParaRPr lang="vi-VN" sz="4400" noProof="1">
              <a:solidFill>
                <a:prstClr val="black"/>
              </a:solidFill>
              <a:cs typeface="Arial" panose="020B0604020202020204" pitchFamily="34" charset="0"/>
            </a:endParaRPr>
          </a:p>
        </p:txBody>
      </p:sp>
      <p:sp>
        <p:nvSpPr>
          <p:cNvPr id="5" name="Đáp án sai 1">
            <a:extLst>
              <a:ext uri="{FF2B5EF4-FFF2-40B4-BE49-F238E27FC236}">
                <a16:creationId xmlns="" xmlns:a16="http://schemas.microsoft.com/office/drawing/2014/main" id="{3FCD9830-5FD1-BD44-878B-228BD96CE996}"/>
              </a:ext>
            </a:extLst>
          </p:cNvPr>
          <p:cNvSpPr/>
          <p:nvPr/>
        </p:nvSpPr>
        <p:spPr>
          <a:xfrm>
            <a:off x="1821874" y="7685812"/>
            <a:ext cx="6802583" cy="186690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prstClr val="black"/>
                </a:solidFill>
                <a:latin typeface="Arial" panose="020B0604020202020204" pitchFamily="34" charset="0"/>
                <a:cs typeface="Arial" panose="020B0604020202020204" pitchFamily="34" charset="0"/>
              </a:rPr>
              <a:t>B. </a:t>
            </a:r>
            <a:r>
              <a:rPr lang="vi-VN" sz="4400" noProof="1" smtClean="0">
                <a:solidFill>
                  <a:prstClr val="black"/>
                </a:solidFill>
                <a:latin typeface="Arial" panose="020B0604020202020204" pitchFamily="34" charset="0"/>
                <a:cs typeface="Arial" panose="020B0604020202020204" pitchFamily="34" charset="0"/>
              </a:rPr>
              <a:t>float</a:t>
            </a:r>
            <a:endParaRPr lang="vi-VN" sz="4400" noProof="1">
              <a:solidFill>
                <a:prstClr val="black"/>
              </a:solidFill>
              <a:cs typeface="Arial" panose="020B0604020202020204" pitchFamily="34" charset="0"/>
            </a:endParaRPr>
          </a:p>
        </p:txBody>
      </p:sp>
      <p:sp>
        <p:nvSpPr>
          <p:cNvPr id="6" name="Đáp án sai 2">
            <a:extLst>
              <a:ext uri="{FF2B5EF4-FFF2-40B4-BE49-F238E27FC236}">
                <a16:creationId xmlns="" xmlns:a16="http://schemas.microsoft.com/office/drawing/2014/main" id="{6A919885-0285-0403-1E09-FA94D8BC080B}"/>
              </a:ext>
            </a:extLst>
          </p:cNvPr>
          <p:cNvSpPr/>
          <p:nvPr/>
        </p:nvSpPr>
        <p:spPr>
          <a:xfrm>
            <a:off x="9663547" y="5233561"/>
            <a:ext cx="6802583" cy="186690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prstClr val="black"/>
                </a:solidFill>
                <a:latin typeface="Arial" panose="020B0604020202020204" pitchFamily="34" charset="0"/>
                <a:cs typeface="Arial" panose="020B0604020202020204" pitchFamily="34" charset="0"/>
              </a:rPr>
              <a:t>C. </a:t>
            </a:r>
            <a:r>
              <a:rPr lang="vi-VN" sz="4400" noProof="1" smtClean="0">
                <a:solidFill>
                  <a:prstClr val="black"/>
                </a:solidFill>
                <a:latin typeface="Arial" panose="020B0604020202020204" pitchFamily="34" charset="0"/>
                <a:cs typeface="Arial" panose="020B0604020202020204" pitchFamily="34" charset="0"/>
              </a:rPr>
              <a:t>complex</a:t>
            </a:r>
            <a:endParaRPr lang="vi-VN" sz="4400" noProof="1">
              <a:solidFill>
                <a:prstClr val="black"/>
              </a:solidFill>
              <a:cs typeface="Arial" panose="020B0604020202020204" pitchFamily="34" charset="0"/>
            </a:endParaRPr>
          </a:p>
        </p:txBody>
      </p:sp>
      <p:sp>
        <p:nvSpPr>
          <p:cNvPr id="7" name="Đáp án sai 3">
            <a:extLst>
              <a:ext uri="{FF2B5EF4-FFF2-40B4-BE49-F238E27FC236}">
                <a16:creationId xmlns="" xmlns:a16="http://schemas.microsoft.com/office/drawing/2014/main" id="{2E7D83A4-3758-8699-4DD0-010A80780539}"/>
              </a:ext>
            </a:extLst>
          </p:cNvPr>
          <p:cNvSpPr/>
          <p:nvPr/>
        </p:nvSpPr>
        <p:spPr>
          <a:xfrm>
            <a:off x="9663546" y="7685812"/>
            <a:ext cx="6802583" cy="186690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prstClr val="black"/>
                </a:solidFill>
                <a:latin typeface="Arial" panose="020B0604020202020204" pitchFamily="34" charset="0"/>
                <a:cs typeface="Arial" panose="020B0604020202020204" pitchFamily="34" charset="0"/>
              </a:rPr>
              <a:t>D. </a:t>
            </a:r>
            <a:r>
              <a:rPr lang="vi-VN" sz="4400" noProof="1" smtClean="0">
                <a:solidFill>
                  <a:prstClr val="black"/>
                </a:solidFill>
                <a:latin typeface="Arial" panose="020B0604020202020204" pitchFamily="34" charset="0"/>
                <a:cs typeface="Arial" panose="020B0604020202020204" pitchFamily="34" charset="0"/>
              </a:rPr>
              <a:t>str</a:t>
            </a:r>
            <a:endParaRPr lang="vi-VN" sz="4400" noProof="1">
              <a:solidFill>
                <a:prstClr val="black"/>
              </a:solidFill>
              <a:cs typeface="Arial" panose="020B0604020202020204" pitchFamily="34" charset="0"/>
            </a:endParaRPr>
          </a:p>
        </p:txBody>
      </p:sp>
      <p:pic>
        <p:nvPicPr>
          <p:cNvPr id="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9"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224649" y="5674214"/>
            <a:ext cx="1279569" cy="1113741"/>
          </a:xfrm>
          <a:prstGeom prst="rect">
            <a:avLst/>
          </a:prstGeom>
        </p:spPr>
      </p:pic>
      <p:pic>
        <p:nvPicPr>
          <p:cNvPr id="10" name="Picture 9">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190945" y="5640535"/>
            <a:ext cx="1275183" cy="1136072"/>
          </a:xfrm>
          <a:prstGeom prst="rect">
            <a:avLst/>
          </a:prstGeom>
        </p:spPr>
      </p:pic>
      <p:pic>
        <p:nvPicPr>
          <p:cNvPr id="11"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190945" y="8115300"/>
            <a:ext cx="1275183" cy="1136072"/>
          </a:xfrm>
          <a:prstGeom prst="rect">
            <a:avLst/>
          </a:prstGeom>
        </p:spPr>
      </p:pic>
      <p:pic>
        <p:nvPicPr>
          <p:cNvPr id="12"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229035" y="8115300"/>
            <a:ext cx="1275183" cy="1136072"/>
          </a:xfrm>
          <a:prstGeom prst="rect">
            <a:avLst/>
          </a:prstGeom>
        </p:spPr>
      </p:pic>
      <p:pic>
        <p:nvPicPr>
          <p:cNvPr id="13"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pic>
        <p:nvPicPr>
          <p:cNvPr id="14" name="Picture 13"/>
          <p:cNvPicPr>
            <a:picLocks noChangeAspect="1"/>
          </p:cNvPicPr>
          <p:nvPr/>
        </p:nvPicPr>
        <p:blipFill>
          <a:blip r:embed="rId11"/>
          <a:stretch>
            <a:fillRect/>
          </a:stretch>
        </p:blipFill>
        <p:spPr>
          <a:xfrm>
            <a:off x="16230600" y="222312"/>
            <a:ext cx="1792379" cy="2103302"/>
          </a:xfrm>
          <a:prstGeom prst="rect">
            <a:avLst/>
          </a:prstGeom>
        </p:spPr>
      </p:pic>
      <p:pic>
        <p:nvPicPr>
          <p:cNvPr id="15" name="Picture 14"/>
          <p:cNvPicPr>
            <a:picLocks noChangeAspect="1"/>
          </p:cNvPicPr>
          <p:nvPr/>
        </p:nvPicPr>
        <p:blipFill>
          <a:blip r:embed="rId12"/>
          <a:stretch>
            <a:fillRect/>
          </a:stretch>
        </p:blipFill>
        <p:spPr>
          <a:xfrm>
            <a:off x="343834" y="8115300"/>
            <a:ext cx="1028091" cy="2163275"/>
          </a:xfrm>
          <a:prstGeom prst="rect">
            <a:avLst/>
          </a:prstGeom>
        </p:spPr>
      </p:pic>
    </p:spTree>
    <p:extLst>
      <p:ext uri="{BB962C8B-B14F-4D97-AF65-F5344CB8AC3E}">
        <p14:creationId xmlns:p14="http://schemas.microsoft.com/office/powerpoint/2010/main" val="281302681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anim calcmode="lin" valueType="num">
                                      <p:cBhvr>
                                        <p:cTn id="30" dur="500" fill="hold"/>
                                        <p:tgtEl>
                                          <p:spTgt spid="7"/>
                                        </p:tgtEl>
                                        <p:attrNameLst>
                                          <p:attrName>ppt_x</p:attrName>
                                        </p:attrNameLst>
                                      </p:cBhvr>
                                      <p:tavLst>
                                        <p:tav tm="0">
                                          <p:val>
                                            <p:strVal val="#ppt_x"/>
                                          </p:val>
                                        </p:tav>
                                        <p:tav tm="100000">
                                          <p:val>
                                            <p:strVal val="#ppt_x"/>
                                          </p:val>
                                        </p:tav>
                                      </p:tavLst>
                                    </p:anim>
                                    <p:anim calcmode="lin" valueType="num">
                                      <p:cBhvr>
                                        <p:cTn id="31"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4"/>
                                        </p:tgtEl>
                                        <p:attrNameLst>
                                          <p:attrName>fillcolor</p:attrName>
                                        </p:attrNameLst>
                                      </p:cBhvr>
                                      <p:to>
                                        <a:srgbClr val="92D050"/>
                                      </p:to>
                                    </p:animClr>
                                    <p:set>
                                      <p:cBhvr>
                                        <p:cTn id="37" dur="500" fill="hold"/>
                                        <p:tgtEl>
                                          <p:spTgt spid="4"/>
                                        </p:tgtEl>
                                        <p:attrNameLst>
                                          <p:attrName>fill.type</p:attrName>
                                        </p:attrNameLst>
                                      </p:cBhvr>
                                      <p:to>
                                        <p:strVal val="solid"/>
                                      </p:to>
                                    </p:set>
                                    <p:set>
                                      <p:cBhvr>
                                        <p:cTn id="38" dur="500" fill="hold"/>
                                        <p:tgtEl>
                                          <p:spTgt spid="4"/>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35" fill="hold"/>
                                        <p:tgtEl>
                                          <p:spTgt spid="8"/>
                                        </p:tgtEl>
                                      </p:cBhvr>
                                    </p:cmd>
                                  </p:childTnLst>
                                </p:cTn>
                              </p:par>
                              <p:par>
                                <p:cTn id="41" presetID="1" presetClass="entr" presetSubtype="0" fill="hold" nodeType="withEffect">
                                  <p:stCondLst>
                                    <p:cond delay="0"/>
                                  </p:stCondLst>
                                  <p:childTnLst>
                                    <p:set>
                                      <p:cBhvr>
                                        <p:cTn id="42" dur="1" fill="hold">
                                          <p:stCondLst>
                                            <p:cond delay="9"/>
                                          </p:stCondLst>
                                        </p:cTn>
                                        <p:tgtEl>
                                          <p:spTgt spid="9"/>
                                        </p:tgtEl>
                                        <p:attrNameLst>
                                          <p:attrName>style.visibility</p:attrName>
                                        </p:attrNameLst>
                                      </p:cBhvr>
                                      <p:to>
                                        <p:strVal val="visible"/>
                                      </p:to>
                                    </p:set>
                                  </p:childTnLst>
                                </p:cTn>
                              </p:par>
                              <p:par>
                                <p:cTn id="43" presetID="26" presetClass="emph" presetSubtype="0" repeatCount="4000" fill="hold" grpId="1" nodeType="withEffect">
                                  <p:stCondLst>
                                    <p:cond delay="0"/>
                                  </p:stCondLst>
                                  <p:childTnLst>
                                    <p:animEffect transition="out" filter="fade">
                                      <p:cBhvr>
                                        <p:cTn id="44" dur="500" tmFilter="0, 0; .2, .5; .8, .5; 1, 0"/>
                                        <p:tgtEl>
                                          <p:spTgt spid="4"/>
                                        </p:tgtEl>
                                      </p:cBhvr>
                                    </p:animEffect>
                                    <p:animScale>
                                      <p:cBhvr>
                                        <p:cTn id="45"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5"/>
                                        </p:tgtEl>
                                        <p:attrNameLst>
                                          <p:attrName>fillcolor</p:attrName>
                                        </p:attrNameLst>
                                      </p:cBhvr>
                                      <p:to>
                                        <a:srgbClr val="D99694"/>
                                      </p:to>
                                    </p:animClr>
                                    <p:set>
                                      <p:cBhvr>
                                        <p:cTn id="51" dur="500" fill="hold"/>
                                        <p:tgtEl>
                                          <p:spTgt spid="5"/>
                                        </p:tgtEl>
                                        <p:attrNameLst>
                                          <p:attrName>fill.type</p:attrName>
                                        </p:attrNameLst>
                                      </p:cBhvr>
                                      <p:to>
                                        <p:strVal val="solid"/>
                                      </p:to>
                                    </p:set>
                                    <p:set>
                                      <p:cBhvr>
                                        <p:cTn id="52" dur="500" fill="hold"/>
                                        <p:tgtEl>
                                          <p:spTgt spid="5"/>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13"/>
                                        </p:tgtEl>
                                      </p:cBhvr>
                                    </p:cmd>
                                  </p:childTnLst>
                                </p:cTn>
                              </p:par>
                              <p:par>
                                <p:cTn id="55" presetID="1"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26" presetClass="emph" presetSubtype="0" repeatCount="4000" fill="hold" grpId="1" nodeType="withEffect">
                                  <p:stCondLst>
                                    <p:cond delay="0"/>
                                  </p:stCondLst>
                                  <p:childTnLst>
                                    <p:animEffect transition="out" filter="fade">
                                      <p:cBhvr>
                                        <p:cTn id="58" dur="500" tmFilter="0, 0; .2, .5; .8, .5; 1, 0"/>
                                        <p:tgtEl>
                                          <p:spTgt spid="5"/>
                                        </p:tgtEl>
                                      </p:cBhvr>
                                    </p:animEffect>
                                    <p:animScale>
                                      <p:cBhvr>
                                        <p:cTn id="59"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6"/>
                                        </p:tgtEl>
                                        <p:attrNameLst>
                                          <p:attrName>fillcolor</p:attrName>
                                        </p:attrNameLst>
                                      </p:cBhvr>
                                      <p:to>
                                        <a:srgbClr val="D99694"/>
                                      </p:to>
                                    </p:animClr>
                                    <p:set>
                                      <p:cBhvr>
                                        <p:cTn id="65" dur="500" fill="hold"/>
                                        <p:tgtEl>
                                          <p:spTgt spid="6"/>
                                        </p:tgtEl>
                                        <p:attrNameLst>
                                          <p:attrName>fill.type</p:attrName>
                                        </p:attrNameLst>
                                      </p:cBhvr>
                                      <p:to>
                                        <p:strVal val="solid"/>
                                      </p:to>
                                    </p:set>
                                    <p:set>
                                      <p:cBhvr>
                                        <p:cTn id="66" dur="500" fill="hold"/>
                                        <p:tgtEl>
                                          <p:spTgt spid="6"/>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862" fill="hold"/>
                                        <p:tgtEl>
                                          <p:spTgt spid="13"/>
                                        </p:tgtEl>
                                      </p:cBhvr>
                                    </p:cmd>
                                  </p:childTnLst>
                                </p:cTn>
                              </p:par>
                              <p:par>
                                <p:cTn id="69" presetID="1" presetClass="entr" presetSubtype="0" fill="hold" nodeType="withEffect">
                                  <p:stCondLst>
                                    <p:cond delay="0"/>
                                  </p:stCondLst>
                                  <p:childTnLst>
                                    <p:set>
                                      <p:cBhvr>
                                        <p:cTn id="70" dur="1" fill="hold">
                                          <p:stCondLst>
                                            <p:cond delay="9"/>
                                          </p:stCondLst>
                                        </p:cTn>
                                        <p:tgtEl>
                                          <p:spTgt spid="10"/>
                                        </p:tgtEl>
                                        <p:attrNameLst>
                                          <p:attrName>style.visibility</p:attrName>
                                        </p:attrNameLst>
                                      </p:cBhvr>
                                      <p:to>
                                        <p:strVal val="visible"/>
                                      </p:to>
                                    </p:set>
                                  </p:childTnLst>
                                </p:cTn>
                              </p:par>
                              <p:par>
                                <p:cTn id="71" presetID="26" presetClass="emph" presetSubtype="0" repeatCount="4000" fill="hold" grpId="1" nodeType="withEffect">
                                  <p:stCondLst>
                                    <p:cond delay="0"/>
                                  </p:stCondLst>
                                  <p:childTnLst>
                                    <p:animEffect transition="out" filter="fade">
                                      <p:cBhvr>
                                        <p:cTn id="72" dur="500" tmFilter="0, 0; .2, .5; .8, .5; 1, 0"/>
                                        <p:tgtEl>
                                          <p:spTgt spid="6"/>
                                        </p:tgtEl>
                                      </p:cBhvr>
                                    </p:animEffect>
                                    <p:animScale>
                                      <p:cBhvr>
                                        <p:cTn id="73"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74" restart="whenNotActive" fill="hold" evtFilter="cancelBubble" nodeType="interactiveSeq">
                <p:stCondLst>
                  <p:cond evt="onClick" delay="0">
                    <p:tgtEl>
                      <p:spTgt spid="7"/>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7"/>
                                        </p:tgtEl>
                                        <p:attrNameLst>
                                          <p:attrName>fillcolor</p:attrName>
                                        </p:attrNameLst>
                                      </p:cBhvr>
                                      <p:to>
                                        <a:srgbClr val="D99694"/>
                                      </p:to>
                                    </p:animClr>
                                    <p:set>
                                      <p:cBhvr>
                                        <p:cTn id="79" dur="500" fill="hold"/>
                                        <p:tgtEl>
                                          <p:spTgt spid="7"/>
                                        </p:tgtEl>
                                        <p:attrNameLst>
                                          <p:attrName>fill.type</p:attrName>
                                        </p:attrNameLst>
                                      </p:cBhvr>
                                      <p:to>
                                        <p:strVal val="solid"/>
                                      </p:to>
                                    </p:set>
                                    <p:set>
                                      <p:cBhvr>
                                        <p:cTn id="80" dur="500" fill="hold"/>
                                        <p:tgtEl>
                                          <p:spTgt spid="7"/>
                                        </p:tgtEl>
                                        <p:attrNameLst>
                                          <p:attrName>fill.on</p:attrName>
                                        </p:attrNameLst>
                                      </p:cBhvr>
                                      <p:to>
                                        <p:strVal val="true"/>
                                      </p:to>
                                    </p:set>
                                  </p:childTnLst>
                                </p:cTn>
                              </p:par>
                              <p:par>
                                <p:cTn id="81" presetID="1" presetClass="mediacall" presetSubtype="0" fill="hold" nodeType="withEffect">
                                  <p:stCondLst>
                                    <p:cond delay="0"/>
                                  </p:stCondLst>
                                  <p:childTnLst>
                                    <p:cmd type="call" cmd="playFrom(0.0)">
                                      <p:cBhvr>
                                        <p:cTn id="82" dur="862" fill="hold"/>
                                        <p:tgtEl>
                                          <p:spTgt spid="13"/>
                                        </p:tgtEl>
                                      </p:cBhvr>
                                    </p:cmd>
                                  </p:childTnLst>
                                </p:cTn>
                              </p:par>
                              <p:par>
                                <p:cTn id="83" presetID="1" presetClass="entr" presetSubtype="0" fill="hold" nodeType="withEffect">
                                  <p:stCondLst>
                                    <p:cond delay="0"/>
                                  </p:stCondLst>
                                  <p:childTnLst>
                                    <p:set>
                                      <p:cBhvr>
                                        <p:cTn id="84" dur="1" fill="hold">
                                          <p:stCondLst>
                                            <p:cond delay="9"/>
                                          </p:stCondLst>
                                        </p:cTn>
                                        <p:tgtEl>
                                          <p:spTgt spid="11"/>
                                        </p:tgtEl>
                                        <p:attrNameLst>
                                          <p:attrName>style.visibility</p:attrName>
                                        </p:attrNameLst>
                                      </p:cBhvr>
                                      <p:to>
                                        <p:strVal val="visible"/>
                                      </p:to>
                                    </p:set>
                                  </p:childTnLst>
                                </p:cTn>
                              </p:par>
                              <p:par>
                                <p:cTn id="85" presetID="26" presetClass="emph" presetSubtype="0" repeatCount="4000" fill="hold" grpId="1" nodeType="withEffect">
                                  <p:stCondLst>
                                    <p:cond delay="0"/>
                                  </p:stCondLst>
                                  <p:childTnLst>
                                    <p:animEffect transition="out" filter="fade">
                                      <p:cBhvr>
                                        <p:cTn id="86" dur="500" tmFilter="0, 0; .2, .5; .8, .5; 1, 0"/>
                                        <p:tgtEl>
                                          <p:spTgt spid="7"/>
                                        </p:tgtEl>
                                      </p:cBhvr>
                                    </p:animEffect>
                                    <p:animScale>
                                      <p:cBhvr>
                                        <p:cTn id="87"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8" fill="hold" display="0">
                  <p:stCondLst>
                    <p:cond delay="indefinite"/>
                  </p:stCondLst>
                  <p:endCondLst>
                    <p:cond evt="onStopAudio" delay="0">
                      <p:tgtEl>
                        <p:sldTgt/>
                      </p:tgtEl>
                    </p:cond>
                  </p:endCondLst>
                </p:cTn>
                <p:tgtEl>
                  <p:spTgt spid="8"/>
                </p:tgtEl>
              </p:cMediaNode>
            </p:audio>
            <p:audio>
              <p:cMediaNode vol="80000">
                <p:cTn id="89"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FE1"/>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 xmlns:a16="http://schemas.microsoft.com/office/drawing/2014/main" id="{4ADFFF1A-F500-CC57-185E-00F4826D0836}"/>
              </a:ext>
            </a:extLst>
          </p:cNvPr>
          <p:cNvSpPr/>
          <p:nvPr/>
        </p:nvSpPr>
        <p:spPr>
          <a:xfrm>
            <a:off x="1821872" y="1165515"/>
            <a:ext cx="14644256" cy="299258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noProof="1">
                <a:solidFill>
                  <a:prstClr val="black"/>
                </a:solidFill>
                <a:latin typeface="Arial" panose="020B0604020202020204" pitchFamily="34" charset="0"/>
                <a:cs typeface="Arial" panose="020B0604020202020204" pitchFamily="34" charset="0"/>
              </a:rPr>
              <a:t>Câu </a:t>
            </a:r>
            <a:r>
              <a:rPr lang="vi-VN" sz="4400" b="1" noProof="1" smtClean="0">
                <a:solidFill>
                  <a:prstClr val="black"/>
                </a:solidFill>
                <a:latin typeface="Arial" panose="020B0604020202020204" pitchFamily="34" charset="0"/>
                <a:cs typeface="Arial" panose="020B0604020202020204" pitchFamily="34" charset="0"/>
              </a:rPr>
              <a:t>2: </a:t>
            </a:r>
            <a:r>
              <a:rPr lang="vi-VN" sz="4400" noProof="1" smtClean="0">
                <a:solidFill>
                  <a:prstClr val="black"/>
                </a:solidFill>
                <a:latin typeface="Arial" panose="020B0604020202020204" pitchFamily="34" charset="0"/>
                <a:cs typeface="Arial" panose="020B0604020202020204" pitchFamily="34" charset="0"/>
              </a:rPr>
              <a:t>Chức năng của hàm </a:t>
            </a:r>
            <a:r>
              <a:rPr lang="vi-VN" sz="4400" b="1" noProof="1" smtClean="0">
                <a:solidFill>
                  <a:prstClr val="black"/>
                </a:solidFill>
                <a:latin typeface="Arial" panose="020B0604020202020204" pitchFamily="34" charset="0"/>
                <a:cs typeface="Arial" panose="020B0604020202020204" pitchFamily="34" charset="0"/>
              </a:rPr>
              <a:t>mean</a:t>
            </a:r>
            <a:r>
              <a:rPr lang="vi-VN" sz="4400" noProof="1" smtClean="0">
                <a:solidFill>
                  <a:prstClr val="black"/>
                </a:solidFill>
                <a:latin typeface="Arial" panose="020B0604020202020204" pitchFamily="34" charset="0"/>
                <a:cs typeface="Arial" panose="020B0604020202020204" pitchFamily="34" charset="0"/>
              </a:rPr>
              <a:t> là gì? </a:t>
            </a:r>
            <a:endParaRPr lang="vi-VN" sz="4400" noProof="1">
              <a:solidFill>
                <a:prstClr val="black"/>
              </a:solidFill>
              <a:latin typeface="Arial" panose="020B0604020202020204" pitchFamily="34" charset="0"/>
              <a:cs typeface="Arial" panose="020B0604020202020204" pitchFamily="34" charset="0"/>
            </a:endParaRPr>
          </a:p>
        </p:txBody>
      </p:sp>
      <p:sp>
        <p:nvSpPr>
          <p:cNvPr id="3" name="Đáp án đúng">
            <a:extLst>
              <a:ext uri="{FF2B5EF4-FFF2-40B4-BE49-F238E27FC236}">
                <a16:creationId xmlns="" xmlns:a16="http://schemas.microsoft.com/office/drawing/2014/main" id="{8B66CBE4-2DB9-BCF7-D1C4-281B894BFE17}"/>
              </a:ext>
            </a:extLst>
          </p:cNvPr>
          <p:cNvSpPr/>
          <p:nvPr/>
        </p:nvSpPr>
        <p:spPr>
          <a:xfrm>
            <a:off x="9663544" y="4615297"/>
            <a:ext cx="6802583" cy="199505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4400" noProof="1">
                <a:solidFill>
                  <a:schemeClr val="tx1"/>
                </a:solidFill>
                <a:latin typeface="Arial" panose="020B0604020202020204" pitchFamily="34" charset="0"/>
                <a:cs typeface="Arial" panose="020B0604020202020204" pitchFamily="34" charset="0"/>
              </a:rPr>
              <a:t>C. </a:t>
            </a:r>
            <a:r>
              <a:rPr lang="en-US" sz="4400">
                <a:solidFill>
                  <a:schemeClr val="tx1"/>
                </a:solidFill>
                <a:latin typeface="Arial" panose="020B0604020202020204" pitchFamily="34" charset="0"/>
                <a:cs typeface="Arial" panose="020B0604020202020204" pitchFamily="34" charset="0"/>
              </a:rPr>
              <a:t>Trả về trung bình cộng các phần tử</a:t>
            </a:r>
            <a:endParaRPr lang="vi-VN" sz="4400" noProof="1">
              <a:solidFill>
                <a:schemeClr val="tx1"/>
              </a:solidFill>
              <a:latin typeface="Arial" panose="020B0604020202020204" pitchFamily="34" charset="0"/>
              <a:cs typeface="Arial" panose="020B0604020202020204" pitchFamily="34" charset="0"/>
            </a:endParaRPr>
          </a:p>
        </p:txBody>
      </p:sp>
      <p:sp>
        <p:nvSpPr>
          <p:cNvPr id="4" name="Đáp án sai 1">
            <a:extLst>
              <a:ext uri="{FF2B5EF4-FFF2-40B4-BE49-F238E27FC236}">
                <a16:creationId xmlns="" xmlns:a16="http://schemas.microsoft.com/office/drawing/2014/main" id="{3FCD9830-5FD1-BD44-878B-228BD96CE996}"/>
              </a:ext>
            </a:extLst>
          </p:cNvPr>
          <p:cNvSpPr/>
          <p:nvPr/>
        </p:nvSpPr>
        <p:spPr>
          <a:xfrm>
            <a:off x="1821872" y="4615297"/>
            <a:ext cx="6802583" cy="199505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prstClr val="black"/>
                </a:solidFill>
                <a:latin typeface="Arial" panose="020B0604020202020204" pitchFamily="34" charset="0"/>
                <a:cs typeface="Arial" panose="020B0604020202020204" pitchFamily="34" charset="0"/>
              </a:rPr>
              <a:t>A. </a:t>
            </a:r>
            <a:r>
              <a:rPr lang="vi-VN" sz="4400" noProof="1" smtClean="0">
                <a:solidFill>
                  <a:prstClr val="black"/>
                </a:solidFill>
                <a:latin typeface="Arial" panose="020B0604020202020204" pitchFamily="34" charset="0"/>
                <a:cs typeface="Arial" panose="020B0604020202020204" pitchFamily="34" charset="0"/>
              </a:rPr>
              <a:t>Trả về trung vị</a:t>
            </a:r>
            <a:endParaRPr lang="vi-VN" sz="4400" noProof="1">
              <a:solidFill>
                <a:prstClr val="black"/>
              </a:solidFill>
              <a:latin typeface="Arial" panose="020B0604020202020204" pitchFamily="34" charset="0"/>
              <a:cs typeface="Arial" panose="020B0604020202020204" pitchFamily="34" charset="0"/>
            </a:endParaRPr>
          </a:p>
        </p:txBody>
      </p:sp>
      <p:sp>
        <p:nvSpPr>
          <p:cNvPr id="5" name="Đáp án sai 2">
            <a:extLst>
              <a:ext uri="{FF2B5EF4-FFF2-40B4-BE49-F238E27FC236}">
                <a16:creationId xmlns="" xmlns:a16="http://schemas.microsoft.com/office/drawing/2014/main" id="{6A919885-0285-0403-1E09-FA94D8BC080B}"/>
              </a:ext>
            </a:extLst>
          </p:cNvPr>
          <p:cNvSpPr/>
          <p:nvPr/>
        </p:nvSpPr>
        <p:spPr>
          <a:xfrm>
            <a:off x="1821872" y="7076198"/>
            <a:ext cx="6802583" cy="199505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prstClr val="black"/>
                </a:solidFill>
                <a:latin typeface="Arial" panose="020B0604020202020204" pitchFamily="34" charset="0"/>
                <a:cs typeface="Arial" panose="020B0604020202020204" pitchFamily="34" charset="0"/>
              </a:rPr>
              <a:t>B. </a:t>
            </a:r>
            <a:r>
              <a:rPr lang="vi-VN" sz="4400" noProof="1" smtClean="0">
                <a:solidFill>
                  <a:prstClr val="black"/>
                </a:solidFill>
                <a:latin typeface="Arial" panose="020B0604020202020204" pitchFamily="34" charset="0"/>
                <a:cs typeface="Arial" panose="020B0604020202020204" pitchFamily="34" charset="0"/>
              </a:rPr>
              <a:t>Khai báo mảng</a:t>
            </a:r>
            <a:endParaRPr lang="vi-VN" sz="4400" noProof="1">
              <a:solidFill>
                <a:prstClr val="black"/>
              </a:solidFill>
              <a:latin typeface="Arial" panose="020B0604020202020204" pitchFamily="34" charset="0"/>
              <a:cs typeface="Arial" panose="020B0604020202020204" pitchFamily="34" charset="0"/>
            </a:endParaRPr>
          </a:p>
        </p:txBody>
      </p:sp>
      <p:sp>
        <p:nvSpPr>
          <p:cNvPr id="6" name="Đáp án sai 3">
            <a:extLst>
              <a:ext uri="{FF2B5EF4-FFF2-40B4-BE49-F238E27FC236}">
                <a16:creationId xmlns="" xmlns:a16="http://schemas.microsoft.com/office/drawing/2014/main" id="{2E7D83A4-3758-8699-4DD0-010A80780539}"/>
              </a:ext>
            </a:extLst>
          </p:cNvPr>
          <p:cNvSpPr/>
          <p:nvPr/>
        </p:nvSpPr>
        <p:spPr>
          <a:xfrm>
            <a:off x="9663544" y="7067548"/>
            <a:ext cx="6802583" cy="199505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sz="4400" noProof="1">
                <a:solidFill>
                  <a:schemeClr val="tx1"/>
                </a:solidFill>
                <a:latin typeface="Arial" panose="020B0604020202020204" pitchFamily="34" charset="0"/>
                <a:cs typeface="Arial" panose="020B0604020202020204" pitchFamily="34" charset="0"/>
              </a:rPr>
              <a:t>D. </a:t>
            </a:r>
            <a:r>
              <a:rPr lang="en-US" sz="4400">
                <a:solidFill>
                  <a:schemeClr val="tx1"/>
                </a:solidFill>
                <a:latin typeface="Arial" panose="020B0604020202020204" pitchFamily="34" charset="0"/>
                <a:cs typeface="Arial" panose="020B0604020202020204" pitchFamily="34" charset="0"/>
              </a:rPr>
              <a:t>Trả về giá trị </a:t>
            </a:r>
            <a:r>
              <a:rPr lang="vi-VN" sz="4400" smtClean="0">
                <a:solidFill>
                  <a:schemeClr val="tx1"/>
                </a:solidFill>
                <a:latin typeface="Arial" panose="020B0604020202020204" pitchFamily="34" charset="0"/>
                <a:cs typeface="Arial" panose="020B0604020202020204" pitchFamily="34" charset="0"/>
              </a:rPr>
              <a:t>lớn nhất trong</a:t>
            </a:r>
            <a:r>
              <a:rPr lang="en-US" sz="4400" smtClean="0">
                <a:solidFill>
                  <a:schemeClr val="tx1"/>
                </a:solidFill>
                <a:latin typeface="Arial" panose="020B0604020202020204" pitchFamily="34" charset="0"/>
                <a:cs typeface="Arial" panose="020B0604020202020204" pitchFamily="34" charset="0"/>
              </a:rPr>
              <a:t> </a:t>
            </a:r>
            <a:r>
              <a:rPr lang="en-US" sz="4400">
                <a:solidFill>
                  <a:schemeClr val="tx1"/>
                </a:solidFill>
                <a:latin typeface="Arial" panose="020B0604020202020204" pitchFamily="34" charset="0"/>
                <a:cs typeface="Arial" panose="020B0604020202020204" pitchFamily="34" charset="0"/>
              </a:rPr>
              <a:t>dãy số</a:t>
            </a:r>
          </a:p>
        </p:txBody>
      </p:sp>
      <p:pic>
        <p:nvPicPr>
          <p:cNvPr id="7"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8"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076643" y="5055951"/>
            <a:ext cx="1279569" cy="1113741"/>
          </a:xfrm>
          <a:prstGeom prst="rect">
            <a:avLst/>
          </a:prstGeom>
        </p:spPr>
      </p:pic>
      <p:pic>
        <p:nvPicPr>
          <p:cNvPr id="9" name="Picture 8">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229036" y="7497037"/>
            <a:ext cx="1275183" cy="1136072"/>
          </a:xfrm>
          <a:prstGeom prst="rect">
            <a:avLst/>
          </a:prstGeom>
        </p:spPr>
      </p:pic>
      <p:pic>
        <p:nvPicPr>
          <p:cNvPr id="10"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190943" y="7497037"/>
            <a:ext cx="1275183" cy="1136072"/>
          </a:xfrm>
          <a:prstGeom prst="rect">
            <a:avLst/>
          </a:prstGeom>
        </p:spPr>
      </p:pic>
      <p:pic>
        <p:nvPicPr>
          <p:cNvPr id="11"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229036" y="5022272"/>
            <a:ext cx="1275183" cy="1136072"/>
          </a:xfrm>
          <a:prstGeom prst="rect">
            <a:avLst/>
          </a:prstGeom>
        </p:spPr>
      </p:pic>
      <p:pic>
        <p:nvPicPr>
          <p:cNvPr id="12"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pic>
        <p:nvPicPr>
          <p:cNvPr id="13" name="Picture 12"/>
          <p:cNvPicPr>
            <a:picLocks noChangeAspect="1"/>
          </p:cNvPicPr>
          <p:nvPr/>
        </p:nvPicPr>
        <p:blipFill>
          <a:blip r:embed="rId11"/>
          <a:stretch>
            <a:fillRect/>
          </a:stretch>
        </p:blipFill>
        <p:spPr>
          <a:xfrm>
            <a:off x="16230600" y="222312"/>
            <a:ext cx="1792379" cy="2103302"/>
          </a:xfrm>
          <a:prstGeom prst="rect">
            <a:avLst/>
          </a:prstGeom>
        </p:spPr>
      </p:pic>
      <p:pic>
        <p:nvPicPr>
          <p:cNvPr id="14" name="Picture 13"/>
          <p:cNvPicPr>
            <a:picLocks noChangeAspect="1"/>
          </p:cNvPicPr>
          <p:nvPr/>
        </p:nvPicPr>
        <p:blipFill>
          <a:blip r:embed="rId12"/>
          <a:stretch>
            <a:fillRect/>
          </a:stretch>
        </p:blipFill>
        <p:spPr>
          <a:xfrm>
            <a:off x="343834" y="8115300"/>
            <a:ext cx="1028091" cy="2163275"/>
          </a:xfrm>
          <a:prstGeom prst="rect">
            <a:avLst/>
          </a:prstGeom>
        </p:spPr>
      </p:pic>
    </p:spTree>
    <p:extLst>
      <p:ext uri="{BB962C8B-B14F-4D97-AF65-F5344CB8AC3E}">
        <p14:creationId xmlns:p14="http://schemas.microsoft.com/office/powerpoint/2010/main" val="152425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anim calcmode="lin" valueType="num">
                                      <p:cBhvr>
                                        <p:cTn id="24" dur="500" fill="hold"/>
                                        <p:tgtEl>
                                          <p:spTgt spid="3"/>
                                        </p:tgtEl>
                                        <p:attrNameLst>
                                          <p:attrName>ppt_x</p:attrName>
                                        </p:attrNameLst>
                                      </p:cBhvr>
                                      <p:tavLst>
                                        <p:tav tm="0">
                                          <p:val>
                                            <p:strVal val="#ppt_x"/>
                                          </p:val>
                                        </p:tav>
                                        <p:tav tm="100000">
                                          <p:val>
                                            <p:strVal val="#ppt_x"/>
                                          </p:val>
                                        </p:tav>
                                      </p:tavLst>
                                    </p:anim>
                                    <p:anim calcmode="lin" valueType="num">
                                      <p:cBhvr>
                                        <p:cTn id="25" dur="5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3"/>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3"/>
                                        </p:tgtEl>
                                        <p:attrNameLst>
                                          <p:attrName>fillcolor</p:attrName>
                                        </p:attrNameLst>
                                      </p:cBhvr>
                                      <p:to>
                                        <a:srgbClr val="92D050"/>
                                      </p:to>
                                    </p:animClr>
                                    <p:set>
                                      <p:cBhvr>
                                        <p:cTn id="37" dur="500" fill="hold"/>
                                        <p:tgtEl>
                                          <p:spTgt spid="3"/>
                                        </p:tgtEl>
                                        <p:attrNameLst>
                                          <p:attrName>fill.type</p:attrName>
                                        </p:attrNameLst>
                                      </p:cBhvr>
                                      <p:to>
                                        <p:strVal val="solid"/>
                                      </p:to>
                                    </p:set>
                                    <p:set>
                                      <p:cBhvr>
                                        <p:cTn id="38" dur="500" fill="hold"/>
                                        <p:tgtEl>
                                          <p:spTgt spid="3"/>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35" fill="hold"/>
                                        <p:tgtEl>
                                          <p:spTgt spid="7"/>
                                        </p:tgtEl>
                                      </p:cBhvr>
                                    </p:cmd>
                                  </p:childTnLst>
                                </p:cTn>
                              </p:par>
                              <p:par>
                                <p:cTn id="41" presetID="1" presetClass="entr" presetSubtype="0" fill="hold" nodeType="withEffect">
                                  <p:stCondLst>
                                    <p:cond delay="0"/>
                                  </p:stCondLst>
                                  <p:childTnLst>
                                    <p:set>
                                      <p:cBhvr>
                                        <p:cTn id="42" dur="1" fill="hold">
                                          <p:stCondLst>
                                            <p:cond delay="9"/>
                                          </p:stCondLst>
                                        </p:cTn>
                                        <p:tgtEl>
                                          <p:spTgt spid="8"/>
                                        </p:tgtEl>
                                        <p:attrNameLst>
                                          <p:attrName>style.visibility</p:attrName>
                                        </p:attrNameLst>
                                      </p:cBhvr>
                                      <p:to>
                                        <p:strVal val="visible"/>
                                      </p:to>
                                    </p:set>
                                  </p:childTnLst>
                                </p:cTn>
                              </p:par>
                              <p:par>
                                <p:cTn id="43" presetID="26" presetClass="emph" presetSubtype="0" repeatCount="4000" fill="hold" grpId="1" nodeType="withEffect">
                                  <p:stCondLst>
                                    <p:cond delay="0"/>
                                  </p:stCondLst>
                                  <p:childTnLst>
                                    <p:animEffect transition="out" filter="fade">
                                      <p:cBhvr>
                                        <p:cTn id="44" dur="500" tmFilter="0, 0; .2, .5; .8, .5; 1, 0"/>
                                        <p:tgtEl>
                                          <p:spTgt spid="3"/>
                                        </p:tgtEl>
                                      </p:cBhvr>
                                    </p:animEffect>
                                    <p:animScale>
                                      <p:cBhvr>
                                        <p:cTn id="45"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46" restart="whenNotActive" fill="hold" evtFilter="cancelBubble" nodeType="interactiveSeq">
                <p:stCondLst>
                  <p:cond evt="onClick" delay="0">
                    <p:tgtEl>
                      <p:spTgt spid="4"/>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4"/>
                                        </p:tgtEl>
                                        <p:attrNameLst>
                                          <p:attrName>fillcolor</p:attrName>
                                        </p:attrNameLst>
                                      </p:cBhvr>
                                      <p:to>
                                        <a:srgbClr val="D99694"/>
                                      </p:to>
                                    </p:animClr>
                                    <p:set>
                                      <p:cBhvr>
                                        <p:cTn id="51" dur="500" fill="hold"/>
                                        <p:tgtEl>
                                          <p:spTgt spid="4"/>
                                        </p:tgtEl>
                                        <p:attrNameLst>
                                          <p:attrName>fill.type</p:attrName>
                                        </p:attrNameLst>
                                      </p:cBhvr>
                                      <p:to>
                                        <p:strVal val="solid"/>
                                      </p:to>
                                    </p:set>
                                    <p:set>
                                      <p:cBhvr>
                                        <p:cTn id="52" dur="500" fill="hold"/>
                                        <p:tgtEl>
                                          <p:spTgt spid="4"/>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12"/>
                                        </p:tgtEl>
                                      </p:cBhvr>
                                    </p:cmd>
                                  </p:childTnLst>
                                </p:cTn>
                              </p:par>
                              <p:par>
                                <p:cTn id="55" presetID="1"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par>
                                <p:cTn id="57" presetID="26" presetClass="emph" presetSubtype="0" repeatCount="4000" fill="hold" grpId="1" nodeType="withEffect">
                                  <p:stCondLst>
                                    <p:cond delay="0"/>
                                  </p:stCondLst>
                                  <p:childTnLst>
                                    <p:animEffect transition="out" filter="fade">
                                      <p:cBhvr>
                                        <p:cTn id="58" dur="500" tmFilter="0, 0; .2, .5; .8, .5; 1, 0"/>
                                        <p:tgtEl>
                                          <p:spTgt spid="4"/>
                                        </p:tgtEl>
                                      </p:cBhvr>
                                    </p:animEffect>
                                    <p:animScale>
                                      <p:cBhvr>
                                        <p:cTn id="59"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60" restart="whenNotActive" fill="hold" evtFilter="cancelBubble" nodeType="interactiveSeq">
                <p:stCondLst>
                  <p:cond evt="onClick" delay="0">
                    <p:tgtEl>
                      <p:spTgt spid="5"/>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5"/>
                                        </p:tgtEl>
                                        <p:attrNameLst>
                                          <p:attrName>fillcolor</p:attrName>
                                        </p:attrNameLst>
                                      </p:cBhvr>
                                      <p:to>
                                        <a:srgbClr val="D99694"/>
                                      </p:to>
                                    </p:animClr>
                                    <p:set>
                                      <p:cBhvr>
                                        <p:cTn id="65" dur="500" fill="hold"/>
                                        <p:tgtEl>
                                          <p:spTgt spid="5"/>
                                        </p:tgtEl>
                                        <p:attrNameLst>
                                          <p:attrName>fill.type</p:attrName>
                                        </p:attrNameLst>
                                      </p:cBhvr>
                                      <p:to>
                                        <p:strVal val="solid"/>
                                      </p:to>
                                    </p:set>
                                    <p:set>
                                      <p:cBhvr>
                                        <p:cTn id="66" dur="500" fill="hold"/>
                                        <p:tgtEl>
                                          <p:spTgt spid="5"/>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862" fill="hold"/>
                                        <p:tgtEl>
                                          <p:spTgt spid="12"/>
                                        </p:tgtEl>
                                      </p:cBhvr>
                                    </p:cmd>
                                  </p:childTnLst>
                                </p:cTn>
                              </p:par>
                              <p:par>
                                <p:cTn id="69" presetID="1" presetClass="entr" presetSubtype="0" fill="hold" nodeType="withEffect">
                                  <p:stCondLst>
                                    <p:cond delay="0"/>
                                  </p:stCondLst>
                                  <p:childTnLst>
                                    <p:set>
                                      <p:cBhvr>
                                        <p:cTn id="70" dur="1" fill="hold">
                                          <p:stCondLst>
                                            <p:cond delay="9"/>
                                          </p:stCondLst>
                                        </p:cTn>
                                        <p:tgtEl>
                                          <p:spTgt spid="9"/>
                                        </p:tgtEl>
                                        <p:attrNameLst>
                                          <p:attrName>style.visibility</p:attrName>
                                        </p:attrNameLst>
                                      </p:cBhvr>
                                      <p:to>
                                        <p:strVal val="visible"/>
                                      </p:to>
                                    </p:set>
                                  </p:childTnLst>
                                </p:cTn>
                              </p:par>
                              <p:par>
                                <p:cTn id="71" presetID="26" presetClass="emph" presetSubtype="0" repeatCount="4000" fill="hold" grpId="1" nodeType="withEffect">
                                  <p:stCondLst>
                                    <p:cond delay="0"/>
                                  </p:stCondLst>
                                  <p:childTnLst>
                                    <p:animEffect transition="out" filter="fade">
                                      <p:cBhvr>
                                        <p:cTn id="72" dur="500" tmFilter="0, 0; .2, .5; .8, .5; 1, 0"/>
                                        <p:tgtEl>
                                          <p:spTgt spid="5"/>
                                        </p:tgtEl>
                                      </p:cBhvr>
                                    </p:animEffect>
                                    <p:animScale>
                                      <p:cBhvr>
                                        <p:cTn id="73"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74" restart="whenNotActive" fill="hold" evtFilter="cancelBubble" nodeType="interactiveSeq">
                <p:stCondLst>
                  <p:cond evt="onClick" delay="0">
                    <p:tgtEl>
                      <p:spTgt spid="6"/>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6"/>
                                        </p:tgtEl>
                                        <p:attrNameLst>
                                          <p:attrName>fillcolor</p:attrName>
                                        </p:attrNameLst>
                                      </p:cBhvr>
                                      <p:to>
                                        <a:srgbClr val="D99694"/>
                                      </p:to>
                                    </p:animClr>
                                    <p:set>
                                      <p:cBhvr>
                                        <p:cTn id="79" dur="500" fill="hold"/>
                                        <p:tgtEl>
                                          <p:spTgt spid="6"/>
                                        </p:tgtEl>
                                        <p:attrNameLst>
                                          <p:attrName>fill.type</p:attrName>
                                        </p:attrNameLst>
                                      </p:cBhvr>
                                      <p:to>
                                        <p:strVal val="solid"/>
                                      </p:to>
                                    </p:set>
                                    <p:set>
                                      <p:cBhvr>
                                        <p:cTn id="80" dur="500" fill="hold"/>
                                        <p:tgtEl>
                                          <p:spTgt spid="6"/>
                                        </p:tgtEl>
                                        <p:attrNameLst>
                                          <p:attrName>fill.on</p:attrName>
                                        </p:attrNameLst>
                                      </p:cBhvr>
                                      <p:to>
                                        <p:strVal val="true"/>
                                      </p:to>
                                    </p:set>
                                  </p:childTnLst>
                                </p:cTn>
                              </p:par>
                              <p:par>
                                <p:cTn id="81" presetID="1" presetClass="mediacall" presetSubtype="0" fill="hold" nodeType="withEffect">
                                  <p:stCondLst>
                                    <p:cond delay="0"/>
                                  </p:stCondLst>
                                  <p:childTnLst>
                                    <p:cmd type="call" cmd="playFrom(0.0)">
                                      <p:cBhvr>
                                        <p:cTn id="82" dur="862" fill="hold"/>
                                        <p:tgtEl>
                                          <p:spTgt spid="12"/>
                                        </p:tgtEl>
                                      </p:cBhvr>
                                    </p:cmd>
                                  </p:childTnLst>
                                </p:cTn>
                              </p:par>
                              <p:par>
                                <p:cTn id="83" presetID="1" presetClass="entr" presetSubtype="0" fill="hold" nodeType="withEffect">
                                  <p:stCondLst>
                                    <p:cond delay="0"/>
                                  </p:stCondLst>
                                  <p:childTnLst>
                                    <p:set>
                                      <p:cBhvr>
                                        <p:cTn id="84" dur="1" fill="hold">
                                          <p:stCondLst>
                                            <p:cond delay="9"/>
                                          </p:stCondLst>
                                        </p:cTn>
                                        <p:tgtEl>
                                          <p:spTgt spid="10"/>
                                        </p:tgtEl>
                                        <p:attrNameLst>
                                          <p:attrName>style.visibility</p:attrName>
                                        </p:attrNameLst>
                                      </p:cBhvr>
                                      <p:to>
                                        <p:strVal val="visible"/>
                                      </p:to>
                                    </p:set>
                                  </p:childTnLst>
                                </p:cTn>
                              </p:par>
                              <p:par>
                                <p:cTn id="85" presetID="26" presetClass="emph" presetSubtype="0" repeatCount="4000" fill="hold" grpId="1" nodeType="withEffect">
                                  <p:stCondLst>
                                    <p:cond delay="0"/>
                                  </p:stCondLst>
                                  <p:childTnLst>
                                    <p:animEffect transition="out" filter="fade">
                                      <p:cBhvr>
                                        <p:cTn id="86" dur="500" tmFilter="0, 0; .2, .5; .8, .5; 1, 0"/>
                                        <p:tgtEl>
                                          <p:spTgt spid="6"/>
                                        </p:tgtEl>
                                      </p:cBhvr>
                                    </p:animEffect>
                                    <p:animScale>
                                      <p:cBhvr>
                                        <p:cTn id="87"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88" fill="hold" display="0">
                  <p:stCondLst>
                    <p:cond delay="indefinite"/>
                  </p:stCondLst>
                  <p:endCondLst>
                    <p:cond evt="onStopAudio" delay="0">
                      <p:tgtEl>
                        <p:sldTgt/>
                      </p:tgtEl>
                    </p:cond>
                  </p:endCondLst>
                </p:cTn>
                <p:tgtEl>
                  <p:spTgt spid="7"/>
                </p:tgtEl>
              </p:cMediaNode>
            </p:audio>
            <p:audio>
              <p:cMediaNode vol="80000">
                <p:cTn id="89" fill="hold" display="0">
                  <p:stCondLst>
                    <p:cond delay="indefinite"/>
                  </p:stCondLst>
                  <p:endCondLst>
                    <p:cond evt="onStopAudio" delay="0">
                      <p:tgtEl>
                        <p:sldTgt/>
                      </p:tgtEl>
                    </p:cond>
                  </p:endCondLst>
                </p:cTn>
                <p:tgtEl>
                  <p:spTgt spid="12"/>
                </p:tgtEl>
              </p:cMediaNode>
            </p:audio>
          </p:childTnLst>
        </p:cTn>
      </p:par>
    </p:tnLst>
    <p:bldLst>
      <p:bldP spid="2" grpId="0" animBg="1"/>
      <p:bldP spid="3" grpId="0" animBg="1"/>
      <p:bldP spid="3" grpId="1" animBg="1"/>
      <p:bldP spid="4" grpId="0" animBg="1"/>
      <p:bldP spid="4" grpId="1" animBg="1"/>
      <p:bldP spid="5" grpId="0" animBg="1"/>
      <p:bldP spid="5" grpId="1" animBg="1"/>
      <p:bldP spid="6" grpId="0" animBg="1"/>
      <p:bldP spid="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FFE1"/>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 xmlns:a16="http://schemas.microsoft.com/office/drawing/2014/main" id="{4ADFFF1A-F500-CC57-185E-00F4826D0836}"/>
              </a:ext>
            </a:extLst>
          </p:cNvPr>
          <p:cNvSpPr/>
          <p:nvPr/>
        </p:nvSpPr>
        <p:spPr>
          <a:xfrm>
            <a:off x="1811710" y="1104900"/>
            <a:ext cx="14644256" cy="299258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noProof="1">
                <a:solidFill>
                  <a:prstClr val="black"/>
                </a:solidFill>
                <a:latin typeface="Arial" panose="020B0604020202020204" pitchFamily="34" charset="0"/>
                <a:cs typeface="Arial" panose="020B0604020202020204" pitchFamily="34" charset="0"/>
              </a:rPr>
              <a:t>Câu </a:t>
            </a:r>
            <a:r>
              <a:rPr lang="vi-VN" sz="4400" b="1" noProof="1" smtClean="0">
                <a:solidFill>
                  <a:prstClr val="black"/>
                </a:solidFill>
                <a:latin typeface="Arial" panose="020B0604020202020204" pitchFamily="34" charset="0"/>
                <a:cs typeface="Arial" panose="020B0604020202020204" pitchFamily="34" charset="0"/>
              </a:rPr>
              <a:t>3: </a:t>
            </a:r>
            <a:r>
              <a:rPr lang="vi-VN" sz="4400" noProof="1" smtClean="0">
                <a:solidFill>
                  <a:prstClr val="black"/>
                </a:solidFill>
                <a:latin typeface="Arial" panose="020B0604020202020204" pitchFamily="34" charset="0"/>
                <a:cs typeface="Arial" panose="020B0604020202020204" pitchFamily="34" charset="0"/>
              </a:rPr>
              <a:t>Chức năng của hàm </a:t>
            </a:r>
            <a:r>
              <a:rPr lang="vi-VN" sz="4400" b="1" noProof="1" smtClean="0">
                <a:solidFill>
                  <a:prstClr val="black"/>
                </a:solidFill>
                <a:latin typeface="Courier New" panose="02070309020205020404" pitchFamily="49" charset="0"/>
                <a:cs typeface="Courier New" panose="02070309020205020404" pitchFamily="49" charset="0"/>
              </a:rPr>
              <a:t>sorted</a:t>
            </a:r>
            <a:r>
              <a:rPr lang="vi-VN" sz="4400" noProof="1" smtClean="0">
                <a:solidFill>
                  <a:prstClr val="black"/>
                </a:solidFill>
                <a:latin typeface="Arial" panose="020B0604020202020204" pitchFamily="34" charset="0"/>
                <a:cs typeface="Arial" panose="020B0604020202020204" pitchFamily="34" charset="0"/>
              </a:rPr>
              <a:t> là gì?</a:t>
            </a:r>
            <a:endParaRPr lang="vi-VN" sz="4400" noProof="1">
              <a:solidFill>
                <a:prstClr val="black"/>
              </a:solidFill>
              <a:latin typeface="Arial" panose="020B0604020202020204" pitchFamily="34" charset="0"/>
              <a:cs typeface="Arial" panose="020B0604020202020204" pitchFamily="34" charset="0"/>
            </a:endParaRPr>
          </a:p>
        </p:txBody>
      </p:sp>
      <p:sp>
        <p:nvSpPr>
          <p:cNvPr id="3" name="Đáp án đúng">
            <a:extLst>
              <a:ext uri="{FF2B5EF4-FFF2-40B4-BE49-F238E27FC236}">
                <a16:creationId xmlns="" xmlns:a16="http://schemas.microsoft.com/office/drawing/2014/main" id="{8B66CBE4-2DB9-BCF7-D1C4-281B894BFE17}"/>
              </a:ext>
            </a:extLst>
          </p:cNvPr>
          <p:cNvSpPr/>
          <p:nvPr/>
        </p:nvSpPr>
        <p:spPr>
          <a:xfrm>
            <a:off x="9663544" y="7076198"/>
            <a:ext cx="6802583" cy="199505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4400" noProof="1">
                <a:solidFill>
                  <a:prstClr val="black"/>
                </a:solidFill>
                <a:latin typeface="Arial" panose="020B0604020202020204" pitchFamily="34" charset="0"/>
                <a:cs typeface="Arial" panose="020B0604020202020204" pitchFamily="34" charset="0"/>
              </a:rPr>
              <a:t>D. </a:t>
            </a:r>
            <a:r>
              <a:rPr lang="vi-VN" sz="4400" noProof="1" smtClean="0">
                <a:solidFill>
                  <a:prstClr val="black"/>
                </a:solidFill>
                <a:latin typeface="Arial" panose="020B0604020202020204" pitchFamily="34" charset="0"/>
                <a:cs typeface="Arial" panose="020B0604020202020204" pitchFamily="34" charset="0"/>
              </a:rPr>
              <a:t>Sắp xếp theo thứ tự giảm dần</a:t>
            </a:r>
            <a:endParaRPr lang="vi-VN" sz="4400" noProof="1">
              <a:solidFill>
                <a:prstClr val="black"/>
              </a:solidFill>
              <a:latin typeface="Arial" panose="020B0604020202020204" pitchFamily="34" charset="0"/>
              <a:cs typeface="Arial" panose="020B0604020202020204" pitchFamily="34" charset="0"/>
            </a:endParaRPr>
          </a:p>
        </p:txBody>
      </p:sp>
      <p:sp>
        <p:nvSpPr>
          <p:cNvPr id="4" name="Đáp án sai 1">
            <a:extLst>
              <a:ext uri="{FF2B5EF4-FFF2-40B4-BE49-F238E27FC236}">
                <a16:creationId xmlns="" xmlns:a16="http://schemas.microsoft.com/office/drawing/2014/main" id="{3FCD9830-5FD1-BD44-878B-228BD96CE996}"/>
              </a:ext>
            </a:extLst>
          </p:cNvPr>
          <p:cNvSpPr/>
          <p:nvPr/>
        </p:nvSpPr>
        <p:spPr>
          <a:xfrm>
            <a:off x="1821872" y="4615297"/>
            <a:ext cx="6802583" cy="199505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noProof="1">
                <a:solidFill>
                  <a:prstClr val="black"/>
                </a:solidFill>
                <a:latin typeface="Arial" panose="020B0604020202020204" pitchFamily="34" charset="0"/>
                <a:cs typeface="Arial" panose="020B0604020202020204" pitchFamily="34" charset="0"/>
              </a:rPr>
              <a:t>A. </a:t>
            </a:r>
            <a:r>
              <a:rPr lang="vi-VN" sz="4400" noProof="1" smtClean="0">
                <a:solidFill>
                  <a:prstClr val="black"/>
                </a:solidFill>
                <a:latin typeface="Arial" panose="020B0604020202020204" pitchFamily="34" charset="0"/>
                <a:cs typeface="Arial" panose="020B0604020202020204" pitchFamily="34" charset="0"/>
              </a:rPr>
              <a:t>Trả về trung vị</a:t>
            </a:r>
            <a:endParaRPr lang="vi-VN" sz="4400" noProof="1">
              <a:solidFill>
                <a:prstClr val="black"/>
              </a:solidFill>
              <a:latin typeface="Arial" panose="020B0604020202020204" pitchFamily="34" charset="0"/>
              <a:cs typeface="Arial" panose="020B0604020202020204" pitchFamily="34" charset="0"/>
            </a:endParaRPr>
          </a:p>
        </p:txBody>
      </p:sp>
      <p:sp>
        <p:nvSpPr>
          <p:cNvPr id="5" name="Đáp án sai 2">
            <a:extLst>
              <a:ext uri="{FF2B5EF4-FFF2-40B4-BE49-F238E27FC236}">
                <a16:creationId xmlns="" xmlns:a16="http://schemas.microsoft.com/office/drawing/2014/main" id="{6A919885-0285-0403-1E09-FA94D8BC080B}"/>
              </a:ext>
            </a:extLst>
          </p:cNvPr>
          <p:cNvSpPr/>
          <p:nvPr/>
        </p:nvSpPr>
        <p:spPr>
          <a:xfrm>
            <a:off x="1821872" y="7076198"/>
            <a:ext cx="6802583" cy="199505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noProof="1">
                <a:solidFill>
                  <a:prstClr val="black"/>
                </a:solidFill>
                <a:latin typeface="Arial" panose="020B0604020202020204" pitchFamily="34" charset="0"/>
                <a:cs typeface="Arial" panose="020B0604020202020204" pitchFamily="34" charset="0"/>
              </a:rPr>
              <a:t>B. </a:t>
            </a:r>
            <a:r>
              <a:rPr lang="vi-VN" sz="4400" noProof="1" smtClean="0">
                <a:solidFill>
                  <a:prstClr val="black"/>
                </a:solidFill>
                <a:latin typeface="Arial" panose="020B0604020202020204" pitchFamily="34" charset="0"/>
                <a:cs typeface="Arial" panose="020B0604020202020204" pitchFamily="34" charset="0"/>
              </a:rPr>
              <a:t>Khai báo mảng</a:t>
            </a:r>
            <a:endParaRPr lang="vi-VN" sz="4400" noProof="1">
              <a:solidFill>
                <a:prstClr val="black"/>
              </a:solidFill>
              <a:latin typeface="Arial" panose="020B0604020202020204" pitchFamily="34" charset="0"/>
              <a:cs typeface="Arial" panose="020B0604020202020204" pitchFamily="34" charset="0"/>
            </a:endParaRPr>
          </a:p>
        </p:txBody>
      </p:sp>
      <p:sp>
        <p:nvSpPr>
          <p:cNvPr id="6" name="Đáp án sai 3">
            <a:extLst>
              <a:ext uri="{FF2B5EF4-FFF2-40B4-BE49-F238E27FC236}">
                <a16:creationId xmlns="" xmlns:a16="http://schemas.microsoft.com/office/drawing/2014/main" id="{2E7D83A4-3758-8699-4DD0-010A80780539}"/>
              </a:ext>
            </a:extLst>
          </p:cNvPr>
          <p:cNvSpPr/>
          <p:nvPr/>
        </p:nvSpPr>
        <p:spPr>
          <a:xfrm>
            <a:off x="9663544" y="4615295"/>
            <a:ext cx="6802583" cy="199505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4400" noProof="1">
                <a:solidFill>
                  <a:prstClr val="black"/>
                </a:solidFill>
                <a:latin typeface="Arial" panose="020B0604020202020204" pitchFamily="34" charset="0"/>
                <a:cs typeface="Arial" panose="020B0604020202020204" pitchFamily="34" charset="0"/>
              </a:rPr>
              <a:t>C. </a:t>
            </a:r>
            <a:r>
              <a:rPr lang="vi-VN" sz="4400" noProof="1" smtClean="0">
                <a:solidFill>
                  <a:prstClr val="black"/>
                </a:solidFill>
                <a:latin typeface="Arial" panose="020B0604020202020204" pitchFamily="34" charset="0"/>
                <a:cs typeface="Arial" panose="020B0604020202020204" pitchFamily="34" charset="0"/>
              </a:rPr>
              <a:t>Trả về trung bình cộng các phần tử </a:t>
            </a:r>
            <a:endParaRPr lang="vi-VN" sz="4400" noProof="1">
              <a:solidFill>
                <a:prstClr val="black"/>
              </a:solidFill>
              <a:latin typeface="Arial" panose="020B0604020202020204" pitchFamily="34" charset="0"/>
              <a:cs typeface="Arial" panose="020B0604020202020204" pitchFamily="34" charset="0"/>
            </a:endParaRPr>
          </a:p>
        </p:txBody>
      </p:sp>
      <p:pic>
        <p:nvPicPr>
          <p:cNvPr id="7"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8"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190943" y="7519367"/>
            <a:ext cx="1279569" cy="1113741"/>
          </a:xfrm>
          <a:prstGeom prst="rect">
            <a:avLst/>
          </a:prstGeom>
        </p:spPr>
      </p:pic>
      <p:pic>
        <p:nvPicPr>
          <p:cNvPr id="9" name="Picture 8">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229036" y="7497037"/>
            <a:ext cx="1275183" cy="1136072"/>
          </a:xfrm>
          <a:prstGeom prst="rect">
            <a:avLst/>
          </a:prstGeom>
        </p:spPr>
      </p:pic>
      <p:pic>
        <p:nvPicPr>
          <p:cNvPr id="10"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190943" y="5022271"/>
            <a:ext cx="1275183" cy="1136072"/>
          </a:xfrm>
          <a:prstGeom prst="rect">
            <a:avLst/>
          </a:prstGeom>
        </p:spPr>
      </p:pic>
      <p:pic>
        <p:nvPicPr>
          <p:cNvPr id="11"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229036" y="5022272"/>
            <a:ext cx="1275183" cy="1136072"/>
          </a:xfrm>
          <a:prstGeom prst="rect">
            <a:avLst/>
          </a:prstGeom>
        </p:spPr>
      </p:pic>
      <p:pic>
        <p:nvPicPr>
          <p:cNvPr id="12"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pic>
        <p:nvPicPr>
          <p:cNvPr id="13" name="Picture 12"/>
          <p:cNvPicPr>
            <a:picLocks noChangeAspect="1"/>
          </p:cNvPicPr>
          <p:nvPr/>
        </p:nvPicPr>
        <p:blipFill>
          <a:blip r:embed="rId11"/>
          <a:stretch>
            <a:fillRect/>
          </a:stretch>
        </p:blipFill>
        <p:spPr>
          <a:xfrm>
            <a:off x="16230600" y="222312"/>
            <a:ext cx="1792379" cy="2103302"/>
          </a:xfrm>
          <a:prstGeom prst="rect">
            <a:avLst/>
          </a:prstGeom>
        </p:spPr>
      </p:pic>
      <p:pic>
        <p:nvPicPr>
          <p:cNvPr id="14" name="Picture 13"/>
          <p:cNvPicPr>
            <a:picLocks noChangeAspect="1"/>
          </p:cNvPicPr>
          <p:nvPr/>
        </p:nvPicPr>
        <p:blipFill>
          <a:blip r:embed="rId12"/>
          <a:stretch>
            <a:fillRect/>
          </a:stretch>
        </p:blipFill>
        <p:spPr>
          <a:xfrm>
            <a:off x="343834" y="8115300"/>
            <a:ext cx="1028091" cy="2163275"/>
          </a:xfrm>
          <a:prstGeom prst="rect">
            <a:avLst/>
          </a:prstGeom>
        </p:spPr>
      </p:pic>
    </p:spTree>
    <p:extLst>
      <p:ext uri="{BB962C8B-B14F-4D97-AF65-F5344CB8AC3E}">
        <p14:creationId xmlns:p14="http://schemas.microsoft.com/office/powerpoint/2010/main" val="294173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anim calcmode="lin" valueType="num">
                                      <p:cBhvr>
                                        <p:cTn id="30" dur="500" fill="hold"/>
                                        <p:tgtEl>
                                          <p:spTgt spid="3"/>
                                        </p:tgtEl>
                                        <p:attrNameLst>
                                          <p:attrName>ppt_x</p:attrName>
                                        </p:attrNameLst>
                                      </p:cBhvr>
                                      <p:tavLst>
                                        <p:tav tm="0">
                                          <p:val>
                                            <p:strVal val="#ppt_x"/>
                                          </p:val>
                                        </p:tav>
                                        <p:tav tm="100000">
                                          <p:val>
                                            <p:strVal val="#ppt_x"/>
                                          </p:val>
                                        </p:tav>
                                      </p:tavLst>
                                    </p:anim>
                                    <p:anim calcmode="lin" valueType="num">
                                      <p:cBhvr>
                                        <p:cTn id="31"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3"/>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3"/>
                                        </p:tgtEl>
                                        <p:attrNameLst>
                                          <p:attrName>fillcolor</p:attrName>
                                        </p:attrNameLst>
                                      </p:cBhvr>
                                      <p:to>
                                        <a:srgbClr val="92D050"/>
                                      </p:to>
                                    </p:animClr>
                                    <p:set>
                                      <p:cBhvr>
                                        <p:cTn id="37" dur="500" fill="hold"/>
                                        <p:tgtEl>
                                          <p:spTgt spid="3"/>
                                        </p:tgtEl>
                                        <p:attrNameLst>
                                          <p:attrName>fill.type</p:attrName>
                                        </p:attrNameLst>
                                      </p:cBhvr>
                                      <p:to>
                                        <p:strVal val="solid"/>
                                      </p:to>
                                    </p:set>
                                    <p:set>
                                      <p:cBhvr>
                                        <p:cTn id="38" dur="500" fill="hold"/>
                                        <p:tgtEl>
                                          <p:spTgt spid="3"/>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35" fill="hold"/>
                                        <p:tgtEl>
                                          <p:spTgt spid="7"/>
                                        </p:tgtEl>
                                      </p:cBhvr>
                                    </p:cmd>
                                  </p:childTnLst>
                                </p:cTn>
                              </p:par>
                              <p:par>
                                <p:cTn id="41" presetID="1" presetClass="entr" presetSubtype="0" fill="hold" nodeType="withEffect">
                                  <p:stCondLst>
                                    <p:cond delay="0"/>
                                  </p:stCondLst>
                                  <p:childTnLst>
                                    <p:set>
                                      <p:cBhvr>
                                        <p:cTn id="42" dur="1" fill="hold">
                                          <p:stCondLst>
                                            <p:cond delay="9"/>
                                          </p:stCondLst>
                                        </p:cTn>
                                        <p:tgtEl>
                                          <p:spTgt spid="8"/>
                                        </p:tgtEl>
                                        <p:attrNameLst>
                                          <p:attrName>style.visibility</p:attrName>
                                        </p:attrNameLst>
                                      </p:cBhvr>
                                      <p:to>
                                        <p:strVal val="visible"/>
                                      </p:to>
                                    </p:set>
                                  </p:childTnLst>
                                </p:cTn>
                              </p:par>
                              <p:par>
                                <p:cTn id="43" presetID="26" presetClass="emph" presetSubtype="0" repeatCount="4000" fill="hold" grpId="1" nodeType="withEffect">
                                  <p:stCondLst>
                                    <p:cond delay="0"/>
                                  </p:stCondLst>
                                  <p:childTnLst>
                                    <p:animEffect transition="out" filter="fade">
                                      <p:cBhvr>
                                        <p:cTn id="44" dur="500" tmFilter="0, 0; .2, .5; .8, .5; 1, 0"/>
                                        <p:tgtEl>
                                          <p:spTgt spid="3"/>
                                        </p:tgtEl>
                                      </p:cBhvr>
                                    </p:animEffect>
                                    <p:animScale>
                                      <p:cBhvr>
                                        <p:cTn id="45"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46" restart="whenNotActive" fill="hold" evtFilter="cancelBubble" nodeType="interactiveSeq">
                <p:stCondLst>
                  <p:cond evt="onClick" delay="0">
                    <p:tgtEl>
                      <p:spTgt spid="4"/>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4"/>
                                        </p:tgtEl>
                                        <p:attrNameLst>
                                          <p:attrName>fillcolor</p:attrName>
                                        </p:attrNameLst>
                                      </p:cBhvr>
                                      <p:to>
                                        <a:srgbClr val="D99694"/>
                                      </p:to>
                                    </p:animClr>
                                    <p:set>
                                      <p:cBhvr>
                                        <p:cTn id="51" dur="500" fill="hold"/>
                                        <p:tgtEl>
                                          <p:spTgt spid="4"/>
                                        </p:tgtEl>
                                        <p:attrNameLst>
                                          <p:attrName>fill.type</p:attrName>
                                        </p:attrNameLst>
                                      </p:cBhvr>
                                      <p:to>
                                        <p:strVal val="solid"/>
                                      </p:to>
                                    </p:set>
                                    <p:set>
                                      <p:cBhvr>
                                        <p:cTn id="52" dur="500" fill="hold"/>
                                        <p:tgtEl>
                                          <p:spTgt spid="4"/>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12"/>
                                        </p:tgtEl>
                                      </p:cBhvr>
                                    </p:cmd>
                                  </p:childTnLst>
                                </p:cTn>
                              </p:par>
                              <p:par>
                                <p:cTn id="55" presetID="1"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par>
                                <p:cTn id="57" presetID="26" presetClass="emph" presetSubtype="0" repeatCount="4000" fill="hold" grpId="1" nodeType="withEffect">
                                  <p:stCondLst>
                                    <p:cond delay="0"/>
                                  </p:stCondLst>
                                  <p:childTnLst>
                                    <p:animEffect transition="out" filter="fade">
                                      <p:cBhvr>
                                        <p:cTn id="58" dur="500" tmFilter="0, 0; .2, .5; .8, .5; 1, 0"/>
                                        <p:tgtEl>
                                          <p:spTgt spid="4"/>
                                        </p:tgtEl>
                                      </p:cBhvr>
                                    </p:animEffect>
                                    <p:animScale>
                                      <p:cBhvr>
                                        <p:cTn id="59"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60" restart="whenNotActive" fill="hold" evtFilter="cancelBubble" nodeType="interactiveSeq">
                <p:stCondLst>
                  <p:cond evt="onClick" delay="0">
                    <p:tgtEl>
                      <p:spTgt spid="5"/>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5"/>
                                        </p:tgtEl>
                                        <p:attrNameLst>
                                          <p:attrName>fillcolor</p:attrName>
                                        </p:attrNameLst>
                                      </p:cBhvr>
                                      <p:to>
                                        <a:srgbClr val="D99694"/>
                                      </p:to>
                                    </p:animClr>
                                    <p:set>
                                      <p:cBhvr>
                                        <p:cTn id="65" dur="500" fill="hold"/>
                                        <p:tgtEl>
                                          <p:spTgt spid="5"/>
                                        </p:tgtEl>
                                        <p:attrNameLst>
                                          <p:attrName>fill.type</p:attrName>
                                        </p:attrNameLst>
                                      </p:cBhvr>
                                      <p:to>
                                        <p:strVal val="solid"/>
                                      </p:to>
                                    </p:set>
                                    <p:set>
                                      <p:cBhvr>
                                        <p:cTn id="66" dur="500" fill="hold"/>
                                        <p:tgtEl>
                                          <p:spTgt spid="5"/>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862" fill="hold"/>
                                        <p:tgtEl>
                                          <p:spTgt spid="12"/>
                                        </p:tgtEl>
                                      </p:cBhvr>
                                    </p:cmd>
                                  </p:childTnLst>
                                </p:cTn>
                              </p:par>
                              <p:par>
                                <p:cTn id="69" presetID="1" presetClass="entr" presetSubtype="0" fill="hold" nodeType="withEffect">
                                  <p:stCondLst>
                                    <p:cond delay="0"/>
                                  </p:stCondLst>
                                  <p:childTnLst>
                                    <p:set>
                                      <p:cBhvr>
                                        <p:cTn id="70" dur="1" fill="hold">
                                          <p:stCondLst>
                                            <p:cond delay="9"/>
                                          </p:stCondLst>
                                        </p:cTn>
                                        <p:tgtEl>
                                          <p:spTgt spid="9"/>
                                        </p:tgtEl>
                                        <p:attrNameLst>
                                          <p:attrName>style.visibility</p:attrName>
                                        </p:attrNameLst>
                                      </p:cBhvr>
                                      <p:to>
                                        <p:strVal val="visible"/>
                                      </p:to>
                                    </p:set>
                                  </p:childTnLst>
                                </p:cTn>
                              </p:par>
                              <p:par>
                                <p:cTn id="71" presetID="26" presetClass="emph" presetSubtype="0" repeatCount="4000" fill="hold" grpId="1" nodeType="withEffect">
                                  <p:stCondLst>
                                    <p:cond delay="0"/>
                                  </p:stCondLst>
                                  <p:childTnLst>
                                    <p:animEffect transition="out" filter="fade">
                                      <p:cBhvr>
                                        <p:cTn id="72" dur="500" tmFilter="0, 0; .2, .5; .8, .5; 1, 0"/>
                                        <p:tgtEl>
                                          <p:spTgt spid="5"/>
                                        </p:tgtEl>
                                      </p:cBhvr>
                                    </p:animEffect>
                                    <p:animScale>
                                      <p:cBhvr>
                                        <p:cTn id="73"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74" restart="whenNotActive" fill="hold" evtFilter="cancelBubble" nodeType="interactiveSeq">
                <p:stCondLst>
                  <p:cond evt="onClick" delay="0">
                    <p:tgtEl>
                      <p:spTgt spid="6"/>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6"/>
                                        </p:tgtEl>
                                        <p:attrNameLst>
                                          <p:attrName>fillcolor</p:attrName>
                                        </p:attrNameLst>
                                      </p:cBhvr>
                                      <p:to>
                                        <a:srgbClr val="D99694"/>
                                      </p:to>
                                    </p:animClr>
                                    <p:set>
                                      <p:cBhvr>
                                        <p:cTn id="79" dur="500" fill="hold"/>
                                        <p:tgtEl>
                                          <p:spTgt spid="6"/>
                                        </p:tgtEl>
                                        <p:attrNameLst>
                                          <p:attrName>fill.type</p:attrName>
                                        </p:attrNameLst>
                                      </p:cBhvr>
                                      <p:to>
                                        <p:strVal val="solid"/>
                                      </p:to>
                                    </p:set>
                                    <p:set>
                                      <p:cBhvr>
                                        <p:cTn id="80" dur="500" fill="hold"/>
                                        <p:tgtEl>
                                          <p:spTgt spid="6"/>
                                        </p:tgtEl>
                                        <p:attrNameLst>
                                          <p:attrName>fill.on</p:attrName>
                                        </p:attrNameLst>
                                      </p:cBhvr>
                                      <p:to>
                                        <p:strVal val="true"/>
                                      </p:to>
                                    </p:set>
                                  </p:childTnLst>
                                </p:cTn>
                              </p:par>
                              <p:par>
                                <p:cTn id="81" presetID="1" presetClass="mediacall" presetSubtype="0" fill="hold" nodeType="withEffect">
                                  <p:stCondLst>
                                    <p:cond delay="0"/>
                                  </p:stCondLst>
                                  <p:childTnLst>
                                    <p:cmd type="call" cmd="playFrom(0.0)">
                                      <p:cBhvr>
                                        <p:cTn id="82" dur="862" fill="hold"/>
                                        <p:tgtEl>
                                          <p:spTgt spid="12"/>
                                        </p:tgtEl>
                                      </p:cBhvr>
                                    </p:cmd>
                                  </p:childTnLst>
                                </p:cTn>
                              </p:par>
                              <p:par>
                                <p:cTn id="83" presetID="1" presetClass="entr" presetSubtype="0" fill="hold" nodeType="withEffect">
                                  <p:stCondLst>
                                    <p:cond delay="0"/>
                                  </p:stCondLst>
                                  <p:childTnLst>
                                    <p:set>
                                      <p:cBhvr>
                                        <p:cTn id="84" dur="1" fill="hold">
                                          <p:stCondLst>
                                            <p:cond delay="9"/>
                                          </p:stCondLst>
                                        </p:cTn>
                                        <p:tgtEl>
                                          <p:spTgt spid="10"/>
                                        </p:tgtEl>
                                        <p:attrNameLst>
                                          <p:attrName>style.visibility</p:attrName>
                                        </p:attrNameLst>
                                      </p:cBhvr>
                                      <p:to>
                                        <p:strVal val="visible"/>
                                      </p:to>
                                    </p:set>
                                  </p:childTnLst>
                                </p:cTn>
                              </p:par>
                              <p:par>
                                <p:cTn id="85" presetID="26" presetClass="emph" presetSubtype="0" repeatCount="4000" fill="hold" grpId="1" nodeType="withEffect">
                                  <p:stCondLst>
                                    <p:cond delay="0"/>
                                  </p:stCondLst>
                                  <p:childTnLst>
                                    <p:animEffect transition="out" filter="fade">
                                      <p:cBhvr>
                                        <p:cTn id="86" dur="500" tmFilter="0, 0; .2, .5; .8, .5; 1, 0"/>
                                        <p:tgtEl>
                                          <p:spTgt spid="6"/>
                                        </p:tgtEl>
                                      </p:cBhvr>
                                    </p:animEffect>
                                    <p:animScale>
                                      <p:cBhvr>
                                        <p:cTn id="87"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88" fill="hold" display="0">
                  <p:stCondLst>
                    <p:cond delay="indefinite"/>
                  </p:stCondLst>
                  <p:endCondLst>
                    <p:cond evt="onStopAudio" delay="0">
                      <p:tgtEl>
                        <p:sldTgt/>
                      </p:tgtEl>
                    </p:cond>
                  </p:endCondLst>
                </p:cTn>
                <p:tgtEl>
                  <p:spTgt spid="7"/>
                </p:tgtEl>
              </p:cMediaNode>
            </p:audio>
            <p:audio>
              <p:cMediaNode vol="80000">
                <p:cTn id="89" fill="hold" display="0">
                  <p:stCondLst>
                    <p:cond delay="indefinite"/>
                  </p:stCondLst>
                  <p:endCondLst>
                    <p:cond evt="onStopAudio" delay="0">
                      <p:tgtEl>
                        <p:sldTgt/>
                      </p:tgtEl>
                    </p:cond>
                  </p:endCondLst>
                </p:cTn>
                <p:tgtEl>
                  <p:spTgt spid="12"/>
                </p:tgtEl>
              </p:cMediaNode>
            </p:audio>
          </p:childTnLst>
        </p:cTn>
      </p:par>
    </p:tnLst>
    <p:bldLst>
      <p:bldP spid="2" grpId="0" animBg="1"/>
      <p:bldP spid="3" grpId="0" animBg="1"/>
      <p:bldP spid="3" grpId="1" animBg="1"/>
      <p:bldP spid="4" grpId="0" animBg="1"/>
      <p:bldP spid="4" grpId="1" animBg="1"/>
      <p:bldP spid="5" grpId="0" animBg="1"/>
      <p:bldP spid="5" grpId="1" animBg="1"/>
      <p:bldP spid="6" grpId="0" animBg="1"/>
      <p:bldP spid="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FFE1"/>
        </a:solidFill>
        <a:effectLst/>
      </p:bgPr>
    </p:bg>
    <p:spTree>
      <p:nvGrpSpPr>
        <p:cNvPr id="1" name=""/>
        <p:cNvGrpSpPr/>
        <p:nvPr/>
      </p:nvGrpSpPr>
      <p:grpSpPr>
        <a:xfrm>
          <a:off x="0" y="0"/>
          <a:ext cx="0" cy="0"/>
          <a:chOff x="0" y="0"/>
          <a:chExt cx="0" cy="0"/>
        </a:xfrm>
      </p:grpSpPr>
      <p:sp>
        <p:nvSpPr>
          <p:cNvPr id="4" name="Đáp án đúng">
            <a:extLst>
              <a:ext uri="{FF2B5EF4-FFF2-40B4-BE49-F238E27FC236}">
                <a16:creationId xmlns="" xmlns:a16="http://schemas.microsoft.com/office/drawing/2014/main" id="{8B66CBE4-2DB9-BCF7-D1C4-281B894BFE17}"/>
              </a:ext>
            </a:extLst>
          </p:cNvPr>
          <p:cNvSpPr/>
          <p:nvPr/>
        </p:nvSpPr>
        <p:spPr>
          <a:xfrm>
            <a:off x="2092271" y="7822582"/>
            <a:ext cx="3290457" cy="142624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noProof="1">
                <a:solidFill>
                  <a:prstClr val="black"/>
                </a:solidFill>
                <a:latin typeface="Arial" panose="020B0604020202020204" pitchFamily="34" charset="0"/>
                <a:cs typeface="Arial" panose="020B0604020202020204" pitchFamily="34" charset="0"/>
              </a:rPr>
              <a:t>A. </a:t>
            </a:r>
            <a:r>
              <a:rPr lang="vi-VN" sz="4000" noProof="1" smtClean="0">
                <a:solidFill>
                  <a:prstClr val="black"/>
                </a:solidFill>
                <a:latin typeface="Arial" panose="020B0604020202020204" pitchFamily="34" charset="0"/>
                <a:cs typeface="Arial" panose="020B0604020202020204" pitchFamily="34" charset="0"/>
              </a:rPr>
              <a:t>6.1</a:t>
            </a:r>
            <a:endParaRPr lang="vi-VN" sz="4000" noProof="1">
              <a:solidFill>
                <a:prstClr val="black"/>
              </a:solidFill>
              <a:cs typeface="Arial" panose="020B0604020202020204" pitchFamily="34" charset="0"/>
            </a:endParaRPr>
          </a:p>
        </p:txBody>
      </p:sp>
      <p:sp>
        <p:nvSpPr>
          <p:cNvPr id="5" name="Đáp án sai 1">
            <a:extLst>
              <a:ext uri="{FF2B5EF4-FFF2-40B4-BE49-F238E27FC236}">
                <a16:creationId xmlns="" xmlns:a16="http://schemas.microsoft.com/office/drawing/2014/main" id="{3FCD9830-5FD1-BD44-878B-228BD96CE996}"/>
              </a:ext>
            </a:extLst>
          </p:cNvPr>
          <p:cNvSpPr/>
          <p:nvPr/>
        </p:nvSpPr>
        <p:spPr>
          <a:xfrm>
            <a:off x="6057013" y="7817812"/>
            <a:ext cx="3290457" cy="142624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noProof="1">
                <a:solidFill>
                  <a:prstClr val="black"/>
                </a:solidFill>
                <a:latin typeface="Arial" panose="020B0604020202020204" pitchFamily="34" charset="0"/>
                <a:cs typeface="Arial" panose="020B0604020202020204" pitchFamily="34" charset="0"/>
              </a:rPr>
              <a:t>B. </a:t>
            </a:r>
            <a:r>
              <a:rPr lang="vi-VN" sz="4000" noProof="1" smtClean="0">
                <a:solidFill>
                  <a:prstClr val="black"/>
                </a:solidFill>
                <a:latin typeface="Arial" panose="020B0604020202020204" pitchFamily="34" charset="0"/>
                <a:cs typeface="Arial" panose="020B0604020202020204" pitchFamily="34" charset="0"/>
              </a:rPr>
              <a:t>5.0</a:t>
            </a:r>
            <a:endParaRPr lang="vi-VN" sz="4000" noProof="1">
              <a:solidFill>
                <a:prstClr val="black"/>
              </a:solidFill>
              <a:cs typeface="Arial" panose="020B0604020202020204" pitchFamily="34" charset="0"/>
            </a:endParaRPr>
          </a:p>
        </p:txBody>
      </p:sp>
      <p:sp>
        <p:nvSpPr>
          <p:cNvPr id="6" name="Đáp án sai 2">
            <a:extLst>
              <a:ext uri="{FF2B5EF4-FFF2-40B4-BE49-F238E27FC236}">
                <a16:creationId xmlns="" xmlns:a16="http://schemas.microsoft.com/office/drawing/2014/main" id="{6A919885-0285-0403-1E09-FA94D8BC080B}"/>
              </a:ext>
            </a:extLst>
          </p:cNvPr>
          <p:cNvSpPr/>
          <p:nvPr/>
        </p:nvSpPr>
        <p:spPr>
          <a:xfrm>
            <a:off x="9933944" y="7822582"/>
            <a:ext cx="3290457" cy="142624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noProof="1">
                <a:solidFill>
                  <a:prstClr val="black"/>
                </a:solidFill>
                <a:latin typeface="Arial" panose="020B0604020202020204" pitchFamily="34" charset="0"/>
                <a:cs typeface="Arial" panose="020B0604020202020204" pitchFamily="34" charset="0"/>
              </a:rPr>
              <a:t>C. </a:t>
            </a:r>
            <a:r>
              <a:rPr lang="vi-VN" sz="4000" noProof="1" smtClean="0">
                <a:solidFill>
                  <a:prstClr val="black"/>
                </a:solidFill>
                <a:latin typeface="Arial" panose="020B0604020202020204" pitchFamily="34" charset="0"/>
                <a:cs typeface="Arial" panose="020B0604020202020204" pitchFamily="34" charset="0"/>
              </a:rPr>
              <a:t>8.5</a:t>
            </a:r>
            <a:endParaRPr lang="vi-VN" sz="4000" noProof="1">
              <a:solidFill>
                <a:prstClr val="black"/>
              </a:solidFill>
              <a:cs typeface="Arial" panose="020B0604020202020204" pitchFamily="34" charset="0"/>
            </a:endParaRPr>
          </a:p>
        </p:txBody>
      </p:sp>
      <p:sp>
        <p:nvSpPr>
          <p:cNvPr id="7" name="Đáp án sai 3">
            <a:extLst>
              <a:ext uri="{FF2B5EF4-FFF2-40B4-BE49-F238E27FC236}">
                <a16:creationId xmlns="" xmlns:a16="http://schemas.microsoft.com/office/drawing/2014/main" id="{2E7D83A4-3758-8699-4DD0-010A80780539}"/>
              </a:ext>
            </a:extLst>
          </p:cNvPr>
          <p:cNvSpPr/>
          <p:nvPr/>
        </p:nvSpPr>
        <p:spPr>
          <a:xfrm>
            <a:off x="13793687" y="7817812"/>
            <a:ext cx="3290457" cy="142624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noProof="1">
                <a:solidFill>
                  <a:prstClr val="black"/>
                </a:solidFill>
                <a:latin typeface="Arial" panose="020B0604020202020204" pitchFamily="34" charset="0"/>
                <a:cs typeface="Arial" panose="020B0604020202020204" pitchFamily="34" charset="0"/>
              </a:rPr>
              <a:t>D. </a:t>
            </a:r>
            <a:r>
              <a:rPr lang="vi-VN" sz="4000" noProof="1" smtClean="0">
                <a:solidFill>
                  <a:prstClr val="black"/>
                </a:solidFill>
                <a:latin typeface="Arial" panose="020B0604020202020204" pitchFamily="34" charset="0"/>
                <a:cs typeface="Arial" panose="020B0604020202020204" pitchFamily="34" charset="0"/>
              </a:rPr>
              <a:t>5.1</a:t>
            </a:r>
            <a:endParaRPr lang="vi-VN" sz="4000" noProof="1">
              <a:solidFill>
                <a:prstClr val="black"/>
              </a:solidFill>
              <a:cs typeface="Arial" panose="020B0604020202020204" pitchFamily="34" charset="0"/>
            </a:endParaRPr>
          </a:p>
        </p:txBody>
      </p:sp>
      <p:pic>
        <p:nvPicPr>
          <p:cNvPr id="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9"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987306" y="7962900"/>
            <a:ext cx="1279569" cy="1113741"/>
          </a:xfrm>
          <a:prstGeom prst="rect">
            <a:avLst/>
          </a:prstGeom>
        </p:spPr>
      </p:pic>
      <p:pic>
        <p:nvPicPr>
          <p:cNvPr id="10" name="Picture 9">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949216" y="7904248"/>
            <a:ext cx="1275183" cy="1136072"/>
          </a:xfrm>
          <a:prstGeom prst="rect">
            <a:avLst/>
          </a:prstGeom>
        </p:spPr>
      </p:pic>
      <p:pic>
        <p:nvPicPr>
          <p:cNvPr id="11"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828536" y="7962900"/>
            <a:ext cx="1275183" cy="1136072"/>
          </a:xfrm>
          <a:prstGeom prst="rect">
            <a:avLst/>
          </a:prstGeom>
        </p:spPr>
      </p:pic>
      <p:pic>
        <p:nvPicPr>
          <p:cNvPr id="12"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952048" y="7962900"/>
            <a:ext cx="1275183" cy="1136072"/>
          </a:xfrm>
          <a:prstGeom prst="rect">
            <a:avLst/>
          </a:prstGeom>
        </p:spPr>
      </p:pic>
      <p:pic>
        <p:nvPicPr>
          <p:cNvPr id="13"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pic>
        <p:nvPicPr>
          <p:cNvPr id="15" name="Picture 14"/>
          <p:cNvPicPr>
            <a:picLocks noChangeAspect="1"/>
          </p:cNvPicPr>
          <p:nvPr/>
        </p:nvPicPr>
        <p:blipFill>
          <a:blip r:embed="rId11"/>
          <a:stretch>
            <a:fillRect/>
          </a:stretch>
        </p:blipFill>
        <p:spPr>
          <a:xfrm>
            <a:off x="343834" y="8115300"/>
            <a:ext cx="1028091" cy="2163275"/>
          </a:xfrm>
          <a:prstGeom prst="rect">
            <a:avLst/>
          </a:prstGeom>
        </p:spPr>
      </p:pic>
      <p:pic>
        <p:nvPicPr>
          <p:cNvPr id="14" name="Picture 13"/>
          <p:cNvPicPr>
            <a:picLocks noChangeAspect="1"/>
          </p:cNvPicPr>
          <p:nvPr/>
        </p:nvPicPr>
        <p:blipFill>
          <a:blip r:embed="rId12"/>
          <a:stretch>
            <a:fillRect/>
          </a:stretch>
        </p:blipFill>
        <p:spPr>
          <a:xfrm>
            <a:off x="16230600" y="222312"/>
            <a:ext cx="1792379" cy="2103302"/>
          </a:xfrm>
          <a:prstGeom prst="rect">
            <a:avLst/>
          </a:prstGeom>
        </p:spPr>
      </p:pic>
      <p:grpSp>
        <p:nvGrpSpPr>
          <p:cNvPr id="20" name="Group 19"/>
          <p:cNvGrpSpPr/>
          <p:nvPr/>
        </p:nvGrpSpPr>
        <p:grpSpPr>
          <a:xfrm>
            <a:off x="2092271" y="920020"/>
            <a:ext cx="13736265" cy="6342846"/>
            <a:chOff x="2092271" y="920020"/>
            <a:chExt cx="13736265" cy="6342846"/>
          </a:xfrm>
        </p:grpSpPr>
        <p:grpSp>
          <p:nvGrpSpPr>
            <p:cNvPr id="18" name="Group 17"/>
            <p:cNvGrpSpPr/>
            <p:nvPr/>
          </p:nvGrpSpPr>
          <p:grpSpPr>
            <a:xfrm>
              <a:off x="2245493" y="1966407"/>
              <a:ext cx="11468013" cy="5296459"/>
              <a:chOff x="2245493" y="1966407"/>
              <a:chExt cx="11468013" cy="5296459"/>
            </a:xfrm>
          </p:grpSpPr>
          <p:pic>
            <p:nvPicPr>
              <p:cNvPr id="16" name="Picture 15"/>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27090" y="1966407"/>
                <a:ext cx="9086416" cy="4294751"/>
              </a:xfrm>
              <a:prstGeom prst="rect">
                <a:avLst/>
              </a:prstGeom>
            </p:spPr>
          </p:pic>
          <p:sp>
            <p:nvSpPr>
              <p:cNvPr id="17" name="Rectangle 16"/>
              <p:cNvSpPr/>
              <p:nvPr/>
            </p:nvSpPr>
            <p:spPr>
              <a:xfrm>
                <a:off x="2245493" y="6247203"/>
                <a:ext cx="9408345" cy="1015663"/>
              </a:xfrm>
              <a:prstGeom prst="rect">
                <a:avLst/>
              </a:prstGeom>
            </p:spPr>
            <p:txBody>
              <a:bodyPr wrap="none">
                <a:spAutoFit/>
              </a:bodyPr>
              <a:lstStyle/>
              <a:p>
                <a:pPr algn="just">
                  <a:lnSpc>
                    <a:spcPct val="150000"/>
                  </a:lnSpc>
                  <a:spcAft>
                    <a:spcPts val="0"/>
                  </a:spcAft>
                </a:pPr>
                <a:r>
                  <a:rPr lang="fr-FR" sz="4000">
                    <a:latin typeface="Arial" panose="020B0604020202020204" pitchFamily="34" charset="0"/>
                    <a:ea typeface="Times New Roman" panose="02020603050405020304" pitchFamily="18" charset="0"/>
                    <a:cs typeface="Arial" panose="020B0604020202020204" pitchFamily="34" charset="0"/>
                  </a:rPr>
                  <a:t>Kết quả </a:t>
                </a:r>
                <a:r>
                  <a:rPr lang="fr-FR" sz="4000" b="1">
                    <a:latin typeface="Courier New" panose="02070309020205020404" pitchFamily="49" charset="0"/>
                    <a:ea typeface="Courier New" panose="02070309020205020404" pitchFamily="49" charset="0"/>
                    <a:cs typeface="Courier New" panose="02070309020205020404" pitchFamily="49" charset="0"/>
                  </a:rPr>
                  <a:t>print(mean(mangThuc</a:t>
                </a:r>
                <a:r>
                  <a:rPr lang="fr-FR" sz="4000" b="1" smtClean="0">
                    <a:latin typeface="Courier New" panose="02070309020205020404" pitchFamily="49" charset="0"/>
                    <a:ea typeface="Courier New" panose="02070309020205020404" pitchFamily="49" charset="0"/>
                    <a:cs typeface="Courier New" panose="02070309020205020404" pitchFamily="49" charset="0"/>
                  </a:rPr>
                  <a:t>))</a:t>
                </a:r>
                <a:r>
                  <a:rPr lang="vi-VN" sz="4000" b="1" smtClean="0">
                    <a:latin typeface="Courier New" panose="02070309020205020404" pitchFamily="49" charset="0"/>
                    <a:ea typeface="Courier New" panose="02070309020205020404" pitchFamily="49" charset="0"/>
                    <a:cs typeface="Courier New" panose="02070309020205020404" pitchFamily="49" charset="0"/>
                  </a:rPr>
                  <a:t> </a:t>
                </a:r>
                <a:r>
                  <a:rPr lang="fr-FR" sz="4000" smtClean="0">
                    <a:latin typeface="Arial" panose="020B0604020202020204" pitchFamily="34" charset="0"/>
                    <a:ea typeface="Times New Roman" panose="02020603050405020304" pitchFamily="18" charset="0"/>
                    <a:cs typeface="Arial" panose="020B0604020202020204" pitchFamily="34" charset="0"/>
                  </a:rPr>
                  <a:t>là </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grpSp>
        <p:sp>
          <p:nvSpPr>
            <p:cNvPr id="19" name="Rectangle 18"/>
            <p:cNvSpPr/>
            <p:nvPr/>
          </p:nvSpPr>
          <p:spPr>
            <a:xfrm>
              <a:off x="2092271" y="920020"/>
              <a:ext cx="13736265" cy="707886"/>
            </a:xfrm>
            <a:prstGeom prst="rect">
              <a:avLst/>
            </a:prstGeom>
          </p:spPr>
          <p:txBody>
            <a:bodyPr wrap="square">
              <a:spAutoFit/>
            </a:bodyPr>
            <a:lstStyle/>
            <a:p>
              <a:pPr lvl="0" algn="just"/>
              <a:r>
                <a:rPr lang="vi-VN" sz="4000" b="1" noProof="1">
                  <a:solidFill>
                    <a:prstClr val="black"/>
                  </a:solidFill>
                  <a:cs typeface="Arial" panose="020B0604020202020204" pitchFamily="34" charset="0"/>
                </a:rPr>
                <a:t>Câu 4: </a:t>
              </a:r>
              <a:r>
                <a:rPr lang="vi-VN" sz="4000" noProof="1">
                  <a:solidFill>
                    <a:prstClr val="black"/>
                  </a:solidFill>
                  <a:cs typeface="Arial" panose="020B0604020202020204" pitchFamily="34" charset="0"/>
                </a:rPr>
                <a:t>Cho khai báo mảng và đoạn chương trình như sau:</a:t>
              </a:r>
            </a:p>
          </p:txBody>
        </p:sp>
      </p:grpSp>
    </p:spTree>
    <p:extLst>
      <p:ext uri="{BB962C8B-B14F-4D97-AF65-F5344CB8AC3E}">
        <p14:creationId xmlns:p14="http://schemas.microsoft.com/office/powerpoint/2010/main" val="25250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4"/>
                                        </p:tgtEl>
                                        <p:attrNameLst>
                                          <p:attrName>fillcolor</p:attrName>
                                        </p:attrNameLst>
                                      </p:cBhvr>
                                      <p:to>
                                        <a:srgbClr val="92D050"/>
                                      </p:to>
                                    </p:animClr>
                                    <p:set>
                                      <p:cBhvr>
                                        <p:cTn id="39" dur="500" fill="hold"/>
                                        <p:tgtEl>
                                          <p:spTgt spid="4"/>
                                        </p:tgtEl>
                                        <p:attrNameLst>
                                          <p:attrName>fill.type</p:attrName>
                                        </p:attrNameLst>
                                      </p:cBhvr>
                                      <p:to>
                                        <p:strVal val="solid"/>
                                      </p:to>
                                    </p:set>
                                    <p:set>
                                      <p:cBhvr>
                                        <p:cTn id="40" dur="5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35" fill="hold"/>
                                        <p:tgtEl>
                                          <p:spTgt spid="8"/>
                                        </p:tgtEl>
                                      </p:cBhvr>
                                    </p:cmd>
                                  </p:childTnLst>
                                </p:cTn>
                              </p:par>
                              <p:par>
                                <p:cTn id="43" presetID="1" presetClass="entr" presetSubtype="0" fill="hold" nodeType="withEffect">
                                  <p:stCondLst>
                                    <p:cond delay="0"/>
                                  </p:stCondLst>
                                  <p:childTnLst>
                                    <p:set>
                                      <p:cBhvr>
                                        <p:cTn id="44" dur="1" fill="hold">
                                          <p:stCondLst>
                                            <p:cond delay="9"/>
                                          </p:stCondLst>
                                        </p:cTn>
                                        <p:tgtEl>
                                          <p:spTgt spid="9"/>
                                        </p:tgtEl>
                                        <p:attrNameLst>
                                          <p:attrName>style.visibility</p:attrName>
                                        </p:attrNameLst>
                                      </p:cBhvr>
                                      <p:to>
                                        <p:strVal val="visible"/>
                                      </p:to>
                                    </p:set>
                                  </p:childTnLst>
                                </p:cTn>
                              </p:par>
                              <p:par>
                                <p:cTn id="45" presetID="26" presetClass="emph" presetSubtype="0" repeatCount="4000" fill="hold" grpId="1" nodeType="withEffect">
                                  <p:stCondLst>
                                    <p:cond delay="0"/>
                                  </p:stCondLst>
                                  <p:childTnLst>
                                    <p:animEffect transition="out" filter="fade">
                                      <p:cBhvr>
                                        <p:cTn id="46" dur="500" tmFilter="0, 0; .2, .5; .8, .5; 1, 0"/>
                                        <p:tgtEl>
                                          <p:spTgt spid="4"/>
                                        </p:tgtEl>
                                      </p:cBhvr>
                                    </p:animEffect>
                                    <p:animScale>
                                      <p:cBhvr>
                                        <p:cTn id="47"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8" restart="whenNotActive" fill="hold" evtFilter="cancelBubble" nodeType="interactiveSeq">
                <p:stCondLst>
                  <p:cond evt="onClick" delay="0">
                    <p:tgtEl>
                      <p:spTgt spid="5"/>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5"/>
                                        </p:tgtEl>
                                        <p:attrNameLst>
                                          <p:attrName>fillcolor</p:attrName>
                                        </p:attrNameLst>
                                      </p:cBhvr>
                                      <p:to>
                                        <a:srgbClr val="D99694"/>
                                      </p:to>
                                    </p:animClr>
                                    <p:set>
                                      <p:cBhvr>
                                        <p:cTn id="53" dur="500" fill="hold"/>
                                        <p:tgtEl>
                                          <p:spTgt spid="5"/>
                                        </p:tgtEl>
                                        <p:attrNameLst>
                                          <p:attrName>fill.type</p:attrName>
                                        </p:attrNameLst>
                                      </p:cBhvr>
                                      <p:to>
                                        <p:strVal val="solid"/>
                                      </p:to>
                                    </p:set>
                                    <p:set>
                                      <p:cBhvr>
                                        <p:cTn id="54" dur="500" fill="hold"/>
                                        <p:tgtEl>
                                          <p:spTgt spid="5"/>
                                        </p:tgtEl>
                                        <p:attrNameLst>
                                          <p:attrName>fill.on</p:attrName>
                                        </p:attrNameLst>
                                      </p:cBhvr>
                                      <p:to>
                                        <p:strVal val="true"/>
                                      </p:to>
                                    </p:set>
                                  </p:childTnLst>
                                </p:cTn>
                              </p:par>
                              <p:par>
                                <p:cTn id="55" presetID="1" presetClass="mediacall" presetSubtype="0" fill="hold" nodeType="withEffect">
                                  <p:stCondLst>
                                    <p:cond delay="0"/>
                                  </p:stCondLst>
                                  <p:childTnLst>
                                    <p:cmd type="call" cmd="playFrom(0.0)">
                                      <p:cBhvr>
                                        <p:cTn id="56" dur="862" fill="hold"/>
                                        <p:tgtEl>
                                          <p:spTgt spid="13"/>
                                        </p:tgtEl>
                                      </p:cBhvr>
                                    </p:cmd>
                                  </p:childTnLst>
                                </p:cTn>
                              </p:par>
                              <p:par>
                                <p:cTn id="57" presetID="1"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par>
                                <p:cTn id="59" presetID="26" presetClass="emph" presetSubtype="0" repeatCount="4000" fill="hold" grpId="1" nodeType="withEffect">
                                  <p:stCondLst>
                                    <p:cond delay="0"/>
                                  </p:stCondLst>
                                  <p:childTnLst>
                                    <p:animEffect transition="out" filter="fade">
                                      <p:cBhvr>
                                        <p:cTn id="60" dur="500" tmFilter="0, 0; .2, .5; .8, .5; 1, 0"/>
                                        <p:tgtEl>
                                          <p:spTgt spid="5"/>
                                        </p:tgtEl>
                                      </p:cBhvr>
                                    </p:animEffect>
                                    <p:animScale>
                                      <p:cBhvr>
                                        <p:cTn id="61"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62" restart="whenNotActive" fill="hold" evtFilter="cancelBubble" nodeType="interactiveSeq">
                <p:stCondLst>
                  <p:cond evt="onClick" delay="0">
                    <p:tgtEl>
                      <p:spTgt spid="6"/>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500" fill="hold"/>
                                        <p:tgtEl>
                                          <p:spTgt spid="6"/>
                                        </p:tgtEl>
                                        <p:attrNameLst>
                                          <p:attrName>fillcolor</p:attrName>
                                        </p:attrNameLst>
                                      </p:cBhvr>
                                      <p:to>
                                        <a:srgbClr val="D99694"/>
                                      </p:to>
                                    </p:animClr>
                                    <p:set>
                                      <p:cBhvr>
                                        <p:cTn id="67" dur="500" fill="hold"/>
                                        <p:tgtEl>
                                          <p:spTgt spid="6"/>
                                        </p:tgtEl>
                                        <p:attrNameLst>
                                          <p:attrName>fill.type</p:attrName>
                                        </p:attrNameLst>
                                      </p:cBhvr>
                                      <p:to>
                                        <p:strVal val="solid"/>
                                      </p:to>
                                    </p:set>
                                    <p:set>
                                      <p:cBhvr>
                                        <p:cTn id="68" dur="500" fill="hold"/>
                                        <p:tgtEl>
                                          <p:spTgt spid="6"/>
                                        </p:tgtEl>
                                        <p:attrNameLst>
                                          <p:attrName>fill.on</p:attrName>
                                        </p:attrNameLst>
                                      </p:cBhvr>
                                      <p:to>
                                        <p:strVal val="true"/>
                                      </p:to>
                                    </p:set>
                                  </p:childTnLst>
                                </p:cTn>
                              </p:par>
                              <p:par>
                                <p:cTn id="69" presetID="1" presetClass="mediacall" presetSubtype="0" fill="hold" nodeType="withEffect">
                                  <p:stCondLst>
                                    <p:cond delay="0"/>
                                  </p:stCondLst>
                                  <p:childTnLst>
                                    <p:cmd type="call" cmd="playFrom(0.0)">
                                      <p:cBhvr>
                                        <p:cTn id="70" dur="862" fill="hold"/>
                                        <p:tgtEl>
                                          <p:spTgt spid="13"/>
                                        </p:tgtEl>
                                      </p:cBhvr>
                                    </p:cmd>
                                  </p:childTnLst>
                                </p:cTn>
                              </p:par>
                              <p:par>
                                <p:cTn id="71" presetID="1" presetClass="entr" presetSubtype="0" fill="hold" nodeType="withEffect">
                                  <p:stCondLst>
                                    <p:cond delay="0"/>
                                  </p:stCondLst>
                                  <p:childTnLst>
                                    <p:set>
                                      <p:cBhvr>
                                        <p:cTn id="72" dur="1" fill="hold">
                                          <p:stCondLst>
                                            <p:cond delay="9"/>
                                          </p:stCondLst>
                                        </p:cTn>
                                        <p:tgtEl>
                                          <p:spTgt spid="10"/>
                                        </p:tgtEl>
                                        <p:attrNameLst>
                                          <p:attrName>style.visibility</p:attrName>
                                        </p:attrNameLst>
                                      </p:cBhvr>
                                      <p:to>
                                        <p:strVal val="visible"/>
                                      </p:to>
                                    </p:set>
                                  </p:childTnLst>
                                </p:cTn>
                              </p:par>
                              <p:par>
                                <p:cTn id="73" presetID="26" presetClass="emph" presetSubtype="0" repeatCount="4000" fill="hold" grpId="1" nodeType="withEffect">
                                  <p:stCondLst>
                                    <p:cond delay="0"/>
                                  </p:stCondLst>
                                  <p:childTnLst>
                                    <p:animEffect transition="out" filter="fade">
                                      <p:cBhvr>
                                        <p:cTn id="74" dur="500" tmFilter="0, 0; .2, .5; .8, .5; 1, 0"/>
                                        <p:tgtEl>
                                          <p:spTgt spid="6"/>
                                        </p:tgtEl>
                                      </p:cBhvr>
                                    </p:animEffect>
                                    <p:animScale>
                                      <p:cBhvr>
                                        <p:cTn id="75"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76" restart="whenNotActive" fill="hold" evtFilter="cancelBubble" nodeType="interactiveSeq">
                <p:stCondLst>
                  <p:cond evt="onClick" delay="0">
                    <p:tgtEl>
                      <p:spTgt spid="7"/>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500" fill="hold"/>
                                        <p:tgtEl>
                                          <p:spTgt spid="7"/>
                                        </p:tgtEl>
                                        <p:attrNameLst>
                                          <p:attrName>fillcolor</p:attrName>
                                        </p:attrNameLst>
                                      </p:cBhvr>
                                      <p:to>
                                        <a:srgbClr val="D99694"/>
                                      </p:to>
                                    </p:animClr>
                                    <p:set>
                                      <p:cBhvr>
                                        <p:cTn id="81" dur="500" fill="hold"/>
                                        <p:tgtEl>
                                          <p:spTgt spid="7"/>
                                        </p:tgtEl>
                                        <p:attrNameLst>
                                          <p:attrName>fill.type</p:attrName>
                                        </p:attrNameLst>
                                      </p:cBhvr>
                                      <p:to>
                                        <p:strVal val="solid"/>
                                      </p:to>
                                    </p:set>
                                    <p:set>
                                      <p:cBhvr>
                                        <p:cTn id="82" dur="500" fill="hold"/>
                                        <p:tgtEl>
                                          <p:spTgt spid="7"/>
                                        </p:tgtEl>
                                        <p:attrNameLst>
                                          <p:attrName>fill.on</p:attrName>
                                        </p:attrNameLst>
                                      </p:cBhvr>
                                      <p:to>
                                        <p:strVal val="true"/>
                                      </p:to>
                                    </p:set>
                                  </p:childTnLst>
                                </p:cTn>
                              </p:par>
                              <p:par>
                                <p:cTn id="83" presetID="1" presetClass="mediacall" presetSubtype="0" fill="hold" nodeType="withEffect">
                                  <p:stCondLst>
                                    <p:cond delay="0"/>
                                  </p:stCondLst>
                                  <p:childTnLst>
                                    <p:cmd type="call" cmd="playFrom(0.0)">
                                      <p:cBhvr>
                                        <p:cTn id="84" dur="862" fill="hold"/>
                                        <p:tgtEl>
                                          <p:spTgt spid="13"/>
                                        </p:tgtEl>
                                      </p:cBhvr>
                                    </p:cmd>
                                  </p:childTnLst>
                                </p:cTn>
                              </p:par>
                              <p:par>
                                <p:cTn id="85" presetID="1" presetClass="entr" presetSubtype="0" fill="hold" nodeType="withEffect">
                                  <p:stCondLst>
                                    <p:cond delay="0"/>
                                  </p:stCondLst>
                                  <p:childTnLst>
                                    <p:set>
                                      <p:cBhvr>
                                        <p:cTn id="86" dur="1" fill="hold">
                                          <p:stCondLst>
                                            <p:cond delay="9"/>
                                          </p:stCondLst>
                                        </p:cTn>
                                        <p:tgtEl>
                                          <p:spTgt spid="11"/>
                                        </p:tgtEl>
                                        <p:attrNameLst>
                                          <p:attrName>style.visibility</p:attrName>
                                        </p:attrNameLst>
                                      </p:cBhvr>
                                      <p:to>
                                        <p:strVal val="visible"/>
                                      </p:to>
                                    </p:set>
                                  </p:childTnLst>
                                </p:cTn>
                              </p:par>
                              <p:par>
                                <p:cTn id="87" presetID="26" presetClass="emph" presetSubtype="0" repeatCount="4000" fill="hold" grpId="1" nodeType="withEffect">
                                  <p:stCondLst>
                                    <p:cond delay="0"/>
                                  </p:stCondLst>
                                  <p:childTnLst>
                                    <p:animEffect transition="out" filter="fade">
                                      <p:cBhvr>
                                        <p:cTn id="88" dur="500" tmFilter="0, 0; .2, .5; .8, .5; 1, 0"/>
                                        <p:tgtEl>
                                          <p:spTgt spid="7"/>
                                        </p:tgtEl>
                                      </p:cBhvr>
                                    </p:animEffect>
                                    <p:animScale>
                                      <p:cBhvr>
                                        <p:cTn id="89"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90" fill="hold" display="0">
                  <p:stCondLst>
                    <p:cond delay="indefinite"/>
                  </p:stCondLst>
                  <p:endCondLst>
                    <p:cond evt="onStopAudio" delay="0">
                      <p:tgtEl>
                        <p:sldTgt/>
                      </p:tgtEl>
                    </p:cond>
                  </p:endCondLst>
                </p:cTn>
                <p:tgtEl>
                  <p:spTgt spid="8"/>
                </p:tgtEl>
              </p:cMediaNode>
            </p:audio>
            <p:audio>
              <p:cMediaNode vol="80000">
                <p:cTn id="91" fill="hold" display="0">
                  <p:stCondLst>
                    <p:cond delay="indefinite"/>
                  </p:stCondLst>
                  <p:endCondLst>
                    <p:cond evt="onStopAudio" delay="0">
                      <p:tgtEl>
                        <p:sldTgt/>
                      </p:tgtEl>
                    </p:cond>
                  </p:endCondLst>
                </p:cTn>
                <p:tgtEl>
                  <p:spTgt spid="13"/>
                </p:tgtEl>
              </p:cMediaNode>
            </p:audio>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DFFE1"/>
        </a:solidFill>
        <a:effectLst/>
      </p:bgPr>
    </p:bg>
    <p:spTree>
      <p:nvGrpSpPr>
        <p:cNvPr id="1" name=""/>
        <p:cNvGrpSpPr/>
        <p:nvPr/>
      </p:nvGrpSpPr>
      <p:grpSpPr>
        <a:xfrm>
          <a:off x="0" y="0"/>
          <a:ext cx="0" cy="0"/>
          <a:chOff x="0" y="0"/>
          <a:chExt cx="0" cy="0"/>
        </a:xfrm>
      </p:grpSpPr>
      <p:sp>
        <p:nvSpPr>
          <p:cNvPr id="4" name="Đáp án đúng">
            <a:extLst>
              <a:ext uri="{FF2B5EF4-FFF2-40B4-BE49-F238E27FC236}">
                <a16:creationId xmlns="" xmlns:a16="http://schemas.microsoft.com/office/drawing/2014/main" id="{8B66CBE4-2DB9-BCF7-D1C4-281B894BFE17}"/>
              </a:ext>
            </a:extLst>
          </p:cNvPr>
          <p:cNvSpPr/>
          <p:nvPr/>
        </p:nvSpPr>
        <p:spPr>
          <a:xfrm>
            <a:off x="5825012" y="7881677"/>
            <a:ext cx="2985658" cy="158807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noProof="1">
                <a:solidFill>
                  <a:prstClr val="black"/>
                </a:solidFill>
                <a:latin typeface="Arial" panose="020B0604020202020204" pitchFamily="34" charset="0"/>
                <a:cs typeface="Arial" panose="020B0604020202020204" pitchFamily="34" charset="0"/>
              </a:rPr>
              <a:t>B. </a:t>
            </a:r>
            <a:r>
              <a:rPr lang="vi-VN" sz="4000" noProof="1" smtClean="0">
                <a:solidFill>
                  <a:prstClr val="black"/>
                </a:solidFill>
                <a:latin typeface="Arial" panose="020B0604020202020204" pitchFamily="34" charset="0"/>
                <a:cs typeface="Arial" panose="020B0604020202020204" pitchFamily="34" charset="0"/>
              </a:rPr>
              <a:t>8.0</a:t>
            </a:r>
            <a:endParaRPr lang="vi-VN" sz="4000" noProof="1">
              <a:solidFill>
                <a:prstClr val="black"/>
              </a:solidFill>
              <a:cs typeface="Arial" panose="020B0604020202020204" pitchFamily="34" charset="0"/>
            </a:endParaRPr>
          </a:p>
        </p:txBody>
      </p:sp>
      <p:sp>
        <p:nvSpPr>
          <p:cNvPr id="5" name="Đáp án sai 1">
            <a:extLst>
              <a:ext uri="{FF2B5EF4-FFF2-40B4-BE49-F238E27FC236}">
                <a16:creationId xmlns="" xmlns:a16="http://schemas.microsoft.com/office/drawing/2014/main" id="{3FCD9830-5FD1-BD44-878B-228BD96CE996}"/>
              </a:ext>
            </a:extLst>
          </p:cNvPr>
          <p:cNvSpPr/>
          <p:nvPr/>
        </p:nvSpPr>
        <p:spPr>
          <a:xfrm>
            <a:off x="1904176" y="7881677"/>
            <a:ext cx="2985658" cy="158807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noProof="1">
                <a:solidFill>
                  <a:prstClr val="black"/>
                </a:solidFill>
                <a:latin typeface="Arial" panose="020B0604020202020204" pitchFamily="34" charset="0"/>
                <a:cs typeface="Arial" panose="020B0604020202020204" pitchFamily="34" charset="0"/>
              </a:rPr>
              <a:t>A. </a:t>
            </a:r>
            <a:r>
              <a:rPr lang="vi-VN" sz="4000" noProof="1" smtClean="0">
                <a:solidFill>
                  <a:prstClr val="black"/>
                </a:solidFill>
                <a:latin typeface="Arial" panose="020B0604020202020204" pitchFamily="34" charset="0"/>
                <a:cs typeface="Arial" panose="020B0604020202020204" pitchFamily="34" charset="0"/>
              </a:rPr>
              <a:t>9.0</a:t>
            </a:r>
            <a:endParaRPr lang="vi-VN" sz="4000" noProof="1">
              <a:solidFill>
                <a:prstClr val="black"/>
              </a:solidFill>
              <a:cs typeface="Arial" panose="020B0604020202020204" pitchFamily="34" charset="0"/>
            </a:endParaRPr>
          </a:p>
        </p:txBody>
      </p:sp>
      <p:sp>
        <p:nvSpPr>
          <p:cNvPr id="6" name="Đáp án sai 2">
            <a:extLst>
              <a:ext uri="{FF2B5EF4-FFF2-40B4-BE49-F238E27FC236}">
                <a16:creationId xmlns="" xmlns:a16="http://schemas.microsoft.com/office/drawing/2014/main" id="{6A919885-0285-0403-1E09-FA94D8BC080B}"/>
              </a:ext>
            </a:extLst>
          </p:cNvPr>
          <p:cNvSpPr/>
          <p:nvPr/>
        </p:nvSpPr>
        <p:spPr>
          <a:xfrm>
            <a:off x="9745849" y="7881677"/>
            <a:ext cx="2985658" cy="158807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noProof="1">
                <a:solidFill>
                  <a:prstClr val="black"/>
                </a:solidFill>
                <a:latin typeface="Arial" panose="020B0604020202020204" pitchFamily="34" charset="0"/>
                <a:cs typeface="Arial" panose="020B0604020202020204" pitchFamily="34" charset="0"/>
              </a:rPr>
              <a:t>C. </a:t>
            </a:r>
            <a:r>
              <a:rPr lang="vi-VN" sz="4000" noProof="1" smtClean="0">
                <a:solidFill>
                  <a:prstClr val="black"/>
                </a:solidFill>
                <a:latin typeface="Arial" panose="020B0604020202020204" pitchFamily="34" charset="0"/>
                <a:cs typeface="Arial" panose="020B0604020202020204" pitchFamily="34" charset="0"/>
              </a:rPr>
              <a:t>7.5</a:t>
            </a:r>
            <a:endParaRPr lang="vi-VN" sz="4000" noProof="1">
              <a:solidFill>
                <a:prstClr val="black"/>
              </a:solidFill>
              <a:cs typeface="Arial" panose="020B0604020202020204" pitchFamily="34" charset="0"/>
            </a:endParaRPr>
          </a:p>
        </p:txBody>
      </p:sp>
      <p:sp>
        <p:nvSpPr>
          <p:cNvPr id="7" name="Đáp án sai 3">
            <a:extLst>
              <a:ext uri="{FF2B5EF4-FFF2-40B4-BE49-F238E27FC236}">
                <a16:creationId xmlns="" xmlns:a16="http://schemas.microsoft.com/office/drawing/2014/main" id="{2E7D83A4-3758-8699-4DD0-010A80780539}"/>
              </a:ext>
            </a:extLst>
          </p:cNvPr>
          <p:cNvSpPr/>
          <p:nvPr/>
        </p:nvSpPr>
        <p:spPr>
          <a:xfrm>
            <a:off x="13666686" y="7889297"/>
            <a:ext cx="2985658" cy="158807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noProof="1">
                <a:solidFill>
                  <a:prstClr val="black"/>
                </a:solidFill>
                <a:latin typeface="Arial" panose="020B0604020202020204" pitchFamily="34" charset="0"/>
                <a:cs typeface="Arial" panose="020B0604020202020204" pitchFamily="34" charset="0"/>
              </a:rPr>
              <a:t>D. </a:t>
            </a:r>
            <a:r>
              <a:rPr lang="vi-VN" sz="4000" noProof="1" smtClean="0">
                <a:solidFill>
                  <a:prstClr val="black"/>
                </a:solidFill>
                <a:latin typeface="Arial" panose="020B0604020202020204" pitchFamily="34" charset="0"/>
                <a:cs typeface="Arial" panose="020B0604020202020204" pitchFamily="34" charset="0"/>
              </a:rPr>
              <a:t>7.0</a:t>
            </a:r>
            <a:endParaRPr lang="vi-VN" sz="4000" noProof="1">
              <a:solidFill>
                <a:prstClr val="black"/>
              </a:solidFill>
              <a:cs typeface="Arial" panose="020B0604020202020204" pitchFamily="34" charset="0"/>
            </a:endParaRPr>
          </a:p>
        </p:txBody>
      </p:sp>
      <p:pic>
        <p:nvPicPr>
          <p:cNvPr id="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9"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381171" y="8028563"/>
            <a:ext cx="1279569" cy="1113741"/>
          </a:xfrm>
          <a:prstGeom prst="rect">
            <a:avLst/>
          </a:prstGeom>
        </p:spPr>
      </p:pic>
      <p:pic>
        <p:nvPicPr>
          <p:cNvPr id="10" name="Picture 9">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506376" y="8084732"/>
            <a:ext cx="1275183" cy="1136072"/>
          </a:xfrm>
          <a:prstGeom prst="rect">
            <a:avLst/>
          </a:prstGeom>
        </p:spPr>
      </p:pic>
      <p:pic>
        <p:nvPicPr>
          <p:cNvPr id="11"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392400" y="8115300"/>
            <a:ext cx="1275183" cy="1136072"/>
          </a:xfrm>
          <a:prstGeom prst="rect">
            <a:avLst/>
          </a:prstGeom>
        </p:spPr>
      </p:pic>
      <p:pic>
        <p:nvPicPr>
          <p:cNvPr id="12"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639677" y="8084732"/>
            <a:ext cx="1275183" cy="1136072"/>
          </a:xfrm>
          <a:prstGeom prst="rect">
            <a:avLst/>
          </a:prstGeom>
        </p:spPr>
      </p:pic>
      <p:pic>
        <p:nvPicPr>
          <p:cNvPr id="13"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pic>
        <p:nvPicPr>
          <p:cNvPr id="14" name="Picture 13"/>
          <p:cNvPicPr>
            <a:picLocks noChangeAspect="1"/>
          </p:cNvPicPr>
          <p:nvPr/>
        </p:nvPicPr>
        <p:blipFill>
          <a:blip r:embed="rId11"/>
          <a:stretch>
            <a:fillRect/>
          </a:stretch>
        </p:blipFill>
        <p:spPr>
          <a:xfrm>
            <a:off x="16230600" y="222312"/>
            <a:ext cx="1792379" cy="2103302"/>
          </a:xfrm>
          <a:prstGeom prst="rect">
            <a:avLst/>
          </a:prstGeom>
        </p:spPr>
      </p:pic>
      <p:pic>
        <p:nvPicPr>
          <p:cNvPr id="15" name="Picture 14"/>
          <p:cNvPicPr>
            <a:picLocks noChangeAspect="1"/>
          </p:cNvPicPr>
          <p:nvPr/>
        </p:nvPicPr>
        <p:blipFill>
          <a:blip r:embed="rId12"/>
          <a:stretch>
            <a:fillRect/>
          </a:stretch>
        </p:blipFill>
        <p:spPr>
          <a:xfrm>
            <a:off x="343834" y="8115300"/>
            <a:ext cx="1028091" cy="2163275"/>
          </a:xfrm>
          <a:prstGeom prst="rect">
            <a:avLst/>
          </a:prstGeom>
        </p:spPr>
      </p:pic>
      <p:grpSp>
        <p:nvGrpSpPr>
          <p:cNvPr id="22" name="Group 21"/>
          <p:cNvGrpSpPr/>
          <p:nvPr/>
        </p:nvGrpSpPr>
        <p:grpSpPr>
          <a:xfrm>
            <a:off x="2092270" y="920020"/>
            <a:ext cx="13833530" cy="6493383"/>
            <a:chOff x="2092270" y="920020"/>
            <a:chExt cx="13833530" cy="6493383"/>
          </a:xfrm>
        </p:grpSpPr>
        <p:sp>
          <p:nvSpPr>
            <p:cNvPr id="18" name="Rectangle 17"/>
            <p:cNvSpPr/>
            <p:nvPr/>
          </p:nvSpPr>
          <p:spPr>
            <a:xfrm>
              <a:off x="2092271" y="920020"/>
              <a:ext cx="9947329" cy="707886"/>
            </a:xfrm>
            <a:prstGeom prst="rect">
              <a:avLst/>
            </a:prstGeom>
          </p:spPr>
          <p:txBody>
            <a:bodyPr wrap="square">
              <a:spAutoFit/>
            </a:bodyPr>
            <a:lstStyle/>
            <a:p>
              <a:r>
                <a:rPr lang="vi-VN" sz="4000" b="1" noProof="1">
                  <a:solidFill>
                    <a:prstClr val="black"/>
                  </a:solidFill>
                  <a:latin typeface="Arial" panose="020B0604020202020204" pitchFamily="34" charset="0"/>
                  <a:cs typeface="Arial" panose="020B0604020202020204" pitchFamily="34" charset="0"/>
                </a:rPr>
                <a:t>Câu </a:t>
              </a:r>
              <a:r>
                <a:rPr lang="vi-VN" sz="4000" b="1" noProof="1" smtClean="0">
                  <a:solidFill>
                    <a:prstClr val="black"/>
                  </a:solidFill>
                  <a:latin typeface="Arial" panose="020B0604020202020204" pitchFamily="34" charset="0"/>
                  <a:cs typeface="Arial" panose="020B0604020202020204" pitchFamily="34" charset="0"/>
                </a:rPr>
                <a:t>5: </a:t>
              </a:r>
              <a:r>
                <a:rPr lang="en-US" sz="4000">
                  <a:latin typeface="Arial" panose="020B0604020202020204" pitchFamily="34" charset="0"/>
                  <a:cs typeface="Arial" panose="020B0604020202020204" pitchFamily="34" charset="0"/>
                </a:rPr>
                <a:t>Kết quả của chương trình sau </a:t>
              </a:r>
              <a:r>
                <a:rPr lang="en-US" sz="4000" smtClean="0">
                  <a:latin typeface="Arial" panose="020B0604020202020204" pitchFamily="34" charset="0"/>
                  <a:cs typeface="Arial" panose="020B0604020202020204" pitchFamily="34" charset="0"/>
                </a:rPr>
                <a:t>là</a:t>
              </a:r>
              <a:r>
                <a:rPr lang="vi-VN"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92270" y="1850321"/>
              <a:ext cx="13833530" cy="5563082"/>
            </a:xfrm>
            <a:prstGeom prst="rect">
              <a:avLst/>
            </a:prstGeom>
          </p:spPr>
        </p:pic>
      </p:grpSp>
    </p:spTree>
    <p:extLst>
      <p:ext uri="{BB962C8B-B14F-4D97-AF65-F5344CB8AC3E}">
        <p14:creationId xmlns:p14="http://schemas.microsoft.com/office/powerpoint/2010/main" val="383846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4"/>
                                        </p:tgtEl>
                                        <p:attrNameLst>
                                          <p:attrName>fillcolor</p:attrName>
                                        </p:attrNameLst>
                                      </p:cBhvr>
                                      <p:to>
                                        <a:srgbClr val="92D050"/>
                                      </p:to>
                                    </p:animClr>
                                    <p:set>
                                      <p:cBhvr>
                                        <p:cTn id="39" dur="500" fill="hold"/>
                                        <p:tgtEl>
                                          <p:spTgt spid="4"/>
                                        </p:tgtEl>
                                        <p:attrNameLst>
                                          <p:attrName>fill.type</p:attrName>
                                        </p:attrNameLst>
                                      </p:cBhvr>
                                      <p:to>
                                        <p:strVal val="solid"/>
                                      </p:to>
                                    </p:set>
                                    <p:set>
                                      <p:cBhvr>
                                        <p:cTn id="40" dur="5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35" fill="hold"/>
                                        <p:tgtEl>
                                          <p:spTgt spid="8"/>
                                        </p:tgtEl>
                                      </p:cBhvr>
                                    </p:cmd>
                                  </p:childTnLst>
                                </p:cTn>
                              </p:par>
                              <p:par>
                                <p:cTn id="43" presetID="1" presetClass="entr" presetSubtype="0" fill="hold" nodeType="withEffect">
                                  <p:stCondLst>
                                    <p:cond delay="0"/>
                                  </p:stCondLst>
                                  <p:childTnLst>
                                    <p:set>
                                      <p:cBhvr>
                                        <p:cTn id="44" dur="1" fill="hold">
                                          <p:stCondLst>
                                            <p:cond delay="9"/>
                                          </p:stCondLst>
                                        </p:cTn>
                                        <p:tgtEl>
                                          <p:spTgt spid="9"/>
                                        </p:tgtEl>
                                        <p:attrNameLst>
                                          <p:attrName>style.visibility</p:attrName>
                                        </p:attrNameLst>
                                      </p:cBhvr>
                                      <p:to>
                                        <p:strVal val="visible"/>
                                      </p:to>
                                    </p:set>
                                  </p:childTnLst>
                                </p:cTn>
                              </p:par>
                              <p:par>
                                <p:cTn id="45" presetID="26" presetClass="emph" presetSubtype="0" repeatCount="4000" fill="hold" grpId="1" nodeType="withEffect">
                                  <p:stCondLst>
                                    <p:cond delay="0"/>
                                  </p:stCondLst>
                                  <p:childTnLst>
                                    <p:animEffect transition="out" filter="fade">
                                      <p:cBhvr>
                                        <p:cTn id="46" dur="500" tmFilter="0, 0; .2, .5; .8, .5; 1, 0"/>
                                        <p:tgtEl>
                                          <p:spTgt spid="4"/>
                                        </p:tgtEl>
                                      </p:cBhvr>
                                    </p:animEffect>
                                    <p:animScale>
                                      <p:cBhvr>
                                        <p:cTn id="47"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8" restart="whenNotActive" fill="hold" evtFilter="cancelBubble" nodeType="interactiveSeq">
                <p:stCondLst>
                  <p:cond evt="onClick" delay="0">
                    <p:tgtEl>
                      <p:spTgt spid="5"/>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5"/>
                                        </p:tgtEl>
                                        <p:attrNameLst>
                                          <p:attrName>fillcolor</p:attrName>
                                        </p:attrNameLst>
                                      </p:cBhvr>
                                      <p:to>
                                        <a:srgbClr val="D99694"/>
                                      </p:to>
                                    </p:animClr>
                                    <p:set>
                                      <p:cBhvr>
                                        <p:cTn id="53" dur="500" fill="hold"/>
                                        <p:tgtEl>
                                          <p:spTgt spid="5"/>
                                        </p:tgtEl>
                                        <p:attrNameLst>
                                          <p:attrName>fill.type</p:attrName>
                                        </p:attrNameLst>
                                      </p:cBhvr>
                                      <p:to>
                                        <p:strVal val="solid"/>
                                      </p:to>
                                    </p:set>
                                    <p:set>
                                      <p:cBhvr>
                                        <p:cTn id="54" dur="500" fill="hold"/>
                                        <p:tgtEl>
                                          <p:spTgt spid="5"/>
                                        </p:tgtEl>
                                        <p:attrNameLst>
                                          <p:attrName>fill.on</p:attrName>
                                        </p:attrNameLst>
                                      </p:cBhvr>
                                      <p:to>
                                        <p:strVal val="true"/>
                                      </p:to>
                                    </p:set>
                                  </p:childTnLst>
                                </p:cTn>
                              </p:par>
                              <p:par>
                                <p:cTn id="55" presetID="1" presetClass="mediacall" presetSubtype="0" fill="hold" nodeType="withEffect">
                                  <p:stCondLst>
                                    <p:cond delay="0"/>
                                  </p:stCondLst>
                                  <p:childTnLst>
                                    <p:cmd type="call" cmd="playFrom(0.0)">
                                      <p:cBhvr>
                                        <p:cTn id="56" dur="862" fill="hold"/>
                                        <p:tgtEl>
                                          <p:spTgt spid="13"/>
                                        </p:tgtEl>
                                      </p:cBhvr>
                                    </p:cmd>
                                  </p:childTnLst>
                                </p:cTn>
                              </p:par>
                              <p:par>
                                <p:cTn id="57" presetID="1"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par>
                                <p:cTn id="59" presetID="26" presetClass="emph" presetSubtype="0" repeatCount="4000" fill="hold" grpId="1" nodeType="withEffect">
                                  <p:stCondLst>
                                    <p:cond delay="0"/>
                                  </p:stCondLst>
                                  <p:childTnLst>
                                    <p:animEffect transition="out" filter="fade">
                                      <p:cBhvr>
                                        <p:cTn id="60" dur="500" tmFilter="0, 0; .2, .5; .8, .5; 1, 0"/>
                                        <p:tgtEl>
                                          <p:spTgt spid="5"/>
                                        </p:tgtEl>
                                      </p:cBhvr>
                                    </p:animEffect>
                                    <p:animScale>
                                      <p:cBhvr>
                                        <p:cTn id="61"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62" restart="whenNotActive" fill="hold" evtFilter="cancelBubble" nodeType="interactiveSeq">
                <p:stCondLst>
                  <p:cond evt="onClick" delay="0">
                    <p:tgtEl>
                      <p:spTgt spid="6"/>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500" fill="hold"/>
                                        <p:tgtEl>
                                          <p:spTgt spid="6"/>
                                        </p:tgtEl>
                                        <p:attrNameLst>
                                          <p:attrName>fillcolor</p:attrName>
                                        </p:attrNameLst>
                                      </p:cBhvr>
                                      <p:to>
                                        <a:srgbClr val="D99694"/>
                                      </p:to>
                                    </p:animClr>
                                    <p:set>
                                      <p:cBhvr>
                                        <p:cTn id="67" dur="500" fill="hold"/>
                                        <p:tgtEl>
                                          <p:spTgt spid="6"/>
                                        </p:tgtEl>
                                        <p:attrNameLst>
                                          <p:attrName>fill.type</p:attrName>
                                        </p:attrNameLst>
                                      </p:cBhvr>
                                      <p:to>
                                        <p:strVal val="solid"/>
                                      </p:to>
                                    </p:set>
                                    <p:set>
                                      <p:cBhvr>
                                        <p:cTn id="68" dur="500" fill="hold"/>
                                        <p:tgtEl>
                                          <p:spTgt spid="6"/>
                                        </p:tgtEl>
                                        <p:attrNameLst>
                                          <p:attrName>fill.on</p:attrName>
                                        </p:attrNameLst>
                                      </p:cBhvr>
                                      <p:to>
                                        <p:strVal val="true"/>
                                      </p:to>
                                    </p:set>
                                  </p:childTnLst>
                                </p:cTn>
                              </p:par>
                              <p:par>
                                <p:cTn id="69" presetID="1" presetClass="mediacall" presetSubtype="0" fill="hold" nodeType="withEffect">
                                  <p:stCondLst>
                                    <p:cond delay="0"/>
                                  </p:stCondLst>
                                  <p:childTnLst>
                                    <p:cmd type="call" cmd="playFrom(0.0)">
                                      <p:cBhvr>
                                        <p:cTn id="70" dur="862" fill="hold"/>
                                        <p:tgtEl>
                                          <p:spTgt spid="13"/>
                                        </p:tgtEl>
                                      </p:cBhvr>
                                    </p:cmd>
                                  </p:childTnLst>
                                </p:cTn>
                              </p:par>
                              <p:par>
                                <p:cTn id="71" presetID="1" presetClass="entr" presetSubtype="0" fill="hold" nodeType="withEffect">
                                  <p:stCondLst>
                                    <p:cond delay="0"/>
                                  </p:stCondLst>
                                  <p:childTnLst>
                                    <p:set>
                                      <p:cBhvr>
                                        <p:cTn id="72" dur="1" fill="hold">
                                          <p:stCondLst>
                                            <p:cond delay="9"/>
                                          </p:stCondLst>
                                        </p:cTn>
                                        <p:tgtEl>
                                          <p:spTgt spid="10"/>
                                        </p:tgtEl>
                                        <p:attrNameLst>
                                          <p:attrName>style.visibility</p:attrName>
                                        </p:attrNameLst>
                                      </p:cBhvr>
                                      <p:to>
                                        <p:strVal val="visible"/>
                                      </p:to>
                                    </p:set>
                                  </p:childTnLst>
                                </p:cTn>
                              </p:par>
                              <p:par>
                                <p:cTn id="73" presetID="26" presetClass="emph" presetSubtype="0" repeatCount="4000" fill="hold" grpId="1" nodeType="withEffect">
                                  <p:stCondLst>
                                    <p:cond delay="0"/>
                                  </p:stCondLst>
                                  <p:childTnLst>
                                    <p:animEffect transition="out" filter="fade">
                                      <p:cBhvr>
                                        <p:cTn id="74" dur="500" tmFilter="0, 0; .2, .5; .8, .5; 1, 0"/>
                                        <p:tgtEl>
                                          <p:spTgt spid="6"/>
                                        </p:tgtEl>
                                      </p:cBhvr>
                                    </p:animEffect>
                                    <p:animScale>
                                      <p:cBhvr>
                                        <p:cTn id="75"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76" restart="whenNotActive" fill="hold" evtFilter="cancelBubble" nodeType="interactiveSeq">
                <p:stCondLst>
                  <p:cond evt="onClick" delay="0">
                    <p:tgtEl>
                      <p:spTgt spid="7"/>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500" fill="hold"/>
                                        <p:tgtEl>
                                          <p:spTgt spid="7"/>
                                        </p:tgtEl>
                                        <p:attrNameLst>
                                          <p:attrName>fillcolor</p:attrName>
                                        </p:attrNameLst>
                                      </p:cBhvr>
                                      <p:to>
                                        <a:srgbClr val="D99694"/>
                                      </p:to>
                                    </p:animClr>
                                    <p:set>
                                      <p:cBhvr>
                                        <p:cTn id="81" dur="500" fill="hold"/>
                                        <p:tgtEl>
                                          <p:spTgt spid="7"/>
                                        </p:tgtEl>
                                        <p:attrNameLst>
                                          <p:attrName>fill.type</p:attrName>
                                        </p:attrNameLst>
                                      </p:cBhvr>
                                      <p:to>
                                        <p:strVal val="solid"/>
                                      </p:to>
                                    </p:set>
                                    <p:set>
                                      <p:cBhvr>
                                        <p:cTn id="82" dur="500" fill="hold"/>
                                        <p:tgtEl>
                                          <p:spTgt spid="7"/>
                                        </p:tgtEl>
                                        <p:attrNameLst>
                                          <p:attrName>fill.on</p:attrName>
                                        </p:attrNameLst>
                                      </p:cBhvr>
                                      <p:to>
                                        <p:strVal val="true"/>
                                      </p:to>
                                    </p:set>
                                  </p:childTnLst>
                                </p:cTn>
                              </p:par>
                              <p:par>
                                <p:cTn id="83" presetID="1" presetClass="mediacall" presetSubtype="0" fill="hold" nodeType="withEffect">
                                  <p:stCondLst>
                                    <p:cond delay="0"/>
                                  </p:stCondLst>
                                  <p:childTnLst>
                                    <p:cmd type="call" cmd="playFrom(0.0)">
                                      <p:cBhvr>
                                        <p:cTn id="84" dur="862" fill="hold"/>
                                        <p:tgtEl>
                                          <p:spTgt spid="13"/>
                                        </p:tgtEl>
                                      </p:cBhvr>
                                    </p:cmd>
                                  </p:childTnLst>
                                </p:cTn>
                              </p:par>
                              <p:par>
                                <p:cTn id="85" presetID="1" presetClass="entr" presetSubtype="0" fill="hold" nodeType="withEffect">
                                  <p:stCondLst>
                                    <p:cond delay="0"/>
                                  </p:stCondLst>
                                  <p:childTnLst>
                                    <p:set>
                                      <p:cBhvr>
                                        <p:cTn id="86" dur="1" fill="hold">
                                          <p:stCondLst>
                                            <p:cond delay="9"/>
                                          </p:stCondLst>
                                        </p:cTn>
                                        <p:tgtEl>
                                          <p:spTgt spid="11"/>
                                        </p:tgtEl>
                                        <p:attrNameLst>
                                          <p:attrName>style.visibility</p:attrName>
                                        </p:attrNameLst>
                                      </p:cBhvr>
                                      <p:to>
                                        <p:strVal val="visible"/>
                                      </p:to>
                                    </p:set>
                                  </p:childTnLst>
                                </p:cTn>
                              </p:par>
                              <p:par>
                                <p:cTn id="87" presetID="26" presetClass="emph" presetSubtype="0" repeatCount="4000" fill="hold" grpId="1" nodeType="withEffect">
                                  <p:stCondLst>
                                    <p:cond delay="0"/>
                                  </p:stCondLst>
                                  <p:childTnLst>
                                    <p:animEffect transition="out" filter="fade">
                                      <p:cBhvr>
                                        <p:cTn id="88" dur="500" tmFilter="0, 0; .2, .5; .8, .5; 1, 0"/>
                                        <p:tgtEl>
                                          <p:spTgt spid="7"/>
                                        </p:tgtEl>
                                      </p:cBhvr>
                                    </p:animEffect>
                                    <p:animScale>
                                      <p:cBhvr>
                                        <p:cTn id="89"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90" fill="hold" display="0">
                  <p:stCondLst>
                    <p:cond delay="indefinite"/>
                  </p:stCondLst>
                  <p:endCondLst>
                    <p:cond evt="onStopAudio" delay="0">
                      <p:tgtEl>
                        <p:sldTgt/>
                      </p:tgtEl>
                    </p:cond>
                  </p:endCondLst>
                </p:cTn>
                <p:tgtEl>
                  <p:spTgt spid="8"/>
                </p:tgtEl>
              </p:cMediaNode>
            </p:audio>
            <p:audio>
              <p:cMediaNode vol="80000">
                <p:cTn id="91" fill="hold" display="0">
                  <p:stCondLst>
                    <p:cond delay="indefinite"/>
                  </p:stCondLst>
                  <p:endCondLst>
                    <p:cond evt="onStopAudio" delay="0">
                      <p:tgtEl>
                        <p:sldTgt/>
                      </p:tgtEl>
                    </p:cond>
                  </p:endCondLst>
                </p:cTn>
                <p:tgtEl>
                  <p:spTgt spid="13"/>
                </p:tgtEl>
              </p:cMediaNode>
            </p:audio>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EDBF5"/>
        </a:solidFill>
        <a:effectLst/>
      </p:bgPr>
    </p:bg>
    <p:spTree>
      <p:nvGrpSpPr>
        <p:cNvPr id="1" name=""/>
        <p:cNvGrpSpPr/>
        <p:nvPr/>
      </p:nvGrpSpPr>
      <p:grpSpPr>
        <a:xfrm>
          <a:off x="0" y="0"/>
          <a:ext cx="0" cy="0"/>
          <a:chOff x="0" y="0"/>
          <a:chExt cx="0" cy="0"/>
        </a:xfrm>
      </p:grpSpPr>
      <p:grpSp>
        <p:nvGrpSpPr>
          <p:cNvPr id="2" name="Group 2"/>
          <p:cNvGrpSpPr/>
          <p:nvPr/>
        </p:nvGrpSpPr>
        <p:grpSpPr>
          <a:xfrm>
            <a:off x="3419694" y="463732"/>
            <a:ext cx="14491795" cy="8484163"/>
            <a:chOff x="0" y="0"/>
            <a:chExt cx="3816769" cy="2234512"/>
          </a:xfrm>
        </p:grpSpPr>
        <p:sp>
          <p:nvSpPr>
            <p:cNvPr id="3" name="Freeform 3"/>
            <p:cNvSpPr/>
            <p:nvPr/>
          </p:nvSpPr>
          <p:spPr>
            <a:xfrm>
              <a:off x="0" y="0"/>
              <a:ext cx="3816769" cy="2234512"/>
            </a:xfrm>
            <a:custGeom>
              <a:avLst/>
              <a:gdLst/>
              <a:ahLst/>
              <a:cxnLst/>
              <a:rect l="l" t="t" r="r" b="b"/>
              <a:pathLst>
                <a:path w="3816769" h="2234512">
                  <a:moveTo>
                    <a:pt x="42738" y="0"/>
                  </a:moveTo>
                  <a:lnTo>
                    <a:pt x="3774031" y="0"/>
                  </a:lnTo>
                  <a:cubicBezTo>
                    <a:pt x="3797635" y="0"/>
                    <a:pt x="3816769" y="19135"/>
                    <a:pt x="3816769" y="42738"/>
                  </a:cubicBezTo>
                  <a:lnTo>
                    <a:pt x="3816769" y="2191774"/>
                  </a:lnTo>
                  <a:cubicBezTo>
                    <a:pt x="3816769" y="2215378"/>
                    <a:pt x="3797635" y="2234512"/>
                    <a:pt x="3774031" y="2234512"/>
                  </a:cubicBezTo>
                  <a:lnTo>
                    <a:pt x="42738" y="2234512"/>
                  </a:lnTo>
                  <a:cubicBezTo>
                    <a:pt x="19135" y="2234512"/>
                    <a:pt x="0" y="2215378"/>
                    <a:pt x="0" y="2191774"/>
                  </a:cubicBezTo>
                  <a:lnTo>
                    <a:pt x="0" y="42738"/>
                  </a:lnTo>
                  <a:cubicBezTo>
                    <a:pt x="0" y="19135"/>
                    <a:pt x="19135" y="0"/>
                    <a:pt x="42738" y="0"/>
                  </a:cubicBezTo>
                  <a:close/>
                </a:path>
              </a:pathLst>
            </a:custGeom>
            <a:solidFill>
              <a:srgbClr val="FFFFFF"/>
            </a:solidFill>
          </p:spPr>
        </p:sp>
        <p:sp>
          <p:nvSpPr>
            <p:cNvPr id="4" name="TextBox 4"/>
            <p:cNvSpPr txBox="1"/>
            <p:nvPr/>
          </p:nvSpPr>
          <p:spPr>
            <a:xfrm>
              <a:off x="0" y="-47625"/>
              <a:ext cx="3816769" cy="228213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5" name="Group 5"/>
          <p:cNvGrpSpPr/>
          <p:nvPr/>
        </p:nvGrpSpPr>
        <p:grpSpPr>
          <a:xfrm>
            <a:off x="0" y="9399631"/>
            <a:ext cx="18288000" cy="887369"/>
            <a:chOff x="0" y="0"/>
            <a:chExt cx="4595146" cy="222965"/>
          </a:xfrm>
        </p:grpSpPr>
        <p:sp>
          <p:nvSpPr>
            <p:cNvPr id="6" name="Freeform 6"/>
            <p:cNvSpPr/>
            <p:nvPr/>
          </p:nvSpPr>
          <p:spPr>
            <a:xfrm>
              <a:off x="0" y="0"/>
              <a:ext cx="4595146" cy="222965"/>
            </a:xfrm>
            <a:custGeom>
              <a:avLst/>
              <a:gdLst/>
              <a:ahLst/>
              <a:cxnLst/>
              <a:rect l="l" t="t" r="r" b="b"/>
              <a:pathLst>
                <a:path w="4595146" h="222965">
                  <a:moveTo>
                    <a:pt x="16933" y="0"/>
                  </a:moveTo>
                  <a:lnTo>
                    <a:pt x="4578213" y="0"/>
                  </a:lnTo>
                  <a:cubicBezTo>
                    <a:pt x="4582704" y="0"/>
                    <a:pt x="4587011" y="1784"/>
                    <a:pt x="4590186" y="4960"/>
                  </a:cubicBezTo>
                  <a:cubicBezTo>
                    <a:pt x="4593362" y="8135"/>
                    <a:pt x="4595146" y="12442"/>
                    <a:pt x="4595146" y="16933"/>
                  </a:cubicBezTo>
                  <a:lnTo>
                    <a:pt x="4595146" y="206032"/>
                  </a:lnTo>
                  <a:cubicBezTo>
                    <a:pt x="4595146" y="210523"/>
                    <a:pt x="4593362" y="214830"/>
                    <a:pt x="4590186" y="218006"/>
                  </a:cubicBezTo>
                  <a:cubicBezTo>
                    <a:pt x="4587011" y="221181"/>
                    <a:pt x="4582704" y="222965"/>
                    <a:pt x="4578213" y="222965"/>
                  </a:cubicBezTo>
                  <a:lnTo>
                    <a:pt x="16933" y="222965"/>
                  </a:lnTo>
                  <a:cubicBezTo>
                    <a:pt x="12442" y="222965"/>
                    <a:pt x="8135" y="221181"/>
                    <a:pt x="4960" y="218006"/>
                  </a:cubicBezTo>
                  <a:cubicBezTo>
                    <a:pt x="1784" y="214830"/>
                    <a:pt x="0" y="210523"/>
                    <a:pt x="0" y="206032"/>
                  </a:cubicBezTo>
                  <a:lnTo>
                    <a:pt x="0" y="16933"/>
                  </a:lnTo>
                  <a:cubicBezTo>
                    <a:pt x="0" y="12442"/>
                    <a:pt x="1784" y="8135"/>
                    <a:pt x="4960" y="4960"/>
                  </a:cubicBezTo>
                  <a:cubicBezTo>
                    <a:pt x="8135" y="1784"/>
                    <a:pt x="12442" y="0"/>
                    <a:pt x="16933" y="0"/>
                  </a:cubicBezTo>
                  <a:close/>
                </a:path>
              </a:pathLst>
            </a:custGeom>
            <a:solidFill>
              <a:srgbClr val="CDA6C2"/>
            </a:solidFill>
          </p:spPr>
        </p:sp>
        <p:sp>
          <p:nvSpPr>
            <p:cNvPr id="7" name="TextBox 7"/>
            <p:cNvSpPr txBox="1"/>
            <p:nvPr/>
          </p:nvSpPr>
          <p:spPr>
            <a:xfrm>
              <a:off x="0" y="-47625"/>
              <a:ext cx="4595146" cy="270590"/>
            </a:xfrm>
            <a:prstGeom prst="rect">
              <a:avLst/>
            </a:prstGeom>
          </p:spPr>
          <p:txBody>
            <a:bodyPr lIns="53248" tIns="53248" rIns="53248" bIns="53248" rtlCol="0" anchor="ctr"/>
            <a:lstStyle/>
            <a:p>
              <a:pPr algn="ctr">
                <a:lnSpc>
                  <a:spcPts val="2659"/>
                </a:lnSpc>
              </a:pPr>
              <a:endParaRPr>
                <a:solidFill>
                  <a:prstClr val="black"/>
                </a:solidFill>
              </a:endParaRPr>
            </a:p>
          </p:txBody>
        </p:sp>
      </p:grpSp>
      <p:sp>
        <p:nvSpPr>
          <p:cNvPr id="8" name="Freeform 8"/>
          <p:cNvSpPr/>
          <p:nvPr/>
        </p:nvSpPr>
        <p:spPr>
          <a:xfrm flipH="1" flipV="1">
            <a:off x="206258" y="9526222"/>
            <a:ext cx="634188" cy="634188"/>
          </a:xfrm>
          <a:custGeom>
            <a:avLst/>
            <a:gdLst/>
            <a:ahLst/>
            <a:cxnLst/>
            <a:rect l="l" t="t" r="r" b="b"/>
            <a:pathLst>
              <a:path w="634188" h="634188">
                <a:moveTo>
                  <a:pt x="634187" y="634187"/>
                </a:moveTo>
                <a:lnTo>
                  <a:pt x="0" y="634187"/>
                </a:lnTo>
                <a:lnTo>
                  <a:pt x="0" y="0"/>
                </a:lnTo>
                <a:lnTo>
                  <a:pt x="634187" y="0"/>
                </a:lnTo>
                <a:lnTo>
                  <a:pt x="634187" y="634187"/>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flipV="1">
            <a:off x="17454748" y="9526222"/>
            <a:ext cx="634188" cy="634188"/>
          </a:xfrm>
          <a:custGeom>
            <a:avLst/>
            <a:gdLst/>
            <a:ahLst/>
            <a:cxnLst/>
            <a:rect l="l" t="t" r="r" b="b"/>
            <a:pathLst>
              <a:path w="634188" h="634188">
                <a:moveTo>
                  <a:pt x="0" y="634187"/>
                </a:moveTo>
                <a:lnTo>
                  <a:pt x="634188" y="634187"/>
                </a:lnTo>
                <a:lnTo>
                  <a:pt x="634188" y="0"/>
                </a:lnTo>
                <a:lnTo>
                  <a:pt x="0" y="0"/>
                </a:lnTo>
                <a:lnTo>
                  <a:pt x="0" y="634187"/>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0" name="Freeform 10"/>
          <p:cNvSpPr/>
          <p:nvPr/>
        </p:nvSpPr>
        <p:spPr>
          <a:xfrm>
            <a:off x="558735" y="887710"/>
            <a:ext cx="469965" cy="281979"/>
          </a:xfrm>
          <a:custGeom>
            <a:avLst/>
            <a:gdLst/>
            <a:ahLst/>
            <a:cxnLst/>
            <a:rect l="l" t="t" r="r" b="b"/>
            <a:pathLst>
              <a:path w="469965" h="281979">
                <a:moveTo>
                  <a:pt x="0" y="0"/>
                </a:moveTo>
                <a:lnTo>
                  <a:pt x="469965" y="0"/>
                </a:lnTo>
                <a:lnTo>
                  <a:pt x="469965" y="281980"/>
                </a:lnTo>
                <a:lnTo>
                  <a:pt x="0" y="28198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11" name="Group 11"/>
          <p:cNvGrpSpPr/>
          <p:nvPr/>
        </p:nvGrpSpPr>
        <p:grpSpPr>
          <a:xfrm>
            <a:off x="206258" y="5698492"/>
            <a:ext cx="3592582" cy="964690"/>
            <a:chOff x="0" y="0"/>
            <a:chExt cx="946195" cy="254075"/>
          </a:xfrm>
        </p:grpSpPr>
        <p:sp>
          <p:nvSpPr>
            <p:cNvPr id="12" name="Freeform 12"/>
            <p:cNvSpPr/>
            <p:nvPr/>
          </p:nvSpPr>
          <p:spPr>
            <a:xfrm>
              <a:off x="0" y="0"/>
              <a:ext cx="946195" cy="254075"/>
            </a:xfrm>
            <a:custGeom>
              <a:avLst/>
              <a:gdLst/>
              <a:ahLst/>
              <a:cxnLst/>
              <a:rect l="l" t="t" r="r" b="b"/>
              <a:pathLst>
                <a:path w="946195" h="254075">
                  <a:moveTo>
                    <a:pt x="127037" y="0"/>
                  </a:moveTo>
                  <a:lnTo>
                    <a:pt x="819157" y="0"/>
                  </a:lnTo>
                  <a:cubicBezTo>
                    <a:pt x="889318" y="0"/>
                    <a:pt x="946195" y="56877"/>
                    <a:pt x="946195" y="127037"/>
                  </a:cubicBezTo>
                  <a:lnTo>
                    <a:pt x="946195" y="127037"/>
                  </a:lnTo>
                  <a:cubicBezTo>
                    <a:pt x="946195" y="197198"/>
                    <a:pt x="889318" y="254075"/>
                    <a:pt x="819157" y="254075"/>
                  </a:cubicBezTo>
                  <a:lnTo>
                    <a:pt x="127037" y="254075"/>
                  </a:lnTo>
                  <a:cubicBezTo>
                    <a:pt x="56877" y="254075"/>
                    <a:pt x="0" y="197198"/>
                    <a:pt x="0" y="127037"/>
                  </a:cubicBezTo>
                  <a:lnTo>
                    <a:pt x="0" y="127037"/>
                  </a:lnTo>
                  <a:cubicBezTo>
                    <a:pt x="0" y="56877"/>
                    <a:pt x="56877" y="0"/>
                    <a:pt x="127037" y="0"/>
                  </a:cubicBezTo>
                  <a:close/>
                </a:path>
              </a:pathLst>
            </a:custGeom>
            <a:solidFill>
              <a:srgbClr val="FFFFFF"/>
            </a:solidFill>
          </p:spPr>
        </p:sp>
        <p:sp>
          <p:nvSpPr>
            <p:cNvPr id="13" name="TextBox 13"/>
            <p:cNvSpPr txBox="1"/>
            <p:nvPr/>
          </p:nvSpPr>
          <p:spPr>
            <a:xfrm>
              <a:off x="0" y="-47625"/>
              <a:ext cx="946195" cy="301700"/>
            </a:xfrm>
            <a:prstGeom prst="rect">
              <a:avLst/>
            </a:prstGeom>
          </p:spPr>
          <p:txBody>
            <a:bodyPr lIns="50800" tIns="50800" rIns="50800" bIns="50800" rtlCol="0" anchor="ctr"/>
            <a:lstStyle/>
            <a:p>
              <a:pPr algn="ctr">
                <a:lnSpc>
                  <a:spcPts val="2659"/>
                </a:lnSpc>
              </a:pPr>
              <a:endParaRPr>
                <a:solidFill>
                  <a:prstClr val="black"/>
                </a:solidFill>
                <a:latin typeface="Arial" panose="020B0604020202020204" pitchFamily="34" charset="0"/>
                <a:cs typeface="Arial" panose="020B0604020202020204" pitchFamily="34" charset="0"/>
              </a:endParaRPr>
            </a:p>
          </p:txBody>
        </p:sp>
      </p:grpSp>
      <p:grpSp>
        <p:nvGrpSpPr>
          <p:cNvPr id="14" name="Group 14"/>
          <p:cNvGrpSpPr/>
          <p:nvPr/>
        </p:nvGrpSpPr>
        <p:grpSpPr>
          <a:xfrm>
            <a:off x="1961919" y="9599279"/>
            <a:ext cx="2786298" cy="488073"/>
            <a:chOff x="0" y="0"/>
            <a:chExt cx="700101" cy="122636"/>
          </a:xfrm>
        </p:grpSpPr>
        <p:sp>
          <p:nvSpPr>
            <p:cNvPr id="15" name="Freeform 15"/>
            <p:cNvSpPr/>
            <p:nvPr/>
          </p:nvSpPr>
          <p:spPr>
            <a:xfrm>
              <a:off x="0" y="0"/>
              <a:ext cx="700101" cy="122636"/>
            </a:xfrm>
            <a:custGeom>
              <a:avLst/>
              <a:gdLst/>
              <a:ahLst/>
              <a:cxnLst/>
              <a:rect l="l" t="t" r="r" b="b"/>
              <a:pathLst>
                <a:path w="700101" h="122636">
                  <a:moveTo>
                    <a:pt x="61318" y="0"/>
                  </a:moveTo>
                  <a:lnTo>
                    <a:pt x="638783" y="0"/>
                  </a:lnTo>
                  <a:cubicBezTo>
                    <a:pt x="655045" y="0"/>
                    <a:pt x="670642" y="6460"/>
                    <a:pt x="682141" y="17960"/>
                  </a:cubicBezTo>
                  <a:cubicBezTo>
                    <a:pt x="693641" y="29459"/>
                    <a:pt x="700101" y="45055"/>
                    <a:pt x="700101" y="61318"/>
                  </a:cubicBezTo>
                  <a:lnTo>
                    <a:pt x="700101" y="61318"/>
                  </a:lnTo>
                  <a:cubicBezTo>
                    <a:pt x="700101" y="95183"/>
                    <a:pt x="672648" y="122636"/>
                    <a:pt x="638783" y="122636"/>
                  </a:cubicBezTo>
                  <a:lnTo>
                    <a:pt x="61318" y="122636"/>
                  </a:lnTo>
                  <a:cubicBezTo>
                    <a:pt x="45055" y="122636"/>
                    <a:pt x="29459" y="116176"/>
                    <a:pt x="17960" y="104676"/>
                  </a:cubicBezTo>
                  <a:cubicBezTo>
                    <a:pt x="6460" y="93177"/>
                    <a:pt x="0" y="77581"/>
                    <a:pt x="0" y="61318"/>
                  </a:cubicBezTo>
                  <a:lnTo>
                    <a:pt x="0" y="61318"/>
                  </a:lnTo>
                  <a:cubicBezTo>
                    <a:pt x="0" y="45055"/>
                    <a:pt x="6460" y="29459"/>
                    <a:pt x="17960" y="17960"/>
                  </a:cubicBezTo>
                  <a:cubicBezTo>
                    <a:pt x="29459" y="6460"/>
                    <a:pt x="45055" y="0"/>
                    <a:pt x="61318" y="0"/>
                  </a:cubicBezTo>
                  <a:close/>
                </a:path>
              </a:pathLst>
            </a:custGeom>
            <a:solidFill>
              <a:srgbClr val="F1D8E2"/>
            </a:solidFill>
          </p:spPr>
        </p:sp>
        <p:sp>
          <p:nvSpPr>
            <p:cNvPr id="16" name="TextBox 16"/>
            <p:cNvSpPr txBox="1"/>
            <p:nvPr/>
          </p:nvSpPr>
          <p:spPr>
            <a:xfrm>
              <a:off x="0" y="-47625"/>
              <a:ext cx="700101" cy="170261"/>
            </a:xfrm>
            <a:prstGeom prst="rect">
              <a:avLst/>
            </a:prstGeom>
          </p:spPr>
          <p:txBody>
            <a:bodyPr lIns="53248" tIns="53248" rIns="53248" bIns="53248" rtlCol="0" anchor="ctr"/>
            <a:lstStyle/>
            <a:p>
              <a:pPr algn="ctr">
                <a:lnSpc>
                  <a:spcPts val="2659"/>
                </a:lnSpc>
              </a:pPr>
              <a:endParaRPr>
                <a:solidFill>
                  <a:prstClr val="black"/>
                </a:solidFill>
              </a:endParaRPr>
            </a:p>
          </p:txBody>
        </p:sp>
      </p:grpSp>
      <p:grpSp>
        <p:nvGrpSpPr>
          <p:cNvPr id="20" name="Group 20"/>
          <p:cNvGrpSpPr/>
          <p:nvPr/>
        </p:nvGrpSpPr>
        <p:grpSpPr>
          <a:xfrm>
            <a:off x="15653288" y="982487"/>
            <a:ext cx="488073" cy="488073"/>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8E2"/>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p:nvPr/>
        </p:nvGrpSpPr>
        <p:grpSpPr>
          <a:xfrm>
            <a:off x="16230199" y="982487"/>
            <a:ext cx="488073" cy="488073"/>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8E2"/>
            </a:solidFill>
          </p:spPr>
        </p:sp>
        <p:sp>
          <p:nvSpPr>
            <p:cNvPr id="25" name="TextBox 2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6" name="Group 26"/>
          <p:cNvGrpSpPr/>
          <p:nvPr/>
        </p:nvGrpSpPr>
        <p:grpSpPr>
          <a:xfrm>
            <a:off x="16807110" y="982487"/>
            <a:ext cx="488073" cy="488073"/>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8E2"/>
            </a:solidFill>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1" name="TextBox 31"/>
          <p:cNvSpPr txBox="1"/>
          <p:nvPr/>
        </p:nvSpPr>
        <p:spPr>
          <a:xfrm>
            <a:off x="5809268" y="829796"/>
            <a:ext cx="10019694" cy="1015663"/>
          </a:xfrm>
          <a:prstGeom prst="rect">
            <a:avLst/>
          </a:prstGeom>
        </p:spPr>
        <p:txBody>
          <a:bodyPr lIns="0" tIns="0" rIns="0" bIns="0" rtlCol="0" anchor="t">
            <a:spAutoFit/>
          </a:bodyPr>
          <a:lstStyle/>
          <a:p>
            <a:pPr algn="ctr">
              <a:spcBef>
                <a:spcPct val="0"/>
              </a:spcBef>
            </a:pPr>
            <a:r>
              <a:rPr lang="vi-VN" sz="6600" b="1" smtClean="0">
                <a:solidFill>
                  <a:srgbClr val="86406E"/>
                </a:solidFill>
                <a:latin typeface="Arial" panose="020B0604020202020204" pitchFamily="34" charset="0"/>
                <a:cs typeface="Arial" panose="020B0604020202020204" pitchFamily="34" charset="0"/>
              </a:rPr>
              <a:t>LUYỆN TẬP</a:t>
            </a:r>
            <a:endParaRPr lang="en-US" sz="6600" b="1">
              <a:solidFill>
                <a:srgbClr val="86406E"/>
              </a:solidFill>
              <a:latin typeface="Arial" panose="020B0604020202020204" pitchFamily="34" charset="0"/>
              <a:cs typeface="Arial" panose="020B0604020202020204" pitchFamily="34" charset="0"/>
            </a:endParaRPr>
          </a:p>
        </p:txBody>
      </p:sp>
      <p:sp>
        <p:nvSpPr>
          <p:cNvPr id="32" name="TextBox 32"/>
          <p:cNvSpPr txBox="1"/>
          <p:nvPr/>
        </p:nvSpPr>
        <p:spPr>
          <a:xfrm>
            <a:off x="890586" y="734567"/>
            <a:ext cx="2471958" cy="552450"/>
          </a:xfrm>
          <a:prstGeom prst="rect">
            <a:avLst/>
          </a:prstGeom>
        </p:spPr>
        <p:txBody>
          <a:bodyPr lIns="0" tIns="0" rIns="0" bIns="0" rtlCol="0" anchor="t">
            <a:spAutoFit/>
          </a:bodyPr>
          <a:lstStyle/>
          <a:p>
            <a:pPr algn="ctr">
              <a:lnSpc>
                <a:spcPts val="4200"/>
              </a:lnSpc>
              <a:spcBef>
                <a:spcPct val="0"/>
              </a:spcBef>
            </a:pPr>
            <a:r>
              <a:rPr lang="vi-VN" sz="3500" smtClean="0">
                <a:solidFill>
                  <a:srgbClr val="86406E"/>
                </a:solidFill>
                <a:cs typeface="Arial" panose="020B0604020202020204" pitchFamily="34" charset="0"/>
              </a:rPr>
              <a:t>Bài 1</a:t>
            </a:r>
            <a:endParaRPr lang="en-US" sz="3500">
              <a:solidFill>
                <a:srgbClr val="86406E"/>
              </a:solidFill>
              <a:latin typeface="Arial" panose="020B0604020202020204" pitchFamily="34" charset="0"/>
              <a:cs typeface="Arial" panose="020B0604020202020204" pitchFamily="34" charset="0"/>
            </a:endParaRPr>
          </a:p>
        </p:txBody>
      </p:sp>
      <p:sp>
        <p:nvSpPr>
          <p:cNvPr id="33" name="TextBox 33"/>
          <p:cNvSpPr txBox="1"/>
          <p:nvPr/>
        </p:nvSpPr>
        <p:spPr>
          <a:xfrm>
            <a:off x="635337" y="2068597"/>
            <a:ext cx="2471958" cy="512961"/>
          </a:xfrm>
          <a:prstGeom prst="rect">
            <a:avLst/>
          </a:prstGeom>
        </p:spPr>
        <p:txBody>
          <a:bodyPr lIns="0" tIns="0" rIns="0" bIns="0" rtlCol="0" anchor="t">
            <a:spAutoFit/>
          </a:bodyPr>
          <a:lstStyle/>
          <a:p>
            <a:pPr>
              <a:lnSpc>
                <a:spcPts val="3960"/>
              </a:lnSpc>
              <a:spcBef>
                <a:spcPct val="0"/>
              </a:spcBef>
            </a:pPr>
            <a:r>
              <a:rPr lang="vi-VN" sz="3300" smtClean="0">
                <a:solidFill>
                  <a:srgbClr val="86406E"/>
                </a:solidFill>
                <a:cs typeface="Arial" panose="020B0604020202020204" pitchFamily="34" charset="0"/>
              </a:rPr>
              <a:t>Nội dung</a:t>
            </a:r>
            <a:endParaRPr lang="en-US" sz="3300">
              <a:solidFill>
                <a:srgbClr val="86406E"/>
              </a:solidFill>
              <a:latin typeface="Arial" panose="020B0604020202020204" pitchFamily="34" charset="0"/>
              <a:cs typeface="Arial" panose="020B0604020202020204" pitchFamily="34" charset="0"/>
            </a:endParaRPr>
          </a:p>
        </p:txBody>
      </p:sp>
      <p:sp>
        <p:nvSpPr>
          <p:cNvPr id="34" name="TextBox 34"/>
          <p:cNvSpPr txBox="1"/>
          <p:nvPr/>
        </p:nvSpPr>
        <p:spPr>
          <a:xfrm>
            <a:off x="635337" y="3029147"/>
            <a:ext cx="2471958" cy="512961"/>
          </a:xfrm>
          <a:prstGeom prst="rect">
            <a:avLst/>
          </a:prstGeom>
        </p:spPr>
        <p:txBody>
          <a:bodyPr lIns="0" tIns="0" rIns="0" bIns="0" rtlCol="0" anchor="t">
            <a:spAutoFit/>
          </a:bodyPr>
          <a:lstStyle/>
          <a:p>
            <a:pPr>
              <a:lnSpc>
                <a:spcPts val="3960"/>
              </a:lnSpc>
              <a:spcBef>
                <a:spcPct val="0"/>
              </a:spcBef>
            </a:pPr>
            <a:r>
              <a:rPr lang="vi-VN" sz="3300" smtClean="0">
                <a:solidFill>
                  <a:srgbClr val="86406E"/>
                </a:solidFill>
                <a:cs typeface="Arial" panose="020B0604020202020204" pitchFamily="34" charset="0"/>
              </a:rPr>
              <a:t>Biến mảng...</a:t>
            </a:r>
            <a:endParaRPr lang="en-US" sz="3300">
              <a:solidFill>
                <a:srgbClr val="86406E"/>
              </a:solidFill>
              <a:latin typeface="Arial" panose="020B0604020202020204" pitchFamily="34" charset="0"/>
              <a:cs typeface="Arial" panose="020B0604020202020204" pitchFamily="34" charset="0"/>
            </a:endParaRPr>
          </a:p>
        </p:txBody>
      </p:sp>
      <p:sp>
        <p:nvSpPr>
          <p:cNvPr id="35" name="TextBox 35"/>
          <p:cNvSpPr txBox="1"/>
          <p:nvPr/>
        </p:nvSpPr>
        <p:spPr>
          <a:xfrm>
            <a:off x="635337" y="3989698"/>
            <a:ext cx="2471958" cy="512961"/>
          </a:xfrm>
          <a:prstGeom prst="rect">
            <a:avLst/>
          </a:prstGeom>
        </p:spPr>
        <p:txBody>
          <a:bodyPr lIns="0" tIns="0" rIns="0" bIns="0" rtlCol="0" anchor="t">
            <a:spAutoFit/>
          </a:bodyPr>
          <a:lstStyle/>
          <a:p>
            <a:pPr>
              <a:lnSpc>
                <a:spcPts val="3960"/>
              </a:lnSpc>
              <a:spcBef>
                <a:spcPct val="0"/>
              </a:spcBef>
            </a:pPr>
            <a:r>
              <a:rPr lang="vi-VN" sz="3300" smtClean="0">
                <a:solidFill>
                  <a:srgbClr val="86406E"/>
                </a:solidFill>
                <a:cs typeface="Arial" panose="020B0604020202020204" pitchFamily="34" charset="0"/>
              </a:rPr>
              <a:t>Mảng một...</a:t>
            </a:r>
            <a:endParaRPr lang="en-US" sz="3300">
              <a:solidFill>
                <a:srgbClr val="86406E"/>
              </a:solidFill>
              <a:latin typeface="Arial" panose="020B0604020202020204" pitchFamily="34" charset="0"/>
              <a:cs typeface="Arial" panose="020B0604020202020204" pitchFamily="34" charset="0"/>
            </a:endParaRPr>
          </a:p>
        </p:txBody>
      </p:sp>
      <p:sp>
        <p:nvSpPr>
          <p:cNvPr id="36" name="TextBox 36"/>
          <p:cNvSpPr txBox="1"/>
          <p:nvPr/>
        </p:nvSpPr>
        <p:spPr>
          <a:xfrm>
            <a:off x="635337" y="5910799"/>
            <a:ext cx="2471958" cy="512961"/>
          </a:xfrm>
          <a:prstGeom prst="rect">
            <a:avLst/>
          </a:prstGeom>
        </p:spPr>
        <p:txBody>
          <a:bodyPr lIns="0" tIns="0" rIns="0" bIns="0" rtlCol="0" anchor="t">
            <a:spAutoFit/>
          </a:bodyPr>
          <a:lstStyle/>
          <a:p>
            <a:pPr>
              <a:lnSpc>
                <a:spcPts val="3960"/>
              </a:lnSpc>
              <a:spcBef>
                <a:spcPct val="0"/>
              </a:spcBef>
            </a:pPr>
            <a:r>
              <a:rPr lang="vi-VN" sz="3300" smtClean="0">
                <a:solidFill>
                  <a:srgbClr val="86406E"/>
                </a:solidFill>
                <a:cs typeface="Arial" panose="020B0604020202020204" pitchFamily="34" charset="0"/>
              </a:rPr>
              <a:t>Luyện tập</a:t>
            </a:r>
            <a:endParaRPr lang="en-US" sz="3300">
              <a:solidFill>
                <a:srgbClr val="86406E"/>
              </a:solidFill>
              <a:latin typeface="Arial" panose="020B0604020202020204" pitchFamily="34" charset="0"/>
              <a:cs typeface="Arial" panose="020B0604020202020204" pitchFamily="34" charset="0"/>
            </a:endParaRPr>
          </a:p>
        </p:txBody>
      </p:sp>
      <p:sp>
        <p:nvSpPr>
          <p:cNvPr id="37" name="TextBox 37"/>
          <p:cNvSpPr txBox="1"/>
          <p:nvPr/>
        </p:nvSpPr>
        <p:spPr>
          <a:xfrm>
            <a:off x="635336" y="4950248"/>
            <a:ext cx="2727207" cy="512961"/>
          </a:xfrm>
          <a:prstGeom prst="rect">
            <a:avLst/>
          </a:prstGeom>
        </p:spPr>
        <p:txBody>
          <a:bodyPr wrap="square" lIns="0" tIns="0" rIns="0" bIns="0" rtlCol="0" anchor="t">
            <a:spAutoFit/>
          </a:bodyPr>
          <a:lstStyle/>
          <a:p>
            <a:pPr>
              <a:lnSpc>
                <a:spcPts val="3960"/>
              </a:lnSpc>
              <a:spcBef>
                <a:spcPct val="0"/>
              </a:spcBef>
            </a:pPr>
            <a:r>
              <a:rPr lang="vi-VN" sz="3300" smtClean="0">
                <a:solidFill>
                  <a:srgbClr val="86406E"/>
                </a:solidFill>
                <a:cs typeface="Arial" panose="020B0604020202020204" pitchFamily="34" charset="0"/>
              </a:rPr>
              <a:t>Một số hàm...</a:t>
            </a:r>
            <a:endParaRPr lang="en-US" sz="3300">
              <a:solidFill>
                <a:srgbClr val="86406E"/>
              </a:solidFill>
              <a:latin typeface="Arial" panose="020B0604020202020204" pitchFamily="34" charset="0"/>
              <a:cs typeface="Arial" panose="020B0604020202020204" pitchFamily="34" charset="0"/>
            </a:endParaRPr>
          </a:p>
        </p:txBody>
      </p:sp>
      <p:sp>
        <p:nvSpPr>
          <p:cNvPr id="38" name="TextBox 38"/>
          <p:cNvSpPr txBox="1"/>
          <p:nvPr/>
        </p:nvSpPr>
        <p:spPr>
          <a:xfrm>
            <a:off x="635337" y="6871349"/>
            <a:ext cx="2471958" cy="512961"/>
          </a:xfrm>
          <a:prstGeom prst="rect">
            <a:avLst/>
          </a:prstGeom>
        </p:spPr>
        <p:txBody>
          <a:bodyPr lIns="0" tIns="0" rIns="0" bIns="0" rtlCol="0" anchor="t">
            <a:spAutoFit/>
          </a:bodyPr>
          <a:lstStyle/>
          <a:p>
            <a:pPr>
              <a:lnSpc>
                <a:spcPts val="3960"/>
              </a:lnSpc>
              <a:spcBef>
                <a:spcPct val="0"/>
              </a:spcBef>
            </a:pPr>
            <a:r>
              <a:rPr lang="vi-VN" sz="3300" smtClean="0">
                <a:solidFill>
                  <a:srgbClr val="86406E"/>
                </a:solidFill>
                <a:cs typeface="Arial" panose="020B0604020202020204" pitchFamily="34" charset="0"/>
              </a:rPr>
              <a:t>Vận dụng</a:t>
            </a:r>
            <a:endParaRPr lang="en-US" sz="3300">
              <a:solidFill>
                <a:srgbClr val="86406E"/>
              </a:solidFill>
              <a:latin typeface="Arial" panose="020B0604020202020204" pitchFamily="34" charset="0"/>
              <a:cs typeface="Arial" panose="020B0604020202020204" pitchFamily="34" charset="0"/>
            </a:endParaRPr>
          </a:p>
        </p:txBody>
      </p:sp>
      <p:sp>
        <p:nvSpPr>
          <p:cNvPr id="39" name="TextBox 39"/>
          <p:cNvSpPr txBox="1"/>
          <p:nvPr/>
        </p:nvSpPr>
        <p:spPr>
          <a:xfrm>
            <a:off x="635337" y="7831925"/>
            <a:ext cx="2727206" cy="512961"/>
          </a:xfrm>
          <a:prstGeom prst="rect">
            <a:avLst/>
          </a:prstGeom>
        </p:spPr>
        <p:txBody>
          <a:bodyPr wrap="square" lIns="0" tIns="0" rIns="0" bIns="0" rtlCol="0" anchor="t">
            <a:spAutoFit/>
          </a:bodyPr>
          <a:lstStyle/>
          <a:p>
            <a:pPr>
              <a:lnSpc>
                <a:spcPts val="3960"/>
              </a:lnSpc>
              <a:spcBef>
                <a:spcPct val="0"/>
              </a:spcBef>
            </a:pPr>
            <a:r>
              <a:rPr lang="vi-VN" sz="3300" smtClean="0">
                <a:solidFill>
                  <a:srgbClr val="86406E"/>
                </a:solidFill>
                <a:cs typeface="Arial" panose="020B0604020202020204" pitchFamily="34" charset="0"/>
              </a:rPr>
              <a:t>Hướng dẫn...</a:t>
            </a:r>
            <a:endParaRPr lang="en-US" sz="3300">
              <a:solidFill>
                <a:srgbClr val="86406E"/>
              </a:solidFill>
              <a:latin typeface="Arial" panose="020B0604020202020204" pitchFamily="34" charset="0"/>
              <a:cs typeface="Arial" panose="020B0604020202020204" pitchFamily="34" charset="0"/>
            </a:endParaRPr>
          </a:p>
        </p:txBody>
      </p:sp>
      <p:sp>
        <p:nvSpPr>
          <p:cNvPr id="29" name="Rectangle 28"/>
          <p:cNvSpPr/>
          <p:nvPr/>
        </p:nvSpPr>
        <p:spPr>
          <a:xfrm>
            <a:off x="4227919" y="2015866"/>
            <a:ext cx="12697502" cy="1824923"/>
          </a:xfrm>
          <a:prstGeom prst="rect">
            <a:avLst/>
          </a:prstGeom>
        </p:spPr>
        <p:txBody>
          <a:bodyPr wrap="square">
            <a:spAutoFit/>
          </a:bodyPr>
          <a:lstStyle/>
          <a:p>
            <a:pPr algn="just">
              <a:lnSpc>
                <a:spcPct val="150000"/>
              </a:lnSpc>
            </a:pPr>
            <a:r>
              <a:rPr lang="vi-VN" sz="4000" b="1">
                <a:solidFill>
                  <a:srgbClr val="C00000"/>
                </a:solidFill>
                <a:latin typeface="Arial" panose="020B0604020202020204" pitchFamily="34" charset="0"/>
                <a:cs typeface="Arial" panose="020B0604020202020204" pitchFamily="34" charset="0"/>
              </a:rPr>
              <a:t>Câu 1. </a:t>
            </a:r>
            <a:r>
              <a:rPr lang="vi-VN" sz="4000">
                <a:solidFill>
                  <a:srgbClr val="002060"/>
                </a:solidFill>
                <a:latin typeface="Arial" panose="020B0604020202020204" pitchFamily="34" charset="0"/>
                <a:cs typeface="Arial" panose="020B0604020202020204" pitchFamily="34" charset="0"/>
              </a:rPr>
              <a:t>Hãy kể tên một số hàm Python áp dụng được cho cả danh sách và mảng.</a:t>
            </a:r>
            <a:endParaRPr lang="en-US" sz="4000">
              <a:solidFill>
                <a:srgbClr val="002060"/>
              </a:solidFill>
              <a:latin typeface="Arial" panose="020B0604020202020204" pitchFamily="34" charset="0"/>
              <a:cs typeface="Arial" panose="020B0604020202020204" pitchFamily="34" charset="0"/>
            </a:endParaRPr>
          </a:p>
        </p:txBody>
      </p:sp>
      <p:sp>
        <p:nvSpPr>
          <p:cNvPr id="30" name="Rectangle 29"/>
          <p:cNvSpPr/>
          <p:nvPr/>
        </p:nvSpPr>
        <p:spPr>
          <a:xfrm>
            <a:off x="4312272" y="3962572"/>
            <a:ext cx="12546054" cy="2862322"/>
          </a:xfrm>
          <a:prstGeom prst="rect">
            <a:avLst/>
          </a:prstGeom>
        </p:spPr>
        <p:txBody>
          <a:bodyPr wrap="square">
            <a:spAutoFit/>
          </a:bodyPr>
          <a:lstStyle/>
          <a:p>
            <a:pPr>
              <a:lnSpc>
                <a:spcPct val="150000"/>
              </a:lnSpc>
              <a:spcAft>
                <a:spcPts val="0"/>
              </a:spcAft>
            </a:pPr>
            <a:r>
              <a:rPr lang="en-US" sz="4000">
                <a:latin typeface="Courier New" panose="02070309020205020404" pitchFamily="49" charset="0"/>
                <a:ea typeface="Courier New" panose="02070309020205020404" pitchFamily="49" charset="0"/>
                <a:cs typeface="Times New Roman" panose="02020603050405020304" pitchFamily="18" charset="0"/>
              </a:rPr>
              <a:t>array.reverse</a:t>
            </a:r>
            <a:r>
              <a:rPr lang="en-US" sz="4000" smtClean="0">
                <a:latin typeface="Courier New" panose="02070309020205020404" pitchFamily="49" charset="0"/>
                <a:ea typeface="Courier New" panose="02070309020205020404" pitchFamily="49" charset="0"/>
                <a:cs typeface="Times New Roman" panose="02020603050405020304" pitchFamily="18" charset="0"/>
              </a:rPr>
              <a:t>();array.count(x);</a:t>
            </a:r>
            <a:r>
              <a:rPr lang="vi-VN" sz="4000" smtClean="0">
                <a:latin typeface="Courier New" panose="02070309020205020404" pitchFamily="49" charset="0"/>
                <a:ea typeface="Courier New" panose="02070309020205020404" pitchFamily="49" charset="0"/>
                <a:cs typeface="Times New Roman" panose="02020603050405020304" pitchFamily="18" charset="0"/>
              </a:rPr>
              <a:t> </a:t>
            </a:r>
            <a:r>
              <a:rPr lang="en-US" sz="4000" smtClean="0">
                <a:latin typeface="Courier New" panose="02070309020205020404" pitchFamily="49" charset="0"/>
                <a:ea typeface="Courier New" panose="02070309020205020404" pitchFamily="49" charset="0"/>
                <a:cs typeface="Times New Roman" panose="02020603050405020304" pitchFamily="18" charset="0"/>
              </a:rPr>
              <a:t>array.append(x);array.remove(x</a:t>
            </a:r>
            <a:r>
              <a:rPr lang="en-US" sz="4000">
                <a:latin typeface="Courier New" panose="02070309020205020404" pitchFamily="49" charset="0"/>
                <a:ea typeface="Courier New" panose="02070309020205020404" pitchFamily="49" charset="0"/>
                <a:cs typeface="Times New Roman" panose="02020603050405020304" pitchFamily="18" charset="0"/>
              </a:rPr>
              <a:t>); array.insert(i, x); array.pop([i]);...</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819115" y="3430966"/>
            <a:ext cx="1188803" cy="807631"/>
          </a:xfrm>
          <a:prstGeom prst="rect">
            <a:avLst/>
          </a:prstGeom>
        </p:spPr>
      </p:pic>
      <p:sp>
        <p:nvSpPr>
          <p:cNvPr id="47" name="Rectangle 46"/>
          <p:cNvSpPr/>
          <p:nvPr/>
        </p:nvSpPr>
        <p:spPr>
          <a:xfrm>
            <a:off x="4227919" y="6838496"/>
            <a:ext cx="12697502" cy="1938992"/>
          </a:xfrm>
          <a:prstGeom prst="rect">
            <a:avLst/>
          </a:prstGeom>
        </p:spPr>
        <p:txBody>
          <a:bodyPr wrap="square">
            <a:spAutoFit/>
          </a:bodyPr>
          <a:lstStyle/>
          <a:p>
            <a:pPr algn="just">
              <a:lnSpc>
                <a:spcPct val="150000"/>
              </a:lnSpc>
            </a:pPr>
            <a:r>
              <a:rPr lang="vi-VN" sz="4000" b="1">
                <a:solidFill>
                  <a:srgbClr val="C00000"/>
                </a:solidFill>
                <a:latin typeface="Arial" panose="020B0604020202020204" pitchFamily="34" charset="0"/>
                <a:cs typeface="Arial" panose="020B0604020202020204" pitchFamily="34" charset="0"/>
              </a:rPr>
              <a:t>Câu 2. </a:t>
            </a:r>
            <a:r>
              <a:rPr lang="vi-VN" sz="4000">
                <a:solidFill>
                  <a:srgbClr val="002060"/>
                </a:solidFill>
                <a:latin typeface="Arial" panose="020B0604020202020204" pitchFamily="34" charset="0"/>
                <a:cs typeface="Arial" panose="020B0604020202020204" pitchFamily="34" charset="0"/>
              </a:rPr>
              <a:t>Hãy kể tên một hàm Python áp dụng cho danh sách nhưng không áp dụng cho mảng.</a:t>
            </a:r>
            <a:endParaRPr lang="en-US" sz="4000">
              <a:solidFill>
                <a:srgbClr val="002060"/>
              </a:solidFill>
              <a:latin typeface="Arial" panose="020B0604020202020204" pitchFamily="34" charset="0"/>
              <a:cs typeface="Arial" panose="020B0604020202020204" pitchFamily="34" charset="0"/>
            </a:endParaRPr>
          </a:p>
        </p:txBody>
      </p:sp>
      <p:sp>
        <p:nvSpPr>
          <p:cNvPr id="48" name="Rounded Rectangle 47"/>
          <p:cNvSpPr/>
          <p:nvPr/>
        </p:nvSpPr>
        <p:spPr>
          <a:xfrm>
            <a:off x="13175013" y="8387052"/>
            <a:ext cx="4736476" cy="112168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4000" smtClean="0">
                <a:solidFill>
                  <a:schemeClr val="tx1"/>
                </a:solidFill>
                <a:latin typeface="Arial" panose="020B0604020202020204" pitchFamily="34" charset="0"/>
                <a:cs typeface="Arial" panose="020B0604020202020204" pitchFamily="34" charset="0"/>
              </a:rPr>
              <a:t>Phương thức </a:t>
            </a:r>
            <a:r>
              <a:rPr lang="vi-VN" sz="4000" b="1" smtClean="0">
                <a:solidFill>
                  <a:schemeClr val="tx1"/>
                </a:solidFill>
                <a:latin typeface="Courier New" panose="02070309020205020404" pitchFamily="49" charset="0"/>
                <a:cs typeface="Courier New" panose="02070309020205020404" pitchFamily="49" charset="0"/>
              </a:rPr>
              <a:t>sort</a:t>
            </a:r>
            <a:endParaRPr lang="en-US" sz="4000" b="1">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4434015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anim calcmode="lin" valueType="num">
                                      <p:cBhvr>
                                        <p:cTn id="13" dur="500" fill="hold"/>
                                        <p:tgtEl>
                                          <p:spTgt spid="47"/>
                                        </p:tgtEl>
                                        <p:attrNameLst>
                                          <p:attrName>ppt_x</p:attrName>
                                        </p:attrNameLst>
                                      </p:cBhvr>
                                      <p:tavLst>
                                        <p:tav tm="0">
                                          <p:val>
                                            <p:strVal val="#ppt_x"/>
                                          </p:val>
                                        </p:tav>
                                        <p:tav tm="100000">
                                          <p:val>
                                            <p:strVal val="#ppt_x"/>
                                          </p:val>
                                        </p:tav>
                                      </p:tavLst>
                                    </p:anim>
                                    <p:anim calcmode="lin" valueType="num">
                                      <p:cBhvr>
                                        <p:cTn id="14"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left)">
                                      <p:cBhvr>
                                        <p:cTn id="19" dur="500"/>
                                        <p:tgtEl>
                                          <p:spTgt spid="46"/>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barn(inVertical)">
                                      <p:cBhvr>
                                        <p:cTn id="2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47" grpId="0"/>
      <p:bldP spid="4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BEDBF5"/>
        </a:solidFill>
        <a:effectLst/>
      </p:bgPr>
    </p:bg>
    <p:spTree>
      <p:nvGrpSpPr>
        <p:cNvPr id="1" name=""/>
        <p:cNvGrpSpPr/>
        <p:nvPr/>
      </p:nvGrpSpPr>
      <p:grpSpPr>
        <a:xfrm>
          <a:off x="0" y="0"/>
          <a:ext cx="0" cy="0"/>
          <a:chOff x="0" y="0"/>
          <a:chExt cx="0" cy="0"/>
        </a:xfrm>
      </p:grpSpPr>
      <p:grpSp>
        <p:nvGrpSpPr>
          <p:cNvPr id="2" name="Group 2"/>
          <p:cNvGrpSpPr/>
          <p:nvPr/>
        </p:nvGrpSpPr>
        <p:grpSpPr>
          <a:xfrm>
            <a:off x="3419694" y="463732"/>
            <a:ext cx="14491795" cy="8484163"/>
            <a:chOff x="0" y="0"/>
            <a:chExt cx="3816769" cy="2234512"/>
          </a:xfrm>
        </p:grpSpPr>
        <p:sp>
          <p:nvSpPr>
            <p:cNvPr id="3" name="Freeform 3"/>
            <p:cNvSpPr/>
            <p:nvPr/>
          </p:nvSpPr>
          <p:spPr>
            <a:xfrm>
              <a:off x="0" y="0"/>
              <a:ext cx="3816769" cy="2234512"/>
            </a:xfrm>
            <a:custGeom>
              <a:avLst/>
              <a:gdLst/>
              <a:ahLst/>
              <a:cxnLst/>
              <a:rect l="l" t="t" r="r" b="b"/>
              <a:pathLst>
                <a:path w="3816769" h="2234512">
                  <a:moveTo>
                    <a:pt x="42738" y="0"/>
                  </a:moveTo>
                  <a:lnTo>
                    <a:pt x="3774031" y="0"/>
                  </a:lnTo>
                  <a:cubicBezTo>
                    <a:pt x="3797635" y="0"/>
                    <a:pt x="3816769" y="19135"/>
                    <a:pt x="3816769" y="42738"/>
                  </a:cubicBezTo>
                  <a:lnTo>
                    <a:pt x="3816769" y="2191774"/>
                  </a:lnTo>
                  <a:cubicBezTo>
                    <a:pt x="3816769" y="2215378"/>
                    <a:pt x="3797635" y="2234512"/>
                    <a:pt x="3774031" y="2234512"/>
                  </a:cubicBezTo>
                  <a:lnTo>
                    <a:pt x="42738" y="2234512"/>
                  </a:lnTo>
                  <a:cubicBezTo>
                    <a:pt x="19135" y="2234512"/>
                    <a:pt x="0" y="2215378"/>
                    <a:pt x="0" y="2191774"/>
                  </a:cubicBezTo>
                  <a:lnTo>
                    <a:pt x="0" y="42738"/>
                  </a:lnTo>
                  <a:cubicBezTo>
                    <a:pt x="0" y="19135"/>
                    <a:pt x="19135" y="0"/>
                    <a:pt x="42738" y="0"/>
                  </a:cubicBezTo>
                  <a:close/>
                </a:path>
              </a:pathLst>
            </a:custGeom>
            <a:solidFill>
              <a:srgbClr val="FFFFFF"/>
            </a:solidFill>
          </p:spPr>
        </p:sp>
        <p:sp>
          <p:nvSpPr>
            <p:cNvPr id="4" name="TextBox 4"/>
            <p:cNvSpPr txBox="1"/>
            <p:nvPr/>
          </p:nvSpPr>
          <p:spPr>
            <a:xfrm>
              <a:off x="0" y="-47625"/>
              <a:ext cx="3816769" cy="228213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5" name="Group 5"/>
          <p:cNvGrpSpPr/>
          <p:nvPr/>
        </p:nvGrpSpPr>
        <p:grpSpPr>
          <a:xfrm>
            <a:off x="0" y="9399631"/>
            <a:ext cx="18288000" cy="887369"/>
            <a:chOff x="0" y="0"/>
            <a:chExt cx="4595146" cy="222965"/>
          </a:xfrm>
        </p:grpSpPr>
        <p:sp>
          <p:nvSpPr>
            <p:cNvPr id="6" name="Freeform 6"/>
            <p:cNvSpPr/>
            <p:nvPr/>
          </p:nvSpPr>
          <p:spPr>
            <a:xfrm>
              <a:off x="0" y="0"/>
              <a:ext cx="4595146" cy="222965"/>
            </a:xfrm>
            <a:custGeom>
              <a:avLst/>
              <a:gdLst/>
              <a:ahLst/>
              <a:cxnLst/>
              <a:rect l="l" t="t" r="r" b="b"/>
              <a:pathLst>
                <a:path w="4595146" h="222965">
                  <a:moveTo>
                    <a:pt x="16933" y="0"/>
                  </a:moveTo>
                  <a:lnTo>
                    <a:pt x="4578213" y="0"/>
                  </a:lnTo>
                  <a:cubicBezTo>
                    <a:pt x="4582704" y="0"/>
                    <a:pt x="4587011" y="1784"/>
                    <a:pt x="4590186" y="4960"/>
                  </a:cubicBezTo>
                  <a:cubicBezTo>
                    <a:pt x="4593362" y="8135"/>
                    <a:pt x="4595146" y="12442"/>
                    <a:pt x="4595146" y="16933"/>
                  </a:cubicBezTo>
                  <a:lnTo>
                    <a:pt x="4595146" y="206032"/>
                  </a:lnTo>
                  <a:cubicBezTo>
                    <a:pt x="4595146" y="210523"/>
                    <a:pt x="4593362" y="214830"/>
                    <a:pt x="4590186" y="218006"/>
                  </a:cubicBezTo>
                  <a:cubicBezTo>
                    <a:pt x="4587011" y="221181"/>
                    <a:pt x="4582704" y="222965"/>
                    <a:pt x="4578213" y="222965"/>
                  </a:cubicBezTo>
                  <a:lnTo>
                    <a:pt x="16933" y="222965"/>
                  </a:lnTo>
                  <a:cubicBezTo>
                    <a:pt x="12442" y="222965"/>
                    <a:pt x="8135" y="221181"/>
                    <a:pt x="4960" y="218006"/>
                  </a:cubicBezTo>
                  <a:cubicBezTo>
                    <a:pt x="1784" y="214830"/>
                    <a:pt x="0" y="210523"/>
                    <a:pt x="0" y="206032"/>
                  </a:cubicBezTo>
                  <a:lnTo>
                    <a:pt x="0" y="16933"/>
                  </a:lnTo>
                  <a:cubicBezTo>
                    <a:pt x="0" y="12442"/>
                    <a:pt x="1784" y="8135"/>
                    <a:pt x="4960" y="4960"/>
                  </a:cubicBezTo>
                  <a:cubicBezTo>
                    <a:pt x="8135" y="1784"/>
                    <a:pt x="12442" y="0"/>
                    <a:pt x="16933" y="0"/>
                  </a:cubicBezTo>
                  <a:close/>
                </a:path>
              </a:pathLst>
            </a:custGeom>
            <a:solidFill>
              <a:srgbClr val="CDA6C2"/>
            </a:solidFill>
          </p:spPr>
        </p:sp>
        <p:sp>
          <p:nvSpPr>
            <p:cNvPr id="7" name="TextBox 7"/>
            <p:cNvSpPr txBox="1"/>
            <p:nvPr/>
          </p:nvSpPr>
          <p:spPr>
            <a:xfrm>
              <a:off x="0" y="-47625"/>
              <a:ext cx="4595146" cy="270590"/>
            </a:xfrm>
            <a:prstGeom prst="rect">
              <a:avLst/>
            </a:prstGeom>
          </p:spPr>
          <p:txBody>
            <a:bodyPr lIns="53248" tIns="53248" rIns="53248" bIns="53248" rtlCol="0" anchor="ctr"/>
            <a:lstStyle/>
            <a:p>
              <a:pPr algn="ctr">
                <a:lnSpc>
                  <a:spcPts val="2659"/>
                </a:lnSpc>
              </a:pPr>
              <a:endParaRPr>
                <a:solidFill>
                  <a:prstClr val="black"/>
                </a:solidFill>
              </a:endParaRPr>
            </a:p>
          </p:txBody>
        </p:sp>
      </p:grpSp>
      <p:sp>
        <p:nvSpPr>
          <p:cNvPr id="8" name="Freeform 8"/>
          <p:cNvSpPr/>
          <p:nvPr/>
        </p:nvSpPr>
        <p:spPr>
          <a:xfrm flipH="1" flipV="1">
            <a:off x="206258" y="9526222"/>
            <a:ext cx="634188" cy="634188"/>
          </a:xfrm>
          <a:custGeom>
            <a:avLst/>
            <a:gdLst/>
            <a:ahLst/>
            <a:cxnLst/>
            <a:rect l="l" t="t" r="r" b="b"/>
            <a:pathLst>
              <a:path w="634188" h="634188">
                <a:moveTo>
                  <a:pt x="634187" y="634187"/>
                </a:moveTo>
                <a:lnTo>
                  <a:pt x="0" y="634187"/>
                </a:lnTo>
                <a:lnTo>
                  <a:pt x="0" y="0"/>
                </a:lnTo>
                <a:lnTo>
                  <a:pt x="634187" y="0"/>
                </a:lnTo>
                <a:lnTo>
                  <a:pt x="634187" y="634187"/>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flipV="1">
            <a:off x="17454748" y="9526222"/>
            <a:ext cx="634188" cy="634188"/>
          </a:xfrm>
          <a:custGeom>
            <a:avLst/>
            <a:gdLst/>
            <a:ahLst/>
            <a:cxnLst/>
            <a:rect l="l" t="t" r="r" b="b"/>
            <a:pathLst>
              <a:path w="634188" h="634188">
                <a:moveTo>
                  <a:pt x="0" y="634187"/>
                </a:moveTo>
                <a:lnTo>
                  <a:pt x="634188" y="634187"/>
                </a:lnTo>
                <a:lnTo>
                  <a:pt x="634188" y="0"/>
                </a:lnTo>
                <a:lnTo>
                  <a:pt x="0" y="0"/>
                </a:lnTo>
                <a:lnTo>
                  <a:pt x="0" y="634187"/>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0" name="Freeform 10"/>
          <p:cNvSpPr/>
          <p:nvPr/>
        </p:nvSpPr>
        <p:spPr>
          <a:xfrm>
            <a:off x="558735" y="887710"/>
            <a:ext cx="469965" cy="281979"/>
          </a:xfrm>
          <a:custGeom>
            <a:avLst/>
            <a:gdLst/>
            <a:ahLst/>
            <a:cxnLst/>
            <a:rect l="l" t="t" r="r" b="b"/>
            <a:pathLst>
              <a:path w="469965" h="281979">
                <a:moveTo>
                  <a:pt x="0" y="0"/>
                </a:moveTo>
                <a:lnTo>
                  <a:pt x="469965" y="0"/>
                </a:lnTo>
                <a:lnTo>
                  <a:pt x="469965" y="281980"/>
                </a:lnTo>
                <a:lnTo>
                  <a:pt x="0" y="28198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11" name="Group 11"/>
          <p:cNvGrpSpPr/>
          <p:nvPr/>
        </p:nvGrpSpPr>
        <p:grpSpPr>
          <a:xfrm>
            <a:off x="165628" y="6643428"/>
            <a:ext cx="3592582" cy="964690"/>
            <a:chOff x="0" y="0"/>
            <a:chExt cx="946195" cy="254075"/>
          </a:xfrm>
        </p:grpSpPr>
        <p:sp>
          <p:nvSpPr>
            <p:cNvPr id="12" name="Freeform 12"/>
            <p:cNvSpPr/>
            <p:nvPr/>
          </p:nvSpPr>
          <p:spPr>
            <a:xfrm>
              <a:off x="0" y="0"/>
              <a:ext cx="946195" cy="254075"/>
            </a:xfrm>
            <a:custGeom>
              <a:avLst/>
              <a:gdLst/>
              <a:ahLst/>
              <a:cxnLst/>
              <a:rect l="l" t="t" r="r" b="b"/>
              <a:pathLst>
                <a:path w="946195" h="254075">
                  <a:moveTo>
                    <a:pt x="127037" y="0"/>
                  </a:moveTo>
                  <a:lnTo>
                    <a:pt x="819157" y="0"/>
                  </a:lnTo>
                  <a:cubicBezTo>
                    <a:pt x="889318" y="0"/>
                    <a:pt x="946195" y="56877"/>
                    <a:pt x="946195" y="127037"/>
                  </a:cubicBezTo>
                  <a:lnTo>
                    <a:pt x="946195" y="127037"/>
                  </a:lnTo>
                  <a:cubicBezTo>
                    <a:pt x="946195" y="197198"/>
                    <a:pt x="889318" y="254075"/>
                    <a:pt x="819157" y="254075"/>
                  </a:cubicBezTo>
                  <a:lnTo>
                    <a:pt x="127037" y="254075"/>
                  </a:lnTo>
                  <a:cubicBezTo>
                    <a:pt x="56877" y="254075"/>
                    <a:pt x="0" y="197198"/>
                    <a:pt x="0" y="127037"/>
                  </a:cubicBezTo>
                  <a:lnTo>
                    <a:pt x="0" y="127037"/>
                  </a:lnTo>
                  <a:cubicBezTo>
                    <a:pt x="0" y="56877"/>
                    <a:pt x="56877" y="0"/>
                    <a:pt x="127037" y="0"/>
                  </a:cubicBezTo>
                  <a:close/>
                </a:path>
              </a:pathLst>
            </a:custGeom>
            <a:solidFill>
              <a:srgbClr val="FFFFFF"/>
            </a:solidFill>
          </p:spPr>
        </p:sp>
        <p:sp>
          <p:nvSpPr>
            <p:cNvPr id="13" name="TextBox 13"/>
            <p:cNvSpPr txBox="1"/>
            <p:nvPr/>
          </p:nvSpPr>
          <p:spPr>
            <a:xfrm>
              <a:off x="0" y="-47625"/>
              <a:ext cx="946195" cy="301700"/>
            </a:xfrm>
            <a:prstGeom prst="rect">
              <a:avLst/>
            </a:prstGeom>
          </p:spPr>
          <p:txBody>
            <a:bodyPr lIns="50800" tIns="50800" rIns="50800" bIns="50800" rtlCol="0" anchor="ctr"/>
            <a:lstStyle/>
            <a:p>
              <a:pPr algn="ctr">
                <a:lnSpc>
                  <a:spcPts val="2659"/>
                </a:lnSpc>
              </a:pPr>
              <a:endParaRPr>
                <a:solidFill>
                  <a:prstClr val="black"/>
                </a:solidFill>
                <a:latin typeface="Arial" panose="020B0604020202020204" pitchFamily="34" charset="0"/>
                <a:cs typeface="Arial" panose="020B0604020202020204" pitchFamily="34" charset="0"/>
              </a:endParaRPr>
            </a:p>
          </p:txBody>
        </p:sp>
      </p:grpSp>
      <p:grpSp>
        <p:nvGrpSpPr>
          <p:cNvPr id="14" name="Group 14"/>
          <p:cNvGrpSpPr/>
          <p:nvPr/>
        </p:nvGrpSpPr>
        <p:grpSpPr>
          <a:xfrm>
            <a:off x="1961919" y="9599279"/>
            <a:ext cx="2786298" cy="488073"/>
            <a:chOff x="0" y="0"/>
            <a:chExt cx="700101" cy="122636"/>
          </a:xfrm>
        </p:grpSpPr>
        <p:sp>
          <p:nvSpPr>
            <p:cNvPr id="15" name="Freeform 15"/>
            <p:cNvSpPr/>
            <p:nvPr/>
          </p:nvSpPr>
          <p:spPr>
            <a:xfrm>
              <a:off x="0" y="0"/>
              <a:ext cx="700101" cy="122636"/>
            </a:xfrm>
            <a:custGeom>
              <a:avLst/>
              <a:gdLst/>
              <a:ahLst/>
              <a:cxnLst/>
              <a:rect l="l" t="t" r="r" b="b"/>
              <a:pathLst>
                <a:path w="700101" h="122636">
                  <a:moveTo>
                    <a:pt x="61318" y="0"/>
                  </a:moveTo>
                  <a:lnTo>
                    <a:pt x="638783" y="0"/>
                  </a:lnTo>
                  <a:cubicBezTo>
                    <a:pt x="655045" y="0"/>
                    <a:pt x="670642" y="6460"/>
                    <a:pt x="682141" y="17960"/>
                  </a:cubicBezTo>
                  <a:cubicBezTo>
                    <a:pt x="693641" y="29459"/>
                    <a:pt x="700101" y="45055"/>
                    <a:pt x="700101" y="61318"/>
                  </a:cubicBezTo>
                  <a:lnTo>
                    <a:pt x="700101" y="61318"/>
                  </a:lnTo>
                  <a:cubicBezTo>
                    <a:pt x="700101" y="95183"/>
                    <a:pt x="672648" y="122636"/>
                    <a:pt x="638783" y="122636"/>
                  </a:cubicBezTo>
                  <a:lnTo>
                    <a:pt x="61318" y="122636"/>
                  </a:lnTo>
                  <a:cubicBezTo>
                    <a:pt x="45055" y="122636"/>
                    <a:pt x="29459" y="116176"/>
                    <a:pt x="17960" y="104676"/>
                  </a:cubicBezTo>
                  <a:cubicBezTo>
                    <a:pt x="6460" y="93177"/>
                    <a:pt x="0" y="77581"/>
                    <a:pt x="0" y="61318"/>
                  </a:cubicBezTo>
                  <a:lnTo>
                    <a:pt x="0" y="61318"/>
                  </a:lnTo>
                  <a:cubicBezTo>
                    <a:pt x="0" y="45055"/>
                    <a:pt x="6460" y="29459"/>
                    <a:pt x="17960" y="17960"/>
                  </a:cubicBezTo>
                  <a:cubicBezTo>
                    <a:pt x="29459" y="6460"/>
                    <a:pt x="45055" y="0"/>
                    <a:pt x="61318" y="0"/>
                  </a:cubicBezTo>
                  <a:close/>
                </a:path>
              </a:pathLst>
            </a:custGeom>
            <a:solidFill>
              <a:srgbClr val="F1D8E2"/>
            </a:solidFill>
          </p:spPr>
        </p:sp>
        <p:sp>
          <p:nvSpPr>
            <p:cNvPr id="16" name="TextBox 16"/>
            <p:cNvSpPr txBox="1"/>
            <p:nvPr/>
          </p:nvSpPr>
          <p:spPr>
            <a:xfrm>
              <a:off x="0" y="-47625"/>
              <a:ext cx="700101" cy="170261"/>
            </a:xfrm>
            <a:prstGeom prst="rect">
              <a:avLst/>
            </a:prstGeom>
          </p:spPr>
          <p:txBody>
            <a:bodyPr lIns="53248" tIns="53248" rIns="53248" bIns="53248" rtlCol="0" anchor="ctr"/>
            <a:lstStyle/>
            <a:p>
              <a:pPr algn="ctr">
                <a:lnSpc>
                  <a:spcPts val="2659"/>
                </a:lnSpc>
              </a:pPr>
              <a:endParaRPr>
                <a:solidFill>
                  <a:prstClr val="black"/>
                </a:solidFill>
              </a:endParaRPr>
            </a:p>
          </p:txBody>
        </p:sp>
      </p:grpSp>
      <p:grpSp>
        <p:nvGrpSpPr>
          <p:cNvPr id="20" name="Group 20"/>
          <p:cNvGrpSpPr/>
          <p:nvPr/>
        </p:nvGrpSpPr>
        <p:grpSpPr>
          <a:xfrm>
            <a:off x="15653288" y="982487"/>
            <a:ext cx="488073" cy="488073"/>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8E2"/>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p:nvPr/>
        </p:nvGrpSpPr>
        <p:grpSpPr>
          <a:xfrm>
            <a:off x="16230199" y="982487"/>
            <a:ext cx="488073" cy="488073"/>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8E2"/>
            </a:solidFill>
          </p:spPr>
        </p:sp>
        <p:sp>
          <p:nvSpPr>
            <p:cNvPr id="25" name="TextBox 2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6" name="Group 26"/>
          <p:cNvGrpSpPr/>
          <p:nvPr/>
        </p:nvGrpSpPr>
        <p:grpSpPr>
          <a:xfrm>
            <a:off x="16807110" y="982487"/>
            <a:ext cx="488073" cy="488073"/>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8E2"/>
            </a:solidFill>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1" name="TextBox 31"/>
          <p:cNvSpPr txBox="1"/>
          <p:nvPr/>
        </p:nvSpPr>
        <p:spPr>
          <a:xfrm>
            <a:off x="5811344" y="887710"/>
            <a:ext cx="10019694" cy="1015663"/>
          </a:xfrm>
          <a:prstGeom prst="rect">
            <a:avLst/>
          </a:prstGeom>
        </p:spPr>
        <p:txBody>
          <a:bodyPr lIns="0" tIns="0" rIns="0" bIns="0" rtlCol="0" anchor="t">
            <a:spAutoFit/>
          </a:bodyPr>
          <a:lstStyle/>
          <a:p>
            <a:pPr algn="ctr">
              <a:spcBef>
                <a:spcPct val="0"/>
              </a:spcBef>
            </a:pPr>
            <a:r>
              <a:rPr lang="vi-VN" sz="6600" b="1" smtClean="0">
                <a:solidFill>
                  <a:srgbClr val="86406E"/>
                </a:solidFill>
                <a:latin typeface="Arial" panose="020B0604020202020204" pitchFamily="34" charset="0"/>
                <a:cs typeface="Arial" panose="020B0604020202020204" pitchFamily="34" charset="0"/>
              </a:rPr>
              <a:t>VẬN DỤNG</a:t>
            </a:r>
            <a:endParaRPr lang="en-US" sz="6600" b="1">
              <a:solidFill>
                <a:srgbClr val="86406E"/>
              </a:solidFill>
              <a:latin typeface="Arial" panose="020B0604020202020204" pitchFamily="34" charset="0"/>
              <a:cs typeface="Arial" panose="020B0604020202020204" pitchFamily="34" charset="0"/>
            </a:endParaRPr>
          </a:p>
        </p:txBody>
      </p:sp>
      <p:sp>
        <p:nvSpPr>
          <p:cNvPr id="32" name="TextBox 32"/>
          <p:cNvSpPr txBox="1"/>
          <p:nvPr/>
        </p:nvSpPr>
        <p:spPr>
          <a:xfrm>
            <a:off x="890586" y="734567"/>
            <a:ext cx="2471958" cy="552450"/>
          </a:xfrm>
          <a:prstGeom prst="rect">
            <a:avLst/>
          </a:prstGeom>
        </p:spPr>
        <p:txBody>
          <a:bodyPr lIns="0" tIns="0" rIns="0" bIns="0" rtlCol="0" anchor="t">
            <a:spAutoFit/>
          </a:bodyPr>
          <a:lstStyle/>
          <a:p>
            <a:pPr algn="ctr">
              <a:lnSpc>
                <a:spcPts val="4200"/>
              </a:lnSpc>
              <a:spcBef>
                <a:spcPct val="0"/>
              </a:spcBef>
            </a:pPr>
            <a:r>
              <a:rPr lang="vi-VN" sz="3500" smtClean="0">
                <a:solidFill>
                  <a:srgbClr val="86406E"/>
                </a:solidFill>
                <a:cs typeface="Arial" panose="020B0604020202020204" pitchFamily="34" charset="0"/>
              </a:rPr>
              <a:t>Bài 1</a:t>
            </a:r>
            <a:endParaRPr lang="en-US" sz="3500">
              <a:solidFill>
                <a:srgbClr val="86406E"/>
              </a:solidFill>
              <a:latin typeface="Arial" panose="020B0604020202020204" pitchFamily="34" charset="0"/>
              <a:cs typeface="Arial" panose="020B0604020202020204" pitchFamily="34" charset="0"/>
            </a:endParaRPr>
          </a:p>
        </p:txBody>
      </p:sp>
      <p:sp>
        <p:nvSpPr>
          <p:cNvPr id="33" name="TextBox 33"/>
          <p:cNvSpPr txBox="1"/>
          <p:nvPr/>
        </p:nvSpPr>
        <p:spPr>
          <a:xfrm>
            <a:off x="635337" y="2068597"/>
            <a:ext cx="2471958" cy="512961"/>
          </a:xfrm>
          <a:prstGeom prst="rect">
            <a:avLst/>
          </a:prstGeom>
        </p:spPr>
        <p:txBody>
          <a:bodyPr lIns="0" tIns="0" rIns="0" bIns="0" rtlCol="0" anchor="t">
            <a:spAutoFit/>
          </a:bodyPr>
          <a:lstStyle/>
          <a:p>
            <a:pPr>
              <a:lnSpc>
                <a:spcPts val="3960"/>
              </a:lnSpc>
              <a:spcBef>
                <a:spcPct val="0"/>
              </a:spcBef>
            </a:pPr>
            <a:r>
              <a:rPr lang="vi-VN" sz="3300" smtClean="0">
                <a:solidFill>
                  <a:srgbClr val="86406E"/>
                </a:solidFill>
                <a:cs typeface="Arial" panose="020B0604020202020204" pitchFamily="34" charset="0"/>
              </a:rPr>
              <a:t>Nội dung</a:t>
            </a:r>
            <a:endParaRPr lang="en-US" sz="3300">
              <a:solidFill>
                <a:srgbClr val="86406E"/>
              </a:solidFill>
              <a:latin typeface="Arial" panose="020B0604020202020204" pitchFamily="34" charset="0"/>
              <a:cs typeface="Arial" panose="020B0604020202020204" pitchFamily="34" charset="0"/>
            </a:endParaRPr>
          </a:p>
        </p:txBody>
      </p:sp>
      <p:sp>
        <p:nvSpPr>
          <p:cNvPr id="34" name="TextBox 34"/>
          <p:cNvSpPr txBox="1"/>
          <p:nvPr/>
        </p:nvSpPr>
        <p:spPr>
          <a:xfrm>
            <a:off x="635337" y="3029147"/>
            <a:ext cx="2471958" cy="512961"/>
          </a:xfrm>
          <a:prstGeom prst="rect">
            <a:avLst/>
          </a:prstGeom>
        </p:spPr>
        <p:txBody>
          <a:bodyPr lIns="0" tIns="0" rIns="0" bIns="0" rtlCol="0" anchor="t">
            <a:spAutoFit/>
          </a:bodyPr>
          <a:lstStyle/>
          <a:p>
            <a:pPr>
              <a:lnSpc>
                <a:spcPts val="3960"/>
              </a:lnSpc>
              <a:spcBef>
                <a:spcPct val="0"/>
              </a:spcBef>
            </a:pPr>
            <a:r>
              <a:rPr lang="vi-VN" sz="3300" smtClean="0">
                <a:solidFill>
                  <a:srgbClr val="86406E"/>
                </a:solidFill>
                <a:cs typeface="Arial" panose="020B0604020202020204" pitchFamily="34" charset="0"/>
              </a:rPr>
              <a:t>Biến mảng...</a:t>
            </a:r>
            <a:endParaRPr lang="en-US" sz="3300">
              <a:solidFill>
                <a:srgbClr val="86406E"/>
              </a:solidFill>
              <a:latin typeface="Arial" panose="020B0604020202020204" pitchFamily="34" charset="0"/>
              <a:cs typeface="Arial" panose="020B0604020202020204" pitchFamily="34" charset="0"/>
            </a:endParaRPr>
          </a:p>
        </p:txBody>
      </p:sp>
      <p:sp>
        <p:nvSpPr>
          <p:cNvPr id="35" name="TextBox 35"/>
          <p:cNvSpPr txBox="1"/>
          <p:nvPr/>
        </p:nvSpPr>
        <p:spPr>
          <a:xfrm>
            <a:off x="635337" y="3989698"/>
            <a:ext cx="2471958" cy="512961"/>
          </a:xfrm>
          <a:prstGeom prst="rect">
            <a:avLst/>
          </a:prstGeom>
        </p:spPr>
        <p:txBody>
          <a:bodyPr lIns="0" tIns="0" rIns="0" bIns="0" rtlCol="0" anchor="t">
            <a:spAutoFit/>
          </a:bodyPr>
          <a:lstStyle/>
          <a:p>
            <a:pPr>
              <a:lnSpc>
                <a:spcPts val="3960"/>
              </a:lnSpc>
              <a:spcBef>
                <a:spcPct val="0"/>
              </a:spcBef>
            </a:pPr>
            <a:r>
              <a:rPr lang="vi-VN" sz="3300" smtClean="0">
                <a:solidFill>
                  <a:srgbClr val="86406E"/>
                </a:solidFill>
                <a:cs typeface="Arial" panose="020B0604020202020204" pitchFamily="34" charset="0"/>
              </a:rPr>
              <a:t>Mảng một...</a:t>
            </a:r>
            <a:endParaRPr lang="en-US" sz="3300">
              <a:solidFill>
                <a:srgbClr val="86406E"/>
              </a:solidFill>
              <a:latin typeface="Arial" panose="020B0604020202020204" pitchFamily="34" charset="0"/>
              <a:cs typeface="Arial" panose="020B0604020202020204" pitchFamily="34" charset="0"/>
            </a:endParaRPr>
          </a:p>
        </p:txBody>
      </p:sp>
      <p:sp>
        <p:nvSpPr>
          <p:cNvPr id="36" name="TextBox 36"/>
          <p:cNvSpPr txBox="1"/>
          <p:nvPr/>
        </p:nvSpPr>
        <p:spPr>
          <a:xfrm>
            <a:off x="635337" y="5910799"/>
            <a:ext cx="2471958" cy="512961"/>
          </a:xfrm>
          <a:prstGeom prst="rect">
            <a:avLst/>
          </a:prstGeom>
        </p:spPr>
        <p:txBody>
          <a:bodyPr lIns="0" tIns="0" rIns="0" bIns="0" rtlCol="0" anchor="t">
            <a:spAutoFit/>
          </a:bodyPr>
          <a:lstStyle/>
          <a:p>
            <a:pPr>
              <a:lnSpc>
                <a:spcPts val="3960"/>
              </a:lnSpc>
              <a:spcBef>
                <a:spcPct val="0"/>
              </a:spcBef>
            </a:pPr>
            <a:r>
              <a:rPr lang="vi-VN" sz="3300" smtClean="0">
                <a:solidFill>
                  <a:srgbClr val="86406E"/>
                </a:solidFill>
                <a:cs typeface="Arial" panose="020B0604020202020204" pitchFamily="34" charset="0"/>
              </a:rPr>
              <a:t>Luyện tập</a:t>
            </a:r>
            <a:endParaRPr lang="en-US" sz="3300">
              <a:solidFill>
                <a:srgbClr val="86406E"/>
              </a:solidFill>
              <a:latin typeface="Arial" panose="020B0604020202020204" pitchFamily="34" charset="0"/>
              <a:cs typeface="Arial" panose="020B0604020202020204" pitchFamily="34" charset="0"/>
            </a:endParaRPr>
          </a:p>
        </p:txBody>
      </p:sp>
      <p:sp>
        <p:nvSpPr>
          <p:cNvPr id="37" name="TextBox 37"/>
          <p:cNvSpPr txBox="1"/>
          <p:nvPr/>
        </p:nvSpPr>
        <p:spPr>
          <a:xfrm>
            <a:off x="635336" y="4950248"/>
            <a:ext cx="2727207" cy="512961"/>
          </a:xfrm>
          <a:prstGeom prst="rect">
            <a:avLst/>
          </a:prstGeom>
        </p:spPr>
        <p:txBody>
          <a:bodyPr wrap="square" lIns="0" tIns="0" rIns="0" bIns="0" rtlCol="0" anchor="t">
            <a:spAutoFit/>
          </a:bodyPr>
          <a:lstStyle/>
          <a:p>
            <a:pPr>
              <a:lnSpc>
                <a:spcPts val="3960"/>
              </a:lnSpc>
              <a:spcBef>
                <a:spcPct val="0"/>
              </a:spcBef>
            </a:pPr>
            <a:r>
              <a:rPr lang="vi-VN" sz="3300" smtClean="0">
                <a:solidFill>
                  <a:srgbClr val="86406E"/>
                </a:solidFill>
                <a:cs typeface="Arial" panose="020B0604020202020204" pitchFamily="34" charset="0"/>
              </a:rPr>
              <a:t>Một số hàm...</a:t>
            </a:r>
            <a:endParaRPr lang="en-US" sz="3300">
              <a:solidFill>
                <a:srgbClr val="86406E"/>
              </a:solidFill>
              <a:latin typeface="Arial" panose="020B0604020202020204" pitchFamily="34" charset="0"/>
              <a:cs typeface="Arial" panose="020B0604020202020204" pitchFamily="34" charset="0"/>
            </a:endParaRPr>
          </a:p>
        </p:txBody>
      </p:sp>
      <p:sp>
        <p:nvSpPr>
          <p:cNvPr id="38" name="TextBox 38"/>
          <p:cNvSpPr txBox="1"/>
          <p:nvPr/>
        </p:nvSpPr>
        <p:spPr>
          <a:xfrm>
            <a:off x="635337" y="6871349"/>
            <a:ext cx="2471958" cy="512961"/>
          </a:xfrm>
          <a:prstGeom prst="rect">
            <a:avLst/>
          </a:prstGeom>
        </p:spPr>
        <p:txBody>
          <a:bodyPr lIns="0" tIns="0" rIns="0" bIns="0" rtlCol="0" anchor="t">
            <a:spAutoFit/>
          </a:bodyPr>
          <a:lstStyle/>
          <a:p>
            <a:pPr>
              <a:lnSpc>
                <a:spcPts val="3960"/>
              </a:lnSpc>
              <a:spcBef>
                <a:spcPct val="0"/>
              </a:spcBef>
            </a:pPr>
            <a:r>
              <a:rPr lang="vi-VN" sz="3300" smtClean="0">
                <a:solidFill>
                  <a:srgbClr val="86406E"/>
                </a:solidFill>
                <a:cs typeface="Arial" panose="020B0604020202020204" pitchFamily="34" charset="0"/>
              </a:rPr>
              <a:t>Vận dụng</a:t>
            </a:r>
            <a:endParaRPr lang="en-US" sz="3300">
              <a:solidFill>
                <a:srgbClr val="86406E"/>
              </a:solidFill>
              <a:latin typeface="Arial" panose="020B0604020202020204" pitchFamily="34" charset="0"/>
              <a:cs typeface="Arial" panose="020B0604020202020204" pitchFamily="34" charset="0"/>
            </a:endParaRPr>
          </a:p>
        </p:txBody>
      </p:sp>
      <p:sp>
        <p:nvSpPr>
          <p:cNvPr id="39" name="TextBox 39"/>
          <p:cNvSpPr txBox="1"/>
          <p:nvPr/>
        </p:nvSpPr>
        <p:spPr>
          <a:xfrm>
            <a:off x="635337" y="7831925"/>
            <a:ext cx="2727206" cy="512961"/>
          </a:xfrm>
          <a:prstGeom prst="rect">
            <a:avLst/>
          </a:prstGeom>
        </p:spPr>
        <p:txBody>
          <a:bodyPr wrap="square" lIns="0" tIns="0" rIns="0" bIns="0" rtlCol="0" anchor="t">
            <a:spAutoFit/>
          </a:bodyPr>
          <a:lstStyle/>
          <a:p>
            <a:pPr>
              <a:lnSpc>
                <a:spcPts val="3960"/>
              </a:lnSpc>
              <a:spcBef>
                <a:spcPct val="0"/>
              </a:spcBef>
            </a:pPr>
            <a:r>
              <a:rPr lang="vi-VN" sz="3300" smtClean="0">
                <a:solidFill>
                  <a:srgbClr val="86406E"/>
                </a:solidFill>
                <a:cs typeface="Arial" panose="020B0604020202020204" pitchFamily="34" charset="0"/>
              </a:rPr>
              <a:t>Hướng dẫn...</a:t>
            </a:r>
            <a:endParaRPr lang="en-US" sz="3300">
              <a:solidFill>
                <a:srgbClr val="86406E"/>
              </a:solidFill>
              <a:latin typeface="Arial" panose="020B0604020202020204" pitchFamily="34" charset="0"/>
              <a:cs typeface="Arial" panose="020B0604020202020204" pitchFamily="34" charset="0"/>
            </a:endParaRPr>
          </a:p>
        </p:txBody>
      </p:sp>
      <p:sp>
        <p:nvSpPr>
          <p:cNvPr id="17" name="Rectangle 16"/>
          <p:cNvSpPr/>
          <p:nvPr/>
        </p:nvSpPr>
        <p:spPr>
          <a:xfrm>
            <a:off x="3925091" y="2068597"/>
            <a:ext cx="13792200" cy="3785652"/>
          </a:xfrm>
          <a:prstGeom prst="rect">
            <a:avLst/>
          </a:prstGeom>
        </p:spPr>
        <p:txBody>
          <a:bodyPr wrap="square">
            <a:spAutoFit/>
          </a:bodyPr>
          <a:lstStyle/>
          <a:p>
            <a:pPr algn="just">
              <a:lnSpc>
                <a:spcPct val="150000"/>
              </a:lnSpc>
            </a:pPr>
            <a:r>
              <a:rPr lang="vi-VN" sz="4000">
                <a:latin typeface="Arial" panose="020B0604020202020204" pitchFamily="34" charset="0"/>
                <a:cs typeface="Arial" panose="020B0604020202020204" pitchFamily="34" charset="0"/>
              </a:rPr>
              <a:t>Cho diemTin là dãy điểm tổng kết môn Tin học của lớp 11A. Hãy lập trình và đưa ra màn hình các phân tích thống kê: điểm cao nhất, điểm thấp nhất, điểm trung bình, trung vị… và dãy điểm sắp xếp theo thứ tự từ cao xuống thấp.</a:t>
            </a:r>
            <a:endParaRPr lang="en-US" sz="4000">
              <a:latin typeface="Arial" panose="020B0604020202020204" pitchFamily="34" charset="0"/>
              <a:cs typeface="Arial" panose="020B0604020202020204" pitchFamily="34" charset="0"/>
            </a:endParaRPr>
          </a:p>
        </p:txBody>
      </p:sp>
      <p:sp>
        <p:nvSpPr>
          <p:cNvPr id="18" name="Rectangle 17"/>
          <p:cNvSpPr/>
          <p:nvPr/>
        </p:nvSpPr>
        <p:spPr>
          <a:xfrm>
            <a:off x="3925091" y="5860877"/>
            <a:ext cx="13696538" cy="1938992"/>
          </a:xfrm>
          <a:prstGeom prst="rect">
            <a:avLst/>
          </a:prstGeom>
        </p:spPr>
        <p:txBody>
          <a:bodyPr wrap="square">
            <a:spAutoFit/>
          </a:bodyPr>
          <a:lstStyle/>
          <a:p>
            <a:pPr algn="just">
              <a:lnSpc>
                <a:spcPct val="150000"/>
              </a:lnSpc>
              <a:spcAft>
                <a:spcPts val="0"/>
              </a:spcAft>
            </a:pPr>
            <a:r>
              <a:rPr lang="en-US" sz="4000" b="1" u="sng">
                <a:solidFill>
                  <a:srgbClr val="C00000"/>
                </a:solidFill>
                <a:latin typeface="Arial" panose="020B0604020202020204" pitchFamily="34" charset="0"/>
                <a:ea typeface="Times New Roman" panose="02020603050405020304" pitchFamily="18" charset="0"/>
                <a:cs typeface="Arial" panose="020B0604020202020204" pitchFamily="34" charset="0"/>
              </a:rPr>
              <a:t>Gợi ý</a:t>
            </a: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n-US" sz="4000">
                <a:latin typeface="Arial" panose="020B0604020202020204" pitchFamily="34" charset="0"/>
                <a:ea typeface="Times New Roman" panose="02020603050405020304" pitchFamily="18" charset="0"/>
                <a:cs typeface="Arial" panose="020B0604020202020204" pitchFamily="34" charset="0"/>
              </a:rPr>
              <a:t>Hàm </a:t>
            </a:r>
            <a:r>
              <a:rPr lang="en-US" sz="4000" b="1">
                <a:latin typeface="Courier New" panose="02070309020205020404" pitchFamily="49" charset="0"/>
                <a:ea typeface="Courier New" panose="02070309020205020404" pitchFamily="49" charset="0"/>
                <a:cs typeface="Courier New" panose="02070309020205020404" pitchFamily="49" charset="0"/>
              </a:rPr>
              <a:t>sorted</a:t>
            </a:r>
            <a:r>
              <a:rPr lang="en-US" sz="4000">
                <a:latin typeface="Courier New" panose="02070309020205020404" pitchFamily="49" charset="0"/>
                <a:ea typeface="Times New Roman" panose="02020603050405020304" pitchFamily="18" charset="0"/>
                <a:cs typeface="Courier New" panose="02070309020205020404" pitchFamily="49" charset="0"/>
              </a:rPr>
              <a:t> </a:t>
            </a:r>
            <a:r>
              <a:rPr lang="en-US" sz="4000">
                <a:latin typeface="Arial" panose="020B0604020202020204" pitchFamily="34" charset="0"/>
                <a:ea typeface="Times New Roman" panose="02020603050405020304" pitchFamily="18" charset="0"/>
                <a:cs typeface="Arial" panose="020B0604020202020204" pitchFamily="34" charset="0"/>
              </a:rPr>
              <a:t>có lựa chọn sắp xếp thứ tự giảm dần.</a:t>
            </a:r>
            <a:endParaRPr lang="en-US" sz="400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a:latin typeface="Arial" panose="020B0604020202020204" pitchFamily="34" charset="0"/>
                <a:ea typeface="Times New Roman" panose="02020603050405020304" pitchFamily="18" charset="0"/>
                <a:cs typeface="Arial" panose="020B0604020202020204" pitchFamily="34" charset="0"/>
              </a:rPr>
              <a:t>Cú pháp</a:t>
            </a:r>
            <a:r>
              <a:rPr lang="en-US" sz="4000" smtClean="0">
                <a:latin typeface="Arial" panose="020B0604020202020204" pitchFamily="34" charset="0"/>
                <a:ea typeface="Times New Roman" panose="02020603050405020304" pitchFamily="18" charset="0"/>
                <a:cs typeface="Arial" panose="020B0604020202020204" pitchFamily="34" charset="0"/>
              </a:rPr>
              <a:t>:</a:t>
            </a:r>
            <a:endParaRPr lang="en-US" sz="4000">
              <a:latin typeface="Arial" panose="020B0604020202020204" pitchFamily="34" charset="0"/>
              <a:ea typeface="Calibri" panose="020F0502020204030204" pitchFamily="34" charset="0"/>
              <a:cs typeface="Arial" panose="020B0604020202020204" pitchFamily="34" charset="0"/>
            </a:endParaRP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9120" y="7752162"/>
            <a:ext cx="10158204" cy="996501"/>
          </a:xfrm>
          <a:prstGeom prst="rect">
            <a:avLst/>
          </a:prstGeom>
        </p:spPr>
      </p:pic>
    </p:spTree>
    <p:extLst>
      <p:ext uri="{BB962C8B-B14F-4D97-AF65-F5344CB8AC3E}">
        <p14:creationId xmlns:p14="http://schemas.microsoft.com/office/powerpoint/2010/main" val="1156038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FE1"/>
        </a:solidFill>
        <a:effectLst/>
      </p:bgPr>
    </p:bg>
    <p:spTree>
      <p:nvGrpSpPr>
        <p:cNvPr id="1" name=""/>
        <p:cNvGrpSpPr/>
        <p:nvPr/>
      </p:nvGrpSpPr>
      <p:grpSpPr>
        <a:xfrm>
          <a:off x="0" y="0"/>
          <a:ext cx="0" cy="0"/>
          <a:chOff x="0" y="0"/>
          <a:chExt cx="0" cy="0"/>
        </a:xfrm>
      </p:grpSpPr>
      <p:grpSp>
        <p:nvGrpSpPr>
          <p:cNvPr id="2" name="Group 2"/>
          <p:cNvGrpSpPr/>
          <p:nvPr/>
        </p:nvGrpSpPr>
        <p:grpSpPr>
          <a:xfrm>
            <a:off x="1205016" y="936766"/>
            <a:ext cx="15877968" cy="1800789"/>
            <a:chOff x="0" y="0"/>
            <a:chExt cx="3791199" cy="429976"/>
          </a:xfrm>
        </p:grpSpPr>
        <p:sp>
          <p:nvSpPr>
            <p:cNvPr id="3" name="Freeform 3"/>
            <p:cNvSpPr/>
            <p:nvPr/>
          </p:nvSpPr>
          <p:spPr>
            <a:xfrm>
              <a:off x="0" y="0"/>
              <a:ext cx="3791199" cy="429976"/>
            </a:xfrm>
            <a:custGeom>
              <a:avLst/>
              <a:gdLst/>
              <a:ahLst/>
              <a:cxnLst/>
              <a:rect l="l" t="t" r="r" b="b"/>
              <a:pathLst>
                <a:path w="3791199" h="429976">
                  <a:moveTo>
                    <a:pt x="9752" y="0"/>
                  </a:moveTo>
                  <a:lnTo>
                    <a:pt x="3781447" y="0"/>
                  </a:lnTo>
                  <a:cubicBezTo>
                    <a:pt x="3784033" y="0"/>
                    <a:pt x="3786514" y="1027"/>
                    <a:pt x="3788343" y="2856"/>
                  </a:cubicBezTo>
                  <a:cubicBezTo>
                    <a:pt x="3790171" y="4685"/>
                    <a:pt x="3791199" y="7165"/>
                    <a:pt x="3791199" y="9752"/>
                  </a:cubicBezTo>
                  <a:lnTo>
                    <a:pt x="3791199" y="420225"/>
                  </a:lnTo>
                  <a:cubicBezTo>
                    <a:pt x="3791199" y="422811"/>
                    <a:pt x="3790171" y="425291"/>
                    <a:pt x="3788343" y="427120"/>
                  </a:cubicBezTo>
                  <a:cubicBezTo>
                    <a:pt x="3786514" y="428949"/>
                    <a:pt x="3784033" y="429976"/>
                    <a:pt x="3781447" y="429976"/>
                  </a:cubicBezTo>
                  <a:lnTo>
                    <a:pt x="9752" y="429976"/>
                  </a:lnTo>
                  <a:cubicBezTo>
                    <a:pt x="7165" y="429976"/>
                    <a:pt x="4685" y="428949"/>
                    <a:pt x="2856" y="427120"/>
                  </a:cubicBezTo>
                  <a:cubicBezTo>
                    <a:pt x="1027" y="425291"/>
                    <a:pt x="0" y="422811"/>
                    <a:pt x="0" y="420225"/>
                  </a:cubicBezTo>
                  <a:lnTo>
                    <a:pt x="0" y="9752"/>
                  </a:lnTo>
                  <a:cubicBezTo>
                    <a:pt x="0" y="7165"/>
                    <a:pt x="1027" y="4685"/>
                    <a:pt x="2856" y="2856"/>
                  </a:cubicBezTo>
                  <a:cubicBezTo>
                    <a:pt x="4685" y="1027"/>
                    <a:pt x="7165" y="0"/>
                    <a:pt x="9752" y="0"/>
                  </a:cubicBezTo>
                  <a:close/>
                </a:path>
              </a:pathLst>
            </a:custGeom>
            <a:solidFill>
              <a:srgbClr val="FFBC92"/>
            </a:solidFill>
            <a:ln w="38100" cap="sq">
              <a:solidFill>
                <a:srgbClr val="1E1E1E"/>
              </a:solidFill>
              <a:prstDash val="solid"/>
              <a:miter/>
            </a:ln>
          </p:spPr>
        </p:sp>
        <p:sp>
          <p:nvSpPr>
            <p:cNvPr id="4" name="TextBox 4"/>
            <p:cNvSpPr txBox="1"/>
            <p:nvPr/>
          </p:nvSpPr>
          <p:spPr>
            <a:xfrm>
              <a:off x="0" y="-38100"/>
              <a:ext cx="3791199" cy="46807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205016" y="2193230"/>
            <a:ext cx="15877968" cy="7157005"/>
            <a:chOff x="0" y="0"/>
            <a:chExt cx="3791199" cy="1708885"/>
          </a:xfrm>
        </p:grpSpPr>
        <p:sp>
          <p:nvSpPr>
            <p:cNvPr id="6" name="Freeform 6"/>
            <p:cNvSpPr/>
            <p:nvPr/>
          </p:nvSpPr>
          <p:spPr>
            <a:xfrm>
              <a:off x="0" y="0"/>
              <a:ext cx="3791199" cy="1708885"/>
            </a:xfrm>
            <a:custGeom>
              <a:avLst/>
              <a:gdLst/>
              <a:ahLst/>
              <a:cxnLst/>
              <a:rect l="l" t="t" r="r" b="b"/>
              <a:pathLst>
                <a:path w="3791199" h="1708885">
                  <a:moveTo>
                    <a:pt x="9752" y="0"/>
                  </a:moveTo>
                  <a:lnTo>
                    <a:pt x="3781447" y="0"/>
                  </a:lnTo>
                  <a:cubicBezTo>
                    <a:pt x="3784033" y="0"/>
                    <a:pt x="3786514" y="1027"/>
                    <a:pt x="3788343" y="2856"/>
                  </a:cubicBezTo>
                  <a:cubicBezTo>
                    <a:pt x="3790171" y="4685"/>
                    <a:pt x="3791199" y="7165"/>
                    <a:pt x="3791199" y="9752"/>
                  </a:cubicBezTo>
                  <a:lnTo>
                    <a:pt x="3791199" y="1699134"/>
                  </a:lnTo>
                  <a:cubicBezTo>
                    <a:pt x="3791199" y="1701720"/>
                    <a:pt x="3790171" y="1704200"/>
                    <a:pt x="3788343" y="1706029"/>
                  </a:cubicBezTo>
                  <a:cubicBezTo>
                    <a:pt x="3786514" y="1707858"/>
                    <a:pt x="3784033" y="1708885"/>
                    <a:pt x="3781447" y="1708885"/>
                  </a:cubicBezTo>
                  <a:lnTo>
                    <a:pt x="9752" y="1708885"/>
                  </a:lnTo>
                  <a:cubicBezTo>
                    <a:pt x="7165" y="1708885"/>
                    <a:pt x="4685" y="1707858"/>
                    <a:pt x="2856" y="1706029"/>
                  </a:cubicBezTo>
                  <a:cubicBezTo>
                    <a:pt x="1027" y="1704200"/>
                    <a:pt x="0" y="1701720"/>
                    <a:pt x="0" y="1699134"/>
                  </a:cubicBezTo>
                  <a:lnTo>
                    <a:pt x="0" y="9752"/>
                  </a:lnTo>
                  <a:cubicBezTo>
                    <a:pt x="0" y="7165"/>
                    <a:pt x="1027" y="4685"/>
                    <a:pt x="2856" y="2856"/>
                  </a:cubicBezTo>
                  <a:cubicBezTo>
                    <a:pt x="4685" y="1027"/>
                    <a:pt x="7165" y="0"/>
                    <a:pt x="9752" y="0"/>
                  </a:cubicBezTo>
                  <a:close/>
                </a:path>
              </a:pathLst>
            </a:custGeom>
            <a:solidFill>
              <a:srgbClr val="F4F4F4"/>
            </a:solidFill>
            <a:ln w="38100" cap="sq">
              <a:solidFill>
                <a:srgbClr val="1E1E1E"/>
              </a:solidFill>
              <a:prstDash val="solid"/>
              <a:miter/>
            </a:ln>
          </p:spPr>
        </p:sp>
        <p:sp>
          <p:nvSpPr>
            <p:cNvPr id="7" name="TextBox 7"/>
            <p:cNvSpPr txBox="1"/>
            <p:nvPr/>
          </p:nvSpPr>
          <p:spPr>
            <a:xfrm>
              <a:off x="0" y="-38100"/>
              <a:ext cx="3791199" cy="1746985"/>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670754" y="1289016"/>
            <a:ext cx="548144" cy="54814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433979" y="1289016"/>
            <a:ext cx="548144" cy="54814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3197205" y="1289016"/>
            <a:ext cx="548144" cy="54814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4861988" y="1320274"/>
            <a:ext cx="11365430" cy="516886"/>
            <a:chOff x="0" y="0"/>
            <a:chExt cx="2713736" cy="123417"/>
          </a:xfrm>
        </p:grpSpPr>
        <p:sp>
          <p:nvSpPr>
            <p:cNvPr id="18" name="Freeform 18"/>
            <p:cNvSpPr/>
            <p:nvPr/>
          </p:nvSpPr>
          <p:spPr>
            <a:xfrm>
              <a:off x="0" y="0"/>
              <a:ext cx="2713736" cy="123417"/>
            </a:xfrm>
            <a:custGeom>
              <a:avLst/>
              <a:gdLst/>
              <a:ahLst/>
              <a:cxnLst/>
              <a:rect l="l" t="t" r="r" b="b"/>
              <a:pathLst>
                <a:path w="2713736" h="123417">
                  <a:moveTo>
                    <a:pt x="61709" y="0"/>
                  </a:moveTo>
                  <a:lnTo>
                    <a:pt x="2652027" y="0"/>
                  </a:lnTo>
                  <a:cubicBezTo>
                    <a:pt x="2668393" y="0"/>
                    <a:pt x="2684089" y="6501"/>
                    <a:pt x="2695661" y="18074"/>
                  </a:cubicBezTo>
                  <a:cubicBezTo>
                    <a:pt x="2707234" y="29647"/>
                    <a:pt x="2713736" y="45343"/>
                    <a:pt x="2713736" y="61709"/>
                  </a:cubicBezTo>
                  <a:lnTo>
                    <a:pt x="2713736" y="61709"/>
                  </a:lnTo>
                  <a:cubicBezTo>
                    <a:pt x="2713736" y="78075"/>
                    <a:pt x="2707234" y="93771"/>
                    <a:pt x="2695661" y="105343"/>
                  </a:cubicBezTo>
                  <a:cubicBezTo>
                    <a:pt x="2684089" y="116916"/>
                    <a:pt x="2668393" y="123417"/>
                    <a:pt x="2652027" y="123417"/>
                  </a:cubicBezTo>
                  <a:lnTo>
                    <a:pt x="61709" y="123417"/>
                  </a:lnTo>
                  <a:cubicBezTo>
                    <a:pt x="45343" y="123417"/>
                    <a:pt x="29647" y="116916"/>
                    <a:pt x="18074" y="105343"/>
                  </a:cubicBezTo>
                  <a:cubicBezTo>
                    <a:pt x="6501" y="93771"/>
                    <a:pt x="0" y="78075"/>
                    <a:pt x="0" y="61709"/>
                  </a:cubicBezTo>
                  <a:lnTo>
                    <a:pt x="0" y="61709"/>
                  </a:lnTo>
                  <a:cubicBezTo>
                    <a:pt x="0" y="45343"/>
                    <a:pt x="6501" y="29647"/>
                    <a:pt x="18074" y="18074"/>
                  </a:cubicBezTo>
                  <a:cubicBezTo>
                    <a:pt x="29647" y="6501"/>
                    <a:pt x="45343" y="0"/>
                    <a:pt x="61709" y="0"/>
                  </a:cubicBezTo>
                  <a:close/>
                </a:path>
              </a:pathLst>
            </a:custGeom>
            <a:solidFill>
              <a:srgbClr val="F4F4F4"/>
            </a:solidFill>
            <a:ln w="38100" cap="rnd">
              <a:solidFill>
                <a:srgbClr val="1E1E1E"/>
              </a:solidFill>
              <a:prstDash val="solid"/>
              <a:round/>
            </a:ln>
          </p:spPr>
        </p:sp>
        <p:sp>
          <p:nvSpPr>
            <p:cNvPr id="19" name="TextBox 19"/>
            <p:cNvSpPr txBox="1"/>
            <p:nvPr/>
          </p:nvSpPr>
          <p:spPr>
            <a:xfrm>
              <a:off x="0" y="-38100"/>
              <a:ext cx="2713736" cy="161517"/>
            </a:xfrm>
            <a:prstGeom prst="rect">
              <a:avLst/>
            </a:prstGeom>
          </p:spPr>
          <p:txBody>
            <a:bodyPr lIns="50800" tIns="50800" rIns="50800" bIns="50800" rtlCol="0" anchor="ctr"/>
            <a:lstStyle/>
            <a:p>
              <a:pPr algn="ctr">
                <a:lnSpc>
                  <a:spcPts val="2659"/>
                </a:lnSpc>
                <a:spcBef>
                  <a:spcPct val="0"/>
                </a:spcBef>
              </a:pPr>
              <a:endParaRPr/>
            </a:p>
          </p:txBody>
        </p:sp>
      </p:grpSp>
      <p:sp>
        <p:nvSpPr>
          <p:cNvPr id="20" name="TextBox 20"/>
          <p:cNvSpPr txBox="1"/>
          <p:nvPr/>
        </p:nvSpPr>
        <p:spPr>
          <a:xfrm>
            <a:off x="1695449" y="2590211"/>
            <a:ext cx="14897101" cy="4016484"/>
          </a:xfrm>
          <a:prstGeom prst="rect">
            <a:avLst/>
          </a:prstGeom>
        </p:spPr>
        <p:txBody>
          <a:bodyPr wrap="square" lIns="0" tIns="0" rIns="0" bIns="0" rtlCol="0" anchor="t">
            <a:spAutoFit/>
          </a:bodyPr>
          <a:lstStyle/>
          <a:p>
            <a:pPr algn="ctr">
              <a:lnSpc>
                <a:spcPct val="150000"/>
              </a:lnSpc>
              <a:spcAft>
                <a:spcPts val="0"/>
              </a:spcAft>
            </a:pPr>
            <a:r>
              <a:rPr lang="en-US" sz="6000" b="1">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CHỦ ĐỀ F</a:t>
            </a:r>
            <a:r>
              <a:rPr lang="en-US" sz="6000" b="1" baseline="3000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CS</a:t>
            </a:r>
            <a:r>
              <a:rPr lang="en-US" sz="6000" b="1">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 GIẢI QUYẾT VẤN ĐỀ VỚI SỰ TRỢ GIÚP CỦA MÁY </a:t>
            </a:r>
            <a:r>
              <a:rPr lang="en-US" sz="6000" b="1" smtClean="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TÍNH</a:t>
            </a:r>
            <a:r>
              <a:rPr lang="vi-VN" sz="6000" smtClean="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 </a:t>
            </a:r>
          </a:p>
          <a:p>
            <a:pPr algn="ctr">
              <a:lnSpc>
                <a:spcPct val="150000"/>
              </a:lnSpc>
              <a:spcAft>
                <a:spcPts val="0"/>
              </a:spcAft>
            </a:pPr>
            <a:r>
              <a:rPr lang="en-US" sz="5400" b="1"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KĨ </a:t>
            </a:r>
            <a:r>
              <a:rPr lang="en-US" sz="5400" b="1">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THUẬT LẬP TRÌNH</a:t>
            </a:r>
            <a:endParaRPr lang="en-US" sz="540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2" name="Rectangle 21"/>
          <p:cNvSpPr/>
          <p:nvPr/>
        </p:nvSpPr>
        <p:spPr>
          <a:xfrm>
            <a:off x="1732303" y="6704946"/>
            <a:ext cx="15062136" cy="1306255"/>
          </a:xfrm>
          <a:prstGeom prst="rect">
            <a:avLst/>
          </a:prstGeom>
        </p:spPr>
        <p:txBody>
          <a:bodyPr wrap="none">
            <a:spAutoFit/>
          </a:bodyPr>
          <a:lstStyle/>
          <a:p>
            <a:pPr algn="ctr">
              <a:lnSpc>
                <a:spcPct val="150000"/>
              </a:lnSpc>
              <a:spcAft>
                <a:spcPts val="0"/>
              </a:spcAft>
            </a:pPr>
            <a:r>
              <a:rPr lang="en-US" sz="6000" b="1">
                <a:solidFill>
                  <a:srgbClr val="C00000"/>
                </a:solidFill>
                <a:latin typeface="Arial" panose="020B0604020202020204" pitchFamily="34" charset="0"/>
                <a:ea typeface="Times New Roman" panose="02020603050405020304" pitchFamily="18" charset="0"/>
                <a:cs typeface="Arial" panose="020B0604020202020204" pitchFamily="34" charset="0"/>
              </a:rPr>
              <a:t>BÀI 1. KIỂU MẢNG VÀ CẤU TRÚC MẢNG</a:t>
            </a:r>
            <a:endParaRPr lang="en-US" sz="600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3" name="Picture 22"/>
          <p:cNvPicPr>
            <a:picLocks noChangeAspect="1"/>
          </p:cNvPicPr>
          <p:nvPr/>
        </p:nvPicPr>
        <p:blipFill>
          <a:blip r:embed="rId2"/>
          <a:stretch>
            <a:fillRect/>
          </a:stretch>
        </p:blipFill>
        <p:spPr>
          <a:xfrm>
            <a:off x="11277600" y="8693943"/>
            <a:ext cx="1115665" cy="1115665"/>
          </a:xfrm>
          <a:prstGeom prst="rect">
            <a:avLst/>
          </a:prstGeom>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strVal val="#ppt_w+.3"/>
                                          </p:val>
                                        </p:tav>
                                        <p:tav tm="100000">
                                          <p:val>
                                            <p:strVal val="#ppt_w"/>
                                          </p:val>
                                        </p:tav>
                                      </p:tavLst>
                                    </p:anim>
                                    <p:anim calcmode="lin" valueType="num">
                                      <p:cBhvr>
                                        <p:cTn id="8" dur="500" fill="hold"/>
                                        <p:tgtEl>
                                          <p:spTgt spid="20"/>
                                        </p:tgtEl>
                                        <p:attrNameLst>
                                          <p:attrName>ppt_h</p:attrName>
                                        </p:attrNameLst>
                                      </p:cBhvr>
                                      <p:tavLst>
                                        <p:tav tm="0">
                                          <p:val>
                                            <p:strVal val="#ppt_h"/>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anim calcmode="lin" valueType="num">
                                      <p:cBhvr>
                                        <p:cTn id="15" dur="500" fill="hold"/>
                                        <p:tgtEl>
                                          <p:spTgt spid="22"/>
                                        </p:tgtEl>
                                        <p:attrNameLst>
                                          <p:attrName>ppt_x</p:attrName>
                                        </p:attrNameLst>
                                      </p:cBhvr>
                                      <p:tavLst>
                                        <p:tav tm="0">
                                          <p:val>
                                            <p:strVal val="#ppt_x"/>
                                          </p:val>
                                        </p:tav>
                                        <p:tav tm="100000">
                                          <p:val>
                                            <p:strVal val="#ppt_x"/>
                                          </p:val>
                                        </p:tav>
                                      </p:tavLst>
                                    </p:anim>
                                    <p:anim calcmode="lin" valueType="num">
                                      <p:cBhvr>
                                        <p:cTn id="16" dur="500" fill="hold"/>
                                        <p:tgtEl>
                                          <p:spTgt spid="2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DFFE1"/>
        </a:solidFill>
        <a:effectLst/>
      </p:bgPr>
    </p:bg>
    <p:spTree>
      <p:nvGrpSpPr>
        <p:cNvPr id="1" name=""/>
        <p:cNvGrpSpPr/>
        <p:nvPr/>
      </p:nvGrpSpPr>
      <p:grpSpPr>
        <a:xfrm>
          <a:off x="0" y="0"/>
          <a:ext cx="0" cy="0"/>
          <a:chOff x="0" y="0"/>
          <a:chExt cx="0" cy="0"/>
        </a:xfrm>
      </p:grpSpPr>
      <p:grpSp>
        <p:nvGrpSpPr>
          <p:cNvPr id="2" name="Group 2"/>
          <p:cNvGrpSpPr/>
          <p:nvPr/>
        </p:nvGrpSpPr>
        <p:grpSpPr>
          <a:xfrm>
            <a:off x="1143000" y="571500"/>
            <a:ext cx="15877968" cy="1800789"/>
            <a:chOff x="0" y="0"/>
            <a:chExt cx="3791199" cy="429976"/>
          </a:xfrm>
        </p:grpSpPr>
        <p:sp>
          <p:nvSpPr>
            <p:cNvPr id="3" name="Freeform 3"/>
            <p:cNvSpPr/>
            <p:nvPr/>
          </p:nvSpPr>
          <p:spPr>
            <a:xfrm>
              <a:off x="0" y="0"/>
              <a:ext cx="3791199" cy="429976"/>
            </a:xfrm>
            <a:custGeom>
              <a:avLst/>
              <a:gdLst/>
              <a:ahLst/>
              <a:cxnLst/>
              <a:rect l="l" t="t" r="r" b="b"/>
              <a:pathLst>
                <a:path w="3791199" h="429976">
                  <a:moveTo>
                    <a:pt x="9752" y="0"/>
                  </a:moveTo>
                  <a:lnTo>
                    <a:pt x="3781447" y="0"/>
                  </a:lnTo>
                  <a:cubicBezTo>
                    <a:pt x="3784033" y="0"/>
                    <a:pt x="3786514" y="1027"/>
                    <a:pt x="3788343" y="2856"/>
                  </a:cubicBezTo>
                  <a:cubicBezTo>
                    <a:pt x="3790171" y="4685"/>
                    <a:pt x="3791199" y="7165"/>
                    <a:pt x="3791199" y="9752"/>
                  </a:cubicBezTo>
                  <a:lnTo>
                    <a:pt x="3791199" y="420225"/>
                  </a:lnTo>
                  <a:cubicBezTo>
                    <a:pt x="3791199" y="422811"/>
                    <a:pt x="3790171" y="425291"/>
                    <a:pt x="3788343" y="427120"/>
                  </a:cubicBezTo>
                  <a:cubicBezTo>
                    <a:pt x="3786514" y="428949"/>
                    <a:pt x="3784033" y="429976"/>
                    <a:pt x="3781447" y="429976"/>
                  </a:cubicBezTo>
                  <a:lnTo>
                    <a:pt x="9752" y="429976"/>
                  </a:lnTo>
                  <a:cubicBezTo>
                    <a:pt x="7165" y="429976"/>
                    <a:pt x="4685" y="428949"/>
                    <a:pt x="2856" y="427120"/>
                  </a:cubicBezTo>
                  <a:cubicBezTo>
                    <a:pt x="1027" y="425291"/>
                    <a:pt x="0" y="422811"/>
                    <a:pt x="0" y="420225"/>
                  </a:cubicBezTo>
                  <a:lnTo>
                    <a:pt x="0" y="9752"/>
                  </a:lnTo>
                  <a:cubicBezTo>
                    <a:pt x="0" y="7165"/>
                    <a:pt x="1027" y="4685"/>
                    <a:pt x="2856" y="2856"/>
                  </a:cubicBezTo>
                  <a:cubicBezTo>
                    <a:pt x="4685" y="1027"/>
                    <a:pt x="7165" y="0"/>
                    <a:pt x="9752" y="0"/>
                  </a:cubicBezTo>
                  <a:close/>
                </a:path>
              </a:pathLst>
            </a:custGeom>
            <a:solidFill>
              <a:srgbClr val="88CDCF"/>
            </a:solidFill>
            <a:ln w="38100" cap="sq">
              <a:solidFill>
                <a:srgbClr val="1E1E1E"/>
              </a:solidFill>
              <a:prstDash val="solid"/>
              <a:miter/>
            </a:ln>
          </p:spPr>
        </p:sp>
        <p:sp>
          <p:nvSpPr>
            <p:cNvPr id="4" name="TextBox 4"/>
            <p:cNvSpPr txBox="1"/>
            <p:nvPr/>
          </p:nvSpPr>
          <p:spPr>
            <a:xfrm>
              <a:off x="0" y="-38100"/>
              <a:ext cx="3791199" cy="46807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143000" y="1827964"/>
            <a:ext cx="15877968" cy="7750870"/>
            <a:chOff x="0" y="0"/>
            <a:chExt cx="3791199" cy="1708885"/>
          </a:xfrm>
        </p:grpSpPr>
        <p:sp>
          <p:nvSpPr>
            <p:cNvPr id="6" name="Freeform 6"/>
            <p:cNvSpPr/>
            <p:nvPr/>
          </p:nvSpPr>
          <p:spPr>
            <a:xfrm>
              <a:off x="0" y="0"/>
              <a:ext cx="3791199" cy="1708885"/>
            </a:xfrm>
            <a:custGeom>
              <a:avLst/>
              <a:gdLst/>
              <a:ahLst/>
              <a:cxnLst/>
              <a:rect l="l" t="t" r="r" b="b"/>
              <a:pathLst>
                <a:path w="3791199" h="1708885">
                  <a:moveTo>
                    <a:pt x="9752" y="0"/>
                  </a:moveTo>
                  <a:lnTo>
                    <a:pt x="3781447" y="0"/>
                  </a:lnTo>
                  <a:cubicBezTo>
                    <a:pt x="3784033" y="0"/>
                    <a:pt x="3786514" y="1027"/>
                    <a:pt x="3788343" y="2856"/>
                  </a:cubicBezTo>
                  <a:cubicBezTo>
                    <a:pt x="3790171" y="4685"/>
                    <a:pt x="3791199" y="7165"/>
                    <a:pt x="3791199" y="9752"/>
                  </a:cubicBezTo>
                  <a:lnTo>
                    <a:pt x="3791199" y="1699134"/>
                  </a:lnTo>
                  <a:cubicBezTo>
                    <a:pt x="3791199" y="1701720"/>
                    <a:pt x="3790171" y="1704200"/>
                    <a:pt x="3788343" y="1706029"/>
                  </a:cubicBezTo>
                  <a:cubicBezTo>
                    <a:pt x="3786514" y="1707858"/>
                    <a:pt x="3784033" y="1708885"/>
                    <a:pt x="3781447" y="1708885"/>
                  </a:cubicBezTo>
                  <a:lnTo>
                    <a:pt x="9752" y="1708885"/>
                  </a:lnTo>
                  <a:cubicBezTo>
                    <a:pt x="7165" y="1708885"/>
                    <a:pt x="4685" y="1707858"/>
                    <a:pt x="2856" y="1706029"/>
                  </a:cubicBezTo>
                  <a:cubicBezTo>
                    <a:pt x="1027" y="1704200"/>
                    <a:pt x="0" y="1701720"/>
                    <a:pt x="0" y="1699134"/>
                  </a:cubicBezTo>
                  <a:lnTo>
                    <a:pt x="0" y="9752"/>
                  </a:lnTo>
                  <a:cubicBezTo>
                    <a:pt x="0" y="7165"/>
                    <a:pt x="1027" y="4685"/>
                    <a:pt x="2856" y="2856"/>
                  </a:cubicBezTo>
                  <a:cubicBezTo>
                    <a:pt x="4685" y="1027"/>
                    <a:pt x="7165" y="0"/>
                    <a:pt x="9752" y="0"/>
                  </a:cubicBezTo>
                  <a:close/>
                </a:path>
              </a:pathLst>
            </a:custGeom>
            <a:solidFill>
              <a:schemeClr val="bg1"/>
            </a:solidFill>
            <a:ln w="38100" cap="sq">
              <a:solidFill>
                <a:srgbClr val="1E1E1E"/>
              </a:solidFill>
              <a:prstDash val="solid"/>
              <a:miter/>
            </a:ln>
          </p:spPr>
        </p:sp>
        <p:sp>
          <p:nvSpPr>
            <p:cNvPr id="7" name="TextBox 7"/>
            <p:cNvSpPr txBox="1"/>
            <p:nvPr/>
          </p:nvSpPr>
          <p:spPr>
            <a:xfrm>
              <a:off x="0" y="-38100"/>
              <a:ext cx="3791199" cy="1746985"/>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608738" y="923750"/>
            <a:ext cx="548144" cy="54814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371963" y="923750"/>
            <a:ext cx="548144" cy="54814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3135189" y="923750"/>
            <a:ext cx="548144" cy="54814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7" name="Rectangle 16"/>
          <p:cNvSpPr/>
          <p:nvPr/>
        </p:nvSpPr>
        <p:spPr>
          <a:xfrm>
            <a:off x="8188150" y="761382"/>
            <a:ext cx="1787669" cy="830997"/>
          </a:xfrm>
          <a:prstGeom prst="rect">
            <a:avLst/>
          </a:prstGeom>
        </p:spPr>
        <p:txBody>
          <a:bodyPr wrap="none">
            <a:spAutoFit/>
          </a:bodyPr>
          <a:lstStyle/>
          <a:p>
            <a:pPr lvl="0" algn="ctr"/>
            <a:r>
              <a:rPr lang="vi-VN" sz="4800" b="1" smtClean="0">
                <a:latin typeface="Arial" panose="020B0604020202020204" pitchFamily="34" charset="0"/>
                <a:cs typeface="Arial" panose="020B0604020202020204" pitchFamily="34" charset="0"/>
              </a:rPr>
              <a:t>Gợi ý</a:t>
            </a:r>
            <a:endParaRPr lang="en-US" sz="4800" b="1">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1521" y="2372289"/>
            <a:ext cx="15720925" cy="6780271"/>
          </a:xfrm>
          <a:prstGeom prst="rect">
            <a:avLst/>
          </a:prstGeom>
        </p:spPr>
      </p:pic>
      <p:pic>
        <p:nvPicPr>
          <p:cNvPr id="19" name="Picture 18"/>
          <p:cNvPicPr>
            <a:picLocks noChangeAspect="1"/>
          </p:cNvPicPr>
          <p:nvPr/>
        </p:nvPicPr>
        <p:blipFill>
          <a:blip r:embed="rId3"/>
          <a:stretch>
            <a:fillRect/>
          </a:stretch>
        </p:blipFill>
        <p:spPr>
          <a:xfrm>
            <a:off x="12954000" y="7147149"/>
            <a:ext cx="5170043" cy="2988710"/>
          </a:xfrm>
          <a:prstGeom prst="rect">
            <a:avLst/>
          </a:prstGeom>
        </p:spPr>
      </p:pic>
    </p:spTree>
    <p:extLst>
      <p:ext uri="{BB962C8B-B14F-4D97-AF65-F5344CB8AC3E}">
        <p14:creationId xmlns:p14="http://schemas.microsoft.com/office/powerpoint/2010/main" val="3080252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ssolv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BEDBF5"/>
        </a:solidFill>
        <a:effectLst/>
      </p:bgPr>
    </p:bg>
    <p:spTree>
      <p:nvGrpSpPr>
        <p:cNvPr id="1" name=""/>
        <p:cNvGrpSpPr/>
        <p:nvPr/>
      </p:nvGrpSpPr>
      <p:grpSpPr>
        <a:xfrm>
          <a:off x="0" y="0"/>
          <a:ext cx="0" cy="0"/>
          <a:chOff x="0" y="0"/>
          <a:chExt cx="0" cy="0"/>
        </a:xfrm>
      </p:grpSpPr>
      <p:grpSp>
        <p:nvGrpSpPr>
          <p:cNvPr id="2" name="Group 2"/>
          <p:cNvGrpSpPr/>
          <p:nvPr/>
        </p:nvGrpSpPr>
        <p:grpSpPr>
          <a:xfrm>
            <a:off x="3419694" y="463732"/>
            <a:ext cx="14491795" cy="8484163"/>
            <a:chOff x="0" y="0"/>
            <a:chExt cx="3816769" cy="2234512"/>
          </a:xfrm>
        </p:grpSpPr>
        <p:sp>
          <p:nvSpPr>
            <p:cNvPr id="3" name="Freeform 3"/>
            <p:cNvSpPr/>
            <p:nvPr/>
          </p:nvSpPr>
          <p:spPr>
            <a:xfrm>
              <a:off x="0" y="0"/>
              <a:ext cx="3816769" cy="2234512"/>
            </a:xfrm>
            <a:custGeom>
              <a:avLst/>
              <a:gdLst/>
              <a:ahLst/>
              <a:cxnLst/>
              <a:rect l="l" t="t" r="r" b="b"/>
              <a:pathLst>
                <a:path w="3816769" h="2234512">
                  <a:moveTo>
                    <a:pt x="42738" y="0"/>
                  </a:moveTo>
                  <a:lnTo>
                    <a:pt x="3774031" y="0"/>
                  </a:lnTo>
                  <a:cubicBezTo>
                    <a:pt x="3797635" y="0"/>
                    <a:pt x="3816769" y="19135"/>
                    <a:pt x="3816769" y="42738"/>
                  </a:cubicBezTo>
                  <a:lnTo>
                    <a:pt x="3816769" y="2191774"/>
                  </a:lnTo>
                  <a:cubicBezTo>
                    <a:pt x="3816769" y="2215378"/>
                    <a:pt x="3797635" y="2234512"/>
                    <a:pt x="3774031" y="2234512"/>
                  </a:cubicBezTo>
                  <a:lnTo>
                    <a:pt x="42738" y="2234512"/>
                  </a:lnTo>
                  <a:cubicBezTo>
                    <a:pt x="19135" y="2234512"/>
                    <a:pt x="0" y="2215378"/>
                    <a:pt x="0" y="2191774"/>
                  </a:cubicBezTo>
                  <a:lnTo>
                    <a:pt x="0" y="42738"/>
                  </a:lnTo>
                  <a:cubicBezTo>
                    <a:pt x="0" y="19135"/>
                    <a:pt x="19135" y="0"/>
                    <a:pt x="42738" y="0"/>
                  </a:cubicBezTo>
                  <a:close/>
                </a:path>
              </a:pathLst>
            </a:custGeom>
            <a:solidFill>
              <a:srgbClr val="FFFFFF"/>
            </a:solidFill>
          </p:spPr>
        </p:sp>
        <p:sp>
          <p:nvSpPr>
            <p:cNvPr id="4" name="TextBox 4"/>
            <p:cNvSpPr txBox="1"/>
            <p:nvPr/>
          </p:nvSpPr>
          <p:spPr>
            <a:xfrm>
              <a:off x="0" y="-47625"/>
              <a:ext cx="3816769" cy="228213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5" name="Group 5"/>
          <p:cNvGrpSpPr/>
          <p:nvPr/>
        </p:nvGrpSpPr>
        <p:grpSpPr>
          <a:xfrm>
            <a:off x="0" y="9399631"/>
            <a:ext cx="18288000" cy="887369"/>
            <a:chOff x="0" y="0"/>
            <a:chExt cx="4595146" cy="222965"/>
          </a:xfrm>
        </p:grpSpPr>
        <p:sp>
          <p:nvSpPr>
            <p:cNvPr id="6" name="Freeform 6"/>
            <p:cNvSpPr/>
            <p:nvPr/>
          </p:nvSpPr>
          <p:spPr>
            <a:xfrm>
              <a:off x="0" y="0"/>
              <a:ext cx="4595146" cy="222965"/>
            </a:xfrm>
            <a:custGeom>
              <a:avLst/>
              <a:gdLst/>
              <a:ahLst/>
              <a:cxnLst/>
              <a:rect l="l" t="t" r="r" b="b"/>
              <a:pathLst>
                <a:path w="4595146" h="222965">
                  <a:moveTo>
                    <a:pt x="16933" y="0"/>
                  </a:moveTo>
                  <a:lnTo>
                    <a:pt x="4578213" y="0"/>
                  </a:lnTo>
                  <a:cubicBezTo>
                    <a:pt x="4582704" y="0"/>
                    <a:pt x="4587011" y="1784"/>
                    <a:pt x="4590186" y="4960"/>
                  </a:cubicBezTo>
                  <a:cubicBezTo>
                    <a:pt x="4593362" y="8135"/>
                    <a:pt x="4595146" y="12442"/>
                    <a:pt x="4595146" y="16933"/>
                  </a:cubicBezTo>
                  <a:lnTo>
                    <a:pt x="4595146" y="206032"/>
                  </a:lnTo>
                  <a:cubicBezTo>
                    <a:pt x="4595146" y="210523"/>
                    <a:pt x="4593362" y="214830"/>
                    <a:pt x="4590186" y="218006"/>
                  </a:cubicBezTo>
                  <a:cubicBezTo>
                    <a:pt x="4587011" y="221181"/>
                    <a:pt x="4582704" y="222965"/>
                    <a:pt x="4578213" y="222965"/>
                  </a:cubicBezTo>
                  <a:lnTo>
                    <a:pt x="16933" y="222965"/>
                  </a:lnTo>
                  <a:cubicBezTo>
                    <a:pt x="12442" y="222965"/>
                    <a:pt x="8135" y="221181"/>
                    <a:pt x="4960" y="218006"/>
                  </a:cubicBezTo>
                  <a:cubicBezTo>
                    <a:pt x="1784" y="214830"/>
                    <a:pt x="0" y="210523"/>
                    <a:pt x="0" y="206032"/>
                  </a:cubicBezTo>
                  <a:lnTo>
                    <a:pt x="0" y="16933"/>
                  </a:lnTo>
                  <a:cubicBezTo>
                    <a:pt x="0" y="12442"/>
                    <a:pt x="1784" y="8135"/>
                    <a:pt x="4960" y="4960"/>
                  </a:cubicBezTo>
                  <a:cubicBezTo>
                    <a:pt x="8135" y="1784"/>
                    <a:pt x="12442" y="0"/>
                    <a:pt x="16933" y="0"/>
                  </a:cubicBezTo>
                  <a:close/>
                </a:path>
              </a:pathLst>
            </a:custGeom>
            <a:solidFill>
              <a:srgbClr val="CDA6C2"/>
            </a:solidFill>
          </p:spPr>
        </p:sp>
        <p:sp>
          <p:nvSpPr>
            <p:cNvPr id="7" name="TextBox 7"/>
            <p:cNvSpPr txBox="1"/>
            <p:nvPr/>
          </p:nvSpPr>
          <p:spPr>
            <a:xfrm>
              <a:off x="0" y="-47625"/>
              <a:ext cx="4595146" cy="270590"/>
            </a:xfrm>
            <a:prstGeom prst="rect">
              <a:avLst/>
            </a:prstGeom>
          </p:spPr>
          <p:txBody>
            <a:bodyPr lIns="53248" tIns="53248" rIns="53248" bIns="53248" rtlCol="0" anchor="ctr"/>
            <a:lstStyle/>
            <a:p>
              <a:pPr algn="ctr">
                <a:lnSpc>
                  <a:spcPts val="2659"/>
                </a:lnSpc>
              </a:pPr>
              <a:endParaRPr>
                <a:solidFill>
                  <a:prstClr val="black"/>
                </a:solidFill>
              </a:endParaRPr>
            </a:p>
          </p:txBody>
        </p:sp>
      </p:grpSp>
      <p:sp>
        <p:nvSpPr>
          <p:cNvPr id="8" name="Freeform 8"/>
          <p:cNvSpPr/>
          <p:nvPr/>
        </p:nvSpPr>
        <p:spPr>
          <a:xfrm flipH="1" flipV="1">
            <a:off x="206258" y="9526222"/>
            <a:ext cx="634188" cy="634188"/>
          </a:xfrm>
          <a:custGeom>
            <a:avLst/>
            <a:gdLst/>
            <a:ahLst/>
            <a:cxnLst/>
            <a:rect l="l" t="t" r="r" b="b"/>
            <a:pathLst>
              <a:path w="634188" h="634188">
                <a:moveTo>
                  <a:pt x="634187" y="634187"/>
                </a:moveTo>
                <a:lnTo>
                  <a:pt x="0" y="634187"/>
                </a:lnTo>
                <a:lnTo>
                  <a:pt x="0" y="0"/>
                </a:lnTo>
                <a:lnTo>
                  <a:pt x="634187" y="0"/>
                </a:lnTo>
                <a:lnTo>
                  <a:pt x="634187" y="634187"/>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flipV="1">
            <a:off x="17454748" y="9526222"/>
            <a:ext cx="634188" cy="634188"/>
          </a:xfrm>
          <a:custGeom>
            <a:avLst/>
            <a:gdLst/>
            <a:ahLst/>
            <a:cxnLst/>
            <a:rect l="l" t="t" r="r" b="b"/>
            <a:pathLst>
              <a:path w="634188" h="634188">
                <a:moveTo>
                  <a:pt x="0" y="634187"/>
                </a:moveTo>
                <a:lnTo>
                  <a:pt x="634188" y="634187"/>
                </a:lnTo>
                <a:lnTo>
                  <a:pt x="634188" y="0"/>
                </a:lnTo>
                <a:lnTo>
                  <a:pt x="0" y="0"/>
                </a:lnTo>
                <a:lnTo>
                  <a:pt x="0" y="634187"/>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0" name="Freeform 10"/>
          <p:cNvSpPr/>
          <p:nvPr/>
        </p:nvSpPr>
        <p:spPr>
          <a:xfrm>
            <a:off x="558735" y="887710"/>
            <a:ext cx="469965" cy="281979"/>
          </a:xfrm>
          <a:custGeom>
            <a:avLst/>
            <a:gdLst/>
            <a:ahLst/>
            <a:cxnLst/>
            <a:rect l="l" t="t" r="r" b="b"/>
            <a:pathLst>
              <a:path w="469965" h="281979">
                <a:moveTo>
                  <a:pt x="0" y="0"/>
                </a:moveTo>
                <a:lnTo>
                  <a:pt x="469965" y="0"/>
                </a:lnTo>
                <a:lnTo>
                  <a:pt x="469965" y="281980"/>
                </a:lnTo>
                <a:lnTo>
                  <a:pt x="0" y="28198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11" name="Group 11"/>
          <p:cNvGrpSpPr/>
          <p:nvPr/>
        </p:nvGrpSpPr>
        <p:grpSpPr>
          <a:xfrm>
            <a:off x="308050" y="7606060"/>
            <a:ext cx="3592582" cy="964690"/>
            <a:chOff x="0" y="0"/>
            <a:chExt cx="946195" cy="254075"/>
          </a:xfrm>
        </p:grpSpPr>
        <p:sp>
          <p:nvSpPr>
            <p:cNvPr id="12" name="Freeform 12"/>
            <p:cNvSpPr/>
            <p:nvPr/>
          </p:nvSpPr>
          <p:spPr>
            <a:xfrm>
              <a:off x="0" y="0"/>
              <a:ext cx="946195" cy="254075"/>
            </a:xfrm>
            <a:custGeom>
              <a:avLst/>
              <a:gdLst/>
              <a:ahLst/>
              <a:cxnLst/>
              <a:rect l="l" t="t" r="r" b="b"/>
              <a:pathLst>
                <a:path w="946195" h="254075">
                  <a:moveTo>
                    <a:pt x="127037" y="0"/>
                  </a:moveTo>
                  <a:lnTo>
                    <a:pt x="819157" y="0"/>
                  </a:lnTo>
                  <a:cubicBezTo>
                    <a:pt x="889318" y="0"/>
                    <a:pt x="946195" y="56877"/>
                    <a:pt x="946195" y="127037"/>
                  </a:cubicBezTo>
                  <a:lnTo>
                    <a:pt x="946195" y="127037"/>
                  </a:lnTo>
                  <a:cubicBezTo>
                    <a:pt x="946195" y="197198"/>
                    <a:pt x="889318" y="254075"/>
                    <a:pt x="819157" y="254075"/>
                  </a:cubicBezTo>
                  <a:lnTo>
                    <a:pt x="127037" y="254075"/>
                  </a:lnTo>
                  <a:cubicBezTo>
                    <a:pt x="56877" y="254075"/>
                    <a:pt x="0" y="197198"/>
                    <a:pt x="0" y="127037"/>
                  </a:cubicBezTo>
                  <a:lnTo>
                    <a:pt x="0" y="127037"/>
                  </a:lnTo>
                  <a:cubicBezTo>
                    <a:pt x="0" y="56877"/>
                    <a:pt x="56877" y="0"/>
                    <a:pt x="127037" y="0"/>
                  </a:cubicBezTo>
                  <a:close/>
                </a:path>
              </a:pathLst>
            </a:custGeom>
            <a:solidFill>
              <a:srgbClr val="FFFFFF"/>
            </a:solidFill>
          </p:spPr>
        </p:sp>
        <p:sp>
          <p:nvSpPr>
            <p:cNvPr id="13" name="TextBox 13"/>
            <p:cNvSpPr txBox="1"/>
            <p:nvPr/>
          </p:nvSpPr>
          <p:spPr>
            <a:xfrm>
              <a:off x="0" y="-47625"/>
              <a:ext cx="946195" cy="301700"/>
            </a:xfrm>
            <a:prstGeom prst="rect">
              <a:avLst/>
            </a:prstGeom>
          </p:spPr>
          <p:txBody>
            <a:bodyPr lIns="50800" tIns="50800" rIns="50800" bIns="50800" rtlCol="0" anchor="ctr"/>
            <a:lstStyle/>
            <a:p>
              <a:pPr algn="ctr">
                <a:lnSpc>
                  <a:spcPts val="2659"/>
                </a:lnSpc>
              </a:pPr>
              <a:endParaRPr>
                <a:solidFill>
                  <a:prstClr val="black"/>
                </a:solidFill>
                <a:latin typeface="Arial" panose="020B0604020202020204" pitchFamily="34" charset="0"/>
                <a:cs typeface="Arial" panose="020B0604020202020204" pitchFamily="34" charset="0"/>
              </a:endParaRPr>
            </a:p>
          </p:txBody>
        </p:sp>
      </p:grpSp>
      <p:grpSp>
        <p:nvGrpSpPr>
          <p:cNvPr id="14" name="Group 14"/>
          <p:cNvGrpSpPr/>
          <p:nvPr/>
        </p:nvGrpSpPr>
        <p:grpSpPr>
          <a:xfrm>
            <a:off x="1961919" y="9599279"/>
            <a:ext cx="2786298" cy="488073"/>
            <a:chOff x="0" y="0"/>
            <a:chExt cx="700101" cy="122636"/>
          </a:xfrm>
        </p:grpSpPr>
        <p:sp>
          <p:nvSpPr>
            <p:cNvPr id="15" name="Freeform 15"/>
            <p:cNvSpPr/>
            <p:nvPr/>
          </p:nvSpPr>
          <p:spPr>
            <a:xfrm>
              <a:off x="0" y="0"/>
              <a:ext cx="700101" cy="122636"/>
            </a:xfrm>
            <a:custGeom>
              <a:avLst/>
              <a:gdLst/>
              <a:ahLst/>
              <a:cxnLst/>
              <a:rect l="l" t="t" r="r" b="b"/>
              <a:pathLst>
                <a:path w="700101" h="122636">
                  <a:moveTo>
                    <a:pt x="61318" y="0"/>
                  </a:moveTo>
                  <a:lnTo>
                    <a:pt x="638783" y="0"/>
                  </a:lnTo>
                  <a:cubicBezTo>
                    <a:pt x="655045" y="0"/>
                    <a:pt x="670642" y="6460"/>
                    <a:pt x="682141" y="17960"/>
                  </a:cubicBezTo>
                  <a:cubicBezTo>
                    <a:pt x="693641" y="29459"/>
                    <a:pt x="700101" y="45055"/>
                    <a:pt x="700101" y="61318"/>
                  </a:cubicBezTo>
                  <a:lnTo>
                    <a:pt x="700101" y="61318"/>
                  </a:lnTo>
                  <a:cubicBezTo>
                    <a:pt x="700101" y="95183"/>
                    <a:pt x="672648" y="122636"/>
                    <a:pt x="638783" y="122636"/>
                  </a:cubicBezTo>
                  <a:lnTo>
                    <a:pt x="61318" y="122636"/>
                  </a:lnTo>
                  <a:cubicBezTo>
                    <a:pt x="45055" y="122636"/>
                    <a:pt x="29459" y="116176"/>
                    <a:pt x="17960" y="104676"/>
                  </a:cubicBezTo>
                  <a:cubicBezTo>
                    <a:pt x="6460" y="93177"/>
                    <a:pt x="0" y="77581"/>
                    <a:pt x="0" y="61318"/>
                  </a:cubicBezTo>
                  <a:lnTo>
                    <a:pt x="0" y="61318"/>
                  </a:lnTo>
                  <a:cubicBezTo>
                    <a:pt x="0" y="45055"/>
                    <a:pt x="6460" y="29459"/>
                    <a:pt x="17960" y="17960"/>
                  </a:cubicBezTo>
                  <a:cubicBezTo>
                    <a:pt x="29459" y="6460"/>
                    <a:pt x="45055" y="0"/>
                    <a:pt x="61318" y="0"/>
                  </a:cubicBezTo>
                  <a:close/>
                </a:path>
              </a:pathLst>
            </a:custGeom>
            <a:solidFill>
              <a:srgbClr val="F1D8E2"/>
            </a:solidFill>
          </p:spPr>
        </p:sp>
        <p:sp>
          <p:nvSpPr>
            <p:cNvPr id="16" name="TextBox 16"/>
            <p:cNvSpPr txBox="1"/>
            <p:nvPr/>
          </p:nvSpPr>
          <p:spPr>
            <a:xfrm>
              <a:off x="0" y="-47625"/>
              <a:ext cx="700101" cy="170261"/>
            </a:xfrm>
            <a:prstGeom prst="rect">
              <a:avLst/>
            </a:prstGeom>
          </p:spPr>
          <p:txBody>
            <a:bodyPr lIns="53248" tIns="53248" rIns="53248" bIns="53248" rtlCol="0" anchor="ctr"/>
            <a:lstStyle/>
            <a:p>
              <a:pPr algn="ctr">
                <a:lnSpc>
                  <a:spcPts val="2659"/>
                </a:lnSpc>
              </a:pPr>
              <a:endParaRPr>
                <a:solidFill>
                  <a:prstClr val="black"/>
                </a:solidFill>
              </a:endParaRPr>
            </a:p>
          </p:txBody>
        </p:sp>
      </p:grpSp>
      <p:grpSp>
        <p:nvGrpSpPr>
          <p:cNvPr id="20" name="Group 20"/>
          <p:cNvGrpSpPr/>
          <p:nvPr/>
        </p:nvGrpSpPr>
        <p:grpSpPr>
          <a:xfrm>
            <a:off x="15732588" y="1169689"/>
            <a:ext cx="488073" cy="488073"/>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8E2"/>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p:nvPr/>
        </p:nvGrpSpPr>
        <p:grpSpPr>
          <a:xfrm>
            <a:off x="16309499" y="1169689"/>
            <a:ext cx="488073" cy="488073"/>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8E2"/>
            </a:solidFill>
          </p:spPr>
        </p:sp>
        <p:sp>
          <p:nvSpPr>
            <p:cNvPr id="25" name="TextBox 2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6" name="Group 26"/>
          <p:cNvGrpSpPr/>
          <p:nvPr/>
        </p:nvGrpSpPr>
        <p:grpSpPr>
          <a:xfrm>
            <a:off x="16886410" y="1169689"/>
            <a:ext cx="488073" cy="488073"/>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8E2"/>
            </a:solidFill>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1" name="TextBox 31"/>
          <p:cNvSpPr txBox="1"/>
          <p:nvPr/>
        </p:nvSpPr>
        <p:spPr>
          <a:xfrm>
            <a:off x="5655744" y="913167"/>
            <a:ext cx="10019694" cy="1243930"/>
          </a:xfrm>
          <a:prstGeom prst="rect">
            <a:avLst/>
          </a:prstGeom>
        </p:spPr>
        <p:txBody>
          <a:bodyPr lIns="0" tIns="0" rIns="0" bIns="0" rtlCol="0" anchor="t">
            <a:spAutoFit/>
          </a:bodyPr>
          <a:lstStyle/>
          <a:p>
            <a:pPr algn="ctr">
              <a:lnSpc>
                <a:spcPts val="9670"/>
              </a:lnSpc>
              <a:spcBef>
                <a:spcPct val="0"/>
              </a:spcBef>
            </a:pPr>
            <a:r>
              <a:rPr lang="vi-VN" sz="6600" b="1" smtClean="0">
                <a:solidFill>
                  <a:srgbClr val="86406E"/>
                </a:solidFill>
                <a:cs typeface="Arial" panose="020B0604020202020204" pitchFamily="34" charset="0"/>
              </a:rPr>
              <a:t>HƯỚNG DẪN VỀ NHÀ</a:t>
            </a:r>
            <a:endParaRPr lang="en-US" sz="6600" b="1">
              <a:solidFill>
                <a:srgbClr val="86406E"/>
              </a:solidFill>
              <a:latin typeface="Arial" panose="020B0604020202020204" pitchFamily="34" charset="0"/>
              <a:cs typeface="Arial" panose="020B0604020202020204" pitchFamily="34" charset="0"/>
            </a:endParaRPr>
          </a:p>
        </p:txBody>
      </p:sp>
      <p:sp>
        <p:nvSpPr>
          <p:cNvPr id="32" name="TextBox 32"/>
          <p:cNvSpPr txBox="1"/>
          <p:nvPr/>
        </p:nvSpPr>
        <p:spPr>
          <a:xfrm>
            <a:off x="890586" y="734567"/>
            <a:ext cx="2471958" cy="552450"/>
          </a:xfrm>
          <a:prstGeom prst="rect">
            <a:avLst/>
          </a:prstGeom>
        </p:spPr>
        <p:txBody>
          <a:bodyPr lIns="0" tIns="0" rIns="0" bIns="0" rtlCol="0" anchor="t">
            <a:spAutoFit/>
          </a:bodyPr>
          <a:lstStyle/>
          <a:p>
            <a:pPr algn="ctr">
              <a:lnSpc>
                <a:spcPts val="4200"/>
              </a:lnSpc>
              <a:spcBef>
                <a:spcPct val="0"/>
              </a:spcBef>
            </a:pPr>
            <a:r>
              <a:rPr lang="vi-VN" sz="3500" smtClean="0">
                <a:solidFill>
                  <a:srgbClr val="86406E"/>
                </a:solidFill>
                <a:cs typeface="Arial" panose="020B0604020202020204" pitchFamily="34" charset="0"/>
              </a:rPr>
              <a:t>Bài 1</a:t>
            </a:r>
            <a:endParaRPr lang="en-US" sz="3500">
              <a:solidFill>
                <a:srgbClr val="86406E"/>
              </a:solidFill>
              <a:latin typeface="Arial" panose="020B0604020202020204" pitchFamily="34" charset="0"/>
              <a:cs typeface="Arial" panose="020B0604020202020204" pitchFamily="34" charset="0"/>
            </a:endParaRPr>
          </a:p>
        </p:txBody>
      </p:sp>
      <p:sp>
        <p:nvSpPr>
          <p:cNvPr id="33" name="TextBox 33"/>
          <p:cNvSpPr txBox="1"/>
          <p:nvPr/>
        </p:nvSpPr>
        <p:spPr>
          <a:xfrm>
            <a:off x="635337" y="2068597"/>
            <a:ext cx="2471958" cy="512961"/>
          </a:xfrm>
          <a:prstGeom prst="rect">
            <a:avLst/>
          </a:prstGeom>
        </p:spPr>
        <p:txBody>
          <a:bodyPr lIns="0" tIns="0" rIns="0" bIns="0" rtlCol="0" anchor="t">
            <a:spAutoFit/>
          </a:bodyPr>
          <a:lstStyle/>
          <a:p>
            <a:pPr>
              <a:lnSpc>
                <a:spcPts val="3960"/>
              </a:lnSpc>
              <a:spcBef>
                <a:spcPct val="0"/>
              </a:spcBef>
            </a:pPr>
            <a:r>
              <a:rPr lang="vi-VN" sz="3300" smtClean="0">
                <a:solidFill>
                  <a:srgbClr val="86406E"/>
                </a:solidFill>
                <a:cs typeface="Arial" panose="020B0604020202020204" pitchFamily="34" charset="0"/>
              </a:rPr>
              <a:t>Nội dung</a:t>
            </a:r>
            <a:endParaRPr lang="en-US" sz="3300">
              <a:solidFill>
                <a:srgbClr val="86406E"/>
              </a:solidFill>
              <a:latin typeface="Arial" panose="020B0604020202020204" pitchFamily="34" charset="0"/>
              <a:cs typeface="Arial" panose="020B0604020202020204" pitchFamily="34" charset="0"/>
            </a:endParaRPr>
          </a:p>
        </p:txBody>
      </p:sp>
      <p:sp>
        <p:nvSpPr>
          <p:cNvPr id="34" name="TextBox 34"/>
          <p:cNvSpPr txBox="1"/>
          <p:nvPr/>
        </p:nvSpPr>
        <p:spPr>
          <a:xfrm>
            <a:off x="635337" y="3029147"/>
            <a:ext cx="2471958" cy="512961"/>
          </a:xfrm>
          <a:prstGeom prst="rect">
            <a:avLst/>
          </a:prstGeom>
        </p:spPr>
        <p:txBody>
          <a:bodyPr lIns="0" tIns="0" rIns="0" bIns="0" rtlCol="0" anchor="t">
            <a:spAutoFit/>
          </a:bodyPr>
          <a:lstStyle/>
          <a:p>
            <a:pPr>
              <a:lnSpc>
                <a:spcPts val="3960"/>
              </a:lnSpc>
              <a:spcBef>
                <a:spcPct val="0"/>
              </a:spcBef>
            </a:pPr>
            <a:r>
              <a:rPr lang="vi-VN" sz="3300" smtClean="0">
                <a:solidFill>
                  <a:srgbClr val="86406E"/>
                </a:solidFill>
                <a:cs typeface="Arial" panose="020B0604020202020204" pitchFamily="34" charset="0"/>
              </a:rPr>
              <a:t>Biến mảng...</a:t>
            </a:r>
            <a:endParaRPr lang="en-US" sz="3300">
              <a:solidFill>
                <a:srgbClr val="86406E"/>
              </a:solidFill>
              <a:latin typeface="Arial" panose="020B0604020202020204" pitchFamily="34" charset="0"/>
              <a:cs typeface="Arial" panose="020B0604020202020204" pitchFamily="34" charset="0"/>
            </a:endParaRPr>
          </a:p>
        </p:txBody>
      </p:sp>
      <p:sp>
        <p:nvSpPr>
          <p:cNvPr id="35" name="TextBox 35"/>
          <p:cNvSpPr txBox="1"/>
          <p:nvPr/>
        </p:nvSpPr>
        <p:spPr>
          <a:xfrm>
            <a:off x="635337" y="3989698"/>
            <a:ext cx="2471958" cy="512961"/>
          </a:xfrm>
          <a:prstGeom prst="rect">
            <a:avLst/>
          </a:prstGeom>
        </p:spPr>
        <p:txBody>
          <a:bodyPr lIns="0" tIns="0" rIns="0" bIns="0" rtlCol="0" anchor="t">
            <a:spAutoFit/>
          </a:bodyPr>
          <a:lstStyle/>
          <a:p>
            <a:pPr>
              <a:lnSpc>
                <a:spcPts val="3960"/>
              </a:lnSpc>
              <a:spcBef>
                <a:spcPct val="0"/>
              </a:spcBef>
            </a:pPr>
            <a:r>
              <a:rPr lang="vi-VN" sz="3300" smtClean="0">
                <a:solidFill>
                  <a:srgbClr val="86406E"/>
                </a:solidFill>
                <a:cs typeface="Arial" panose="020B0604020202020204" pitchFamily="34" charset="0"/>
              </a:rPr>
              <a:t>Mảng một...</a:t>
            </a:r>
            <a:endParaRPr lang="en-US" sz="3300">
              <a:solidFill>
                <a:srgbClr val="86406E"/>
              </a:solidFill>
              <a:latin typeface="Arial" panose="020B0604020202020204" pitchFamily="34" charset="0"/>
              <a:cs typeface="Arial" panose="020B0604020202020204" pitchFamily="34" charset="0"/>
            </a:endParaRPr>
          </a:p>
        </p:txBody>
      </p:sp>
      <p:sp>
        <p:nvSpPr>
          <p:cNvPr id="36" name="TextBox 36"/>
          <p:cNvSpPr txBox="1"/>
          <p:nvPr/>
        </p:nvSpPr>
        <p:spPr>
          <a:xfrm>
            <a:off x="635337" y="5910799"/>
            <a:ext cx="2471958" cy="512961"/>
          </a:xfrm>
          <a:prstGeom prst="rect">
            <a:avLst/>
          </a:prstGeom>
        </p:spPr>
        <p:txBody>
          <a:bodyPr lIns="0" tIns="0" rIns="0" bIns="0" rtlCol="0" anchor="t">
            <a:spAutoFit/>
          </a:bodyPr>
          <a:lstStyle/>
          <a:p>
            <a:pPr>
              <a:lnSpc>
                <a:spcPts val="3960"/>
              </a:lnSpc>
              <a:spcBef>
                <a:spcPct val="0"/>
              </a:spcBef>
            </a:pPr>
            <a:r>
              <a:rPr lang="vi-VN" sz="3300" smtClean="0">
                <a:solidFill>
                  <a:srgbClr val="86406E"/>
                </a:solidFill>
                <a:cs typeface="Arial" panose="020B0604020202020204" pitchFamily="34" charset="0"/>
              </a:rPr>
              <a:t>Luyện tập</a:t>
            </a:r>
            <a:endParaRPr lang="en-US" sz="3300">
              <a:solidFill>
                <a:srgbClr val="86406E"/>
              </a:solidFill>
              <a:latin typeface="Arial" panose="020B0604020202020204" pitchFamily="34" charset="0"/>
              <a:cs typeface="Arial" panose="020B0604020202020204" pitchFamily="34" charset="0"/>
            </a:endParaRPr>
          </a:p>
        </p:txBody>
      </p:sp>
      <p:sp>
        <p:nvSpPr>
          <p:cNvPr id="37" name="TextBox 37"/>
          <p:cNvSpPr txBox="1"/>
          <p:nvPr/>
        </p:nvSpPr>
        <p:spPr>
          <a:xfrm>
            <a:off x="635336" y="4950248"/>
            <a:ext cx="2727207" cy="512961"/>
          </a:xfrm>
          <a:prstGeom prst="rect">
            <a:avLst/>
          </a:prstGeom>
        </p:spPr>
        <p:txBody>
          <a:bodyPr wrap="square" lIns="0" tIns="0" rIns="0" bIns="0" rtlCol="0" anchor="t">
            <a:spAutoFit/>
          </a:bodyPr>
          <a:lstStyle/>
          <a:p>
            <a:pPr>
              <a:lnSpc>
                <a:spcPts val="3960"/>
              </a:lnSpc>
              <a:spcBef>
                <a:spcPct val="0"/>
              </a:spcBef>
            </a:pPr>
            <a:r>
              <a:rPr lang="vi-VN" sz="3300" smtClean="0">
                <a:solidFill>
                  <a:srgbClr val="86406E"/>
                </a:solidFill>
                <a:cs typeface="Arial" panose="020B0604020202020204" pitchFamily="34" charset="0"/>
              </a:rPr>
              <a:t>Một số hàm...</a:t>
            </a:r>
            <a:endParaRPr lang="en-US" sz="3300">
              <a:solidFill>
                <a:srgbClr val="86406E"/>
              </a:solidFill>
              <a:latin typeface="Arial" panose="020B0604020202020204" pitchFamily="34" charset="0"/>
              <a:cs typeface="Arial" panose="020B0604020202020204" pitchFamily="34" charset="0"/>
            </a:endParaRPr>
          </a:p>
        </p:txBody>
      </p:sp>
      <p:sp>
        <p:nvSpPr>
          <p:cNvPr id="38" name="TextBox 38"/>
          <p:cNvSpPr txBox="1"/>
          <p:nvPr/>
        </p:nvSpPr>
        <p:spPr>
          <a:xfrm>
            <a:off x="635337" y="6871349"/>
            <a:ext cx="2471958" cy="512961"/>
          </a:xfrm>
          <a:prstGeom prst="rect">
            <a:avLst/>
          </a:prstGeom>
        </p:spPr>
        <p:txBody>
          <a:bodyPr lIns="0" tIns="0" rIns="0" bIns="0" rtlCol="0" anchor="t">
            <a:spAutoFit/>
          </a:bodyPr>
          <a:lstStyle/>
          <a:p>
            <a:pPr>
              <a:lnSpc>
                <a:spcPts val="3960"/>
              </a:lnSpc>
              <a:spcBef>
                <a:spcPct val="0"/>
              </a:spcBef>
            </a:pPr>
            <a:r>
              <a:rPr lang="vi-VN" sz="3300" smtClean="0">
                <a:solidFill>
                  <a:srgbClr val="86406E"/>
                </a:solidFill>
                <a:cs typeface="Arial" panose="020B0604020202020204" pitchFamily="34" charset="0"/>
              </a:rPr>
              <a:t>Vận dụng</a:t>
            </a:r>
            <a:endParaRPr lang="en-US" sz="3300">
              <a:solidFill>
                <a:srgbClr val="86406E"/>
              </a:solidFill>
              <a:latin typeface="Arial" panose="020B0604020202020204" pitchFamily="34" charset="0"/>
              <a:cs typeface="Arial" panose="020B0604020202020204" pitchFamily="34" charset="0"/>
            </a:endParaRPr>
          </a:p>
        </p:txBody>
      </p:sp>
      <p:sp>
        <p:nvSpPr>
          <p:cNvPr id="39" name="TextBox 39"/>
          <p:cNvSpPr txBox="1"/>
          <p:nvPr/>
        </p:nvSpPr>
        <p:spPr>
          <a:xfrm>
            <a:off x="635337" y="7831925"/>
            <a:ext cx="2727206" cy="512961"/>
          </a:xfrm>
          <a:prstGeom prst="rect">
            <a:avLst/>
          </a:prstGeom>
        </p:spPr>
        <p:txBody>
          <a:bodyPr wrap="square" lIns="0" tIns="0" rIns="0" bIns="0" rtlCol="0" anchor="t">
            <a:spAutoFit/>
          </a:bodyPr>
          <a:lstStyle/>
          <a:p>
            <a:pPr>
              <a:lnSpc>
                <a:spcPts val="3960"/>
              </a:lnSpc>
              <a:spcBef>
                <a:spcPct val="0"/>
              </a:spcBef>
            </a:pPr>
            <a:r>
              <a:rPr lang="vi-VN" sz="3300" smtClean="0">
                <a:solidFill>
                  <a:srgbClr val="86406E"/>
                </a:solidFill>
                <a:cs typeface="Arial" panose="020B0604020202020204" pitchFamily="34" charset="0"/>
              </a:rPr>
              <a:t>Hướng dẫn...</a:t>
            </a:r>
            <a:endParaRPr lang="en-US" sz="3300">
              <a:solidFill>
                <a:srgbClr val="86406E"/>
              </a:solidFill>
              <a:latin typeface="Arial" panose="020B0604020202020204" pitchFamily="34" charset="0"/>
              <a:cs typeface="Arial" panose="020B0604020202020204" pitchFamily="34" charset="0"/>
            </a:endParaRPr>
          </a:p>
        </p:txBody>
      </p:sp>
      <p:sp>
        <p:nvSpPr>
          <p:cNvPr id="40" name="Oval 39"/>
          <p:cNvSpPr/>
          <p:nvPr/>
        </p:nvSpPr>
        <p:spPr>
          <a:xfrm>
            <a:off x="5134284" y="2659479"/>
            <a:ext cx="1349965" cy="1349965"/>
          </a:xfrm>
          <a:prstGeom prst="ellipse">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vi-VN" sz="5400" b="1" smtClean="0">
                <a:solidFill>
                  <a:prstClr val="white"/>
                </a:solidFill>
                <a:cs typeface="Arial" panose="020B0604020202020204" pitchFamily="34" charset="0"/>
              </a:rPr>
              <a:t>01</a:t>
            </a:r>
            <a:endParaRPr lang="en-US" sz="5400" b="1">
              <a:solidFill>
                <a:prstClr val="white"/>
              </a:solidFill>
              <a:latin typeface="Arial" panose="020B0604020202020204" pitchFamily="34" charset="0"/>
              <a:cs typeface="Arial" panose="020B0604020202020204" pitchFamily="34" charset="0"/>
            </a:endParaRPr>
          </a:p>
        </p:txBody>
      </p:sp>
      <p:sp>
        <p:nvSpPr>
          <p:cNvPr id="41" name="Oval 40"/>
          <p:cNvSpPr/>
          <p:nvPr/>
        </p:nvSpPr>
        <p:spPr>
          <a:xfrm>
            <a:off x="5134284" y="4685781"/>
            <a:ext cx="1349965" cy="1349965"/>
          </a:xfrm>
          <a:prstGeom prst="ellipse">
            <a:avLst/>
          </a:prstGeom>
          <a:solidFill>
            <a:schemeClr val="accent6">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vi-VN" sz="5400" b="1" smtClean="0">
                <a:solidFill>
                  <a:prstClr val="white"/>
                </a:solidFill>
                <a:cs typeface="Arial" panose="020B0604020202020204" pitchFamily="34" charset="0"/>
              </a:rPr>
              <a:t>02</a:t>
            </a:r>
            <a:endParaRPr lang="en-US" sz="5400" b="1">
              <a:solidFill>
                <a:prstClr val="white"/>
              </a:solidFill>
              <a:latin typeface="Arial" panose="020B0604020202020204" pitchFamily="34" charset="0"/>
              <a:cs typeface="Arial" panose="020B0604020202020204" pitchFamily="34" charset="0"/>
            </a:endParaRPr>
          </a:p>
        </p:txBody>
      </p:sp>
      <p:sp>
        <p:nvSpPr>
          <p:cNvPr id="42" name="Oval 41"/>
          <p:cNvSpPr/>
          <p:nvPr/>
        </p:nvSpPr>
        <p:spPr>
          <a:xfrm>
            <a:off x="5134284" y="6842306"/>
            <a:ext cx="1349965" cy="1349965"/>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vi-VN" sz="5400" b="1" smtClean="0">
                <a:solidFill>
                  <a:prstClr val="white"/>
                </a:solidFill>
                <a:cs typeface="Arial" panose="020B0604020202020204" pitchFamily="34" charset="0"/>
              </a:rPr>
              <a:t>03</a:t>
            </a:r>
            <a:endParaRPr lang="en-US" sz="5400" b="1">
              <a:solidFill>
                <a:prstClr val="white"/>
              </a:solidFill>
              <a:latin typeface="Arial" panose="020B0604020202020204" pitchFamily="34" charset="0"/>
              <a:cs typeface="Arial" panose="020B0604020202020204" pitchFamily="34" charset="0"/>
            </a:endParaRPr>
          </a:p>
        </p:txBody>
      </p:sp>
      <p:sp>
        <p:nvSpPr>
          <p:cNvPr id="43" name="Rectangle 42"/>
          <p:cNvSpPr/>
          <p:nvPr/>
        </p:nvSpPr>
        <p:spPr>
          <a:xfrm>
            <a:off x="7162800" y="2881528"/>
            <a:ext cx="5724644" cy="738664"/>
          </a:xfrm>
          <a:prstGeom prst="rect">
            <a:avLst/>
          </a:prstGeom>
        </p:spPr>
        <p:txBody>
          <a:bodyPr wrap="none">
            <a:spAutoFit/>
          </a:bodyPr>
          <a:lstStyle/>
          <a:p>
            <a:r>
              <a:rPr lang="vi-VN" sz="4200" smtClean="0">
                <a:solidFill>
                  <a:prstClr val="black"/>
                </a:solidFill>
                <a:latin typeface="Arial" panose="020B0604020202020204" pitchFamily="34" charset="0"/>
                <a:cs typeface="Arial" panose="020B0604020202020204" pitchFamily="34" charset="0"/>
              </a:rPr>
              <a:t>Ôn lại kiến thức đã học</a:t>
            </a:r>
            <a:endParaRPr lang="en-US" sz="4200">
              <a:solidFill>
                <a:prstClr val="black"/>
              </a:solidFill>
              <a:latin typeface="Arial" panose="020B0604020202020204" pitchFamily="34" charset="0"/>
              <a:cs typeface="Arial" panose="020B0604020202020204" pitchFamily="34" charset="0"/>
            </a:endParaRPr>
          </a:p>
        </p:txBody>
      </p:sp>
      <p:sp>
        <p:nvSpPr>
          <p:cNvPr id="44" name="Rectangle 43"/>
          <p:cNvSpPr/>
          <p:nvPr/>
        </p:nvSpPr>
        <p:spPr>
          <a:xfrm>
            <a:off x="7162800" y="4916266"/>
            <a:ext cx="10064807" cy="738664"/>
          </a:xfrm>
          <a:prstGeom prst="rect">
            <a:avLst/>
          </a:prstGeom>
        </p:spPr>
        <p:txBody>
          <a:bodyPr wrap="none">
            <a:spAutoFit/>
          </a:bodyPr>
          <a:lstStyle/>
          <a:p>
            <a:r>
              <a:rPr lang="en-US" sz="4200">
                <a:latin typeface="Arial" panose="020B0604020202020204" pitchFamily="34" charset="0"/>
                <a:cs typeface="Arial" panose="020B0604020202020204" pitchFamily="34" charset="0"/>
              </a:rPr>
              <a:t>Trả lời câu hỏi tự kiểm tra </a:t>
            </a:r>
            <a:r>
              <a:rPr lang="en-US" sz="4200" smtClean="0">
                <a:latin typeface="Arial" panose="020B0604020202020204" pitchFamily="34" charset="0"/>
                <a:cs typeface="Arial" panose="020B0604020202020204" pitchFamily="34" charset="0"/>
              </a:rPr>
              <a:t>tr</a:t>
            </a:r>
            <a:r>
              <a:rPr lang="vi-VN" sz="4200" smtClean="0">
                <a:latin typeface="Arial" panose="020B0604020202020204" pitchFamily="34" charset="0"/>
                <a:cs typeface="Arial" panose="020B0604020202020204" pitchFamily="34" charset="0"/>
              </a:rPr>
              <a:t>ang </a:t>
            </a:r>
            <a:r>
              <a:rPr lang="en-US" sz="4200" smtClean="0">
                <a:latin typeface="Arial" panose="020B0604020202020204" pitchFamily="34" charset="0"/>
                <a:cs typeface="Arial" panose="020B0604020202020204" pitchFamily="34" charset="0"/>
              </a:rPr>
              <a:t>93 SGK</a:t>
            </a:r>
            <a:endParaRPr lang="en-US" sz="4200">
              <a:solidFill>
                <a:prstClr val="black"/>
              </a:solidFill>
              <a:latin typeface="Arial" panose="020B0604020202020204" pitchFamily="34" charset="0"/>
              <a:cs typeface="Arial" panose="020B0604020202020204" pitchFamily="34" charset="0"/>
            </a:endParaRPr>
          </a:p>
        </p:txBody>
      </p:sp>
      <p:sp>
        <p:nvSpPr>
          <p:cNvPr id="45" name="Rectangle 44"/>
          <p:cNvSpPr/>
          <p:nvPr/>
        </p:nvSpPr>
        <p:spPr>
          <a:xfrm>
            <a:off x="7162799" y="6894319"/>
            <a:ext cx="10064807" cy="1061829"/>
          </a:xfrm>
          <a:prstGeom prst="rect">
            <a:avLst/>
          </a:prstGeom>
        </p:spPr>
        <p:txBody>
          <a:bodyPr wrap="square">
            <a:spAutoFit/>
          </a:bodyPr>
          <a:lstStyle/>
          <a:p>
            <a:pPr algn="just">
              <a:lnSpc>
                <a:spcPct val="150000"/>
              </a:lnSpc>
            </a:pPr>
            <a:r>
              <a:rPr lang="vi-VN" sz="4200" smtClean="0">
                <a:latin typeface="Arial" panose="020B0604020202020204" pitchFamily="34" charset="0"/>
                <a:cs typeface="Arial" panose="020B0604020202020204" pitchFamily="34" charset="0"/>
              </a:rPr>
              <a:t>Chuẩn bị </a:t>
            </a:r>
            <a:r>
              <a:rPr lang="en-US" sz="4200" smtClean="0">
                <a:latin typeface="Arial" panose="020B0604020202020204" pitchFamily="34" charset="0"/>
                <a:cs typeface="Arial" panose="020B0604020202020204" pitchFamily="34" charset="0"/>
              </a:rPr>
              <a:t>trước </a:t>
            </a:r>
            <a:r>
              <a:rPr lang="en-US" sz="4200" b="1">
                <a:latin typeface="Arial" panose="020B0604020202020204" pitchFamily="34" charset="0"/>
                <a:cs typeface="Arial" panose="020B0604020202020204" pitchFamily="34" charset="0"/>
              </a:rPr>
              <a:t>Bài 2. Mảng hai chiều</a:t>
            </a:r>
            <a:endParaRPr lang="en-US" sz="42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6310289"/>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5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anim calcmode="lin" valueType="num">
                                      <p:cBhvr>
                                        <p:cTn id="13" dur="500" fill="hold"/>
                                        <p:tgtEl>
                                          <p:spTgt spid="43"/>
                                        </p:tgtEl>
                                        <p:attrNameLst>
                                          <p:attrName>ppt_x</p:attrName>
                                        </p:attrNameLst>
                                      </p:cBhvr>
                                      <p:tavLst>
                                        <p:tav tm="0">
                                          <p:val>
                                            <p:strVal val="#ppt_x"/>
                                          </p:val>
                                        </p:tav>
                                        <p:tav tm="100000">
                                          <p:val>
                                            <p:strVal val="#ppt_x"/>
                                          </p:val>
                                        </p:tav>
                                      </p:tavLst>
                                    </p:anim>
                                    <p:anim calcmode="lin" valueType="num">
                                      <p:cBhvr>
                                        <p:cTn id="14" dur="500" fill="hold"/>
                                        <p:tgtEl>
                                          <p:spTgt spid="43"/>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anim calcmode="lin" valueType="num">
                                      <p:cBhvr>
                                        <p:cTn id="19" dur="500" fill="hold"/>
                                        <p:tgtEl>
                                          <p:spTgt spid="41"/>
                                        </p:tgtEl>
                                        <p:attrNameLst>
                                          <p:attrName>ppt_x</p:attrName>
                                        </p:attrNameLst>
                                      </p:cBhvr>
                                      <p:tavLst>
                                        <p:tav tm="0">
                                          <p:val>
                                            <p:strVal val="#ppt_x"/>
                                          </p:val>
                                        </p:tav>
                                        <p:tav tm="100000">
                                          <p:val>
                                            <p:strVal val="#ppt_x"/>
                                          </p:val>
                                        </p:tav>
                                      </p:tavLst>
                                    </p:anim>
                                    <p:anim calcmode="lin" valueType="num">
                                      <p:cBhvr>
                                        <p:cTn id="20" dur="500" fill="hold"/>
                                        <p:tgtEl>
                                          <p:spTgt spid="4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anim calcmode="lin" valueType="num">
                                      <p:cBhvr>
                                        <p:cTn id="24" dur="500" fill="hold"/>
                                        <p:tgtEl>
                                          <p:spTgt spid="44"/>
                                        </p:tgtEl>
                                        <p:attrNameLst>
                                          <p:attrName>ppt_x</p:attrName>
                                        </p:attrNameLst>
                                      </p:cBhvr>
                                      <p:tavLst>
                                        <p:tav tm="0">
                                          <p:val>
                                            <p:strVal val="#ppt_x"/>
                                          </p:val>
                                        </p:tav>
                                        <p:tav tm="100000">
                                          <p:val>
                                            <p:strVal val="#ppt_x"/>
                                          </p:val>
                                        </p:tav>
                                      </p:tavLst>
                                    </p:anim>
                                    <p:anim calcmode="lin" valueType="num">
                                      <p:cBhvr>
                                        <p:cTn id="25" dur="5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anim calcmode="lin" valueType="num">
                                      <p:cBhvr>
                                        <p:cTn id="30" dur="500" fill="hold"/>
                                        <p:tgtEl>
                                          <p:spTgt spid="42"/>
                                        </p:tgtEl>
                                        <p:attrNameLst>
                                          <p:attrName>ppt_x</p:attrName>
                                        </p:attrNameLst>
                                      </p:cBhvr>
                                      <p:tavLst>
                                        <p:tav tm="0">
                                          <p:val>
                                            <p:strVal val="#ppt_x"/>
                                          </p:val>
                                        </p:tav>
                                        <p:tav tm="100000">
                                          <p:val>
                                            <p:strVal val="#ppt_x"/>
                                          </p:val>
                                        </p:tav>
                                      </p:tavLst>
                                    </p:anim>
                                    <p:anim calcmode="lin" valueType="num">
                                      <p:cBhvr>
                                        <p:cTn id="31" dur="500" fill="hold"/>
                                        <p:tgtEl>
                                          <p:spTgt spid="4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anim calcmode="lin" valueType="num">
                                      <p:cBhvr>
                                        <p:cTn id="35" dur="500" fill="hold"/>
                                        <p:tgtEl>
                                          <p:spTgt spid="45"/>
                                        </p:tgtEl>
                                        <p:attrNameLst>
                                          <p:attrName>ppt_x</p:attrName>
                                        </p:attrNameLst>
                                      </p:cBhvr>
                                      <p:tavLst>
                                        <p:tav tm="0">
                                          <p:val>
                                            <p:strVal val="#ppt_x"/>
                                          </p:val>
                                        </p:tav>
                                        <p:tav tm="100000">
                                          <p:val>
                                            <p:strVal val="#ppt_x"/>
                                          </p:val>
                                        </p:tav>
                                      </p:tavLst>
                                    </p:anim>
                                    <p:anim calcmode="lin" valueType="num">
                                      <p:cBhvr>
                                        <p:cTn id="36"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EDBF5"/>
        </a:solidFill>
        <a:effectLst/>
      </p:bgPr>
    </p:bg>
    <p:spTree>
      <p:nvGrpSpPr>
        <p:cNvPr id="1" name=""/>
        <p:cNvGrpSpPr/>
        <p:nvPr/>
      </p:nvGrpSpPr>
      <p:grpSpPr>
        <a:xfrm>
          <a:off x="0" y="0"/>
          <a:ext cx="0" cy="0"/>
          <a:chOff x="0" y="0"/>
          <a:chExt cx="0" cy="0"/>
        </a:xfrm>
      </p:grpSpPr>
      <p:grpSp>
        <p:nvGrpSpPr>
          <p:cNvPr id="2" name="Group 2"/>
          <p:cNvGrpSpPr/>
          <p:nvPr/>
        </p:nvGrpSpPr>
        <p:grpSpPr>
          <a:xfrm>
            <a:off x="411824" y="463732"/>
            <a:ext cx="17464352" cy="8484163"/>
            <a:chOff x="0" y="0"/>
            <a:chExt cx="4599665" cy="2234512"/>
          </a:xfrm>
        </p:grpSpPr>
        <p:sp>
          <p:nvSpPr>
            <p:cNvPr id="3" name="Freeform 3"/>
            <p:cNvSpPr/>
            <p:nvPr/>
          </p:nvSpPr>
          <p:spPr>
            <a:xfrm>
              <a:off x="0" y="0"/>
              <a:ext cx="4599665" cy="2234512"/>
            </a:xfrm>
            <a:custGeom>
              <a:avLst/>
              <a:gdLst/>
              <a:ahLst/>
              <a:cxnLst/>
              <a:rect l="l" t="t" r="r" b="b"/>
              <a:pathLst>
                <a:path w="4599665" h="2234512">
                  <a:moveTo>
                    <a:pt x="35464" y="0"/>
                  </a:moveTo>
                  <a:lnTo>
                    <a:pt x="4564201" y="0"/>
                  </a:lnTo>
                  <a:cubicBezTo>
                    <a:pt x="4583787" y="0"/>
                    <a:pt x="4599665" y="15878"/>
                    <a:pt x="4599665" y="35464"/>
                  </a:cubicBezTo>
                  <a:lnTo>
                    <a:pt x="4599665" y="2199048"/>
                  </a:lnTo>
                  <a:cubicBezTo>
                    <a:pt x="4599665" y="2218634"/>
                    <a:pt x="4583787" y="2234512"/>
                    <a:pt x="4564201" y="2234512"/>
                  </a:cubicBezTo>
                  <a:lnTo>
                    <a:pt x="35464" y="2234512"/>
                  </a:lnTo>
                  <a:cubicBezTo>
                    <a:pt x="15878" y="2234512"/>
                    <a:pt x="0" y="2218634"/>
                    <a:pt x="0" y="2199048"/>
                  </a:cubicBezTo>
                  <a:lnTo>
                    <a:pt x="0" y="35464"/>
                  </a:lnTo>
                  <a:cubicBezTo>
                    <a:pt x="0" y="15878"/>
                    <a:pt x="15878" y="0"/>
                    <a:pt x="35464" y="0"/>
                  </a:cubicBezTo>
                  <a:close/>
                </a:path>
              </a:pathLst>
            </a:custGeom>
            <a:solidFill>
              <a:srgbClr val="FFFFFF"/>
            </a:solidFill>
          </p:spPr>
        </p:sp>
        <p:sp>
          <p:nvSpPr>
            <p:cNvPr id="4" name="TextBox 4"/>
            <p:cNvSpPr txBox="1"/>
            <p:nvPr/>
          </p:nvSpPr>
          <p:spPr>
            <a:xfrm>
              <a:off x="0" y="-47625"/>
              <a:ext cx="4599665" cy="2282137"/>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66799" y="2522519"/>
            <a:ext cx="16154400" cy="4185761"/>
          </a:xfrm>
          <a:prstGeom prst="rect">
            <a:avLst/>
          </a:prstGeom>
        </p:spPr>
        <p:txBody>
          <a:bodyPr wrap="square" lIns="0" tIns="0" rIns="0" bIns="0" rtlCol="0" anchor="t">
            <a:spAutoFit/>
          </a:bodyPr>
          <a:lstStyle/>
          <a:p>
            <a:pPr marL="0" lvl="0" indent="0" algn="ctr">
              <a:lnSpc>
                <a:spcPct val="170000"/>
              </a:lnSpc>
              <a:spcBef>
                <a:spcPct val="0"/>
              </a:spcBef>
            </a:pPr>
            <a:r>
              <a:rPr lang="vi-VN" sz="8000" b="1" smtClean="0">
                <a:solidFill>
                  <a:srgbClr val="86406E"/>
                </a:solidFill>
                <a:latin typeface="Arial" panose="020B0604020202020204" pitchFamily="34" charset="0"/>
                <a:cs typeface="Arial" panose="020B0604020202020204" pitchFamily="34" charset="0"/>
              </a:rPr>
              <a:t>CẢM ƠN CÁC EM ĐÃ </a:t>
            </a:r>
          </a:p>
          <a:p>
            <a:pPr marL="0" lvl="0" indent="0" algn="ctr">
              <a:lnSpc>
                <a:spcPct val="170000"/>
              </a:lnSpc>
              <a:spcBef>
                <a:spcPct val="0"/>
              </a:spcBef>
            </a:pPr>
            <a:r>
              <a:rPr lang="vi-VN" sz="8000" b="1" smtClean="0">
                <a:solidFill>
                  <a:srgbClr val="86406E"/>
                </a:solidFill>
                <a:latin typeface="Arial" panose="020B0604020202020204" pitchFamily="34" charset="0"/>
                <a:cs typeface="Arial" panose="020B0604020202020204" pitchFamily="34" charset="0"/>
              </a:rPr>
              <a:t>THAM GIA TIẾT HỌC HÔM NAY! </a:t>
            </a:r>
            <a:endParaRPr lang="en-US" sz="8000" b="1">
              <a:solidFill>
                <a:srgbClr val="86406E"/>
              </a:solidFill>
              <a:latin typeface="Arial" panose="020B0604020202020204" pitchFamily="34" charset="0"/>
              <a:cs typeface="Arial" panose="020B0604020202020204" pitchFamily="34" charset="0"/>
            </a:endParaRPr>
          </a:p>
        </p:txBody>
      </p:sp>
      <p:grpSp>
        <p:nvGrpSpPr>
          <p:cNvPr id="6" name="Group 6"/>
          <p:cNvGrpSpPr/>
          <p:nvPr/>
        </p:nvGrpSpPr>
        <p:grpSpPr>
          <a:xfrm>
            <a:off x="0" y="9399631"/>
            <a:ext cx="18288000" cy="887369"/>
            <a:chOff x="0" y="0"/>
            <a:chExt cx="4595146" cy="222965"/>
          </a:xfrm>
        </p:grpSpPr>
        <p:sp>
          <p:nvSpPr>
            <p:cNvPr id="7" name="Freeform 7"/>
            <p:cNvSpPr/>
            <p:nvPr/>
          </p:nvSpPr>
          <p:spPr>
            <a:xfrm>
              <a:off x="0" y="0"/>
              <a:ext cx="4595146" cy="222965"/>
            </a:xfrm>
            <a:custGeom>
              <a:avLst/>
              <a:gdLst/>
              <a:ahLst/>
              <a:cxnLst/>
              <a:rect l="l" t="t" r="r" b="b"/>
              <a:pathLst>
                <a:path w="4595146" h="222965">
                  <a:moveTo>
                    <a:pt x="16933" y="0"/>
                  </a:moveTo>
                  <a:lnTo>
                    <a:pt x="4578213" y="0"/>
                  </a:lnTo>
                  <a:cubicBezTo>
                    <a:pt x="4582704" y="0"/>
                    <a:pt x="4587011" y="1784"/>
                    <a:pt x="4590186" y="4960"/>
                  </a:cubicBezTo>
                  <a:cubicBezTo>
                    <a:pt x="4593362" y="8135"/>
                    <a:pt x="4595146" y="12442"/>
                    <a:pt x="4595146" y="16933"/>
                  </a:cubicBezTo>
                  <a:lnTo>
                    <a:pt x="4595146" y="206032"/>
                  </a:lnTo>
                  <a:cubicBezTo>
                    <a:pt x="4595146" y="210523"/>
                    <a:pt x="4593362" y="214830"/>
                    <a:pt x="4590186" y="218006"/>
                  </a:cubicBezTo>
                  <a:cubicBezTo>
                    <a:pt x="4587011" y="221181"/>
                    <a:pt x="4582704" y="222965"/>
                    <a:pt x="4578213" y="222965"/>
                  </a:cubicBezTo>
                  <a:lnTo>
                    <a:pt x="16933" y="222965"/>
                  </a:lnTo>
                  <a:cubicBezTo>
                    <a:pt x="12442" y="222965"/>
                    <a:pt x="8135" y="221181"/>
                    <a:pt x="4960" y="218006"/>
                  </a:cubicBezTo>
                  <a:cubicBezTo>
                    <a:pt x="1784" y="214830"/>
                    <a:pt x="0" y="210523"/>
                    <a:pt x="0" y="206032"/>
                  </a:cubicBezTo>
                  <a:lnTo>
                    <a:pt x="0" y="16933"/>
                  </a:lnTo>
                  <a:cubicBezTo>
                    <a:pt x="0" y="12442"/>
                    <a:pt x="1784" y="8135"/>
                    <a:pt x="4960" y="4960"/>
                  </a:cubicBezTo>
                  <a:cubicBezTo>
                    <a:pt x="8135" y="1784"/>
                    <a:pt x="12442" y="0"/>
                    <a:pt x="16933" y="0"/>
                  </a:cubicBezTo>
                  <a:close/>
                </a:path>
              </a:pathLst>
            </a:custGeom>
            <a:solidFill>
              <a:srgbClr val="CDA6C2"/>
            </a:solidFill>
          </p:spPr>
        </p:sp>
        <p:sp>
          <p:nvSpPr>
            <p:cNvPr id="8" name="TextBox 8"/>
            <p:cNvSpPr txBox="1"/>
            <p:nvPr/>
          </p:nvSpPr>
          <p:spPr>
            <a:xfrm>
              <a:off x="0" y="-38100"/>
              <a:ext cx="4595146" cy="261065"/>
            </a:xfrm>
            <a:prstGeom prst="rect">
              <a:avLst/>
            </a:prstGeom>
          </p:spPr>
          <p:txBody>
            <a:bodyPr lIns="53248" tIns="53248" rIns="53248" bIns="53248" rtlCol="0" anchor="ctr"/>
            <a:lstStyle/>
            <a:p>
              <a:pPr algn="ctr">
                <a:lnSpc>
                  <a:spcPts val="2659"/>
                </a:lnSpc>
              </a:pPr>
              <a:endParaRPr/>
            </a:p>
          </p:txBody>
        </p:sp>
      </p:grpSp>
      <p:sp>
        <p:nvSpPr>
          <p:cNvPr id="9" name="Freeform 9"/>
          <p:cNvSpPr/>
          <p:nvPr/>
        </p:nvSpPr>
        <p:spPr>
          <a:xfrm flipH="1" flipV="1">
            <a:off x="206258" y="9526222"/>
            <a:ext cx="634188" cy="634188"/>
          </a:xfrm>
          <a:custGeom>
            <a:avLst/>
            <a:gdLst/>
            <a:ahLst/>
            <a:cxnLst/>
            <a:rect l="l" t="t" r="r" b="b"/>
            <a:pathLst>
              <a:path w="634188" h="634188">
                <a:moveTo>
                  <a:pt x="634187" y="634187"/>
                </a:moveTo>
                <a:lnTo>
                  <a:pt x="0" y="634187"/>
                </a:lnTo>
                <a:lnTo>
                  <a:pt x="0" y="0"/>
                </a:lnTo>
                <a:lnTo>
                  <a:pt x="634187" y="0"/>
                </a:lnTo>
                <a:lnTo>
                  <a:pt x="634187" y="634187"/>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0" name="Freeform 10"/>
          <p:cNvSpPr/>
          <p:nvPr/>
        </p:nvSpPr>
        <p:spPr>
          <a:xfrm flipV="1">
            <a:off x="17454748" y="9526222"/>
            <a:ext cx="634188" cy="634188"/>
          </a:xfrm>
          <a:custGeom>
            <a:avLst/>
            <a:gdLst/>
            <a:ahLst/>
            <a:cxnLst/>
            <a:rect l="l" t="t" r="r" b="b"/>
            <a:pathLst>
              <a:path w="634188" h="634188">
                <a:moveTo>
                  <a:pt x="0" y="634187"/>
                </a:moveTo>
                <a:lnTo>
                  <a:pt x="634188" y="634187"/>
                </a:lnTo>
                <a:lnTo>
                  <a:pt x="634188" y="0"/>
                </a:lnTo>
                <a:lnTo>
                  <a:pt x="0" y="0"/>
                </a:lnTo>
                <a:lnTo>
                  <a:pt x="0" y="634187"/>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11" name="Group 11"/>
          <p:cNvGrpSpPr/>
          <p:nvPr/>
        </p:nvGrpSpPr>
        <p:grpSpPr>
          <a:xfrm>
            <a:off x="14473002" y="9599279"/>
            <a:ext cx="2786298" cy="488073"/>
            <a:chOff x="0" y="0"/>
            <a:chExt cx="700101" cy="122636"/>
          </a:xfrm>
        </p:grpSpPr>
        <p:sp>
          <p:nvSpPr>
            <p:cNvPr id="12" name="Freeform 12"/>
            <p:cNvSpPr/>
            <p:nvPr/>
          </p:nvSpPr>
          <p:spPr>
            <a:xfrm>
              <a:off x="0" y="0"/>
              <a:ext cx="700101" cy="122636"/>
            </a:xfrm>
            <a:custGeom>
              <a:avLst/>
              <a:gdLst/>
              <a:ahLst/>
              <a:cxnLst/>
              <a:rect l="l" t="t" r="r" b="b"/>
              <a:pathLst>
                <a:path w="700101" h="122636">
                  <a:moveTo>
                    <a:pt x="61318" y="0"/>
                  </a:moveTo>
                  <a:lnTo>
                    <a:pt x="638783" y="0"/>
                  </a:lnTo>
                  <a:cubicBezTo>
                    <a:pt x="655045" y="0"/>
                    <a:pt x="670642" y="6460"/>
                    <a:pt x="682141" y="17960"/>
                  </a:cubicBezTo>
                  <a:cubicBezTo>
                    <a:pt x="693641" y="29459"/>
                    <a:pt x="700101" y="45055"/>
                    <a:pt x="700101" y="61318"/>
                  </a:cubicBezTo>
                  <a:lnTo>
                    <a:pt x="700101" y="61318"/>
                  </a:lnTo>
                  <a:cubicBezTo>
                    <a:pt x="700101" y="95183"/>
                    <a:pt x="672648" y="122636"/>
                    <a:pt x="638783" y="122636"/>
                  </a:cubicBezTo>
                  <a:lnTo>
                    <a:pt x="61318" y="122636"/>
                  </a:lnTo>
                  <a:cubicBezTo>
                    <a:pt x="45055" y="122636"/>
                    <a:pt x="29459" y="116176"/>
                    <a:pt x="17960" y="104676"/>
                  </a:cubicBezTo>
                  <a:cubicBezTo>
                    <a:pt x="6460" y="93177"/>
                    <a:pt x="0" y="77581"/>
                    <a:pt x="0" y="61318"/>
                  </a:cubicBezTo>
                  <a:lnTo>
                    <a:pt x="0" y="61318"/>
                  </a:lnTo>
                  <a:cubicBezTo>
                    <a:pt x="0" y="45055"/>
                    <a:pt x="6460" y="29459"/>
                    <a:pt x="17960" y="17960"/>
                  </a:cubicBezTo>
                  <a:cubicBezTo>
                    <a:pt x="29459" y="6460"/>
                    <a:pt x="45055" y="0"/>
                    <a:pt x="61318" y="0"/>
                  </a:cubicBezTo>
                  <a:close/>
                </a:path>
              </a:pathLst>
            </a:custGeom>
            <a:solidFill>
              <a:srgbClr val="F1D8E2"/>
            </a:solidFill>
          </p:spPr>
        </p:sp>
        <p:sp>
          <p:nvSpPr>
            <p:cNvPr id="13" name="TextBox 13"/>
            <p:cNvSpPr txBox="1"/>
            <p:nvPr/>
          </p:nvSpPr>
          <p:spPr>
            <a:xfrm>
              <a:off x="0" y="-47625"/>
              <a:ext cx="700101" cy="170261"/>
            </a:xfrm>
            <a:prstGeom prst="rect">
              <a:avLst/>
            </a:prstGeom>
          </p:spPr>
          <p:txBody>
            <a:bodyPr lIns="53248" tIns="53248" rIns="53248" bIns="53248" rtlCol="0" anchor="ctr"/>
            <a:lstStyle/>
            <a:p>
              <a:pPr algn="ctr">
                <a:lnSpc>
                  <a:spcPts val="2659"/>
                </a:lnSpc>
              </a:pPr>
              <a:endParaRPr/>
            </a:p>
          </p:txBody>
        </p:sp>
      </p:grpSp>
      <p:grpSp>
        <p:nvGrpSpPr>
          <p:cNvPr id="15" name="Group 15"/>
          <p:cNvGrpSpPr/>
          <p:nvPr/>
        </p:nvGrpSpPr>
        <p:grpSpPr>
          <a:xfrm>
            <a:off x="3742604" y="745127"/>
            <a:ext cx="10802791" cy="488073"/>
            <a:chOff x="0" y="0"/>
            <a:chExt cx="2714370" cy="122636"/>
          </a:xfrm>
        </p:grpSpPr>
        <p:sp>
          <p:nvSpPr>
            <p:cNvPr id="16" name="Freeform 16"/>
            <p:cNvSpPr/>
            <p:nvPr/>
          </p:nvSpPr>
          <p:spPr>
            <a:xfrm>
              <a:off x="0" y="0"/>
              <a:ext cx="2714370" cy="122636"/>
            </a:xfrm>
            <a:custGeom>
              <a:avLst/>
              <a:gdLst/>
              <a:ahLst/>
              <a:cxnLst/>
              <a:rect l="l" t="t" r="r" b="b"/>
              <a:pathLst>
                <a:path w="2714370" h="122636">
                  <a:moveTo>
                    <a:pt x="36550" y="0"/>
                  </a:moveTo>
                  <a:lnTo>
                    <a:pt x="2677821" y="0"/>
                  </a:lnTo>
                  <a:cubicBezTo>
                    <a:pt x="2698007" y="0"/>
                    <a:pt x="2714370" y="16364"/>
                    <a:pt x="2714370" y="36550"/>
                  </a:cubicBezTo>
                  <a:lnTo>
                    <a:pt x="2714370" y="86086"/>
                  </a:lnTo>
                  <a:cubicBezTo>
                    <a:pt x="2714370" y="106272"/>
                    <a:pt x="2698007" y="122636"/>
                    <a:pt x="2677821" y="122636"/>
                  </a:cubicBezTo>
                  <a:lnTo>
                    <a:pt x="36550" y="122636"/>
                  </a:lnTo>
                  <a:cubicBezTo>
                    <a:pt x="26856" y="122636"/>
                    <a:pt x="17560" y="118785"/>
                    <a:pt x="10705" y="111931"/>
                  </a:cubicBezTo>
                  <a:cubicBezTo>
                    <a:pt x="3851" y="105076"/>
                    <a:pt x="0" y="95780"/>
                    <a:pt x="0" y="86086"/>
                  </a:cubicBezTo>
                  <a:lnTo>
                    <a:pt x="0" y="36550"/>
                  </a:lnTo>
                  <a:cubicBezTo>
                    <a:pt x="0" y="16364"/>
                    <a:pt x="16364" y="0"/>
                    <a:pt x="36550" y="0"/>
                  </a:cubicBezTo>
                  <a:close/>
                </a:path>
              </a:pathLst>
            </a:custGeom>
            <a:solidFill>
              <a:srgbClr val="F1D8E2"/>
            </a:solidFill>
          </p:spPr>
        </p:sp>
        <p:sp>
          <p:nvSpPr>
            <p:cNvPr id="17" name="TextBox 17"/>
            <p:cNvSpPr txBox="1"/>
            <p:nvPr/>
          </p:nvSpPr>
          <p:spPr>
            <a:xfrm>
              <a:off x="0" y="-47625"/>
              <a:ext cx="2714370" cy="170261"/>
            </a:xfrm>
            <a:prstGeom prst="rect">
              <a:avLst/>
            </a:prstGeom>
          </p:spPr>
          <p:txBody>
            <a:bodyPr lIns="53248" tIns="53248" rIns="53248" bIns="53248" rtlCol="0" anchor="ctr"/>
            <a:lstStyle/>
            <a:p>
              <a:pPr algn="ctr">
                <a:lnSpc>
                  <a:spcPts val="2659"/>
                </a:lnSpc>
              </a:pPr>
              <a:endParaRPr/>
            </a:p>
          </p:txBody>
        </p:sp>
      </p:grpSp>
      <p:grpSp>
        <p:nvGrpSpPr>
          <p:cNvPr id="18" name="Group 18"/>
          <p:cNvGrpSpPr/>
          <p:nvPr/>
        </p:nvGrpSpPr>
        <p:grpSpPr>
          <a:xfrm>
            <a:off x="1640472" y="745127"/>
            <a:ext cx="488073" cy="488073"/>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8E2"/>
            </a:solidFill>
          </p:spPr>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2217383" y="745127"/>
            <a:ext cx="488073" cy="48807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8E2"/>
            </a:solidFill>
          </p:spPr>
        </p:sp>
        <p:sp>
          <p:nvSpPr>
            <p:cNvPr id="23" name="TextBox 2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2794294" y="745127"/>
            <a:ext cx="488073" cy="488073"/>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8E2"/>
            </a:solidFill>
          </p:spPr>
        </p:sp>
        <p:sp>
          <p:nvSpPr>
            <p:cNvPr id="26" name="TextBox 2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5212146" y="745127"/>
            <a:ext cx="488073" cy="488073"/>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8E2"/>
            </a:solidFill>
          </p:spPr>
        </p:sp>
        <p:sp>
          <p:nvSpPr>
            <p:cNvPr id="29" name="TextBox 2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15789056" y="745127"/>
            <a:ext cx="488073" cy="488073"/>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8E2"/>
            </a:solidFill>
          </p:spPr>
        </p:sp>
        <p:sp>
          <p:nvSpPr>
            <p:cNvPr id="32" name="TextBox 3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6365967" y="745127"/>
            <a:ext cx="488073" cy="488073"/>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8E2"/>
            </a:solidFill>
          </p:spPr>
        </p:sp>
        <p:sp>
          <p:nvSpPr>
            <p:cNvPr id="35" name="TextBox 3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EDBF5"/>
        </a:solidFill>
        <a:effectLst/>
      </p:bgPr>
    </p:bg>
    <p:spTree>
      <p:nvGrpSpPr>
        <p:cNvPr id="1" name=""/>
        <p:cNvGrpSpPr/>
        <p:nvPr/>
      </p:nvGrpSpPr>
      <p:grpSpPr>
        <a:xfrm>
          <a:off x="0" y="0"/>
          <a:ext cx="0" cy="0"/>
          <a:chOff x="0" y="0"/>
          <a:chExt cx="0" cy="0"/>
        </a:xfrm>
      </p:grpSpPr>
      <p:grpSp>
        <p:nvGrpSpPr>
          <p:cNvPr id="2" name="Group 2"/>
          <p:cNvGrpSpPr/>
          <p:nvPr/>
        </p:nvGrpSpPr>
        <p:grpSpPr>
          <a:xfrm>
            <a:off x="3419694" y="463732"/>
            <a:ext cx="14491795" cy="8484163"/>
            <a:chOff x="0" y="0"/>
            <a:chExt cx="3816769" cy="2234512"/>
          </a:xfrm>
        </p:grpSpPr>
        <p:sp>
          <p:nvSpPr>
            <p:cNvPr id="3" name="Freeform 3"/>
            <p:cNvSpPr/>
            <p:nvPr/>
          </p:nvSpPr>
          <p:spPr>
            <a:xfrm>
              <a:off x="0" y="0"/>
              <a:ext cx="3816769" cy="2234512"/>
            </a:xfrm>
            <a:custGeom>
              <a:avLst/>
              <a:gdLst/>
              <a:ahLst/>
              <a:cxnLst/>
              <a:rect l="l" t="t" r="r" b="b"/>
              <a:pathLst>
                <a:path w="3816769" h="2234512">
                  <a:moveTo>
                    <a:pt x="42738" y="0"/>
                  </a:moveTo>
                  <a:lnTo>
                    <a:pt x="3774031" y="0"/>
                  </a:lnTo>
                  <a:cubicBezTo>
                    <a:pt x="3797635" y="0"/>
                    <a:pt x="3816769" y="19135"/>
                    <a:pt x="3816769" y="42738"/>
                  </a:cubicBezTo>
                  <a:lnTo>
                    <a:pt x="3816769" y="2191774"/>
                  </a:lnTo>
                  <a:cubicBezTo>
                    <a:pt x="3816769" y="2215378"/>
                    <a:pt x="3797635" y="2234512"/>
                    <a:pt x="3774031" y="2234512"/>
                  </a:cubicBezTo>
                  <a:lnTo>
                    <a:pt x="42738" y="2234512"/>
                  </a:lnTo>
                  <a:cubicBezTo>
                    <a:pt x="19135" y="2234512"/>
                    <a:pt x="0" y="2215378"/>
                    <a:pt x="0" y="2191774"/>
                  </a:cubicBezTo>
                  <a:lnTo>
                    <a:pt x="0" y="42738"/>
                  </a:lnTo>
                  <a:cubicBezTo>
                    <a:pt x="0" y="19135"/>
                    <a:pt x="19135" y="0"/>
                    <a:pt x="42738" y="0"/>
                  </a:cubicBezTo>
                  <a:close/>
                </a:path>
              </a:pathLst>
            </a:custGeom>
            <a:solidFill>
              <a:srgbClr val="FFFFFF"/>
            </a:solidFill>
          </p:spPr>
        </p:sp>
        <p:sp>
          <p:nvSpPr>
            <p:cNvPr id="4" name="TextBox 4"/>
            <p:cNvSpPr txBox="1"/>
            <p:nvPr/>
          </p:nvSpPr>
          <p:spPr>
            <a:xfrm>
              <a:off x="0" y="-47625"/>
              <a:ext cx="3816769" cy="228213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9399631"/>
            <a:ext cx="18288000" cy="887369"/>
            <a:chOff x="0" y="0"/>
            <a:chExt cx="4595146" cy="222965"/>
          </a:xfrm>
        </p:grpSpPr>
        <p:sp>
          <p:nvSpPr>
            <p:cNvPr id="6" name="Freeform 6"/>
            <p:cNvSpPr/>
            <p:nvPr/>
          </p:nvSpPr>
          <p:spPr>
            <a:xfrm>
              <a:off x="0" y="0"/>
              <a:ext cx="4595146" cy="222965"/>
            </a:xfrm>
            <a:custGeom>
              <a:avLst/>
              <a:gdLst/>
              <a:ahLst/>
              <a:cxnLst/>
              <a:rect l="l" t="t" r="r" b="b"/>
              <a:pathLst>
                <a:path w="4595146" h="222965">
                  <a:moveTo>
                    <a:pt x="16933" y="0"/>
                  </a:moveTo>
                  <a:lnTo>
                    <a:pt x="4578213" y="0"/>
                  </a:lnTo>
                  <a:cubicBezTo>
                    <a:pt x="4582704" y="0"/>
                    <a:pt x="4587011" y="1784"/>
                    <a:pt x="4590186" y="4960"/>
                  </a:cubicBezTo>
                  <a:cubicBezTo>
                    <a:pt x="4593362" y="8135"/>
                    <a:pt x="4595146" y="12442"/>
                    <a:pt x="4595146" y="16933"/>
                  </a:cubicBezTo>
                  <a:lnTo>
                    <a:pt x="4595146" y="206032"/>
                  </a:lnTo>
                  <a:cubicBezTo>
                    <a:pt x="4595146" y="210523"/>
                    <a:pt x="4593362" y="214830"/>
                    <a:pt x="4590186" y="218006"/>
                  </a:cubicBezTo>
                  <a:cubicBezTo>
                    <a:pt x="4587011" y="221181"/>
                    <a:pt x="4582704" y="222965"/>
                    <a:pt x="4578213" y="222965"/>
                  </a:cubicBezTo>
                  <a:lnTo>
                    <a:pt x="16933" y="222965"/>
                  </a:lnTo>
                  <a:cubicBezTo>
                    <a:pt x="12442" y="222965"/>
                    <a:pt x="8135" y="221181"/>
                    <a:pt x="4960" y="218006"/>
                  </a:cubicBezTo>
                  <a:cubicBezTo>
                    <a:pt x="1784" y="214830"/>
                    <a:pt x="0" y="210523"/>
                    <a:pt x="0" y="206032"/>
                  </a:cubicBezTo>
                  <a:lnTo>
                    <a:pt x="0" y="16933"/>
                  </a:lnTo>
                  <a:cubicBezTo>
                    <a:pt x="0" y="12442"/>
                    <a:pt x="1784" y="8135"/>
                    <a:pt x="4960" y="4960"/>
                  </a:cubicBezTo>
                  <a:cubicBezTo>
                    <a:pt x="8135" y="1784"/>
                    <a:pt x="12442" y="0"/>
                    <a:pt x="16933" y="0"/>
                  </a:cubicBezTo>
                  <a:close/>
                </a:path>
              </a:pathLst>
            </a:custGeom>
            <a:solidFill>
              <a:srgbClr val="CDA6C2"/>
            </a:solidFill>
          </p:spPr>
        </p:sp>
        <p:sp>
          <p:nvSpPr>
            <p:cNvPr id="7" name="TextBox 7"/>
            <p:cNvSpPr txBox="1"/>
            <p:nvPr/>
          </p:nvSpPr>
          <p:spPr>
            <a:xfrm>
              <a:off x="0" y="-47625"/>
              <a:ext cx="4595146" cy="270590"/>
            </a:xfrm>
            <a:prstGeom prst="rect">
              <a:avLst/>
            </a:prstGeom>
          </p:spPr>
          <p:txBody>
            <a:bodyPr lIns="53248" tIns="53248" rIns="53248" bIns="53248" rtlCol="0" anchor="ctr"/>
            <a:lstStyle/>
            <a:p>
              <a:pPr algn="ctr">
                <a:lnSpc>
                  <a:spcPts val="2659"/>
                </a:lnSpc>
              </a:pPr>
              <a:endParaRPr/>
            </a:p>
          </p:txBody>
        </p:sp>
      </p:grpSp>
      <p:sp>
        <p:nvSpPr>
          <p:cNvPr id="8" name="Freeform 8"/>
          <p:cNvSpPr/>
          <p:nvPr/>
        </p:nvSpPr>
        <p:spPr>
          <a:xfrm flipH="1" flipV="1">
            <a:off x="206258" y="9526222"/>
            <a:ext cx="634188" cy="634188"/>
          </a:xfrm>
          <a:custGeom>
            <a:avLst/>
            <a:gdLst/>
            <a:ahLst/>
            <a:cxnLst/>
            <a:rect l="l" t="t" r="r" b="b"/>
            <a:pathLst>
              <a:path w="634188" h="634188">
                <a:moveTo>
                  <a:pt x="634187" y="634187"/>
                </a:moveTo>
                <a:lnTo>
                  <a:pt x="0" y="634187"/>
                </a:lnTo>
                <a:lnTo>
                  <a:pt x="0" y="0"/>
                </a:lnTo>
                <a:lnTo>
                  <a:pt x="634187" y="0"/>
                </a:lnTo>
                <a:lnTo>
                  <a:pt x="634187" y="634187"/>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flipV="1">
            <a:off x="17454748" y="9526222"/>
            <a:ext cx="634188" cy="634188"/>
          </a:xfrm>
          <a:custGeom>
            <a:avLst/>
            <a:gdLst/>
            <a:ahLst/>
            <a:cxnLst/>
            <a:rect l="l" t="t" r="r" b="b"/>
            <a:pathLst>
              <a:path w="634188" h="634188">
                <a:moveTo>
                  <a:pt x="0" y="634187"/>
                </a:moveTo>
                <a:lnTo>
                  <a:pt x="634188" y="634187"/>
                </a:lnTo>
                <a:lnTo>
                  <a:pt x="634188" y="0"/>
                </a:lnTo>
                <a:lnTo>
                  <a:pt x="0" y="0"/>
                </a:lnTo>
                <a:lnTo>
                  <a:pt x="0" y="634187"/>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0" name="Freeform 10"/>
          <p:cNvSpPr/>
          <p:nvPr/>
        </p:nvSpPr>
        <p:spPr>
          <a:xfrm>
            <a:off x="558735" y="887710"/>
            <a:ext cx="469965" cy="281979"/>
          </a:xfrm>
          <a:custGeom>
            <a:avLst/>
            <a:gdLst/>
            <a:ahLst/>
            <a:cxnLst/>
            <a:rect l="l" t="t" r="r" b="b"/>
            <a:pathLst>
              <a:path w="469965" h="281979">
                <a:moveTo>
                  <a:pt x="0" y="0"/>
                </a:moveTo>
                <a:lnTo>
                  <a:pt x="469965" y="0"/>
                </a:lnTo>
                <a:lnTo>
                  <a:pt x="469965" y="281980"/>
                </a:lnTo>
                <a:lnTo>
                  <a:pt x="0" y="28198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11" name="Group 11"/>
          <p:cNvGrpSpPr/>
          <p:nvPr/>
        </p:nvGrpSpPr>
        <p:grpSpPr>
          <a:xfrm>
            <a:off x="253883" y="1858440"/>
            <a:ext cx="3592582" cy="964690"/>
            <a:chOff x="0" y="0"/>
            <a:chExt cx="946195" cy="254075"/>
          </a:xfrm>
        </p:grpSpPr>
        <p:sp>
          <p:nvSpPr>
            <p:cNvPr id="12" name="Freeform 12"/>
            <p:cNvSpPr/>
            <p:nvPr/>
          </p:nvSpPr>
          <p:spPr>
            <a:xfrm>
              <a:off x="0" y="0"/>
              <a:ext cx="946195" cy="254075"/>
            </a:xfrm>
            <a:custGeom>
              <a:avLst/>
              <a:gdLst/>
              <a:ahLst/>
              <a:cxnLst/>
              <a:rect l="l" t="t" r="r" b="b"/>
              <a:pathLst>
                <a:path w="946195" h="254075">
                  <a:moveTo>
                    <a:pt x="127037" y="0"/>
                  </a:moveTo>
                  <a:lnTo>
                    <a:pt x="819157" y="0"/>
                  </a:lnTo>
                  <a:cubicBezTo>
                    <a:pt x="889318" y="0"/>
                    <a:pt x="946195" y="56877"/>
                    <a:pt x="946195" y="127037"/>
                  </a:cubicBezTo>
                  <a:lnTo>
                    <a:pt x="946195" y="127037"/>
                  </a:lnTo>
                  <a:cubicBezTo>
                    <a:pt x="946195" y="197198"/>
                    <a:pt x="889318" y="254075"/>
                    <a:pt x="819157" y="254075"/>
                  </a:cubicBezTo>
                  <a:lnTo>
                    <a:pt x="127037" y="254075"/>
                  </a:lnTo>
                  <a:cubicBezTo>
                    <a:pt x="56877" y="254075"/>
                    <a:pt x="0" y="197198"/>
                    <a:pt x="0" y="127037"/>
                  </a:cubicBezTo>
                  <a:lnTo>
                    <a:pt x="0" y="127037"/>
                  </a:lnTo>
                  <a:cubicBezTo>
                    <a:pt x="0" y="56877"/>
                    <a:pt x="56877" y="0"/>
                    <a:pt x="127037" y="0"/>
                  </a:cubicBezTo>
                  <a:close/>
                </a:path>
              </a:pathLst>
            </a:custGeom>
            <a:solidFill>
              <a:srgbClr val="FFFFFF"/>
            </a:solidFill>
          </p:spPr>
        </p:sp>
        <p:sp>
          <p:nvSpPr>
            <p:cNvPr id="13" name="TextBox 13"/>
            <p:cNvSpPr txBox="1"/>
            <p:nvPr/>
          </p:nvSpPr>
          <p:spPr>
            <a:xfrm>
              <a:off x="0" y="-47625"/>
              <a:ext cx="946195" cy="301700"/>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grpSp>
        <p:nvGrpSpPr>
          <p:cNvPr id="14" name="Group 14"/>
          <p:cNvGrpSpPr/>
          <p:nvPr/>
        </p:nvGrpSpPr>
        <p:grpSpPr>
          <a:xfrm>
            <a:off x="1961919" y="9599279"/>
            <a:ext cx="2786298" cy="488073"/>
            <a:chOff x="0" y="0"/>
            <a:chExt cx="700101" cy="122636"/>
          </a:xfrm>
        </p:grpSpPr>
        <p:sp>
          <p:nvSpPr>
            <p:cNvPr id="15" name="Freeform 15"/>
            <p:cNvSpPr/>
            <p:nvPr/>
          </p:nvSpPr>
          <p:spPr>
            <a:xfrm>
              <a:off x="0" y="0"/>
              <a:ext cx="700101" cy="122636"/>
            </a:xfrm>
            <a:custGeom>
              <a:avLst/>
              <a:gdLst/>
              <a:ahLst/>
              <a:cxnLst/>
              <a:rect l="l" t="t" r="r" b="b"/>
              <a:pathLst>
                <a:path w="700101" h="122636">
                  <a:moveTo>
                    <a:pt x="61318" y="0"/>
                  </a:moveTo>
                  <a:lnTo>
                    <a:pt x="638783" y="0"/>
                  </a:lnTo>
                  <a:cubicBezTo>
                    <a:pt x="655045" y="0"/>
                    <a:pt x="670642" y="6460"/>
                    <a:pt x="682141" y="17960"/>
                  </a:cubicBezTo>
                  <a:cubicBezTo>
                    <a:pt x="693641" y="29459"/>
                    <a:pt x="700101" y="45055"/>
                    <a:pt x="700101" y="61318"/>
                  </a:cubicBezTo>
                  <a:lnTo>
                    <a:pt x="700101" y="61318"/>
                  </a:lnTo>
                  <a:cubicBezTo>
                    <a:pt x="700101" y="95183"/>
                    <a:pt x="672648" y="122636"/>
                    <a:pt x="638783" y="122636"/>
                  </a:cubicBezTo>
                  <a:lnTo>
                    <a:pt x="61318" y="122636"/>
                  </a:lnTo>
                  <a:cubicBezTo>
                    <a:pt x="45055" y="122636"/>
                    <a:pt x="29459" y="116176"/>
                    <a:pt x="17960" y="104676"/>
                  </a:cubicBezTo>
                  <a:cubicBezTo>
                    <a:pt x="6460" y="93177"/>
                    <a:pt x="0" y="77581"/>
                    <a:pt x="0" y="61318"/>
                  </a:cubicBezTo>
                  <a:lnTo>
                    <a:pt x="0" y="61318"/>
                  </a:lnTo>
                  <a:cubicBezTo>
                    <a:pt x="0" y="45055"/>
                    <a:pt x="6460" y="29459"/>
                    <a:pt x="17960" y="17960"/>
                  </a:cubicBezTo>
                  <a:cubicBezTo>
                    <a:pt x="29459" y="6460"/>
                    <a:pt x="45055" y="0"/>
                    <a:pt x="61318" y="0"/>
                  </a:cubicBezTo>
                  <a:close/>
                </a:path>
              </a:pathLst>
            </a:custGeom>
            <a:solidFill>
              <a:srgbClr val="F1D8E2"/>
            </a:solidFill>
          </p:spPr>
        </p:sp>
        <p:sp>
          <p:nvSpPr>
            <p:cNvPr id="16" name="TextBox 16"/>
            <p:cNvSpPr txBox="1"/>
            <p:nvPr/>
          </p:nvSpPr>
          <p:spPr>
            <a:xfrm>
              <a:off x="0" y="-47625"/>
              <a:ext cx="700101" cy="170261"/>
            </a:xfrm>
            <a:prstGeom prst="rect">
              <a:avLst/>
            </a:prstGeom>
          </p:spPr>
          <p:txBody>
            <a:bodyPr lIns="53248" tIns="53248" rIns="53248" bIns="53248" rtlCol="0" anchor="ctr"/>
            <a:lstStyle/>
            <a:p>
              <a:pPr algn="ctr">
                <a:lnSpc>
                  <a:spcPts val="2659"/>
                </a:lnSpc>
              </a:pPr>
              <a:endParaRPr/>
            </a:p>
          </p:txBody>
        </p:sp>
      </p:grpSp>
      <p:grpSp>
        <p:nvGrpSpPr>
          <p:cNvPr id="20" name="Group 20"/>
          <p:cNvGrpSpPr/>
          <p:nvPr/>
        </p:nvGrpSpPr>
        <p:grpSpPr>
          <a:xfrm>
            <a:off x="15732588" y="1169689"/>
            <a:ext cx="488073" cy="488073"/>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8E2"/>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6309499" y="1169689"/>
            <a:ext cx="488073" cy="488073"/>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8E2"/>
            </a:solidFill>
          </p:spPr>
        </p:sp>
        <p:sp>
          <p:nvSpPr>
            <p:cNvPr id="25" name="TextBox 2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6886410" y="1169689"/>
            <a:ext cx="488073" cy="488073"/>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8E2"/>
            </a:solidFill>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31" name="TextBox 31"/>
          <p:cNvSpPr txBox="1"/>
          <p:nvPr/>
        </p:nvSpPr>
        <p:spPr>
          <a:xfrm>
            <a:off x="5655744" y="913167"/>
            <a:ext cx="10019694" cy="1243930"/>
          </a:xfrm>
          <a:prstGeom prst="rect">
            <a:avLst/>
          </a:prstGeom>
        </p:spPr>
        <p:txBody>
          <a:bodyPr lIns="0" tIns="0" rIns="0" bIns="0" rtlCol="0" anchor="t">
            <a:spAutoFit/>
          </a:bodyPr>
          <a:lstStyle/>
          <a:p>
            <a:pPr marL="0" lvl="0" indent="0" algn="ctr">
              <a:lnSpc>
                <a:spcPts val="9670"/>
              </a:lnSpc>
              <a:spcBef>
                <a:spcPct val="0"/>
              </a:spcBef>
            </a:pPr>
            <a:r>
              <a:rPr lang="vi-VN" sz="6600" b="1" smtClean="0">
                <a:solidFill>
                  <a:srgbClr val="86406E"/>
                </a:solidFill>
                <a:latin typeface="Arial" panose="020B0604020202020204" pitchFamily="34" charset="0"/>
                <a:cs typeface="Arial" panose="020B0604020202020204" pitchFamily="34" charset="0"/>
              </a:rPr>
              <a:t>NỘI DUNG BÀI HỌC</a:t>
            </a:r>
            <a:endParaRPr lang="en-US" sz="6600" b="1">
              <a:solidFill>
                <a:srgbClr val="86406E"/>
              </a:solidFill>
              <a:latin typeface="Arial" panose="020B0604020202020204" pitchFamily="34" charset="0"/>
              <a:cs typeface="Arial" panose="020B0604020202020204" pitchFamily="34" charset="0"/>
            </a:endParaRPr>
          </a:p>
        </p:txBody>
      </p:sp>
      <p:sp>
        <p:nvSpPr>
          <p:cNvPr id="32" name="TextBox 32"/>
          <p:cNvSpPr txBox="1"/>
          <p:nvPr/>
        </p:nvSpPr>
        <p:spPr>
          <a:xfrm>
            <a:off x="890586" y="734567"/>
            <a:ext cx="2471958" cy="552450"/>
          </a:xfrm>
          <a:prstGeom prst="rect">
            <a:avLst/>
          </a:prstGeom>
        </p:spPr>
        <p:txBody>
          <a:bodyPr lIns="0" tIns="0" rIns="0" bIns="0" rtlCol="0" anchor="t">
            <a:spAutoFit/>
          </a:bodyPr>
          <a:lstStyle/>
          <a:p>
            <a:pPr marL="0" lvl="0" indent="0" algn="ctr">
              <a:lnSpc>
                <a:spcPts val="4200"/>
              </a:lnSpc>
              <a:spcBef>
                <a:spcPct val="0"/>
              </a:spcBef>
            </a:pPr>
            <a:r>
              <a:rPr lang="vi-VN" sz="3500" smtClean="0">
                <a:solidFill>
                  <a:srgbClr val="86406E"/>
                </a:solidFill>
                <a:latin typeface="Arial" panose="020B0604020202020204" pitchFamily="34" charset="0"/>
                <a:cs typeface="Arial" panose="020B0604020202020204" pitchFamily="34" charset="0"/>
              </a:rPr>
              <a:t>Bài 1</a:t>
            </a:r>
            <a:endParaRPr lang="en-US" sz="3500">
              <a:solidFill>
                <a:srgbClr val="86406E"/>
              </a:solidFill>
              <a:latin typeface="Arial" panose="020B0604020202020204" pitchFamily="34" charset="0"/>
              <a:cs typeface="Arial" panose="020B0604020202020204" pitchFamily="34" charset="0"/>
            </a:endParaRPr>
          </a:p>
        </p:txBody>
      </p:sp>
      <p:sp>
        <p:nvSpPr>
          <p:cNvPr id="33" name="TextBox 33"/>
          <p:cNvSpPr txBox="1"/>
          <p:nvPr/>
        </p:nvSpPr>
        <p:spPr>
          <a:xfrm>
            <a:off x="635337" y="2068597"/>
            <a:ext cx="2471958" cy="512961"/>
          </a:xfrm>
          <a:prstGeom prst="rect">
            <a:avLst/>
          </a:prstGeom>
        </p:spPr>
        <p:txBody>
          <a:bodyPr lIns="0" tIns="0" rIns="0" bIns="0" rtlCol="0" anchor="t">
            <a:spAutoFit/>
          </a:bodyPr>
          <a:lstStyle/>
          <a:p>
            <a:pPr marL="0" lvl="0" indent="0">
              <a:lnSpc>
                <a:spcPts val="3960"/>
              </a:lnSpc>
              <a:spcBef>
                <a:spcPct val="0"/>
              </a:spcBef>
            </a:pPr>
            <a:r>
              <a:rPr lang="vi-VN" sz="3300" smtClean="0">
                <a:solidFill>
                  <a:srgbClr val="86406E"/>
                </a:solidFill>
                <a:latin typeface="Arial" panose="020B0604020202020204" pitchFamily="34" charset="0"/>
                <a:cs typeface="Arial" panose="020B0604020202020204" pitchFamily="34" charset="0"/>
              </a:rPr>
              <a:t>Nội dung</a:t>
            </a:r>
            <a:endParaRPr lang="en-US" sz="3300">
              <a:solidFill>
                <a:srgbClr val="86406E"/>
              </a:solidFill>
              <a:latin typeface="Arial" panose="020B0604020202020204" pitchFamily="34" charset="0"/>
              <a:cs typeface="Arial" panose="020B0604020202020204" pitchFamily="34" charset="0"/>
            </a:endParaRPr>
          </a:p>
        </p:txBody>
      </p:sp>
      <p:sp>
        <p:nvSpPr>
          <p:cNvPr id="34" name="TextBox 34"/>
          <p:cNvSpPr txBox="1"/>
          <p:nvPr/>
        </p:nvSpPr>
        <p:spPr>
          <a:xfrm>
            <a:off x="635337" y="3029147"/>
            <a:ext cx="2471958" cy="512961"/>
          </a:xfrm>
          <a:prstGeom prst="rect">
            <a:avLst/>
          </a:prstGeom>
        </p:spPr>
        <p:txBody>
          <a:bodyPr lIns="0" tIns="0" rIns="0" bIns="0" rtlCol="0" anchor="t">
            <a:spAutoFit/>
          </a:bodyPr>
          <a:lstStyle/>
          <a:p>
            <a:pPr marL="0" lvl="0" indent="0">
              <a:lnSpc>
                <a:spcPts val="3960"/>
              </a:lnSpc>
              <a:spcBef>
                <a:spcPct val="0"/>
              </a:spcBef>
            </a:pPr>
            <a:r>
              <a:rPr lang="vi-VN" sz="3300" smtClean="0">
                <a:solidFill>
                  <a:srgbClr val="86406E"/>
                </a:solidFill>
                <a:latin typeface="Arial" panose="020B0604020202020204" pitchFamily="34" charset="0"/>
                <a:cs typeface="Arial" panose="020B0604020202020204" pitchFamily="34" charset="0"/>
              </a:rPr>
              <a:t>Biến mảng...</a:t>
            </a:r>
            <a:endParaRPr lang="en-US" sz="3300">
              <a:solidFill>
                <a:srgbClr val="86406E"/>
              </a:solidFill>
              <a:latin typeface="Arial" panose="020B0604020202020204" pitchFamily="34" charset="0"/>
              <a:cs typeface="Arial" panose="020B0604020202020204" pitchFamily="34" charset="0"/>
            </a:endParaRPr>
          </a:p>
        </p:txBody>
      </p:sp>
      <p:sp>
        <p:nvSpPr>
          <p:cNvPr id="35" name="TextBox 35"/>
          <p:cNvSpPr txBox="1"/>
          <p:nvPr/>
        </p:nvSpPr>
        <p:spPr>
          <a:xfrm>
            <a:off x="635337" y="3989698"/>
            <a:ext cx="2471958" cy="512961"/>
          </a:xfrm>
          <a:prstGeom prst="rect">
            <a:avLst/>
          </a:prstGeom>
        </p:spPr>
        <p:txBody>
          <a:bodyPr lIns="0" tIns="0" rIns="0" bIns="0" rtlCol="0" anchor="t">
            <a:spAutoFit/>
          </a:bodyPr>
          <a:lstStyle/>
          <a:p>
            <a:pPr marL="0" lvl="0" indent="0">
              <a:lnSpc>
                <a:spcPts val="3960"/>
              </a:lnSpc>
              <a:spcBef>
                <a:spcPct val="0"/>
              </a:spcBef>
            </a:pPr>
            <a:r>
              <a:rPr lang="vi-VN" sz="3300" smtClean="0">
                <a:solidFill>
                  <a:srgbClr val="86406E"/>
                </a:solidFill>
                <a:latin typeface="Arial" panose="020B0604020202020204" pitchFamily="34" charset="0"/>
                <a:cs typeface="Arial" panose="020B0604020202020204" pitchFamily="34" charset="0"/>
              </a:rPr>
              <a:t>Mảng một...</a:t>
            </a:r>
            <a:endParaRPr lang="en-US" sz="3300">
              <a:solidFill>
                <a:srgbClr val="86406E"/>
              </a:solidFill>
              <a:latin typeface="Arial" panose="020B0604020202020204" pitchFamily="34" charset="0"/>
              <a:cs typeface="Arial" panose="020B0604020202020204" pitchFamily="34" charset="0"/>
            </a:endParaRPr>
          </a:p>
        </p:txBody>
      </p:sp>
      <p:sp>
        <p:nvSpPr>
          <p:cNvPr id="36" name="TextBox 36"/>
          <p:cNvSpPr txBox="1"/>
          <p:nvPr/>
        </p:nvSpPr>
        <p:spPr>
          <a:xfrm>
            <a:off x="635337" y="5910799"/>
            <a:ext cx="2471958" cy="512961"/>
          </a:xfrm>
          <a:prstGeom prst="rect">
            <a:avLst/>
          </a:prstGeom>
        </p:spPr>
        <p:txBody>
          <a:bodyPr lIns="0" tIns="0" rIns="0" bIns="0" rtlCol="0" anchor="t">
            <a:spAutoFit/>
          </a:bodyPr>
          <a:lstStyle/>
          <a:p>
            <a:pPr marL="0" lvl="0" indent="0">
              <a:lnSpc>
                <a:spcPts val="3960"/>
              </a:lnSpc>
              <a:spcBef>
                <a:spcPct val="0"/>
              </a:spcBef>
            </a:pPr>
            <a:r>
              <a:rPr lang="vi-VN" sz="3300" smtClean="0">
                <a:solidFill>
                  <a:srgbClr val="86406E"/>
                </a:solidFill>
                <a:latin typeface="Arial" panose="020B0604020202020204" pitchFamily="34" charset="0"/>
                <a:cs typeface="Arial" panose="020B0604020202020204" pitchFamily="34" charset="0"/>
              </a:rPr>
              <a:t>Luyện tập</a:t>
            </a:r>
            <a:endParaRPr lang="en-US" sz="3300">
              <a:solidFill>
                <a:srgbClr val="86406E"/>
              </a:solidFill>
              <a:latin typeface="Arial" panose="020B0604020202020204" pitchFamily="34" charset="0"/>
              <a:cs typeface="Arial" panose="020B0604020202020204" pitchFamily="34" charset="0"/>
            </a:endParaRPr>
          </a:p>
        </p:txBody>
      </p:sp>
      <p:sp>
        <p:nvSpPr>
          <p:cNvPr id="37" name="TextBox 37"/>
          <p:cNvSpPr txBox="1"/>
          <p:nvPr/>
        </p:nvSpPr>
        <p:spPr>
          <a:xfrm>
            <a:off x="635336" y="4950248"/>
            <a:ext cx="2727207" cy="512961"/>
          </a:xfrm>
          <a:prstGeom prst="rect">
            <a:avLst/>
          </a:prstGeom>
        </p:spPr>
        <p:txBody>
          <a:bodyPr wrap="square" lIns="0" tIns="0" rIns="0" bIns="0" rtlCol="0" anchor="t">
            <a:spAutoFit/>
          </a:bodyPr>
          <a:lstStyle/>
          <a:p>
            <a:pPr marL="0" lvl="0" indent="0">
              <a:lnSpc>
                <a:spcPts val="3960"/>
              </a:lnSpc>
              <a:spcBef>
                <a:spcPct val="0"/>
              </a:spcBef>
            </a:pPr>
            <a:r>
              <a:rPr lang="vi-VN" sz="3300" smtClean="0">
                <a:solidFill>
                  <a:srgbClr val="86406E"/>
                </a:solidFill>
                <a:latin typeface="Arial" panose="020B0604020202020204" pitchFamily="34" charset="0"/>
                <a:cs typeface="Arial" panose="020B0604020202020204" pitchFamily="34" charset="0"/>
              </a:rPr>
              <a:t>Một số hàm...</a:t>
            </a:r>
            <a:endParaRPr lang="en-US" sz="3300">
              <a:solidFill>
                <a:srgbClr val="86406E"/>
              </a:solidFill>
              <a:latin typeface="Arial" panose="020B0604020202020204" pitchFamily="34" charset="0"/>
              <a:cs typeface="Arial" panose="020B0604020202020204" pitchFamily="34" charset="0"/>
            </a:endParaRPr>
          </a:p>
        </p:txBody>
      </p:sp>
      <p:sp>
        <p:nvSpPr>
          <p:cNvPr id="38" name="TextBox 38"/>
          <p:cNvSpPr txBox="1"/>
          <p:nvPr/>
        </p:nvSpPr>
        <p:spPr>
          <a:xfrm>
            <a:off x="635337" y="6871349"/>
            <a:ext cx="2471958" cy="512961"/>
          </a:xfrm>
          <a:prstGeom prst="rect">
            <a:avLst/>
          </a:prstGeom>
        </p:spPr>
        <p:txBody>
          <a:bodyPr lIns="0" tIns="0" rIns="0" bIns="0" rtlCol="0" anchor="t">
            <a:spAutoFit/>
          </a:bodyPr>
          <a:lstStyle/>
          <a:p>
            <a:pPr marL="0" lvl="0" indent="0">
              <a:lnSpc>
                <a:spcPts val="3960"/>
              </a:lnSpc>
              <a:spcBef>
                <a:spcPct val="0"/>
              </a:spcBef>
            </a:pPr>
            <a:r>
              <a:rPr lang="vi-VN" sz="3300" smtClean="0">
                <a:solidFill>
                  <a:srgbClr val="86406E"/>
                </a:solidFill>
                <a:latin typeface="Arial" panose="020B0604020202020204" pitchFamily="34" charset="0"/>
                <a:cs typeface="Arial" panose="020B0604020202020204" pitchFamily="34" charset="0"/>
              </a:rPr>
              <a:t>Vận dụng</a:t>
            </a:r>
            <a:endParaRPr lang="en-US" sz="3300">
              <a:solidFill>
                <a:srgbClr val="86406E"/>
              </a:solidFill>
              <a:latin typeface="Arial" panose="020B0604020202020204" pitchFamily="34" charset="0"/>
              <a:cs typeface="Arial" panose="020B0604020202020204" pitchFamily="34" charset="0"/>
            </a:endParaRPr>
          </a:p>
        </p:txBody>
      </p:sp>
      <p:sp>
        <p:nvSpPr>
          <p:cNvPr id="39" name="TextBox 39"/>
          <p:cNvSpPr txBox="1"/>
          <p:nvPr/>
        </p:nvSpPr>
        <p:spPr>
          <a:xfrm>
            <a:off x="635337" y="7831925"/>
            <a:ext cx="2727206" cy="512961"/>
          </a:xfrm>
          <a:prstGeom prst="rect">
            <a:avLst/>
          </a:prstGeom>
        </p:spPr>
        <p:txBody>
          <a:bodyPr wrap="square" lIns="0" tIns="0" rIns="0" bIns="0" rtlCol="0" anchor="t">
            <a:spAutoFit/>
          </a:bodyPr>
          <a:lstStyle/>
          <a:p>
            <a:pPr marL="0" lvl="0" indent="0">
              <a:lnSpc>
                <a:spcPts val="3960"/>
              </a:lnSpc>
              <a:spcBef>
                <a:spcPct val="0"/>
              </a:spcBef>
            </a:pPr>
            <a:r>
              <a:rPr lang="vi-VN" sz="3300" smtClean="0">
                <a:solidFill>
                  <a:srgbClr val="86406E"/>
                </a:solidFill>
                <a:latin typeface="Arial" panose="020B0604020202020204" pitchFamily="34" charset="0"/>
                <a:cs typeface="Arial" panose="020B0604020202020204" pitchFamily="34" charset="0"/>
              </a:rPr>
              <a:t>Hướng dẫn...</a:t>
            </a:r>
            <a:endParaRPr lang="en-US" sz="3300">
              <a:solidFill>
                <a:srgbClr val="86406E"/>
              </a:solidFill>
              <a:latin typeface="Arial" panose="020B0604020202020204" pitchFamily="34" charset="0"/>
              <a:cs typeface="Arial" panose="020B0604020202020204" pitchFamily="34" charset="0"/>
            </a:endParaRPr>
          </a:p>
        </p:txBody>
      </p:sp>
      <p:sp>
        <p:nvSpPr>
          <p:cNvPr id="40" name="Oval 39"/>
          <p:cNvSpPr/>
          <p:nvPr/>
        </p:nvSpPr>
        <p:spPr>
          <a:xfrm>
            <a:off x="5134284" y="2659479"/>
            <a:ext cx="1349965" cy="1349965"/>
          </a:xfrm>
          <a:prstGeom prst="ellipse">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vi-VN" sz="5400" b="1" smtClean="0">
                <a:solidFill>
                  <a:schemeClr val="bg1"/>
                </a:solidFill>
                <a:latin typeface="Arial" panose="020B0604020202020204" pitchFamily="34" charset="0"/>
                <a:cs typeface="Arial" panose="020B0604020202020204" pitchFamily="34" charset="0"/>
              </a:rPr>
              <a:t>01</a:t>
            </a:r>
            <a:endParaRPr lang="en-US" sz="5400" b="1">
              <a:solidFill>
                <a:schemeClr val="bg1"/>
              </a:solidFill>
              <a:latin typeface="Arial" panose="020B0604020202020204" pitchFamily="34" charset="0"/>
              <a:cs typeface="Arial" panose="020B0604020202020204" pitchFamily="34" charset="0"/>
            </a:endParaRPr>
          </a:p>
        </p:txBody>
      </p:sp>
      <p:sp>
        <p:nvSpPr>
          <p:cNvPr id="41" name="Oval 40"/>
          <p:cNvSpPr/>
          <p:nvPr/>
        </p:nvSpPr>
        <p:spPr>
          <a:xfrm>
            <a:off x="5134284" y="4685781"/>
            <a:ext cx="1349965" cy="1349965"/>
          </a:xfrm>
          <a:prstGeom prst="ellipse">
            <a:avLst/>
          </a:prstGeom>
          <a:solidFill>
            <a:schemeClr val="accent6">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vi-VN" sz="5400" b="1" smtClean="0">
                <a:solidFill>
                  <a:schemeClr val="bg1"/>
                </a:solidFill>
                <a:latin typeface="Arial" panose="020B0604020202020204" pitchFamily="34" charset="0"/>
                <a:cs typeface="Arial" panose="020B0604020202020204" pitchFamily="34" charset="0"/>
              </a:rPr>
              <a:t>02</a:t>
            </a:r>
            <a:endParaRPr lang="en-US" sz="5400" b="1">
              <a:solidFill>
                <a:schemeClr val="bg1"/>
              </a:solidFill>
              <a:latin typeface="Arial" panose="020B0604020202020204" pitchFamily="34" charset="0"/>
              <a:cs typeface="Arial" panose="020B0604020202020204" pitchFamily="34" charset="0"/>
            </a:endParaRPr>
          </a:p>
        </p:txBody>
      </p:sp>
      <p:sp>
        <p:nvSpPr>
          <p:cNvPr id="42" name="Oval 41"/>
          <p:cNvSpPr/>
          <p:nvPr/>
        </p:nvSpPr>
        <p:spPr>
          <a:xfrm>
            <a:off x="5134284" y="6842306"/>
            <a:ext cx="1349965" cy="1349965"/>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vi-VN" sz="5400" b="1" smtClean="0">
                <a:solidFill>
                  <a:schemeClr val="bg1"/>
                </a:solidFill>
                <a:latin typeface="Arial" panose="020B0604020202020204" pitchFamily="34" charset="0"/>
                <a:cs typeface="Arial" panose="020B0604020202020204" pitchFamily="34" charset="0"/>
              </a:rPr>
              <a:t>03</a:t>
            </a:r>
            <a:endParaRPr lang="en-US" sz="5400" b="1">
              <a:solidFill>
                <a:schemeClr val="bg1"/>
              </a:solidFill>
              <a:latin typeface="Arial" panose="020B0604020202020204" pitchFamily="34" charset="0"/>
              <a:cs typeface="Arial" panose="020B0604020202020204" pitchFamily="34" charset="0"/>
            </a:endParaRPr>
          </a:p>
        </p:txBody>
      </p:sp>
      <p:sp>
        <p:nvSpPr>
          <p:cNvPr id="43" name="Rectangle 42"/>
          <p:cNvSpPr/>
          <p:nvPr/>
        </p:nvSpPr>
        <p:spPr>
          <a:xfrm>
            <a:off x="7162800" y="2881528"/>
            <a:ext cx="7871065" cy="769441"/>
          </a:xfrm>
          <a:prstGeom prst="rect">
            <a:avLst/>
          </a:prstGeom>
        </p:spPr>
        <p:txBody>
          <a:bodyPr wrap="none">
            <a:spAutoFit/>
          </a:bodyPr>
          <a:lstStyle/>
          <a:p>
            <a:r>
              <a:rPr lang="en-US" sz="4400" b="1">
                <a:latin typeface="Arial" panose="020B0604020202020204" pitchFamily="34" charset="0"/>
                <a:cs typeface="Arial" panose="020B0604020202020204" pitchFamily="34" charset="0"/>
              </a:rPr>
              <a:t>Biến mảng và cấu trúc mảng</a:t>
            </a:r>
          </a:p>
        </p:txBody>
      </p:sp>
      <p:sp>
        <p:nvSpPr>
          <p:cNvPr id="44" name="Rectangle 43"/>
          <p:cNvSpPr/>
          <p:nvPr/>
        </p:nvSpPr>
        <p:spPr>
          <a:xfrm>
            <a:off x="7162800" y="4916266"/>
            <a:ext cx="8148384" cy="769441"/>
          </a:xfrm>
          <a:prstGeom prst="rect">
            <a:avLst/>
          </a:prstGeom>
        </p:spPr>
        <p:txBody>
          <a:bodyPr wrap="none">
            <a:spAutoFit/>
          </a:bodyPr>
          <a:lstStyle/>
          <a:p>
            <a:r>
              <a:rPr lang="en-US" sz="4400" b="1">
                <a:latin typeface="Arial" panose="020B0604020202020204" pitchFamily="34" charset="0"/>
                <a:cs typeface="Arial" panose="020B0604020202020204" pitchFamily="34" charset="0"/>
              </a:rPr>
              <a:t>Mảng một chiều trong Python</a:t>
            </a:r>
          </a:p>
        </p:txBody>
      </p:sp>
      <p:sp>
        <p:nvSpPr>
          <p:cNvPr id="45" name="Rectangle 44"/>
          <p:cNvSpPr/>
          <p:nvPr/>
        </p:nvSpPr>
        <p:spPr>
          <a:xfrm>
            <a:off x="7162800" y="6455460"/>
            <a:ext cx="9484557" cy="2123658"/>
          </a:xfrm>
          <a:prstGeom prst="rect">
            <a:avLst/>
          </a:prstGeom>
        </p:spPr>
        <p:txBody>
          <a:bodyPr wrap="square">
            <a:spAutoFit/>
          </a:bodyPr>
          <a:lstStyle/>
          <a:p>
            <a:pPr algn="just">
              <a:lnSpc>
                <a:spcPct val="150000"/>
              </a:lnSpc>
            </a:pPr>
            <a:r>
              <a:rPr lang="en-US" sz="4400" b="1">
                <a:latin typeface="Arial" panose="020B0604020202020204" pitchFamily="34" charset="0"/>
                <a:cs typeface="Arial" panose="020B0604020202020204" pitchFamily="34" charset="0"/>
              </a:rPr>
              <a:t>Một số hàm gộp và hàm phân tích thống kê</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p:cTn id="18" dur="500" fill="hold"/>
                                        <p:tgtEl>
                                          <p:spTgt spid="41"/>
                                        </p:tgtEl>
                                        <p:attrNameLst>
                                          <p:attrName>ppt_w</p:attrName>
                                        </p:attrNameLst>
                                      </p:cBhvr>
                                      <p:tavLst>
                                        <p:tav tm="0">
                                          <p:val>
                                            <p:fltVal val="0"/>
                                          </p:val>
                                        </p:tav>
                                        <p:tav tm="100000">
                                          <p:val>
                                            <p:strVal val="#ppt_w"/>
                                          </p:val>
                                        </p:tav>
                                      </p:tavLst>
                                    </p:anim>
                                    <p:anim calcmode="lin" valueType="num">
                                      <p:cBhvr>
                                        <p:cTn id="19" dur="500" fill="hold"/>
                                        <p:tgtEl>
                                          <p:spTgt spid="41"/>
                                        </p:tgtEl>
                                        <p:attrNameLst>
                                          <p:attrName>ppt_h</p:attrName>
                                        </p:attrNameLst>
                                      </p:cBhvr>
                                      <p:tavLst>
                                        <p:tav tm="0">
                                          <p:val>
                                            <p:fltVal val="0"/>
                                          </p:val>
                                        </p:tav>
                                        <p:tav tm="100000">
                                          <p:val>
                                            <p:strVal val="#ppt_h"/>
                                          </p:val>
                                        </p:tav>
                                      </p:tavLst>
                                    </p:anim>
                                    <p:animEffect transition="in" filter="fade">
                                      <p:cBhvr>
                                        <p:cTn id="20" dur="500"/>
                                        <p:tgtEl>
                                          <p:spTgt spid="41"/>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fltVal val="0"/>
                                          </p:val>
                                        </p:tav>
                                        <p:tav tm="100000">
                                          <p:val>
                                            <p:strVal val="#ppt_h"/>
                                          </p:val>
                                        </p:tav>
                                      </p:tavLst>
                                    </p:anim>
                                    <p:animEffect transition="in" filter="fade">
                                      <p:cBhvr>
                                        <p:cTn id="31" dur="500"/>
                                        <p:tgtEl>
                                          <p:spTgt spid="42"/>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left)">
                                      <p:cBhvr>
                                        <p:cTn id="3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38" name="Group 37"/>
          <p:cNvGrpSpPr/>
          <p:nvPr/>
        </p:nvGrpSpPr>
        <p:grpSpPr>
          <a:xfrm>
            <a:off x="1504046" y="801292"/>
            <a:ext cx="10522144" cy="8671682"/>
            <a:chOff x="3093580" y="806911"/>
            <a:chExt cx="10522144" cy="8671682"/>
          </a:xfrm>
        </p:grpSpPr>
        <p:grpSp>
          <p:nvGrpSpPr>
            <p:cNvPr id="2" name="Group 2"/>
            <p:cNvGrpSpPr/>
            <p:nvPr/>
          </p:nvGrpSpPr>
          <p:grpSpPr>
            <a:xfrm>
              <a:off x="3093580" y="806911"/>
              <a:ext cx="10522144" cy="1800789"/>
              <a:chOff x="0" y="0"/>
              <a:chExt cx="2512383" cy="429976"/>
            </a:xfrm>
          </p:grpSpPr>
          <p:sp>
            <p:nvSpPr>
              <p:cNvPr id="3" name="Freeform 3"/>
              <p:cNvSpPr/>
              <p:nvPr/>
            </p:nvSpPr>
            <p:spPr>
              <a:xfrm>
                <a:off x="0" y="0"/>
                <a:ext cx="2512383" cy="429976"/>
              </a:xfrm>
              <a:custGeom>
                <a:avLst/>
                <a:gdLst/>
                <a:ahLst/>
                <a:cxnLst/>
                <a:rect l="l" t="t" r="r" b="b"/>
                <a:pathLst>
                  <a:path w="2512383" h="429976">
                    <a:moveTo>
                      <a:pt x="14715" y="0"/>
                    </a:moveTo>
                    <a:lnTo>
                      <a:pt x="2497668" y="0"/>
                    </a:lnTo>
                    <a:cubicBezTo>
                      <a:pt x="2505795" y="0"/>
                      <a:pt x="2512383" y="6588"/>
                      <a:pt x="2512383" y="14715"/>
                    </a:cubicBezTo>
                    <a:lnTo>
                      <a:pt x="2512383" y="415261"/>
                    </a:lnTo>
                    <a:cubicBezTo>
                      <a:pt x="2512383" y="423388"/>
                      <a:pt x="2505795" y="429976"/>
                      <a:pt x="2497668" y="429976"/>
                    </a:cubicBezTo>
                    <a:lnTo>
                      <a:pt x="14715" y="429976"/>
                    </a:lnTo>
                    <a:cubicBezTo>
                      <a:pt x="6588" y="429976"/>
                      <a:pt x="0" y="423388"/>
                      <a:pt x="0" y="415261"/>
                    </a:cubicBezTo>
                    <a:lnTo>
                      <a:pt x="0" y="14715"/>
                    </a:lnTo>
                    <a:cubicBezTo>
                      <a:pt x="0" y="6588"/>
                      <a:pt x="6588" y="0"/>
                      <a:pt x="14715" y="0"/>
                    </a:cubicBezTo>
                    <a:close/>
                  </a:path>
                </a:pathLst>
              </a:custGeom>
              <a:solidFill>
                <a:srgbClr val="E7C2E8"/>
              </a:solidFill>
              <a:ln w="38100" cap="sq">
                <a:solidFill>
                  <a:srgbClr val="1E1E1E"/>
                </a:solidFill>
                <a:prstDash val="solid"/>
                <a:miter/>
              </a:ln>
            </p:spPr>
          </p:sp>
          <p:sp>
            <p:nvSpPr>
              <p:cNvPr id="4" name="TextBox 4"/>
              <p:cNvSpPr txBox="1"/>
              <p:nvPr/>
            </p:nvSpPr>
            <p:spPr>
              <a:xfrm>
                <a:off x="0" y="-38100"/>
                <a:ext cx="2512383" cy="46807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3093580" y="1903808"/>
              <a:ext cx="10522144" cy="7574785"/>
              <a:chOff x="0" y="-38100"/>
              <a:chExt cx="2512383" cy="1808639"/>
            </a:xfrm>
          </p:grpSpPr>
          <p:sp>
            <p:nvSpPr>
              <p:cNvPr id="6" name="Freeform 6"/>
              <p:cNvSpPr/>
              <p:nvPr/>
            </p:nvSpPr>
            <p:spPr>
              <a:xfrm>
                <a:off x="0" y="0"/>
                <a:ext cx="2512383" cy="1376156"/>
              </a:xfrm>
              <a:custGeom>
                <a:avLst/>
                <a:gdLst/>
                <a:ahLst/>
                <a:cxnLst/>
                <a:rect l="l" t="t" r="r" b="b"/>
                <a:pathLst>
                  <a:path w="2512383" h="1770539">
                    <a:moveTo>
                      <a:pt x="14715" y="0"/>
                    </a:moveTo>
                    <a:lnTo>
                      <a:pt x="2497668" y="0"/>
                    </a:lnTo>
                    <a:cubicBezTo>
                      <a:pt x="2505795" y="0"/>
                      <a:pt x="2512383" y="6588"/>
                      <a:pt x="2512383" y="14715"/>
                    </a:cubicBezTo>
                    <a:lnTo>
                      <a:pt x="2512383" y="1755824"/>
                    </a:lnTo>
                    <a:cubicBezTo>
                      <a:pt x="2512383" y="1763951"/>
                      <a:pt x="2505795" y="1770539"/>
                      <a:pt x="2497668" y="1770539"/>
                    </a:cubicBezTo>
                    <a:lnTo>
                      <a:pt x="14715" y="1770539"/>
                    </a:lnTo>
                    <a:cubicBezTo>
                      <a:pt x="6588" y="1770539"/>
                      <a:pt x="0" y="1763951"/>
                      <a:pt x="0" y="1755824"/>
                    </a:cubicBezTo>
                    <a:lnTo>
                      <a:pt x="0" y="14715"/>
                    </a:lnTo>
                    <a:cubicBezTo>
                      <a:pt x="0" y="6588"/>
                      <a:pt x="6588" y="0"/>
                      <a:pt x="14715" y="0"/>
                    </a:cubicBezTo>
                    <a:close/>
                  </a:path>
                </a:pathLst>
              </a:custGeom>
              <a:solidFill>
                <a:srgbClr val="F4F4F4"/>
              </a:solidFill>
              <a:ln w="38100" cap="sq">
                <a:solidFill>
                  <a:srgbClr val="1E1E1E"/>
                </a:solidFill>
                <a:prstDash val="solid"/>
                <a:miter/>
              </a:ln>
            </p:spPr>
          </p:sp>
          <p:sp>
            <p:nvSpPr>
              <p:cNvPr id="7" name="TextBox 7"/>
              <p:cNvSpPr txBox="1"/>
              <p:nvPr/>
            </p:nvSpPr>
            <p:spPr>
              <a:xfrm>
                <a:off x="0" y="-38100"/>
                <a:ext cx="2512383" cy="1808639"/>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5066765" y="1017247"/>
              <a:ext cx="6068385" cy="844013"/>
              <a:chOff x="0" y="0"/>
              <a:chExt cx="1448955" cy="201526"/>
            </a:xfrm>
          </p:grpSpPr>
          <p:sp>
            <p:nvSpPr>
              <p:cNvPr id="10" name="Freeform 10"/>
              <p:cNvSpPr/>
              <p:nvPr/>
            </p:nvSpPr>
            <p:spPr>
              <a:xfrm>
                <a:off x="0" y="0"/>
                <a:ext cx="1448955" cy="201526"/>
              </a:xfrm>
              <a:custGeom>
                <a:avLst/>
                <a:gdLst/>
                <a:ahLst/>
                <a:cxnLst/>
                <a:rect l="l" t="t" r="r" b="b"/>
                <a:pathLst>
                  <a:path w="1448955" h="201526">
                    <a:moveTo>
                      <a:pt x="100763" y="0"/>
                    </a:moveTo>
                    <a:lnTo>
                      <a:pt x="1348192" y="0"/>
                    </a:lnTo>
                    <a:cubicBezTo>
                      <a:pt x="1374916" y="0"/>
                      <a:pt x="1400545" y="10616"/>
                      <a:pt x="1419442" y="29513"/>
                    </a:cubicBezTo>
                    <a:cubicBezTo>
                      <a:pt x="1438339" y="48410"/>
                      <a:pt x="1448955" y="74039"/>
                      <a:pt x="1448955" y="100763"/>
                    </a:cubicBezTo>
                    <a:lnTo>
                      <a:pt x="1448955" y="100763"/>
                    </a:lnTo>
                    <a:cubicBezTo>
                      <a:pt x="1448955" y="127487"/>
                      <a:pt x="1438339" y="153116"/>
                      <a:pt x="1419442" y="172013"/>
                    </a:cubicBezTo>
                    <a:cubicBezTo>
                      <a:pt x="1400545" y="190910"/>
                      <a:pt x="1374916" y="201526"/>
                      <a:pt x="1348192" y="201526"/>
                    </a:cubicBezTo>
                    <a:lnTo>
                      <a:pt x="100763" y="201526"/>
                    </a:lnTo>
                    <a:cubicBezTo>
                      <a:pt x="74039" y="201526"/>
                      <a:pt x="48410" y="190910"/>
                      <a:pt x="29513" y="172013"/>
                    </a:cubicBezTo>
                    <a:cubicBezTo>
                      <a:pt x="10616" y="153116"/>
                      <a:pt x="0" y="127487"/>
                      <a:pt x="0" y="100763"/>
                    </a:cubicBezTo>
                    <a:lnTo>
                      <a:pt x="0" y="100763"/>
                    </a:lnTo>
                    <a:cubicBezTo>
                      <a:pt x="0" y="74039"/>
                      <a:pt x="10616" y="48410"/>
                      <a:pt x="29513" y="29513"/>
                    </a:cubicBezTo>
                    <a:cubicBezTo>
                      <a:pt x="48410" y="10616"/>
                      <a:pt x="74039" y="0"/>
                      <a:pt x="100763" y="0"/>
                    </a:cubicBezTo>
                    <a:close/>
                  </a:path>
                </a:pathLst>
              </a:custGeom>
              <a:solidFill>
                <a:srgbClr val="F4F4F4"/>
              </a:solidFill>
              <a:ln w="38100" cap="rnd">
                <a:solidFill>
                  <a:srgbClr val="1E1E1E"/>
                </a:solidFill>
                <a:prstDash val="solid"/>
                <a:round/>
              </a:ln>
            </p:spPr>
          </p:sp>
          <p:sp>
            <p:nvSpPr>
              <p:cNvPr id="11" name="TextBox 11"/>
              <p:cNvSpPr txBox="1"/>
              <p:nvPr/>
            </p:nvSpPr>
            <p:spPr>
              <a:xfrm>
                <a:off x="0" y="-38100"/>
                <a:ext cx="1448955" cy="239626"/>
              </a:xfrm>
              <a:prstGeom prst="rect">
                <a:avLst/>
              </a:prstGeom>
            </p:spPr>
            <p:txBody>
              <a:bodyPr lIns="50800" tIns="50800" rIns="50800" bIns="50800" rtlCol="0" anchor="ctr"/>
              <a:lstStyle/>
              <a:p>
                <a:pPr algn="ctr">
                  <a:lnSpc>
                    <a:spcPts val="2659"/>
                  </a:lnSpc>
                  <a:spcBef>
                    <a:spcPct val="0"/>
                  </a:spcBef>
                </a:pPr>
                <a:endParaRPr/>
              </a:p>
            </p:txBody>
          </p:sp>
        </p:grpSp>
        <p:grpSp>
          <p:nvGrpSpPr>
            <p:cNvPr id="31" name="Group 31"/>
            <p:cNvGrpSpPr/>
            <p:nvPr/>
          </p:nvGrpSpPr>
          <p:grpSpPr>
            <a:xfrm>
              <a:off x="11514914" y="1017247"/>
              <a:ext cx="844013" cy="844013"/>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92"/>
              </a:solidFill>
              <a:ln w="38100" cap="sq">
                <a:solidFill>
                  <a:srgbClr val="1E1E1E"/>
                </a:solidFill>
                <a:prstDash val="solid"/>
                <a:miter/>
              </a:ln>
            </p:spPr>
          </p:sp>
          <p:sp>
            <p:nvSpPr>
              <p:cNvPr id="33" name="TextBox 3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4" name="Freeform 34"/>
            <p:cNvSpPr/>
            <p:nvPr/>
          </p:nvSpPr>
          <p:spPr>
            <a:xfrm>
              <a:off x="11735816" y="1217136"/>
              <a:ext cx="402210" cy="402210"/>
            </a:xfrm>
            <a:custGeom>
              <a:avLst/>
              <a:gdLst/>
              <a:ahLst/>
              <a:cxnLst/>
              <a:rect l="l" t="t" r="r" b="b"/>
              <a:pathLst>
                <a:path w="402210" h="402210">
                  <a:moveTo>
                    <a:pt x="0" y="0"/>
                  </a:moveTo>
                  <a:lnTo>
                    <a:pt x="402210" y="0"/>
                  </a:lnTo>
                  <a:lnTo>
                    <a:pt x="402210" y="402210"/>
                  </a:lnTo>
                  <a:lnTo>
                    <a:pt x="0" y="402210"/>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sp>
          <p:nvSpPr>
            <p:cNvPr id="36" name="Rectangle 35"/>
            <p:cNvSpPr/>
            <p:nvPr/>
          </p:nvSpPr>
          <p:spPr>
            <a:xfrm>
              <a:off x="3748587" y="2926690"/>
              <a:ext cx="8818828" cy="3416320"/>
            </a:xfrm>
            <a:prstGeom prst="rect">
              <a:avLst/>
            </a:prstGeom>
          </p:spPr>
          <p:txBody>
            <a:bodyPr wrap="square">
              <a:spAutoFit/>
            </a:bodyPr>
            <a:lstStyle/>
            <a:p>
              <a:pPr algn="ctr">
                <a:lnSpc>
                  <a:spcPct val="150000"/>
                </a:lnSpc>
              </a:pPr>
              <a:r>
                <a:rPr lang="en-US" sz="7200" b="1" smtClean="0">
                  <a:latin typeface="Arial" panose="020B0604020202020204" pitchFamily="34" charset="0"/>
                  <a:cs typeface="Arial" panose="020B0604020202020204" pitchFamily="34" charset="0"/>
                </a:rPr>
                <a:t>BIẾN MẢNG VÀ CẤU TRÚC MẢNG</a:t>
              </a:r>
              <a:endParaRPr lang="en-US" sz="7200" b="1">
                <a:latin typeface="Arial" panose="020B0604020202020204" pitchFamily="34" charset="0"/>
                <a:cs typeface="Arial" panose="020B0604020202020204" pitchFamily="34" charset="0"/>
              </a:endParaRPr>
            </a:p>
          </p:txBody>
        </p:sp>
      </p:grpSp>
      <p:grpSp>
        <p:nvGrpSpPr>
          <p:cNvPr id="37" name="Group 36"/>
          <p:cNvGrpSpPr/>
          <p:nvPr/>
        </p:nvGrpSpPr>
        <p:grpSpPr>
          <a:xfrm>
            <a:off x="10896600" y="4149577"/>
            <a:ext cx="5928911" cy="4527400"/>
            <a:chOff x="9715968" y="2757269"/>
            <a:chExt cx="7543332" cy="5760194"/>
          </a:xfrm>
        </p:grpSpPr>
        <p:grpSp>
          <p:nvGrpSpPr>
            <p:cNvPr id="12" name="Group 12"/>
            <p:cNvGrpSpPr/>
            <p:nvPr/>
          </p:nvGrpSpPr>
          <p:grpSpPr>
            <a:xfrm>
              <a:off x="9715968" y="2757269"/>
              <a:ext cx="7543332" cy="1800789"/>
              <a:chOff x="0" y="0"/>
              <a:chExt cx="1801129" cy="429976"/>
            </a:xfrm>
          </p:grpSpPr>
          <p:sp>
            <p:nvSpPr>
              <p:cNvPr id="13" name="Freeform 13"/>
              <p:cNvSpPr/>
              <p:nvPr/>
            </p:nvSpPr>
            <p:spPr>
              <a:xfrm>
                <a:off x="0" y="0"/>
                <a:ext cx="1801129" cy="429976"/>
              </a:xfrm>
              <a:custGeom>
                <a:avLst/>
                <a:gdLst/>
                <a:ahLst/>
                <a:cxnLst/>
                <a:rect l="l" t="t" r="r" b="b"/>
                <a:pathLst>
                  <a:path w="1801129" h="429976">
                    <a:moveTo>
                      <a:pt x="20527" y="0"/>
                    </a:moveTo>
                    <a:lnTo>
                      <a:pt x="1780603" y="0"/>
                    </a:lnTo>
                    <a:cubicBezTo>
                      <a:pt x="1786047" y="0"/>
                      <a:pt x="1791268" y="2163"/>
                      <a:pt x="1795117" y="6012"/>
                    </a:cubicBezTo>
                    <a:cubicBezTo>
                      <a:pt x="1798967" y="9862"/>
                      <a:pt x="1801129" y="15083"/>
                      <a:pt x="1801129" y="20527"/>
                    </a:cubicBezTo>
                    <a:lnTo>
                      <a:pt x="1801129" y="409450"/>
                    </a:lnTo>
                    <a:cubicBezTo>
                      <a:pt x="1801129" y="414894"/>
                      <a:pt x="1798967" y="420115"/>
                      <a:pt x="1795117" y="423964"/>
                    </a:cubicBezTo>
                    <a:cubicBezTo>
                      <a:pt x="1791268" y="427814"/>
                      <a:pt x="1786047" y="429976"/>
                      <a:pt x="1780603" y="429976"/>
                    </a:cubicBezTo>
                    <a:lnTo>
                      <a:pt x="20527" y="429976"/>
                    </a:lnTo>
                    <a:cubicBezTo>
                      <a:pt x="15083" y="429976"/>
                      <a:pt x="9862" y="427814"/>
                      <a:pt x="6012" y="423964"/>
                    </a:cubicBezTo>
                    <a:cubicBezTo>
                      <a:pt x="2163" y="420115"/>
                      <a:pt x="0" y="414894"/>
                      <a:pt x="0" y="409450"/>
                    </a:cubicBezTo>
                    <a:lnTo>
                      <a:pt x="0" y="20527"/>
                    </a:lnTo>
                    <a:cubicBezTo>
                      <a:pt x="0" y="15083"/>
                      <a:pt x="2163" y="9862"/>
                      <a:pt x="6012" y="6012"/>
                    </a:cubicBezTo>
                    <a:cubicBezTo>
                      <a:pt x="9862" y="2163"/>
                      <a:pt x="15083" y="0"/>
                      <a:pt x="20527" y="0"/>
                    </a:cubicBezTo>
                    <a:close/>
                  </a:path>
                </a:pathLst>
              </a:custGeom>
              <a:solidFill>
                <a:srgbClr val="88CDCF"/>
              </a:solidFill>
              <a:ln w="38100" cap="sq">
                <a:solidFill>
                  <a:srgbClr val="1E1E1E"/>
                </a:solidFill>
                <a:prstDash val="solid"/>
                <a:miter/>
              </a:ln>
            </p:spPr>
          </p:sp>
          <p:sp>
            <p:nvSpPr>
              <p:cNvPr id="14" name="TextBox 14"/>
              <p:cNvSpPr txBox="1"/>
              <p:nvPr/>
            </p:nvSpPr>
            <p:spPr>
              <a:xfrm>
                <a:off x="0" y="-38100"/>
                <a:ext cx="1801129" cy="468076"/>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9715968" y="4013733"/>
              <a:ext cx="7543332" cy="4503730"/>
              <a:chOff x="0" y="0"/>
              <a:chExt cx="1801129" cy="1075360"/>
            </a:xfrm>
          </p:grpSpPr>
          <p:sp>
            <p:nvSpPr>
              <p:cNvPr id="16" name="Freeform 16"/>
              <p:cNvSpPr/>
              <p:nvPr/>
            </p:nvSpPr>
            <p:spPr>
              <a:xfrm>
                <a:off x="0" y="0"/>
                <a:ext cx="1801129" cy="1075360"/>
              </a:xfrm>
              <a:custGeom>
                <a:avLst/>
                <a:gdLst/>
                <a:ahLst/>
                <a:cxnLst/>
                <a:rect l="l" t="t" r="r" b="b"/>
                <a:pathLst>
                  <a:path w="1801129" h="1075360">
                    <a:moveTo>
                      <a:pt x="20527" y="0"/>
                    </a:moveTo>
                    <a:lnTo>
                      <a:pt x="1780603" y="0"/>
                    </a:lnTo>
                    <a:cubicBezTo>
                      <a:pt x="1786047" y="0"/>
                      <a:pt x="1791268" y="2163"/>
                      <a:pt x="1795117" y="6012"/>
                    </a:cubicBezTo>
                    <a:cubicBezTo>
                      <a:pt x="1798967" y="9862"/>
                      <a:pt x="1801129" y="15083"/>
                      <a:pt x="1801129" y="20527"/>
                    </a:cubicBezTo>
                    <a:lnTo>
                      <a:pt x="1801129" y="1054834"/>
                    </a:lnTo>
                    <a:cubicBezTo>
                      <a:pt x="1801129" y="1060278"/>
                      <a:pt x="1798967" y="1065499"/>
                      <a:pt x="1795117" y="1069348"/>
                    </a:cubicBezTo>
                    <a:cubicBezTo>
                      <a:pt x="1791268" y="1073198"/>
                      <a:pt x="1786047" y="1075360"/>
                      <a:pt x="1780603" y="1075360"/>
                    </a:cubicBezTo>
                    <a:lnTo>
                      <a:pt x="20527" y="1075360"/>
                    </a:lnTo>
                    <a:cubicBezTo>
                      <a:pt x="9190" y="1075360"/>
                      <a:pt x="0" y="1066170"/>
                      <a:pt x="0" y="1054834"/>
                    </a:cubicBezTo>
                    <a:lnTo>
                      <a:pt x="0" y="20527"/>
                    </a:lnTo>
                    <a:cubicBezTo>
                      <a:pt x="0" y="15083"/>
                      <a:pt x="2163" y="9862"/>
                      <a:pt x="6012" y="6012"/>
                    </a:cubicBezTo>
                    <a:cubicBezTo>
                      <a:pt x="9862" y="2163"/>
                      <a:pt x="15083" y="0"/>
                      <a:pt x="20527" y="0"/>
                    </a:cubicBezTo>
                    <a:close/>
                  </a:path>
                </a:pathLst>
              </a:custGeom>
              <a:solidFill>
                <a:srgbClr val="FDFFE1"/>
              </a:solidFill>
              <a:ln w="38100" cap="sq">
                <a:solidFill>
                  <a:srgbClr val="1E1E1E"/>
                </a:solidFill>
                <a:prstDash val="solid"/>
                <a:miter/>
              </a:ln>
            </p:spPr>
          </p:sp>
          <p:sp>
            <p:nvSpPr>
              <p:cNvPr id="17" name="TextBox 17"/>
              <p:cNvSpPr txBox="1"/>
              <p:nvPr/>
            </p:nvSpPr>
            <p:spPr>
              <a:xfrm>
                <a:off x="0" y="-38100"/>
                <a:ext cx="1801129" cy="111346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0156550" y="3109519"/>
              <a:ext cx="548144" cy="54814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0919776" y="3109519"/>
              <a:ext cx="548144" cy="54814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a:off x="11683002" y="3109519"/>
              <a:ext cx="548144" cy="548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a:off x="13063602" y="3125148"/>
              <a:ext cx="3683305" cy="516886"/>
              <a:chOff x="0" y="0"/>
              <a:chExt cx="879466" cy="123417"/>
            </a:xfrm>
          </p:grpSpPr>
          <p:sp>
            <p:nvSpPr>
              <p:cNvPr id="28" name="Freeform 28"/>
              <p:cNvSpPr/>
              <p:nvPr/>
            </p:nvSpPr>
            <p:spPr>
              <a:xfrm>
                <a:off x="0" y="0"/>
                <a:ext cx="879466" cy="123417"/>
              </a:xfrm>
              <a:custGeom>
                <a:avLst/>
                <a:gdLst/>
                <a:ahLst/>
                <a:cxnLst/>
                <a:rect l="l" t="t" r="r" b="b"/>
                <a:pathLst>
                  <a:path w="879466" h="123417">
                    <a:moveTo>
                      <a:pt x="61709" y="0"/>
                    </a:moveTo>
                    <a:lnTo>
                      <a:pt x="817758" y="0"/>
                    </a:lnTo>
                    <a:cubicBezTo>
                      <a:pt x="834124" y="0"/>
                      <a:pt x="849820" y="6501"/>
                      <a:pt x="861392" y="18074"/>
                    </a:cubicBezTo>
                    <a:cubicBezTo>
                      <a:pt x="872965" y="29647"/>
                      <a:pt x="879466" y="45343"/>
                      <a:pt x="879466" y="61709"/>
                    </a:cubicBezTo>
                    <a:lnTo>
                      <a:pt x="879466" y="61709"/>
                    </a:lnTo>
                    <a:cubicBezTo>
                      <a:pt x="879466" y="78075"/>
                      <a:pt x="872965" y="93771"/>
                      <a:pt x="861392" y="105343"/>
                    </a:cubicBezTo>
                    <a:cubicBezTo>
                      <a:pt x="849820" y="116916"/>
                      <a:pt x="834124" y="123417"/>
                      <a:pt x="817758" y="123417"/>
                    </a:cubicBezTo>
                    <a:lnTo>
                      <a:pt x="61709" y="123417"/>
                    </a:lnTo>
                    <a:cubicBezTo>
                      <a:pt x="45343" y="123417"/>
                      <a:pt x="29647" y="116916"/>
                      <a:pt x="18074" y="105343"/>
                    </a:cubicBezTo>
                    <a:cubicBezTo>
                      <a:pt x="6501" y="93771"/>
                      <a:pt x="0" y="78075"/>
                      <a:pt x="0" y="61709"/>
                    </a:cubicBezTo>
                    <a:lnTo>
                      <a:pt x="0" y="61709"/>
                    </a:lnTo>
                    <a:cubicBezTo>
                      <a:pt x="0" y="45343"/>
                      <a:pt x="6501" y="29647"/>
                      <a:pt x="18074" y="18074"/>
                    </a:cubicBezTo>
                    <a:cubicBezTo>
                      <a:pt x="29647" y="6501"/>
                      <a:pt x="45343" y="0"/>
                      <a:pt x="61709" y="0"/>
                    </a:cubicBezTo>
                    <a:close/>
                  </a:path>
                </a:pathLst>
              </a:custGeom>
              <a:solidFill>
                <a:srgbClr val="F4F4F4"/>
              </a:solidFill>
              <a:ln w="38100" cap="rnd">
                <a:solidFill>
                  <a:srgbClr val="1E1E1E"/>
                </a:solidFill>
                <a:prstDash val="solid"/>
                <a:round/>
              </a:ln>
            </p:spPr>
          </p:sp>
          <p:sp>
            <p:nvSpPr>
              <p:cNvPr id="29" name="TextBox 29"/>
              <p:cNvSpPr txBox="1"/>
              <p:nvPr/>
            </p:nvSpPr>
            <p:spPr>
              <a:xfrm>
                <a:off x="0" y="-38100"/>
                <a:ext cx="879466" cy="161517"/>
              </a:xfrm>
              <a:prstGeom prst="rect">
                <a:avLst/>
              </a:prstGeom>
            </p:spPr>
            <p:txBody>
              <a:bodyPr lIns="50800" tIns="50800" rIns="50800" bIns="50800" rtlCol="0" anchor="ctr"/>
              <a:lstStyle/>
              <a:p>
                <a:pPr algn="ctr">
                  <a:lnSpc>
                    <a:spcPts val="2659"/>
                  </a:lnSpc>
                  <a:spcBef>
                    <a:spcPct val="0"/>
                  </a:spcBef>
                </a:pPr>
                <a:endParaRPr/>
              </a:p>
            </p:txBody>
          </p:sp>
        </p:grpSp>
        <p:sp>
          <p:nvSpPr>
            <p:cNvPr id="30" name="TextBox 30"/>
            <p:cNvSpPr txBox="1"/>
            <p:nvPr/>
          </p:nvSpPr>
          <p:spPr>
            <a:xfrm>
              <a:off x="10098245" y="4892528"/>
              <a:ext cx="6684222" cy="2123658"/>
            </a:xfrm>
            <a:prstGeom prst="rect">
              <a:avLst/>
            </a:prstGeom>
          </p:spPr>
          <p:txBody>
            <a:bodyPr lIns="0" tIns="0" rIns="0" bIns="0" rtlCol="0" anchor="t">
              <a:spAutoFit/>
            </a:bodyPr>
            <a:lstStyle/>
            <a:p>
              <a:pPr algn="ctr"/>
              <a:r>
                <a:rPr lang="vi-VN" sz="13800" b="1" smtClean="0">
                  <a:solidFill>
                    <a:srgbClr val="1E1E1E"/>
                  </a:solidFill>
                  <a:latin typeface="Arial" panose="020B0604020202020204" pitchFamily="34" charset="0"/>
                  <a:cs typeface="Arial" panose="020B0604020202020204" pitchFamily="34" charset="0"/>
                </a:rPr>
                <a:t>01</a:t>
              </a:r>
              <a:endParaRPr lang="en-US" sz="13800" b="1">
                <a:solidFill>
                  <a:srgbClr val="1E1E1E"/>
                </a:solidFill>
                <a:latin typeface="Arial" panose="020B0604020202020204" pitchFamily="34" charset="0"/>
                <a:cs typeface="Arial" panose="020B0604020202020204" pitchFamily="34" charset="0"/>
              </a:endParaRPr>
            </a:p>
          </p:txBody>
        </p:sp>
      </p:grpSp>
      <p:pic>
        <p:nvPicPr>
          <p:cNvPr id="39" name="Picture 38"/>
          <p:cNvPicPr>
            <a:picLocks noChangeAspect="1"/>
          </p:cNvPicPr>
          <p:nvPr/>
        </p:nvPicPr>
        <p:blipFill>
          <a:blip r:embed="rId6"/>
          <a:stretch>
            <a:fillRect/>
          </a:stretch>
        </p:blipFill>
        <p:spPr>
          <a:xfrm flipH="1">
            <a:off x="62808" y="7265270"/>
            <a:ext cx="5170043" cy="2988710"/>
          </a:xfrm>
          <a:prstGeom prst="rect">
            <a:avLst/>
          </a:prstGeom>
        </p:spPr>
      </p:pic>
    </p:spTree>
  </p:cSld>
  <p:clrMapOvr>
    <a:masterClrMapping/>
  </p:clrMapOvr>
  <p:transition spd="med">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FE1"/>
        </a:solidFill>
        <a:effectLst/>
      </p:bgPr>
    </p:bg>
    <p:spTree>
      <p:nvGrpSpPr>
        <p:cNvPr id="1" name=""/>
        <p:cNvGrpSpPr/>
        <p:nvPr/>
      </p:nvGrpSpPr>
      <p:grpSpPr>
        <a:xfrm>
          <a:off x="0" y="0"/>
          <a:ext cx="0" cy="0"/>
          <a:chOff x="0" y="0"/>
          <a:chExt cx="0" cy="0"/>
        </a:xfrm>
      </p:grpSpPr>
      <p:grpSp>
        <p:nvGrpSpPr>
          <p:cNvPr id="2" name="Group 2"/>
          <p:cNvGrpSpPr/>
          <p:nvPr/>
        </p:nvGrpSpPr>
        <p:grpSpPr>
          <a:xfrm>
            <a:off x="765985" y="726795"/>
            <a:ext cx="10781390" cy="1800789"/>
            <a:chOff x="0" y="0"/>
            <a:chExt cx="2574284" cy="429976"/>
          </a:xfrm>
        </p:grpSpPr>
        <p:sp>
          <p:nvSpPr>
            <p:cNvPr id="3" name="Freeform 3"/>
            <p:cNvSpPr/>
            <p:nvPr/>
          </p:nvSpPr>
          <p:spPr>
            <a:xfrm>
              <a:off x="0" y="0"/>
              <a:ext cx="2574284" cy="429976"/>
            </a:xfrm>
            <a:custGeom>
              <a:avLst/>
              <a:gdLst/>
              <a:ahLst/>
              <a:cxnLst/>
              <a:rect l="l" t="t" r="r" b="b"/>
              <a:pathLst>
                <a:path w="2574284" h="429976">
                  <a:moveTo>
                    <a:pt x="14362" y="0"/>
                  </a:moveTo>
                  <a:lnTo>
                    <a:pt x="2559922" y="0"/>
                  </a:lnTo>
                  <a:cubicBezTo>
                    <a:pt x="2563731" y="0"/>
                    <a:pt x="2567384" y="1513"/>
                    <a:pt x="2570077" y="4206"/>
                  </a:cubicBezTo>
                  <a:cubicBezTo>
                    <a:pt x="2572771" y="6900"/>
                    <a:pt x="2574284" y="10553"/>
                    <a:pt x="2574284" y="14362"/>
                  </a:cubicBezTo>
                  <a:lnTo>
                    <a:pt x="2574284" y="415615"/>
                  </a:lnTo>
                  <a:cubicBezTo>
                    <a:pt x="2574284" y="423546"/>
                    <a:pt x="2567854" y="429976"/>
                    <a:pt x="2559922" y="429976"/>
                  </a:cubicBezTo>
                  <a:lnTo>
                    <a:pt x="14362" y="429976"/>
                  </a:lnTo>
                  <a:cubicBezTo>
                    <a:pt x="10553" y="429976"/>
                    <a:pt x="6900" y="428463"/>
                    <a:pt x="4206" y="425770"/>
                  </a:cubicBezTo>
                  <a:cubicBezTo>
                    <a:pt x="1513" y="423077"/>
                    <a:pt x="0" y="419424"/>
                    <a:pt x="0" y="415615"/>
                  </a:cubicBezTo>
                  <a:lnTo>
                    <a:pt x="0" y="14362"/>
                  </a:lnTo>
                  <a:cubicBezTo>
                    <a:pt x="0" y="6430"/>
                    <a:pt x="6430" y="0"/>
                    <a:pt x="14362" y="0"/>
                  </a:cubicBezTo>
                  <a:close/>
                </a:path>
              </a:pathLst>
            </a:custGeom>
            <a:solidFill>
              <a:srgbClr val="E7BD4C"/>
            </a:solidFill>
            <a:ln w="38100" cap="sq">
              <a:solidFill>
                <a:srgbClr val="1E1E1E"/>
              </a:solidFill>
              <a:prstDash val="solid"/>
              <a:miter/>
            </a:ln>
          </p:spPr>
        </p:sp>
        <p:sp>
          <p:nvSpPr>
            <p:cNvPr id="4" name="TextBox 4"/>
            <p:cNvSpPr txBox="1"/>
            <p:nvPr/>
          </p:nvSpPr>
          <p:spPr>
            <a:xfrm>
              <a:off x="0" y="-38100"/>
              <a:ext cx="2574284" cy="46807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765985" y="1983258"/>
            <a:ext cx="10781390" cy="7576947"/>
            <a:chOff x="0" y="0"/>
            <a:chExt cx="2574284" cy="1809156"/>
          </a:xfrm>
        </p:grpSpPr>
        <p:sp>
          <p:nvSpPr>
            <p:cNvPr id="6" name="Freeform 6"/>
            <p:cNvSpPr/>
            <p:nvPr/>
          </p:nvSpPr>
          <p:spPr>
            <a:xfrm>
              <a:off x="0" y="0"/>
              <a:ext cx="2574284" cy="1809155"/>
            </a:xfrm>
            <a:custGeom>
              <a:avLst/>
              <a:gdLst/>
              <a:ahLst/>
              <a:cxnLst/>
              <a:rect l="l" t="t" r="r" b="b"/>
              <a:pathLst>
                <a:path w="2574284" h="1809155">
                  <a:moveTo>
                    <a:pt x="14362" y="0"/>
                  </a:moveTo>
                  <a:lnTo>
                    <a:pt x="2559922" y="0"/>
                  </a:lnTo>
                  <a:cubicBezTo>
                    <a:pt x="2563731" y="0"/>
                    <a:pt x="2567384" y="1513"/>
                    <a:pt x="2570077" y="4206"/>
                  </a:cubicBezTo>
                  <a:cubicBezTo>
                    <a:pt x="2572771" y="6900"/>
                    <a:pt x="2574284" y="10553"/>
                    <a:pt x="2574284" y="14362"/>
                  </a:cubicBezTo>
                  <a:lnTo>
                    <a:pt x="2574284" y="1794794"/>
                  </a:lnTo>
                  <a:cubicBezTo>
                    <a:pt x="2574284" y="1798603"/>
                    <a:pt x="2572771" y="1802256"/>
                    <a:pt x="2570077" y="1804949"/>
                  </a:cubicBezTo>
                  <a:cubicBezTo>
                    <a:pt x="2567384" y="1807642"/>
                    <a:pt x="2563731" y="1809155"/>
                    <a:pt x="2559922" y="1809155"/>
                  </a:cubicBezTo>
                  <a:lnTo>
                    <a:pt x="14362" y="1809155"/>
                  </a:lnTo>
                  <a:cubicBezTo>
                    <a:pt x="6430" y="1809155"/>
                    <a:pt x="0" y="1802726"/>
                    <a:pt x="0" y="1794794"/>
                  </a:cubicBezTo>
                  <a:lnTo>
                    <a:pt x="0" y="14362"/>
                  </a:lnTo>
                  <a:cubicBezTo>
                    <a:pt x="0" y="6430"/>
                    <a:pt x="6430" y="0"/>
                    <a:pt x="14362" y="0"/>
                  </a:cubicBezTo>
                  <a:close/>
                </a:path>
              </a:pathLst>
            </a:custGeom>
            <a:solidFill>
              <a:srgbClr val="F4F4F4"/>
            </a:solidFill>
            <a:ln w="38100" cap="sq">
              <a:solidFill>
                <a:srgbClr val="1E1E1E"/>
              </a:solidFill>
              <a:prstDash val="solid"/>
              <a:miter/>
            </a:ln>
          </p:spPr>
        </p:sp>
        <p:sp>
          <p:nvSpPr>
            <p:cNvPr id="7" name="TextBox 7"/>
            <p:cNvSpPr txBox="1"/>
            <p:nvPr/>
          </p:nvSpPr>
          <p:spPr>
            <a:xfrm>
              <a:off x="0" y="-38100"/>
              <a:ext cx="2574284" cy="1847256"/>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231723" y="1079045"/>
            <a:ext cx="548144" cy="54814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994948" y="1079045"/>
            <a:ext cx="548144" cy="54814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2758174" y="1079045"/>
            <a:ext cx="548144" cy="54814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4422957" y="1110303"/>
            <a:ext cx="6230676" cy="516886"/>
            <a:chOff x="0" y="0"/>
            <a:chExt cx="1487705" cy="123417"/>
          </a:xfrm>
        </p:grpSpPr>
        <p:sp>
          <p:nvSpPr>
            <p:cNvPr id="18" name="Freeform 18"/>
            <p:cNvSpPr/>
            <p:nvPr/>
          </p:nvSpPr>
          <p:spPr>
            <a:xfrm>
              <a:off x="0" y="0"/>
              <a:ext cx="1487705" cy="123417"/>
            </a:xfrm>
            <a:custGeom>
              <a:avLst/>
              <a:gdLst/>
              <a:ahLst/>
              <a:cxnLst/>
              <a:rect l="l" t="t" r="r" b="b"/>
              <a:pathLst>
                <a:path w="1487705" h="123417">
                  <a:moveTo>
                    <a:pt x="61709" y="0"/>
                  </a:moveTo>
                  <a:lnTo>
                    <a:pt x="1425996" y="0"/>
                  </a:lnTo>
                  <a:cubicBezTo>
                    <a:pt x="1442363" y="0"/>
                    <a:pt x="1458058" y="6501"/>
                    <a:pt x="1469631" y="18074"/>
                  </a:cubicBezTo>
                  <a:cubicBezTo>
                    <a:pt x="1481204" y="29647"/>
                    <a:pt x="1487705" y="45343"/>
                    <a:pt x="1487705" y="61709"/>
                  </a:cubicBezTo>
                  <a:lnTo>
                    <a:pt x="1487705" y="61709"/>
                  </a:lnTo>
                  <a:cubicBezTo>
                    <a:pt x="1487705" y="78075"/>
                    <a:pt x="1481204" y="93771"/>
                    <a:pt x="1469631" y="105343"/>
                  </a:cubicBezTo>
                  <a:cubicBezTo>
                    <a:pt x="1458058" y="116916"/>
                    <a:pt x="1442363" y="123417"/>
                    <a:pt x="1425996" y="123417"/>
                  </a:cubicBezTo>
                  <a:lnTo>
                    <a:pt x="61709" y="123417"/>
                  </a:lnTo>
                  <a:cubicBezTo>
                    <a:pt x="45343" y="123417"/>
                    <a:pt x="29647" y="116916"/>
                    <a:pt x="18074" y="105343"/>
                  </a:cubicBezTo>
                  <a:cubicBezTo>
                    <a:pt x="6501" y="93771"/>
                    <a:pt x="0" y="78075"/>
                    <a:pt x="0" y="61709"/>
                  </a:cubicBezTo>
                  <a:lnTo>
                    <a:pt x="0" y="61709"/>
                  </a:lnTo>
                  <a:cubicBezTo>
                    <a:pt x="0" y="45343"/>
                    <a:pt x="6501" y="29647"/>
                    <a:pt x="18074" y="18074"/>
                  </a:cubicBezTo>
                  <a:cubicBezTo>
                    <a:pt x="29647" y="6501"/>
                    <a:pt x="45343" y="0"/>
                    <a:pt x="61709" y="0"/>
                  </a:cubicBezTo>
                  <a:close/>
                </a:path>
              </a:pathLst>
            </a:custGeom>
            <a:solidFill>
              <a:srgbClr val="F4F4F4"/>
            </a:solidFill>
            <a:ln w="38100" cap="rnd">
              <a:solidFill>
                <a:srgbClr val="1E1E1E"/>
              </a:solidFill>
              <a:prstDash val="solid"/>
              <a:round/>
            </a:ln>
          </p:spPr>
        </p:sp>
        <p:sp>
          <p:nvSpPr>
            <p:cNvPr id="19" name="TextBox 19"/>
            <p:cNvSpPr txBox="1"/>
            <p:nvPr/>
          </p:nvSpPr>
          <p:spPr>
            <a:xfrm>
              <a:off x="0" y="-38100"/>
              <a:ext cx="1487705" cy="161517"/>
            </a:xfrm>
            <a:prstGeom prst="rect">
              <a:avLst/>
            </a:prstGeom>
          </p:spPr>
          <p:txBody>
            <a:bodyPr lIns="50800" tIns="50800" rIns="50800" bIns="50800" rtlCol="0" anchor="ctr"/>
            <a:lstStyle/>
            <a:p>
              <a:pPr algn="ctr">
                <a:lnSpc>
                  <a:spcPts val="2659"/>
                </a:lnSpc>
                <a:spcBef>
                  <a:spcPct val="0"/>
                </a:spcBef>
              </a:pPr>
              <a:endParaRPr/>
            </a:p>
          </p:txBody>
        </p:sp>
      </p:grpSp>
      <p:sp>
        <p:nvSpPr>
          <p:cNvPr id="26" name="Rectangle 25"/>
          <p:cNvSpPr/>
          <p:nvPr/>
        </p:nvSpPr>
        <p:spPr>
          <a:xfrm>
            <a:off x="1715935" y="2655220"/>
            <a:ext cx="8881490" cy="6186309"/>
          </a:xfrm>
          <a:prstGeom prst="rect">
            <a:avLst/>
          </a:prstGeom>
        </p:spPr>
        <p:txBody>
          <a:bodyPr wrap="square">
            <a:spAutoFit/>
          </a:bodyPr>
          <a:lstStyle/>
          <a:p>
            <a:pPr algn="just">
              <a:lnSpc>
                <a:spcPct val="150000"/>
              </a:lnSpc>
            </a:pPr>
            <a:r>
              <a:rPr lang="vi-VN" sz="4400">
                <a:latin typeface="Arial" panose="020B0604020202020204" pitchFamily="34" charset="0"/>
                <a:cs typeface="Arial" panose="020B0604020202020204" pitchFamily="34" charset="0"/>
              </a:rPr>
              <a:t>Trong tin học, thuật ngữ “mảng”, tiếng Anh là “</a:t>
            </a:r>
            <a:r>
              <a:rPr lang="vi-VN" sz="4400" b="1">
                <a:latin typeface="Arial" panose="020B0604020202020204" pitchFamily="34" charset="0"/>
                <a:cs typeface="Arial" panose="020B0604020202020204" pitchFamily="34" charset="0"/>
              </a:rPr>
              <a:t>array</a:t>
            </a:r>
            <a:r>
              <a:rPr lang="vi-VN" sz="4400">
                <a:latin typeface="Arial" panose="020B0604020202020204" pitchFamily="34" charset="0"/>
                <a:cs typeface="Arial" panose="020B0604020202020204" pitchFamily="34" charset="0"/>
              </a:rPr>
              <a:t>” được dùng nhất quán khi nói về cấu trúc dữ liệu và kiểu dữ liệu phù hợp để chứa một dãy số nguyên hay dãy số thực có độ dài định trước.</a:t>
            </a:r>
            <a:endParaRPr lang="en-US" sz="4400">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2"/>
          <a:stretch>
            <a:fillRect/>
          </a:stretch>
        </p:blipFill>
        <p:spPr>
          <a:xfrm flipH="1">
            <a:off x="12801600" y="4025900"/>
            <a:ext cx="4832096" cy="6248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FE1"/>
        </a:solidFill>
        <a:effectLst/>
      </p:bgPr>
    </p:bg>
    <p:spTree>
      <p:nvGrpSpPr>
        <p:cNvPr id="1" name=""/>
        <p:cNvGrpSpPr/>
        <p:nvPr/>
      </p:nvGrpSpPr>
      <p:grpSpPr>
        <a:xfrm>
          <a:off x="0" y="0"/>
          <a:ext cx="0" cy="0"/>
          <a:chOff x="0" y="0"/>
          <a:chExt cx="0" cy="0"/>
        </a:xfrm>
      </p:grpSpPr>
      <p:grpSp>
        <p:nvGrpSpPr>
          <p:cNvPr id="2" name="Group 2"/>
          <p:cNvGrpSpPr/>
          <p:nvPr/>
        </p:nvGrpSpPr>
        <p:grpSpPr>
          <a:xfrm>
            <a:off x="1199936" y="698456"/>
            <a:ext cx="15877968" cy="1800789"/>
            <a:chOff x="0" y="0"/>
            <a:chExt cx="3791199" cy="429976"/>
          </a:xfrm>
        </p:grpSpPr>
        <p:sp>
          <p:nvSpPr>
            <p:cNvPr id="3" name="Freeform 3"/>
            <p:cNvSpPr/>
            <p:nvPr/>
          </p:nvSpPr>
          <p:spPr>
            <a:xfrm>
              <a:off x="0" y="0"/>
              <a:ext cx="3791199" cy="429976"/>
            </a:xfrm>
            <a:custGeom>
              <a:avLst/>
              <a:gdLst/>
              <a:ahLst/>
              <a:cxnLst/>
              <a:rect l="l" t="t" r="r" b="b"/>
              <a:pathLst>
                <a:path w="3791199" h="429976">
                  <a:moveTo>
                    <a:pt x="9752" y="0"/>
                  </a:moveTo>
                  <a:lnTo>
                    <a:pt x="3781447" y="0"/>
                  </a:lnTo>
                  <a:cubicBezTo>
                    <a:pt x="3784033" y="0"/>
                    <a:pt x="3786514" y="1027"/>
                    <a:pt x="3788343" y="2856"/>
                  </a:cubicBezTo>
                  <a:cubicBezTo>
                    <a:pt x="3790171" y="4685"/>
                    <a:pt x="3791199" y="7165"/>
                    <a:pt x="3791199" y="9752"/>
                  </a:cubicBezTo>
                  <a:lnTo>
                    <a:pt x="3791199" y="420225"/>
                  </a:lnTo>
                  <a:cubicBezTo>
                    <a:pt x="3791199" y="422811"/>
                    <a:pt x="3790171" y="425291"/>
                    <a:pt x="3788343" y="427120"/>
                  </a:cubicBezTo>
                  <a:cubicBezTo>
                    <a:pt x="3786514" y="428949"/>
                    <a:pt x="3784033" y="429976"/>
                    <a:pt x="3781447" y="429976"/>
                  </a:cubicBezTo>
                  <a:lnTo>
                    <a:pt x="9752" y="429976"/>
                  </a:lnTo>
                  <a:cubicBezTo>
                    <a:pt x="7165" y="429976"/>
                    <a:pt x="4685" y="428949"/>
                    <a:pt x="2856" y="427120"/>
                  </a:cubicBezTo>
                  <a:cubicBezTo>
                    <a:pt x="1027" y="425291"/>
                    <a:pt x="0" y="422811"/>
                    <a:pt x="0" y="420225"/>
                  </a:cubicBezTo>
                  <a:lnTo>
                    <a:pt x="0" y="9752"/>
                  </a:lnTo>
                  <a:cubicBezTo>
                    <a:pt x="0" y="7165"/>
                    <a:pt x="1027" y="4685"/>
                    <a:pt x="2856" y="2856"/>
                  </a:cubicBezTo>
                  <a:cubicBezTo>
                    <a:pt x="4685" y="1027"/>
                    <a:pt x="7165" y="0"/>
                    <a:pt x="9752" y="0"/>
                  </a:cubicBezTo>
                  <a:close/>
                </a:path>
              </a:pathLst>
            </a:custGeom>
            <a:solidFill>
              <a:srgbClr val="88CDCF"/>
            </a:solidFill>
            <a:ln w="38100" cap="sq">
              <a:solidFill>
                <a:srgbClr val="1E1E1E"/>
              </a:solidFill>
              <a:prstDash val="solid"/>
              <a:miter/>
            </a:ln>
          </p:spPr>
        </p:sp>
        <p:sp>
          <p:nvSpPr>
            <p:cNvPr id="4" name="TextBox 4"/>
            <p:cNvSpPr txBox="1"/>
            <p:nvPr/>
          </p:nvSpPr>
          <p:spPr>
            <a:xfrm>
              <a:off x="0" y="-38100"/>
              <a:ext cx="3791199" cy="46807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205016" y="1776292"/>
            <a:ext cx="15877968" cy="8015408"/>
            <a:chOff x="0" y="-38100"/>
            <a:chExt cx="3791199" cy="1746985"/>
          </a:xfrm>
        </p:grpSpPr>
        <p:sp>
          <p:nvSpPr>
            <p:cNvPr id="6" name="Freeform 6"/>
            <p:cNvSpPr/>
            <p:nvPr/>
          </p:nvSpPr>
          <p:spPr>
            <a:xfrm>
              <a:off x="0" y="0"/>
              <a:ext cx="3789986" cy="1708885"/>
            </a:xfrm>
            <a:custGeom>
              <a:avLst/>
              <a:gdLst/>
              <a:ahLst/>
              <a:cxnLst/>
              <a:rect l="l" t="t" r="r" b="b"/>
              <a:pathLst>
                <a:path w="3791199" h="1708885">
                  <a:moveTo>
                    <a:pt x="9752" y="0"/>
                  </a:moveTo>
                  <a:lnTo>
                    <a:pt x="3781447" y="0"/>
                  </a:lnTo>
                  <a:cubicBezTo>
                    <a:pt x="3784033" y="0"/>
                    <a:pt x="3786514" y="1027"/>
                    <a:pt x="3788343" y="2856"/>
                  </a:cubicBezTo>
                  <a:cubicBezTo>
                    <a:pt x="3790171" y="4685"/>
                    <a:pt x="3791199" y="7165"/>
                    <a:pt x="3791199" y="9752"/>
                  </a:cubicBezTo>
                  <a:lnTo>
                    <a:pt x="3791199" y="1699134"/>
                  </a:lnTo>
                  <a:cubicBezTo>
                    <a:pt x="3791199" y="1701720"/>
                    <a:pt x="3790171" y="1704200"/>
                    <a:pt x="3788343" y="1706029"/>
                  </a:cubicBezTo>
                  <a:cubicBezTo>
                    <a:pt x="3786514" y="1707858"/>
                    <a:pt x="3784033" y="1708885"/>
                    <a:pt x="3781447" y="1708885"/>
                  </a:cubicBezTo>
                  <a:lnTo>
                    <a:pt x="9752" y="1708885"/>
                  </a:lnTo>
                  <a:cubicBezTo>
                    <a:pt x="7165" y="1708885"/>
                    <a:pt x="4685" y="1707858"/>
                    <a:pt x="2856" y="1706029"/>
                  </a:cubicBezTo>
                  <a:cubicBezTo>
                    <a:pt x="1027" y="1704200"/>
                    <a:pt x="0" y="1701720"/>
                    <a:pt x="0" y="1699134"/>
                  </a:cubicBezTo>
                  <a:lnTo>
                    <a:pt x="0" y="9752"/>
                  </a:lnTo>
                  <a:cubicBezTo>
                    <a:pt x="0" y="7165"/>
                    <a:pt x="1027" y="4685"/>
                    <a:pt x="2856" y="2856"/>
                  </a:cubicBezTo>
                  <a:cubicBezTo>
                    <a:pt x="4685" y="1027"/>
                    <a:pt x="7165" y="0"/>
                    <a:pt x="9752" y="0"/>
                  </a:cubicBezTo>
                  <a:close/>
                </a:path>
              </a:pathLst>
            </a:custGeom>
            <a:solidFill>
              <a:srgbClr val="F4F4F4"/>
            </a:solidFill>
            <a:ln w="38100" cap="sq">
              <a:solidFill>
                <a:srgbClr val="1E1E1E"/>
              </a:solidFill>
              <a:prstDash val="solid"/>
              <a:miter/>
            </a:ln>
          </p:spPr>
        </p:sp>
        <p:sp>
          <p:nvSpPr>
            <p:cNvPr id="7" name="TextBox 7"/>
            <p:cNvSpPr txBox="1"/>
            <p:nvPr/>
          </p:nvSpPr>
          <p:spPr>
            <a:xfrm>
              <a:off x="0" y="-38100"/>
              <a:ext cx="3791199" cy="1746985"/>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665674" y="1050706"/>
            <a:ext cx="548144" cy="54814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428899" y="1050706"/>
            <a:ext cx="548144" cy="54814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3192125" y="1050706"/>
            <a:ext cx="548144" cy="54814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0" name="TextBox 19"/>
          <p:cNvSpPr txBox="1"/>
          <p:nvPr/>
        </p:nvSpPr>
        <p:spPr>
          <a:xfrm>
            <a:off x="4061860" y="955446"/>
            <a:ext cx="12714773" cy="738664"/>
          </a:xfrm>
          <a:prstGeom prst="rect">
            <a:avLst/>
          </a:prstGeom>
          <a:noFill/>
        </p:spPr>
        <p:txBody>
          <a:bodyPr wrap="square" rtlCol="0">
            <a:spAutoFit/>
          </a:bodyPr>
          <a:lstStyle/>
          <a:p>
            <a:r>
              <a:rPr lang="vi-VN" sz="4200" b="1" smtClean="0">
                <a:latin typeface="Arial" panose="020B0604020202020204" pitchFamily="34" charset="0"/>
                <a:cs typeface="Arial" panose="020B0604020202020204" pitchFamily="34" charset="0"/>
              </a:rPr>
              <a:t>Xét bài toán phân tích kết quả học tập cuối năm:</a:t>
            </a:r>
            <a:endParaRPr lang="en-US" sz="4200" b="1">
              <a:latin typeface="Arial" panose="020B0604020202020204" pitchFamily="34" charset="0"/>
              <a:cs typeface="Arial" panose="020B0604020202020204" pitchFamily="34" charset="0"/>
            </a:endParaRPr>
          </a:p>
        </p:txBody>
      </p:sp>
      <p:grpSp>
        <p:nvGrpSpPr>
          <p:cNvPr id="17" name="Group 16"/>
          <p:cNvGrpSpPr/>
          <p:nvPr/>
        </p:nvGrpSpPr>
        <p:grpSpPr>
          <a:xfrm>
            <a:off x="2162430" y="2122108"/>
            <a:ext cx="10547075" cy="7447540"/>
            <a:chOff x="2162430" y="2122108"/>
            <a:chExt cx="10547075" cy="7447540"/>
          </a:xfrm>
        </p:grpSpPr>
        <p:sp>
          <p:nvSpPr>
            <p:cNvPr id="21" name="Rectangle 20"/>
            <p:cNvSpPr/>
            <p:nvPr/>
          </p:nvSpPr>
          <p:spPr>
            <a:xfrm>
              <a:off x="2213818" y="2122108"/>
              <a:ext cx="10495687" cy="3785652"/>
            </a:xfrm>
            <a:prstGeom prst="rect">
              <a:avLst/>
            </a:prstGeom>
          </p:spPr>
          <p:txBody>
            <a:bodyPr wrap="square">
              <a:spAutoFit/>
            </a:bodyPr>
            <a:lstStyle/>
            <a:p>
              <a:pPr algn="just">
                <a:lnSpc>
                  <a:spcPct val="150000"/>
                </a:lnSpc>
              </a:pPr>
              <a:r>
                <a:rPr lang="vi-VN" sz="4000">
                  <a:latin typeface="Arial" panose="020B0604020202020204" pitchFamily="34" charset="0"/>
                  <a:cs typeface="Arial" panose="020B0604020202020204" pitchFamily="34" charset="0"/>
                </a:rPr>
                <a:t>Lớp 11A có 45 học sinh. Dữ liệu đầu vào là bảng điểm tổng kết của tất cả HS trong lớp có các cột Họ và tên, Điểm Toán, Điểm Ngữ Văn, Điểm Tin Học… </a:t>
              </a:r>
            </a:p>
          </p:txBody>
        </p:sp>
        <p:sp>
          <p:nvSpPr>
            <p:cNvPr id="22" name="Rectangle 21"/>
            <p:cNvSpPr/>
            <p:nvPr/>
          </p:nvSpPr>
          <p:spPr>
            <a:xfrm>
              <a:off x="2162430" y="5783996"/>
              <a:ext cx="10474450" cy="3785652"/>
            </a:xfrm>
            <a:prstGeom prst="rect">
              <a:avLst/>
            </a:prstGeom>
          </p:spPr>
          <p:txBody>
            <a:bodyPr wrap="square">
              <a:spAutoFit/>
            </a:bodyPr>
            <a:lstStyle/>
            <a:p>
              <a:pPr lvl="0" algn="just">
                <a:lnSpc>
                  <a:spcPct val="150000"/>
                </a:lnSpc>
              </a:pPr>
              <a:r>
                <a:rPr lang="vi-VN" sz="4000">
                  <a:solidFill>
                    <a:prstClr val="black"/>
                  </a:solidFill>
                  <a:cs typeface="Arial" panose="020B0604020202020204" pitchFamily="34" charset="0"/>
                </a:rPr>
                <a:t>Viết chương trình máy tính cho biết các kết quả như: điểm trung bình mỗi môn học, điểm cao nhất từng môn học, họ và tên học sinh đạt được điểm cao nhất đó.</a:t>
              </a:r>
            </a:p>
          </p:txBody>
        </p:sp>
      </p:grpSp>
      <p:pic>
        <p:nvPicPr>
          <p:cNvPr id="23" name="Picture 22"/>
          <p:cNvPicPr>
            <a:picLocks noChangeAspect="1"/>
          </p:cNvPicPr>
          <p:nvPr/>
        </p:nvPicPr>
        <p:blipFill>
          <a:blip r:embed="rId2"/>
          <a:stretch>
            <a:fillRect/>
          </a:stretch>
        </p:blipFill>
        <p:spPr>
          <a:xfrm>
            <a:off x="-61403" y="8148113"/>
            <a:ext cx="2213673" cy="2138887"/>
          </a:xfrm>
          <a:prstGeom prst="rect">
            <a:avLst/>
          </a:prstGeom>
        </p:spPr>
      </p:pic>
      <p:grpSp>
        <p:nvGrpSpPr>
          <p:cNvPr id="26" name="Group 20"/>
          <p:cNvGrpSpPr/>
          <p:nvPr/>
        </p:nvGrpSpPr>
        <p:grpSpPr>
          <a:xfrm>
            <a:off x="13411200" y="3736648"/>
            <a:ext cx="6092620" cy="8388721"/>
            <a:chOff x="0" y="0"/>
            <a:chExt cx="1454741" cy="2002984"/>
          </a:xfrm>
        </p:grpSpPr>
        <p:sp>
          <p:nvSpPr>
            <p:cNvPr id="27" name="Freeform 21"/>
            <p:cNvSpPr/>
            <p:nvPr/>
          </p:nvSpPr>
          <p:spPr>
            <a:xfrm>
              <a:off x="0" y="0"/>
              <a:ext cx="1454741" cy="2002984"/>
            </a:xfrm>
            <a:custGeom>
              <a:avLst/>
              <a:gdLst/>
              <a:ahLst/>
              <a:cxnLst/>
              <a:rect l="l" t="t" r="r" b="b"/>
              <a:pathLst>
                <a:path w="1454741" h="2002984">
                  <a:moveTo>
                    <a:pt x="25414" y="0"/>
                  </a:moveTo>
                  <a:lnTo>
                    <a:pt x="1429327" y="0"/>
                  </a:lnTo>
                  <a:cubicBezTo>
                    <a:pt x="1443363" y="0"/>
                    <a:pt x="1454741" y="11378"/>
                    <a:pt x="1454741" y="25414"/>
                  </a:cubicBezTo>
                  <a:lnTo>
                    <a:pt x="1454741" y="1977570"/>
                  </a:lnTo>
                  <a:cubicBezTo>
                    <a:pt x="1454741" y="1984310"/>
                    <a:pt x="1452064" y="1990774"/>
                    <a:pt x="1447298" y="1995540"/>
                  </a:cubicBezTo>
                  <a:cubicBezTo>
                    <a:pt x="1442532" y="2000306"/>
                    <a:pt x="1436067" y="2002984"/>
                    <a:pt x="1429327" y="2002984"/>
                  </a:cubicBezTo>
                  <a:lnTo>
                    <a:pt x="25414" y="2002984"/>
                  </a:lnTo>
                  <a:cubicBezTo>
                    <a:pt x="18674" y="2002984"/>
                    <a:pt x="12210" y="2000306"/>
                    <a:pt x="7444" y="1995540"/>
                  </a:cubicBezTo>
                  <a:cubicBezTo>
                    <a:pt x="2678" y="1990774"/>
                    <a:pt x="0" y="1984310"/>
                    <a:pt x="0" y="1977570"/>
                  </a:cubicBezTo>
                  <a:lnTo>
                    <a:pt x="0" y="25414"/>
                  </a:lnTo>
                  <a:cubicBezTo>
                    <a:pt x="0" y="18674"/>
                    <a:pt x="2678" y="12210"/>
                    <a:pt x="7444" y="7444"/>
                  </a:cubicBezTo>
                  <a:cubicBezTo>
                    <a:pt x="12210" y="2678"/>
                    <a:pt x="18674" y="0"/>
                    <a:pt x="25414" y="0"/>
                  </a:cubicBezTo>
                  <a:close/>
                </a:path>
              </a:pathLst>
            </a:custGeom>
            <a:solidFill>
              <a:srgbClr val="F4F4F4"/>
            </a:solidFill>
            <a:ln w="38100" cap="sq">
              <a:solidFill>
                <a:srgbClr val="1E1E1E"/>
              </a:solidFill>
              <a:prstDash val="solid"/>
              <a:miter/>
            </a:ln>
          </p:spPr>
        </p:sp>
        <p:sp>
          <p:nvSpPr>
            <p:cNvPr id="28" name="TextBox 22"/>
            <p:cNvSpPr txBox="1"/>
            <p:nvPr/>
          </p:nvSpPr>
          <p:spPr>
            <a:xfrm>
              <a:off x="0" y="-38100"/>
              <a:ext cx="1454741" cy="2041084"/>
            </a:xfrm>
            <a:prstGeom prst="rect">
              <a:avLst/>
            </a:prstGeom>
          </p:spPr>
          <p:txBody>
            <a:bodyPr lIns="50800" tIns="50800" rIns="50800" bIns="50800" rtlCol="0" anchor="ctr"/>
            <a:lstStyle/>
            <a:p>
              <a:pPr algn="ctr">
                <a:lnSpc>
                  <a:spcPts val="2659"/>
                </a:lnSpc>
                <a:spcBef>
                  <a:spcPct val="0"/>
                </a:spcBef>
              </a:pPr>
              <a:endParaRPr/>
            </a:p>
          </p:txBody>
        </p:sp>
      </p:grpSp>
      <p:grpSp>
        <p:nvGrpSpPr>
          <p:cNvPr id="31" name="Group 30"/>
          <p:cNvGrpSpPr/>
          <p:nvPr/>
        </p:nvGrpSpPr>
        <p:grpSpPr>
          <a:xfrm>
            <a:off x="13855467" y="4176225"/>
            <a:ext cx="4231239" cy="1039751"/>
            <a:chOff x="13951662" y="4048467"/>
            <a:chExt cx="4231239" cy="1039751"/>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1662" y="4048467"/>
              <a:ext cx="1455653" cy="1039751"/>
            </a:xfrm>
            <a:prstGeom prst="rect">
              <a:avLst/>
            </a:prstGeom>
          </p:spPr>
        </p:pic>
        <p:sp>
          <p:nvSpPr>
            <p:cNvPr id="30" name="TextBox 29"/>
            <p:cNvSpPr txBox="1"/>
            <p:nvPr/>
          </p:nvSpPr>
          <p:spPr>
            <a:xfrm>
              <a:off x="15412395" y="4300034"/>
              <a:ext cx="2770506" cy="707886"/>
            </a:xfrm>
            <a:prstGeom prst="rect">
              <a:avLst/>
            </a:prstGeom>
            <a:noFill/>
          </p:spPr>
          <p:txBody>
            <a:bodyPr wrap="square" rtlCol="0">
              <a:spAutoFit/>
            </a:bodyPr>
            <a:lstStyle/>
            <a:p>
              <a:r>
                <a:rPr lang="vi-VN" sz="4000" b="1" smtClean="0">
                  <a:solidFill>
                    <a:schemeClr val="accent2">
                      <a:lumMod val="75000"/>
                    </a:schemeClr>
                  </a:solidFill>
                  <a:latin typeface="Arial" panose="020B0604020202020204" pitchFamily="34" charset="0"/>
                  <a:cs typeface="Arial" panose="020B0604020202020204" pitchFamily="34" charset="0"/>
                </a:rPr>
                <a:t>Thảo luận</a:t>
              </a:r>
              <a:endParaRPr lang="en-US" sz="4000" b="1">
                <a:solidFill>
                  <a:schemeClr val="accent2">
                    <a:lumMod val="75000"/>
                  </a:schemeClr>
                </a:solidFill>
                <a:latin typeface="Arial" panose="020B0604020202020204" pitchFamily="34" charset="0"/>
                <a:cs typeface="Arial" panose="020B0604020202020204" pitchFamily="34" charset="0"/>
              </a:endParaRPr>
            </a:p>
          </p:txBody>
        </p:sp>
      </p:grpSp>
      <p:sp>
        <p:nvSpPr>
          <p:cNvPr id="32" name="Rectangle 31"/>
          <p:cNvSpPr/>
          <p:nvPr/>
        </p:nvSpPr>
        <p:spPr>
          <a:xfrm>
            <a:off x="13624774" y="5295245"/>
            <a:ext cx="4492412" cy="4708981"/>
          </a:xfrm>
          <a:prstGeom prst="rect">
            <a:avLst/>
          </a:prstGeom>
        </p:spPr>
        <p:txBody>
          <a:bodyPr wrap="square">
            <a:spAutoFit/>
          </a:bodyPr>
          <a:lstStyle/>
          <a:p>
            <a:pPr algn="just">
              <a:lnSpc>
                <a:spcPct val="150000"/>
              </a:lnSpc>
            </a:pPr>
            <a:r>
              <a:rPr lang="vi-VN" sz="4000" i="1" smtClean="0">
                <a:solidFill>
                  <a:srgbClr val="0070C0"/>
                </a:solidFill>
                <a:latin typeface="Arial" panose="020B0604020202020204" pitchFamily="34" charset="0"/>
                <a:cs typeface="Arial" panose="020B0604020202020204" pitchFamily="34" charset="0"/>
              </a:rPr>
              <a:t>T</a:t>
            </a:r>
            <a:r>
              <a:rPr lang="en-US" sz="4000" i="1" smtClean="0">
                <a:solidFill>
                  <a:srgbClr val="0070C0"/>
                </a:solidFill>
                <a:latin typeface="Arial" panose="020B0604020202020204" pitchFamily="34" charset="0"/>
                <a:cs typeface="Arial" panose="020B0604020202020204" pitchFamily="34" charset="0"/>
              </a:rPr>
              <a:t>rình </a:t>
            </a:r>
            <a:r>
              <a:rPr lang="en-US" sz="4000" i="1">
                <a:solidFill>
                  <a:srgbClr val="0070C0"/>
                </a:solidFill>
                <a:latin typeface="Arial" panose="020B0604020202020204" pitchFamily="34" charset="0"/>
                <a:cs typeface="Arial" panose="020B0604020202020204" pitchFamily="34" charset="0"/>
              </a:rPr>
              <a:t>bày cấu trúc dữ liệu mảng một chiều và cách thức tìm ra địa chỉ một phần tử mảng.</a:t>
            </a:r>
          </a:p>
        </p:txBody>
      </p:sp>
    </p:spTree>
    <p:extLst>
      <p:ext uri="{BB962C8B-B14F-4D97-AF65-F5344CB8AC3E}">
        <p14:creationId xmlns:p14="http://schemas.microsoft.com/office/powerpoint/2010/main" val="29621482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FE1"/>
        </a:solidFill>
        <a:effectLst/>
      </p:bgPr>
    </p:bg>
    <p:spTree>
      <p:nvGrpSpPr>
        <p:cNvPr id="1" name=""/>
        <p:cNvGrpSpPr/>
        <p:nvPr/>
      </p:nvGrpSpPr>
      <p:grpSpPr>
        <a:xfrm>
          <a:off x="0" y="0"/>
          <a:ext cx="0" cy="0"/>
          <a:chOff x="0" y="0"/>
          <a:chExt cx="0" cy="0"/>
        </a:xfrm>
      </p:grpSpPr>
      <p:sp>
        <p:nvSpPr>
          <p:cNvPr id="26" name="Rectangle 25"/>
          <p:cNvSpPr/>
          <p:nvPr/>
        </p:nvSpPr>
        <p:spPr>
          <a:xfrm>
            <a:off x="0" y="0"/>
            <a:ext cx="18288000" cy="1866900"/>
          </a:xfrm>
          <a:prstGeom prst="rect">
            <a:avLst/>
          </a:prstGeom>
          <a:solidFill>
            <a:srgbClr val="E7C2E8"/>
          </a:solidFill>
          <a:ln>
            <a:solidFill>
              <a:srgbClr val="E7C2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8"/>
          <p:cNvGrpSpPr/>
          <p:nvPr/>
        </p:nvGrpSpPr>
        <p:grpSpPr>
          <a:xfrm>
            <a:off x="15755228" y="698824"/>
            <a:ext cx="548144" cy="548144"/>
            <a:chOff x="0" y="0"/>
            <a:chExt cx="812800" cy="812800"/>
          </a:xfrm>
        </p:grpSpPr>
        <p:sp>
          <p:nvSpPr>
            <p:cNvPr id="28"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29" name="TextBox 1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30" name="Group 11"/>
          <p:cNvGrpSpPr/>
          <p:nvPr/>
        </p:nvGrpSpPr>
        <p:grpSpPr>
          <a:xfrm>
            <a:off x="16518453" y="698824"/>
            <a:ext cx="548144" cy="548144"/>
            <a:chOff x="0" y="0"/>
            <a:chExt cx="812800" cy="812800"/>
          </a:xfrm>
        </p:grpSpPr>
        <p:sp>
          <p:nvSpPr>
            <p:cNvPr id="31"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32"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33" name="Group 14"/>
          <p:cNvGrpSpPr/>
          <p:nvPr/>
        </p:nvGrpSpPr>
        <p:grpSpPr>
          <a:xfrm>
            <a:off x="17281679" y="698824"/>
            <a:ext cx="548144" cy="548144"/>
            <a:chOff x="0" y="0"/>
            <a:chExt cx="812800" cy="812800"/>
          </a:xfrm>
        </p:grpSpPr>
        <p:sp>
          <p:nvSpPr>
            <p:cNvPr id="34"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35" name="TextBox 1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8" name="TextBox 19"/>
          <p:cNvSpPr txBox="1"/>
          <p:nvPr/>
        </p:nvSpPr>
        <p:spPr>
          <a:xfrm>
            <a:off x="3187442" y="255383"/>
            <a:ext cx="13881357" cy="676454"/>
          </a:xfrm>
          <a:prstGeom prst="rect">
            <a:avLst/>
          </a:prstGeom>
        </p:spPr>
        <p:txBody>
          <a:bodyPr lIns="50800" tIns="50800" rIns="50800" bIns="50800" rtlCol="0" anchor="ctr"/>
          <a:lstStyle/>
          <a:p>
            <a:pPr algn="ctr">
              <a:lnSpc>
                <a:spcPts val="2659"/>
              </a:lnSpc>
              <a:spcBef>
                <a:spcPct val="0"/>
              </a:spcBef>
            </a:pPr>
            <a:endParaRPr/>
          </a:p>
        </p:txBody>
      </p:sp>
      <p:sp>
        <p:nvSpPr>
          <p:cNvPr id="39" name="Rounded Rectangle 38"/>
          <p:cNvSpPr/>
          <p:nvPr/>
        </p:nvSpPr>
        <p:spPr>
          <a:xfrm>
            <a:off x="1054057" y="410923"/>
            <a:ext cx="13922064" cy="1123946"/>
          </a:xfrm>
          <a:prstGeom prst="roundRect">
            <a:avLst>
              <a:gd name="adj" fmla="val 50000"/>
            </a:avLst>
          </a:prstGeom>
          <a:solidFill>
            <a:srgbClr val="F4F4F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solidFill>
                <a:schemeClr val="accent5">
                  <a:lumMod val="50000"/>
                </a:schemeClr>
              </a:solidFill>
              <a:latin typeface="Arial" panose="020B0604020202020204" pitchFamily="34" charset="0"/>
              <a:cs typeface="Arial" panose="020B0604020202020204" pitchFamily="34" charset="0"/>
            </a:endParaRPr>
          </a:p>
        </p:txBody>
      </p:sp>
      <p:sp>
        <p:nvSpPr>
          <p:cNvPr id="40" name="Rectangle 39"/>
          <p:cNvSpPr/>
          <p:nvPr/>
        </p:nvSpPr>
        <p:spPr>
          <a:xfrm>
            <a:off x="1673961" y="2022440"/>
            <a:ext cx="14940078" cy="1824923"/>
          </a:xfrm>
          <a:prstGeom prst="rect">
            <a:avLst/>
          </a:prstGeom>
        </p:spPr>
        <p:txBody>
          <a:bodyPr wrap="square">
            <a:spAutoFit/>
          </a:bodyPr>
          <a:lstStyle/>
          <a:p>
            <a:pPr algn="just">
              <a:lnSpc>
                <a:spcPct val="150000"/>
              </a:lnSpc>
            </a:pPr>
            <a:r>
              <a:rPr lang="vi-VN" sz="4000" b="1">
                <a:solidFill>
                  <a:srgbClr val="0070C0"/>
                </a:solidFill>
                <a:latin typeface="Arial" panose="020B0604020202020204" pitchFamily="34" charset="0"/>
                <a:cs typeface="Arial" panose="020B0604020202020204" pitchFamily="34" charset="0"/>
              </a:rPr>
              <a:t>Khai báo </a:t>
            </a:r>
            <a:r>
              <a:rPr lang="vi-VN" sz="4000">
                <a:solidFill>
                  <a:srgbClr val="0070C0"/>
                </a:solidFill>
                <a:latin typeface="Arial" panose="020B0604020202020204" pitchFamily="34" charset="0"/>
                <a:cs typeface="Arial" panose="020B0604020202020204" pitchFamily="34" charset="0"/>
              </a:rPr>
              <a:t>tức là cung cấp đủ các thông tin: tên biến mảng, kiểu dữ liệu, kích </a:t>
            </a:r>
            <a:r>
              <a:rPr lang="vi-VN" sz="4000" smtClean="0">
                <a:solidFill>
                  <a:srgbClr val="0070C0"/>
                </a:solidFill>
                <a:latin typeface="Arial" panose="020B0604020202020204" pitchFamily="34" charset="0"/>
                <a:cs typeface="Arial" panose="020B0604020202020204" pitchFamily="34" charset="0"/>
              </a:rPr>
              <a:t>thước.</a:t>
            </a:r>
            <a:endParaRPr lang="en-US" sz="4000">
              <a:solidFill>
                <a:srgbClr val="0070C0"/>
              </a:solidFill>
              <a:latin typeface="Arial" panose="020B0604020202020204" pitchFamily="34" charset="0"/>
              <a:cs typeface="Arial" panose="020B0604020202020204" pitchFamily="34" charset="0"/>
            </a:endParaRPr>
          </a:p>
        </p:txBody>
      </p:sp>
      <p:grpSp>
        <p:nvGrpSpPr>
          <p:cNvPr id="2" name="Group 1"/>
          <p:cNvGrpSpPr/>
          <p:nvPr/>
        </p:nvGrpSpPr>
        <p:grpSpPr>
          <a:xfrm>
            <a:off x="406142" y="4381500"/>
            <a:ext cx="5562600" cy="5562600"/>
            <a:chOff x="406142" y="4381500"/>
            <a:chExt cx="5562600" cy="5562600"/>
          </a:xfrm>
        </p:grpSpPr>
        <p:sp>
          <p:nvSpPr>
            <p:cNvPr id="41" name="Oval 40"/>
            <p:cNvSpPr/>
            <p:nvPr/>
          </p:nvSpPr>
          <p:spPr>
            <a:xfrm>
              <a:off x="406142" y="4381500"/>
              <a:ext cx="5562600" cy="5562600"/>
            </a:xfrm>
            <a:prstGeom prst="ellipse">
              <a:avLst/>
            </a:prstGeom>
            <a:solidFill>
              <a:srgbClr val="FFBC92"/>
            </a:solidFill>
            <a:ln>
              <a:solidFill>
                <a:srgbClr val="FFBC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58542" y="4808309"/>
              <a:ext cx="5257800" cy="4708981"/>
            </a:xfrm>
            <a:prstGeom prst="rect">
              <a:avLst/>
            </a:prstGeom>
          </p:spPr>
          <p:txBody>
            <a:bodyPr wrap="square">
              <a:spAutoFit/>
            </a:bodyPr>
            <a:lstStyle/>
            <a:p>
              <a:pPr algn="ctr">
                <a:lnSpc>
                  <a:spcPct val="150000"/>
                </a:lnSpc>
              </a:pPr>
              <a:r>
                <a:rPr lang="vi-VN" sz="4000" b="1" smtClean="0">
                  <a:latin typeface="Arial" panose="020B0604020202020204" pitchFamily="34" charset="0"/>
                  <a:cs typeface="Arial" panose="020B0604020202020204" pitchFamily="34" charset="0"/>
                </a:rPr>
                <a:t>Mục đích: </a:t>
              </a:r>
            </a:p>
            <a:p>
              <a:pPr algn="ctr">
                <a:lnSpc>
                  <a:spcPct val="150000"/>
                </a:lnSpc>
              </a:pPr>
              <a:r>
                <a:rPr lang="vi-VN" sz="4000" smtClean="0">
                  <a:latin typeface="Arial" panose="020B0604020202020204" pitchFamily="34" charset="0"/>
                  <a:cs typeface="Arial" panose="020B0604020202020204" pitchFamily="34" charset="0"/>
                </a:rPr>
                <a:t>để </a:t>
              </a:r>
              <a:r>
                <a:rPr lang="vi-VN" sz="4000">
                  <a:latin typeface="Arial" panose="020B0604020202020204" pitchFamily="34" charset="0"/>
                  <a:cs typeface="Arial" panose="020B0604020202020204" pitchFamily="34" charset="0"/>
                </a:rPr>
                <a:t>máy tính có đủ thông tin tổ chức lưu trữ dữ liệu của mảng trong bộ </a:t>
              </a:r>
              <a:r>
                <a:rPr lang="vi-VN" sz="4000" smtClean="0">
                  <a:latin typeface="Arial" panose="020B0604020202020204" pitchFamily="34" charset="0"/>
                  <a:cs typeface="Arial" panose="020B0604020202020204" pitchFamily="34" charset="0"/>
                </a:rPr>
                <a:t>nhớ</a:t>
              </a:r>
              <a:endParaRPr lang="en-US" sz="4000">
                <a:latin typeface="Arial" panose="020B0604020202020204" pitchFamily="34" charset="0"/>
                <a:cs typeface="Arial" panose="020B0604020202020204" pitchFamily="34" charset="0"/>
              </a:endParaRPr>
            </a:p>
          </p:txBody>
        </p:sp>
      </p:grpSp>
      <p:pic>
        <p:nvPicPr>
          <p:cNvPr id="46" name="Picture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634490">
            <a:off x="564858" y="3557018"/>
            <a:ext cx="1449741" cy="984904"/>
          </a:xfrm>
          <a:prstGeom prst="rect">
            <a:avLst/>
          </a:prstGeom>
        </p:spPr>
      </p:pic>
      <p:grpSp>
        <p:nvGrpSpPr>
          <p:cNvPr id="3" name="Group 2"/>
          <p:cNvGrpSpPr/>
          <p:nvPr/>
        </p:nvGrpSpPr>
        <p:grpSpPr>
          <a:xfrm>
            <a:off x="5968742" y="6454913"/>
            <a:ext cx="2718058" cy="707887"/>
            <a:chOff x="5968742" y="6454913"/>
            <a:chExt cx="2718058" cy="707887"/>
          </a:xfrm>
        </p:grpSpPr>
        <p:cxnSp>
          <p:nvCxnSpPr>
            <p:cNvPr id="48" name="Straight Connector 47"/>
            <p:cNvCxnSpPr>
              <a:stCxn id="41" idx="6"/>
            </p:cNvCxnSpPr>
            <p:nvPr/>
          </p:nvCxnSpPr>
          <p:spPr>
            <a:xfrm flipV="1">
              <a:off x="5968742" y="7162799"/>
              <a:ext cx="2718058"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204962" y="6454913"/>
              <a:ext cx="2245618" cy="707886"/>
            </a:xfrm>
            <a:prstGeom prst="rect">
              <a:avLst/>
            </a:prstGeom>
            <a:noFill/>
          </p:spPr>
          <p:txBody>
            <a:bodyPr wrap="square" rtlCol="0">
              <a:spAutoFit/>
            </a:bodyPr>
            <a:lstStyle/>
            <a:p>
              <a:pPr algn="ctr"/>
              <a:r>
                <a:rPr lang="vi-VN" sz="4000">
                  <a:latin typeface="Arial" panose="020B0604020202020204" pitchFamily="34" charset="0"/>
                  <a:cs typeface="Arial" panose="020B0604020202020204" pitchFamily="34" charset="0"/>
                </a:rPr>
                <a:t>c</a:t>
              </a:r>
              <a:r>
                <a:rPr lang="vi-VN" sz="4000" smtClean="0">
                  <a:latin typeface="Arial" panose="020B0604020202020204" pitchFamily="34" charset="0"/>
                  <a:cs typeface="Arial" panose="020B0604020202020204" pitchFamily="34" charset="0"/>
                </a:rPr>
                <a:t>ụ thể là</a:t>
              </a:r>
              <a:endParaRPr lang="en-US" sz="4000">
                <a:latin typeface="Arial" panose="020B0604020202020204" pitchFamily="34" charset="0"/>
                <a:cs typeface="Arial" panose="020B0604020202020204" pitchFamily="34" charset="0"/>
              </a:endParaRPr>
            </a:p>
          </p:txBody>
        </p:sp>
      </p:grpSp>
      <p:sp>
        <p:nvSpPr>
          <p:cNvPr id="51" name="Left Bracket 50"/>
          <p:cNvSpPr/>
          <p:nvPr/>
        </p:nvSpPr>
        <p:spPr>
          <a:xfrm>
            <a:off x="8686800" y="5295900"/>
            <a:ext cx="685800" cy="3505200"/>
          </a:xfrm>
          <a:prstGeom prst="leftBracket">
            <a:avLst>
              <a:gd name="adj"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Rectangle 51"/>
          <p:cNvSpPr/>
          <p:nvPr/>
        </p:nvSpPr>
        <p:spPr>
          <a:xfrm>
            <a:off x="9372600" y="3886993"/>
            <a:ext cx="8620760" cy="2862322"/>
          </a:xfrm>
          <a:prstGeom prst="rect">
            <a:avLst/>
          </a:prstGeom>
        </p:spPr>
        <p:txBody>
          <a:bodyPr wrap="square">
            <a:spAutoFit/>
          </a:bodyPr>
          <a:lstStyle/>
          <a:p>
            <a:pPr algn="just">
              <a:lnSpc>
                <a:spcPct val="150000"/>
              </a:lnSpc>
            </a:pPr>
            <a:r>
              <a:rPr lang="vi-VN" sz="4000">
                <a:latin typeface="Arial" panose="020B0604020202020204" pitchFamily="34" charset="0"/>
                <a:cs typeface="Arial" panose="020B0604020202020204" pitchFamily="34" charset="0"/>
              </a:rPr>
              <a:t>Nêu tường minh kiểu dữ liệu của các phần tử mảng. Câu lệnh khai báo kiểu array dùng một kí tự đại diện.</a:t>
            </a:r>
            <a:endParaRPr lang="en-US" sz="4000">
              <a:latin typeface="Arial" panose="020B0604020202020204" pitchFamily="34" charset="0"/>
              <a:cs typeface="Arial" panose="020B0604020202020204" pitchFamily="34" charset="0"/>
            </a:endParaRPr>
          </a:p>
        </p:txBody>
      </p:sp>
      <p:sp>
        <p:nvSpPr>
          <p:cNvPr id="53" name="Rectangle 52"/>
          <p:cNvSpPr/>
          <p:nvPr/>
        </p:nvSpPr>
        <p:spPr>
          <a:xfrm>
            <a:off x="9372600" y="7162799"/>
            <a:ext cx="8620760" cy="2862322"/>
          </a:xfrm>
          <a:prstGeom prst="rect">
            <a:avLst/>
          </a:prstGeom>
        </p:spPr>
        <p:txBody>
          <a:bodyPr wrap="square">
            <a:spAutoFit/>
          </a:bodyPr>
          <a:lstStyle/>
          <a:p>
            <a:pPr algn="just">
              <a:lnSpc>
                <a:spcPct val="150000"/>
              </a:lnSpc>
            </a:pPr>
            <a:r>
              <a:rPr lang="en-US" sz="4000">
                <a:latin typeface="Arial" panose="020B0604020202020204" pitchFamily="34" charset="0"/>
                <a:cs typeface="Arial" panose="020B0604020202020204" pitchFamily="34" charset="0"/>
              </a:rPr>
              <a:t>Cho máy tính biết độ dài mảng. Python yêu cầu liệt kê danh sách cụ thể các phần tử khi khai báo. </a:t>
            </a:r>
          </a:p>
        </p:txBody>
      </p:sp>
      <p:sp>
        <p:nvSpPr>
          <p:cNvPr id="4" name="Rectangle 3"/>
          <p:cNvSpPr/>
          <p:nvPr/>
        </p:nvSpPr>
        <p:spPr>
          <a:xfrm>
            <a:off x="3670381" y="541896"/>
            <a:ext cx="8404865" cy="830997"/>
          </a:xfrm>
          <a:prstGeom prst="rect">
            <a:avLst/>
          </a:prstGeom>
        </p:spPr>
        <p:txBody>
          <a:bodyPr wrap="none">
            <a:spAutoFit/>
          </a:bodyPr>
          <a:lstStyle/>
          <a:p>
            <a:pPr lvl="0" algn="ctr"/>
            <a:r>
              <a:rPr lang="en-US" sz="4800" b="1">
                <a:solidFill>
                  <a:srgbClr val="4BACC6">
                    <a:lumMod val="50000"/>
                  </a:srgbClr>
                </a:solidFill>
                <a:latin typeface="Arial" panose="020B0604020202020204" pitchFamily="34" charset="0"/>
                <a:cs typeface="Arial" panose="020B0604020202020204" pitchFamily="34" charset="0"/>
              </a:rPr>
              <a:t>a) Khai báo mảng một chiều</a:t>
            </a:r>
            <a:endParaRPr lang="en-US" sz="4800" b="1">
              <a:solidFill>
                <a:srgbClr val="4BACC6">
                  <a:lumMod val="50000"/>
                </a:srgbClr>
              </a:solidFill>
              <a:latin typeface="Arial" panose="020B0604020202020204" pitchFamily="34" charset="0"/>
              <a:cs typeface="Arial" panose="020B0604020202020204"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up)">
                                      <p:cBhvr>
                                        <p:cTn id="19" dur="500"/>
                                        <p:tgtEl>
                                          <p:spTgt spid="46"/>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par>
                          <p:cTn id="29" fill="hold">
                            <p:stCondLst>
                              <p:cond delay="500"/>
                            </p:stCondLst>
                            <p:childTnLst>
                              <p:par>
                                <p:cTn id="30" presetID="16" presetClass="entr" presetSubtype="42"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barn(outHorizontal)">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1" grpId="0" animBg="1"/>
      <p:bldP spid="52" grpId="0"/>
      <p:bldP spid="5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FE1"/>
        </a:solidFill>
        <a:effectLst/>
      </p:bgPr>
    </p:bg>
    <p:spTree>
      <p:nvGrpSpPr>
        <p:cNvPr id="1" name=""/>
        <p:cNvGrpSpPr/>
        <p:nvPr/>
      </p:nvGrpSpPr>
      <p:grpSpPr>
        <a:xfrm>
          <a:off x="0" y="0"/>
          <a:ext cx="0" cy="0"/>
          <a:chOff x="0" y="0"/>
          <a:chExt cx="0" cy="0"/>
        </a:xfrm>
      </p:grpSpPr>
      <p:sp>
        <p:nvSpPr>
          <p:cNvPr id="26" name="Rectangle 25"/>
          <p:cNvSpPr/>
          <p:nvPr/>
        </p:nvSpPr>
        <p:spPr>
          <a:xfrm>
            <a:off x="0" y="0"/>
            <a:ext cx="18288000" cy="1866900"/>
          </a:xfrm>
          <a:prstGeom prst="rect">
            <a:avLst/>
          </a:prstGeom>
          <a:solidFill>
            <a:srgbClr val="E7C2E8"/>
          </a:solidFill>
          <a:ln>
            <a:solidFill>
              <a:srgbClr val="E7C2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8"/>
          <p:cNvGrpSpPr/>
          <p:nvPr/>
        </p:nvGrpSpPr>
        <p:grpSpPr>
          <a:xfrm>
            <a:off x="15755228" y="698824"/>
            <a:ext cx="548144" cy="548144"/>
            <a:chOff x="0" y="0"/>
            <a:chExt cx="812800" cy="812800"/>
          </a:xfrm>
        </p:grpSpPr>
        <p:sp>
          <p:nvSpPr>
            <p:cNvPr id="28"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29" name="TextBox 1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30" name="Group 11"/>
          <p:cNvGrpSpPr/>
          <p:nvPr/>
        </p:nvGrpSpPr>
        <p:grpSpPr>
          <a:xfrm>
            <a:off x="16518453" y="698824"/>
            <a:ext cx="548144" cy="548144"/>
            <a:chOff x="0" y="0"/>
            <a:chExt cx="812800" cy="812800"/>
          </a:xfrm>
        </p:grpSpPr>
        <p:sp>
          <p:nvSpPr>
            <p:cNvPr id="31"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32"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33" name="Group 14"/>
          <p:cNvGrpSpPr/>
          <p:nvPr/>
        </p:nvGrpSpPr>
        <p:grpSpPr>
          <a:xfrm>
            <a:off x="17281679" y="698824"/>
            <a:ext cx="548144" cy="548144"/>
            <a:chOff x="0" y="0"/>
            <a:chExt cx="812800" cy="812800"/>
          </a:xfrm>
        </p:grpSpPr>
        <p:sp>
          <p:nvSpPr>
            <p:cNvPr id="34"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w="38100" cap="sq">
              <a:solidFill>
                <a:srgbClr val="1E1E1E"/>
              </a:solidFill>
              <a:prstDash val="solid"/>
              <a:miter/>
            </a:ln>
          </p:spPr>
        </p:sp>
        <p:sp>
          <p:nvSpPr>
            <p:cNvPr id="35" name="TextBox 1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8" name="TextBox 19"/>
          <p:cNvSpPr txBox="1"/>
          <p:nvPr/>
        </p:nvSpPr>
        <p:spPr>
          <a:xfrm>
            <a:off x="3187442" y="255383"/>
            <a:ext cx="13881357" cy="676454"/>
          </a:xfrm>
          <a:prstGeom prst="rect">
            <a:avLst/>
          </a:prstGeom>
        </p:spPr>
        <p:txBody>
          <a:bodyPr lIns="50800" tIns="50800" rIns="50800" bIns="50800" rtlCol="0" anchor="ctr"/>
          <a:lstStyle/>
          <a:p>
            <a:pPr algn="ctr">
              <a:lnSpc>
                <a:spcPts val="2659"/>
              </a:lnSpc>
              <a:spcBef>
                <a:spcPct val="0"/>
              </a:spcBef>
            </a:pPr>
            <a:endParaRPr/>
          </a:p>
        </p:txBody>
      </p:sp>
      <p:sp>
        <p:nvSpPr>
          <p:cNvPr id="39" name="Rounded Rectangle 38"/>
          <p:cNvSpPr/>
          <p:nvPr/>
        </p:nvSpPr>
        <p:spPr>
          <a:xfrm>
            <a:off x="1054057" y="410923"/>
            <a:ext cx="13922064" cy="1123946"/>
          </a:xfrm>
          <a:prstGeom prst="roundRect">
            <a:avLst>
              <a:gd name="adj" fmla="val 50000"/>
            </a:avLst>
          </a:prstGeom>
          <a:solidFill>
            <a:srgbClr val="F4F4F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accent5">
                    <a:lumMod val="50000"/>
                  </a:schemeClr>
                </a:solidFill>
                <a:latin typeface="Arial" panose="020B0604020202020204" pitchFamily="34" charset="0"/>
                <a:cs typeface="Arial" panose="020B0604020202020204" pitchFamily="34" charset="0"/>
              </a:rPr>
              <a:t>a) Khai báo mảng một chiều</a:t>
            </a:r>
          </a:p>
        </p:txBody>
      </p:sp>
      <p:grpSp>
        <p:nvGrpSpPr>
          <p:cNvPr id="4" name="Group 3"/>
          <p:cNvGrpSpPr/>
          <p:nvPr/>
        </p:nvGrpSpPr>
        <p:grpSpPr>
          <a:xfrm>
            <a:off x="1132539" y="2277823"/>
            <a:ext cx="2674565" cy="2002586"/>
            <a:chOff x="1295399" y="2155304"/>
            <a:chExt cx="2674565" cy="200258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399" y="2155304"/>
              <a:ext cx="2674565" cy="2002586"/>
            </a:xfrm>
            <a:prstGeom prst="rect">
              <a:avLst/>
            </a:prstGeom>
          </p:spPr>
        </p:pic>
        <p:sp>
          <p:nvSpPr>
            <p:cNvPr id="3" name="TextBox 2"/>
            <p:cNvSpPr txBox="1"/>
            <p:nvPr/>
          </p:nvSpPr>
          <p:spPr>
            <a:xfrm>
              <a:off x="1527781" y="2628900"/>
              <a:ext cx="2209800" cy="769441"/>
            </a:xfrm>
            <a:prstGeom prst="rect">
              <a:avLst/>
            </a:prstGeom>
            <a:noFill/>
          </p:spPr>
          <p:txBody>
            <a:bodyPr wrap="square" rtlCol="0">
              <a:spAutoFit/>
            </a:bodyPr>
            <a:lstStyle/>
            <a:p>
              <a:pPr algn="ctr"/>
              <a:r>
                <a:rPr lang="vi-VN" sz="4400" b="1" smtClean="0">
                  <a:latin typeface="Arial" panose="020B0604020202020204" pitchFamily="34" charset="0"/>
                  <a:cs typeface="Arial" panose="020B0604020202020204" pitchFamily="34" charset="0"/>
                </a:rPr>
                <a:t>Ví dụ</a:t>
              </a:r>
              <a:endParaRPr lang="en-US" sz="4400" b="1">
                <a:latin typeface="Arial" panose="020B0604020202020204" pitchFamily="34" charset="0"/>
                <a:cs typeface="Arial" panose="020B0604020202020204" pitchFamily="34" charset="0"/>
              </a:endParaRPr>
            </a:p>
          </p:txBody>
        </p:sp>
      </p:grpSp>
      <p:sp>
        <p:nvSpPr>
          <p:cNvPr id="5" name="Rectangle 4"/>
          <p:cNvSpPr/>
          <p:nvPr/>
        </p:nvSpPr>
        <p:spPr>
          <a:xfrm>
            <a:off x="1364921" y="4678632"/>
            <a:ext cx="16355759" cy="707886"/>
          </a:xfrm>
          <a:prstGeom prst="rect">
            <a:avLst/>
          </a:prstGeom>
        </p:spPr>
        <p:txBody>
          <a:bodyPr wrap="none">
            <a:spAutoFit/>
          </a:bodyPr>
          <a:lstStyle/>
          <a:p>
            <a:r>
              <a:rPr lang="vi-VN" sz="4000" smtClean="0">
                <a:latin typeface="Arial" panose="020B0604020202020204" pitchFamily="34" charset="0"/>
                <a:cs typeface="Arial" panose="020B0604020202020204" pitchFamily="34" charset="0"/>
              </a:rPr>
              <a:t>Khai </a:t>
            </a:r>
            <a:r>
              <a:rPr lang="vi-VN" sz="4000">
                <a:latin typeface="Arial" panose="020B0604020202020204" pitchFamily="34" charset="0"/>
                <a:cs typeface="Arial" panose="020B0604020202020204" pitchFamily="34" charset="0"/>
              </a:rPr>
              <a:t>báo mảng trong C, có thể chỉ cho trước độ dài mảng (số phần tử</a:t>
            </a:r>
            <a:r>
              <a:rPr lang="vi-VN"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sp>
        <p:nvSpPr>
          <p:cNvPr id="6" name="Rectangle 5"/>
          <p:cNvSpPr/>
          <p:nvPr/>
        </p:nvSpPr>
        <p:spPr>
          <a:xfrm>
            <a:off x="1373681" y="5978649"/>
            <a:ext cx="15881271" cy="707886"/>
          </a:xfrm>
          <a:prstGeom prst="rect">
            <a:avLst/>
          </a:prstGeom>
          <a:solidFill>
            <a:schemeClr val="accent1">
              <a:lumMod val="40000"/>
              <a:lumOff val="60000"/>
            </a:schemeClr>
          </a:solidFill>
        </p:spPr>
        <p:txBody>
          <a:bodyPr wrap="none">
            <a:spAutoFit/>
          </a:bodyPr>
          <a:lstStyle/>
          <a:p>
            <a:pPr algn="just">
              <a:spcAft>
                <a:spcPts val="0"/>
              </a:spcAft>
            </a:pPr>
            <a:r>
              <a:rPr lang="fr-FR" sz="4000" b="1">
                <a:solidFill>
                  <a:srgbClr val="7030A0"/>
                </a:solidFill>
                <a:latin typeface="Courier New" panose="02070309020205020404" pitchFamily="49" charset="0"/>
                <a:cs typeface="Courier New" panose="02070309020205020404" pitchFamily="49" charset="0"/>
              </a:rPr>
              <a:t>float</a:t>
            </a:r>
            <a:r>
              <a:rPr lang="fr-FR" sz="4000" b="1">
                <a:latin typeface="Courier New" panose="02070309020205020404" pitchFamily="49" charset="0"/>
                <a:cs typeface="Courier New" panose="02070309020205020404" pitchFamily="49" charset="0"/>
              </a:rPr>
              <a:t> diemTin[45]; /* diemTin là mảng 45 số thực */</a:t>
            </a:r>
            <a:endParaRPr lang="en-US" sz="4000" b="1">
              <a:latin typeface="Courier New" panose="02070309020205020404" pitchFamily="49" charset="0"/>
              <a:cs typeface="Courier New" panose="02070309020205020404" pitchFamily="49" charset="0"/>
            </a:endParaRPr>
          </a:p>
        </p:txBody>
      </p:sp>
      <p:cxnSp>
        <p:nvCxnSpPr>
          <p:cNvPr id="8" name="Straight Arrow Connector 7"/>
          <p:cNvCxnSpPr/>
          <p:nvPr/>
        </p:nvCxnSpPr>
        <p:spPr>
          <a:xfrm flipV="1">
            <a:off x="1600200" y="6686535"/>
            <a:ext cx="533400" cy="1581165"/>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4649" y="8221110"/>
            <a:ext cx="1835172" cy="1692771"/>
          </a:xfrm>
          <a:prstGeom prst="rect">
            <a:avLst/>
          </a:prstGeom>
          <a:noFill/>
        </p:spPr>
        <p:txBody>
          <a:bodyPr wrap="square" rtlCol="0">
            <a:spAutoFit/>
          </a:bodyPr>
          <a:lstStyle/>
          <a:p>
            <a:pPr algn="ctr">
              <a:lnSpc>
                <a:spcPct val="130000"/>
              </a:lnSpc>
            </a:pPr>
            <a:r>
              <a:rPr lang="vi-VN" sz="4000" smtClean="0">
                <a:latin typeface="Arial" panose="020B0604020202020204" pitchFamily="34" charset="0"/>
                <a:cs typeface="Arial" panose="020B0604020202020204" pitchFamily="34" charset="0"/>
              </a:rPr>
              <a:t>Kiểu </a:t>
            </a:r>
          </a:p>
          <a:p>
            <a:pPr algn="ctr">
              <a:lnSpc>
                <a:spcPct val="130000"/>
              </a:lnSpc>
            </a:pPr>
            <a:r>
              <a:rPr lang="vi-VN" sz="4000" smtClean="0">
                <a:latin typeface="Arial" panose="020B0604020202020204" pitchFamily="34" charset="0"/>
                <a:cs typeface="Arial" panose="020B0604020202020204" pitchFamily="34" charset="0"/>
              </a:rPr>
              <a:t>dữ liệu</a:t>
            </a:r>
            <a:endParaRPr lang="en-US" sz="4000">
              <a:latin typeface="Arial" panose="020B0604020202020204" pitchFamily="34" charset="0"/>
              <a:cs typeface="Arial" panose="020B0604020202020204" pitchFamily="34" charset="0"/>
            </a:endParaRPr>
          </a:p>
        </p:txBody>
      </p:sp>
      <p:cxnSp>
        <p:nvCxnSpPr>
          <p:cNvPr id="36" name="Straight Arrow Connector 35"/>
          <p:cNvCxnSpPr/>
          <p:nvPr/>
        </p:nvCxnSpPr>
        <p:spPr>
          <a:xfrm flipV="1">
            <a:off x="4343400" y="6686535"/>
            <a:ext cx="0" cy="1581166"/>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232620" y="8221110"/>
            <a:ext cx="2221559" cy="1692771"/>
          </a:xfrm>
          <a:prstGeom prst="rect">
            <a:avLst/>
          </a:prstGeom>
          <a:noFill/>
        </p:spPr>
        <p:txBody>
          <a:bodyPr wrap="square" rtlCol="0">
            <a:spAutoFit/>
          </a:bodyPr>
          <a:lstStyle/>
          <a:p>
            <a:pPr algn="ctr">
              <a:lnSpc>
                <a:spcPct val="130000"/>
              </a:lnSpc>
            </a:pPr>
            <a:r>
              <a:rPr lang="vi-VN" sz="4000" smtClean="0">
                <a:latin typeface="Arial" panose="020B0604020202020204" pitchFamily="34" charset="0"/>
                <a:cs typeface="Arial" panose="020B0604020202020204" pitchFamily="34" charset="0"/>
              </a:rPr>
              <a:t>Tên biến mảng</a:t>
            </a:r>
            <a:endParaRPr lang="en-US" sz="4000">
              <a:latin typeface="Arial" panose="020B0604020202020204" pitchFamily="34" charset="0"/>
              <a:cs typeface="Arial" panose="020B0604020202020204" pitchFamily="34" charset="0"/>
            </a:endParaRPr>
          </a:p>
        </p:txBody>
      </p:sp>
      <p:cxnSp>
        <p:nvCxnSpPr>
          <p:cNvPr id="44" name="Straight Arrow Connector 43"/>
          <p:cNvCxnSpPr/>
          <p:nvPr/>
        </p:nvCxnSpPr>
        <p:spPr>
          <a:xfrm flipH="1" flipV="1">
            <a:off x="6090777" y="6686536"/>
            <a:ext cx="1072023" cy="1511714"/>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410172" y="8244840"/>
            <a:ext cx="1835172" cy="1609480"/>
          </a:xfrm>
          <a:prstGeom prst="rect">
            <a:avLst/>
          </a:prstGeom>
          <a:noFill/>
        </p:spPr>
        <p:txBody>
          <a:bodyPr wrap="square" rtlCol="0">
            <a:spAutoFit/>
          </a:bodyPr>
          <a:lstStyle/>
          <a:p>
            <a:pPr algn="ctr">
              <a:lnSpc>
                <a:spcPct val="130000"/>
              </a:lnSpc>
            </a:pPr>
            <a:r>
              <a:rPr lang="vi-VN" sz="4000" smtClean="0">
                <a:latin typeface="Arial" panose="020B0604020202020204" pitchFamily="34" charset="0"/>
                <a:cs typeface="Arial" panose="020B0604020202020204" pitchFamily="34" charset="0"/>
              </a:rPr>
              <a:t>Kích thước</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991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up)">
                                      <p:cBhvr>
                                        <p:cTn id="40" dur="500"/>
                                        <p:tgtEl>
                                          <p:spTgt spid="44"/>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p:bldP spid="43"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1559</Words>
  <Application>Microsoft Office PowerPoint</Application>
  <PresentationFormat>Custom</PresentationFormat>
  <Paragraphs>176</Paragraphs>
  <Slides>32</Slides>
  <Notes>0</Notes>
  <HiddenSlides>0</HiddenSlides>
  <MMClips>10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Calibri</vt:lpstr>
      <vt:lpstr>Courier New</vt:lpstr>
      <vt:lpstr>Times New Roman</vt:lpstr>
      <vt:lpstr>Wingdings</vt:lpstr>
      <vt:lpstr>Cousine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bài1python</dc:title>
  <dc:creator>Xinh Đẹp Dịu Hiền Huế Thị</dc:creator>
  <cp:lastModifiedBy>Microsoft account</cp:lastModifiedBy>
  <cp:revision>28</cp:revision>
  <dcterms:created xsi:type="dcterms:W3CDTF">2006-08-16T00:00:00Z</dcterms:created>
  <dcterms:modified xsi:type="dcterms:W3CDTF">2023-11-15T01:13:46Z</dcterms:modified>
  <dc:identifier>DAFn2dd0_sY</dc:identifier>
</cp:coreProperties>
</file>