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6"/>
  </p:notesMasterIdLst>
  <p:sldIdLst>
    <p:sldId id="256" r:id="rId3"/>
    <p:sldId id="266" r:id="rId4"/>
    <p:sldId id="259" r:id="rId5"/>
    <p:sldId id="297" r:id="rId6"/>
    <p:sldId id="306" r:id="rId7"/>
    <p:sldId id="271" r:id="rId8"/>
    <p:sldId id="294" r:id="rId9"/>
    <p:sldId id="282" r:id="rId10"/>
    <p:sldId id="303" r:id="rId11"/>
    <p:sldId id="288" r:id="rId12"/>
    <p:sldId id="272" r:id="rId13"/>
    <p:sldId id="273" r:id="rId14"/>
    <p:sldId id="298" r:id="rId15"/>
    <p:sldId id="275" r:id="rId16"/>
    <p:sldId id="280" r:id="rId17"/>
    <p:sldId id="289" r:id="rId18"/>
    <p:sldId id="299" r:id="rId19"/>
    <p:sldId id="300" r:id="rId20"/>
    <p:sldId id="290" r:id="rId21"/>
    <p:sldId id="304" r:id="rId22"/>
    <p:sldId id="291" r:id="rId23"/>
    <p:sldId id="292" r:id="rId24"/>
    <p:sldId id="305" r:id="rId25"/>
  </p:sldIdLst>
  <p:sldSz cx="14630400" cy="8229600"/>
  <p:notesSz cx="8229600" cy="14630400"/>
  <p:embeddedFontLst>
    <p:embeddedFont>
      <p:font typeface="Open Sans" panose="020B0606030504020204" pitchFamily="34" charset="0"/>
      <p:regular r:id="rId27"/>
    </p:embeddedFont>
    <p:embeddedFont>
      <p:font typeface="Tahoma" panose="020B0604030504040204" pitchFamily="34" charset="0"/>
      <p:regular r:id="rId28"/>
      <p:bold r:id="rId2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592">
          <p15:clr>
            <a:srgbClr val="A4A3A4"/>
          </p15:clr>
        </p15:guide>
        <p15:guide id="2" pos="460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B706F"/>
    <a:srgbClr val="E27F6E"/>
    <a:srgbClr val="A25404"/>
    <a:srgbClr val="FFFFFF"/>
    <a:srgbClr val="6F6F6F"/>
    <a:srgbClr val="A6D7D3"/>
    <a:srgbClr val="5292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5179" autoAdjust="0"/>
  </p:normalViewPr>
  <p:slideViewPr>
    <p:cSldViewPr snapToGrid="0" snapToObjects="1">
      <p:cViewPr varScale="1">
        <p:scale>
          <a:sx n="70" d="100"/>
          <a:sy n="70" d="100"/>
        </p:scale>
        <p:origin x="600" y="48"/>
      </p:cViewPr>
      <p:guideLst>
        <p:guide orient="horz" pos="2592"/>
        <p:guide pos="460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presProps" Target="presProps.xml"/><Relationship Id="rId8"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057698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62000" y="1096963"/>
            <a:ext cx="9753600" cy="5486400"/>
          </a:xfrm>
          <a:prstGeom prst="rect">
            <a:avLst/>
          </a:prstGeom>
        </p:spPr>
      </p:sp>
      <p:sp>
        <p:nvSpPr>
          <p:cNvPr id="3" name="Notes Placeholder 2"/>
          <p:cNvSpPr>
            <a:spLocks noGrp="1"/>
          </p:cNvSpPr>
          <p:nvPr>
            <p:ph type="body" idx="1"/>
          </p:nvPr>
        </p:nvSpPr>
        <p:spPr>
          <a:xfrm>
            <a:off x="822325" y="6950075"/>
            <a:ext cx="6584950" cy="6583363"/>
          </a:xfrm>
          <a:prstGeom prst="rect">
            <a:avLst/>
          </a:prstGeom>
        </p:spPr>
        <p:txBody>
          <a:bodyPr/>
          <a:lstStyle/>
          <a:p>
            <a:endParaRPr lang="en-US" dirty="0"/>
          </a:p>
        </p:txBody>
      </p:sp>
      <p:sp>
        <p:nvSpPr>
          <p:cNvPr id="4" name="Slide Number Placeholder 3"/>
          <p:cNvSpPr>
            <a:spLocks noGrp="1"/>
          </p:cNvSpPr>
          <p:nvPr>
            <p:ph type="sldNum" sz="quarter" idx="10"/>
          </p:nvPr>
        </p:nvSpPr>
        <p:spPr>
          <a:xfrm>
            <a:off x="4660900" y="13896975"/>
            <a:ext cx="3567113" cy="730250"/>
          </a:xfrm>
          <a:prstGeom prst="rect">
            <a:avLst/>
          </a:prstGeom>
        </p:spPr>
        <p:txBody>
          <a:bodyPr/>
          <a:lstStyle/>
          <a:p>
            <a:fld id="{F7021451-1387-4CA6-816F-3879F97B5CBC}" type="slidenum">
              <a:rPr lang="en-US">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5189AD6-3067-4296-8D5C-A2419BE2B977}"/>
              </a:ext>
            </a:extLst>
          </p:cNvPr>
          <p:cNvSpPr>
            <a:spLocks noGrp="1"/>
          </p:cNvSpPr>
          <p:nvPr>
            <p:ph type="dt" sz="half" idx="10"/>
          </p:nvPr>
        </p:nvSpPr>
        <p:spPr>
          <a:xfrm>
            <a:off x="1005840" y="7627621"/>
            <a:ext cx="3291840" cy="438150"/>
          </a:xfrm>
          <a:prstGeom prst="rect">
            <a:avLst/>
          </a:prstGeom>
        </p:spPr>
        <p:txBody>
          <a:bodyPr/>
          <a:lstStyle/>
          <a:p>
            <a:fld id="{5229728F-D051-49DE-BC6F-D40C5CBA598D}" type="datetimeFigureOut">
              <a:rPr lang="en-US" smtClean="0"/>
              <a:t>5/15/2025</a:t>
            </a:fld>
            <a:endParaRPr lang="en-US"/>
          </a:p>
        </p:txBody>
      </p:sp>
      <p:sp>
        <p:nvSpPr>
          <p:cNvPr id="3" name="Footer Placeholder 2">
            <a:extLst>
              <a:ext uri="{FF2B5EF4-FFF2-40B4-BE49-F238E27FC236}">
                <a16:creationId xmlns:a16="http://schemas.microsoft.com/office/drawing/2014/main" id="{31CA8E5A-A837-4C5B-82F2-2FC2DBACB12C}"/>
              </a:ext>
            </a:extLst>
          </p:cNvPr>
          <p:cNvSpPr>
            <a:spLocks noGrp="1"/>
          </p:cNvSpPr>
          <p:nvPr>
            <p:ph type="ftr" sz="quarter" idx="11"/>
          </p:nvPr>
        </p:nvSpPr>
        <p:spPr>
          <a:xfrm>
            <a:off x="4846320" y="7627621"/>
            <a:ext cx="4937760" cy="438150"/>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062888FA-AEBF-4FD7-BE9F-31719F461184}"/>
              </a:ext>
            </a:extLst>
          </p:cNvPr>
          <p:cNvSpPr>
            <a:spLocks noGrp="1"/>
          </p:cNvSpPr>
          <p:nvPr>
            <p:ph type="sldNum" sz="quarter" idx="12"/>
          </p:nvPr>
        </p:nvSpPr>
        <p:spPr>
          <a:xfrm>
            <a:off x="10332720" y="7627621"/>
            <a:ext cx="3291840" cy="438150"/>
          </a:xfrm>
          <a:prstGeom prst="rect">
            <a:avLst/>
          </a:prstGeom>
        </p:spPr>
        <p:txBody>
          <a:bodyPr/>
          <a:lstStyle/>
          <a:p>
            <a:fld id="{9B34A610-7537-4168-8C9B-26C49A0F4B8A}" type="slidenum">
              <a:rPr lang="en-US" smtClean="0"/>
              <a:t>‹#›</a:t>
            </a:fld>
            <a:endParaRPr lang="en-US"/>
          </a:p>
        </p:txBody>
      </p:sp>
    </p:spTree>
    <p:extLst>
      <p:ext uri="{BB962C8B-B14F-4D97-AF65-F5344CB8AC3E}">
        <p14:creationId xmlns:p14="http://schemas.microsoft.com/office/powerpoint/2010/main" val="13835043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êu đề bản chiếu">
    <p:spTree>
      <p:nvGrpSpPr>
        <p:cNvPr id="1" name=""/>
        <p:cNvGrpSpPr/>
        <p:nvPr/>
      </p:nvGrpSpPr>
      <p:grpSpPr>
        <a:xfrm>
          <a:off x="0" y="0"/>
          <a:ext cx="0" cy="0"/>
          <a:chOff x="0" y="0"/>
          <a:chExt cx="0" cy="0"/>
        </a:xfrm>
      </p:grpSpPr>
      <p:sp>
        <p:nvSpPr>
          <p:cNvPr id="2" name="Tiêu đề 1"/>
          <p:cNvSpPr>
            <a:spLocks noGrp="1"/>
          </p:cNvSpPr>
          <p:nvPr>
            <p:ph type="ctrTitle"/>
          </p:nvPr>
        </p:nvSpPr>
        <p:spPr>
          <a:xfrm>
            <a:off x="1097280" y="2556512"/>
            <a:ext cx="12435841" cy="1764030"/>
          </a:xfrm>
        </p:spPr>
        <p:txBody>
          <a:bodyPr/>
          <a:lstStyle/>
          <a:p>
            <a:r>
              <a:rPr lang="vi-VN"/>
              <a:t>Bấm &amp; sửa kiểu tiêu đề</a:t>
            </a:r>
          </a:p>
        </p:txBody>
      </p:sp>
      <p:sp>
        <p:nvSpPr>
          <p:cNvPr id="3" name="Tiêu đề phụ 2"/>
          <p:cNvSpPr>
            <a:spLocks noGrp="1"/>
          </p:cNvSpPr>
          <p:nvPr>
            <p:ph type="subTitle" idx="1"/>
          </p:nvPr>
        </p:nvSpPr>
        <p:spPr>
          <a:xfrm>
            <a:off x="2194561" y="4663440"/>
            <a:ext cx="10241280" cy="2103120"/>
          </a:xfrm>
        </p:spPr>
        <p:txBody>
          <a:bodyPr/>
          <a:lstStyle>
            <a:lvl1pPr marL="0" indent="0" algn="ctr">
              <a:buNone/>
              <a:defRPr>
                <a:solidFill>
                  <a:schemeClr val="tx1">
                    <a:tint val="75000"/>
                  </a:schemeClr>
                </a:solidFill>
              </a:defRPr>
            </a:lvl1pPr>
            <a:lvl2pPr marL="703361" indent="0" algn="ctr">
              <a:buNone/>
              <a:defRPr>
                <a:solidFill>
                  <a:schemeClr val="tx1">
                    <a:tint val="75000"/>
                  </a:schemeClr>
                </a:solidFill>
              </a:defRPr>
            </a:lvl2pPr>
            <a:lvl3pPr marL="1406720" indent="0" algn="ctr">
              <a:buNone/>
              <a:defRPr>
                <a:solidFill>
                  <a:schemeClr val="tx1">
                    <a:tint val="75000"/>
                  </a:schemeClr>
                </a:solidFill>
              </a:defRPr>
            </a:lvl3pPr>
            <a:lvl4pPr marL="2110080" indent="0" algn="ctr">
              <a:buNone/>
              <a:defRPr>
                <a:solidFill>
                  <a:schemeClr val="tx1">
                    <a:tint val="75000"/>
                  </a:schemeClr>
                </a:solidFill>
              </a:defRPr>
            </a:lvl4pPr>
            <a:lvl5pPr marL="2813441" indent="0" algn="ctr">
              <a:buNone/>
              <a:defRPr>
                <a:solidFill>
                  <a:schemeClr val="tx1">
                    <a:tint val="75000"/>
                  </a:schemeClr>
                </a:solidFill>
              </a:defRPr>
            </a:lvl5pPr>
            <a:lvl6pPr marL="3516802" indent="0" algn="ctr">
              <a:buNone/>
              <a:defRPr>
                <a:solidFill>
                  <a:schemeClr val="tx1">
                    <a:tint val="75000"/>
                  </a:schemeClr>
                </a:solidFill>
              </a:defRPr>
            </a:lvl6pPr>
            <a:lvl7pPr marL="4220161" indent="0" algn="ctr">
              <a:buNone/>
              <a:defRPr>
                <a:solidFill>
                  <a:schemeClr val="tx1">
                    <a:tint val="75000"/>
                  </a:schemeClr>
                </a:solidFill>
              </a:defRPr>
            </a:lvl7pPr>
            <a:lvl8pPr marL="4923521" indent="0" algn="ctr">
              <a:buNone/>
              <a:defRPr>
                <a:solidFill>
                  <a:schemeClr val="tx1">
                    <a:tint val="75000"/>
                  </a:schemeClr>
                </a:solidFill>
              </a:defRPr>
            </a:lvl8pPr>
            <a:lvl9pPr marL="5626882" indent="0" algn="ctr">
              <a:buNone/>
              <a:defRPr>
                <a:solidFill>
                  <a:schemeClr val="tx1">
                    <a:tint val="75000"/>
                  </a:schemeClr>
                </a:solidFill>
              </a:defRPr>
            </a:lvl9pPr>
          </a:lstStyle>
          <a:p>
            <a:r>
              <a:rPr lang="vi-VN"/>
              <a:t>Bấm &amp; sửa kiểu phụ đề</a:t>
            </a:r>
          </a:p>
        </p:txBody>
      </p:sp>
      <p:sp>
        <p:nvSpPr>
          <p:cNvPr id="4" name="Chỗ dành sẵn cho Ngày tháng 3"/>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en-US">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02299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idx="1"/>
          </p:nvPr>
        </p:nvSpPr>
        <p:spPr/>
        <p:txBody>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en-US">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042702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Đầu trang của Phần">
    <p:spTree>
      <p:nvGrpSpPr>
        <p:cNvPr id="1" name=""/>
        <p:cNvGrpSpPr/>
        <p:nvPr/>
      </p:nvGrpSpPr>
      <p:grpSpPr>
        <a:xfrm>
          <a:off x="0" y="0"/>
          <a:ext cx="0" cy="0"/>
          <a:chOff x="0" y="0"/>
          <a:chExt cx="0" cy="0"/>
        </a:xfrm>
      </p:grpSpPr>
      <p:sp>
        <p:nvSpPr>
          <p:cNvPr id="2" name="Tiêu đề 1"/>
          <p:cNvSpPr>
            <a:spLocks noGrp="1"/>
          </p:cNvSpPr>
          <p:nvPr>
            <p:ph type="title"/>
          </p:nvPr>
        </p:nvSpPr>
        <p:spPr>
          <a:xfrm>
            <a:off x="1155700" y="5288283"/>
            <a:ext cx="12435841" cy="1634490"/>
          </a:xfrm>
        </p:spPr>
        <p:txBody>
          <a:bodyPr anchor="t"/>
          <a:lstStyle>
            <a:lvl1pPr algn="l">
              <a:defRPr sz="6200" b="1" cap="all"/>
            </a:lvl1pPr>
          </a:lstStyle>
          <a:p>
            <a:r>
              <a:rPr lang="vi-VN"/>
              <a:t>Bấm &amp; sửa kiểu tiêu đề</a:t>
            </a:r>
          </a:p>
        </p:txBody>
      </p:sp>
      <p:sp>
        <p:nvSpPr>
          <p:cNvPr id="3" name="Chỗ dành sẵn cho Văn bản 2"/>
          <p:cNvSpPr>
            <a:spLocks noGrp="1"/>
          </p:cNvSpPr>
          <p:nvPr>
            <p:ph type="body" idx="1"/>
          </p:nvPr>
        </p:nvSpPr>
        <p:spPr>
          <a:xfrm>
            <a:off x="1155700" y="3488057"/>
            <a:ext cx="12435841" cy="1800224"/>
          </a:xfrm>
        </p:spPr>
        <p:txBody>
          <a:bodyPr anchor="b"/>
          <a:lstStyle>
            <a:lvl1pPr marL="0" indent="0">
              <a:buNone/>
              <a:defRPr sz="3100">
                <a:solidFill>
                  <a:schemeClr val="tx1">
                    <a:tint val="75000"/>
                  </a:schemeClr>
                </a:solidFill>
              </a:defRPr>
            </a:lvl1pPr>
            <a:lvl2pPr marL="703361" indent="0">
              <a:buNone/>
              <a:defRPr sz="2800">
                <a:solidFill>
                  <a:schemeClr val="tx1">
                    <a:tint val="75000"/>
                  </a:schemeClr>
                </a:solidFill>
              </a:defRPr>
            </a:lvl2pPr>
            <a:lvl3pPr marL="1406720" indent="0">
              <a:buNone/>
              <a:defRPr sz="2400">
                <a:solidFill>
                  <a:schemeClr val="tx1">
                    <a:tint val="75000"/>
                  </a:schemeClr>
                </a:solidFill>
              </a:defRPr>
            </a:lvl3pPr>
            <a:lvl4pPr marL="2110080" indent="0">
              <a:buNone/>
              <a:defRPr sz="2200">
                <a:solidFill>
                  <a:schemeClr val="tx1">
                    <a:tint val="75000"/>
                  </a:schemeClr>
                </a:solidFill>
              </a:defRPr>
            </a:lvl4pPr>
            <a:lvl5pPr marL="2813441" indent="0">
              <a:buNone/>
              <a:defRPr sz="2200">
                <a:solidFill>
                  <a:schemeClr val="tx1">
                    <a:tint val="75000"/>
                  </a:schemeClr>
                </a:solidFill>
              </a:defRPr>
            </a:lvl5pPr>
            <a:lvl6pPr marL="3516802" indent="0">
              <a:buNone/>
              <a:defRPr sz="2200">
                <a:solidFill>
                  <a:schemeClr val="tx1">
                    <a:tint val="75000"/>
                  </a:schemeClr>
                </a:solidFill>
              </a:defRPr>
            </a:lvl6pPr>
            <a:lvl7pPr marL="4220161" indent="0">
              <a:buNone/>
              <a:defRPr sz="2200">
                <a:solidFill>
                  <a:schemeClr val="tx1">
                    <a:tint val="75000"/>
                  </a:schemeClr>
                </a:solidFill>
              </a:defRPr>
            </a:lvl7pPr>
            <a:lvl8pPr marL="4923521" indent="0">
              <a:buNone/>
              <a:defRPr sz="2200">
                <a:solidFill>
                  <a:schemeClr val="tx1">
                    <a:tint val="75000"/>
                  </a:schemeClr>
                </a:solidFill>
              </a:defRPr>
            </a:lvl8pPr>
            <a:lvl9pPr marL="5626882" indent="0">
              <a:buNone/>
              <a:defRPr sz="2200">
                <a:solidFill>
                  <a:schemeClr val="tx1">
                    <a:tint val="75000"/>
                  </a:schemeClr>
                </a:solidFill>
              </a:defRPr>
            </a:lvl9pPr>
          </a:lstStyle>
          <a:p>
            <a:pPr lvl="0"/>
            <a:r>
              <a:rPr lang="vi-VN"/>
              <a:t>Bấm &amp; sửa kiểu tiêu đề</a:t>
            </a:r>
          </a:p>
        </p:txBody>
      </p:sp>
      <p:sp>
        <p:nvSpPr>
          <p:cNvPr id="4" name="Chỗ dành sẵn cho Ngày tháng 3"/>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en-US">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22516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Hai Nội dung">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ội dung 2"/>
          <p:cNvSpPr>
            <a:spLocks noGrp="1"/>
          </p:cNvSpPr>
          <p:nvPr>
            <p:ph sz="half" idx="1"/>
          </p:nvPr>
        </p:nvSpPr>
        <p:spPr>
          <a:xfrm>
            <a:off x="731520" y="1920242"/>
            <a:ext cx="6461761" cy="5431155"/>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ội dung 3"/>
          <p:cNvSpPr>
            <a:spLocks noGrp="1"/>
          </p:cNvSpPr>
          <p:nvPr>
            <p:ph sz="half" idx="2"/>
          </p:nvPr>
        </p:nvSpPr>
        <p:spPr>
          <a:xfrm>
            <a:off x="7437121" y="1920242"/>
            <a:ext cx="6461761" cy="5431155"/>
          </a:xfrm>
        </p:spPr>
        <p:txBody>
          <a:bodyPr/>
          <a:lstStyle>
            <a:lvl1pPr>
              <a:defRPr sz="4300"/>
            </a:lvl1pPr>
            <a:lvl2pPr>
              <a:defRPr sz="3700"/>
            </a:lvl2pPr>
            <a:lvl3pPr>
              <a:defRPr sz="3100"/>
            </a:lvl3pPr>
            <a:lvl4pPr>
              <a:defRPr sz="2800"/>
            </a:lvl4pPr>
            <a:lvl5pPr>
              <a:defRPr sz="2800"/>
            </a:lvl5pPr>
            <a:lvl6pPr>
              <a:defRPr sz="2800"/>
            </a:lvl6pPr>
            <a:lvl7pPr>
              <a:defRPr sz="2800"/>
            </a:lvl7pPr>
            <a:lvl8pPr>
              <a:defRPr sz="2800"/>
            </a:lvl8pPr>
            <a:lvl9pPr>
              <a:defRPr sz="28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Ngày tháng 4"/>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en-US">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24860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Phép so sánh">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lvl1pPr>
              <a:defRPr/>
            </a:lvl1pPr>
          </a:lstStyle>
          <a:p>
            <a:r>
              <a:rPr lang="vi-VN"/>
              <a:t>Bấm &amp; sửa kiểu tiêu đề</a:t>
            </a:r>
          </a:p>
        </p:txBody>
      </p:sp>
      <p:sp>
        <p:nvSpPr>
          <p:cNvPr id="3" name="Chỗ dành sẵn cho Văn bản 2"/>
          <p:cNvSpPr>
            <a:spLocks noGrp="1"/>
          </p:cNvSpPr>
          <p:nvPr>
            <p:ph type="body" idx="1"/>
          </p:nvPr>
        </p:nvSpPr>
        <p:spPr>
          <a:xfrm>
            <a:off x="731520" y="1842137"/>
            <a:ext cx="6464301" cy="767715"/>
          </a:xfrm>
        </p:spPr>
        <p:txBody>
          <a:bodyPr anchor="b"/>
          <a:lstStyle>
            <a:lvl1pPr marL="0" indent="0">
              <a:buNone/>
              <a:defRPr sz="3700" b="1"/>
            </a:lvl1pPr>
            <a:lvl2pPr marL="703361" indent="0">
              <a:buNone/>
              <a:defRPr sz="3100" b="1"/>
            </a:lvl2pPr>
            <a:lvl3pPr marL="1406720" indent="0">
              <a:buNone/>
              <a:defRPr sz="2800" b="1"/>
            </a:lvl3pPr>
            <a:lvl4pPr marL="2110080" indent="0">
              <a:buNone/>
              <a:defRPr sz="2400" b="1"/>
            </a:lvl4pPr>
            <a:lvl5pPr marL="2813441" indent="0">
              <a:buNone/>
              <a:defRPr sz="2400" b="1"/>
            </a:lvl5pPr>
            <a:lvl6pPr marL="3516802" indent="0">
              <a:buNone/>
              <a:defRPr sz="2400" b="1"/>
            </a:lvl6pPr>
            <a:lvl7pPr marL="4220161" indent="0">
              <a:buNone/>
              <a:defRPr sz="2400" b="1"/>
            </a:lvl7pPr>
            <a:lvl8pPr marL="4923521" indent="0">
              <a:buNone/>
              <a:defRPr sz="2400" b="1"/>
            </a:lvl8pPr>
            <a:lvl9pPr marL="5626882" indent="0">
              <a:buNone/>
              <a:defRPr sz="2400" b="1"/>
            </a:lvl9pPr>
          </a:lstStyle>
          <a:p>
            <a:pPr lvl="0"/>
            <a:r>
              <a:rPr lang="vi-VN"/>
              <a:t>Bấm &amp; sửa kiểu tiêu đề</a:t>
            </a:r>
          </a:p>
        </p:txBody>
      </p:sp>
      <p:sp>
        <p:nvSpPr>
          <p:cNvPr id="4" name="Chỗ dành sẵn cho Nội dung 3"/>
          <p:cNvSpPr>
            <a:spLocks noGrp="1"/>
          </p:cNvSpPr>
          <p:nvPr>
            <p:ph sz="half" idx="2"/>
          </p:nvPr>
        </p:nvSpPr>
        <p:spPr>
          <a:xfrm>
            <a:off x="731520" y="2609851"/>
            <a:ext cx="6464301" cy="4741546"/>
          </a:xfrm>
        </p:spPr>
        <p:txBody>
          <a:bodyPr/>
          <a:lstStyle>
            <a:lvl1pPr>
              <a:defRPr sz="3700"/>
            </a:lvl1pPr>
            <a:lvl2pPr>
              <a:defRPr sz="3100"/>
            </a:lvl2pPr>
            <a:lvl3pPr>
              <a:defRPr sz="2800"/>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5" name="Chỗ dành sẵn cho Văn bản 4"/>
          <p:cNvSpPr>
            <a:spLocks noGrp="1"/>
          </p:cNvSpPr>
          <p:nvPr>
            <p:ph type="body" sz="quarter" idx="3"/>
          </p:nvPr>
        </p:nvSpPr>
        <p:spPr>
          <a:xfrm>
            <a:off x="7432046" y="1842137"/>
            <a:ext cx="6466840" cy="767715"/>
          </a:xfrm>
        </p:spPr>
        <p:txBody>
          <a:bodyPr anchor="b"/>
          <a:lstStyle>
            <a:lvl1pPr marL="0" indent="0">
              <a:buNone/>
              <a:defRPr sz="3700" b="1"/>
            </a:lvl1pPr>
            <a:lvl2pPr marL="703361" indent="0">
              <a:buNone/>
              <a:defRPr sz="3100" b="1"/>
            </a:lvl2pPr>
            <a:lvl3pPr marL="1406720" indent="0">
              <a:buNone/>
              <a:defRPr sz="2800" b="1"/>
            </a:lvl3pPr>
            <a:lvl4pPr marL="2110080" indent="0">
              <a:buNone/>
              <a:defRPr sz="2400" b="1"/>
            </a:lvl4pPr>
            <a:lvl5pPr marL="2813441" indent="0">
              <a:buNone/>
              <a:defRPr sz="2400" b="1"/>
            </a:lvl5pPr>
            <a:lvl6pPr marL="3516802" indent="0">
              <a:buNone/>
              <a:defRPr sz="2400" b="1"/>
            </a:lvl6pPr>
            <a:lvl7pPr marL="4220161" indent="0">
              <a:buNone/>
              <a:defRPr sz="2400" b="1"/>
            </a:lvl7pPr>
            <a:lvl8pPr marL="4923521" indent="0">
              <a:buNone/>
              <a:defRPr sz="2400" b="1"/>
            </a:lvl8pPr>
            <a:lvl9pPr marL="5626882" indent="0">
              <a:buNone/>
              <a:defRPr sz="2400" b="1"/>
            </a:lvl9pPr>
          </a:lstStyle>
          <a:p>
            <a:pPr lvl="0"/>
            <a:r>
              <a:rPr lang="vi-VN"/>
              <a:t>Bấm &amp; sửa kiểu tiêu đề</a:t>
            </a:r>
          </a:p>
        </p:txBody>
      </p:sp>
      <p:sp>
        <p:nvSpPr>
          <p:cNvPr id="6" name="Chỗ dành sẵn cho Nội dung 5"/>
          <p:cNvSpPr>
            <a:spLocks noGrp="1"/>
          </p:cNvSpPr>
          <p:nvPr>
            <p:ph sz="quarter" idx="4"/>
          </p:nvPr>
        </p:nvSpPr>
        <p:spPr>
          <a:xfrm>
            <a:off x="7432046" y="2609851"/>
            <a:ext cx="6466840" cy="4741546"/>
          </a:xfrm>
        </p:spPr>
        <p:txBody>
          <a:bodyPr/>
          <a:lstStyle>
            <a:lvl1pPr>
              <a:defRPr sz="3700"/>
            </a:lvl1pPr>
            <a:lvl2pPr>
              <a:defRPr sz="3100"/>
            </a:lvl2pPr>
            <a:lvl3pPr>
              <a:defRPr sz="2800"/>
            </a:lvl3pPr>
            <a:lvl4pPr>
              <a:defRPr sz="2400"/>
            </a:lvl4pPr>
            <a:lvl5pPr>
              <a:defRPr sz="2400"/>
            </a:lvl5pPr>
            <a:lvl6pPr>
              <a:defRPr sz="2400"/>
            </a:lvl6pPr>
            <a:lvl7pPr>
              <a:defRPr sz="2400"/>
            </a:lvl7pPr>
            <a:lvl8pPr>
              <a:defRPr sz="2400"/>
            </a:lvl8pPr>
            <a:lvl9pPr>
              <a:defRPr sz="24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7" name="Chỗ dành sẵn cho Ngày tháng 6"/>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8" name="Chỗ dành sẵn cho Chân trang 7"/>
          <p:cNvSpPr>
            <a:spLocks noGrp="1"/>
          </p:cNvSpPr>
          <p:nvPr>
            <p:ph type="ftr" sz="quarter" idx="11"/>
          </p:nvPr>
        </p:nvSpPr>
        <p:spPr/>
        <p:txBody>
          <a:bodyPr/>
          <a:lstStyle/>
          <a:p>
            <a:endParaRPr lang="en-US">
              <a:solidFill>
                <a:prstClr val="black">
                  <a:tint val="75000"/>
                </a:prstClr>
              </a:solidFill>
            </a:endParaRPr>
          </a:p>
        </p:txBody>
      </p:sp>
      <p:sp>
        <p:nvSpPr>
          <p:cNvPr id="9" name="Chỗ dành sẵn cho Số hiệu Bản chiếu 8"/>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732180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hỉ Tiêu đề">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Ngày tháng 2"/>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4" name="Chỗ dành sẵn cho Chân trang 3"/>
          <p:cNvSpPr>
            <a:spLocks noGrp="1"/>
          </p:cNvSpPr>
          <p:nvPr>
            <p:ph type="ftr" sz="quarter" idx="11"/>
          </p:nvPr>
        </p:nvSpPr>
        <p:spPr/>
        <p:txBody>
          <a:bodyPr/>
          <a:lstStyle/>
          <a:p>
            <a:endParaRPr lang="en-US">
              <a:solidFill>
                <a:prstClr val="black">
                  <a:tint val="75000"/>
                </a:prstClr>
              </a:solidFill>
            </a:endParaRPr>
          </a:p>
        </p:txBody>
      </p:sp>
      <p:sp>
        <p:nvSpPr>
          <p:cNvPr id="5" name="Chỗ dành sẵn cho Số hiệu Bản chiếu 4"/>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20009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Trống">
    <p:spTree>
      <p:nvGrpSpPr>
        <p:cNvPr id="1" name=""/>
        <p:cNvGrpSpPr/>
        <p:nvPr/>
      </p:nvGrpSpPr>
      <p:grpSpPr>
        <a:xfrm>
          <a:off x="0" y="0"/>
          <a:ext cx="0" cy="0"/>
          <a:chOff x="0" y="0"/>
          <a:chExt cx="0" cy="0"/>
        </a:xfrm>
      </p:grpSpPr>
      <p:sp>
        <p:nvSpPr>
          <p:cNvPr id="2" name="Chỗ dành sẵn cho Ngày tháng 1"/>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3" name="Chỗ dành sẵn cho Chân trang 2"/>
          <p:cNvSpPr>
            <a:spLocks noGrp="1"/>
          </p:cNvSpPr>
          <p:nvPr>
            <p:ph type="ftr" sz="quarter" idx="11"/>
          </p:nvPr>
        </p:nvSpPr>
        <p:spPr/>
        <p:txBody>
          <a:bodyPr/>
          <a:lstStyle/>
          <a:p>
            <a:endParaRPr lang="en-US">
              <a:solidFill>
                <a:prstClr val="black">
                  <a:tint val="75000"/>
                </a:prstClr>
              </a:solidFill>
            </a:endParaRPr>
          </a:p>
        </p:txBody>
      </p:sp>
      <p:sp>
        <p:nvSpPr>
          <p:cNvPr id="4" name="Chỗ dành sẵn cho Số hiệu Bản chiếu 3"/>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5552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Nội dung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731526" y="327660"/>
            <a:ext cx="4813301" cy="1394461"/>
          </a:xfrm>
        </p:spPr>
        <p:txBody>
          <a:bodyPr anchor="b"/>
          <a:lstStyle>
            <a:lvl1pPr algn="l">
              <a:defRPr sz="3100" b="1"/>
            </a:lvl1pPr>
          </a:lstStyle>
          <a:p>
            <a:r>
              <a:rPr lang="vi-VN"/>
              <a:t>Bấm &amp; sửa kiểu tiêu đề</a:t>
            </a:r>
          </a:p>
        </p:txBody>
      </p:sp>
      <p:sp>
        <p:nvSpPr>
          <p:cNvPr id="3" name="Chỗ dành sẵn cho Nội dung 2"/>
          <p:cNvSpPr>
            <a:spLocks noGrp="1"/>
          </p:cNvSpPr>
          <p:nvPr>
            <p:ph idx="1"/>
          </p:nvPr>
        </p:nvSpPr>
        <p:spPr>
          <a:xfrm>
            <a:off x="5720081" y="327664"/>
            <a:ext cx="8178800" cy="7023736"/>
          </a:xfrm>
        </p:spPr>
        <p:txBody>
          <a:bodyPr/>
          <a:lstStyle>
            <a:lvl1pPr>
              <a:defRPr sz="4900"/>
            </a:lvl1pPr>
            <a:lvl2pPr>
              <a:defRPr sz="4300"/>
            </a:lvl2pPr>
            <a:lvl3pPr>
              <a:defRPr sz="3700"/>
            </a:lvl3pPr>
            <a:lvl4pPr>
              <a:defRPr sz="3100"/>
            </a:lvl4pPr>
            <a:lvl5pPr>
              <a:defRPr sz="3100"/>
            </a:lvl5pPr>
            <a:lvl6pPr>
              <a:defRPr sz="3100"/>
            </a:lvl6pPr>
            <a:lvl7pPr>
              <a:defRPr sz="3100"/>
            </a:lvl7pPr>
            <a:lvl8pPr>
              <a:defRPr sz="3100"/>
            </a:lvl8pPr>
            <a:lvl9pPr>
              <a:defRPr sz="3100"/>
            </a:lvl9p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Văn bản 3"/>
          <p:cNvSpPr>
            <a:spLocks noGrp="1"/>
          </p:cNvSpPr>
          <p:nvPr>
            <p:ph type="body" sz="half" idx="2"/>
          </p:nvPr>
        </p:nvSpPr>
        <p:spPr>
          <a:xfrm>
            <a:off x="731526" y="1722124"/>
            <a:ext cx="4813301" cy="5629275"/>
          </a:xfrm>
        </p:spPr>
        <p:txBody>
          <a:bodyPr/>
          <a:lstStyle>
            <a:lvl1pPr marL="0" indent="0">
              <a:buNone/>
              <a:defRPr sz="2200"/>
            </a:lvl1pPr>
            <a:lvl2pPr marL="703361" indent="0">
              <a:buNone/>
              <a:defRPr sz="1800"/>
            </a:lvl2pPr>
            <a:lvl3pPr marL="1406720" indent="0">
              <a:buNone/>
              <a:defRPr sz="1600"/>
            </a:lvl3pPr>
            <a:lvl4pPr marL="2110080" indent="0">
              <a:buNone/>
              <a:defRPr sz="1300"/>
            </a:lvl4pPr>
            <a:lvl5pPr marL="2813441" indent="0">
              <a:buNone/>
              <a:defRPr sz="1300"/>
            </a:lvl5pPr>
            <a:lvl6pPr marL="3516802" indent="0">
              <a:buNone/>
              <a:defRPr sz="1300"/>
            </a:lvl6pPr>
            <a:lvl7pPr marL="4220161" indent="0">
              <a:buNone/>
              <a:defRPr sz="1300"/>
            </a:lvl7pPr>
            <a:lvl8pPr marL="4923521" indent="0">
              <a:buNone/>
              <a:defRPr sz="1300"/>
            </a:lvl8pPr>
            <a:lvl9pPr marL="5626882" indent="0">
              <a:buNone/>
              <a:defRPr sz="13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en-US">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0735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Ảnh với Phụ đề">
    <p:spTree>
      <p:nvGrpSpPr>
        <p:cNvPr id="1" name=""/>
        <p:cNvGrpSpPr/>
        <p:nvPr/>
      </p:nvGrpSpPr>
      <p:grpSpPr>
        <a:xfrm>
          <a:off x="0" y="0"/>
          <a:ext cx="0" cy="0"/>
          <a:chOff x="0" y="0"/>
          <a:chExt cx="0" cy="0"/>
        </a:xfrm>
      </p:grpSpPr>
      <p:sp>
        <p:nvSpPr>
          <p:cNvPr id="2" name="Tiêu đề 1"/>
          <p:cNvSpPr>
            <a:spLocks noGrp="1"/>
          </p:cNvSpPr>
          <p:nvPr>
            <p:ph type="title"/>
          </p:nvPr>
        </p:nvSpPr>
        <p:spPr>
          <a:xfrm>
            <a:off x="2867661" y="5760721"/>
            <a:ext cx="8778240" cy="680087"/>
          </a:xfrm>
        </p:spPr>
        <p:txBody>
          <a:bodyPr anchor="b"/>
          <a:lstStyle>
            <a:lvl1pPr algn="l">
              <a:defRPr sz="3100" b="1"/>
            </a:lvl1pPr>
          </a:lstStyle>
          <a:p>
            <a:r>
              <a:rPr lang="vi-VN"/>
              <a:t>Bấm &amp; sửa kiểu tiêu đề</a:t>
            </a:r>
          </a:p>
        </p:txBody>
      </p:sp>
      <p:sp>
        <p:nvSpPr>
          <p:cNvPr id="3" name="Chỗ dành sẵn cho Hình ảnh 2"/>
          <p:cNvSpPr>
            <a:spLocks noGrp="1"/>
          </p:cNvSpPr>
          <p:nvPr>
            <p:ph type="pic" idx="1"/>
          </p:nvPr>
        </p:nvSpPr>
        <p:spPr>
          <a:xfrm>
            <a:off x="2867661" y="735330"/>
            <a:ext cx="8778240" cy="4937760"/>
          </a:xfrm>
        </p:spPr>
        <p:txBody>
          <a:bodyPr/>
          <a:lstStyle>
            <a:lvl1pPr marL="0" indent="0">
              <a:buNone/>
              <a:defRPr sz="4900"/>
            </a:lvl1pPr>
            <a:lvl2pPr marL="703361" indent="0">
              <a:buNone/>
              <a:defRPr sz="4300"/>
            </a:lvl2pPr>
            <a:lvl3pPr marL="1406720" indent="0">
              <a:buNone/>
              <a:defRPr sz="3700"/>
            </a:lvl3pPr>
            <a:lvl4pPr marL="2110080" indent="0">
              <a:buNone/>
              <a:defRPr sz="3100"/>
            </a:lvl4pPr>
            <a:lvl5pPr marL="2813441" indent="0">
              <a:buNone/>
              <a:defRPr sz="3100"/>
            </a:lvl5pPr>
            <a:lvl6pPr marL="3516802" indent="0">
              <a:buNone/>
              <a:defRPr sz="3100"/>
            </a:lvl6pPr>
            <a:lvl7pPr marL="4220161" indent="0">
              <a:buNone/>
              <a:defRPr sz="3100"/>
            </a:lvl7pPr>
            <a:lvl8pPr marL="4923521" indent="0">
              <a:buNone/>
              <a:defRPr sz="3100"/>
            </a:lvl8pPr>
            <a:lvl9pPr marL="5626882" indent="0">
              <a:buNone/>
              <a:defRPr sz="3100"/>
            </a:lvl9pPr>
          </a:lstStyle>
          <a:p>
            <a:endParaRPr lang="vi-VN"/>
          </a:p>
        </p:txBody>
      </p:sp>
      <p:sp>
        <p:nvSpPr>
          <p:cNvPr id="4" name="Chỗ dành sẵn cho Văn bản 3"/>
          <p:cNvSpPr>
            <a:spLocks noGrp="1"/>
          </p:cNvSpPr>
          <p:nvPr>
            <p:ph type="body" sz="half" idx="2"/>
          </p:nvPr>
        </p:nvSpPr>
        <p:spPr>
          <a:xfrm>
            <a:off x="2867661" y="6440807"/>
            <a:ext cx="8778240" cy="965835"/>
          </a:xfrm>
        </p:spPr>
        <p:txBody>
          <a:bodyPr/>
          <a:lstStyle>
            <a:lvl1pPr marL="0" indent="0">
              <a:buNone/>
              <a:defRPr sz="2200"/>
            </a:lvl1pPr>
            <a:lvl2pPr marL="703361" indent="0">
              <a:buNone/>
              <a:defRPr sz="1800"/>
            </a:lvl2pPr>
            <a:lvl3pPr marL="1406720" indent="0">
              <a:buNone/>
              <a:defRPr sz="1600"/>
            </a:lvl3pPr>
            <a:lvl4pPr marL="2110080" indent="0">
              <a:buNone/>
              <a:defRPr sz="1300"/>
            </a:lvl4pPr>
            <a:lvl5pPr marL="2813441" indent="0">
              <a:buNone/>
              <a:defRPr sz="1300"/>
            </a:lvl5pPr>
            <a:lvl6pPr marL="3516802" indent="0">
              <a:buNone/>
              <a:defRPr sz="1300"/>
            </a:lvl6pPr>
            <a:lvl7pPr marL="4220161" indent="0">
              <a:buNone/>
              <a:defRPr sz="1300"/>
            </a:lvl7pPr>
            <a:lvl8pPr marL="4923521" indent="0">
              <a:buNone/>
              <a:defRPr sz="1300"/>
            </a:lvl8pPr>
            <a:lvl9pPr marL="5626882" indent="0">
              <a:buNone/>
              <a:defRPr sz="1300"/>
            </a:lvl9pPr>
          </a:lstStyle>
          <a:p>
            <a:pPr lvl="0"/>
            <a:r>
              <a:rPr lang="vi-VN"/>
              <a:t>Bấm &amp; sửa kiểu tiêu đề</a:t>
            </a:r>
          </a:p>
        </p:txBody>
      </p:sp>
      <p:sp>
        <p:nvSpPr>
          <p:cNvPr id="5" name="Chỗ dành sẵn cho Ngày tháng 4"/>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6" name="Chỗ dành sẵn cho Chân trang 5"/>
          <p:cNvSpPr>
            <a:spLocks noGrp="1"/>
          </p:cNvSpPr>
          <p:nvPr>
            <p:ph type="ftr" sz="quarter" idx="11"/>
          </p:nvPr>
        </p:nvSpPr>
        <p:spPr/>
        <p:txBody>
          <a:bodyPr/>
          <a:lstStyle/>
          <a:p>
            <a:endParaRPr lang="en-US">
              <a:solidFill>
                <a:prstClr val="black">
                  <a:tint val="75000"/>
                </a:prstClr>
              </a:solidFill>
            </a:endParaRPr>
          </a:p>
        </p:txBody>
      </p:sp>
      <p:sp>
        <p:nvSpPr>
          <p:cNvPr id="7" name="Chỗ dành sẵn cho Số hiệu Bản chiếu 6"/>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46810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ề 1"/>
          <p:cNvSpPr>
            <a:spLocks noGrp="1"/>
          </p:cNvSpPr>
          <p:nvPr>
            <p:ph type="title"/>
          </p:nvPr>
        </p:nvSpPr>
        <p:spPr/>
        <p:txBody>
          <a:bodyPr/>
          <a:lstStyle/>
          <a:p>
            <a:r>
              <a:rPr lang="vi-VN"/>
              <a:t>Bấm &amp; sửa kiểu tiêu đề</a:t>
            </a:r>
          </a:p>
        </p:txBody>
      </p:sp>
      <p:sp>
        <p:nvSpPr>
          <p:cNvPr id="3" name="Chỗ dành sẵn cho Văn bản Dọc 2"/>
          <p:cNvSpPr>
            <a:spLocks noGrp="1"/>
          </p:cNvSpPr>
          <p:nvPr>
            <p:ph type="body" orient="vert" idx="1"/>
          </p:nvPr>
        </p:nvSpPr>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en-US">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79029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ề Dọc 1"/>
          <p:cNvSpPr>
            <a:spLocks noGrp="1"/>
          </p:cNvSpPr>
          <p:nvPr>
            <p:ph type="title" orient="vert"/>
          </p:nvPr>
        </p:nvSpPr>
        <p:spPr>
          <a:xfrm>
            <a:off x="10607041" y="329568"/>
            <a:ext cx="3291840" cy="7021830"/>
          </a:xfrm>
        </p:spPr>
        <p:txBody>
          <a:bodyPr vert="eaVert"/>
          <a:lstStyle/>
          <a:p>
            <a:r>
              <a:rPr lang="vi-VN"/>
              <a:t>Bấm &amp; sửa kiểu tiêu đề</a:t>
            </a:r>
          </a:p>
        </p:txBody>
      </p:sp>
      <p:sp>
        <p:nvSpPr>
          <p:cNvPr id="3" name="Chỗ dành sẵn cho Văn bản Dọc 2"/>
          <p:cNvSpPr>
            <a:spLocks noGrp="1"/>
          </p:cNvSpPr>
          <p:nvPr>
            <p:ph type="body" orient="vert" idx="1"/>
          </p:nvPr>
        </p:nvSpPr>
        <p:spPr>
          <a:xfrm>
            <a:off x="731521" y="329568"/>
            <a:ext cx="9631679" cy="7021830"/>
          </a:xfrm>
        </p:spPr>
        <p:txBody>
          <a:bodyPr vert="eaVert"/>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10"/>
          </p:nvPr>
        </p:nvSpPr>
        <p:spPr/>
        <p:txBody>
          <a:bodyPr/>
          <a:lstStyle/>
          <a:p>
            <a:fld id="{071E94CF-1C8D-4E94-8106-C4F0C8013633}" type="datetimeFigureOut">
              <a:rPr lang="en-US" smtClean="0">
                <a:solidFill>
                  <a:prstClr val="black">
                    <a:tint val="75000"/>
                  </a:prstClr>
                </a:solidFill>
              </a:rPr>
              <a:pPr/>
              <a:t>5/15/2025</a:t>
            </a:fld>
            <a:endParaRPr lang="en-US">
              <a:solidFill>
                <a:prstClr val="black">
                  <a:tint val="75000"/>
                </a:prstClr>
              </a:solidFill>
            </a:endParaRPr>
          </a:p>
        </p:txBody>
      </p:sp>
      <p:sp>
        <p:nvSpPr>
          <p:cNvPr id="5" name="Chỗ dành sẵn cho Chân trang 4"/>
          <p:cNvSpPr>
            <a:spLocks noGrp="1"/>
          </p:cNvSpPr>
          <p:nvPr>
            <p:ph type="ftr" sz="quarter" idx="11"/>
          </p:nvPr>
        </p:nvSpPr>
        <p:spPr/>
        <p:txBody>
          <a:bodyPr/>
          <a:lstStyle/>
          <a:p>
            <a:endParaRPr lang="en-US">
              <a:solidFill>
                <a:prstClr val="black">
                  <a:tint val="75000"/>
                </a:prstClr>
              </a:solidFill>
            </a:endParaRPr>
          </a:p>
        </p:txBody>
      </p:sp>
      <p:sp>
        <p:nvSpPr>
          <p:cNvPr id="6" name="Chỗ dành sẵn cho Số hiệu Bản chiếu 5"/>
          <p:cNvSpPr>
            <a:spLocks noGrp="1"/>
          </p:cNvSpPr>
          <p:nvPr>
            <p:ph type="sldNum" sz="quarter" idx="12"/>
          </p:nvPr>
        </p:nvSpPr>
        <p:spPr/>
        <p:txBody>
          <a:bodyPr/>
          <a:lstStyle/>
          <a:p>
            <a:fld id="{80F83553-D548-492F-85C7-4612B3F0E33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03236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ề 1"/>
          <p:cNvSpPr>
            <a:spLocks noGrp="1"/>
          </p:cNvSpPr>
          <p:nvPr>
            <p:ph type="title"/>
          </p:nvPr>
        </p:nvSpPr>
        <p:spPr>
          <a:xfrm>
            <a:off x="731521" y="329567"/>
            <a:ext cx="13167360" cy="1371600"/>
          </a:xfrm>
          <a:prstGeom prst="rect">
            <a:avLst/>
          </a:prstGeom>
        </p:spPr>
        <p:txBody>
          <a:bodyPr vert="horz" lIns="140672" tIns="70337" rIns="140672" bIns="70337" rtlCol="0" anchor="ctr">
            <a:normAutofit/>
          </a:bodyPr>
          <a:lstStyle/>
          <a:p>
            <a:r>
              <a:rPr lang="vi-VN"/>
              <a:t>Bấm &amp; sửa kiểu tiêu đề</a:t>
            </a:r>
          </a:p>
        </p:txBody>
      </p:sp>
      <p:sp>
        <p:nvSpPr>
          <p:cNvPr id="3" name="Chỗ dành sẵn cho Văn bản 2"/>
          <p:cNvSpPr>
            <a:spLocks noGrp="1"/>
          </p:cNvSpPr>
          <p:nvPr>
            <p:ph type="body" idx="1"/>
          </p:nvPr>
        </p:nvSpPr>
        <p:spPr>
          <a:xfrm>
            <a:off x="731521" y="1920242"/>
            <a:ext cx="13167360" cy="5431155"/>
          </a:xfrm>
          <a:prstGeom prst="rect">
            <a:avLst/>
          </a:prstGeom>
        </p:spPr>
        <p:txBody>
          <a:bodyPr vert="horz" lIns="140672" tIns="70337" rIns="140672" bIns="70337" rtlCol="0">
            <a:normAutofit/>
          </a:bodyPr>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Chỗ dành sẵn cho Ngày tháng 3"/>
          <p:cNvSpPr>
            <a:spLocks noGrp="1"/>
          </p:cNvSpPr>
          <p:nvPr>
            <p:ph type="dt" sz="half" idx="2"/>
          </p:nvPr>
        </p:nvSpPr>
        <p:spPr>
          <a:xfrm>
            <a:off x="731520" y="7627624"/>
            <a:ext cx="3413760" cy="438150"/>
          </a:xfrm>
          <a:prstGeom prst="rect">
            <a:avLst/>
          </a:prstGeom>
        </p:spPr>
        <p:txBody>
          <a:bodyPr vert="horz" lIns="140672" tIns="70337" rIns="140672" bIns="70337" rtlCol="0" anchor="ctr"/>
          <a:lstStyle>
            <a:lvl1pPr algn="l">
              <a:defRPr sz="1800">
                <a:solidFill>
                  <a:schemeClr val="tx1">
                    <a:tint val="75000"/>
                  </a:schemeClr>
                </a:solidFill>
              </a:defRPr>
            </a:lvl1pPr>
          </a:lstStyle>
          <a:p>
            <a:pPr defTabSz="1406720"/>
            <a:fld id="{071E94CF-1C8D-4E94-8106-C4F0C8013633}" type="datetimeFigureOut">
              <a:rPr lang="en-US" smtClean="0">
                <a:solidFill>
                  <a:prstClr val="black">
                    <a:tint val="75000"/>
                  </a:prstClr>
                </a:solidFill>
              </a:rPr>
              <a:pPr defTabSz="1406720"/>
              <a:t>5/15/2025</a:t>
            </a:fld>
            <a:endParaRPr lang="en-US">
              <a:solidFill>
                <a:prstClr val="black">
                  <a:tint val="75000"/>
                </a:prstClr>
              </a:solidFill>
            </a:endParaRPr>
          </a:p>
        </p:txBody>
      </p:sp>
      <p:sp>
        <p:nvSpPr>
          <p:cNvPr id="5" name="Chỗ dành sẵn cho Chân trang 4"/>
          <p:cNvSpPr>
            <a:spLocks noGrp="1"/>
          </p:cNvSpPr>
          <p:nvPr>
            <p:ph type="ftr" sz="quarter" idx="3"/>
          </p:nvPr>
        </p:nvSpPr>
        <p:spPr>
          <a:xfrm>
            <a:off x="4998721" y="7627624"/>
            <a:ext cx="4632960" cy="438150"/>
          </a:xfrm>
          <a:prstGeom prst="rect">
            <a:avLst/>
          </a:prstGeom>
        </p:spPr>
        <p:txBody>
          <a:bodyPr vert="horz" lIns="140672" tIns="70337" rIns="140672" bIns="70337" rtlCol="0" anchor="ctr"/>
          <a:lstStyle>
            <a:lvl1pPr algn="ctr">
              <a:defRPr sz="1800">
                <a:solidFill>
                  <a:schemeClr val="tx1">
                    <a:tint val="75000"/>
                  </a:schemeClr>
                </a:solidFill>
              </a:defRPr>
            </a:lvl1pPr>
          </a:lstStyle>
          <a:p>
            <a:pPr defTabSz="1406720"/>
            <a:endParaRPr lang="en-US">
              <a:solidFill>
                <a:prstClr val="black">
                  <a:tint val="75000"/>
                </a:prstClr>
              </a:solidFill>
            </a:endParaRPr>
          </a:p>
        </p:txBody>
      </p:sp>
      <p:sp>
        <p:nvSpPr>
          <p:cNvPr id="6" name="Chỗ dành sẵn cho Số hiệu Bản chiếu 5"/>
          <p:cNvSpPr>
            <a:spLocks noGrp="1"/>
          </p:cNvSpPr>
          <p:nvPr>
            <p:ph type="sldNum" sz="quarter" idx="4"/>
          </p:nvPr>
        </p:nvSpPr>
        <p:spPr>
          <a:xfrm>
            <a:off x="10485120" y="7627624"/>
            <a:ext cx="3413760" cy="438150"/>
          </a:xfrm>
          <a:prstGeom prst="rect">
            <a:avLst/>
          </a:prstGeom>
        </p:spPr>
        <p:txBody>
          <a:bodyPr vert="horz" lIns="140672" tIns="70337" rIns="140672" bIns="70337" rtlCol="0" anchor="ctr"/>
          <a:lstStyle>
            <a:lvl1pPr algn="r">
              <a:defRPr sz="1800">
                <a:solidFill>
                  <a:schemeClr val="tx1">
                    <a:tint val="75000"/>
                  </a:schemeClr>
                </a:solidFill>
              </a:defRPr>
            </a:lvl1pPr>
          </a:lstStyle>
          <a:p>
            <a:pPr defTabSz="1406720"/>
            <a:fld id="{80F83553-D548-492F-85C7-4612B3F0E33B}" type="slidenum">
              <a:rPr lang="en-US" smtClean="0">
                <a:solidFill>
                  <a:prstClr val="black">
                    <a:tint val="75000"/>
                  </a:prstClr>
                </a:solidFill>
              </a:rPr>
              <a:pPr defTabSz="1406720"/>
              <a:t>‹#›</a:t>
            </a:fld>
            <a:endParaRPr lang="en-US">
              <a:solidFill>
                <a:prstClr val="black">
                  <a:tint val="75000"/>
                </a:prstClr>
              </a:solidFill>
            </a:endParaRPr>
          </a:p>
        </p:txBody>
      </p:sp>
    </p:spTree>
    <p:extLst>
      <p:ext uri="{BB962C8B-B14F-4D97-AF65-F5344CB8AC3E}">
        <p14:creationId xmlns:p14="http://schemas.microsoft.com/office/powerpoint/2010/main" val="286548203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1406720" rtl="0" eaLnBrk="1" latinLnBrk="0" hangingPunct="1">
        <a:spcBef>
          <a:spcPct val="0"/>
        </a:spcBef>
        <a:buNone/>
        <a:defRPr sz="6800" kern="1200">
          <a:solidFill>
            <a:schemeClr val="tx1"/>
          </a:solidFill>
          <a:latin typeface="+mj-lt"/>
          <a:ea typeface="+mj-ea"/>
          <a:cs typeface="+mj-cs"/>
        </a:defRPr>
      </a:lvl1pPr>
    </p:titleStyle>
    <p:bodyStyle>
      <a:lvl1pPr marL="527520" indent="-527520" algn="l" defTabSz="1406720" rtl="0" eaLnBrk="1" latinLnBrk="0" hangingPunct="1">
        <a:spcBef>
          <a:spcPct val="20000"/>
        </a:spcBef>
        <a:buFont typeface="Arial" pitchFamily="34" charset="0"/>
        <a:buChar char="•"/>
        <a:defRPr sz="4900" kern="1200">
          <a:solidFill>
            <a:schemeClr val="tx1"/>
          </a:solidFill>
          <a:latin typeface="+mn-lt"/>
          <a:ea typeface="+mn-ea"/>
          <a:cs typeface="+mn-cs"/>
        </a:defRPr>
      </a:lvl1pPr>
      <a:lvl2pPr marL="1142961" indent="-439600" algn="l" defTabSz="1406720" rtl="0" eaLnBrk="1" latinLnBrk="0" hangingPunct="1">
        <a:spcBef>
          <a:spcPct val="20000"/>
        </a:spcBef>
        <a:buFont typeface="Arial" pitchFamily="34" charset="0"/>
        <a:buChar char="–"/>
        <a:defRPr sz="4300" kern="1200">
          <a:solidFill>
            <a:schemeClr val="tx1"/>
          </a:solidFill>
          <a:latin typeface="+mn-lt"/>
          <a:ea typeface="+mn-ea"/>
          <a:cs typeface="+mn-cs"/>
        </a:defRPr>
      </a:lvl2pPr>
      <a:lvl3pPr marL="1758400" indent="-351680" algn="l" defTabSz="1406720" rtl="0" eaLnBrk="1" latinLnBrk="0" hangingPunct="1">
        <a:spcBef>
          <a:spcPct val="20000"/>
        </a:spcBef>
        <a:buFont typeface="Arial" pitchFamily="34" charset="0"/>
        <a:buChar char="•"/>
        <a:defRPr sz="3700" kern="1200">
          <a:solidFill>
            <a:schemeClr val="tx1"/>
          </a:solidFill>
          <a:latin typeface="+mn-lt"/>
          <a:ea typeface="+mn-ea"/>
          <a:cs typeface="+mn-cs"/>
        </a:defRPr>
      </a:lvl3pPr>
      <a:lvl4pPr marL="2461761"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4pPr>
      <a:lvl5pPr marL="3165121"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5pPr>
      <a:lvl6pPr marL="3868481"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6pPr>
      <a:lvl7pPr marL="4571841"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7pPr>
      <a:lvl8pPr marL="5275202"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8pPr>
      <a:lvl9pPr marL="5978562" indent="-351680" algn="l" defTabSz="1406720" rtl="0" eaLnBrk="1" latinLnBrk="0" hangingPunct="1">
        <a:spcBef>
          <a:spcPct val="20000"/>
        </a:spcBef>
        <a:buFont typeface="Arial" pitchFamily="34" charset="0"/>
        <a:buChar char="•"/>
        <a:defRPr sz="3100" kern="1200">
          <a:solidFill>
            <a:schemeClr val="tx1"/>
          </a:solidFill>
          <a:latin typeface="+mn-lt"/>
          <a:ea typeface="+mn-ea"/>
          <a:cs typeface="+mn-cs"/>
        </a:defRPr>
      </a:lvl9pPr>
    </p:bodyStyle>
    <p:otherStyle>
      <a:defPPr>
        <a:defRPr lang="vi-VN"/>
      </a:defPPr>
      <a:lvl1pPr marL="0" algn="l" defTabSz="1406720" rtl="0" eaLnBrk="1" latinLnBrk="0" hangingPunct="1">
        <a:defRPr sz="2800" kern="1200">
          <a:solidFill>
            <a:schemeClr val="tx1"/>
          </a:solidFill>
          <a:latin typeface="+mn-lt"/>
          <a:ea typeface="+mn-ea"/>
          <a:cs typeface="+mn-cs"/>
        </a:defRPr>
      </a:lvl1pPr>
      <a:lvl2pPr marL="703361" algn="l" defTabSz="1406720" rtl="0" eaLnBrk="1" latinLnBrk="0" hangingPunct="1">
        <a:defRPr sz="2800" kern="1200">
          <a:solidFill>
            <a:schemeClr val="tx1"/>
          </a:solidFill>
          <a:latin typeface="+mn-lt"/>
          <a:ea typeface="+mn-ea"/>
          <a:cs typeface="+mn-cs"/>
        </a:defRPr>
      </a:lvl2pPr>
      <a:lvl3pPr marL="1406720" algn="l" defTabSz="1406720" rtl="0" eaLnBrk="1" latinLnBrk="0" hangingPunct="1">
        <a:defRPr sz="2800" kern="1200">
          <a:solidFill>
            <a:schemeClr val="tx1"/>
          </a:solidFill>
          <a:latin typeface="+mn-lt"/>
          <a:ea typeface="+mn-ea"/>
          <a:cs typeface="+mn-cs"/>
        </a:defRPr>
      </a:lvl3pPr>
      <a:lvl4pPr marL="2110080" algn="l" defTabSz="1406720" rtl="0" eaLnBrk="1" latinLnBrk="0" hangingPunct="1">
        <a:defRPr sz="2800" kern="1200">
          <a:solidFill>
            <a:schemeClr val="tx1"/>
          </a:solidFill>
          <a:latin typeface="+mn-lt"/>
          <a:ea typeface="+mn-ea"/>
          <a:cs typeface="+mn-cs"/>
        </a:defRPr>
      </a:lvl4pPr>
      <a:lvl5pPr marL="2813441" algn="l" defTabSz="1406720" rtl="0" eaLnBrk="1" latinLnBrk="0" hangingPunct="1">
        <a:defRPr sz="2800" kern="1200">
          <a:solidFill>
            <a:schemeClr val="tx1"/>
          </a:solidFill>
          <a:latin typeface="+mn-lt"/>
          <a:ea typeface="+mn-ea"/>
          <a:cs typeface="+mn-cs"/>
        </a:defRPr>
      </a:lvl5pPr>
      <a:lvl6pPr marL="3516802" algn="l" defTabSz="1406720" rtl="0" eaLnBrk="1" latinLnBrk="0" hangingPunct="1">
        <a:defRPr sz="2800" kern="1200">
          <a:solidFill>
            <a:schemeClr val="tx1"/>
          </a:solidFill>
          <a:latin typeface="+mn-lt"/>
          <a:ea typeface="+mn-ea"/>
          <a:cs typeface="+mn-cs"/>
        </a:defRPr>
      </a:lvl6pPr>
      <a:lvl7pPr marL="4220161" algn="l" defTabSz="1406720" rtl="0" eaLnBrk="1" latinLnBrk="0" hangingPunct="1">
        <a:defRPr sz="2800" kern="1200">
          <a:solidFill>
            <a:schemeClr val="tx1"/>
          </a:solidFill>
          <a:latin typeface="+mn-lt"/>
          <a:ea typeface="+mn-ea"/>
          <a:cs typeface="+mn-cs"/>
        </a:defRPr>
      </a:lvl7pPr>
      <a:lvl8pPr marL="4923521" algn="l" defTabSz="1406720" rtl="0" eaLnBrk="1" latinLnBrk="0" hangingPunct="1">
        <a:defRPr sz="2800" kern="1200">
          <a:solidFill>
            <a:schemeClr val="tx1"/>
          </a:solidFill>
          <a:latin typeface="+mn-lt"/>
          <a:ea typeface="+mn-ea"/>
          <a:cs typeface="+mn-cs"/>
        </a:defRPr>
      </a:lvl8pPr>
      <a:lvl9pPr marL="5626882" algn="l" defTabSz="1406720"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showMasterSp="0">
  <p:cSld name="Slide 1">
    <p:bg>
      <p:bgPr>
        <a:solidFill>
          <a:srgbClr val="EB706F">
            <a:alpha val="26000"/>
          </a:srgbClr>
        </a:solidFill>
        <a:effectLst/>
      </p:bgPr>
    </p:bg>
    <p:spTree>
      <p:nvGrpSpPr>
        <p:cNvPr id="1" name=""/>
        <p:cNvGrpSpPr/>
        <p:nvPr/>
      </p:nvGrpSpPr>
      <p:grpSpPr>
        <a:xfrm>
          <a:off x="0" y="0"/>
          <a:ext cx="0" cy="0"/>
          <a:chOff x="0" y="0"/>
          <a:chExt cx="0" cy="0"/>
        </a:xfrm>
      </p:grpSpPr>
      <p:sp>
        <p:nvSpPr>
          <p:cNvPr id="3" name="Text 0"/>
          <p:cNvSpPr/>
          <p:nvPr/>
        </p:nvSpPr>
        <p:spPr>
          <a:xfrm>
            <a:off x="789708" y="2732382"/>
            <a:ext cx="13341927" cy="2449218"/>
          </a:xfrm>
          <a:prstGeom prst="rect">
            <a:avLst/>
          </a:prstGeom>
          <a:ln/>
        </p:spPr>
        <p:style>
          <a:lnRef idx="1">
            <a:schemeClr val="accent4"/>
          </a:lnRef>
          <a:fillRef idx="2">
            <a:schemeClr val="accent4"/>
          </a:fillRef>
          <a:effectRef idx="1">
            <a:schemeClr val="accent4"/>
          </a:effectRef>
          <a:fontRef idx="minor">
            <a:schemeClr val="dk1"/>
          </a:fontRef>
        </p:style>
        <p:txBody>
          <a:bodyPr wrap="square" lIns="0" tIns="0" rIns="0" bIns="0" rtlCol="0" anchor="t"/>
          <a:lstStyle/>
          <a:p>
            <a:pPr>
              <a:lnSpc>
                <a:spcPct val="150000"/>
              </a:lnSpc>
              <a:spcAft>
                <a:spcPts val="0"/>
              </a:spcAft>
            </a:pPr>
            <a:r>
              <a:rPr lang="en-US" sz="3200" b="1" i="1" u="sng" kern="0">
                <a:solidFill>
                  <a:srgbClr val="FF0000"/>
                </a:solidFill>
                <a:latin typeface="Times New Roman"/>
                <a:ea typeface="Calibri"/>
                <a:cs typeface="Times New Roman"/>
              </a:rPr>
              <a:t>Tên chuyên đề</a:t>
            </a:r>
            <a:r>
              <a:rPr lang="en-US" sz="3200" b="1" i="1" kern="0">
                <a:solidFill>
                  <a:srgbClr val="FF0000"/>
                </a:solidFill>
                <a:latin typeface="Times New Roman"/>
                <a:ea typeface="Calibri"/>
                <a:cs typeface="Times New Roman"/>
              </a:rPr>
              <a:t>:</a:t>
            </a:r>
          </a:p>
          <a:p>
            <a:pPr>
              <a:lnSpc>
                <a:spcPct val="150000"/>
              </a:lnSpc>
              <a:spcAft>
                <a:spcPts val="0"/>
              </a:spcAft>
            </a:pPr>
            <a:r>
              <a:rPr lang="en-US" sz="3600" b="1" kern="0">
                <a:solidFill>
                  <a:srgbClr val="0070C0"/>
                </a:solidFill>
                <a:latin typeface="Times New Roman"/>
                <a:ea typeface="Times New Roman"/>
                <a:cs typeface="Times New Roman"/>
              </a:rPr>
              <a:t>“Một số biện pháp nâng cao hiệu quả giáo dục kỹ năng sống cho học sinh khuyết tật trí tuệ Trường chuyên biệt Hy vọng Quy Nhơn”</a:t>
            </a:r>
            <a:endParaRPr lang="en-US" sz="3600" b="1" kern="0">
              <a:solidFill>
                <a:srgbClr val="0070C0"/>
              </a:solidFill>
              <a:effectLst/>
              <a:latin typeface="Calibri Light"/>
              <a:ea typeface="Times New Roman"/>
              <a:cs typeface="Times New Roman"/>
            </a:endParaRPr>
          </a:p>
        </p:txBody>
      </p:sp>
      <p:sp>
        <p:nvSpPr>
          <p:cNvPr id="8" name="TextBox 7">
            <a:extLst>
              <a:ext uri="{FF2B5EF4-FFF2-40B4-BE49-F238E27FC236}">
                <a16:creationId xmlns:a16="http://schemas.microsoft.com/office/drawing/2014/main" id="{EF88765F-52B3-4483-830C-53517CC3A29D}"/>
              </a:ext>
            </a:extLst>
          </p:cNvPr>
          <p:cNvSpPr txBox="1"/>
          <p:nvPr/>
        </p:nvSpPr>
        <p:spPr>
          <a:xfrm>
            <a:off x="3734982" y="632733"/>
            <a:ext cx="7160437" cy="830997"/>
          </a:xfrm>
          <a:prstGeom prst="rect">
            <a:avLst/>
          </a:prstGeom>
          <a:noFill/>
        </p:spPr>
        <p:txBody>
          <a:bodyPr wrap="square" rtlCol="0">
            <a:spAutoFit/>
          </a:bodyPr>
          <a:lstStyle/>
          <a:p>
            <a:pPr algn="ctr"/>
            <a:r>
              <a:rPr lang="en-US" sz="2400"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SỞ GIÁO DỤC VÀ ĐÀO TẠO BÌNH ĐỊNH</a:t>
            </a:r>
          </a:p>
          <a:p>
            <a:pPr algn="ctr"/>
            <a:r>
              <a:rPr lang="en-US" sz="2400" b="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TRƯỜNG CHUYÊN BIỆT HY VỌNG QUY NHƠN</a:t>
            </a:r>
          </a:p>
        </p:txBody>
      </p:sp>
      <p:sp>
        <p:nvSpPr>
          <p:cNvPr id="9" name="Rectangle 8"/>
          <p:cNvSpPr/>
          <p:nvPr/>
        </p:nvSpPr>
        <p:spPr>
          <a:xfrm>
            <a:off x="7813586" y="7282934"/>
            <a:ext cx="5182829" cy="523220"/>
          </a:xfrm>
          <a:prstGeom prst="rect">
            <a:avLst/>
          </a:prstGeom>
        </p:spPr>
        <p:txBody>
          <a:bodyPr wrap="none">
            <a:spAutoFit/>
          </a:bodyPr>
          <a:lstStyle/>
          <a:p>
            <a:r>
              <a:rPr lang="en-US" sz="28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Người</a:t>
            </a:r>
            <a:r>
              <a:rPr lang="en-US" sz="28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báo</a:t>
            </a:r>
            <a:r>
              <a:rPr lang="en-US" sz="28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rPr>
              <a:t> </a:t>
            </a:r>
            <a:r>
              <a:rPr lang="en-US" sz="2800" b="1" i="1" dirty="0" err="1">
                <a:solidFill>
                  <a:srgbClr val="FF0000"/>
                </a:solidFill>
                <a:latin typeface="Times New Roman" panose="02020603050405020304" pitchFamily="18" charset="0"/>
                <a:ea typeface="Tahoma" panose="020B0604030504040204" pitchFamily="34" charset="0"/>
                <a:cs typeface="Times New Roman" panose="02020603050405020304" pitchFamily="18" charset="0"/>
              </a:rPr>
              <a:t>cáo</a:t>
            </a:r>
            <a:r>
              <a:rPr lang="en-US" sz="2800" b="1" i="1">
                <a:solidFill>
                  <a:srgbClr val="FF0000"/>
                </a:solidFill>
                <a:latin typeface="Times New Roman" panose="02020603050405020304" pitchFamily="18" charset="0"/>
                <a:ea typeface="Tahoma" panose="020B0604030504040204" pitchFamily="34" charset="0"/>
                <a:cs typeface="Times New Roman" panose="02020603050405020304" pitchFamily="18" charset="0"/>
              </a:rPr>
              <a:t>: Võ Thị Thu Thủy</a:t>
            </a:r>
            <a:endParaRPr lang="en-US" sz="2800" b="1" i="1" dirty="0">
              <a:solidFill>
                <a:srgbClr val="FF0000"/>
              </a:solidFill>
              <a:latin typeface="Times New Roman" panose="02020603050405020304" pitchFamily="18" charset="0"/>
              <a:ea typeface="Tahoma" panose="020B0604030504040204" pitchFamily="34"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833793-7F0B-CE8E-47C6-B08E249F7A9E}"/>
              </a:ext>
            </a:extLst>
          </p:cNvPr>
          <p:cNvGrpSpPr/>
          <p:nvPr/>
        </p:nvGrpSpPr>
        <p:grpSpPr>
          <a:xfrm>
            <a:off x="0" y="164922"/>
            <a:ext cx="4350327" cy="1068133"/>
            <a:chOff x="2943761" y="316677"/>
            <a:chExt cx="7822987" cy="780929"/>
          </a:xfrm>
          <a:solidFill>
            <a:srgbClr val="FFFF00">
              <a:alpha val="98000"/>
            </a:srgbClr>
          </a:solidFill>
        </p:grpSpPr>
        <p:sp>
          <p:nvSpPr>
            <p:cNvPr id="6" name="Arrow: Chevron 9">
              <a:extLst>
                <a:ext uri="{FF2B5EF4-FFF2-40B4-BE49-F238E27FC236}">
                  <a16:creationId xmlns:a16="http://schemas.microsoft.com/office/drawing/2014/main" id="{52B1F63A-5078-1D74-CD0E-6CDE8E50B3D8}"/>
                </a:ext>
              </a:extLst>
            </p:cNvPr>
            <p:cNvSpPr/>
            <p:nvPr/>
          </p:nvSpPr>
          <p:spPr>
            <a:xfrm>
              <a:off x="2943761" y="316677"/>
              <a:ext cx="7822987" cy="780929"/>
            </a:xfrm>
            <a:prstGeom prst="chevron">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CB0D32B-09FC-CF18-BF2E-C50EF6323E07}"/>
                </a:ext>
              </a:extLst>
            </p:cNvPr>
            <p:cNvSpPr txBox="1"/>
            <p:nvPr/>
          </p:nvSpPr>
          <p:spPr>
            <a:xfrm flipH="1">
              <a:off x="4139315" y="382286"/>
              <a:ext cx="5456478" cy="585053"/>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nSpc>
                  <a:spcPct val="115000"/>
                </a:lnSpc>
              </a:pPr>
              <a:r>
                <a:rPr lang="en-US" sz="4000" b="1" dirty="0"/>
                <a:t> </a:t>
              </a:r>
              <a:r>
                <a:rPr lang="en-US" sz="3500" b="1" dirty="0">
                  <a:latin typeface="Roboho"/>
                  <a:cs typeface="Times New Roman" panose="02020603050405020304" pitchFamily="18" charset="0"/>
                </a:rPr>
                <a:t>5. </a:t>
              </a:r>
              <a:r>
                <a:rPr lang="en-US" sz="3500" b="1" err="1">
                  <a:latin typeface="Roboho"/>
                  <a:cs typeface="Times New Roman" panose="02020603050405020304" pitchFamily="18" charset="0"/>
                </a:rPr>
                <a:t>Kết</a:t>
              </a:r>
              <a:r>
                <a:rPr lang="en-US" sz="3500" b="1">
                  <a:latin typeface="Roboho"/>
                  <a:cs typeface="Times New Roman" panose="02020603050405020304" pitchFamily="18" charset="0"/>
                </a:rPr>
                <a:t> quả</a:t>
              </a:r>
              <a:endParaRPr lang="en-US" sz="3500" dirty="0">
                <a:latin typeface="Roboho"/>
                <a:ea typeface="Calibri" panose="020F0502020204030204" pitchFamily="34" charset="0"/>
                <a:cs typeface="Times New Roman" panose="02020603050405020304" pitchFamily="18" charset="0"/>
              </a:endParaRPr>
            </a:p>
          </p:txBody>
        </p:sp>
      </p:grpSp>
      <p:sp>
        <p:nvSpPr>
          <p:cNvPr id="2" name="Rectangle 1"/>
          <p:cNvSpPr/>
          <p:nvPr/>
        </p:nvSpPr>
        <p:spPr>
          <a:xfrm>
            <a:off x="263238" y="1353695"/>
            <a:ext cx="12926289" cy="1918474"/>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50000"/>
              </a:lnSpc>
              <a:spcBef>
                <a:spcPts val="375"/>
              </a:spcBef>
              <a:spcAft>
                <a:spcPts val="375"/>
              </a:spcAft>
            </a:pPr>
            <a:r>
              <a:rPr lang="en-US" sz="2800">
                <a:solidFill>
                  <a:srgbClr val="002060"/>
                </a:solidFill>
                <a:latin typeface="Times New Roman"/>
                <a:ea typeface="Times New Roman"/>
              </a:rPr>
              <a:t>- </a:t>
            </a:r>
            <a:r>
              <a:rPr lang="en-US" sz="2800" b="1">
                <a:solidFill>
                  <a:srgbClr val="002060"/>
                </a:solidFill>
                <a:latin typeface="Times New Roman"/>
                <a:ea typeface="Times New Roman"/>
              </a:rPr>
              <a:t>HS b</a:t>
            </a:r>
            <a:r>
              <a:rPr lang="vi-VN" sz="2800" b="1">
                <a:solidFill>
                  <a:srgbClr val="002060"/>
                </a:solidFill>
                <a:latin typeface="Times New Roman"/>
                <a:ea typeface="Times New Roman"/>
              </a:rPr>
              <a:t>iế</a:t>
            </a:r>
            <a:r>
              <a:rPr lang="en-US" sz="2800" b="1">
                <a:solidFill>
                  <a:srgbClr val="002060"/>
                </a:solidFill>
                <a:latin typeface="Times New Roman"/>
                <a:ea typeface="Times New Roman"/>
              </a:rPr>
              <a:t>t</a:t>
            </a:r>
            <a:r>
              <a:rPr lang="vi-VN" sz="2800" b="1">
                <a:solidFill>
                  <a:srgbClr val="002060"/>
                </a:solidFill>
                <a:latin typeface="Times New Roman"/>
                <a:ea typeface="Times New Roman"/>
              </a:rPr>
              <a:t> thêm kiến thức và áp dụng trong thực tế. </a:t>
            </a:r>
            <a:endParaRPr lang="en-US" sz="2800" b="1">
              <a:solidFill>
                <a:srgbClr val="002060"/>
              </a:solidFill>
              <a:latin typeface="Times New Roman"/>
              <a:ea typeface="Times New Roman"/>
            </a:endParaRPr>
          </a:p>
          <a:p>
            <a:pPr algn="just"/>
            <a:r>
              <a:rPr lang="en-US" sz="2800" b="1">
                <a:solidFill>
                  <a:srgbClr val="002060"/>
                </a:solidFill>
                <a:latin typeface="Times New Roman"/>
                <a:ea typeface="Times New Roman"/>
              </a:rPr>
              <a:t>- C</a:t>
            </a:r>
            <a:r>
              <a:rPr lang="vi-VN" sz="2800" b="1">
                <a:solidFill>
                  <a:srgbClr val="002060"/>
                </a:solidFill>
                <a:latin typeface="Times New Roman"/>
                <a:ea typeface="Times New Roman"/>
              </a:rPr>
              <a:t>ải thiện sự tự tin và HS </a:t>
            </a:r>
            <a:r>
              <a:rPr lang="en-US" sz="2800" b="1">
                <a:solidFill>
                  <a:srgbClr val="002060"/>
                </a:solidFill>
                <a:latin typeface="Times New Roman"/>
                <a:ea typeface="Times New Roman"/>
              </a:rPr>
              <a:t>giúp HS</a:t>
            </a:r>
            <a:r>
              <a:rPr lang="vi-VN" sz="2800" b="1">
                <a:solidFill>
                  <a:srgbClr val="002060"/>
                </a:solidFill>
                <a:latin typeface="Times New Roman"/>
                <a:ea typeface="Times New Roman"/>
              </a:rPr>
              <a:t> </a:t>
            </a:r>
            <a:r>
              <a:rPr lang="en-US" sz="2800" b="1">
                <a:solidFill>
                  <a:srgbClr val="002060"/>
                </a:solidFill>
                <a:latin typeface="Times New Roman"/>
                <a:ea typeface="Times New Roman"/>
              </a:rPr>
              <a:t>mạnh dạn trong cuộc sống.</a:t>
            </a:r>
          </a:p>
          <a:p>
            <a:pPr algn="just">
              <a:lnSpc>
                <a:spcPct val="150000"/>
              </a:lnSpc>
              <a:spcBef>
                <a:spcPts val="375"/>
              </a:spcBef>
              <a:spcAft>
                <a:spcPts val="375"/>
              </a:spcAft>
            </a:pPr>
            <a:r>
              <a:rPr lang="en-US" sz="2800" b="1">
                <a:solidFill>
                  <a:srgbClr val="002060"/>
                </a:solidFill>
                <a:latin typeface="Times New Roman"/>
                <a:ea typeface="Times New Roman"/>
              </a:rPr>
              <a:t>- </a:t>
            </a:r>
            <a:r>
              <a:rPr lang="vi-VN" sz="2800" b="1">
                <a:solidFill>
                  <a:srgbClr val="002060"/>
                </a:solidFill>
                <a:latin typeface="Times New Roman"/>
                <a:ea typeface="Times New Roman"/>
              </a:rPr>
              <a:t>Tăng khả năng tương tác và kỹ năng tập trung cho HS. </a:t>
            </a:r>
            <a:endParaRPr lang="en-US" sz="2800" b="1">
              <a:solidFill>
                <a:srgbClr val="002060"/>
              </a:solidFill>
              <a:effectLst/>
              <a:latin typeface="Arial"/>
              <a:ea typeface="Calibri"/>
            </a:endParaRPr>
          </a:p>
        </p:txBody>
      </p:sp>
    </p:spTree>
    <p:extLst>
      <p:ext uri="{BB962C8B-B14F-4D97-AF65-F5344CB8AC3E}">
        <p14:creationId xmlns:p14="http://schemas.microsoft.com/office/powerpoint/2010/main" val="329439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7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72160" y="1406477"/>
            <a:ext cx="5544305" cy="329320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algn="just">
              <a:spcAft>
                <a:spcPts val="0"/>
              </a:spcAft>
            </a:pPr>
            <a:r>
              <a:rPr lang="vi-VN" sz="2600" b="1">
                <a:latin typeface="Times New Roman"/>
                <a:ea typeface="Calibri"/>
                <a:cs typeface="Times New Roman"/>
              </a:rPr>
              <a:t>Bước 1: </a:t>
            </a:r>
            <a:r>
              <a:rPr lang="vi-VN" sz="2600" b="1">
                <a:solidFill>
                  <a:srgbClr val="333333"/>
                </a:solidFill>
                <a:latin typeface="Times New Roman"/>
                <a:ea typeface="Times New Roman"/>
                <a:cs typeface="Times New Roman"/>
              </a:rPr>
              <a:t> Xác định chủ đề tình huống </a:t>
            </a:r>
            <a:r>
              <a:rPr lang="vi-VN" sz="2600" b="1">
                <a:solidFill>
                  <a:srgbClr val="000000"/>
                </a:solidFill>
                <a:latin typeface="Times New Roman"/>
                <a:ea typeface="Times New Roman"/>
                <a:cs typeface="Times New Roman"/>
              </a:rPr>
              <a:t>(Giai đoạn tiếp thu)</a:t>
            </a:r>
            <a:endParaRPr lang="en-US" sz="2600">
              <a:latin typeface="Times New Roman"/>
              <a:ea typeface="Calibri"/>
            </a:endParaRPr>
          </a:p>
          <a:p>
            <a:r>
              <a:rPr lang="en-US" sz="2600">
                <a:latin typeface="Times New Roman"/>
                <a:ea typeface="Calibri"/>
              </a:rPr>
              <a:t>- </a:t>
            </a:r>
            <a:r>
              <a:rPr lang="vi-VN" sz="2600">
                <a:solidFill>
                  <a:prstClr val="black"/>
                </a:solidFill>
                <a:latin typeface="Times New Roman"/>
                <a:ea typeface="Calibri"/>
                <a:cs typeface="Times New Roman"/>
              </a:rPr>
              <a:t>GV xây dựng tình huống phù hợp nội dung của bài học và phù hợp với khả năng tiếp thu của HS</a:t>
            </a:r>
            <a:r>
              <a:rPr lang="en-US" sz="2600">
                <a:solidFill>
                  <a:prstClr val="black"/>
                </a:solidFill>
                <a:latin typeface="Times New Roman"/>
                <a:ea typeface="Calibri"/>
                <a:cs typeface="Times New Roman"/>
              </a:rPr>
              <a:t>.</a:t>
            </a:r>
            <a:endParaRPr lang="en-US" sz="2600">
              <a:latin typeface="Times New Roman"/>
              <a:ea typeface="Calibri"/>
            </a:endParaRPr>
          </a:p>
          <a:p>
            <a:r>
              <a:rPr lang="en-US" sz="2600">
                <a:latin typeface="Times New Roman"/>
                <a:ea typeface="Calibri"/>
              </a:rPr>
              <a:t>- T</a:t>
            </a:r>
            <a:r>
              <a:rPr lang="vi-VN" sz="2600">
                <a:latin typeface="Times New Roman"/>
                <a:ea typeface="Calibri"/>
              </a:rPr>
              <a:t>ình huống ngắn gọn, </a:t>
            </a:r>
            <a:r>
              <a:rPr lang="vi-VN" sz="2600">
                <a:solidFill>
                  <a:prstClr val="black"/>
                </a:solidFill>
                <a:latin typeface="Times New Roman"/>
                <a:ea typeface="Calibri"/>
                <a:cs typeface="Times New Roman"/>
              </a:rPr>
              <a:t>có tính thực tế, phải gắn với những sự kiện liên quan đến đời sống hằng ngày</a:t>
            </a:r>
            <a:r>
              <a:rPr lang="en-US" sz="2600">
                <a:solidFill>
                  <a:prstClr val="black"/>
                </a:solidFill>
                <a:latin typeface="Times New Roman"/>
                <a:ea typeface="Calibri"/>
                <a:cs typeface="Times New Roman"/>
              </a:rPr>
              <a:t>.</a:t>
            </a:r>
            <a:endParaRPr lang="vi-VN" sz="2600" dirty="0">
              <a:latin typeface="Roboho "/>
            </a:endParaRPr>
          </a:p>
        </p:txBody>
      </p:sp>
      <p:sp>
        <p:nvSpPr>
          <p:cNvPr id="14" name="Rectangle 1"/>
          <p:cNvSpPr>
            <a:spLocks noChangeArrowheads="1"/>
          </p:cNvSpPr>
          <p:nvPr/>
        </p:nvSpPr>
        <p:spPr bwMode="auto">
          <a:xfrm>
            <a:off x="5803755" y="1529587"/>
            <a:ext cx="8578672" cy="3170099"/>
          </a:xfrm>
          <a:prstGeom prst="rect">
            <a:avLst/>
          </a:prstGeom>
          <a:ln/>
        </p:spPr>
        <p:style>
          <a:lnRef idx="1">
            <a:schemeClr val="accent4"/>
          </a:lnRef>
          <a:fillRef idx="2">
            <a:schemeClr val="accent4"/>
          </a:fillRef>
          <a:effectRef idx="1">
            <a:schemeClr val="accent4"/>
          </a:effectRef>
          <a:fontRef idx="minor">
            <a:schemeClr val="dk1"/>
          </a:fontRef>
        </p:style>
        <p:txBody>
          <a:bodyPr vert="horz" wrap="square" lIns="91440" tIns="45720" rIns="91440" bIns="45720" numCol="1" anchor="ctr" anchorCtr="0" compatLnSpc="1">
            <a:prstTxWarp prst="textNoShape">
              <a:avLst/>
            </a:prstTxWarp>
            <a:spAutoFit/>
          </a:bodyPr>
          <a:lstStyle/>
          <a:p>
            <a:pPr algn="just">
              <a:spcAft>
                <a:spcPts val="0"/>
              </a:spcAft>
            </a:pPr>
            <a:r>
              <a:rPr lang="vi-VN" sz="2800" b="1">
                <a:latin typeface="Times New Roman"/>
                <a:ea typeface="Calibri"/>
              </a:rPr>
              <a:t>Bước 2: </a:t>
            </a:r>
            <a:r>
              <a:rPr lang="vi-VN" sz="2400" b="1">
                <a:solidFill>
                  <a:srgbClr val="333333"/>
                </a:solidFill>
                <a:latin typeface="Times New Roman"/>
                <a:ea typeface="Times New Roman"/>
              </a:rPr>
              <a:t> </a:t>
            </a:r>
            <a:r>
              <a:rPr lang="vi-VN" sz="2800" b="1">
                <a:solidFill>
                  <a:srgbClr val="333333"/>
                </a:solidFill>
                <a:latin typeface="Times New Roman"/>
                <a:ea typeface="Times New Roman"/>
              </a:rPr>
              <a:t>Lên kế hoạch giảng dạy tình huống (</a:t>
            </a:r>
            <a:r>
              <a:rPr lang="vi-VN" sz="2800" b="1">
                <a:solidFill>
                  <a:srgbClr val="000000"/>
                </a:solidFill>
                <a:latin typeface="Times New Roman"/>
                <a:ea typeface="Times New Roman"/>
              </a:rPr>
              <a:t>Giai đoạn duy trì)</a:t>
            </a:r>
            <a:endParaRPr lang="en-US" sz="2800" b="1">
              <a:solidFill>
                <a:srgbClr val="000000"/>
              </a:solidFill>
              <a:latin typeface="Times New Roman"/>
              <a:ea typeface="Times New Roman"/>
            </a:endParaRPr>
          </a:p>
          <a:p>
            <a:pPr algn="just">
              <a:spcAft>
                <a:spcPts val="0"/>
              </a:spcAft>
            </a:pPr>
            <a:r>
              <a:rPr lang="en-US" sz="2400">
                <a:latin typeface="Times New Roman"/>
                <a:ea typeface="Calibri"/>
              </a:rPr>
              <a:t>- </a:t>
            </a:r>
            <a:r>
              <a:rPr lang="vi-VN" sz="2400">
                <a:latin typeface="Times New Roman"/>
                <a:ea typeface="Calibri"/>
              </a:rPr>
              <a:t>Chuẩn bị tốt các câu hỏi dẫn dắt gợi mở. </a:t>
            </a:r>
            <a:r>
              <a:rPr lang="en-US" sz="2400">
                <a:latin typeface="Times New Roman"/>
                <a:ea typeface="Calibri"/>
              </a:rPr>
              <a:t>P</a:t>
            </a:r>
            <a:r>
              <a:rPr lang="vi-VN" sz="2400">
                <a:latin typeface="Times New Roman"/>
                <a:ea typeface="Calibri"/>
              </a:rPr>
              <a:t>hù hợp trình độ của khả năng </a:t>
            </a:r>
            <a:r>
              <a:rPr lang="en-US" sz="2400">
                <a:latin typeface="Times New Roman"/>
                <a:ea typeface="Calibri"/>
              </a:rPr>
              <a:t>HS.</a:t>
            </a:r>
          </a:p>
          <a:p>
            <a:pPr algn="just">
              <a:spcAft>
                <a:spcPts val="0"/>
              </a:spcAft>
            </a:pPr>
            <a:r>
              <a:rPr lang="en-US" sz="2400">
                <a:latin typeface="Times New Roman"/>
                <a:ea typeface="Calibri"/>
              </a:rPr>
              <a:t>-</a:t>
            </a:r>
            <a:r>
              <a:rPr lang="en-US" sz="2400" b="1">
                <a:latin typeface="Times New Roman"/>
                <a:ea typeface="Calibri"/>
              </a:rPr>
              <a:t> </a:t>
            </a:r>
            <a:r>
              <a:rPr lang="vi-VN" sz="2400">
                <a:latin typeface="Times New Roman"/>
                <a:ea typeface="Calibri"/>
              </a:rPr>
              <a:t>Tạo bầu không khí thân thiện, thoải mái nhưng nghiêm túc cho HS tự do nêu phương án giải quyết </a:t>
            </a:r>
            <a:r>
              <a:rPr lang="en-US" sz="2400">
                <a:latin typeface="Times New Roman"/>
                <a:ea typeface="Calibri"/>
              </a:rPr>
              <a:t>tình huống</a:t>
            </a:r>
            <a:r>
              <a:rPr lang="vi-VN" sz="2400">
                <a:latin typeface="Times New Roman"/>
                <a:ea typeface="Calibri"/>
              </a:rPr>
              <a:t>. </a:t>
            </a:r>
            <a:endParaRPr lang="en-US" sz="2000">
              <a:latin typeface="Arial"/>
              <a:ea typeface="Calibri"/>
            </a:endParaRPr>
          </a:p>
          <a:p>
            <a:pPr algn="just">
              <a:spcAft>
                <a:spcPts val="0"/>
              </a:spcAft>
            </a:pPr>
            <a:r>
              <a:rPr lang="vi-VN" sz="2400">
                <a:latin typeface="Times New Roman"/>
                <a:ea typeface="Calibri"/>
              </a:rPr>
              <a:t>- Đưa tình huống vào bài dạy linh hoạt</a:t>
            </a:r>
            <a:r>
              <a:rPr lang="en-US" sz="2400">
                <a:latin typeface="Times New Roman"/>
                <a:ea typeface="Calibri"/>
              </a:rPr>
              <a:t>: L</a:t>
            </a:r>
            <a:r>
              <a:rPr lang="vi-VN" sz="2400">
                <a:latin typeface="Times New Roman"/>
                <a:ea typeface="Calibri"/>
              </a:rPr>
              <a:t>àm việc cá nhân, thảo luận nhóm, thảo luận cả lớp; hoặc thực hành sắm vai...</a:t>
            </a:r>
            <a:endParaRPr lang="en-US" sz="2400" b="1">
              <a:latin typeface="Arial"/>
              <a:ea typeface="Calibri"/>
            </a:endParaRPr>
          </a:p>
        </p:txBody>
      </p:sp>
      <p:sp>
        <p:nvSpPr>
          <p:cNvPr id="16" name="Rectangle 3"/>
          <p:cNvSpPr>
            <a:spLocks noChangeArrowheads="1"/>
          </p:cNvSpPr>
          <p:nvPr/>
        </p:nvSpPr>
        <p:spPr bwMode="auto">
          <a:xfrm>
            <a:off x="270631" y="5122303"/>
            <a:ext cx="5084044" cy="2677656"/>
          </a:xfrm>
          <a:prstGeom prst="rect">
            <a:avLst/>
          </a:prstGeom>
          <a:ln/>
        </p:spPr>
        <p:style>
          <a:lnRef idx="1">
            <a:schemeClr val="accent1"/>
          </a:lnRef>
          <a:fillRef idx="2">
            <a:schemeClr val="accent1"/>
          </a:fillRef>
          <a:effectRef idx="1">
            <a:schemeClr val="accent1"/>
          </a:effectRef>
          <a:fontRef idx="minor">
            <a:schemeClr val="dk1"/>
          </a:fontRef>
        </p:style>
        <p:txBody>
          <a:bodyPr vert="horz" wrap="square" lIns="91440" tIns="45720" rIns="91440" bIns="45720" numCol="1" anchor="ctr" anchorCtr="0" compatLnSpc="1">
            <a:prstTxWarp prst="textNoShape">
              <a:avLst/>
            </a:prstTxWarp>
            <a:spAutoFit/>
          </a:bodyPr>
          <a:lstStyle/>
          <a:p>
            <a:pPr indent="457200" algn="just">
              <a:spcAft>
                <a:spcPts val="0"/>
              </a:spcAft>
            </a:pPr>
            <a:r>
              <a:rPr lang="vi-VN" sz="2400" b="1" spc="55">
                <a:latin typeface="Times New Roman"/>
                <a:ea typeface="Times New Roman"/>
                <a:cs typeface="Times New Roman"/>
              </a:rPr>
              <a:t>Bước 3: Vận dụng tình huống thực tế (</a:t>
            </a:r>
            <a:r>
              <a:rPr lang="vi-VN" sz="2400" b="1">
                <a:solidFill>
                  <a:srgbClr val="000000"/>
                </a:solidFill>
                <a:latin typeface="Times New Roman"/>
                <a:ea typeface="Times New Roman"/>
                <a:cs typeface="Times New Roman"/>
              </a:rPr>
              <a:t>Giai đoạn thuần thục) </a:t>
            </a:r>
            <a:endParaRPr lang="en-US" sz="2400" b="1">
              <a:ea typeface="Calibri"/>
              <a:cs typeface="Times New Roman"/>
            </a:endParaRPr>
          </a:p>
          <a:p>
            <a:pPr algn="just">
              <a:spcAft>
                <a:spcPts val="0"/>
              </a:spcAft>
            </a:pPr>
            <a:r>
              <a:rPr lang="vi-VN" sz="2400" spc="55">
                <a:latin typeface="Times New Roman"/>
                <a:ea typeface="Times New Roman"/>
                <a:cs typeface="Times New Roman"/>
              </a:rPr>
              <a:t>Sau buổi học, </a:t>
            </a:r>
            <a:r>
              <a:rPr lang="en-US" sz="2400" spc="55">
                <a:latin typeface="Times New Roman"/>
                <a:ea typeface="Times New Roman"/>
                <a:cs typeface="Times New Roman"/>
              </a:rPr>
              <a:t>GV </a:t>
            </a:r>
            <a:r>
              <a:rPr lang="vi-VN" sz="2400" spc="55">
                <a:latin typeface="Times New Roman"/>
                <a:ea typeface="Times New Roman"/>
                <a:cs typeface="Times New Roman"/>
              </a:rPr>
              <a:t>khuyến khích </a:t>
            </a:r>
            <a:r>
              <a:rPr lang="en-US" sz="2400" spc="55">
                <a:latin typeface="Times New Roman"/>
                <a:ea typeface="Times New Roman"/>
                <a:cs typeface="Times New Roman"/>
              </a:rPr>
              <a:t>HS</a:t>
            </a:r>
            <a:r>
              <a:rPr lang="vi-VN" sz="2400" spc="55">
                <a:latin typeface="Times New Roman"/>
                <a:ea typeface="Times New Roman"/>
                <a:cs typeface="Times New Roman"/>
              </a:rPr>
              <a:t> đưa những kiến thức đã học áp dụng</a:t>
            </a:r>
            <a:r>
              <a:rPr lang="en-US" sz="2400" spc="55">
                <a:latin typeface="Times New Roman"/>
                <a:ea typeface="Times New Roman"/>
                <a:cs typeface="Times New Roman"/>
              </a:rPr>
              <a:t> vào cuộc sống hằng ngày. </a:t>
            </a:r>
            <a:r>
              <a:rPr lang="vi-VN" sz="2400">
                <a:solidFill>
                  <a:srgbClr val="353535"/>
                </a:solidFill>
                <a:latin typeface="Times New Roman"/>
                <a:ea typeface="Calibri"/>
                <a:cs typeface="Times New Roman"/>
              </a:rPr>
              <a:t>Đây là bước cực kỳ quan trọng quyết định đến cả quy trình dạy học theo tình huống. </a:t>
            </a:r>
            <a:endParaRPr lang="en-US" sz="2400">
              <a:ea typeface="Calibri"/>
              <a:cs typeface="Times New Roman"/>
            </a:endParaRPr>
          </a:p>
        </p:txBody>
      </p:sp>
      <p:grpSp>
        <p:nvGrpSpPr>
          <p:cNvPr id="6" name="Group 5">
            <a:extLst>
              <a:ext uri="{FF2B5EF4-FFF2-40B4-BE49-F238E27FC236}">
                <a16:creationId xmlns:a16="http://schemas.microsoft.com/office/drawing/2014/main" id="{AFB77005-0CE4-20B5-6C5B-7BC9068BCEC4}"/>
              </a:ext>
            </a:extLst>
          </p:cNvPr>
          <p:cNvGrpSpPr/>
          <p:nvPr/>
        </p:nvGrpSpPr>
        <p:grpSpPr>
          <a:xfrm>
            <a:off x="-516302" y="-227205"/>
            <a:ext cx="14681753" cy="1633682"/>
            <a:chOff x="-516302" y="-227205"/>
            <a:chExt cx="14681753" cy="1633682"/>
          </a:xfrm>
        </p:grpSpPr>
        <p:grpSp>
          <p:nvGrpSpPr>
            <p:cNvPr id="2" name="Group 1">
              <a:extLst>
                <a:ext uri="{FF2B5EF4-FFF2-40B4-BE49-F238E27FC236}">
                  <a16:creationId xmlns:a16="http://schemas.microsoft.com/office/drawing/2014/main" id="{BA40A7A8-C1F5-A951-1782-9C0EB6F187DA}"/>
                </a:ext>
              </a:extLst>
            </p:cNvPr>
            <p:cNvGrpSpPr/>
            <p:nvPr/>
          </p:nvGrpSpPr>
          <p:grpSpPr>
            <a:xfrm>
              <a:off x="-516302" y="-227205"/>
              <a:ext cx="1864836" cy="1601222"/>
              <a:chOff x="2148053" y="2074674"/>
              <a:chExt cx="1537143" cy="1278831"/>
            </a:xfrm>
          </p:grpSpPr>
          <p:grpSp>
            <p:nvGrpSpPr>
              <p:cNvPr id="4" name="Group 3">
                <a:extLst>
                  <a:ext uri="{FF2B5EF4-FFF2-40B4-BE49-F238E27FC236}">
                    <a16:creationId xmlns:a16="http://schemas.microsoft.com/office/drawing/2014/main" id="{15F4532A-15BA-4371-9D51-43B006BFE0EE}"/>
                  </a:ext>
                </a:extLst>
              </p:cNvPr>
              <p:cNvGrpSpPr/>
              <p:nvPr/>
            </p:nvGrpSpPr>
            <p:grpSpPr>
              <a:xfrm>
                <a:off x="2148053" y="2074674"/>
                <a:ext cx="1086169" cy="1167863"/>
                <a:chOff x="204953" y="2074674"/>
                <a:chExt cx="1086169" cy="1167863"/>
              </a:xfrm>
            </p:grpSpPr>
            <p:cxnSp>
              <p:nvCxnSpPr>
                <p:cNvPr id="10" name="Straight Connector 9">
                  <a:extLst>
                    <a:ext uri="{FF2B5EF4-FFF2-40B4-BE49-F238E27FC236}">
                      <a16:creationId xmlns:a16="http://schemas.microsoft.com/office/drawing/2014/main" id="{89999A32-B355-420F-B480-82DFC814E71F}"/>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8813314-3BA9-4B8E-A5E5-FE4288E12089}"/>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 name="Group 4">
                <a:extLst>
                  <a:ext uri="{FF2B5EF4-FFF2-40B4-BE49-F238E27FC236}">
                    <a16:creationId xmlns:a16="http://schemas.microsoft.com/office/drawing/2014/main" id="{1445AD33-D5B9-F1BC-FD54-19D456DAE13C}"/>
                  </a:ext>
                </a:extLst>
              </p:cNvPr>
              <p:cNvGrpSpPr/>
              <p:nvPr/>
            </p:nvGrpSpPr>
            <p:grpSpPr>
              <a:xfrm>
                <a:off x="2912876" y="2573267"/>
                <a:ext cx="772320" cy="780238"/>
                <a:chOff x="2912876" y="2573267"/>
                <a:chExt cx="772320" cy="780238"/>
              </a:xfrm>
            </p:grpSpPr>
            <p:sp>
              <p:nvSpPr>
                <p:cNvPr id="7" name="Rectangle 6">
                  <a:extLst>
                    <a:ext uri="{FF2B5EF4-FFF2-40B4-BE49-F238E27FC236}">
                      <a16:creationId xmlns:a16="http://schemas.microsoft.com/office/drawing/2014/main" id="{58B93FC9-448B-4F91-99D7-20F5C0967711}"/>
                    </a:ext>
                  </a:extLst>
                </p:cNvPr>
                <p:cNvSpPr/>
                <p:nvPr/>
              </p:nvSpPr>
              <p:spPr>
                <a:xfrm>
                  <a:off x="2912876" y="2624674"/>
                  <a:ext cx="772320" cy="728831"/>
                </a:xfrm>
                <a:prstGeom prst="rect">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8" name="TextBox 7">
                  <a:extLst>
                    <a:ext uri="{FF2B5EF4-FFF2-40B4-BE49-F238E27FC236}">
                      <a16:creationId xmlns:a16="http://schemas.microsoft.com/office/drawing/2014/main" id="{CF17ECDB-BA33-44BE-8736-C4A46DE93095}"/>
                    </a:ext>
                  </a:extLst>
                </p:cNvPr>
                <p:cNvSpPr txBox="1"/>
                <p:nvPr/>
              </p:nvSpPr>
              <p:spPr>
                <a:xfrm>
                  <a:off x="2959039" y="2573267"/>
                  <a:ext cx="726157" cy="737426"/>
                </a:xfrm>
                <a:prstGeom prst="rect">
                  <a:avLst/>
                </a:prstGeom>
                <a:noFill/>
              </p:spPr>
              <p:txBody>
                <a:bodyPr wrap="square" rtlCol="0">
                  <a:spAutoFit/>
                </a:bodyPr>
                <a:lstStyle/>
                <a:p>
                  <a:pPr algn="ctr"/>
                  <a:r>
                    <a:rPr lang="en-US" sz="5400" b="1" dirty="0">
                      <a:solidFill>
                        <a:srgbClr val="002060"/>
                      </a:solidFill>
                      <a:latin typeface="Tahoma" panose="020B0604030504040204" pitchFamily="34" charset="0"/>
                    </a:rPr>
                    <a:t>2</a:t>
                  </a:r>
                </a:p>
              </p:txBody>
            </p:sp>
          </p:grpSp>
        </p:grpSp>
        <p:grpSp>
          <p:nvGrpSpPr>
            <p:cNvPr id="3" name="Group 2">
              <a:extLst>
                <a:ext uri="{FF2B5EF4-FFF2-40B4-BE49-F238E27FC236}">
                  <a16:creationId xmlns:a16="http://schemas.microsoft.com/office/drawing/2014/main" id="{07B63DEC-DB54-294B-BE82-AC7106955147}"/>
                </a:ext>
              </a:extLst>
            </p:cNvPr>
            <p:cNvGrpSpPr/>
            <p:nvPr/>
          </p:nvGrpSpPr>
          <p:grpSpPr>
            <a:xfrm>
              <a:off x="357241" y="352087"/>
              <a:ext cx="13808210" cy="1054390"/>
              <a:chOff x="357241" y="352087"/>
              <a:chExt cx="13808210" cy="1054390"/>
            </a:xfrm>
          </p:grpSpPr>
          <p:grpSp>
            <p:nvGrpSpPr>
              <p:cNvPr id="18" name="Group 17">
                <a:extLst>
                  <a:ext uri="{FF2B5EF4-FFF2-40B4-BE49-F238E27FC236}">
                    <a16:creationId xmlns:a16="http://schemas.microsoft.com/office/drawing/2014/main" id="{2A21DFBF-DE38-EFA0-4319-814BB19C1C47}"/>
                  </a:ext>
                </a:extLst>
              </p:cNvPr>
              <p:cNvGrpSpPr/>
              <p:nvPr/>
            </p:nvGrpSpPr>
            <p:grpSpPr>
              <a:xfrm>
                <a:off x="357241" y="352087"/>
                <a:ext cx="13808210" cy="992836"/>
                <a:chOff x="2166079" y="3330104"/>
                <a:chExt cx="7504797" cy="1519206"/>
              </a:xfrm>
            </p:grpSpPr>
            <p:sp>
              <p:nvSpPr>
                <p:cNvPr id="20" name="Rectangle 19">
                  <a:extLst>
                    <a:ext uri="{FF2B5EF4-FFF2-40B4-BE49-F238E27FC236}">
                      <a16:creationId xmlns:a16="http://schemas.microsoft.com/office/drawing/2014/main" id="{C299E9E2-C76D-4EAF-AC3B-6C5377515F16}"/>
                    </a:ext>
                  </a:extLst>
                </p:cNvPr>
                <p:cNvSpPr/>
                <p:nvPr/>
              </p:nvSpPr>
              <p:spPr>
                <a:xfrm>
                  <a:off x="2742297" y="3330104"/>
                  <a:ext cx="6928579" cy="1519206"/>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23" name="Group 22">
                  <a:extLst>
                    <a:ext uri="{FF2B5EF4-FFF2-40B4-BE49-F238E27FC236}">
                      <a16:creationId xmlns:a16="http://schemas.microsoft.com/office/drawing/2014/main" id="{A40AA362-FF7B-4FB2-AFEE-A5BDF1927B51}"/>
                    </a:ext>
                  </a:extLst>
                </p:cNvPr>
                <p:cNvGrpSpPr/>
                <p:nvPr/>
              </p:nvGrpSpPr>
              <p:grpSpPr>
                <a:xfrm>
                  <a:off x="2166079" y="3330104"/>
                  <a:ext cx="1256589" cy="954268"/>
                  <a:chOff x="222979" y="1829690"/>
                  <a:chExt cx="1256589" cy="954268"/>
                </a:xfrm>
              </p:grpSpPr>
              <p:cxnSp>
                <p:nvCxnSpPr>
                  <p:cNvPr id="25" name="Straight Connector 24">
                    <a:extLst>
                      <a:ext uri="{FF2B5EF4-FFF2-40B4-BE49-F238E27FC236}">
                        <a16:creationId xmlns:a16="http://schemas.microsoft.com/office/drawing/2014/main" id="{98E871A8-4760-4688-B6A6-0F7F5E918434}"/>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CA87E5F-54B9-45FF-8AAF-0BACC7BCAEC5}"/>
                      </a:ext>
                    </a:extLst>
                  </p:cNvPr>
                  <p:cNvCxnSpPr>
                    <a:cxnSpLocks/>
                  </p:cNvCxnSpPr>
                  <p:nvPr/>
                </p:nvCxnSpPr>
                <p:spPr>
                  <a:xfrm flipH="1">
                    <a:off x="507128" y="1898541"/>
                    <a:ext cx="786928" cy="7869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50FA8A-7D67-45F4-BCDD-04A454C54E54}"/>
                      </a:ext>
                    </a:extLst>
                  </p:cNvPr>
                  <p:cNvCxnSpPr>
                    <a:cxnSpLocks/>
                  </p:cNvCxnSpPr>
                  <p:nvPr/>
                </p:nvCxnSpPr>
                <p:spPr>
                  <a:xfrm flipH="1">
                    <a:off x="222979" y="1997032"/>
                    <a:ext cx="786928" cy="7869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sp>
            <p:nvSpPr>
              <p:cNvPr id="12" name="Rectangle 11"/>
              <p:cNvSpPr/>
              <p:nvPr/>
            </p:nvSpPr>
            <p:spPr>
              <a:xfrm>
                <a:off x="1603993" y="452370"/>
                <a:ext cx="12452970" cy="954107"/>
              </a:xfrm>
              <a:prstGeom prst="rect">
                <a:avLst/>
              </a:prstGeom>
            </p:spPr>
            <p:txBody>
              <a:bodyPr wrap="square">
                <a:spAutoFit/>
              </a:bodyPr>
              <a:lstStyle/>
              <a:p>
                <a:pPr lvl="0"/>
                <a:r>
                  <a:rPr lang="vi-VN" sz="2800" b="1" i="1" dirty="0">
                    <a:solidFill>
                      <a:prstClr val="black"/>
                    </a:solidFill>
                    <a:latin typeface="Times New Roman"/>
                    <a:ea typeface="Times New Roman"/>
                  </a:rPr>
                  <a:t>Giáo dục kỹ năng sống cho HSKTTT </a:t>
                </a:r>
                <a:r>
                  <a:rPr lang="en-US" sz="2800" b="1" i="1" dirty="0" err="1">
                    <a:solidFill>
                      <a:prstClr val="black"/>
                    </a:solidFill>
                    <a:latin typeface="Times New Roman"/>
                    <a:ea typeface="Times New Roman"/>
                  </a:rPr>
                  <a:t>thông</a:t>
                </a:r>
                <a:r>
                  <a:rPr lang="en-US" sz="2800" b="1" i="1" dirty="0">
                    <a:solidFill>
                      <a:prstClr val="black"/>
                    </a:solidFill>
                    <a:latin typeface="Times New Roman"/>
                    <a:ea typeface="Times New Roman"/>
                  </a:rPr>
                  <a:t> qua </a:t>
                </a:r>
                <a:r>
                  <a:rPr lang="en-US" sz="2800" b="1" i="1" dirty="0" err="1">
                    <a:solidFill>
                      <a:prstClr val="black"/>
                    </a:solidFill>
                    <a:latin typeface="Times New Roman"/>
                    <a:ea typeface="Calibri"/>
                  </a:rPr>
                  <a:t>dạy</a:t>
                </a:r>
                <a:r>
                  <a:rPr lang="en-US" sz="2800" b="1" i="1" dirty="0">
                    <a:solidFill>
                      <a:prstClr val="black"/>
                    </a:solidFill>
                    <a:latin typeface="Times New Roman"/>
                    <a:ea typeface="Calibri"/>
                  </a:rPr>
                  <a:t> </a:t>
                </a:r>
                <a:r>
                  <a:rPr lang="en-US" sz="2800" b="1" i="1" dirty="0" err="1">
                    <a:solidFill>
                      <a:prstClr val="black"/>
                    </a:solidFill>
                    <a:latin typeface="Times New Roman"/>
                    <a:ea typeface="Calibri"/>
                  </a:rPr>
                  <a:t>học</a:t>
                </a:r>
                <a:r>
                  <a:rPr lang="en-US" sz="2800" b="1" i="1" dirty="0">
                    <a:solidFill>
                      <a:prstClr val="black"/>
                    </a:solidFill>
                    <a:latin typeface="Times New Roman"/>
                    <a:ea typeface="Calibri"/>
                  </a:rPr>
                  <a:t> </a:t>
                </a:r>
                <a:r>
                  <a:rPr lang="en-US" sz="2800" b="1" i="1" dirty="0" err="1">
                    <a:solidFill>
                      <a:prstClr val="black"/>
                    </a:solidFill>
                    <a:latin typeface="Times New Roman"/>
                    <a:ea typeface="Calibri"/>
                  </a:rPr>
                  <a:t>theo</a:t>
                </a:r>
                <a:r>
                  <a:rPr lang="vi-VN" sz="2800" b="1" i="1" dirty="0">
                    <a:solidFill>
                      <a:prstClr val="black"/>
                    </a:solidFill>
                    <a:latin typeface="Times New Roman"/>
                    <a:ea typeface="Calibri"/>
                  </a:rPr>
                  <a:t> tình huống gắng liền với thực</a:t>
                </a:r>
                <a:r>
                  <a:rPr lang="vi-VN" sz="2800" dirty="0">
                    <a:solidFill>
                      <a:prstClr val="black"/>
                    </a:solidFill>
                    <a:ea typeface="Calibri"/>
                  </a:rPr>
                  <a:t> </a:t>
                </a:r>
                <a:r>
                  <a:rPr lang="en-US" sz="2800" b="1" i="1" dirty="0" err="1">
                    <a:solidFill>
                      <a:prstClr val="black"/>
                    </a:solidFill>
                    <a:latin typeface="Times New Roman"/>
                    <a:ea typeface="Times New Roman"/>
                  </a:rPr>
                  <a:t>tế</a:t>
                </a:r>
                <a:r>
                  <a:rPr lang="en-US" sz="2800" dirty="0">
                    <a:solidFill>
                      <a:prstClr val="black"/>
                    </a:solidFill>
                  </a:rPr>
                  <a:t> </a:t>
                </a:r>
                <a:r>
                  <a:rPr lang="vi-VN" sz="2800" b="1" i="1" dirty="0">
                    <a:solidFill>
                      <a:prstClr val="black"/>
                    </a:solidFill>
                    <a:latin typeface="Times New Roman"/>
                    <a:ea typeface="Times New Roman"/>
                  </a:rPr>
                  <a:t>giúp học sinh tương tác, trải nghiệm. </a:t>
                </a:r>
                <a:endParaRPr lang="en-US" sz="2800" dirty="0">
                  <a:solidFill>
                    <a:prstClr val="black"/>
                  </a:solidFill>
                </a:endParaRPr>
              </a:p>
            </p:txBody>
          </p:sp>
        </p:grpSp>
      </p:grpSp>
      <p:sp>
        <p:nvSpPr>
          <p:cNvPr id="19" name="Rectangle 3"/>
          <p:cNvSpPr>
            <a:spLocks noChangeArrowheads="1"/>
          </p:cNvSpPr>
          <p:nvPr/>
        </p:nvSpPr>
        <p:spPr bwMode="auto">
          <a:xfrm>
            <a:off x="5715165" y="5183858"/>
            <a:ext cx="8480281" cy="2554545"/>
          </a:xfrm>
          <a:prstGeom prst="rect">
            <a:avLst/>
          </a:prstGeom>
          <a:ln/>
        </p:spPr>
        <p:style>
          <a:lnRef idx="1">
            <a:schemeClr val="accent2"/>
          </a:lnRef>
          <a:fillRef idx="2">
            <a:schemeClr val="accent2"/>
          </a:fillRef>
          <a:effectRef idx="1">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indent="457200" algn="just">
              <a:spcAft>
                <a:spcPts val="0"/>
              </a:spcAft>
            </a:pPr>
            <a:r>
              <a:rPr lang="vi-VN" sz="3200" b="1">
                <a:latin typeface="Times New Roman"/>
                <a:ea typeface="Calibri"/>
              </a:rPr>
              <a:t>Bước 4: Đánh giá kết quả hoạt động</a:t>
            </a:r>
            <a:r>
              <a:rPr lang="en-US" sz="3200" b="1">
                <a:latin typeface="Times New Roman"/>
                <a:ea typeface="Calibri"/>
              </a:rPr>
              <a:t> </a:t>
            </a:r>
            <a:endParaRPr lang="en-US" sz="3200">
              <a:latin typeface="Arial"/>
              <a:ea typeface="Calibri"/>
            </a:endParaRPr>
          </a:p>
          <a:p>
            <a:pPr indent="457200" algn="just">
              <a:spcAft>
                <a:spcPts val="0"/>
              </a:spcAft>
            </a:pPr>
            <a:r>
              <a:rPr lang="vi-VN" sz="3200">
                <a:latin typeface="Times New Roman"/>
                <a:ea typeface="Calibri"/>
              </a:rPr>
              <a:t>Đánh giá kết quả hoạt động của HS cần mang tính động viên, khích lệ. Xác định sự tiến bộ của học sinh (có lộ trình rèn luyện thêm cho học sinh ở mục tiêu riêng). </a:t>
            </a:r>
            <a:endParaRPr lang="en-US" sz="3200">
              <a:effectLst/>
              <a:latin typeface="Arial"/>
              <a:ea typeface="Calibri"/>
            </a:endParaRPr>
          </a:p>
        </p:txBody>
      </p:sp>
    </p:spTree>
    <p:extLst>
      <p:ext uri="{BB962C8B-B14F-4D97-AF65-F5344CB8AC3E}">
        <p14:creationId xmlns:p14="http://schemas.microsoft.com/office/powerpoint/2010/main" val="1582735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6"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1833793-7F0B-CE8E-47C6-B08E249F7A9E}"/>
              </a:ext>
            </a:extLst>
          </p:cNvPr>
          <p:cNvGrpSpPr/>
          <p:nvPr/>
        </p:nvGrpSpPr>
        <p:grpSpPr>
          <a:xfrm>
            <a:off x="138545" y="75542"/>
            <a:ext cx="7176655" cy="1155247"/>
            <a:chOff x="2548995" y="11342"/>
            <a:chExt cx="4682944" cy="765216"/>
          </a:xfrm>
          <a:solidFill>
            <a:srgbClr val="FFFF00">
              <a:alpha val="98000"/>
            </a:srgbClr>
          </a:solidFill>
        </p:grpSpPr>
        <p:sp>
          <p:nvSpPr>
            <p:cNvPr id="9" name="Arrow: Chevron 9">
              <a:extLst>
                <a:ext uri="{FF2B5EF4-FFF2-40B4-BE49-F238E27FC236}">
                  <a16:creationId xmlns:a16="http://schemas.microsoft.com/office/drawing/2014/main" id="{52B1F63A-5078-1D74-CD0E-6CDE8E50B3D8}"/>
                </a:ext>
              </a:extLst>
            </p:cNvPr>
            <p:cNvSpPr/>
            <p:nvPr/>
          </p:nvSpPr>
          <p:spPr>
            <a:xfrm>
              <a:off x="2548995" y="11342"/>
              <a:ext cx="4682944" cy="765216"/>
            </a:xfrm>
            <a:prstGeom prst="chevron">
              <a:avLst>
                <a:gd name="adj" fmla="val 50000"/>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9CB0D32B-09FC-CF18-BF2E-C50EF6323E07}"/>
                </a:ext>
              </a:extLst>
            </p:cNvPr>
            <p:cNvSpPr txBox="1"/>
            <p:nvPr/>
          </p:nvSpPr>
          <p:spPr>
            <a:xfrm flipH="1">
              <a:off x="2968871" y="152369"/>
              <a:ext cx="3711601" cy="4831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lnSpc>
                  <a:spcPct val="115000"/>
                </a:lnSpc>
                <a:spcAft>
                  <a:spcPts val="0"/>
                </a:spcAft>
              </a:pPr>
              <a:r>
                <a:rPr lang="en-US" sz="3600" b="1">
                  <a:latin typeface="Times New Roman" panose="02020603050405020304" pitchFamily="18" charset="0"/>
                  <a:ea typeface="Times New Roman" panose="02020603050405020304" pitchFamily="18" charset="0"/>
                </a:rPr>
                <a:t>Ví dụ minh họa biện pháp 2</a:t>
              </a:r>
              <a:endParaRPr lang="en-US" sz="3600" dirty="0">
                <a:latin typeface="Arial" panose="020B0604020202020204" pitchFamily="34" charset="0"/>
                <a:ea typeface="Calibri" panose="020F0502020204030204" pitchFamily="34" charset="0"/>
              </a:endParaRPr>
            </a:p>
          </p:txBody>
        </p:sp>
      </p:grpSp>
      <p:graphicFrame>
        <p:nvGraphicFramePr>
          <p:cNvPr id="4" name="Table 3"/>
          <p:cNvGraphicFramePr>
            <a:graphicFrameLocks noGrp="1"/>
          </p:cNvGraphicFramePr>
          <p:nvPr>
            <p:extLst>
              <p:ext uri="{D42A27DB-BD31-4B8C-83A1-F6EECF244321}">
                <p14:modId xmlns:p14="http://schemas.microsoft.com/office/powerpoint/2010/main" val="4030227672"/>
              </p:ext>
            </p:extLst>
          </p:nvPr>
        </p:nvGraphicFramePr>
        <p:xfrm>
          <a:off x="740445" y="1440872"/>
          <a:ext cx="13155664" cy="3686176"/>
        </p:xfrm>
        <a:graphic>
          <a:graphicData uri="http://schemas.openxmlformats.org/drawingml/2006/table">
            <a:tbl>
              <a:tblPr firstRow="1" firstCol="1" bandRow="1"/>
              <a:tblGrid>
                <a:gridCol w="3506838">
                  <a:extLst>
                    <a:ext uri="{9D8B030D-6E8A-4147-A177-3AD203B41FA5}">
                      <a16:colId xmlns:a16="http://schemas.microsoft.com/office/drawing/2014/main" val="20000"/>
                    </a:ext>
                  </a:extLst>
                </a:gridCol>
                <a:gridCol w="3677517">
                  <a:extLst>
                    <a:ext uri="{9D8B030D-6E8A-4147-A177-3AD203B41FA5}">
                      <a16:colId xmlns:a16="http://schemas.microsoft.com/office/drawing/2014/main" val="20001"/>
                    </a:ext>
                  </a:extLst>
                </a:gridCol>
                <a:gridCol w="5971309">
                  <a:extLst>
                    <a:ext uri="{9D8B030D-6E8A-4147-A177-3AD203B41FA5}">
                      <a16:colId xmlns:a16="http://schemas.microsoft.com/office/drawing/2014/main" val="20002"/>
                    </a:ext>
                  </a:extLst>
                </a:gridCol>
              </a:tblGrid>
              <a:tr h="521025">
                <a:tc>
                  <a:txBody>
                    <a:bodyPr/>
                    <a:lstStyle/>
                    <a:p>
                      <a:pPr algn="ctr">
                        <a:lnSpc>
                          <a:spcPct val="150000"/>
                        </a:lnSpc>
                        <a:spcAft>
                          <a:spcPts val="400"/>
                        </a:spcAft>
                      </a:pPr>
                      <a:r>
                        <a:rPr lang="en-US" sz="2800" b="1">
                          <a:solidFill>
                            <a:schemeClr val="tx1"/>
                          </a:solidFill>
                          <a:effectLst/>
                          <a:latin typeface="Times New Roman"/>
                          <a:ea typeface="Calibri"/>
                        </a:rPr>
                        <a:t>Tình huống</a:t>
                      </a:r>
                      <a:endParaRPr lang="en-US" sz="2800">
                        <a:solidFill>
                          <a:schemeClr val="tx1"/>
                        </a:solidFill>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400"/>
                        </a:spcAft>
                      </a:pPr>
                      <a:r>
                        <a:rPr lang="en-US" sz="2800" b="1">
                          <a:solidFill>
                            <a:schemeClr val="tx1"/>
                          </a:solidFill>
                          <a:effectLst/>
                          <a:latin typeface="Times New Roman"/>
                          <a:ea typeface="Calibri"/>
                        </a:rPr>
                        <a:t>Trẻ xử lý</a:t>
                      </a:r>
                      <a:endParaRPr lang="en-US" sz="2800">
                        <a:solidFill>
                          <a:schemeClr val="tx1"/>
                        </a:solidFill>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50000"/>
                        </a:lnSpc>
                        <a:spcAft>
                          <a:spcPts val="400"/>
                        </a:spcAft>
                      </a:pPr>
                      <a:r>
                        <a:rPr lang="en-US" sz="2800" b="1">
                          <a:solidFill>
                            <a:schemeClr val="tx1"/>
                          </a:solidFill>
                          <a:effectLst/>
                          <a:latin typeface="Times New Roman"/>
                          <a:ea typeface="Calibri"/>
                        </a:rPr>
                        <a:t>Cô hướng dẫn cách xử lý</a:t>
                      </a:r>
                      <a:endParaRPr lang="en-US" sz="2800">
                        <a:solidFill>
                          <a:schemeClr val="tx1"/>
                        </a:solidFill>
                        <a:effectLst/>
                        <a:latin typeface="Arial"/>
                        <a:ea typeface="Calibri"/>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605124">
                <a:tc>
                  <a:txBody>
                    <a:bodyPr/>
                    <a:lstStyle/>
                    <a:p>
                      <a:pPr algn="just">
                        <a:lnSpc>
                          <a:spcPct val="150000"/>
                        </a:lnSpc>
                        <a:spcAft>
                          <a:spcPts val="400"/>
                        </a:spcAft>
                      </a:pPr>
                      <a:r>
                        <a:rPr lang="en-US" sz="2800" b="1">
                          <a:solidFill>
                            <a:schemeClr val="tx1"/>
                          </a:solidFill>
                          <a:effectLst/>
                          <a:latin typeface="Times New Roman"/>
                          <a:ea typeface="Calibri"/>
                        </a:rPr>
                        <a:t> Con và bạn chơi cầu tuộc, có một bạn chạy đến và tranh giành cầu tuộc với con. Con sẽ làm gì?</a:t>
                      </a:r>
                      <a:endParaRPr lang="en-US" sz="2800" b="1">
                        <a:solidFill>
                          <a:schemeClr val="tx1"/>
                        </a:solidFill>
                        <a:effectLst/>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400"/>
                        </a:spcAft>
                      </a:pPr>
                      <a:r>
                        <a:rPr lang="en-US" sz="2800" b="1">
                          <a:solidFill>
                            <a:schemeClr val="tx1"/>
                          </a:solidFill>
                          <a:effectLst/>
                          <a:latin typeface="Times New Roman"/>
                          <a:ea typeface="Calibri"/>
                        </a:rPr>
                        <a:t>Con giành lại, không cho bạn chơi.</a:t>
                      </a:r>
                      <a:endParaRPr lang="en-US" sz="2800" b="1">
                        <a:solidFill>
                          <a:schemeClr val="tx1"/>
                        </a:solidFill>
                        <a:effectLst/>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50000"/>
                        </a:lnSpc>
                        <a:spcAft>
                          <a:spcPts val="400"/>
                        </a:spcAft>
                      </a:pPr>
                      <a:r>
                        <a:rPr lang="en-US" sz="2800" b="1">
                          <a:solidFill>
                            <a:schemeClr val="tx1"/>
                          </a:solidFill>
                          <a:effectLst/>
                          <a:latin typeface="Times New Roman"/>
                          <a:ea typeface="Calibri"/>
                        </a:rPr>
                        <a:t>Con và bạn có thể cùng thay phiên nhau chơi. Con tuộc rồi đến bạn rồi đến con. Như vậy sẽ vui vẻ khi có con chơi cùng. Con vui vì có bạn, bạn vui vì có con.</a:t>
                      </a:r>
                      <a:endParaRPr lang="en-US" sz="2800" b="1">
                        <a:solidFill>
                          <a:schemeClr val="tx1"/>
                        </a:solidFill>
                        <a:effectLst/>
                        <a:latin typeface="Arial"/>
                        <a:ea typeface="Calibri"/>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3184651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rrow: Chevron 9">
            <a:extLst>
              <a:ext uri="{FF2B5EF4-FFF2-40B4-BE49-F238E27FC236}">
                <a16:creationId xmlns:a16="http://schemas.microsoft.com/office/drawing/2014/main" id="{52B1F63A-5078-1D74-CD0E-6CDE8E50B3D8}"/>
              </a:ext>
            </a:extLst>
          </p:cNvPr>
          <p:cNvSpPr/>
          <p:nvPr/>
        </p:nvSpPr>
        <p:spPr>
          <a:xfrm>
            <a:off x="355170" y="237066"/>
            <a:ext cx="13304982" cy="760461"/>
          </a:xfrm>
          <a:prstGeom prst="chevron">
            <a:avLst>
              <a:gd name="adj" fmla="val 50000"/>
            </a:avLst>
          </a:prstGeom>
          <a:solidFill>
            <a:srgbClr val="FFFF00">
              <a:alpha val="9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a:solidFill>
                  <a:prstClr val="black"/>
                </a:solidFill>
                <a:latin typeface="Times New Roman"/>
                <a:ea typeface="Times New Roman"/>
              </a:rPr>
              <a:t>*</a:t>
            </a:r>
            <a:r>
              <a:rPr lang="vi-VN" sz="2800" b="1" i="1">
                <a:solidFill>
                  <a:prstClr val="black"/>
                </a:solidFill>
                <a:latin typeface="Times New Roman"/>
                <a:ea typeface="Times New Roman"/>
              </a:rPr>
              <a:t>Giáo dục kỹ năng sống cho HSKTTT </a:t>
            </a:r>
            <a:r>
              <a:rPr lang="en-US" sz="2800" b="1" i="1">
                <a:solidFill>
                  <a:prstClr val="black"/>
                </a:solidFill>
                <a:latin typeface="Times New Roman"/>
                <a:ea typeface="Times New Roman"/>
              </a:rPr>
              <a:t>thông qua </a:t>
            </a:r>
            <a:r>
              <a:rPr lang="en-US" sz="2800" b="1" i="1">
                <a:solidFill>
                  <a:prstClr val="black"/>
                </a:solidFill>
                <a:latin typeface="Times New Roman"/>
                <a:ea typeface="Calibri"/>
              </a:rPr>
              <a:t>dạy học theo</a:t>
            </a:r>
            <a:r>
              <a:rPr lang="vi-VN" sz="2800" b="1" i="1">
                <a:solidFill>
                  <a:prstClr val="black"/>
                </a:solidFill>
                <a:latin typeface="Times New Roman"/>
                <a:ea typeface="Calibri"/>
              </a:rPr>
              <a:t> tình huống </a:t>
            </a:r>
            <a:endParaRPr lang="en-US" sz="2800">
              <a:solidFill>
                <a:prstClr val="black"/>
              </a:solidFill>
            </a:endParaRPr>
          </a:p>
        </p:txBody>
      </p:sp>
      <p:sp>
        <p:nvSpPr>
          <p:cNvPr id="7" name="Round Diagonal Corner Rectangle 6"/>
          <p:cNvSpPr/>
          <p:nvPr/>
        </p:nvSpPr>
        <p:spPr>
          <a:xfrm>
            <a:off x="237406" y="1235648"/>
            <a:ext cx="2726267" cy="1562971"/>
          </a:xfrm>
          <a:prstGeom prst="round2DiagRect">
            <a:avLst/>
          </a:prstGeom>
          <a:solidFill>
            <a:srgbClr val="EB706F">
              <a:alpha val="5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400" b="1">
                <a:solidFill>
                  <a:prstClr val="black"/>
                </a:solidFill>
                <a:latin typeface="Times New Roman"/>
                <a:ea typeface="Calibri"/>
                <a:cs typeface="Times New Roman"/>
              </a:rPr>
              <a:t>Bước 1: </a:t>
            </a:r>
            <a:r>
              <a:rPr lang="vi-VN" sz="2400" b="1">
                <a:solidFill>
                  <a:prstClr val="black"/>
                </a:solidFill>
                <a:latin typeface="Times New Roman"/>
                <a:ea typeface="Times New Roman"/>
                <a:cs typeface="Times New Roman"/>
              </a:rPr>
              <a:t> </a:t>
            </a:r>
            <a:r>
              <a:rPr lang="vi-VN" sz="2400" b="1">
                <a:solidFill>
                  <a:srgbClr val="333333"/>
                </a:solidFill>
                <a:latin typeface="Times New Roman"/>
                <a:ea typeface="Times New Roman"/>
                <a:cs typeface="Times New Roman"/>
              </a:rPr>
              <a:t>Xác định chủ đề tình huống</a:t>
            </a:r>
            <a:r>
              <a:rPr lang="en-US" sz="2400" b="1">
                <a:solidFill>
                  <a:srgbClr val="333333"/>
                </a:solidFill>
                <a:latin typeface="Times New Roman"/>
                <a:ea typeface="Times New Roman"/>
                <a:cs typeface="Times New Roman"/>
              </a:rPr>
              <a:t>: </a:t>
            </a:r>
            <a:r>
              <a:rPr lang="en-US" sz="2400" b="1">
                <a:solidFill>
                  <a:prstClr val="black"/>
                </a:solidFill>
                <a:latin typeface="Times New Roman"/>
                <a:ea typeface="Times New Roman"/>
                <a:cs typeface="Times New Roman"/>
              </a:rPr>
              <a:t>V</a:t>
            </a:r>
            <a:r>
              <a:rPr lang="vi-VN" sz="2400" b="1">
                <a:solidFill>
                  <a:prstClr val="black"/>
                </a:solidFill>
                <a:latin typeface="Times New Roman"/>
                <a:ea typeface="Calibri"/>
                <a:cs typeface="Times New Roman"/>
              </a:rPr>
              <a:t>ui chơi</a:t>
            </a:r>
            <a:r>
              <a:rPr lang="en-US" sz="2400" b="1">
                <a:solidFill>
                  <a:prstClr val="black"/>
                </a:solidFill>
                <a:latin typeface="Times New Roman"/>
                <a:ea typeface="Calibri"/>
                <a:cs typeface="Times New Roman"/>
              </a:rPr>
              <a:t> </a:t>
            </a:r>
            <a:endParaRPr lang="en-US" sz="2400">
              <a:solidFill>
                <a:prstClr val="black"/>
              </a:solidFill>
              <a:latin typeface="Calibri Light"/>
              <a:ea typeface="Calibri"/>
              <a:cs typeface="Times New Roman"/>
            </a:endParaRPr>
          </a:p>
          <a:p>
            <a:pPr algn="just"/>
            <a:endParaRPr lang="en-US" sz="2400">
              <a:solidFill>
                <a:prstClr val="black"/>
              </a:solidFill>
              <a:latin typeface="Calibri Light"/>
              <a:ea typeface="Calibri"/>
            </a:endParaRPr>
          </a:p>
        </p:txBody>
      </p:sp>
      <p:sp>
        <p:nvSpPr>
          <p:cNvPr id="9" name="Round Diagonal Corner Rectangle 8"/>
          <p:cNvSpPr/>
          <p:nvPr/>
        </p:nvSpPr>
        <p:spPr>
          <a:xfrm>
            <a:off x="3486298" y="1215072"/>
            <a:ext cx="3823855" cy="5964176"/>
          </a:xfrm>
          <a:prstGeom prst="round2DiagRect">
            <a:avLst/>
          </a:prstGeom>
          <a:solidFill>
            <a:srgbClr val="EB706F">
              <a:alpha val="47000"/>
            </a:srgbClr>
          </a:solidFill>
          <a:ln>
            <a:solidFill>
              <a:srgbClr val="EB70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a:solidFill>
                  <a:prstClr val="black"/>
                </a:solidFill>
                <a:latin typeface="Times New Roman"/>
                <a:ea typeface="Calibri"/>
              </a:rPr>
              <a:t>Bước</a:t>
            </a:r>
            <a:r>
              <a:rPr lang="en-US" sz="2400" b="1">
                <a:solidFill>
                  <a:prstClr val="black"/>
                </a:solidFill>
                <a:latin typeface="Times New Roman"/>
                <a:ea typeface="Calibri"/>
              </a:rPr>
              <a:t> </a:t>
            </a:r>
            <a:r>
              <a:rPr lang="vi-VN" sz="2400" b="1">
                <a:solidFill>
                  <a:prstClr val="black"/>
                </a:solidFill>
                <a:latin typeface="Times New Roman"/>
                <a:ea typeface="Calibri"/>
              </a:rPr>
              <a:t>2:</a:t>
            </a:r>
            <a:r>
              <a:rPr lang="en-US" sz="2400" b="1">
                <a:solidFill>
                  <a:prstClr val="black"/>
                </a:solidFill>
                <a:latin typeface="Times New Roman"/>
                <a:ea typeface="Calibri"/>
              </a:rPr>
              <a:t> </a:t>
            </a:r>
            <a:r>
              <a:rPr lang="vi-VN" sz="2400" b="1">
                <a:solidFill>
                  <a:srgbClr val="333333"/>
                </a:solidFill>
                <a:latin typeface="Times New Roman"/>
                <a:ea typeface="Times New Roman"/>
              </a:rPr>
              <a:t>Lên kế hoạch giảng dạy tình huống: </a:t>
            </a:r>
            <a:r>
              <a:rPr lang="en-US" sz="2400">
                <a:solidFill>
                  <a:prstClr val="black"/>
                </a:solidFill>
                <a:latin typeface="Times New Roman"/>
                <a:ea typeface="Times New Roman"/>
              </a:rPr>
              <a:t>Đảm </a:t>
            </a:r>
            <a:r>
              <a:rPr lang="en-US" sz="2400">
                <a:solidFill>
                  <a:prstClr val="black"/>
                </a:solidFill>
                <a:latin typeface="Times New Roman"/>
                <a:ea typeface="Calibri"/>
              </a:rPr>
              <a:t>bảo</a:t>
            </a:r>
            <a:r>
              <a:rPr lang="en-US" sz="2400">
                <a:solidFill>
                  <a:prstClr val="black"/>
                </a:solidFill>
                <a:latin typeface="Times New Roman"/>
                <a:ea typeface="Times New Roman"/>
              </a:rPr>
              <a:t> </a:t>
            </a:r>
            <a:r>
              <a:rPr lang="vi-VN" sz="2400">
                <a:solidFill>
                  <a:prstClr val="black"/>
                </a:solidFill>
                <a:latin typeface="Times New Roman"/>
                <a:ea typeface="Calibri"/>
              </a:rPr>
              <a:t>câu hỏi gợi mở,</a:t>
            </a:r>
            <a:r>
              <a:rPr lang="en-US" sz="2400">
                <a:solidFill>
                  <a:prstClr val="black"/>
                </a:solidFill>
                <a:latin typeface="Times New Roman"/>
                <a:ea typeface="Calibri"/>
              </a:rPr>
              <a:t> </a:t>
            </a:r>
            <a:r>
              <a:rPr lang="vi-VN" sz="2400">
                <a:solidFill>
                  <a:prstClr val="black"/>
                </a:solidFill>
                <a:latin typeface="Times New Roman"/>
                <a:ea typeface="Calibri"/>
              </a:rPr>
              <a:t>dẫn dắt trước và sau tình huống</a:t>
            </a:r>
            <a:r>
              <a:rPr lang="en-US" sz="2400">
                <a:solidFill>
                  <a:prstClr val="black"/>
                </a:solidFill>
                <a:latin typeface="Times New Roman"/>
                <a:ea typeface="Calibri"/>
              </a:rPr>
              <a:t>: </a:t>
            </a:r>
          </a:p>
          <a:p>
            <a:pPr algn="just"/>
            <a:r>
              <a:rPr lang="vi-VN" sz="2400">
                <a:solidFill>
                  <a:prstClr val="black"/>
                </a:solidFill>
                <a:latin typeface="Times New Roman"/>
                <a:ea typeface="Calibri"/>
              </a:rPr>
              <a:t>*</a:t>
            </a:r>
            <a:r>
              <a:rPr lang="vi-VN" sz="2400">
                <a:solidFill>
                  <a:prstClr val="white"/>
                </a:solidFill>
                <a:latin typeface="Times New Roman"/>
                <a:ea typeface="Calibri"/>
              </a:rPr>
              <a:t> </a:t>
            </a:r>
            <a:r>
              <a:rPr lang="vi-VN" sz="2400">
                <a:solidFill>
                  <a:prstClr val="black"/>
                </a:solidFill>
                <a:latin typeface="Times New Roman"/>
                <a:ea typeface="Calibri"/>
              </a:rPr>
              <a:t>Trước khi tình huống: Con chơi trò gì? Chơi với ai? Bạn làm gì với con? Con sẽ làm gì? </a:t>
            </a:r>
            <a:endParaRPr lang="en-US" sz="2400">
              <a:solidFill>
                <a:prstClr val="black"/>
              </a:solidFill>
              <a:latin typeface="Arial"/>
              <a:ea typeface="Calibri"/>
            </a:endParaRPr>
          </a:p>
          <a:p>
            <a:pPr algn="just"/>
            <a:r>
              <a:rPr lang="vi-VN" sz="2400">
                <a:solidFill>
                  <a:prstClr val="black"/>
                </a:solidFill>
                <a:latin typeface="Times New Roman"/>
                <a:ea typeface="Calibri"/>
              </a:rPr>
              <a:t>* Sau khi tình huống: Khi cùng nhau vui chơi con thấy thế nào? Con và bạn có vui không?</a:t>
            </a:r>
            <a:endParaRPr lang="en-US" sz="2400">
              <a:solidFill>
                <a:prstClr val="black"/>
              </a:solidFill>
              <a:latin typeface="Arial"/>
              <a:ea typeface="Calibri"/>
            </a:endParaRPr>
          </a:p>
        </p:txBody>
      </p:sp>
      <p:sp>
        <p:nvSpPr>
          <p:cNvPr id="10" name="Round Diagonal Corner Rectangle 9"/>
          <p:cNvSpPr/>
          <p:nvPr/>
        </p:nvSpPr>
        <p:spPr>
          <a:xfrm>
            <a:off x="7744691" y="2022764"/>
            <a:ext cx="3435927" cy="5971309"/>
          </a:xfrm>
          <a:prstGeom prst="round2DiagRect">
            <a:avLst/>
          </a:prstGeom>
          <a:solidFill>
            <a:srgbClr val="EB706F">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300" b="1" spc="55">
                <a:solidFill>
                  <a:prstClr val="black"/>
                </a:solidFill>
                <a:latin typeface="Times New Roman"/>
                <a:ea typeface="Times New Roman"/>
              </a:rPr>
              <a:t>Bước 3: Vận dụng tình huống thực tế (</a:t>
            </a:r>
            <a:r>
              <a:rPr lang="vi-VN" sz="2300" b="1">
                <a:solidFill>
                  <a:prstClr val="black"/>
                </a:solidFill>
                <a:latin typeface="Times New Roman"/>
                <a:ea typeface="Times New Roman"/>
              </a:rPr>
              <a:t>Giai đoạn thuần thục) </a:t>
            </a:r>
            <a:endParaRPr lang="en-US" sz="2300" b="1">
              <a:solidFill>
                <a:prstClr val="black"/>
              </a:solidFill>
              <a:latin typeface="Times New Roman"/>
              <a:ea typeface="Times New Roman"/>
            </a:endParaRPr>
          </a:p>
          <a:p>
            <a:pPr indent="457200" algn="just"/>
            <a:r>
              <a:rPr lang="vi-VN" sz="2300" spc="55">
                <a:solidFill>
                  <a:prstClr val="black"/>
                </a:solidFill>
                <a:latin typeface="Times New Roman"/>
                <a:ea typeface="Times New Roman"/>
              </a:rPr>
              <a:t>Sau buổi học, </a:t>
            </a:r>
            <a:r>
              <a:rPr lang="en-US" sz="2300" spc="55">
                <a:solidFill>
                  <a:prstClr val="black"/>
                </a:solidFill>
                <a:latin typeface="Times New Roman"/>
                <a:ea typeface="Times New Roman"/>
              </a:rPr>
              <a:t>GV</a:t>
            </a:r>
            <a:r>
              <a:rPr lang="vi-VN" sz="2300" spc="55">
                <a:solidFill>
                  <a:prstClr val="black"/>
                </a:solidFill>
                <a:latin typeface="Times New Roman"/>
                <a:ea typeface="Times New Roman"/>
              </a:rPr>
              <a:t> khuyến khích </a:t>
            </a:r>
            <a:r>
              <a:rPr lang="en-US" sz="2300" spc="55">
                <a:solidFill>
                  <a:prstClr val="black"/>
                </a:solidFill>
                <a:latin typeface="Times New Roman"/>
                <a:ea typeface="Times New Roman"/>
              </a:rPr>
              <a:t>HS </a:t>
            </a:r>
            <a:r>
              <a:rPr lang="vi-VN" sz="2300" spc="55">
                <a:solidFill>
                  <a:prstClr val="black"/>
                </a:solidFill>
                <a:latin typeface="Times New Roman"/>
                <a:ea typeface="Times New Roman"/>
              </a:rPr>
              <a:t>đưa những kiến thức đã học áp dụng vào thực tế hằng ngày khi ở trường</a:t>
            </a:r>
            <a:endParaRPr lang="en-US" sz="2300" spc="55">
              <a:solidFill>
                <a:prstClr val="black"/>
              </a:solidFill>
              <a:latin typeface="Times New Roman"/>
              <a:ea typeface="Times New Roman"/>
            </a:endParaRPr>
          </a:p>
          <a:p>
            <a:pPr indent="457200" algn="just"/>
            <a:r>
              <a:rPr lang="vi-VN" sz="2300">
                <a:solidFill>
                  <a:srgbClr val="353535"/>
                </a:solidFill>
                <a:latin typeface="Times New Roman"/>
                <a:ea typeface="Calibri"/>
              </a:rPr>
              <a:t>Đây là bước cực kỳ quan trọng quyết định đến cả quy trình dạy học theo tình huống</a:t>
            </a:r>
            <a:r>
              <a:rPr lang="en-US" sz="2300">
                <a:solidFill>
                  <a:srgbClr val="353535"/>
                </a:solidFill>
                <a:latin typeface="Times New Roman"/>
                <a:ea typeface="Calibri"/>
              </a:rPr>
              <a:t>. Vì được động viên các em sẽ mạnh dạn, tự tin giải quyết tình huống</a:t>
            </a:r>
            <a:endParaRPr lang="en-US" sz="2300" b="1">
              <a:solidFill>
                <a:prstClr val="black"/>
              </a:solidFill>
              <a:latin typeface="Arial"/>
              <a:ea typeface="Calibri"/>
            </a:endParaRPr>
          </a:p>
        </p:txBody>
      </p:sp>
      <p:sp>
        <p:nvSpPr>
          <p:cNvPr id="11" name="Right Arrow 10"/>
          <p:cNvSpPr/>
          <p:nvPr/>
        </p:nvSpPr>
        <p:spPr>
          <a:xfrm>
            <a:off x="2963673" y="1691230"/>
            <a:ext cx="522625" cy="4572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ight Arrow 12"/>
          <p:cNvSpPr/>
          <p:nvPr/>
        </p:nvSpPr>
        <p:spPr>
          <a:xfrm>
            <a:off x="7245928" y="4126831"/>
            <a:ext cx="498763" cy="497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ight Arrow 11"/>
          <p:cNvSpPr/>
          <p:nvPr/>
        </p:nvSpPr>
        <p:spPr>
          <a:xfrm>
            <a:off x="11180618" y="5152067"/>
            <a:ext cx="498763" cy="4972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ound Diagonal Corner Rectangle 13"/>
          <p:cNvSpPr/>
          <p:nvPr/>
        </p:nvSpPr>
        <p:spPr>
          <a:xfrm>
            <a:off x="11679382" y="2549238"/>
            <a:ext cx="2812474" cy="5444836"/>
          </a:xfrm>
          <a:prstGeom prst="round2DiagRect">
            <a:avLst/>
          </a:prstGeom>
          <a:solidFill>
            <a:srgbClr val="EB706F">
              <a:alpha val="49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2300" b="1" spc="55">
                <a:solidFill>
                  <a:prstClr val="black"/>
                </a:solidFill>
                <a:latin typeface="Times New Roman"/>
                <a:ea typeface="Times New Roman"/>
              </a:rPr>
              <a:t>Bước </a:t>
            </a:r>
            <a:r>
              <a:rPr lang="en-US" sz="2300" b="1" spc="55">
                <a:solidFill>
                  <a:prstClr val="black"/>
                </a:solidFill>
                <a:latin typeface="Times New Roman"/>
                <a:ea typeface="Times New Roman"/>
              </a:rPr>
              <a:t>4</a:t>
            </a:r>
            <a:r>
              <a:rPr lang="vi-VN" sz="2300" b="1" spc="55">
                <a:solidFill>
                  <a:prstClr val="black"/>
                </a:solidFill>
                <a:latin typeface="Times New Roman"/>
                <a:ea typeface="Times New Roman"/>
              </a:rPr>
              <a:t>:</a:t>
            </a:r>
            <a:r>
              <a:rPr lang="vi-VN" sz="2400" b="1">
                <a:solidFill>
                  <a:prstClr val="white"/>
                </a:solidFill>
                <a:latin typeface="Times New Roman"/>
                <a:ea typeface="Calibri"/>
              </a:rPr>
              <a:t> </a:t>
            </a:r>
            <a:r>
              <a:rPr lang="vi-VN" sz="2400" b="1">
                <a:solidFill>
                  <a:prstClr val="black"/>
                </a:solidFill>
                <a:latin typeface="Times New Roman"/>
                <a:ea typeface="Calibri"/>
              </a:rPr>
              <a:t>Đánh</a:t>
            </a:r>
            <a:r>
              <a:rPr lang="vi-VN" sz="2300" b="1" spc="55">
                <a:solidFill>
                  <a:prstClr val="black"/>
                </a:solidFill>
                <a:latin typeface="Times New Roman"/>
                <a:ea typeface="Times New Roman"/>
              </a:rPr>
              <a:t> </a:t>
            </a:r>
            <a:r>
              <a:rPr lang="vi-VN" sz="2400" b="1">
                <a:solidFill>
                  <a:prstClr val="black"/>
                </a:solidFill>
                <a:latin typeface="Times New Roman"/>
                <a:ea typeface="Calibri"/>
              </a:rPr>
              <a:t>giá kết quả hoạt động</a:t>
            </a:r>
            <a:endParaRPr lang="en-US" sz="2000">
              <a:solidFill>
                <a:prstClr val="black"/>
              </a:solidFill>
              <a:latin typeface="Arial"/>
              <a:ea typeface="Calibri"/>
            </a:endParaRPr>
          </a:p>
          <a:p>
            <a:pPr indent="457200" algn="just"/>
            <a:r>
              <a:rPr lang="vi-VN" sz="2400">
                <a:solidFill>
                  <a:prstClr val="black"/>
                </a:solidFill>
                <a:latin typeface="Times New Roman"/>
                <a:ea typeface="Calibri"/>
              </a:rPr>
              <a:t>Đánh giá kết quả HS</a:t>
            </a:r>
            <a:r>
              <a:rPr lang="en-US" sz="2400">
                <a:solidFill>
                  <a:prstClr val="black"/>
                </a:solidFill>
                <a:latin typeface="Times New Roman"/>
                <a:ea typeface="Calibri"/>
              </a:rPr>
              <a:t> có chơi ngoan cùng bạn không? Khen khi các em thực hiện tốt. Đ</a:t>
            </a:r>
            <a:r>
              <a:rPr lang="vi-VN" sz="2400">
                <a:solidFill>
                  <a:prstClr val="black"/>
                </a:solidFill>
                <a:latin typeface="Times New Roman"/>
                <a:ea typeface="Calibri"/>
              </a:rPr>
              <a:t>ộng viên, khích lệ</a:t>
            </a:r>
            <a:r>
              <a:rPr lang="en-US" sz="2400">
                <a:solidFill>
                  <a:prstClr val="black"/>
                </a:solidFill>
                <a:latin typeface="Times New Roman"/>
                <a:ea typeface="Calibri"/>
              </a:rPr>
              <a:t> nếu HS chưa xử lúy tình huống tốt. Cuối cùng x</a:t>
            </a:r>
            <a:r>
              <a:rPr lang="vi-VN" sz="2400">
                <a:solidFill>
                  <a:prstClr val="black"/>
                </a:solidFill>
                <a:latin typeface="Times New Roman"/>
                <a:ea typeface="Calibri"/>
              </a:rPr>
              <a:t>ác định sự tiến bộ của học sinh</a:t>
            </a:r>
            <a:r>
              <a:rPr lang="en-US" sz="2400">
                <a:solidFill>
                  <a:prstClr val="black"/>
                </a:solidFill>
                <a:latin typeface="Times New Roman"/>
                <a:ea typeface="Calibri"/>
              </a:rPr>
              <a:t>.</a:t>
            </a:r>
            <a:endParaRPr lang="en-US" sz="2000">
              <a:solidFill>
                <a:prstClr val="black"/>
              </a:solidFill>
              <a:latin typeface="Arial"/>
              <a:ea typeface="Calibri"/>
            </a:endParaRPr>
          </a:p>
        </p:txBody>
      </p:sp>
    </p:spTree>
    <p:extLst>
      <p:ext uri="{BB962C8B-B14F-4D97-AF65-F5344CB8AC3E}">
        <p14:creationId xmlns:p14="http://schemas.microsoft.com/office/powerpoint/2010/main" val="3878059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0" grpId="0" animBg="1"/>
      <p:bldP spid="11" grpId="0" animBg="1"/>
      <p:bldP spid="13" grpId="0" animBg="1"/>
      <p:bldP spid="12"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0945" y="1556264"/>
            <a:ext cx="13965381" cy="5847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b="1" i="1">
                <a:solidFill>
                  <a:prstClr val="black"/>
                </a:solidFill>
                <a:latin typeface="Times New Roman"/>
                <a:ea typeface="Times New Roman"/>
              </a:rPr>
              <a:t>Minh họa giáo dục KNS thông qua </a:t>
            </a:r>
            <a:r>
              <a:rPr lang="en-US" sz="3200" b="1" i="1">
                <a:solidFill>
                  <a:prstClr val="black"/>
                </a:solidFill>
                <a:latin typeface="Times New Roman"/>
                <a:ea typeface="Calibri"/>
              </a:rPr>
              <a:t>dạy học theo</a:t>
            </a:r>
            <a:r>
              <a:rPr lang="vi-VN" sz="3200" b="1" i="1">
                <a:solidFill>
                  <a:prstClr val="black"/>
                </a:solidFill>
                <a:latin typeface="Times New Roman"/>
                <a:ea typeface="Calibri"/>
              </a:rPr>
              <a:t> tình huống gắng liền với thực</a:t>
            </a:r>
            <a:r>
              <a:rPr lang="vi-VN" sz="3200">
                <a:solidFill>
                  <a:prstClr val="black"/>
                </a:solidFill>
                <a:ea typeface="Calibri"/>
              </a:rPr>
              <a:t> </a:t>
            </a:r>
            <a:r>
              <a:rPr lang="en-US" sz="3200" b="1" i="1">
                <a:solidFill>
                  <a:prstClr val="black"/>
                </a:solidFill>
                <a:latin typeface="Times New Roman"/>
                <a:ea typeface="Times New Roman"/>
              </a:rPr>
              <a:t>tế</a:t>
            </a:r>
          </a:p>
        </p:txBody>
      </p:sp>
      <p:sp>
        <p:nvSpPr>
          <p:cNvPr id="6" name="Round Diagonal Corner Rectangle 5"/>
          <p:cNvSpPr/>
          <p:nvPr/>
        </p:nvSpPr>
        <p:spPr>
          <a:xfrm>
            <a:off x="4150375" y="2939758"/>
            <a:ext cx="7085661" cy="1562969"/>
          </a:xfrm>
          <a:prstGeom prst="round2DiagRect">
            <a:avLst/>
          </a:prstGeom>
          <a:solidFill>
            <a:srgbClr val="EB706F">
              <a:alpha val="55000"/>
            </a:srgb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b="1">
                <a:solidFill>
                  <a:prstClr val="black"/>
                </a:solidFill>
                <a:latin typeface="Times New Roman"/>
                <a:ea typeface="Calibri"/>
                <a:cs typeface="Times New Roman"/>
              </a:rPr>
              <a:t>Mời quý thầy cô Xem video</a:t>
            </a:r>
            <a:endParaRPr lang="en-US" sz="4400">
              <a:solidFill>
                <a:prstClr val="black"/>
              </a:solidFill>
              <a:latin typeface="Calibri Light"/>
              <a:ea typeface="Calibri"/>
              <a:cs typeface="Times New Roman"/>
            </a:endParaRPr>
          </a:p>
          <a:p>
            <a:pPr algn="just"/>
            <a:endParaRPr lang="en-US" sz="2400">
              <a:solidFill>
                <a:prstClr val="black"/>
              </a:solidFill>
              <a:latin typeface="Calibri Light"/>
              <a:ea typeface="Calibri"/>
            </a:endParaRPr>
          </a:p>
        </p:txBody>
      </p:sp>
    </p:spTree>
    <p:extLst>
      <p:ext uri="{BB962C8B-B14F-4D97-AF65-F5344CB8AC3E}">
        <p14:creationId xmlns:p14="http://schemas.microsoft.com/office/powerpoint/2010/main" val="4280348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1833793-7F0B-CE8E-47C6-B08E249F7A9E}"/>
              </a:ext>
            </a:extLst>
          </p:cNvPr>
          <p:cNvGrpSpPr/>
          <p:nvPr/>
        </p:nvGrpSpPr>
        <p:grpSpPr>
          <a:xfrm>
            <a:off x="589309" y="232886"/>
            <a:ext cx="7661564" cy="1105510"/>
            <a:chOff x="2943762" y="410592"/>
            <a:chExt cx="6910722" cy="1200150"/>
          </a:xfrm>
          <a:solidFill>
            <a:srgbClr val="FFFF00">
              <a:alpha val="98000"/>
            </a:srgbClr>
          </a:solidFill>
        </p:grpSpPr>
        <p:sp>
          <p:nvSpPr>
            <p:cNvPr id="6" name="Arrow: Chevron 9">
              <a:extLst>
                <a:ext uri="{FF2B5EF4-FFF2-40B4-BE49-F238E27FC236}">
                  <a16:creationId xmlns:a16="http://schemas.microsoft.com/office/drawing/2014/main" id="{52B1F63A-5078-1D74-CD0E-6CDE8E50B3D8}"/>
                </a:ext>
              </a:extLst>
            </p:cNvPr>
            <p:cNvSpPr/>
            <p:nvPr/>
          </p:nvSpPr>
          <p:spPr>
            <a:xfrm>
              <a:off x="2943762" y="410592"/>
              <a:ext cx="6910722" cy="1200150"/>
            </a:xfrm>
            <a:prstGeom prst="chevron">
              <a:avLst>
                <a:gd name="adj" fmla="val 50000"/>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9CB0D32B-09FC-CF18-BF2E-C50EF6323E07}"/>
                </a:ext>
              </a:extLst>
            </p:cNvPr>
            <p:cNvSpPr txBox="1"/>
            <p:nvPr/>
          </p:nvSpPr>
          <p:spPr>
            <a:xfrm flipH="1">
              <a:off x="3522095" y="686635"/>
              <a:ext cx="5516385" cy="74739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just">
                <a:lnSpc>
                  <a:spcPct val="115000"/>
                </a:lnSpc>
              </a:pPr>
              <a:r>
                <a:rPr lang="en-US" sz="3600" b="1"/>
                <a:t>Kết quả thực hiện biện pháp</a:t>
              </a:r>
              <a:endParaRPr lang="en-US" sz="3600" dirty="0">
                <a:latin typeface="Arial" panose="020B0604020202020204" pitchFamily="34" charset="0"/>
                <a:ea typeface="Calibri" panose="020F0502020204030204" pitchFamily="34" charset="0"/>
              </a:endParaRPr>
            </a:p>
          </p:txBody>
        </p:sp>
      </p:grpSp>
      <p:sp>
        <p:nvSpPr>
          <p:cNvPr id="2" name="Rectangle 1"/>
          <p:cNvSpPr/>
          <p:nvPr/>
        </p:nvSpPr>
        <p:spPr>
          <a:xfrm>
            <a:off x="318654" y="1658035"/>
            <a:ext cx="14117781" cy="255454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en-US" sz="3200">
                <a:latin typeface="+mj-lt"/>
              </a:rPr>
              <a:t>- </a:t>
            </a:r>
            <a:r>
              <a:rPr lang="vi-VN" sz="3200">
                <a:latin typeface="+mj-lt"/>
              </a:rPr>
              <a:t>HS được tương tác, trải nghiệm sẽ giúp HS hình thành các khả năng hợp tác và hòa hợp với xã hội dễ hơn nữa. </a:t>
            </a:r>
            <a:endParaRPr lang="en-US" sz="3200">
              <a:latin typeface="+mj-lt"/>
            </a:endParaRPr>
          </a:p>
          <a:p>
            <a:pPr algn="just"/>
            <a:r>
              <a:rPr lang="en-US" sz="3200">
                <a:solidFill>
                  <a:srgbClr val="343A40"/>
                </a:solidFill>
                <a:latin typeface="Times New Roman"/>
                <a:ea typeface="Times New Roman"/>
              </a:rPr>
              <a:t>- T</a:t>
            </a:r>
            <a:r>
              <a:rPr lang="vi-VN" sz="3200">
                <a:solidFill>
                  <a:srgbClr val="343A40"/>
                </a:solidFill>
                <a:latin typeface="Times New Roman"/>
                <a:ea typeface="Times New Roman"/>
              </a:rPr>
              <a:t>ăng khả năng phục hồi các chức năng khiếm khuyết của HSKTTT</a:t>
            </a:r>
            <a:r>
              <a:rPr lang="en-US" sz="3200">
                <a:solidFill>
                  <a:srgbClr val="343A40"/>
                </a:solidFill>
                <a:latin typeface="Times New Roman"/>
                <a:ea typeface="Times New Roman"/>
              </a:rPr>
              <a:t>.</a:t>
            </a:r>
          </a:p>
          <a:p>
            <a:pPr algn="just"/>
            <a:r>
              <a:rPr lang="en-US" sz="3200">
                <a:solidFill>
                  <a:srgbClr val="343A40"/>
                </a:solidFill>
                <a:latin typeface="Times New Roman"/>
              </a:rPr>
              <a:t>- </a:t>
            </a:r>
            <a:r>
              <a:rPr lang="vi-VN" sz="3200">
                <a:solidFill>
                  <a:srgbClr val="343A40"/>
                </a:solidFill>
                <a:latin typeface="Times New Roman"/>
                <a:ea typeface="Times New Roman"/>
              </a:rPr>
              <a:t>HS có cơ hội tiếp xúc với các bạn và mọi người xung quanh dễ dàng hơn</a:t>
            </a:r>
            <a:r>
              <a:rPr lang="en-US" sz="3200">
                <a:solidFill>
                  <a:srgbClr val="343A40"/>
                </a:solidFill>
                <a:latin typeface="Times New Roman"/>
                <a:ea typeface="Times New Roman"/>
              </a:rPr>
              <a:t>.</a:t>
            </a:r>
          </a:p>
          <a:p>
            <a:pPr indent="457200" algn="just"/>
            <a:r>
              <a:rPr lang="en-US" sz="3200">
                <a:solidFill>
                  <a:srgbClr val="343A40"/>
                </a:solidFill>
                <a:latin typeface="Times New Roman"/>
              </a:rPr>
              <a:t>- </a:t>
            </a:r>
            <a:r>
              <a:rPr lang="vi-VN" sz="3200">
                <a:solidFill>
                  <a:srgbClr val="343A40"/>
                </a:solidFill>
                <a:latin typeface="Times New Roman"/>
                <a:ea typeface="Times New Roman"/>
              </a:rPr>
              <a:t>Từ đó, </a:t>
            </a:r>
            <a:r>
              <a:rPr lang="en-US" sz="3200">
                <a:solidFill>
                  <a:srgbClr val="343A40"/>
                </a:solidFill>
                <a:latin typeface="Times New Roman"/>
                <a:ea typeface="Times New Roman"/>
              </a:rPr>
              <a:t>HS</a:t>
            </a:r>
            <a:r>
              <a:rPr lang="vi-VN" sz="3200">
                <a:solidFill>
                  <a:srgbClr val="343A40"/>
                </a:solidFill>
                <a:latin typeface="Times New Roman"/>
                <a:ea typeface="Times New Roman"/>
              </a:rPr>
              <a:t> nhận thức và học hỏi những thói quen tốt từ môi trường xung quanh.</a:t>
            </a:r>
            <a:endParaRPr lang="en-US" sz="2800">
              <a:latin typeface="Arial"/>
              <a:ea typeface="Calibri"/>
            </a:endParaRPr>
          </a:p>
        </p:txBody>
      </p:sp>
    </p:spTree>
    <p:extLst>
      <p:ext uri="{BB962C8B-B14F-4D97-AF65-F5344CB8AC3E}">
        <p14:creationId xmlns:p14="http://schemas.microsoft.com/office/powerpoint/2010/main" val="1017525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7018" y="1102275"/>
            <a:ext cx="4972280" cy="255454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spcAft>
                <a:spcPts val="750"/>
              </a:spcAft>
            </a:pPr>
            <a:r>
              <a:rPr lang="vi-VN" sz="3200" b="1" dirty="0">
                <a:solidFill>
                  <a:srgbClr val="222222"/>
                </a:solidFill>
                <a:latin typeface="Times New Roman"/>
                <a:ea typeface="Times New Roman"/>
              </a:rPr>
              <a:t>Bước 1:</a:t>
            </a:r>
            <a:r>
              <a:rPr lang="vi-VN" sz="3200" dirty="0">
                <a:solidFill>
                  <a:srgbClr val="222222"/>
                </a:solidFill>
                <a:latin typeface="Times New Roman"/>
                <a:ea typeface="Times New Roman"/>
              </a:rPr>
              <a:t> Chuẩn bị: Chuẩn bị về phương tiện hoạt động, chuẩn bị về tổ chức (phân chia nhiệm vụ cho giáo viên, học sinh)</a:t>
            </a:r>
            <a:endParaRPr lang="en-US" sz="2800" dirty="0">
              <a:effectLst/>
              <a:latin typeface="Arial"/>
              <a:ea typeface="Calibri"/>
            </a:endParaRPr>
          </a:p>
        </p:txBody>
      </p:sp>
      <p:grpSp>
        <p:nvGrpSpPr>
          <p:cNvPr id="4" name="Group 3">
            <a:extLst>
              <a:ext uri="{FF2B5EF4-FFF2-40B4-BE49-F238E27FC236}">
                <a16:creationId xmlns:a16="http://schemas.microsoft.com/office/drawing/2014/main" id="{49B9EE17-B2A7-0A4D-F51D-A1250E1CDACD}"/>
              </a:ext>
            </a:extLst>
          </p:cNvPr>
          <p:cNvGrpSpPr/>
          <p:nvPr/>
        </p:nvGrpSpPr>
        <p:grpSpPr>
          <a:xfrm>
            <a:off x="321714" y="230440"/>
            <a:ext cx="12037162" cy="733240"/>
            <a:chOff x="321714" y="230440"/>
            <a:chExt cx="12037162" cy="733240"/>
          </a:xfrm>
        </p:grpSpPr>
        <p:grpSp>
          <p:nvGrpSpPr>
            <p:cNvPr id="2" name="Group 1">
              <a:extLst>
                <a:ext uri="{FF2B5EF4-FFF2-40B4-BE49-F238E27FC236}">
                  <a16:creationId xmlns:a16="http://schemas.microsoft.com/office/drawing/2014/main" id="{3B01C716-2255-5448-76AE-8291249896A1}"/>
                </a:ext>
              </a:extLst>
            </p:cNvPr>
            <p:cNvGrpSpPr/>
            <p:nvPr/>
          </p:nvGrpSpPr>
          <p:grpSpPr>
            <a:xfrm>
              <a:off x="321714" y="230440"/>
              <a:ext cx="11829345" cy="719445"/>
              <a:chOff x="6134676" y="5484789"/>
              <a:chExt cx="9490044" cy="1180575"/>
            </a:xfrm>
          </p:grpSpPr>
          <p:sp>
            <p:nvSpPr>
              <p:cNvPr id="3" name="Rectangle 2">
                <a:extLst>
                  <a:ext uri="{FF2B5EF4-FFF2-40B4-BE49-F238E27FC236}">
                    <a16:creationId xmlns:a16="http://schemas.microsoft.com/office/drawing/2014/main" id="{4F4E4127-B253-4EED-A80C-B73CBA8A44CB}"/>
                  </a:ext>
                </a:extLst>
              </p:cNvPr>
              <p:cNvSpPr/>
              <p:nvPr/>
            </p:nvSpPr>
            <p:spPr>
              <a:xfrm>
                <a:off x="6716117" y="5550814"/>
                <a:ext cx="8908603" cy="1048522"/>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5" name="TextBox 4">
                <a:extLst>
                  <a:ext uri="{FF2B5EF4-FFF2-40B4-BE49-F238E27FC236}">
                    <a16:creationId xmlns:a16="http://schemas.microsoft.com/office/drawing/2014/main" id="{910056FB-ABB6-4C78-8B31-39E6B4817640}"/>
                  </a:ext>
                </a:extLst>
              </p:cNvPr>
              <p:cNvSpPr txBox="1"/>
              <p:nvPr/>
            </p:nvSpPr>
            <p:spPr>
              <a:xfrm>
                <a:off x="6134676" y="5484789"/>
                <a:ext cx="535593" cy="1180575"/>
              </a:xfrm>
              <a:prstGeom prst="rect">
                <a:avLst/>
              </a:prstGeom>
              <a:solidFill>
                <a:srgbClr val="FF0000">
                  <a:alpha val="74000"/>
                </a:srgbClr>
              </a:solidFill>
            </p:spPr>
            <p:txBody>
              <a:bodyPr wrap="square" rtlCol="0">
                <a:spAutoFit/>
              </a:bodyPr>
              <a:lstStyle/>
              <a:p>
                <a:pPr algn="ctr"/>
                <a:r>
                  <a:rPr lang="en-US" sz="4400" b="1" dirty="0">
                    <a:solidFill>
                      <a:srgbClr val="002060"/>
                    </a:solidFill>
                    <a:latin typeface="Tahoma" panose="020B0604030504040204" pitchFamily="34" charset="0"/>
                  </a:rPr>
                  <a:t>3</a:t>
                </a:r>
              </a:p>
            </p:txBody>
          </p:sp>
        </p:grpSp>
        <p:sp>
          <p:nvSpPr>
            <p:cNvPr id="10" name="Rectangle 9"/>
            <p:cNvSpPr/>
            <p:nvPr/>
          </p:nvSpPr>
          <p:spPr>
            <a:xfrm>
              <a:off x="1399931" y="440460"/>
              <a:ext cx="10958945" cy="523220"/>
            </a:xfrm>
            <a:prstGeom prst="rect">
              <a:avLst/>
            </a:prstGeom>
          </p:spPr>
          <p:txBody>
            <a:bodyPr wrap="square">
              <a:spAutoFit/>
            </a:bodyPr>
            <a:lstStyle/>
            <a:p>
              <a:pPr algn="just">
                <a:spcAft>
                  <a:spcPts val="0"/>
                </a:spcAft>
              </a:pPr>
              <a:r>
                <a:rPr lang="vi-VN" sz="2800" b="1" i="1">
                  <a:latin typeface="Times New Roman"/>
                  <a:ea typeface="Times New Roman"/>
                </a:rPr>
                <a:t>Lồng ghép giáo dục </a:t>
              </a:r>
              <a:r>
                <a:rPr lang="en-US" sz="2800" b="1" i="1">
                  <a:latin typeface="Times New Roman"/>
                  <a:ea typeface="Times New Roman"/>
                </a:rPr>
                <a:t>KNS </a:t>
              </a:r>
              <a:r>
                <a:rPr lang="vi-VN" sz="2800" b="1" i="1">
                  <a:latin typeface="Times New Roman"/>
                  <a:ea typeface="Times New Roman"/>
                </a:rPr>
                <a:t>cho học sinh KTTT thông qua các </a:t>
              </a:r>
              <a:r>
                <a:rPr lang="en-US" sz="2800" b="1" i="1">
                  <a:latin typeface="Times New Roman"/>
                  <a:ea typeface="Times New Roman"/>
                </a:rPr>
                <a:t>HĐGDTT</a:t>
              </a:r>
              <a:endParaRPr lang="en-US" sz="2800">
                <a:effectLst/>
                <a:latin typeface="Arial"/>
                <a:ea typeface="Calibri"/>
              </a:endParaRPr>
            </a:p>
          </p:txBody>
        </p:sp>
      </p:grpSp>
      <p:sp>
        <p:nvSpPr>
          <p:cNvPr id="11" name="Rectangle 10"/>
          <p:cNvSpPr/>
          <p:nvPr/>
        </p:nvSpPr>
        <p:spPr>
          <a:xfrm>
            <a:off x="678873" y="4290401"/>
            <a:ext cx="12469091" cy="353943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indent="457200" algn="just"/>
            <a:r>
              <a:rPr lang="vi-VN" sz="2800" b="1">
                <a:solidFill>
                  <a:srgbClr val="222222"/>
                </a:solidFill>
                <a:latin typeface="Times New Roman"/>
                <a:ea typeface="Times New Roman"/>
              </a:rPr>
              <a:t>Bước 2:</a:t>
            </a:r>
            <a:r>
              <a:rPr lang="vi-VN" sz="2800">
                <a:solidFill>
                  <a:srgbClr val="222222"/>
                </a:solidFill>
                <a:latin typeface="Times New Roman"/>
                <a:ea typeface="Times New Roman"/>
              </a:rPr>
              <a:t> Tiến hành hoạt động theo chương trình. </a:t>
            </a:r>
            <a:endParaRPr lang="en-US" sz="2800">
              <a:solidFill>
                <a:srgbClr val="222222"/>
              </a:solidFill>
              <a:latin typeface="Times New Roman"/>
              <a:ea typeface="Times New Roman"/>
            </a:endParaRPr>
          </a:p>
          <a:p>
            <a:pPr indent="457200" algn="just"/>
            <a:r>
              <a:rPr lang="pt-BR" sz="2800">
                <a:solidFill>
                  <a:srgbClr val="222222"/>
                </a:solidFill>
                <a:latin typeface="Times New Roman"/>
                <a:ea typeface="Times New Roman"/>
              </a:rPr>
              <a:t>+ Tổ chức tiết sinh hoạt lớp  </a:t>
            </a:r>
            <a:endParaRPr lang="en-US" sz="2800">
              <a:latin typeface="Arial"/>
              <a:ea typeface="Calibri"/>
            </a:endParaRPr>
          </a:p>
          <a:p>
            <a:pPr algn="just"/>
            <a:r>
              <a:rPr lang="pt-BR" sz="2800">
                <a:solidFill>
                  <a:srgbClr val="222222"/>
                </a:solidFill>
                <a:latin typeface="Times New Roman"/>
                <a:ea typeface="Times New Roman"/>
              </a:rPr>
              <a:t>+ VH - NT: Tổ chức các buổi: Tập hát múa… Tô tranh, nặn tượng,Triển lãm tranh  tự vẽ.  …Tổ chức các buổi trải nghiệm cùng trường, lớp: Làm bánh; Xây dựng góc trong phòng học; Trang trí lớp theo chủ đề...Tổ chức các trò chơi dân gian; </a:t>
            </a:r>
            <a:endParaRPr lang="en-US" sz="2800">
              <a:latin typeface="Arial"/>
              <a:ea typeface="Calibri"/>
            </a:endParaRPr>
          </a:p>
          <a:p>
            <a:pPr algn="just"/>
            <a:r>
              <a:rPr lang="vi-VN" sz="2800">
                <a:solidFill>
                  <a:srgbClr val="222222"/>
                </a:solidFill>
                <a:latin typeface="Times New Roman"/>
                <a:ea typeface="Times New Roman"/>
              </a:rPr>
              <a:t>+ </a:t>
            </a:r>
            <a:r>
              <a:rPr lang="pt-BR" sz="2800">
                <a:solidFill>
                  <a:srgbClr val="222222"/>
                </a:solidFill>
                <a:latin typeface="Times New Roman"/>
                <a:ea typeface="Times New Roman"/>
              </a:rPr>
              <a:t>Hoạt động lao động: Tổ chức lao động về sinh làm sạch, đẹp trường, lớp...</a:t>
            </a:r>
            <a:endParaRPr lang="en-US" sz="2800">
              <a:latin typeface="Arial"/>
              <a:ea typeface="Calibri"/>
            </a:endParaRPr>
          </a:p>
          <a:p>
            <a:pPr algn="just"/>
            <a:r>
              <a:rPr lang="pt-BR" sz="2800">
                <a:solidFill>
                  <a:srgbClr val="222222"/>
                </a:solidFill>
                <a:latin typeface="Times New Roman"/>
                <a:ea typeface="Times New Roman"/>
              </a:rPr>
              <a:t>+ Hoạt động của Đội TNTP Hồ Chí Minh (Được tổ chức các buổi Chào cờ, Và các hoạt động tập thể khác)</a:t>
            </a:r>
            <a:endParaRPr lang="en-US" sz="2800">
              <a:effectLst/>
              <a:latin typeface="Arial"/>
              <a:ea typeface="Calibri"/>
            </a:endParaRPr>
          </a:p>
        </p:txBody>
      </p:sp>
      <p:sp>
        <p:nvSpPr>
          <p:cNvPr id="12" name="Rectangle 11"/>
          <p:cNvSpPr/>
          <p:nvPr/>
        </p:nvSpPr>
        <p:spPr>
          <a:xfrm>
            <a:off x="6269804" y="1102275"/>
            <a:ext cx="7598596" cy="2657138"/>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spcAft>
                <a:spcPts val="750"/>
              </a:spcAft>
            </a:pPr>
            <a:r>
              <a:rPr lang="vi-VN" sz="3200" b="1">
                <a:solidFill>
                  <a:srgbClr val="222222"/>
                </a:solidFill>
                <a:latin typeface="Times New Roman"/>
                <a:ea typeface="Times New Roman"/>
              </a:rPr>
              <a:t>Bước 3: </a:t>
            </a:r>
            <a:r>
              <a:rPr lang="vi-VN" sz="3200">
                <a:solidFill>
                  <a:srgbClr val="222222"/>
                </a:solidFill>
                <a:latin typeface="Times New Roman"/>
                <a:ea typeface="Times New Roman"/>
              </a:rPr>
              <a:t> Đánh giá kết quả GD cần đạt.</a:t>
            </a:r>
            <a:endParaRPr lang="en-US" sz="2800">
              <a:latin typeface="Arial"/>
              <a:ea typeface="Calibri"/>
            </a:endParaRPr>
          </a:p>
          <a:p>
            <a:pPr indent="457200" algn="just">
              <a:spcAft>
                <a:spcPts val="750"/>
              </a:spcAft>
            </a:pPr>
            <a:r>
              <a:rPr lang="pt-BR" sz="3200">
                <a:solidFill>
                  <a:srgbClr val="222222"/>
                </a:solidFill>
                <a:latin typeface="Times New Roman"/>
                <a:ea typeface="Times New Roman"/>
              </a:rPr>
              <a:t>Với 3 bước cụ thể trên GV rất dễ thực hiện và áp dụng vào cách tiến hành và tổ chức giáo dục KNS </a:t>
            </a:r>
            <a:r>
              <a:rPr lang="vi-VN" sz="3200">
                <a:latin typeface="Times New Roman"/>
                <a:ea typeface="Times New Roman"/>
              </a:rPr>
              <a:t>thông qua các hoạt động giáo dục tập thể</a:t>
            </a:r>
            <a:r>
              <a:rPr lang="pt-BR" sz="3200">
                <a:latin typeface="Times New Roman"/>
                <a:ea typeface="Times New Roman"/>
              </a:rPr>
              <a:t>.</a:t>
            </a:r>
            <a:endParaRPr lang="en-US" sz="2800">
              <a:effectLst/>
              <a:latin typeface="Arial"/>
              <a:ea typeface="Calibri"/>
            </a:endParaRPr>
          </a:p>
        </p:txBody>
      </p:sp>
      <p:sp>
        <p:nvSpPr>
          <p:cNvPr id="13" name="Right Arrow 12"/>
          <p:cNvSpPr/>
          <p:nvPr/>
        </p:nvSpPr>
        <p:spPr>
          <a:xfrm rot="5400000">
            <a:off x="3013978" y="3752489"/>
            <a:ext cx="618623"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4" name="Right Arrow 13"/>
          <p:cNvSpPr/>
          <p:nvPr/>
        </p:nvSpPr>
        <p:spPr>
          <a:xfrm rot="16200000">
            <a:off x="9455065" y="3814834"/>
            <a:ext cx="493934" cy="45720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11997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1+#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animBg="1"/>
      <p:bldP spid="12" grpId="0" animBg="1"/>
      <p:bldP spid="13" grpId="0" animBg="1"/>
      <p:bldP spid="1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CB0D32B-09FC-CF18-BF2E-C50EF6323E07}"/>
              </a:ext>
            </a:extLst>
          </p:cNvPr>
          <p:cNvSpPr txBox="1"/>
          <p:nvPr/>
        </p:nvSpPr>
        <p:spPr>
          <a:xfrm flipH="1">
            <a:off x="193962" y="351700"/>
            <a:ext cx="1425632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lgn="just">
              <a:spcAft>
                <a:spcPts val="750"/>
              </a:spcAft>
            </a:pPr>
            <a:r>
              <a:rPr lang="en-US" sz="2800" b="1" i="1">
                <a:solidFill>
                  <a:prstClr val="black"/>
                </a:solidFill>
                <a:latin typeface="Times New Roman"/>
                <a:ea typeface="Times New Roman"/>
              </a:rPr>
              <a:t>G</a:t>
            </a:r>
            <a:r>
              <a:rPr lang="vi-VN" sz="2800" b="1" i="1">
                <a:solidFill>
                  <a:prstClr val="black"/>
                </a:solidFill>
                <a:latin typeface="Times New Roman"/>
                <a:ea typeface="Times New Roman"/>
              </a:rPr>
              <a:t>iáo dục </a:t>
            </a:r>
            <a:r>
              <a:rPr lang="en-US" sz="2800" b="1" i="1">
                <a:solidFill>
                  <a:prstClr val="black"/>
                </a:solidFill>
                <a:latin typeface="Times New Roman"/>
                <a:ea typeface="Times New Roman"/>
              </a:rPr>
              <a:t>KNS HS</a:t>
            </a:r>
            <a:r>
              <a:rPr lang="vi-VN" sz="2800" b="1" i="1">
                <a:solidFill>
                  <a:prstClr val="black"/>
                </a:solidFill>
                <a:latin typeface="Times New Roman"/>
                <a:ea typeface="Times New Roman"/>
              </a:rPr>
              <a:t>KTTT thông qua các </a:t>
            </a:r>
            <a:r>
              <a:rPr lang="en-US" sz="2800" b="1" i="1">
                <a:solidFill>
                  <a:prstClr val="black"/>
                </a:solidFill>
                <a:latin typeface="Times New Roman"/>
                <a:ea typeface="Times New Roman"/>
              </a:rPr>
              <a:t>HĐGDTT  “Ngày sách và văn hóa đọc Việt Nam”</a:t>
            </a:r>
            <a:endParaRPr lang="en-US" sz="2800">
              <a:latin typeface="Arial"/>
              <a:ea typeface="Calibri"/>
            </a:endParaRPr>
          </a:p>
        </p:txBody>
      </p:sp>
      <p:sp>
        <p:nvSpPr>
          <p:cNvPr id="5" name="Rectangle 4"/>
          <p:cNvSpPr/>
          <p:nvPr/>
        </p:nvSpPr>
        <p:spPr>
          <a:xfrm>
            <a:off x="193962" y="1210958"/>
            <a:ext cx="2452256" cy="536557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indent="457200" algn="just">
              <a:spcAft>
                <a:spcPts val="750"/>
              </a:spcAft>
            </a:pPr>
            <a:r>
              <a:rPr lang="vi-VN" sz="2400" b="1" dirty="0">
                <a:solidFill>
                  <a:srgbClr val="222222"/>
                </a:solidFill>
                <a:latin typeface="Times New Roman"/>
                <a:ea typeface="Times New Roman"/>
              </a:rPr>
              <a:t>Bước 1:</a:t>
            </a:r>
            <a:r>
              <a:rPr lang="vi-VN" sz="2400" dirty="0">
                <a:solidFill>
                  <a:srgbClr val="222222"/>
                </a:solidFill>
                <a:latin typeface="Times New Roman"/>
                <a:ea typeface="Times New Roman"/>
              </a:rPr>
              <a:t> </a:t>
            </a:r>
            <a:r>
              <a:rPr lang="vi-VN" sz="2400" b="1" dirty="0">
                <a:solidFill>
                  <a:srgbClr val="222222"/>
                </a:solidFill>
                <a:latin typeface="Times New Roman"/>
                <a:ea typeface="Times New Roman"/>
              </a:rPr>
              <a:t>Chuẩn bị</a:t>
            </a:r>
            <a:endParaRPr lang="en-US" sz="2400" dirty="0">
              <a:solidFill>
                <a:srgbClr val="222222"/>
              </a:solidFill>
              <a:latin typeface="Times New Roman"/>
              <a:ea typeface="Times New Roman"/>
            </a:endParaRPr>
          </a:p>
          <a:p>
            <a:pPr indent="457200" algn="just">
              <a:spcAft>
                <a:spcPts val="750"/>
              </a:spcAft>
            </a:pPr>
            <a:r>
              <a:rPr lang="en-US" sz="2400" dirty="0" err="1">
                <a:solidFill>
                  <a:srgbClr val="222222"/>
                </a:solidFill>
                <a:effectLst/>
                <a:latin typeface="Times New Roman"/>
                <a:ea typeface="Calibri"/>
              </a:rPr>
              <a:t>Cốt</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truyên</a:t>
            </a:r>
            <a:r>
              <a:rPr lang="en-US" sz="2400" dirty="0">
                <a:solidFill>
                  <a:srgbClr val="222222"/>
                </a:solidFill>
                <a:effectLst/>
                <a:latin typeface="Times New Roman"/>
                <a:ea typeface="Calibri"/>
              </a:rPr>
              <a:t> - </a:t>
            </a:r>
            <a:r>
              <a:rPr lang="en-US" sz="2400" dirty="0" err="1">
                <a:solidFill>
                  <a:srgbClr val="222222"/>
                </a:solidFill>
                <a:effectLst/>
                <a:latin typeface="Times New Roman"/>
                <a:ea typeface="Calibri"/>
              </a:rPr>
              <a:t>kịch</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bản</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Phù</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hợp</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với</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khả</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năng</a:t>
            </a:r>
            <a:r>
              <a:rPr lang="en-US" sz="2400" dirty="0">
                <a:solidFill>
                  <a:srgbClr val="222222"/>
                </a:solidFill>
                <a:effectLst/>
                <a:latin typeface="Times New Roman"/>
                <a:ea typeface="Calibri"/>
              </a:rPr>
              <a:t> HS </a:t>
            </a:r>
            <a:r>
              <a:rPr lang="en-US" sz="2400" dirty="0">
                <a:solidFill>
                  <a:srgbClr val="222222"/>
                </a:solidFill>
                <a:latin typeface="Times New Roman"/>
                <a:ea typeface="Calibri"/>
              </a:rPr>
              <a:t>+ </a:t>
            </a:r>
            <a:r>
              <a:rPr lang="en-US" sz="2400" dirty="0" err="1">
                <a:solidFill>
                  <a:srgbClr val="222222"/>
                </a:solidFill>
                <a:latin typeface="Times New Roman"/>
                <a:ea typeface="Calibri"/>
              </a:rPr>
              <a:t>Phân</a:t>
            </a:r>
            <a:r>
              <a:rPr lang="en-US" sz="2400" dirty="0">
                <a:solidFill>
                  <a:srgbClr val="222222"/>
                </a:solidFill>
                <a:latin typeface="Times New Roman"/>
                <a:ea typeface="Calibri"/>
              </a:rPr>
              <a:t> </a:t>
            </a:r>
            <a:r>
              <a:rPr lang="en-US" sz="2400" dirty="0" err="1">
                <a:solidFill>
                  <a:srgbClr val="222222"/>
                </a:solidFill>
                <a:latin typeface="Times New Roman"/>
                <a:ea typeface="Calibri"/>
              </a:rPr>
              <a:t>vai</a:t>
            </a:r>
            <a:r>
              <a:rPr lang="en-US" sz="2400" dirty="0">
                <a:solidFill>
                  <a:srgbClr val="222222"/>
                </a:solidFill>
                <a:latin typeface="Times New Roman"/>
                <a:ea typeface="Calibri"/>
              </a:rPr>
              <a:t> (Người </a:t>
            </a:r>
            <a:r>
              <a:rPr lang="en-US" sz="2400" dirty="0" err="1">
                <a:solidFill>
                  <a:srgbClr val="222222"/>
                </a:solidFill>
                <a:latin typeface="Times New Roman"/>
                <a:ea typeface="Calibri"/>
              </a:rPr>
              <a:t>dẫn</a:t>
            </a:r>
            <a:r>
              <a:rPr lang="en-US" sz="2400" dirty="0">
                <a:solidFill>
                  <a:srgbClr val="222222"/>
                </a:solidFill>
                <a:latin typeface="Times New Roman"/>
                <a:ea typeface="Calibri"/>
              </a:rPr>
              <a:t> </a:t>
            </a:r>
            <a:r>
              <a:rPr lang="en-US" sz="2400" dirty="0" err="1">
                <a:solidFill>
                  <a:srgbClr val="222222"/>
                </a:solidFill>
                <a:latin typeface="Times New Roman"/>
                <a:ea typeface="Calibri"/>
              </a:rPr>
              <a:t>truyện</a:t>
            </a:r>
            <a:r>
              <a:rPr lang="en-US" sz="2400" dirty="0">
                <a:solidFill>
                  <a:srgbClr val="222222"/>
                </a:solidFill>
                <a:latin typeface="Times New Roman"/>
                <a:ea typeface="Calibri"/>
              </a:rPr>
              <a:t>, </a:t>
            </a:r>
            <a:r>
              <a:rPr lang="en-US" sz="2400" dirty="0" err="1">
                <a:solidFill>
                  <a:srgbClr val="222222"/>
                </a:solidFill>
                <a:latin typeface="Times New Roman"/>
                <a:ea typeface="Calibri"/>
              </a:rPr>
              <a:t>Bộ</a:t>
            </a:r>
            <a:r>
              <a:rPr lang="en-US" sz="2400" dirty="0">
                <a:solidFill>
                  <a:srgbClr val="222222"/>
                </a:solidFill>
                <a:latin typeface="Times New Roman"/>
                <a:ea typeface="Calibri"/>
              </a:rPr>
              <a:t> </a:t>
            </a:r>
            <a:r>
              <a:rPr lang="en-US" sz="2400" dirty="0" err="1">
                <a:solidFill>
                  <a:srgbClr val="222222"/>
                </a:solidFill>
                <a:latin typeface="Times New Roman"/>
                <a:ea typeface="Calibri"/>
              </a:rPr>
              <a:t>đội</a:t>
            </a:r>
            <a:r>
              <a:rPr lang="en-US" sz="2400" dirty="0">
                <a:solidFill>
                  <a:srgbClr val="222222"/>
                </a:solidFill>
                <a:latin typeface="Times New Roman"/>
                <a:ea typeface="Calibri"/>
              </a:rPr>
              <a:t>, </a:t>
            </a:r>
            <a:r>
              <a:rPr lang="en-US" sz="2400" dirty="0" err="1">
                <a:solidFill>
                  <a:srgbClr val="222222"/>
                </a:solidFill>
                <a:latin typeface="Times New Roman"/>
                <a:ea typeface="Calibri"/>
              </a:rPr>
              <a:t>Địch</a:t>
            </a:r>
            <a:r>
              <a:rPr lang="en-US" sz="2400" dirty="0">
                <a:solidFill>
                  <a:srgbClr val="222222"/>
                </a:solidFill>
                <a:latin typeface="Times New Roman"/>
                <a:ea typeface="Calibri"/>
              </a:rPr>
              <a:t>, </a:t>
            </a:r>
            <a:r>
              <a:rPr lang="en-US" sz="2400" dirty="0" err="1">
                <a:solidFill>
                  <a:srgbClr val="222222"/>
                </a:solidFill>
                <a:latin typeface="Times New Roman"/>
                <a:ea typeface="Calibri"/>
              </a:rPr>
              <a:t>Mẹ</a:t>
            </a:r>
            <a:r>
              <a:rPr lang="en-US" sz="2400" dirty="0">
                <a:solidFill>
                  <a:srgbClr val="222222"/>
                </a:solidFill>
                <a:latin typeface="Times New Roman"/>
                <a:ea typeface="Calibri"/>
              </a:rPr>
              <a:t>...)</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Đạo</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cụ</a:t>
            </a:r>
            <a:r>
              <a:rPr lang="en-US" sz="2400" dirty="0">
                <a:solidFill>
                  <a:srgbClr val="222222"/>
                </a:solidFill>
                <a:effectLst/>
                <a:latin typeface="Times New Roman"/>
                <a:ea typeface="Calibri"/>
              </a:rPr>
              <a:t> </a:t>
            </a:r>
            <a:r>
              <a:rPr lang="en-US" sz="2400" dirty="0">
                <a:solidFill>
                  <a:srgbClr val="222222"/>
                </a:solidFill>
                <a:latin typeface="Times New Roman"/>
                <a:ea typeface="Calibri"/>
              </a:rPr>
              <a:t>+ </a:t>
            </a:r>
            <a:r>
              <a:rPr lang="en-US" sz="2400" dirty="0" err="1">
                <a:solidFill>
                  <a:srgbClr val="222222"/>
                </a:solidFill>
                <a:latin typeface="Times New Roman"/>
                <a:ea typeface="Calibri"/>
              </a:rPr>
              <a:t>Địa</a:t>
            </a:r>
            <a:r>
              <a:rPr lang="en-US" sz="2400" dirty="0">
                <a:solidFill>
                  <a:srgbClr val="222222"/>
                </a:solidFill>
                <a:latin typeface="Times New Roman"/>
                <a:ea typeface="Calibri"/>
              </a:rPr>
              <a:t> </a:t>
            </a:r>
            <a:r>
              <a:rPr lang="en-US" sz="2400" dirty="0" err="1">
                <a:solidFill>
                  <a:srgbClr val="222222"/>
                </a:solidFill>
                <a:latin typeface="Times New Roman"/>
                <a:ea typeface="Calibri"/>
              </a:rPr>
              <a:t>điểm</a:t>
            </a:r>
            <a:r>
              <a:rPr lang="en-US" sz="2400" dirty="0">
                <a:solidFill>
                  <a:srgbClr val="222222"/>
                </a:solidFill>
                <a:latin typeface="Times New Roman"/>
                <a:ea typeface="Calibri"/>
              </a:rPr>
              <a:t> </a:t>
            </a:r>
            <a:r>
              <a:rPr lang="en-US" sz="2400" dirty="0" err="1">
                <a:solidFill>
                  <a:srgbClr val="222222"/>
                </a:solidFill>
                <a:latin typeface="Times New Roman"/>
                <a:ea typeface="Calibri"/>
              </a:rPr>
              <a:t>tập</a:t>
            </a:r>
            <a:r>
              <a:rPr lang="en-US" sz="2400" dirty="0">
                <a:solidFill>
                  <a:srgbClr val="222222"/>
                </a:solidFill>
                <a:latin typeface="Times New Roman"/>
                <a:ea typeface="Calibri"/>
              </a:rPr>
              <a:t> + </a:t>
            </a:r>
            <a:r>
              <a:rPr lang="en-US" sz="2400" dirty="0" err="1">
                <a:solidFill>
                  <a:srgbClr val="222222"/>
                </a:solidFill>
                <a:latin typeface="Times New Roman"/>
                <a:ea typeface="Calibri"/>
              </a:rPr>
              <a:t>Ghép</a:t>
            </a:r>
            <a:r>
              <a:rPr lang="en-US" sz="2400" dirty="0">
                <a:solidFill>
                  <a:srgbClr val="222222"/>
                </a:solidFill>
                <a:latin typeface="Times New Roman"/>
                <a:ea typeface="Calibri"/>
              </a:rPr>
              <a:t> </a:t>
            </a:r>
            <a:r>
              <a:rPr lang="en-US" sz="2400" dirty="0" err="1">
                <a:solidFill>
                  <a:srgbClr val="222222"/>
                </a:solidFill>
                <a:latin typeface="Times New Roman"/>
                <a:ea typeface="Calibri"/>
              </a:rPr>
              <a:t>nhạc</a:t>
            </a:r>
            <a:r>
              <a:rPr lang="en-US" sz="2400" dirty="0">
                <a:solidFill>
                  <a:srgbClr val="222222"/>
                </a:solidFill>
                <a:latin typeface="Times New Roman"/>
                <a:ea typeface="Calibri"/>
              </a:rPr>
              <a:t> </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Chuẩn</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bị</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thời</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gian</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ráp</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các</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mảng</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đi</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đến</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tổng</a:t>
            </a:r>
            <a:r>
              <a:rPr lang="en-US" sz="2400" dirty="0">
                <a:solidFill>
                  <a:srgbClr val="222222"/>
                </a:solidFill>
                <a:effectLst/>
                <a:latin typeface="Times New Roman"/>
                <a:ea typeface="Calibri"/>
              </a:rPr>
              <a:t> </a:t>
            </a:r>
            <a:r>
              <a:rPr lang="en-US" sz="2400" dirty="0" err="1">
                <a:solidFill>
                  <a:srgbClr val="222222"/>
                </a:solidFill>
                <a:effectLst/>
                <a:latin typeface="Times New Roman"/>
                <a:ea typeface="Calibri"/>
              </a:rPr>
              <a:t>thể</a:t>
            </a:r>
            <a:endParaRPr lang="en-US" sz="2400" dirty="0">
              <a:effectLst/>
              <a:latin typeface="Arial"/>
              <a:ea typeface="Calibri"/>
            </a:endParaRPr>
          </a:p>
        </p:txBody>
      </p:sp>
      <p:grpSp>
        <p:nvGrpSpPr>
          <p:cNvPr id="2" name="Group 1">
            <a:extLst>
              <a:ext uri="{FF2B5EF4-FFF2-40B4-BE49-F238E27FC236}">
                <a16:creationId xmlns:a16="http://schemas.microsoft.com/office/drawing/2014/main" id="{203D64FE-B2EC-610B-E422-D2CEEFEFE934}"/>
              </a:ext>
            </a:extLst>
          </p:cNvPr>
          <p:cNvGrpSpPr/>
          <p:nvPr/>
        </p:nvGrpSpPr>
        <p:grpSpPr>
          <a:xfrm>
            <a:off x="2830762" y="1134015"/>
            <a:ext cx="11619528" cy="5632311"/>
            <a:chOff x="2830762" y="1134015"/>
            <a:chExt cx="11619528" cy="5632311"/>
          </a:xfrm>
        </p:grpSpPr>
        <p:sp>
          <p:nvSpPr>
            <p:cNvPr id="7" name="Rectangle 6"/>
            <p:cNvSpPr/>
            <p:nvPr/>
          </p:nvSpPr>
          <p:spPr>
            <a:xfrm>
              <a:off x="2830762" y="1134015"/>
              <a:ext cx="11619528" cy="563231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spcAft>
                  <a:spcPts val="750"/>
                </a:spcAft>
              </a:pPr>
              <a:r>
                <a:rPr lang="vi-VN" sz="3200" b="1" dirty="0">
                  <a:solidFill>
                    <a:srgbClr val="222222"/>
                  </a:solidFill>
                  <a:latin typeface="Times New Roman"/>
                  <a:ea typeface="Times New Roman"/>
                </a:rPr>
                <a:t>Bước 2:</a:t>
              </a:r>
              <a:r>
                <a:rPr lang="vi-VN" sz="3200" dirty="0">
                  <a:solidFill>
                    <a:srgbClr val="222222"/>
                  </a:solidFill>
                  <a:latin typeface="Times New Roman"/>
                  <a:ea typeface="Times New Roman"/>
                </a:rPr>
                <a:t> Tiến hành hoạt động theo chương trình.</a:t>
              </a:r>
              <a:endParaRPr lang="en-US" sz="3200" dirty="0">
                <a:solidFill>
                  <a:srgbClr val="222222"/>
                </a:solidFill>
                <a:latin typeface="Times New Roman"/>
                <a:ea typeface="Times New Roman"/>
              </a:endParaRPr>
            </a:p>
            <a:p>
              <a:pPr indent="457200" algn="just">
                <a:spcAft>
                  <a:spcPts val="750"/>
                </a:spcAft>
              </a:pPr>
              <a:r>
                <a:rPr lang="vi-VN" sz="3200" dirty="0">
                  <a:solidFill>
                    <a:srgbClr val="222222"/>
                  </a:solidFill>
                  <a:latin typeface="Times New Roman"/>
                  <a:ea typeface="Times New Roman"/>
                </a:rPr>
                <a:t> </a:t>
              </a:r>
              <a:endParaRPr lang="en-US" sz="3200" dirty="0">
                <a:solidFill>
                  <a:srgbClr val="222222"/>
                </a:solidFill>
                <a:latin typeface="Times New Roman"/>
                <a:ea typeface="Times New Roman"/>
              </a:endParaRPr>
            </a:p>
            <a:p>
              <a:pPr indent="457200" algn="just">
                <a:spcAft>
                  <a:spcPts val="750"/>
                </a:spcAft>
              </a:pPr>
              <a:endParaRPr lang="en-US" sz="3200" dirty="0">
                <a:solidFill>
                  <a:srgbClr val="222222"/>
                </a:solidFill>
                <a:effectLst/>
                <a:latin typeface="Times New Roman"/>
                <a:ea typeface="Calibri"/>
              </a:endParaRPr>
            </a:p>
            <a:p>
              <a:pPr indent="457200" algn="just">
                <a:spcAft>
                  <a:spcPts val="750"/>
                </a:spcAft>
              </a:pPr>
              <a:endParaRPr lang="en-US" sz="3200" dirty="0">
                <a:solidFill>
                  <a:srgbClr val="222222"/>
                </a:solidFill>
                <a:latin typeface="Times New Roman"/>
                <a:ea typeface="Calibri"/>
              </a:endParaRPr>
            </a:p>
            <a:p>
              <a:pPr indent="457200" algn="just">
                <a:spcAft>
                  <a:spcPts val="750"/>
                </a:spcAft>
              </a:pPr>
              <a:endParaRPr lang="en-US" sz="3200" dirty="0">
                <a:solidFill>
                  <a:srgbClr val="222222"/>
                </a:solidFill>
                <a:effectLst/>
                <a:latin typeface="Times New Roman"/>
                <a:ea typeface="Calibri"/>
              </a:endParaRPr>
            </a:p>
            <a:p>
              <a:pPr indent="457200" algn="just">
                <a:spcAft>
                  <a:spcPts val="750"/>
                </a:spcAft>
              </a:pPr>
              <a:endParaRPr lang="en-US" sz="2800" dirty="0">
                <a:effectLst/>
                <a:latin typeface="Arial"/>
                <a:ea typeface="Calibri"/>
              </a:endParaRPr>
            </a:p>
            <a:p>
              <a:pPr indent="457200" algn="just">
                <a:spcAft>
                  <a:spcPts val="750"/>
                </a:spcAft>
              </a:pPr>
              <a:endParaRPr lang="en-US" sz="2800" dirty="0">
                <a:latin typeface="Arial"/>
                <a:ea typeface="Calibri"/>
              </a:endParaRPr>
            </a:p>
            <a:p>
              <a:pPr indent="457200" algn="just">
                <a:spcAft>
                  <a:spcPts val="750"/>
                </a:spcAft>
              </a:pPr>
              <a:endParaRPr lang="en-US" sz="2800" dirty="0">
                <a:effectLst/>
                <a:latin typeface="Arial"/>
                <a:ea typeface="Calibri"/>
              </a:endParaRPr>
            </a:p>
            <a:p>
              <a:pPr indent="457200" algn="just">
                <a:spcAft>
                  <a:spcPts val="750"/>
                </a:spcAft>
              </a:pPr>
              <a:endParaRPr lang="en-US" sz="2800" dirty="0">
                <a:latin typeface="Arial"/>
                <a:ea typeface="Calibri"/>
              </a:endParaRPr>
            </a:p>
            <a:p>
              <a:pPr indent="457200" algn="just">
                <a:spcAft>
                  <a:spcPts val="750"/>
                </a:spcAft>
              </a:pPr>
              <a:endParaRPr lang="en-US" sz="2800" dirty="0">
                <a:effectLst/>
                <a:latin typeface="Arial"/>
                <a:ea typeface="Calibri"/>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7745" y="1814945"/>
              <a:ext cx="2872113" cy="4491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74882" y="1814945"/>
              <a:ext cx="3563974" cy="475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79143" y="1745528"/>
              <a:ext cx="4116966" cy="46764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37470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65458" y="1163844"/>
            <a:ext cx="13681120" cy="497572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spcAft>
                <a:spcPts val="750"/>
              </a:spcAft>
            </a:pPr>
            <a:r>
              <a:rPr lang="vi-VN" sz="2400" b="1" dirty="0">
                <a:solidFill>
                  <a:srgbClr val="222222"/>
                </a:solidFill>
                <a:latin typeface="+mj-lt"/>
                <a:ea typeface="Times New Roman"/>
              </a:rPr>
              <a:t>Bước 3: </a:t>
            </a:r>
            <a:r>
              <a:rPr lang="vi-VN" sz="2400" dirty="0">
                <a:solidFill>
                  <a:srgbClr val="222222"/>
                </a:solidFill>
                <a:latin typeface="+mj-lt"/>
                <a:ea typeface="Times New Roman"/>
              </a:rPr>
              <a:t> Đánh giá kết quả GD cần đạt.</a:t>
            </a:r>
            <a:endParaRPr lang="en-US" sz="2400" dirty="0">
              <a:solidFill>
                <a:srgbClr val="222222"/>
              </a:solidFill>
              <a:latin typeface="+mj-lt"/>
              <a:ea typeface="Times New Roman"/>
            </a:endParaRPr>
          </a:p>
          <a:p>
            <a:pPr indent="457200" algn="just">
              <a:spcAft>
                <a:spcPts val="750"/>
              </a:spcAft>
            </a:pP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Phát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triển</a:t>
            </a:r>
            <a:r>
              <a:rPr lang="en-US" sz="2400" dirty="0">
                <a:solidFill>
                  <a:schemeClr val="tx1"/>
                </a:solidFill>
                <a:latin typeface="Times New Roman" pitchFamily="18" charset="0"/>
                <a:cs typeface="Times New Roman" pitchFamily="18" charset="0"/>
              </a:rPr>
              <a:t> </a:t>
            </a:r>
            <a:r>
              <a:rPr lang="vi-VN" sz="2400" dirty="0">
                <a:solidFill>
                  <a:schemeClr val="tx1"/>
                </a:solidFill>
                <a:latin typeface="Times New Roman" pitchFamily="18" charset="0"/>
                <a:cs typeface="Times New Roman" pitchFamily="18" charset="0"/>
              </a:rPr>
              <a:t>trí tưởng tượng và </a:t>
            </a:r>
            <a:r>
              <a:rPr lang="en-US" sz="2400" dirty="0" err="1">
                <a:solidFill>
                  <a:schemeClr val="tx1"/>
                </a:solidFill>
                <a:latin typeface="Times New Roman" pitchFamily="18" charset="0"/>
                <a:cs typeface="Times New Roman" pitchFamily="18" charset="0"/>
              </a:rPr>
              <a:t>hiểu</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biết</a:t>
            </a:r>
            <a:r>
              <a:rPr lang="vi-VN" sz="2400" dirty="0">
                <a:solidFill>
                  <a:schemeClr val="tx1"/>
                </a:solidFill>
                <a:latin typeface="Times New Roman" pitchFamily="18" charset="0"/>
                <a:cs typeface="Times New Roman" pitchFamily="18" charset="0"/>
              </a:rPr>
              <a:t> về </a:t>
            </a:r>
            <a:r>
              <a:rPr lang="en-US" sz="2400" dirty="0" err="1">
                <a:solidFill>
                  <a:schemeClr val="tx1"/>
                </a:solidFill>
                <a:latin typeface="Times New Roman" pitchFamily="18" charset="0"/>
                <a:cs typeface="Times New Roman" pitchFamily="18" charset="0"/>
              </a:rPr>
              <a:t>lịch</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sử</a:t>
            </a:r>
            <a:r>
              <a:rPr lang="en-US" sz="2400" dirty="0">
                <a:solidFill>
                  <a:schemeClr val="tx1"/>
                </a:solidFill>
                <a:latin typeface="Times New Roman" pitchFamily="18" charset="0"/>
                <a:cs typeface="Times New Roman" pitchFamily="18" charset="0"/>
              </a:rPr>
              <a:t>.</a:t>
            </a:r>
          </a:p>
          <a:p>
            <a:pPr indent="457200" algn="just">
              <a:spcAft>
                <a:spcPts val="750"/>
              </a:spcAft>
            </a:pPr>
            <a:r>
              <a:rPr lang="en-US" sz="2400" dirty="0">
                <a:solidFill>
                  <a:schemeClr val="tx1"/>
                </a:solidFill>
                <a:latin typeface="Times New Roman" pitchFamily="18" charset="0"/>
                <a:cs typeface="Times New Roman" pitchFamily="18" charset="0"/>
              </a:rPr>
              <a:t>- M</a:t>
            </a:r>
            <a:r>
              <a:rPr lang="vi-VN" sz="2400" dirty="0">
                <a:solidFill>
                  <a:schemeClr val="tx1"/>
                </a:solidFill>
                <a:latin typeface="Times New Roman" pitchFamily="18" charset="0"/>
                <a:cs typeface="Times New Roman" pitchFamily="18" charset="0"/>
              </a:rPr>
              <a:t>ở rộng khả năng diễn đạt</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Tự</a:t>
            </a:r>
            <a:r>
              <a:rPr lang="en-US" sz="2400" dirty="0">
                <a:solidFill>
                  <a:schemeClr val="tx1"/>
                </a:solidFill>
                <a:latin typeface="Times New Roman" pitchFamily="18" charset="0"/>
                <a:cs typeface="Times New Roman" pitchFamily="18" charset="0"/>
              </a:rPr>
              <a:t> tin </a:t>
            </a:r>
            <a:r>
              <a:rPr lang="en-US" sz="2400" dirty="0" err="1">
                <a:solidFill>
                  <a:schemeClr val="tx1"/>
                </a:solidFill>
                <a:latin typeface="Times New Roman" pitchFamily="18" charset="0"/>
                <a:cs typeface="Times New Roman" pitchFamily="18" charset="0"/>
              </a:rPr>
              <a:t>trước</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đám</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đông</a:t>
            </a:r>
            <a:r>
              <a:rPr lang="en-US" sz="2400" dirty="0">
                <a:solidFill>
                  <a:schemeClr val="tx1"/>
                </a:solidFill>
                <a:latin typeface="Times New Roman" pitchFamily="18" charset="0"/>
                <a:cs typeface="Times New Roman" pitchFamily="18" charset="0"/>
              </a:rPr>
              <a:t> - </a:t>
            </a:r>
            <a:r>
              <a:rPr lang="en-US" sz="2400" dirty="0" err="1">
                <a:solidFill>
                  <a:schemeClr val="tx1"/>
                </a:solidFill>
                <a:latin typeface="Times New Roman" pitchFamily="18" charset="0"/>
                <a:cs typeface="Times New Roman" pitchFamily="18" charset="0"/>
              </a:rPr>
              <a:t>giúp</a:t>
            </a:r>
            <a:r>
              <a:rPr lang="en-US" sz="2400" dirty="0">
                <a:solidFill>
                  <a:schemeClr val="tx1"/>
                </a:solidFill>
                <a:latin typeface="Times New Roman" pitchFamily="18" charset="0"/>
                <a:cs typeface="Times New Roman" pitchFamily="18" charset="0"/>
              </a:rPr>
              <a:t> HS </a:t>
            </a:r>
            <a:r>
              <a:rPr lang="en-US" sz="2400" dirty="0" err="1">
                <a:solidFill>
                  <a:schemeClr val="tx1"/>
                </a:solidFill>
                <a:latin typeface="Times New Roman" pitchFamily="18" charset="0"/>
                <a:cs typeface="Times New Roman" pitchFamily="18" charset="0"/>
              </a:rPr>
              <a:t>giao</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tiếp</a:t>
            </a:r>
            <a:r>
              <a:rPr lang="en-US" sz="2400" dirty="0">
                <a:solidFill>
                  <a:schemeClr val="tx1"/>
                </a:solidFill>
                <a:latin typeface="Times New Roman" pitchFamily="18" charset="0"/>
                <a:cs typeface="Times New Roman" pitchFamily="18" charset="0"/>
              </a:rPr>
              <a:t> </a:t>
            </a:r>
            <a:r>
              <a:rPr lang="en-US" sz="2400" dirty="0" err="1">
                <a:solidFill>
                  <a:schemeClr val="tx1"/>
                </a:solidFill>
                <a:latin typeface="Times New Roman" pitchFamily="18" charset="0"/>
                <a:cs typeface="Times New Roman" pitchFamily="18" charset="0"/>
              </a:rPr>
              <a:t>tốt</a:t>
            </a:r>
            <a:r>
              <a:rPr lang="en-US" sz="2400" dirty="0">
                <a:solidFill>
                  <a:schemeClr val="tx1"/>
                </a:solidFill>
                <a:latin typeface="Times New Roman" pitchFamily="18" charset="0"/>
                <a:cs typeface="Times New Roman" pitchFamily="18" charset="0"/>
              </a:rPr>
              <a:t>.</a:t>
            </a:r>
            <a:r>
              <a:rPr lang="vi-VN" sz="2400" dirty="0">
                <a:solidFill>
                  <a:schemeClr val="tx1"/>
                </a:solidFill>
                <a:latin typeface="Times New Roman" pitchFamily="18" charset="0"/>
                <a:cs typeface="Times New Roman" pitchFamily="18" charset="0"/>
              </a:rPr>
              <a:t> </a:t>
            </a:r>
            <a:endParaRPr lang="en-US" sz="2400" dirty="0">
              <a:solidFill>
                <a:schemeClr val="tx1"/>
              </a:solidFill>
              <a:latin typeface="Times New Roman" pitchFamily="18" charset="0"/>
              <a:cs typeface="Times New Roman" pitchFamily="18" charset="0"/>
            </a:endParaRPr>
          </a:p>
          <a:p>
            <a:pPr indent="457200" algn="just">
              <a:spcAft>
                <a:spcPts val="750"/>
              </a:spcAft>
            </a:pPr>
            <a:r>
              <a:rPr lang="vi-VN" sz="2400" dirty="0">
                <a:solidFill>
                  <a:schemeClr val="tx1"/>
                </a:solidFill>
                <a:latin typeface="+mj-lt"/>
              </a:rPr>
              <a:t>mang đến cho các nhà giáo dục cơ hội để dạy học sinh của họ theo cách sẽ tạo ra niềm yêu thích học tập. Nó cung cấp các kỹ năng giải quyết vấn đề, xã hội và sáng tạo có giá trị</a:t>
            </a:r>
            <a:endParaRPr lang="en-US" sz="2400" dirty="0">
              <a:solidFill>
                <a:schemeClr val="tx1"/>
              </a:solidFill>
              <a:latin typeface="+mj-lt"/>
            </a:endParaRPr>
          </a:p>
          <a:p>
            <a:pPr indent="457200" algn="just">
              <a:spcAft>
                <a:spcPts val="750"/>
              </a:spcAft>
            </a:pPr>
            <a:r>
              <a:rPr lang="vi-VN" sz="2400" dirty="0">
                <a:solidFill>
                  <a:schemeClr val="tx1"/>
                </a:solidFill>
                <a:latin typeface="+mj-lt"/>
              </a:rPr>
              <a:t>Kỹ năng này cần thiết cho việc tổ chức suy nghĩ và giải quyết các tình huống trong cuộc sống hàng ngày. “Khi một sự kiện quan trọng sắp xảy ra, chúng tôi thường luyện tập trước nó trong tâm trí của mìn</a:t>
            </a:r>
            <a:r>
              <a:rPr lang="en-US" sz="2400" dirty="0">
                <a:solidFill>
                  <a:schemeClr val="tx1"/>
                </a:solidFill>
                <a:latin typeface="+mj-lt"/>
              </a:rPr>
              <a:t>h.</a:t>
            </a:r>
            <a:endParaRPr lang="en-US" sz="2400" dirty="0">
              <a:solidFill>
                <a:schemeClr val="tx1"/>
              </a:solidFill>
              <a:latin typeface="+mj-lt"/>
              <a:ea typeface="Times New Roman"/>
            </a:endParaRPr>
          </a:p>
          <a:p>
            <a:pPr indent="457200" algn="just">
              <a:spcAft>
                <a:spcPts val="750"/>
              </a:spcAft>
            </a:pPr>
            <a:endParaRPr lang="en-US" sz="2400" dirty="0">
              <a:solidFill>
                <a:schemeClr val="tx1"/>
              </a:solidFill>
              <a:latin typeface="+mj-lt"/>
              <a:ea typeface="Times New Roman"/>
            </a:endParaRPr>
          </a:p>
          <a:p>
            <a:pPr indent="457200" algn="just">
              <a:spcAft>
                <a:spcPts val="750"/>
              </a:spcAft>
            </a:pPr>
            <a:endParaRPr lang="en-US" sz="2400" dirty="0">
              <a:solidFill>
                <a:schemeClr val="tx1"/>
              </a:solidFill>
              <a:latin typeface="+mj-lt"/>
              <a:ea typeface="Times New Roman"/>
            </a:endParaRPr>
          </a:p>
          <a:p>
            <a:pPr indent="457200" algn="just">
              <a:spcAft>
                <a:spcPts val="750"/>
              </a:spcAft>
            </a:pPr>
            <a:endParaRPr lang="en-US" sz="2400" dirty="0">
              <a:solidFill>
                <a:schemeClr val="tx1"/>
              </a:solidFill>
              <a:latin typeface="+mj-lt"/>
              <a:ea typeface="Times New Roman"/>
            </a:endParaRPr>
          </a:p>
          <a:p>
            <a:pPr indent="457200" algn="just">
              <a:spcAft>
                <a:spcPts val="750"/>
              </a:spcAft>
            </a:pPr>
            <a:endParaRPr lang="en-US" sz="2400" dirty="0">
              <a:solidFill>
                <a:schemeClr val="tx1"/>
              </a:solidFill>
              <a:latin typeface="+mj-lt"/>
              <a:ea typeface="Times New Roman"/>
            </a:endParaRPr>
          </a:p>
        </p:txBody>
      </p:sp>
      <p:sp>
        <p:nvSpPr>
          <p:cNvPr id="5" name="TextBox 4">
            <a:extLst>
              <a:ext uri="{FF2B5EF4-FFF2-40B4-BE49-F238E27FC236}">
                <a16:creationId xmlns:a16="http://schemas.microsoft.com/office/drawing/2014/main" id="{9CB0D32B-09FC-CF18-BF2E-C50EF6323E07}"/>
              </a:ext>
            </a:extLst>
          </p:cNvPr>
          <p:cNvSpPr txBox="1"/>
          <p:nvPr/>
        </p:nvSpPr>
        <p:spPr>
          <a:xfrm flipH="1">
            <a:off x="193962" y="351700"/>
            <a:ext cx="14256328" cy="52322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indent="457200" algn="just">
              <a:spcAft>
                <a:spcPts val="750"/>
              </a:spcAft>
            </a:pPr>
            <a:r>
              <a:rPr lang="en-US" sz="2800" b="1" i="1">
                <a:solidFill>
                  <a:prstClr val="black"/>
                </a:solidFill>
                <a:latin typeface="Times New Roman"/>
                <a:ea typeface="Times New Roman"/>
              </a:rPr>
              <a:t>G</a:t>
            </a:r>
            <a:r>
              <a:rPr lang="vi-VN" sz="2800" b="1" i="1">
                <a:solidFill>
                  <a:prstClr val="black"/>
                </a:solidFill>
                <a:latin typeface="Times New Roman"/>
                <a:ea typeface="Times New Roman"/>
              </a:rPr>
              <a:t>iáo dục </a:t>
            </a:r>
            <a:r>
              <a:rPr lang="en-US" sz="2800" b="1" i="1">
                <a:solidFill>
                  <a:prstClr val="black"/>
                </a:solidFill>
                <a:latin typeface="Times New Roman"/>
                <a:ea typeface="Times New Roman"/>
              </a:rPr>
              <a:t>KNS HS</a:t>
            </a:r>
            <a:r>
              <a:rPr lang="vi-VN" sz="2800" b="1" i="1">
                <a:solidFill>
                  <a:prstClr val="black"/>
                </a:solidFill>
                <a:latin typeface="Times New Roman"/>
                <a:ea typeface="Times New Roman"/>
              </a:rPr>
              <a:t>KTTT thông qua các </a:t>
            </a:r>
            <a:r>
              <a:rPr lang="en-US" sz="2800" b="1" i="1">
                <a:solidFill>
                  <a:prstClr val="black"/>
                </a:solidFill>
                <a:latin typeface="Times New Roman"/>
                <a:ea typeface="Times New Roman"/>
              </a:rPr>
              <a:t>HĐGDTT  “Ngày sách và văn hóa đọc Việt Nam”</a:t>
            </a:r>
            <a:endParaRPr lang="en-US" sz="2800">
              <a:latin typeface="Arial"/>
              <a:ea typeface="Calibri"/>
            </a:endParaRPr>
          </a:p>
        </p:txBody>
      </p:sp>
    </p:spTree>
    <p:extLst>
      <p:ext uri="{BB962C8B-B14F-4D97-AF65-F5344CB8AC3E}">
        <p14:creationId xmlns:p14="http://schemas.microsoft.com/office/powerpoint/2010/main" val="1663497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B01C716-2255-5448-76AE-8291249896A1}"/>
              </a:ext>
            </a:extLst>
          </p:cNvPr>
          <p:cNvGrpSpPr/>
          <p:nvPr/>
        </p:nvGrpSpPr>
        <p:grpSpPr>
          <a:xfrm>
            <a:off x="399060" y="299579"/>
            <a:ext cx="13452764" cy="1061831"/>
            <a:chOff x="6695588" y="5492910"/>
            <a:chExt cx="10526590" cy="884860"/>
          </a:xfrm>
        </p:grpSpPr>
        <p:sp>
          <p:nvSpPr>
            <p:cNvPr id="3" name="Rectangle 2">
              <a:extLst>
                <a:ext uri="{FF2B5EF4-FFF2-40B4-BE49-F238E27FC236}">
                  <a16:creationId xmlns:a16="http://schemas.microsoft.com/office/drawing/2014/main" id="{4F4E4127-B253-4EED-A80C-B73CBA8A44CB}"/>
                </a:ext>
              </a:extLst>
            </p:cNvPr>
            <p:cNvSpPr/>
            <p:nvPr/>
          </p:nvSpPr>
          <p:spPr>
            <a:xfrm>
              <a:off x="7361933" y="5507804"/>
              <a:ext cx="9860245" cy="869966"/>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4" name="TextBox 3">
              <a:extLst>
                <a:ext uri="{FF2B5EF4-FFF2-40B4-BE49-F238E27FC236}">
                  <a16:creationId xmlns:a16="http://schemas.microsoft.com/office/drawing/2014/main" id="{89529B4F-7924-4EE8-B792-D1A72DD40BCB}"/>
                </a:ext>
              </a:extLst>
            </p:cNvPr>
            <p:cNvSpPr txBox="1"/>
            <p:nvPr/>
          </p:nvSpPr>
          <p:spPr>
            <a:xfrm>
              <a:off x="7876387" y="5492910"/>
              <a:ext cx="6334014" cy="461666"/>
            </a:xfrm>
            <a:prstGeom prst="rect">
              <a:avLst/>
            </a:prstGeom>
            <a:noFill/>
          </p:spPr>
          <p:txBody>
            <a:bodyPr wrap="square" rtlCol="0">
              <a:spAutoFit/>
            </a:bodyPr>
            <a:lstStyle/>
            <a:p>
              <a:endParaRPr lang="en-US" sz="3000" dirty="0">
                <a:latin typeface="Roboho "/>
              </a:endParaRPr>
            </a:p>
          </p:txBody>
        </p:sp>
        <p:sp>
          <p:nvSpPr>
            <p:cNvPr id="5" name="TextBox 4">
              <a:extLst>
                <a:ext uri="{FF2B5EF4-FFF2-40B4-BE49-F238E27FC236}">
                  <a16:creationId xmlns:a16="http://schemas.microsoft.com/office/drawing/2014/main" id="{910056FB-ABB6-4C78-8B31-39E6B4817640}"/>
                </a:ext>
              </a:extLst>
            </p:cNvPr>
            <p:cNvSpPr txBox="1"/>
            <p:nvPr/>
          </p:nvSpPr>
          <p:spPr>
            <a:xfrm>
              <a:off x="6695588" y="5531383"/>
              <a:ext cx="574572" cy="846387"/>
            </a:xfrm>
            <a:prstGeom prst="rect">
              <a:avLst/>
            </a:prstGeom>
            <a:solidFill>
              <a:srgbClr val="FF0000">
                <a:alpha val="74000"/>
              </a:srgbClr>
            </a:solidFill>
          </p:spPr>
          <p:txBody>
            <a:bodyPr wrap="square" rtlCol="0">
              <a:spAutoFit/>
            </a:bodyPr>
            <a:lstStyle/>
            <a:p>
              <a:pPr algn="ctr"/>
              <a:r>
                <a:rPr lang="en-US" sz="6000" b="1" dirty="0">
                  <a:solidFill>
                    <a:srgbClr val="002060"/>
                  </a:solidFill>
                  <a:latin typeface="Tahoma" panose="020B0604030504040204" pitchFamily="34" charset="0"/>
                </a:rPr>
                <a:t>4</a:t>
              </a:r>
            </a:p>
          </p:txBody>
        </p:sp>
      </p:grpSp>
      <p:sp>
        <p:nvSpPr>
          <p:cNvPr id="7" name="Rectangle 6"/>
          <p:cNvSpPr/>
          <p:nvPr/>
        </p:nvSpPr>
        <p:spPr>
          <a:xfrm>
            <a:off x="144666" y="1701597"/>
            <a:ext cx="4565879" cy="61247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spcAft>
                <a:spcPts val="0"/>
              </a:spcAft>
            </a:pPr>
            <a:r>
              <a:rPr lang="vi-VN" sz="2800" b="1" spc="55">
                <a:latin typeface="Times New Roman"/>
                <a:ea typeface="Calibri"/>
              </a:rPr>
              <a:t>Bước 1: Tạo nhóm PHHS để tuyên truyền giáo dục KNS cho HS</a:t>
            </a:r>
            <a:r>
              <a:rPr lang="en-US" sz="2800" b="1" spc="55">
                <a:latin typeface="Times New Roman"/>
                <a:ea typeface="Calibri"/>
              </a:rPr>
              <a:t>KTTT.</a:t>
            </a:r>
            <a:endParaRPr lang="en-US" sz="2800">
              <a:latin typeface="Arial"/>
              <a:ea typeface="Calibri"/>
            </a:endParaRPr>
          </a:p>
          <a:p>
            <a:pPr indent="457200" algn="just"/>
            <a:r>
              <a:rPr lang="en-US" sz="2800">
                <a:solidFill>
                  <a:srgbClr val="000000"/>
                </a:solidFill>
                <a:latin typeface="Times New Roman"/>
                <a:ea typeface="Times New Roman"/>
              </a:rPr>
              <a:t>- </a:t>
            </a:r>
            <a:r>
              <a:rPr lang="vi-VN" sz="2800">
                <a:solidFill>
                  <a:srgbClr val="000000"/>
                </a:solidFill>
                <a:latin typeface="Times New Roman"/>
                <a:ea typeface="Times New Roman"/>
              </a:rPr>
              <a:t>Tuyên truyền cho </a:t>
            </a:r>
            <a:r>
              <a:rPr lang="en-US" sz="2800">
                <a:solidFill>
                  <a:srgbClr val="000000"/>
                </a:solidFill>
                <a:latin typeface="Times New Roman"/>
                <a:ea typeface="Times New Roman"/>
              </a:rPr>
              <a:t>PH</a:t>
            </a:r>
            <a:r>
              <a:rPr lang="vi-VN" sz="2800">
                <a:solidFill>
                  <a:srgbClr val="000000"/>
                </a:solidFill>
                <a:latin typeface="Times New Roman"/>
                <a:ea typeface="Times New Roman"/>
              </a:rPr>
              <a:t> hiểu </a:t>
            </a:r>
            <a:r>
              <a:rPr lang="vi-VN" sz="2800" spc="55">
                <a:solidFill>
                  <a:prstClr val="black"/>
                </a:solidFill>
                <a:latin typeface="Times New Roman"/>
                <a:ea typeface="Calibri"/>
              </a:rPr>
              <a:t>KNS cho HS</a:t>
            </a:r>
            <a:r>
              <a:rPr lang="en-US" sz="2800" spc="55">
                <a:solidFill>
                  <a:prstClr val="black"/>
                </a:solidFill>
                <a:latin typeface="Times New Roman"/>
                <a:ea typeface="Calibri"/>
              </a:rPr>
              <a:t>KTTT là gì? </a:t>
            </a:r>
            <a:endParaRPr lang="en-US" sz="2800">
              <a:solidFill>
                <a:srgbClr val="000000"/>
              </a:solidFill>
              <a:latin typeface="Times New Roman"/>
              <a:ea typeface="Times New Roman"/>
            </a:endParaRPr>
          </a:p>
          <a:p>
            <a:pPr indent="457200" algn="just"/>
            <a:r>
              <a:rPr lang="en-US" sz="2800">
                <a:solidFill>
                  <a:srgbClr val="000000"/>
                </a:solidFill>
                <a:latin typeface="Times New Roman"/>
                <a:ea typeface="Times New Roman"/>
              </a:rPr>
              <a:t>Ví dụ: K</a:t>
            </a:r>
            <a:r>
              <a:rPr lang="vi-VN" sz="2800">
                <a:solidFill>
                  <a:srgbClr val="000000"/>
                </a:solidFill>
                <a:latin typeface="Times New Roman"/>
                <a:ea typeface="Times New Roman"/>
              </a:rPr>
              <a:t>hông nên làm hộ con, phải dạy trẻ tính tự lập từ bé. </a:t>
            </a:r>
            <a:r>
              <a:rPr lang="en-US" sz="2800">
                <a:solidFill>
                  <a:srgbClr val="000000"/>
                </a:solidFill>
                <a:latin typeface="Times New Roman"/>
                <a:ea typeface="Times New Roman"/>
              </a:rPr>
              <a:t>Nếu </a:t>
            </a:r>
            <a:r>
              <a:rPr lang="vi-VN" sz="2800">
                <a:solidFill>
                  <a:srgbClr val="000000"/>
                </a:solidFill>
                <a:latin typeface="Times New Roman"/>
                <a:ea typeface="Times New Roman"/>
              </a:rPr>
              <a:t>được hướng dẫn sớm về cách tự lập, tự bảo vệ bản thân, nhận biết những mối nguy hiểm</a:t>
            </a:r>
            <a:r>
              <a:rPr lang="en-US" sz="2800">
                <a:solidFill>
                  <a:srgbClr val="000000"/>
                </a:solidFill>
                <a:latin typeface="Times New Roman"/>
                <a:ea typeface="Times New Roman"/>
              </a:rPr>
              <a:t> </a:t>
            </a:r>
            <a:r>
              <a:rPr lang="vi-VN" sz="2800">
                <a:solidFill>
                  <a:srgbClr val="000000"/>
                </a:solidFill>
                <a:latin typeface="Times New Roman"/>
                <a:ea typeface="Times New Roman"/>
              </a:rPr>
              <a:t>xung quanh</a:t>
            </a:r>
            <a:r>
              <a:rPr lang="en-US" sz="2800">
                <a:solidFill>
                  <a:srgbClr val="000000"/>
                </a:solidFill>
                <a:latin typeface="Times New Roman"/>
                <a:ea typeface="Times New Roman"/>
              </a:rPr>
              <a:t>,</a:t>
            </a:r>
            <a:r>
              <a:rPr lang="vi-VN" sz="2800">
                <a:solidFill>
                  <a:srgbClr val="000000"/>
                </a:solidFill>
                <a:latin typeface="Times New Roman"/>
                <a:ea typeface="Times New Roman"/>
              </a:rPr>
              <a:t> cách xử lý sẽ </a:t>
            </a:r>
            <a:r>
              <a:rPr lang="en-US" sz="2800">
                <a:solidFill>
                  <a:srgbClr val="000000"/>
                </a:solidFill>
                <a:latin typeface="Times New Roman"/>
                <a:ea typeface="Times New Roman"/>
              </a:rPr>
              <a:t>giúp HS </a:t>
            </a:r>
            <a:r>
              <a:rPr lang="vi-VN" sz="2800">
                <a:solidFill>
                  <a:srgbClr val="000000"/>
                </a:solidFill>
                <a:latin typeface="Times New Roman"/>
                <a:ea typeface="Times New Roman"/>
              </a:rPr>
              <a:t>vượt qua </a:t>
            </a:r>
            <a:r>
              <a:rPr lang="vi-VN" sz="2800" spc="-20">
                <a:solidFill>
                  <a:srgbClr val="000000"/>
                </a:solidFill>
                <a:latin typeface="Times New Roman"/>
                <a:ea typeface="Times New Roman"/>
              </a:rPr>
              <a:t>những </a:t>
            </a:r>
            <a:r>
              <a:rPr lang="en-US" sz="2800" spc="-20">
                <a:solidFill>
                  <a:srgbClr val="000000"/>
                </a:solidFill>
                <a:latin typeface="Times New Roman"/>
                <a:ea typeface="Times New Roman"/>
              </a:rPr>
              <a:t>rào cản.</a:t>
            </a:r>
            <a:endParaRPr lang="en-US" sz="2400">
              <a:effectLst/>
              <a:latin typeface="Arial"/>
              <a:ea typeface="Calibri"/>
            </a:endParaRPr>
          </a:p>
        </p:txBody>
      </p:sp>
      <p:sp>
        <p:nvSpPr>
          <p:cNvPr id="8" name="Rectangle 7"/>
          <p:cNvSpPr/>
          <p:nvPr/>
        </p:nvSpPr>
        <p:spPr>
          <a:xfrm>
            <a:off x="1385455" y="447361"/>
            <a:ext cx="12039600" cy="584775"/>
          </a:xfrm>
          <a:prstGeom prst="rect">
            <a:avLst/>
          </a:prstGeom>
        </p:spPr>
        <p:txBody>
          <a:bodyPr wrap="square">
            <a:spAutoFit/>
          </a:bodyPr>
          <a:lstStyle/>
          <a:p>
            <a:pPr algn="just">
              <a:spcBef>
                <a:spcPts val="1500"/>
              </a:spcBef>
            </a:pPr>
            <a:r>
              <a:rPr lang="en-US" sz="3200" b="1" i="1">
                <a:latin typeface="Times New Roman"/>
                <a:ea typeface="Times New Roman"/>
              </a:rPr>
              <a:t>Biện</a:t>
            </a:r>
            <a:r>
              <a:rPr lang="pl-PL" sz="3200" b="1" i="1">
                <a:latin typeface="Times New Roman"/>
                <a:ea typeface="Times New Roman"/>
              </a:rPr>
              <a:t> pháp 5: Phối hợp với phụ huynh trong công tác giáo dục</a:t>
            </a:r>
            <a:r>
              <a:rPr lang="en-US" sz="3200" b="1" i="1">
                <a:latin typeface="Times New Roman"/>
                <a:ea typeface="Times New Roman"/>
              </a:rPr>
              <a:t> KNS</a:t>
            </a:r>
            <a:r>
              <a:rPr lang="pl-PL" sz="3200" b="1" i="1">
                <a:latin typeface="Times New Roman"/>
                <a:ea typeface="Times New Roman"/>
              </a:rPr>
              <a:t>.</a:t>
            </a:r>
            <a:endParaRPr lang="en-US" sz="3200">
              <a:effectLst/>
              <a:latin typeface="Arial"/>
              <a:ea typeface="Calibri"/>
            </a:endParaRPr>
          </a:p>
        </p:txBody>
      </p:sp>
      <p:sp>
        <p:nvSpPr>
          <p:cNvPr id="10" name="Rectangle 9"/>
          <p:cNvSpPr/>
          <p:nvPr/>
        </p:nvSpPr>
        <p:spPr>
          <a:xfrm>
            <a:off x="4919115" y="1701597"/>
            <a:ext cx="4349576" cy="637097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spcAft>
                <a:spcPts val="0"/>
              </a:spcAft>
            </a:pPr>
            <a:r>
              <a:rPr lang="vi-VN" sz="3200" b="1" spc="55">
                <a:latin typeface="Times New Roman"/>
                <a:ea typeface="Calibri"/>
              </a:rPr>
              <a:t>Bước </a:t>
            </a:r>
            <a:r>
              <a:rPr lang="en-US" sz="3200" b="1" spc="55">
                <a:latin typeface="Times New Roman"/>
                <a:ea typeface="Calibri"/>
              </a:rPr>
              <a:t>2</a:t>
            </a:r>
            <a:r>
              <a:rPr lang="vi-VN" sz="3200" b="1" spc="55">
                <a:latin typeface="Times New Roman"/>
                <a:ea typeface="Calibri"/>
              </a:rPr>
              <a:t>: Trao đổi PHHS nội dung cần giáo dục KNS trực tiếp và gián tiếp</a:t>
            </a:r>
            <a:r>
              <a:rPr lang="en-US" sz="3200" b="1" spc="55">
                <a:latin typeface="Times New Roman"/>
                <a:ea typeface="Calibri"/>
              </a:rPr>
              <a:t>.</a:t>
            </a:r>
          </a:p>
          <a:p>
            <a:pPr algn="just">
              <a:spcAft>
                <a:spcPts val="0"/>
              </a:spcAft>
            </a:pPr>
            <a:r>
              <a:rPr lang="en-US" sz="2800">
                <a:solidFill>
                  <a:srgbClr val="001D35"/>
                </a:solidFill>
                <a:latin typeface="Times New Roman" pitchFamily="18" charset="0"/>
                <a:ea typeface="Calibri"/>
                <a:cs typeface="Times New Roman" pitchFamily="18" charset="0"/>
              </a:rPr>
              <a:t>- Tạo dựng mối quan hệ hợp tác giữa GV và PH giúp cả hai  hiểu rõ hơn về mức độ KNS của HS.</a:t>
            </a:r>
          </a:p>
          <a:p>
            <a:pPr algn="just">
              <a:spcAft>
                <a:spcPts val="0"/>
              </a:spcAft>
            </a:pPr>
            <a:r>
              <a:rPr lang="en-US" sz="2800">
                <a:solidFill>
                  <a:srgbClr val="001D35"/>
                </a:solidFill>
                <a:latin typeface="Times New Roman" pitchFamily="18" charset="0"/>
                <a:ea typeface="Calibri"/>
                <a:cs typeface="Times New Roman" pitchFamily="18" charset="0"/>
              </a:rPr>
              <a:t>- Cùng nhau xây dựng kế hoạch hỗ trợ học sinh phát triển trong KNS. </a:t>
            </a:r>
          </a:p>
          <a:p>
            <a:pPr algn="just">
              <a:spcAft>
                <a:spcPts val="0"/>
              </a:spcAft>
            </a:pPr>
            <a:r>
              <a:rPr lang="en-US" sz="2800">
                <a:solidFill>
                  <a:srgbClr val="001D35"/>
                </a:solidFill>
                <a:latin typeface="Times New Roman" pitchFamily="18" charset="0"/>
                <a:cs typeface="Times New Roman" pitchFamily="18" charset="0"/>
              </a:rPr>
              <a:t>- </a:t>
            </a:r>
            <a:r>
              <a:rPr lang="en-US" sz="2800">
                <a:latin typeface="Times New Roman" pitchFamily="18" charset="0"/>
                <a:cs typeface="Times New Roman" pitchFamily="18" charset="0"/>
              </a:rPr>
              <a:t>PH nắm rõ tình hình rèn luyện KNS của con em mình và kịp thời hỗ trợ. </a:t>
            </a:r>
            <a:endParaRPr lang="en-US" sz="2800">
              <a:effectLst/>
              <a:latin typeface="Times New Roman" pitchFamily="18" charset="0"/>
              <a:ea typeface="Calibri"/>
              <a:cs typeface="Times New Roman" pitchFamily="18" charset="0"/>
            </a:endParaRPr>
          </a:p>
        </p:txBody>
      </p:sp>
      <p:sp>
        <p:nvSpPr>
          <p:cNvPr id="11" name="Rectangle 10"/>
          <p:cNvSpPr/>
          <p:nvPr/>
        </p:nvSpPr>
        <p:spPr>
          <a:xfrm>
            <a:off x="9626188" y="1701597"/>
            <a:ext cx="4225636" cy="5386090"/>
          </a:xfrm>
          <a:prstGeom prst="rect">
            <a:avLst/>
          </a:prstGeom>
          <a:solidFill>
            <a:srgbClr val="EB706F">
              <a:alpha val="50000"/>
            </a:srgbClr>
          </a:solidFill>
        </p:spPr>
        <p:txBody>
          <a:bodyPr wrap="square">
            <a:spAutoFit/>
          </a:bodyPr>
          <a:lstStyle/>
          <a:p>
            <a:pPr algn="just">
              <a:spcAft>
                <a:spcPts val="0"/>
              </a:spcAft>
            </a:pPr>
            <a:r>
              <a:rPr lang="vi-VN" sz="3200" b="1" spc="55">
                <a:latin typeface="Times New Roman"/>
                <a:ea typeface="Calibri"/>
              </a:rPr>
              <a:t>Bước 3: Động viên PHHS</a:t>
            </a:r>
            <a:r>
              <a:rPr lang="en-US" sz="3200" b="1" spc="55">
                <a:latin typeface="Times New Roman"/>
                <a:ea typeface="Calibri"/>
              </a:rPr>
              <a:t>.</a:t>
            </a:r>
            <a:endParaRPr lang="en-US" sz="2800">
              <a:latin typeface="Arial"/>
              <a:ea typeface="Calibri"/>
            </a:endParaRPr>
          </a:p>
          <a:p>
            <a:pPr indent="457200" algn="just">
              <a:spcAft>
                <a:spcPts val="0"/>
              </a:spcAft>
            </a:pPr>
            <a:r>
              <a:rPr lang="vi-VN" sz="2800">
                <a:solidFill>
                  <a:srgbClr val="001D35"/>
                </a:solidFill>
                <a:latin typeface="+mj-lt"/>
              </a:rPr>
              <a:t>Động viên phụ huynh học sinh </a:t>
            </a:r>
            <a:r>
              <a:rPr lang="en-US" sz="2800">
                <a:solidFill>
                  <a:srgbClr val="001D35"/>
                </a:solidFill>
                <a:latin typeface="Times New Roman" pitchFamily="18" charset="0"/>
                <a:cs typeface="Times New Roman" pitchFamily="18" charset="0"/>
              </a:rPr>
              <a:t>có</a:t>
            </a:r>
            <a:r>
              <a:rPr lang="en-US" sz="2800">
                <a:solidFill>
                  <a:srgbClr val="001D35"/>
                </a:solidFill>
                <a:latin typeface="+mj-lt"/>
              </a:rPr>
              <a:t> </a:t>
            </a:r>
            <a:r>
              <a:rPr lang="vi-VN" sz="2800">
                <a:solidFill>
                  <a:srgbClr val="001D35"/>
                </a:solidFill>
                <a:latin typeface="+mj-lt"/>
              </a:rPr>
              <a:t>ý nghĩa quan trọng việc giáo dục và phát triển </a:t>
            </a:r>
            <a:r>
              <a:rPr lang="en-US" sz="2800">
                <a:solidFill>
                  <a:srgbClr val="001D35"/>
                </a:solidFill>
                <a:latin typeface="Times New Roman" pitchFamily="18" charset="0"/>
                <a:cs typeface="Times New Roman" pitchFamily="18" charset="0"/>
              </a:rPr>
              <a:t>KNS</a:t>
            </a:r>
            <a:r>
              <a:rPr lang="en-US" sz="2800">
                <a:solidFill>
                  <a:srgbClr val="001D35"/>
                </a:solidFill>
                <a:latin typeface="+mj-lt"/>
              </a:rPr>
              <a:t> </a:t>
            </a:r>
            <a:r>
              <a:rPr lang="vi-VN" sz="2800">
                <a:solidFill>
                  <a:srgbClr val="001D35"/>
                </a:solidFill>
                <a:latin typeface="+mj-lt"/>
              </a:rPr>
              <a:t>của học sinh. Nó giúp tạo ra sự kết nối chặt chẽ giữa gia đình và </a:t>
            </a:r>
            <a:r>
              <a:rPr lang="en-US" sz="2800">
                <a:solidFill>
                  <a:srgbClr val="001D35"/>
                </a:solidFill>
                <a:latin typeface="+mj-lt"/>
              </a:rPr>
              <a:t>GV</a:t>
            </a:r>
            <a:r>
              <a:rPr lang="vi-VN" sz="2800">
                <a:solidFill>
                  <a:srgbClr val="001D35"/>
                </a:solidFill>
                <a:latin typeface="+mj-lt"/>
              </a:rPr>
              <a:t>, đồng thời thúc đẩy sự hợp tác và hỗ trợ lẫn nhau trong việc </a:t>
            </a:r>
            <a:r>
              <a:rPr lang="en-US" sz="2800">
                <a:solidFill>
                  <a:srgbClr val="001D35"/>
                </a:solidFill>
                <a:latin typeface="Times New Roman" pitchFamily="18" charset="0"/>
                <a:cs typeface="Times New Roman" pitchFamily="18" charset="0"/>
              </a:rPr>
              <a:t>rèn</a:t>
            </a:r>
            <a:r>
              <a:rPr lang="en-US" sz="2800">
                <a:solidFill>
                  <a:srgbClr val="001D35"/>
                </a:solidFill>
                <a:latin typeface="+mj-lt"/>
              </a:rPr>
              <a:t> </a:t>
            </a:r>
            <a:r>
              <a:rPr lang="vi-VN" sz="2800">
                <a:solidFill>
                  <a:srgbClr val="001D35"/>
                </a:solidFill>
                <a:latin typeface="+mj-lt"/>
              </a:rPr>
              <a:t>và </a:t>
            </a:r>
            <a:r>
              <a:rPr lang="en-US" sz="2800">
                <a:solidFill>
                  <a:srgbClr val="001D35"/>
                </a:solidFill>
                <a:latin typeface="Times New Roman" pitchFamily="18" charset="0"/>
                <a:cs typeface="Times New Roman" pitchFamily="18" charset="0"/>
              </a:rPr>
              <a:t>duy trì KNS cho HSKTTT.</a:t>
            </a:r>
            <a:endParaRPr lang="en-US" sz="2800">
              <a:effectLst/>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2759902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B706F">
            <a:alpha val="44000"/>
          </a:srgbClr>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235691CF-0EB7-4404-A5DF-D87642FE39A0}"/>
              </a:ext>
            </a:extLst>
          </p:cNvPr>
          <p:cNvGrpSpPr/>
          <p:nvPr/>
        </p:nvGrpSpPr>
        <p:grpSpPr>
          <a:xfrm>
            <a:off x="2595401" y="488403"/>
            <a:ext cx="9544306" cy="1411857"/>
            <a:chOff x="2638879" y="304800"/>
            <a:chExt cx="7953588" cy="1176548"/>
          </a:xfrm>
          <a:solidFill>
            <a:srgbClr val="FFFF00"/>
          </a:solidFill>
        </p:grpSpPr>
        <p:sp>
          <p:nvSpPr>
            <p:cNvPr id="4" name="Rectangle 3">
              <a:extLst>
                <a:ext uri="{FF2B5EF4-FFF2-40B4-BE49-F238E27FC236}">
                  <a16:creationId xmlns:a16="http://schemas.microsoft.com/office/drawing/2014/main" id="{249FE8A8-E248-46C8-A109-9E569B34C352}"/>
                </a:ext>
              </a:extLst>
            </p:cNvPr>
            <p:cNvSpPr/>
            <p:nvPr/>
          </p:nvSpPr>
          <p:spPr>
            <a:xfrm>
              <a:off x="2638879" y="304800"/>
              <a:ext cx="7808208" cy="117654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6" name="TextBox 5">
              <a:extLst>
                <a:ext uri="{FF2B5EF4-FFF2-40B4-BE49-F238E27FC236}">
                  <a16:creationId xmlns:a16="http://schemas.microsoft.com/office/drawing/2014/main" id="{2174F892-E4CD-45E1-B85B-4F155757992F}"/>
                </a:ext>
              </a:extLst>
            </p:cNvPr>
            <p:cNvSpPr txBox="1"/>
            <p:nvPr/>
          </p:nvSpPr>
          <p:spPr>
            <a:xfrm>
              <a:off x="2784259" y="354465"/>
              <a:ext cx="7808208" cy="1061829"/>
            </a:xfrm>
            <a:prstGeom prst="rect">
              <a:avLst/>
            </a:prstGeom>
            <a:grpFill/>
            <a:ln>
              <a:noFill/>
            </a:ln>
          </p:spPr>
          <p:txBody>
            <a:bodyPr wrap="square" rtlCol="0">
              <a:spAutoFit/>
            </a:bodyPr>
            <a:lstStyle/>
            <a:p>
              <a:r>
                <a:rPr lang="en-US" sz="7680" b="1" dirty="0">
                  <a:solidFill>
                    <a:srgbClr val="002060"/>
                  </a:solidFill>
                  <a:latin typeface="Times New Roman" pitchFamily="18" charset="0"/>
                  <a:ea typeface="Tahoma" panose="020B0604030504040204" pitchFamily="34" charset="0"/>
                  <a:cs typeface="Times New Roman" pitchFamily="18" charset="0"/>
                </a:rPr>
                <a:t>NỘI DUNG CHÍNH</a:t>
              </a:r>
            </a:p>
          </p:txBody>
        </p:sp>
      </p:grpSp>
      <p:grpSp>
        <p:nvGrpSpPr>
          <p:cNvPr id="2049" name="Group 2048">
            <a:extLst>
              <a:ext uri="{FF2B5EF4-FFF2-40B4-BE49-F238E27FC236}">
                <a16:creationId xmlns:a16="http://schemas.microsoft.com/office/drawing/2014/main" id="{BA40A7A8-C1F5-A951-1782-9C0EB6F187DA}"/>
              </a:ext>
            </a:extLst>
          </p:cNvPr>
          <p:cNvGrpSpPr/>
          <p:nvPr/>
        </p:nvGrpSpPr>
        <p:grpSpPr>
          <a:xfrm>
            <a:off x="2107397" y="2125700"/>
            <a:ext cx="6181658" cy="1943935"/>
            <a:chOff x="2148053" y="1829690"/>
            <a:chExt cx="5463802" cy="1619946"/>
          </a:xfrm>
        </p:grpSpPr>
        <p:sp>
          <p:nvSpPr>
            <p:cNvPr id="8" name="Rectangle 7">
              <a:extLst>
                <a:ext uri="{FF2B5EF4-FFF2-40B4-BE49-F238E27FC236}">
                  <a16:creationId xmlns:a16="http://schemas.microsoft.com/office/drawing/2014/main" id="{A7609E79-ADB5-4788-9277-CF456792DD8C}"/>
                </a:ext>
              </a:extLst>
            </p:cNvPr>
            <p:cNvSpPr/>
            <p:nvPr/>
          </p:nvSpPr>
          <p:spPr>
            <a:xfrm>
              <a:off x="4455376" y="2273088"/>
              <a:ext cx="3156479" cy="1176548"/>
            </a:xfrm>
            <a:prstGeom prst="rect">
              <a:avLst/>
            </a:prstGeom>
            <a:solidFill>
              <a:srgbClr val="FFFF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15" name="Group 14">
              <a:extLst>
                <a:ext uri="{FF2B5EF4-FFF2-40B4-BE49-F238E27FC236}">
                  <a16:creationId xmlns:a16="http://schemas.microsoft.com/office/drawing/2014/main" id="{15F4532A-15BA-4371-9D51-43B006BFE0EE}"/>
                </a:ext>
              </a:extLst>
            </p:cNvPr>
            <p:cNvGrpSpPr/>
            <p:nvPr/>
          </p:nvGrpSpPr>
          <p:grpSpPr>
            <a:xfrm>
              <a:off x="2148053" y="1829690"/>
              <a:ext cx="1274615" cy="1412847"/>
              <a:chOff x="204953" y="1829690"/>
              <a:chExt cx="1274615" cy="1412847"/>
            </a:xfrm>
          </p:grpSpPr>
          <p:cxnSp>
            <p:nvCxnSpPr>
              <p:cNvPr id="9" name="Straight Connector 8">
                <a:extLst>
                  <a:ext uri="{FF2B5EF4-FFF2-40B4-BE49-F238E27FC236}">
                    <a16:creationId xmlns:a16="http://schemas.microsoft.com/office/drawing/2014/main" id="{796CD0E6-CADE-481D-9EE6-E4758B33E88C}"/>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999A32-B355-420F-B480-82DFC814E71F}"/>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813314-3BA9-4B8E-A5E5-FE4288E12089}"/>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 name="Group 1">
              <a:extLst>
                <a:ext uri="{FF2B5EF4-FFF2-40B4-BE49-F238E27FC236}">
                  <a16:creationId xmlns:a16="http://schemas.microsoft.com/office/drawing/2014/main" id="{1445AD33-D5B9-F1BC-FD54-19D456DAE13C}"/>
                </a:ext>
              </a:extLst>
            </p:cNvPr>
            <p:cNvGrpSpPr/>
            <p:nvPr/>
          </p:nvGrpSpPr>
          <p:grpSpPr>
            <a:xfrm>
              <a:off x="2581730" y="2206422"/>
              <a:ext cx="1378650" cy="1243214"/>
              <a:chOff x="2581730" y="2206422"/>
              <a:chExt cx="1378650" cy="1243214"/>
            </a:xfrm>
          </p:grpSpPr>
          <p:sp>
            <p:nvSpPr>
              <p:cNvPr id="7" name="Rectangle 6">
                <a:extLst>
                  <a:ext uri="{FF2B5EF4-FFF2-40B4-BE49-F238E27FC236}">
                    <a16:creationId xmlns:a16="http://schemas.microsoft.com/office/drawing/2014/main" id="{58B93FC9-448B-4F91-99D7-20F5C0967711}"/>
                  </a:ext>
                </a:extLst>
              </p:cNvPr>
              <p:cNvSpPr/>
              <p:nvPr/>
            </p:nvSpPr>
            <p:spPr>
              <a:xfrm>
                <a:off x="2581730" y="2273088"/>
                <a:ext cx="1378650" cy="1176548"/>
              </a:xfrm>
              <a:prstGeom prst="rect">
                <a:avLst/>
              </a:prstGeom>
              <a:solidFill>
                <a:srgbClr val="FF0000">
                  <a:alpha val="63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18" name="TextBox 17">
                <a:extLst>
                  <a:ext uri="{FF2B5EF4-FFF2-40B4-BE49-F238E27FC236}">
                    <a16:creationId xmlns:a16="http://schemas.microsoft.com/office/drawing/2014/main" id="{CF17ECDB-BA33-44BE-8736-C4A46DE93095}"/>
                  </a:ext>
                </a:extLst>
              </p:cNvPr>
              <p:cNvSpPr txBox="1"/>
              <p:nvPr/>
            </p:nvSpPr>
            <p:spPr>
              <a:xfrm>
                <a:off x="2944793" y="2206422"/>
                <a:ext cx="1015586" cy="1184940"/>
              </a:xfrm>
              <a:prstGeom prst="rect">
                <a:avLst/>
              </a:prstGeom>
              <a:noFill/>
            </p:spPr>
            <p:txBody>
              <a:bodyPr wrap="square" rtlCol="0">
                <a:spAutoFit/>
              </a:bodyPr>
              <a:lstStyle/>
              <a:p>
                <a:pPr algn="ctr"/>
                <a:r>
                  <a:rPr lang="en-US" sz="8640" b="1">
                    <a:solidFill>
                      <a:srgbClr val="002060"/>
                    </a:solidFill>
                    <a:latin typeface="Tahoma" panose="020B0604030504040204" pitchFamily="34" charset="0"/>
                  </a:rPr>
                  <a:t>I</a:t>
                </a:r>
                <a:endParaRPr lang="en-US" sz="8640" b="1" dirty="0">
                  <a:solidFill>
                    <a:srgbClr val="002060"/>
                  </a:solidFill>
                  <a:latin typeface="Tahoma" panose="020B0604030504040204" pitchFamily="34" charset="0"/>
                </a:endParaRPr>
              </a:p>
            </p:txBody>
          </p:sp>
        </p:grpSp>
        <p:sp>
          <p:nvSpPr>
            <p:cNvPr id="19" name="TextBox 18">
              <a:extLst>
                <a:ext uri="{FF2B5EF4-FFF2-40B4-BE49-F238E27FC236}">
                  <a16:creationId xmlns:a16="http://schemas.microsoft.com/office/drawing/2014/main" id="{D896F7CA-B74B-46B0-949B-CF246834C057}"/>
                </a:ext>
              </a:extLst>
            </p:cNvPr>
            <p:cNvSpPr txBox="1"/>
            <p:nvPr/>
          </p:nvSpPr>
          <p:spPr>
            <a:xfrm>
              <a:off x="4559157" y="2414171"/>
              <a:ext cx="3052698" cy="769442"/>
            </a:xfrm>
            <a:prstGeom prst="rect">
              <a:avLst/>
            </a:prstGeom>
            <a:noFill/>
          </p:spPr>
          <p:txBody>
            <a:bodyPr wrap="square" rtlCol="0">
              <a:spAutoFit/>
            </a:bodyPr>
            <a:lstStyle/>
            <a:p>
              <a:r>
                <a:rPr lang="en-US" sz="5400" b="1" dirty="0">
                  <a:solidFill>
                    <a:srgbClr val="002060"/>
                  </a:solidFill>
                  <a:latin typeface="Times New Roman" pitchFamily="18" charset="0"/>
                  <a:ea typeface="Tahoma" panose="020B0604030504040204" pitchFamily="34" charset="0"/>
                  <a:cs typeface="Times New Roman" pitchFamily="18" charset="0"/>
                </a:rPr>
                <a:t>MỞ ĐẦU</a:t>
              </a:r>
            </a:p>
          </p:txBody>
        </p:sp>
      </p:grpSp>
      <p:grpSp>
        <p:nvGrpSpPr>
          <p:cNvPr id="2051" name="Group 2050">
            <a:extLst>
              <a:ext uri="{FF2B5EF4-FFF2-40B4-BE49-F238E27FC236}">
                <a16:creationId xmlns:a16="http://schemas.microsoft.com/office/drawing/2014/main" id="{2A21DFBF-DE38-EFA0-4319-814BB19C1C47}"/>
              </a:ext>
            </a:extLst>
          </p:cNvPr>
          <p:cNvGrpSpPr/>
          <p:nvPr/>
        </p:nvGrpSpPr>
        <p:grpSpPr>
          <a:xfrm>
            <a:off x="2107397" y="4170218"/>
            <a:ext cx="10018500" cy="1573524"/>
            <a:chOff x="2148053" y="3330104"/>
            <a:chExt cx="8348750" cy="1412847"/>
          </a:xfrm>
        </p:grpSpPr>
        <p:sp>
          <p:nvSpPr>
            <p:cNvPr id="21" name="Rectangle 20">
              <a:extLst>
                <a:ext uri="{FF2B5EF4-FFF2-40B4-BE49-F238E27FC236}">
                  <a16:creationId xmlns:a16="http://schemas.microsoft.com/office/drawing/2014/main" id="{C299E9E2-C76D-4EAF-AC3B-6C5377515F16}"/>
                </a:ext>
              </a:extLst>
            </p:cNvPr>
            <p:cNvSpPr/>
            <p:nvPr/>
          </p:nvSpPr>
          <p:spPr>
            <a:xfrm>
              <a:off x="4162789" y="3603224"/>
              <a:ext cx="6334014" cy="995888"/>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22" name="Group 21">
              <a:extLst>
                <a:ext uri="{FF2B5EF4-FFF2-40B4-BE49-F238E27FC236}">
                  <a16:creationId xmlns:a16="http://schemas.microsoft.com/office/drawing/2014/main" id="{A40AA362-FF7B-4FB2-AFEE-A5BDF1927B51}"/>
                </a:ext>
              </a:extLst>
            </p:cNvPr>
            <p:cNvGrpSpPr/>
            <p:nvPr/>
          </p:nvGrpSpPr>
          <p:grpSpPr>
            <a:xfrm>
              <a:off x="2148053" y="3330104"/>
              <a:ext cx="1274615" cy="1412847"/>
              <a:chOff x="204953" y="1829690"/>
              <a:chExt cx="1274615" cy="1412847"/>
            </a:xfrm>
          </p:grpSpPr>
          <p:cxnSp>
            <p:nvCxnSpPr>
              <p:cNvPr id="23" name="Straight Connector 22">
                <a:extLst>
                  <a:ext uri="{FF2B5EF4-FFF2-40B4-BE49-F238E27FC236}">
                    <a16:creationId xmlns:a16="http://schemas.microsoft.com/office/drawing/2014/main" id="{98E871A8-4760-4688-B6A6-0F7F5E918434}"/>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A87E5F-54B9-45FF-8AAF-0BACC7BCAEC5}"/>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50FA8A-7D67-45F4-BCDD-04A454C54E54}"/>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C04B5300-C750-44DD-BCFB-2DF944F5F6B6}"/>
                </a:ext>
              </a:extLst>
            </p:cNvPr>
            <p:cNvSpPr txBox="1"/>
            <p:nvPr/>
          </p:nvSpPr>
          <p:spPr>
            <a:xfrm>
              <a:off x="4296314" y="3716448"/>
              <a:ext cx="6006241" cy="769441"/>
            </a:xfrm>
            <a:prstGeom prst="rect">
              <a:avLst/>
            </a:prstGeom>
            <a:noFill/>
          </p:spPr>
          <p:txBody>
            <a:bodyPr wrap="square" rtlCol="0">
              <a:spAutoFit/>
            </a:bodyPr>
            <a:lstStyle/>
            <a:p>
              <a:r>
                <a:rPr lang="en-US" sz="5400" b="1">
                  <a:solidFill>
                    <a:srgbClr val="002060"/>
                  </a:solidFill>
                  <a:latin typeface="Times New Roman" pitchFamily="18" charset="0"/>
                  <a:ea typeface="Tahoma" panose="020B0604030504040204" pitchFamily="34" charset="0"/>
                  <a:cs typeface="Times New Roman" pitchFamily="18" charset="0"/>
                </a:rPr>
                <a:t>NỘI DUNG BÁO CÁO</a:t>
              </a:r>
              <a:endParaRPr lang="en-US" sz="5400" b="1" dirty="0">
                <a:solidFill>
                  <a:srgbClr val="002060"/>
                </a:solidFill>
                <a:latin typeface="Times New Roman" pitchFamily="18" charset="0"/>
                <a:ea typeface="Tahoma" panose="020B0604030504040204" pitchFamily="34" charset="0"/>
                <a:cs typeface="Times New Roman" pitchFamily="18" charset="0"/>
              </a:endParaRPr>
            </a:p>
          </p:txBody>
        </p:sp>
        <p:grpSp>
          <p:nvGrpSpPr>
            <p:cNvPr id="3" name="Group 2">
              <a:extLst>
                <a:ext uri="{FF2B5EF4-FFF2-40B4-BE49-F238E27FC236}">
                  <a16:creationId xmlns:a16="http://schemas.microsoft.com/office/drawing/2014/main" id="{5FE6EBB8-5ADC-D9F7-A31D-C4B8E4027F8C}"/>
                </a:ext>
              </a:extLst>
            </p:cNvPr>
            <p:cNvGrpSpPr/>
            <p:nvPr/>
          </p:nvGrpSpPr>
          <p:grpSpPr>
            <a:xfrm>
              <a:off x="2581730" y="3414172"/>
              <a:ext cx="1275022" cy="1276731"/>
              <a:chOff x="2581730" y="3414172"/>
              <a:chExt cx="1275022" cy="1276731"/>
            </a:xfrm>
          </p:grpSpPr>
          <p:sp>
            <p:nvSpPr>
              <p:cNvPr id="20" name="Rectangle 19">
                <a:extLst>
                  <a:ext uri="{FF2B5EF4-FFF2-40B4-BE49-F238E27FC236}">
                    <a16:creationId xmlns:a16="http://schemas.microsoft.com/office/drawing/2014/main" id="{BA0D3BAE-B86B-4EED-8298-9B119AA559AA}"/>
                  </a:ext>
                </a:extLst>
              </p:cNvPr>
              <p:cNvSpPr/>
              <p:nvPr/>
            </p:nvSpPr>
            <p:spPr>
              <a:xfrm>
                <a:off x="2581730" y="3422564"/>
                <a:ext cx="1275022" cy="1176548"/>
              </a:xfrm>
              <a:prstGeom prst="rect">
                <a:avLst/>
              </a:prstGeom>
              <a:solidFill>
                <a:srgbClr val="FF0000">
                  <a:alpha val="6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6" name="TextBox 35">
                <a:extLst>
                  <a:ext uri="{FF2B5EF4-FFF2-40B4-BE49-F238E27FC236}">
                    <a16:creationId xmlns:a16="http://schemas.microsoft.com/office/drawing/2014/main" id="{65D9867F-1AF8-41D5-8838-9233B9DED158}"/>
                  </a:ext>
                </a:extLst>
              </p:cNvPr>
              <p:cNvSpPr txBox="1"/>
              <p:nvPr/>
            </p:nvSpPr>
            <p:spPr>
              <a:xfrm>
                <a:off x="2700103" y="3414172"/>
                <a:ext cx="1070374" cy="1276731"/>
              </a:xfrm>
              <a:prstGeom prst="rect">
                <a:avLst/>
              </a:prstGeom>
              <a:noFill/>
            </p:spPr>
            <p:txBody>
              <a:bodyPr wrap="square" rtlCol="0">
                <a:spAutoFit/>
              </a:bodyPr>
              <a:lstStyle/>
              <a:p>
                <a:pPr algn="ctr"/>
                <a:r>
                  <a:rPr lang="en-US" sz="8640" b="1">
                    <a:solidFill>
                      <a:srgbClr val="002060"/>
                    </a:solidFill>
                    <a:latin typeface="Tahoma" panose="020B0604030504040204" pitchFamily="34" charset="0"/>
                  </a:rPr>
                  <a:t>II</a:t>
                </a:r>
                <a:endParaRPr lang="en-US" sz="8640" b="1" dirty="0">
                  <a:solidFill>
                    <a:srgbClr val="002060"/>
                  </a:solidFill>
                  <a:latin typeface="Tahoma" panose="020B0604030504040204" pitchFamily="34" charset="0"/>
                </a:endParaRPr>
              </a:p>
            </p:txBody>
          </p:sp>
        </p:grpSp>
      </p:grpSp>
      <p:grpSp>
        <p:nvGrpSpPr>
          <p:cNvPr id="10" name="Group 9">
            <a:extLst>
              <a:ext uri="{FF2B5EF4-FFF2-40B4-BE49-F238E27FC236}">
                <a16:creationId xmlns:a16="http://schemas.microsoft.com/office/drawing/2014/main" id="{082C07AB-038D-5461-A4AE-5FCFEED2BC1D}"/>
              </a:ext>
            </a:extLst>
          </p:cNvPr>
          <p:cNvGrpSpPr/>
          <p:nvPr/>
        </p:nvGrpSpPr>
        <p:grpSpPr>
          <a:xfrm>
            <a:off x="2107397" y="5934578"/>
            <a:ext cx="11968821" cy="1695416"/>
            <a:chOff x="2107397" y="5934578"/>
            <a:chExt cx="11968821" cy="1695416"/>
          </a:xfrm>
        </p:grpSpPr>
        <p:grpSp>
          <p:nvGrpSpPr>
            <p:cNvPr id="30" name="Group 29">
              <a:extLst>
                <a:ext uri="{FF2B5EF4-FFF2-40B4-BE49-F238E27FC236}">
                  <a16:creationId xmlns:a16="http://schemas.microsoft.com/office/drawing/2014/main" id="{9BD902EF-6619-4268-B941-2A74E2E9AC15}"/>
                </a:ext>
              </a:extLst>
            </p:cNvPr>
            <p:cNvGrpSpPr/>
            <p:nvPr/>
          </p:nvGrpSpPr>
          <p:grpSpPr>
            <a:xfrm>
              <a:off x="2107397" y="5934578"/>
              <a:ext cx="1529538" cy="1695416"/>
              <a:chOff x="204953" y="1829690"/>
              <a:chExt cx="1274615" cy="1412847"/>
            </a:xfrm>
          </p:grpSpPr>
          <p:cxnSp>
            <p:nvCxnSpPr>
              <p:cNvPr id="31" name="Straight Connector 30">
                <a:extLst>
                  <a:ext uri="{FF2B5EF4-FFF2-40B4-BE49-F238E27FC236}">
                    <a16:creationId xmlns:a16="http://schemas.microsoft.com/office/drawing/2014/main" id="{D5F8A178-D6D6-453B-94C0-D62AAA962752}"/>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155C564-2361-4DDB-9A80-42729A040F02}"/>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3F6062C-6CEB-4733-AA9B-BE2BB8AD1036}"/>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2052" name="Group 2051">
              <a:extLst>
                <a:ext uri="{FF2B5EF4-FFF2-40B4-BE49-F238E27FC236}">
                  <a16:creationId xmlns:a16="http://schemas.microsoft.com/office/drawing/2014/main" id="{3B01C716-2255-5448-76AE-8291249896A1}"/>
                </a:ext>
              </a:extLst>
            </p:cNvPr>
            <p:cNvGrpSpPr/>
            <p:nvPr/>
          </p:nvGrpSpPr>
          <p:grpSpPr>
            <a:xfrm>
              <a:off x="2593746" y="6228559"/>
              <a:ext cx="11191528" cy="1239041"/>
              <a:chOff x="2648946" y="5388879"/>
              <a:chExt cx="8066570" cy="1176548"/>
            </a:xfrm>
          </p:grpSpPr>
          <p:sp>
            <p:nvSpPr>
              <p:cNvPr id="29" name="Rectangle 28">
                <a:extLst>
                  <a:ext uri="{FF2B5EF4-FFF2-40B4-BE49-F238E27FC236}">
                    <a16:creationId xmlns:a16="http://schemas.microsoft.com/office/drawing/2014/main" id="{4F4E4127-B253-4EED-A80C-B73CBA8A44CB}"/>
                  </a:ext>
                </a:extLst>
              </p:cNvPr>
              <p:cNvSpPr/>
              <p:nvPr/>
            </p:nvSpPr>
            <p:spPr>
              <a:xfrm>
                <a:off x="4260259" y="5388879"/>
                <a:ext cx="6455257" cy="1176548"/>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5" name="Group 4">
                <a:extLst>
                  <a:ext uri="{FF2B5EF4-FFF2-40B4-BE49-F238E27FC236}">
                    <a16:creationId xmlns:a16="http://schemas.microsoft.com/office/drawing/2014/main" id="{171EB088-54E8-8D77-A968-C59D3360E57A}"/>
                  </a:ext>
                </a:extLst>
              </p:cNvPr>
              <p:cNvGrpSpPr/>
              <p:nvPr/>
            </p:nvGrpSpPr>
            <p:grpSpPr>
              <a:xfrm>
                <a:off x="2648946" y="5388879"/>
                <a:ext cx="1156385" cy="1176548"/>
                <a:chOff x="2648946" y="5388879"/>
                <a:chExt cx="1156385" cy="1176548"/>
              </a:xfrm>
            </p:grpSpPr>
            <p:sp>
              <p:nvSpPr>
                <p:cNvPr id="28" name="Rectangle 27">
                  <a:extLst>
                    <a:ext uri="{FF2B5EF4-FFF2-40B4-BE49-F238E27FC236}">
                      <a16:creationId xmlns:a16="http://schemas.microsoft.com/office/drawing/2014/main" id="{123DB92C-3CDA-4B1B-808B-3937DE135431}"/>
                    </a:ext>
                  </a:extLst>
                </p:cNvPr>
                <p:cNvSpPr/>
                <p:nvPr/>
              </p:nvSpPr>
              <p:spPr>
                <a:xfrm>
                  <a:off x="2648946" y="5388879"/>
                  <a:ext cx="1156385" cy="1176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7" name="TextBox 36">
                  <a:extLst>
                    <a:ext uri="{FF2B5EF4-FFF2-40B4-BE49-F238E27FC236}">
                      <a16:creationId xmlns:a16="http://schemas.microsoft.com/office/drawing/2014/main" id="{910056FB-ABB6-4C78-8B31-39E6B4817640}"/>
                    </a:ext>
                  </a:extLst>
                </p:cNvPr>
                <p:cNvSpPr txBox="1"/>
                <p:nvPr/>
              </p:nvSpPr>
              <p:spPr>
                <a:xfrm>
                  <a:off x="2652388" y="5389281"/>
                  <a:ext cx="1120831" cy="1149157"/>
                </a:xfrm>
                <a:prstGeom prst="rect">
                  <a:avLst/>
                </a:prstGeom>
                <a:solidFill>
                  <a:srgbClr val="FF0000">
                    <a:alpha val="74000"/>
                  </a:srgbClr>
                </a:solidFill>
              </p:spPr>
              <p:txBody>
                <a:bodyPr wrap="square" rtlCol="0">
                  <a:spAutoFit/>
                </a:bodyPr>
                <a:lstStyle/>
                <a:p>
                  <a:pPr algn="ctr"/>
                  <a:r>
                    <a:rPr lang="en-US" sz="7200" b="1">
                      <a:solidFill>
                        <a:srgbClr val="002060"/>
                      </a:solidFill>
                      <a:latin typeface="Tahoma" panose="020B0604030504040204" pitchFamily="34" charset="0"/>
                    </a:rPr>
                    <a:t>III</a:t>
                  </a:r>
                  <a:endParaRPr lang="en-US" sz="7200" b="1" dirty="0">
                    <a:solidFill>
                      <a:srgbClr val="002060"/>
                    </a:solidFill>
                    <a:latin typeface="Tahoma" panose="020B0604030504040204" pitchFamily="34" charset="0"/>
                  </a:endParaRPr>
                </a:p>
              </p:txBody>
            </p:sp>
          </p:grpSp>
        </p:grpSp>
        <p:sp>
          <p:nvSpPr>
            <p:cNvPr id="38" name="TextBox 37">
              <a:extLst>
                <a:ext uri="{FF2B5EF4-FFF2-40B4-BE49-F238E27FC236}">
                  <a16:creationId xmlns:a16="http://schemas.microsoft.com/office/drawing/2014/main" id="{D896F7CA-B74B-46B0-949B-CF246834C057}"/>
                </a:ext>
              </a:extLst>
            </p:cNvPr>
            <p:cNvSpPr txBox="1"/>
            <p:nvPr/>
          </p:nvSpPr>
          <p:spPr>
            <a:xfrm>
              <a:off x="4835281" y="6230209"/>
              <a:ext cx="9240937" cy="923330"/>
            </a:xfrm>
            <a:prstGeom prst="rect">
              <a:avLst/>
            </a:prstGeom>
            <a:noFill/>
          </p:spPr>
          <p:txBody>
            <a:bodyPr wrap="square" rtlCol="0">
              <a:spAutoFit/>
            </a:bodyPr>
            <a:lstStyle/>
            <a:p>
              <a:r>
                <a:rPr lang="en-US" sz="5400" b="1" dirty="0">
                  <a:solidFill>
                    <a:srgbClr val="002060"/>
                  </a:solidFill>
                  <a:latin typeface="Times New Roman" pitchFamily="18" charset="0"/>
                  <a:ea typeface="Tahoma" panose="020B0604030504040204" pitchFamily="34" charset="0"/>
                  <a:cs typeface="Times New Roman" pitchFamily="18" charset="0"/>
                </a:rPr>
                <a:t>KẾT LUẬN VÀ KIẾN NGHỊ</a:t>
              </a:r>
            </a:p>
          </p:txBody>
        </p:sp>
      </p:grpSp>
    </p:spTree>
    <p:extLst>
      <p:ext uri="{BB962C8B-B14F-4D97-AF65-F5344CB8AC3E}">
        <p14:creationId xmlns:p14="http://schemas.microsoft.com/office/powerpoint/2010/main" val="1725240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125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49"/>
                                        </p:tgtEl>
                                        <p:attrNameLst>
                                          <p:attrName>style.visibility</p:attrName>
                                        </p:attrNameLst>
                                      </p:cBhvr>
                                      <p:to>
                                        <p:strVal val="visible"/>
                                      </p:to>
                                    </p:set>
                                    <p:animEffect transition="in" filter="circle(in)">
                                      <p:cBhvr>
                                        <p:cTn id="12" dur="1250"/>
                                        <p:tgtEl>
                                          <p:spTgt spid="2049"/>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051"/>
                                        </p:tgtEl>
                                        <p:attrNameLst>
                                          <p:attrName>style.visibility</p:attrName>
                                        </p:attrNameLst>
                                      </p:cBhvr>
                                      <p:to>
                                        <p:strVal val="visible"/>
                                      </p:to>
                                    </p:set>
                                    <p:animEffect transition="in" filter="circle(in)">
                                      <p:cBhvr>
                                        <p:cTn id="17" dur="1250"/>
                                        <p:tgtEl>
                                          <p:spTgt spid="205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in)">
                                      <p:cBhvr>
                                        <p:cTn id="22" dur="12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766205" y="1701597"/>
            <a:ext cx="3999759" cy="1877437"/>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indent="457200" algn="just"/>
            <a:r>
              <a:rPr lang="vi-VN" sz="2800" b="1" spc="55">
                <a:solidFill>
                  <a:prstClr val="black"/>
                </a:solidFill>
                <a:latin typeface="Times New Roman"/>
                <a:ea typeface="Calibri"/>
              </a:rPr>
              <a:t>Bước 1: Tạo nhóm PHHS để tuyên truyền giáo dục KNS </a:t>
            </a:r>
            <a:r>
              <a:rPr lang="en-US" sz="3200" b="1" i="1">
                <a:solidFill>
                  <a:prstClr val="black"/>
                </a:solidFill>
                <a:latin typeface="Times New Roman"/>
                <a:ea typeface="Times New Roman"/>
              </a:rPr>
              <a:t>Em </a:t>
            </a:r>
            <a:r>
              <a:rPr lang="en-US" sz="2800" b="1">
                <a:solidFill>
                  <a:srgbClr val="001D35"/>
                </a:solidFill>
                <a:latin typeface="Times New Roman" pitchFamily="18" charset="0"/>
                <a:cs typeface="Times New Roman" pitchFamily="18" charset="0"/>
              </a:rPr>
              <a:t>và công việc hằng ngày.</a:t>
            </a:r>
            <a:endParaRPr lang="en-US" sz="2800">
              <a:solidFill>
                <a:prstClr val="black"/>
              </a:solidFill>
              <a:latin typeface="Arial"/>
              <a:ea typeface="Calibri"/>
            </a:endParaRPr>
          </a:p>
        </p:txBody>
      </p:sp>
      <p:sp>
        <p:nvSpPr>
          <p:cNvPr id="12" name="TextBox 11">
            <a:extLst>
              <a:ext uri="{FF2B5EF4-FFF2-40B4-BE49-F238E27FC236}">
                <a16:creationId xmlns:a16="http://schemas.microsoft.com/office/drawing/2014/main" id="{9CB0D32B-09FC-CF18-BF2E-C50EF6323E07}"/>
              </a:ext>
            </a:extLst>
          </p:cNvPr>
          <p:cNvSpPr txBox="1"/>
          <p:nvPr/>
        </p:nvSpPr>
        <p:spPr>
          <a:xfrm flipH="1">
            <a:off x="193960" y="351700"/>
            <a:ext cx="13799130" cy="1077218"/>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indent="457200" algn="just">
              <a:spcAft>
                <a:spcPts val="750"/>
              </a:spcAft>
            </a:pPr>
            <a:r>
              <a:rPr lang="en-US" sz="3200" b="1" i="1">
                <a:solidFill>
                  <a:prstClr val="black"/>
                </a:solidFill>
                <a:latin typeface="Times New Roman"/>
                <a:ea typeface="Times New Roman"/>
              </a:rPr>
              <a:t>*</a:t>
            </a:r>
            <a:r>
              <a:rPr lang="pl-PL" sz="3200" b="1" i="1">
                <a:solidFill>
                  <a:prstClr val="black"/>
                </a:solidFill>
                <a:latin typeface="Times New Roman"/>
                <a:ea typeface="Times New Roman"/>
              </a:rPr>
              <a:t>Phối hợp với phụ huynh trong công tác giáo dục</a:t>
            </a:r>
            <a:r>
              <a:rPr lang="en-US" sz="3200" b="1" i="1">
                <a:solidFill>
                  <a:prstClr val="black"/>
                </a:solidFill>
                <a:latin typeface="Times New Roman"/>
                <a:ea typeface="Times New Roman"/>
              </a:rPr>
              <a:t> KNS về KNTPV với chủ đề: Em </a:t>
            </a:r>
            <a:r>
              <a:rPr lang="en-US" sz="2800" b="1">
                <a:solidFill>
                  <a:srgbClr val="001D35"/>
                </a:solidFill>
                <a:latin typeface="Times New Roman" pitchFamily="18" charset="0"/>
                <a:cs typeface="Times New Roman" pitchFamily="18" charset="0"/>
              </a:rPr>
              <a:t>và công việc hằng ngày.</a:t>
            </a:r>
            <a:endParaRPr lang="en-US" sz="2800" b="1">
              <a:latin typeface="Times New Roman" pitchFamily="18" charset="0"/>
              <a:ea typeface="Calibri"/>
              <a:cs typeface="Times New Roman" pitchFamily="18" charset="0"/>
            </a:endParaRPr>
          </a:p>
        </p:txBody>
      </p:sp>
      <p:sp>
        <p:nvSpPr>
          <p:cNvPr id="13" name="Rectangle 12"/>
          <p:cNvSpPr/>
          <p:nvPr/>
        </p:nvSpPr>
        <p:spPr>
          <a:xfrm>
            <a:off x="4919115" y="1701597"/>
            <a:ext cx="4349576" cy="2595582"/>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indent="457200" algn="just">
              <a:spcAft>
                <a:spcPts val="750"/>
              </a:spcAft>
            </a:pPr>
            <a:r>
              <a:rPr lang="vi-VN" sz="3200" b="1" spc="55">
                <a:latin typeface="Times New Roman"/>
                <a:ea typeface="Calibri"/>
              </a:rPr>
              <a:t>Bước </a:t>
            </a:r>
            <a:r>
              <a:rPr lang="en-US" sz="3200" b="1" spc="55">
                <a:latin typeface="Times New Roman"/>
                <a:ea typeface="Calibri"/>
              </a:rPr>
              <a:t>2</a:t>
            </a:r>
            <a:r>
              <a:rPr lang="vi-VN" sz="3200" b="1" spc="55">
                <a:latin typeface="Times New Roman"/>
                <a:ea typeface="Calibri"/>
              </a:rPr>
              <a:t>: Trao đổi PHHS nội dung cần giáo dục KNS</a:t>
            </a:r>
            <a:r>
              <a:rPr lang="en-US" sz="3200" b="1" spc="55">
                <a:latin typeface="Times New Roman"/>
                <a:ea typeface="Calibri"/>
              </a:rPr>
              <a:t> </a:t>
            </a:r>
            <a:r>
              <a:rPr lang="en-US" sz="3200" b="1" i="1">
                <a:solidFill>
                  <a:prstClr val="black"/>
                </a:solidFill>
                <a:latin typeface="Times New Roman"/>
                <a:ea typeface="Times New Roman"/>
              </a:rPr>
              <a:t>Em </a:t>
            </a:r>
            <a:r>
              <a:rPr lang="en-US" sz="2800" b="1">
                <a:solidFill>
                  <a:srgbClr val="001D35"/>
                </a:solidFill>
                <a:latin typeface="Times New Roman" pitchFamily="18" charset="0"/>
                <a:cs typeface="Times New Roman" pitchFamily="18" charset="0"/>
              </a:rPr>
              <a:t>và công việc hằng ngày.</a:t>
            </a:r>
            <a:endParaRPr lang="en-US" sz="2800" b="1">
              <a:solidFill>
                <a:prstClr val="black"/>
              </a:solidFill>
              <a:latin typeface="Times New Roman" pitchFamily="18" charset="0"/>
              <a:ea typeface="Calibri"/>
              <a:cs typeface="Times New Roman" pitchFamily="18" charset="0"/>
            </a:endParaRPr>
          </a:p>
          <a:p>
            <a:pPr algn="just">
              <a:spcAft>
                <a:spcPts val="0"/>
              </a:spcAft>
            </a:pPr>
            <a:r>
              <a:rPr lang="vi-VN" sz="3200" b="1" spc="55">
                <a:latin typeface="Times New Roman"/>
                <a:ea typeface="Calibri"/>
              </a:rPr>
              <a:t> trực tiếp và gián tiếp</a:t>
            </a:r>
            <a:r>
              <a:rPr lang="en-US" sz="3200" b="1" spc="55">
                <a:latin typeface="Times New Roman"/>
                <a:ea typeface="Calibri"/>
              </a:rPr>
              <a:t>.</a:t>
            </a:r>
          </a:p>
        </p:txBody>
      </p:sp>
    </p:spTree>
    <p:extLst>
      <p:ext uri="{BB962C8B-B14F-4D97-AF65-F5344CB8AC3E}">
        <p14:creationId xmlns:p14="http://schemas.microsoft.com/office/powerpoint/2010/main" val="592135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29B4F-7924-4EE8-B792-D1A72DD40BCB}"/>
              </a:ext>
            </a:extLst>
          </p:cNvPr>
          <p:cNvSpPr txBox="1"/>
          <p:nvPr/>
        </p:nvSpPr>
        <p:spPr>
          <a:xfrm>
            <a:off x="415638" y="459524"/>
            <a:ext cx="6165271" cy="58785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just">
              <a:lnSpc>
                <a:spcPct val="115000"/>
              </a:lnSpc>
              <a:spcBef>
                <a:spcPts val="300"/>
              </a:spcBef>
              <a:spcAft>
                <a:spcPts val="300"/>
              </a:spcAft>
              <a:tabLst>
                <a:tab pos="352425" algn="l"/>
              </a:tabLst>
            </a:pPr>
            <a:r>
              <a:rPr lang="vi-VN" sz="2800" b="1">
                <a:solidFill>
                  <a:srgbClr val="002060"/>
                </a:solidFill>
                <a:latin typeface="Times New Roman"/>
              </a:rPr>
              <a:t>III.</a:t>
            </a:r>
            <a:r>
              <a:rPr lang="vi-VN" sz="2800">
                <a:solidFill>
                  <a:srgbClr val="002060"/>
                </a:solidFill>
                <a:latin typeface="Times New Roman"/>
              </a:rPr>
              <a:t> </a:t>
            </a:r>
            <a:r>
              <a:rPr lang="vi-VN" sz="2800" b="1">
                <a:solidFill>
                  <a:srgbClr val="002060"/>
                </a:solidFill>
                <a:latin typeface="Times New Roman"/>
                <a:ea typeface="Times New Roman"/>
              </a:rPr>
              <a:t>K	ẾT LUẬN VÀ KHUYẾN NGHỊ</a:t>
            </a:r>
            <a:endParaRPr lang="en-US" sz="2400">
              <a:effectLst/>
              <a:latin typeface="Arial"/>
              <a:ea typeface="Calibri"/>
            </a:endParaRPr>
          </a:p>
        </p:txBody>
      </p:sp>
      <p:sp>
        <p:nvSpPr>
          <p:cNvPr id="6" name="Rectangle 5"/>
          <p:cNvSpPr/>
          <p:nvPr/>
        </p:nvSpPr>
        <p:spPr>
          <a:xfrm>
            <a:off x="415638" y="1183510"/>
            <a:ext cx="13812980" cy="6494085"/>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indent="450215" algn="just">
              <a:tabLst>
                <a:tab pos="352425" algn="l"/>
              </a:tabLst>
            </a:pPr>
            <a:r>
              <a:rPr lang="vi-VN" sz="3200" b="1">
                <a:solidFill>
                  <a:srgbClr val="002060"/>
                </a:solidFill>
                <a:latin typeface="Times New Roman"/>
                <a:ea typeface="Times New Roman"/>
              </a:rPr>
              <a:t>1. Kết luận</a:t>
            </a:r>
            <a:endParaRPr lang="en-US" sz="3200">
              <a:latin typeface="Arial"/>
              <a:ea typeface="Calibri"/>
            </a:endParaRPr>
          </a:p>
          <a:p>
            <a:pPr indent="450215" algn="just"/>
            <a:r>
              <a:rPr lang="vi-VN" sz="3200">
                <a:latin typeface="Times New Roman"/>
                <a:ea typeface="Times New Roman"/>
              </a:rPr>
              <a:t>Sau quá trình áp dụng các biện pháp giáo dục kỹ năng sống cho học sinh khuyết tật trí tuệ HSKTTT, kết quả đạt được rất tích cực, thể hiện qua các khía cạnh sau:</a:t>
            </a:r>
            <a:endParaRPr lang="en-US" sz="3200">
              <a:latin typeface="Arial"/>
              <a:ea typeface="Calibri"/>
            </a:endParaRPr>
          </a:p>
          <a:p>
            <a:pPr indent="450215" algn="just"/>
            <a:r>
              <a:rPr lang="vi-VN" sz="3200">
                <a:latin typeface="Times New Roman"/>
                <a:ea typeface="Times New Roman"/>
              </a:rPr>
              <a:t> • Học sinh có khả năng hòa nhập tốt hơn, cư xử lịch sự, bình tĩnh trong giao tiếp và biết cách giải quyết mâu thuẫn theo hướng tích cực.</a:t>
            </a:r>
            <a:endParaRPr lang="en-US" sz="3200">
              <a:latin typeface="Arial"/>
              <a:ea typeface="Calibri"/>
            </a:endParaRPr>
          </a:p>
          <a:p>
            <a:pPr indent="450215" algn="just"/>
            <a:r>
              <a:rPr lang="vi-VN" sz="3200">
                <a:latin typeface="Times New Roman"/>
                <a:ea typeface="Times New Roman"/>
              </a:rPr>
              <a:t> • Các kỹ năng sống được vận dụng hiệu quả vào sinh hoạt hàng ngày tại trường, ở nhà và trong cộng đồng.</a:t>
            </a:r>
            <a:endParaRPr lang="en-US" sz="3200">
              <a:latin typeface="Arial"/>
              <a:ea typeface="Calibri"/>
            </a:endParaRPr>
          </a:p>
          <a:p>
            <a:pPr indent="450215" algn="just"/>
            <a:r>
              <a:rPr lang="vi-VN" sz="3200">
                <a:latin typeface="Times New Roman"/>
                <a:ea typeface="Times New Roman"/>
              </a:rPr>
              <a:t> • Học sinh yêu thích đến trường, hứng thú với việc học và tham gia nhiệt tình vào các hoạt động tập thể.</a:t>
            </a:r>
            <a:endParaRPr lang="en-US" sz="3200">
              <a:latin typeface="Arial"/>
              <a:ea typeface="Calibri"/>
            </a:endParaRPr>
          </a:p>
          <a:p>
            <a:pPr indent="450215" algn="just">
              <a:tabLst>
                <a:tab pos="352425" algn="l"/>
              </a:tabLst>
            </a:pPr>
            <a:r>
              <a:rPr lang="vi-VN" sz="3200">
                <a:latin typeface="Times New Roman"/>
                <a:ea typeface="Times New Roman"/>
              </a:rPr>
              <a:t> • Giáo viên có động lực đổi mới phương pháp giảng dạy, tích cực hơn trong công tác giáo dục KNS.</a:t>
            </a:r>
            <a:endParaRPr lang="en-US" sz="3200">
              <a:latin typeface="Arial"/>
              <a:ea typeface="Calibri"/>
            </a:endParaRPr>
          </a:p>
          <a:p>
            <a:pPr indent="450215" algn="just">
              <a:tabLst>
                <a:tab pos="352425" algn="l"/>
              </a:tabLst>
            </a:pPr>
            <a:r>
              <a:rPr lang="vi-VN" sz="3200">
                <a:latin typeface="Times New Roman"/>
                <a:ea typeface="Times New Roman"/>
              </a:rPr>
              <a:t> • Phụ huynh an tâm, sẵn sàng đồng hành cùng nhà trường trong việc rèn luyện và phát triển toàn diện cho con em mình.</a:t>
            </a:r>
            <a:r>
              <a:rPr lang="vi-VN" sz="3200" b="1">
                <a:solidFill>
                  <a:srgbClr val="000000"/>
                </a:solidFill>
                <a:latin typeface="Times New Roman"/>
                <a:ea typeface="Times New Roman"/>
              </a:rPr>
              <a:t> </a:t>
            </a:r>
            <a:endParaRPr lang="en-US" sz="3200">
              <a:latin typeface="Arial"/>
              <a:ea typeface="Calibri"/>
            </a:endParaRPr>
          </a:p>
        </p:txBody>
      </p:sp>
    </p:spTree>
    <p:extLst>
      <p:ext uri="{BB962C8B-B14F-4D97-AF65-F5344CB8AC3E}">
        <p14:creationId xmlns:p14="http://schemas.microsoft.com/office/powerpoint/2010/main" val="29395794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9529B4F-7924-4EE8-B792-D1A72DD40BCB}"/>
              </a:ext>
            </a:extLst>
          </p:cNvPr>
          <p:cNvSpPr txBox="1"/>
          <p:nvPr/>
        </p:nvSpPr>
        <p:spPr>
          <a:xfrm>
            <a:off x="302708" y="388047"/>
            <a:ext cx="3862891" cy="683264"/>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n-US" sz="3840" b="1">
                <a:solidFill>
                  <a:srgbClr val="002060"/>
                </a:solidFill>
                <a:latin typeface="Times New Roman" pitchFamily="18" charset="0"/>
                <a:ea typeface="Tahoma" panose="020B0604030504040204" pitchFamily="34" charset="0"/>
                <a:cs typeface="Times New Roman" pitchFamily="18" charset="0"/>
              </a:rPr>
              <a:t>2. Khuyến </a:t>
            </a:r>
            <a:r>
              <a:rPr lang="en-US" sz="3840" b="1" dirty="0" err="1">
                <a:solidFill>
                  <a:srgbClr val="002060"/>
                </a:solidFill>
                <a:latin typeface="Times New Roman" pitchFamily="18" charset="0"/>
                <a:ea typeface="Tahoma" panose="020B0604030504040204" pitchFamily="34" charset="0"/>
                <a:cs typeface="Times New Roman" pitchFamily="18" charset="0"/>
              </a:rPr>
              <a:t>nghị</a:t>
            </a:r>
            <a:r>
              <a:rPr lang="en-US" sz="3840" b="1" dirty="0">
                <a:solidFill>
                  <a:srgbClr val="002060"/>
                </a:solidFill>
                <a:latin typeface="Times New Roman" pitchFamily="18" charset="0"/>
                <a:ea typeface="Tahoma" panose="020B0604030504040204" pitchFamily="34" charset="0"/>
                <a:cs typeface="Times New Roman" pitchFamily="18" charset="0"/>
              </a:rPr>
              <a:t> </a:t>
            </a:r>
          </a:p>
        </p:txBody>
      </p:sp>
      <p:sp>
        <p:nvSpPr>
          <p:cNvPr id="19" name="Rectangle 18"/>
          <p:cNvSpPr/>
          <p:nvPr/>
        </p:nvSpPr>
        <p:spPr>
          <a:xfrm>
            <a:off x="302708" y="1339978"/>
            <a:ext cx="4565879" cy="61247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indent="457200" algn="just">
              <a:spcAft>
                <a:spcPts val="0"/>
              </a:spcAft>
            </a:pPr>
            <a:r>
              <a:rPr lang="en-US" sz="2800" b="1" spc="55">
                <a:latin typeface="Times New Roman"/>
                <a:ea typeface="Calibri"/>
              </a:rPr>
              <a:t>* Đối với nhà trường</a:t>
            </a:r>
          </a:p>
          <a:p>
            <a:pPr indent="457200" algn="just">
              <a:spcAft>
                <a:spcPts val="0"/>
              </a:spcAft>
            </a:pPr>
            <a:r>
              <a:rPr lang="en-US" sz="2800" b="1" spc="55">
                <a:latin typeface="Times New Roman"/>
                <a:ea typeface="Calibri"/>
              </a:rPr>
              <a:t>-</a:t>
            </a:r>
            <a:r>
              <a:rPr lang="nb-NO" sz="2800">
                <a:solidFill>
                  <a:srgbClr val="000000"/>
                </a:solidFill>
                <a:latin typeface="Times New Roman"/>
                <a:ea typeface="Times New Roman"/>
              </a:rPr>
              <a:t> Phối hợp cùng GV - TPT  t</a:t>
            </a:r>
            <a:r>
              <a:rPr lang="vi-VN" sz="2800">
                <a:solidFill>
                  <a:srgbClr val="000000"/>
                </a:solidFill>
                <a:latin typeface="Times New Roman"/>
                <a:ea typeface="Times New Roman"/>
              </a:rPr>
              <a:t>ạo nhiều </a:t>
            </a:r>
            <a:r>
              <a:rPr lang="nb-NO" sz="2800">
                <a:solidFill>
                  <a:srgbClr val="000000"/>
                </a:solidFill>
                <a:latin typeface="Times New Roman"/>
                <a:ea typeface="Times New Roman"/>
              </a:rPr>
              <a:t>phong trào, HĐTT nhiều hơn (Ít nhất 1 tháng - 1 phong trào phù hợp với chủ điểm tháng) để HS </a:t>
            </a:r>
            <a:r>
              <a:rPr lang="vi-VN" sz="2800">
                <a:solidFill>
                  <a:srgbClr val="000000"/>
                </a:solidFill>
                <a:latin typeface="Times New Roman"/>
                <a:ea typeface="Times New Roman"/>
              </a:rPr>
              <a:t>tham gia rèn KNS trong nhà trường.</a:t>
            </a:r>
            <a:endParaRPr lang="en-US" sz="2400">
              <a:latin typeface="Arial"/>
              <a:ea typeface="Calibri"/>
            </a:endParaRPr>
          </a:p>
          <a:p>
            <a:pPr marL="342900" lvl="0" indent="-342900" algn="just">
              <a:spcAft>
                <a:spcPts val="1100"/>
              </a:spcAft>
              <a:buClr>
                <a:srgbClr val="000000"/>
              </a:buClr>
              <a:buSzPts val="1400"/>
              <a:buFont typeface="Symbol"/>
              <a:buChar char="-"/>
              <a:tabLst>
                <a:tab pos="535305" algn="l"/>
              </a:tabLst>
            </a:pPr>
            <a:r>
              <a:rPr lang="vi-VN" sz="2800">
                <a:solidFill>
                  <a:srgbClr val="000000"/>
                </a:solidFill>
                <a:latin typeface="Times New Roman"/>
                <a:ea typeface="Times New Roman"/>
                <a:cs typeface="Times New Roman"/>
              </a:rPr>
              <a:t>Tạo điều kiện cho </a:t>
            </a:r>
            <a:r>
              <a:rPr lang="en-US" sz="2800">
                <a:solidFill>
                  <a:srgbClr val="000000"/>
                </a:solidFill>
                <a:latin typeface="Times New Roman"/>
                <a:ea typeface="Times New Roman"/>
                <a:cs typeface="Times New Roman"/>
              </a:rPr>
              <a:t>GV </a:t>
            </a:r>
            <a:r>
              <a:rPr lang="vi-VN" sz="2800">
                <a:solidFill>
                  <a:srgbClr val="000000"/>
                </a:solidFill>
                <a:latin typeface="Times New Roman"/>
                <a:ea typeface="Times New Roman"/>
                <a:cs typeface="Times New Roman"/>
              </a:rPr>
              <a:t>tham gia các buổi tập huấn về phương pháp KNS dành cho HS KTTT để GV mở rộng kiến thức, học hỏi kinh nghiệm và phát huy khả năng bản thân. </a:t>
            </a:r>
            <a:endParaRPr lang="en-US" sz="2800">
              <a:latin typeface="Arial"/>
              <a:ea typeface="Calibri"/>
            </a:endParaRPr>
          </a:p>
        </p:txBody>
      </p:sp>
      <p:sp>
        <p:nvSpPr>
          <p:cNvPr id="20" name="Rectangle 19"/>
          <p:cNvSpPr/>
          <p:nvPr/>
        </p:nvSpPr>
        <p:spPr>
          <a:xfrm>
            <a:off x="4973293" y="1071311"/>
            <a:ext cx="4565879" cy="65556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indent="457200" algn="just">
              <a:spcAft>
                <a:spcPts val="0"/>
              </a:spcAft>
            </a:pPr>
            <a:r>
              <a:rPr lang="en-US" sz="2800" b="1" spc="55">
                <a:latin typeface="Times New Roman"/>
                <a:ea typeface="Calibri"/>
              </a:rPr>
              <a:t>* Đối với GV</a:t>
            </a:r>
          </a:p>
          <a:p>
            <a:pPr lvl="0" algn="just">
              <a:spcAft>
                <a:spcPts val="0"/>
              </a:spcAft>
              <a:buClr>
                <a:srgbClr val="000000"/>
              </a:buClr>
              <a:buSzPts val="1400"/>
              <a:tabLst>
                <a:tab pos="535305" algn="l"/>
              </a:tabLst>
            </a:pPr>
            <a:r>
              <a:rPr lang="en-US" sz="2800">
                <a:solidFill>
                  <a:srgbClr val="000000"/>
                </a:solidFill>
                <a:latin typeface="Times New Roman"/>
                <a:ea typeface="Times New Roman"/>
                <a:cs typeface="Times New Roman"/>
              </a:rPr>
              <a:t>- </a:t>
            </a:r>
            <a:r>
              <a:rPr lang="vi-VN" sz="2800">
                <a:solidFill>
                  <a:srgbClr val="000000"/>
                </a:solidFill>
                <a:latin typeface="Times New Roman"/>
                <a:ea typeface="Times New Roman"/>
                <a:cs typeface="Times New Roman"/>
              </a:rPr>
              <a:t>Tổ chức giảng dạy các môn học lồng ghép rèn KNS cho HS sao cho phù hợp để thu được kết quả khả quan. </a:t>
            </a:r>
            <a:endParaRPr lang="en-US" sz="2400">
              <a:latin typeface="Times New Roman"/>
              <a:ea typeface="Times New Roman"/>
              <a:cs typeface="Times New Roman"/>
            </a:endParaRPr>
          </a:p>
          <a:p>
            <a:pPr indent="457200" algn="just">
              <a:spcAft>
                <a:spcPts val="0"/>
              </a:spcAft>
            </a:pPr>
            <a:r>
              <a:rPr lang="nb-NO" sz="2800">
                <a:solidFill>
                  <a:srgbClr val="000000"/>
                </a:solidFill>
                <a:latin typeface="Times New Roman"/>
                <a:ea typeface="Times New Roman"/>
              </a:rPr>
              <a:t>- Tiếp tục thay đổi tích cực về các hoạt động, tạo ra sân chơi trải nghiệm bổ ích cho các em nhằm giúp các em phát tiển hơn về KNS.</a:t>
            </a:r>
            <a:endParaRPr lang="en-US" sz="2400">
              <a:latin typeface="Arial"/>
              <a:ea typeface="Calibri"/>
            </a:endParaRPr>
          </a:p>
          <a:p>
            <a:pPr indent="457200" algn="just">
              <a:spcAft>
                <a:spcPts val="0"/>
              </a:spcAft>
            </a:pPr>
            <a:r>
              <a:rPr lang="nb-NO" sz="2800">
                <a:solidFill>
                  <a:srgbClr val="000000"/>
                </a:solidFill>
                <a:latin typeface="Times New Roman"/>
                <a:ea typeface="Times New Roman"/>
              </a:rPr>
              <a:t>- Cần phối hợp nhịp nhàng giữa GV - GVBM - TPT - PHHS  để việc rèn KNS cho HS KTTT được phát huy nhiều hơn.</a:t>
            </a:r>
            <a:endParaRPr lang="en-US" sz="2400">
              <a:latin typeface="Arial"/>
              <a:ea typeface="Calibri"/>
            </a:endParaRPr>
          </a:p>
        </p:txBody>
      </p:sp>
      <p:sp>
        <p:nvSpPr>
          <p:cNvPr id="21" name="Rectangle 20"/>
          <p:cNvSpPr/>
          <p:nvPr/>
        </p:nvSpPr>
        <p:spPr>
          <a:xfrm>
            <a:off x="9753111" y="1323607"/>
            <a:ext cx="4565879" cy="4832092"/>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indent="457200" algn="just">
              <a:spcAft>
                <a:spcPts val="0"/>
              </a:spcAft>
            </a:pPr>
            <a:r>
              <a:rPr lang="en-US" sz="2800" b="1" spc="55">
                <a:latin typeface="Times New Roman"/>
                <a:ea typeface="Calibri"/>
              </a:rPr>
              <a:t>* Đối với PHHS</a:t>
            </a:r>
          </a:p>
          <a:p>
            <a:pPr lvl="0" algn="just">
              <a:buClr>
                <a:srgbClr val="000000"/>
              </a:buClr>
              <a:buSzPts val="1400"/>
              <a:tabLst>
                <a:tab pos="577850" algn="l"/>
              </a:tabLst>
            </a:pPr>
            <a:r>
              <a:rPr lang="en-US" sz="2800">
                <a:solidFill>
                  <a:srgbClr val="000000"/>
                </a:solidFill>
                <a:latin typeface="Times New Roman"/>
                <a:ea typeface="Times New Roman"/>
                <a:cs typeface="Times New Roman"/>
              </a:rPr>
              <a:t>- Dành mỗi ngày một thời gian nhất định </a:t>
            </a:r>
            <a:r>
              <a:rPr lang="vi-VN" sz="2800">
                <a:solidFill>
                  <a:srgbClr val="000000"/>
                </a:solidFill>
                <a:latin typeface="Times New Roman"/>
                <a:ea typeface="Times New Roman"/>
                <a:cs typeface="Times New Roman"/>
              </a:rPr>
              <a:t>phối hợp với </a:t>
            </a:r>
            <a:r>
              <a:rPr lang="en-US" sz="2800">
                <a:solidFill>
                  <a:srgbClr val="000000"/>
                </a:solidFill>
                <a:latin typeface="Times New Roman"/>
                <a:ea typeface="Times New Roman"/>
                <a:cs typeface="Times New Roman"/>
              </a:rPr>
              <a:t>GV áp dụng các </a:t>
            </a:r>
            <a:r>
              <a:rPr lang="vi-VN" sz="2800">
                <a:solidFill>
                  <a:srgbClr val="000000"/>
                </a:solidFill>
                <a:latin typeface="Times New Roman"/>
                <a:ea typeface="Times New Roman"/>
                <a:cs typeface="Times New Roman"/>
              </a:rPr>
              <a:t>biện pháp giáo dục KNS phù hợp cho con em mình.</a:t>
            </a:r>
            <a:endParaRPr lang="en-US" sz="2400">
              <a:latin typeface="Times New Roman"/>
              <a:ea typeface="Times New Roman"/>
              <a:cs typeface="Times New Roman"/>
            </a:endParaRPr>
          </a:p>
          <a:p>
            <a:pPr marL="342900" lvl="0" indent="-342900" algn="just">
              <a:buClr>
                <a:srgbClr val="000000"/>
              </a:buClr>
              <a:buSzPts val="1400"/>
              <a:buFont typeface="Symbol"/>
              <a:buChar char="-"/>
              <a:tabLst>
                <a:tab pos="532130" algn="l"/>
              </a:tabLst>
            </a:pPr>
            <a:r>
              <a:rPr lang="vi-VN" sz="2800">
                <a:solidFill>
                  <a:srgbClr val="000000"/>
                </a:solidFill>
                <a:latin typeface="Times New Roman"/>
                <a:ea typeface="Times New Roman"/>
                <a:cs typeface="Times New Roman"/>
              </a:rPr>
              <a:t>Phụ huynh cần có những phản hồi kịp thời về sự tiến bộ cũng như sự khó khăn của con em mình khi tham gia các hoạt động rèn KNS</a:t>
            </a:r>
            <a:endParaRPr lang="en-US" sz="2400" u="none" strike="noStrike" spc="0">
              <a:effectLst/>
              <a:latin typeface="Times New Roman"/>
              <a:ea typeface="Times New Roman"/>
              <a:cs typeface="Times New Roman"/>
            </a:endParaRPr>
          </a:p>
        </p:txBody>
      </p:sp>
    </p:spTree>
    <p:extLst>
      <p:ext uri="{BB962C8B-B14F-4D97-AF65-F5344CB8AC3E}">
        <p14:creationId xmlns:p14="http://schemas.microsoft.com/office/powerpoint/2010/main" val="40180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831980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4" name="Shape 1"/>
          <p:cNvSpPr/>
          <p:nvPr/>
        </p:nvSpPr>
        <p:spPr>
          <a:xfrm>
            <a:off x="290495" y="1344563"/>
            <a:ext cx="6408063" cy="5374892"/>
          </a:xfrm>
          <a:prstGeom prst="roundRect">
            <a:avLst>
              <a:gd name="adj" fmla="val 5654"/>
            </a:avLst>
          </a:prstGeom>
          <a:solidFill>
            <a:srgbClr val="FFD8CC"/>
          </a:solidFill>
          <a:ln w="7620">
            <a:solidFill>
              <a:srgbClr val="E5BEB2"/>
            </a:solidFill>
            <a:prstDash val="solid"/>
          </a:ln>
        </p:spPr>
        <p:txBody>
          <a:bodyPr/>
          <a:lstStyle/>
          <a:p>
            <a:endParaRPr lang="vi-VN"/>
          </a:p>
        </p:txBody>
      </p:sp>
      <p:sp>
        <p:nvSpPr>
          <p:cNvPr id="6" name="Text 3"/>
          <p:cNvSpPr/>
          <p:nvPr/>
        </p:nvSpPr>
        <p:spPr>
          <a:xfrm>
            <a:off x="418148" y="1417544"/>
            <a:ext cx="5939195" cy="4983255"/>
          </a:xfrm>
          <a:prstGeom prst="rect">
            <a:avLst/>
          </a:prstGeom>
          <a:noFill/>
          <a:ln/>
        </p:spPr>
        <p:txBody>
          <a:bodyPr wrap="square" lIns="0" tIns="0" rIns="0" bIns="0" rtlCol="0" anchor="t"/>
          <a:lstStyle/>
          <a:p>
            <a:pPr indent="450215" algn="just"/>
            <a:r>
              <a:rPr lang="en-US" sz="3200">
                <a:solidFill>
                  <a:srgbClr val="000000"/>
                </a:solidFill>
                <a:latin typeface="Times New Roman"/>
                <a:ea typeface="Times New Roman"/>
              </a:rPr>
              <a:t>- </a:t>
            </a:r>
            <a:r>
              <a:rPr lang="en-US" sz="3200">
                <a:latin typeface="Times New Roman"/>
                <a:ea typeface="Calibri"/>
              </a:rPr>
              <a:t>Học sinh khuyết tật trí tuệ (KTTT) có rất nhiều hạn chế trong hoạt động nhận thức, khả năng thích nghi xã hội và các kỹ năng phục vụ bản thân. Vì vậy, việc giáo dục kỹ năng sống (KNS) cho các em không chỉ góp phần nâng cao khả năng độc lập trong cuộc sống hàng ngày mà còn giúp các em tăng cơ hội hòa nhập cộng đồng.</a:t>
            </a:r>
            <a:endParaRPr lang="en-US" sz="3200">
              <a:latin typeface="Arial"/>
              <a:ea typeface="Calibri"/>
            </a:endParaRPr>
          </a:p>
          <a:p>
            <a:pPr indent="457200" algn="just">
              <a:spcAft>
                <a:spcPts val="0"/>
              </a:spcAft>
            </a:pPr>
            <a:r>
              <a:rPr lang="en-US" sz="3200">
                <a:solidFill>
                  <a:srgbClr val="000000"/>
                </a:solidFill>
                <a:latin typeface="Times New Roman"/>
                <a:ea typeface="Times New Roman"/>
              </a:rPr>
              <a:t> </a:t>
            </a:r>
            <a:endParaRPr lang="en-US" sz="3200">
              <a:effectLst/>
              <a:latin typeface="Arial"/>
              <a:ea typeface="Calibri"/>
            </a:endParaRPr>
          </a:p>
        </p:txBody>
      </p:sp>
      <p:sp>
        <p:nvSpPr>
          <p:cNvPr id="7" name="Shape 4"/>
          <p:cNvSpPr/>
          <p:nvPr/>
        </p:nvSpPr>
        <p:spPr>
          <a:xfrm>
            <a:off x="8099250" y="752399"/>
            <a:ext cx="6176296" cy="6729056"/>
          </a:xfrm>
          <a:prstGeom prst="roundRect">
            <a:avLst>
              <a:gd name="adj" fmla="val 5654"/>
            </a:avLst>
          </a:prstGeom>
          <a:solidFill>
            <a:srgbClr val="FFD8CC"/>
          </a:solidFill>
          <a:ln w="7620">
            <a:solidFill>
              <a:srgbClr val="E5BEB2"/>
            </a:solidFill>
            <a:prstDash val="solid"/>
          </a:ln>
        </p:spPr>
        <p:txBody>
          <a:bodyPr/>
          <a:lstStyle/>
          <a:p>
            <a:endParaRPr lang="vi-VN"/>
          </a:p>
        </p:txBody>
      </p:sp>
      <p:sp>
        <p:nvSpPr>
          <p:cNvPr id="9" name="Text 6"/>
          <p:cNvSpPr/>
          <p:nvPr/>
        </p:nvSpPr>
        <p:spPr>
          <a:xfrm>
            <a:off x="8224844" y="923837"/>
            <a:ext cx="5925107" cy="6460636"/>
          </a:xfrm>
          <a:prstGeom prst="rect">
            <a:avLst/>
          </a:prstGeom>
          <a:noFill/>
          <a:ln/>
        </p:spPr>
        <p:txBody>
          <a:bodyPr wrap="square" lIns="0" tIns="0" rIns="0" bIns="0" rtlCol="0" anchor="t"/>
          <a:lstStyle/>
          <a:p>
            <a:pPr indent="450215" algn="just"/>
            <a:r>
              <a:rPr lang="en-US" sz="3200">
                <a:latin typeface="Times New Roman"/>
                <a:ea typeface="Calibri"/>
              </a:rPr>
              <a:t>-Trường chuyên biệt Hy Vọng Quy Nhơn đã đưa nội dung giáo dục KNS vào chương trình học cho HSKTTT. Các hoạt động như học cách chào hỏi, vệ sinh cá nhân, giữ gìn vệ sinh chung, giao tiếp trong nhóm, … đã được GVgiảng dạy trong các tiết học. Tuy nhiên, để nâng cao hiệu quả KNS hơn nữa, đặc biệt là với học HSKTTT, đòi hỏi GV cần có những biện pháp cụ thể, phù hợp, linh hoạt và dễ áp dụng trong thực tế giảng dạy.</a:t>
            </a:r>
            <a:endParaRPr lang="en-US" sz="3200">
              <a:effectLst/>
              <a:latin typeface="Arial"/>
              <a:ea typeface="Calibri"/>
            </a:endParaRPr>
          </a:p>
        </p:txBody>
      </p:sp>
      <p:sp>
        <p:nvSpPr>
          <p:cNvPr id="10" name="Right Arrow 9"/>
          <p:cNvSpPr/>
          <p:nvPr/>
        </p:nvSpPr>
        <p:spPr>
          <a:xfrm>
            <a:off x="6874820" y="3002969"/>
            <a:ext cx="1241320" cy="11345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D896F7CA-B74B-46B0-949B-CF246834C057}"/>
              </a:ext>
            </a:extLst>
          </p:cNvPr>
          <p:cNvSpPr txBox="1"/>
          <p:nvPr/>
        </p:nvSpPr>
        <p:spPr>
          <a:xfrm>
            <a:off x="386447" y="367678"/>
            <a:ext cx="3611105" cy="76944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400" b="1">
                <a:solidFill>
                  <a:srgbClr val="002060"/>
                </a:solidFill>
                <a:latin typeface="Times New Roman" pitchFamily="18" charset="0"/>
                <a:ea typeface="Tahoma" panose="020B0604030504040204" pitchFamily="34" charset="0"/>
                <a:cs typeface="Times New Roman" pitchFamily="18" charset="0"/>
              </a:rPr>
              <a:t>I. MỞ ĐẦU</a:t>
            </a:r>
            <a:endParaRPr lang="en-US" sz="4400" b="1" dirty="0">
              <a:solidFill>
                <a:srgbClr val="002060"/>
              </a:solidFill>
              <a:latin typeface="Times New Roman" pitchFamily="18" charset="0"/>
              <a:ea typeface="Tahoma" panose="020B0604030504040204" pitchFamily="34"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p:cNvSpPr/>
          <p:nvPr/>
        </p:nvSpPr>
        <p:spPr>
          <a:xfrm>
            <a:off x="1472781" y="2403490"/>
            <a:ext cx="6746186" cy="1521714"/>
          </a:xfrm>
          <a:prstGeom prst="rect">
            <a:avLst/>
          </a:prstGeom>
          <a:noFill/>
          <a:ln/>
        </p:spPr>
        <p:txBody>
          <a:bodyPr wrap="none" lIns="0" tIns="0" rIns="0" bIns="0" rtlCol="0" anchor="t"/>
          <a:lstStyle/>
          <a:p>
            <a:pPr>
              <a:lnSpc>
                <a:spcPts val="2850"/>
              </a:lnSpc>
            </a:pPr>
            <a:endParaRPr lang="en-US" sz="1750" dirty="0">
              <a:solidFill>
                <a:srgbClr val="403C4E"/>
              </a:solidFill>
              <a:latin typeface="Open Sans" pitchFamily="34" charset="0"/>
              <a:ea typeface="Open Sans" pitchFamily="34" charset="-122"/>
              <a:cs typeface="Open Sans" pitchFamily="34" charset="-120"/>
            </a:endParaRPr>
          </a:p>
          <a:p>
            <a:pPr>
              <a:lnSpc>
                <a:spcPts val="2850"/>
              </a:lnSpc>
            </a:pPr>
            <a:endParaRPr lang="en-US" sz="1750" dirty="0">
              <a:solidFill>
                <a:prstClr val="black"/>
              </a:solidFill>
            </a:endParaRPr>
          </a:p>
        </p:txBody>
      </p:sp>
      <p:sp>
        <p:nvSpPr>
          <p:cNvPr id="9" name="Text 4"/>
          <p:cNvSpPr/>
          <p:nvPr/>
        </p:nvSpPr>
        <p:spPr>
          <a:xfrm>
            <a:off x="476697" y="1476869"/>
            <a:ext cx="13585667" cy="6475640"/>
          </a:xfrm>
          <a:prstGeom prst="rect">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nchor="t"/>
          <a:lstStyle/>
          <a:p>
            <a:r>
              <a:rPr lang="en-US" sz="3200" b="1">
                <a:solidFill>
                  <a:srgbClr val="002060"/>
                </a:solidFill>
                <a:latin typeface="Times New Roman"/>
                <a:ea typeface="Calibri"/>
                <a:cs typeface="Times New Roman"/>
              </a:rPr>
              <a:t>1. </a:t>
            </a:r>
            <a:r>
              <a:rPr lang="vi-VN" sz="3200" b="1">
                <a:solidFill>
                  <a:srgbClr val="002060"/>
                </a:solidFill>
                <a:latin typeface="Times New Roman"/>
                <a:ea typeface="Calibri"/>
                <a:cs typeface="Times New Roman"/>
              </a:rPr>
              <a:t>Những vấn đề lý luận chung</a:t>
            </a:r>
            <a:endParaRPr lang="en-US" sz="3200" b="1">
              <a:solidFill>
                <a:srgbClr val="002060"/>
              </a:solidFill>
              <a:latin typeface="Times New Roman"/>
              <a:ea typeface="Calibri"/>
              <a:cs typeface="Times New Roman"/>
            </a:endParaRPr>
          </a:p>
          <a:p>
            <a:pPr indent="450215"/>
            <a:r>
              <a:rPr lang="en-US" sz="3200" b="1">
                <a:latin typeface="Times New Roman"/>
                <a:ea typeface="Calibri"/>
                <a:cs typeface="Times New Roman"/>
                <a:sym typeface="Wingdings"/>
              </a:rPr>
              <a:t>*</a:t>
            </a:r>
            <a:r>
              <a:rPr lang="vi-VN" sz="3200" b="1">
                <a:latin typeface="Times New Roman"/>
                <a:ea typeface="Calibri"/>
              </a:rPr>
              <a:t>Cơ sở lý luận</a:t>
            </a:r>
            <a:endParaRPr lang="en-US" sz="2800">
              <a:latin typeface="Arial"/>
              <a:ea typeface="Calibri"/>
            </a:endParaRPr>
          </a:p>
          <a:p>
            <a:pPr indent="450215" algn="just"/>
            <a:r>
              <a:rPr lang="en-US" sz="3200">
                <a:latin typeface="Times New Roman"/>
                <a:ea typeface="Calibri"/>
              </a:rPr>
              <a:t>- </a:t>
            </a:r>
            <a:r>
              <a:rPr lang="vi-VN" sz="3200">
                <a:latin typeface="Times New Roman"/>
                <a:ea typeface="Calibri"/>
              </a:rPr>
              <a:t>Theo Tổ chức Y tế Thế giới (WHO), </a:t>
            </a:r>
            <a:r>
              <a:rPr lang="en-US" sz="3200">
                <a:latin typeface="Times New Roman"/>
                <a:ea typeface="Calibri"/>
              </a:rPr>
              <a:t>KNS </a:t>
            </a:r>
            <a:r>
              <a:rPr lang="vi-VN" sz="3200">
                <a:latin typeface="Times New Roman"/>
                <a:ea typeface="Calibri"/>
              </a:rPr>
              <a:t>là “khả năng hành vi thích nghi và tích cực giúp cá nhân đối phó hiệu quả với các nhu cầu và thách thức hàng ngày trong cuộc sống”. </a:t>
            </a:r>
            <a:endParaRPr lang="en-US" sz="3200">
              <a:latin typeface="Times New Roman"/>
              <a:ea typeface="Calibri"/>
            </a:endParaRPr>
          </a:p>
          <a:p>
            <a:pPr indent="450215" algn="just"/>
            <a:r>
              <a:rPr lang="en-US" sz="3200">
                <a:latin typeface="Times New Roman"/>
                <a:ea typeface="Calibri"/>
              </a:rPr>
              <a:t>- </a:t>
            </a:r>
            <a:r>
              <a:rPr lang="vi-VN" sz="3200">
                <a:latin typeface="Times New Roman"/>
                <a:ea typeface="Calibri"/>
              </a:rPr>
              <a:t>Đối với </a:t>
            </a:r>
            <a:r>
              <a:rPr lang="en-US" sz="3200">
                <a:latin typeface="Times New Roman"/>
                <a:ea typeface="Calibri"/>
              </a:rPr>
              <a:t>HSKTTT</a:t>
            </a:r>
            <a:r>
              <a:rPr lang="vi-VN" sz="3200">
                <a:latin typeface="Times New Roman"/>
                <a:ea typeface="Calibri"/>
              </a:rPr>
              <a:t>, các </a:t>
            </a:r>
            <a:r>
              <a:rPr lang="en-US" sz="3200">
                <a:latin typeface="Times New Roman"/>
                <a:ea typeface="Calibri"/>
              </a:rPr>
              <a:t>KNS </a:t>
            </a:r>
            <a:r>
              <a:rPr lang="vi-VN" sz="3200">
                <a:latin typeface="Times New Roman"/>
                <a:ea typeface="Calibri"/>
              </a:rPr>
              <a:t>cần được dạy theo phương pháp phù hợp với đặc điểm nhận thức của các em như: trực quan sinh động, lặp lại nhiều lần, sử dụng tình huống cụ thể, chia nhỏ bước và có hỗ trợ liên tục.</a:t>
            </a:r>
            <a:endParaRPr lang="en-US" sz="3200">
              <a:latin typeface="Arial"/>
              <a:ea typeface="Calibri"/>
            </a:endParaRPr>
          </a:p>
          <a:p>
            <a:pPr indent="450215" algn="just"/>
            <a:r>
              <a:rPr lang="en-US" sz="3200">
                <a:latin typeface="Times New Roman"/>
                <a:ea typeface="Calibri"/>
              </a:rPr>
              <a:t>- </a:t>
            </a:r>
            <a:r>
              <a:rPr lang="vi-VN" sz="3200">
                <a:latin typeface="Times New Roman"/>
                <a:ea typeface="Calibri"/>
              </a:rPr>
              <a:t>Tài liệu giáo dục đặc biệt cũng chỉ rõ rằng, việc giáo dục kỹ năng sống cho học sinh KTTT cần được tích hợp vào chương trình học và gắn liền với thực tế đời sống. Những phương pháp hiệu quả bao gồm: làm mẫu, minh họa bằng tranh ảnh, video, dạy học thông qua tình huống thực tế và hoạt động nhóm,...</a:t>
            </a:r>
            <a:endParaRPr lang="en-US" sz="3200">
              <a:latin typeface="Arial"/>
              <a:ea typeface="Calibri"/>
            </a:endParaRPr>
          </a:p>
          <a:p>
            <a:pPr>
              <a:lnSpc>
                <a:spcPct val="115000"/>
              </a:lnSpc>
              <a:spcBef>
                <a:spcPts val="300"/>
              </a:spcBef>
              <a:spcAft>
                <a:spcPts val="300"/>
              </a:spcAft>
            </a:pPr>
            <a:endParaRPr lang="en-US" sz="3200" b="1">
              <a:solidFill>
                <a:srgbClr val="002060"/>
              </a:solidFill>
              <a:latin typeface="Times New Roman"/>
              <a:ea typeface="Calibri"/>
              <a:cs typeface="Times New Roman"/>
            </a:endParaRPr>
          </a:p>
          <a:p>
            <a:pPr>
              <a:lnSpc>
                <a:spcPct val="115000"/>
              </a:lnSpc>
              <a:spcBef>
                <a:spcPts val="300"/>
              </a:spcBef>
              <a:spcAft>
                <a:spcPts val="300"/>
              </a:spcAft>
            </a:pPr>
            <a:endParaRPr lang="en-US" sz="3200" b="1">
              <a:solidFill>
                <a:srgbClr val="2F5496"/>
              </a:solidFill>
              <a:effectLst/>
              <a:latin typeface="Calibri Light"/>
              <a:ea typeface="Times New Roman"/>
              <a:cs typeface="Times New Roman"/>
            </a:endParaRPr>
          </a:p>
        </p:txBody>
      </p:sp>
      <p:sp>
        <p:nvSpPr>
          <p:cNvPr id="16" name="TextBox 15">
            <a:extLst>
              <a:ext uri="{FF2B5EF4-FFF2-40B4-BE49-F238E27FC236}">
                <a16:creationId xmlns:a16="http://schemas.microsoft.com/office/drawing/2014/main" id="{D896F7CA-B74B-46B0-949B-CF246834C057}"/>
              </a:ext>
            </a:extLst>
          </p:cNvPr>
          <p:cNvSpPr txBox="1"/>
          <p:nvPr/>
        </p:nvSpPr>
        <p:spPr>
          <a:xfrm>
            <a:off x="386448" y="367678"/>
            <a:ext cx="3950026" cy="76944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400" b="1">
                <a:solidFill>
                  <a:srgbClr val="002060"/>
                </a:solidFill>
                <a:latin typeface="Times New Roman" pitchFamily="18" charset="0"/>
                <a:ea typeface="Tahoma" panose="020B0604030504040204" pitchFamily="34" charset="0"/>
                <a:cs typeface="Times New Roman" pitchFamily="18" charset="0"/>
              </a:rPr>
              <a:t>II. NỘI DUNG</a:t>
            </a:r>
            <a:endParaRPr lang="en-US" sz="4400" b="1" dirty="0">
              <a:solidFill>
                <a:srgbClr val="00206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231250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2"/>
          <p:cNvSpPr/>
          <p:nvPr/>
        </p:nvSpPr>
        <p:spPr>
          <a:xfrm>
            <a:off x="1472781" y="2403490"/>
            <a:ext cx="6746186" cy="1521714"/>
          </a:xfrm>
          <a:prstGeom prst="rect">
            <a:avLst/>
          </a:prstGeom>
          <a:noFill/>
          <a:ln/>
        </p:spPr>
        <p:txBody>
          <a:bodyPr wrap="none" lIns="0" tIns="0" rIns="0" bIns="0" rtlCol="0" anchor="t"/>
          <a:lstStyle/>
          <a:p>
            <a:pPr>
              <a:lnSpc>
                <a:spcPts val="2850"/>
              </a:lnSpc>
            </a:pPr>
            <a:endParaRPr lang="en-US" sz="1750" dirty="0">
              <a:solidFill>
                <a:srgbClr val="403C4E"/>
              </a:solidFill>
              <a:latin typeface="Open Sans" pitchFamily="34" charset="0"/>
              <a:ea typeface="Open Sans" pitchFamily="34" charset="-122"/>
              <a:cs typeface="Open Sans" pitchFamily="34" charset="-120"/>
            </a:endParaRPr>
          </a:p>
          <a:p>
            <a:pPr>
              <a:lnSpc>
                <a:spcPts val="2850"/>
              </a:lnSpc>
            </a:pPr>
            <a:endParaRPr lang="en-US" sz="1750" dirty="0">
              <a:solidFill>
                <a:prstClr val="black"/>
              </a:solidFill>
            </a:endParaRPr>
          </a:p>
        </p:txBody>
      </p:sp>
      <p:sp>
        <p:nvSpPr>
          <p:cNvPr id="9" name="Text 4"/>
          <p:cNvSpPr/>
          <p:nvPr/>
        </p:nvSpPr>
        <p:spPr>
          <a:xfrm>
            <a:off x="476697" y="1476869"/>
            <a:ext cx="13585667" cy="4549858"/>
          </a:xfrm>
          <a:prstGeom prst="rect">
            <a:avLst/>
          </a:prstGeom>
          <a:ln/>
        </p:spPr>
        <p:style>
          <a:lnRef idx="1">
            <a:schemeClr val="accent5"/>
          </a:lnRef>
          <a:fillRef idx="2">
            <a:schemeClr val="accent5"/>
          </a:fillRef>
          <a:effectRef idx="1">
            <a:schemeClr val="accent5"/>
          </a:effectRef>
          <a:fontRef idx="minor">
            <a:schemeClr val="dk1"/>
          </a:fontRef>
        </p:style>
        <p:txBody>
          <a:bodyPr wrap="square" lIns="0" tIns="0" rIns="0" bIns="0" rtlCol="0" anchor="t"/>
          <a:lstStyle/>
          <a:p>
            <a:pPr algn="just"/>
            <a:r>
              <a:rPr lang="en-US" sz="3200" b="1">
                <a:solidFill>
                  <a:srgbClr val="002060"/>
                </a:solidFill>
                <a:latin typeface="Times New Roman"/>
                <a:ea typeface="Calibri"/>
                <a:cs typeface="Times New Roman"/>
              </a:rPr>
              <a:t>1. </a:t>
            </a:r>
            <a:r>
              <a:rPr lang="vi-VN" sz="3200" b="1">
                <a:solidFill>
                  <a:srgbClr val="002060"/>
                </a:solidFill>
                <a:latin typeface="Times New Roman"/>
                <a:ea typeface="Calibri"/>
                <a:cs typeface="Times New Roman"/>
              </a:rPr>
              <a:t>Những vấn đề lý luận chung</a:t>
            </a:r>
            <a:endParaRPr lang="en-US" sz="3200" b="1">
              <a:solidFill>
                <a:srgbClr val="002060"/>
              </a:solidFill>
              <a:latin typeface="Times New Roman"/>
              <a:ea typeface="Calibri"/>
              <a:cs typeface="Times New Roman"/>
            </a:endParaRPr>
          </a:p>
          <a:p>
            <a:pPr indent="450215" algn="just">
              <a:lnSpc>
                <a:spcPct val="115000"/>
              </a:lnSpc>
              <a:spcBef>
                <a:spcPts val="300"/>
              </a:spcBef>
              <a:spcAft>
                <a:spcPts val="300"/>
              </a:spcAft>
            </a:pPr>
            <a:r>
              <a:rPr lang="en-US" sz="3600" b="1">
                <a:latin typeface="Times New Roman"/>
                <a:ea typeface="Calibri"/>
                <a:cs typeface="Times New Roman"/>
                <a:sym typeface="Wingdings"/>
              </a:rPr>
              <a:t>*</a:t>
            </a:r>
            <a:r>
              <a:rPr lang="vi-VN" sz="3600" b="1">
                <a:latin typeface="Times New Roman"/>
                <a:ea typeface="Calibri"/>
              </a:rPr>
              <a:t> Cơ sở thực tiễn</a:t>
            </a:r>
            <a:endParaRPr lang="en-US" sz="3600">
              <a:latin typeface="Arial"/>
              <a:ea typeface="Calibri"/>
            </a:endParaRPr>
          </a:p>
          <a:p>
            <a:pPr indent="450215" algn="just">
              <a:lnSpc>
                <a:spcPct val="115000"/>
              </a:lnSpc>
              <a:spcBef>
                <a:spcPts val="300"/>
              </a:spcBef>
              <a:spcAft>
                <a:spcPts val="300"/>
              </a:spcAft>
            </a:pPr>
            <a:r>
              <a:rPr lang="vi-VN" sz="3600">
                <a:latin typeface="Times New Roman"/>
                <a:ea typeface="Calibri"/>
              </a:rPr>
              <a:t>Đa số học sinh KTTT tổ 3 có thể tiếp thu kiến thức và kỹ năng nếu được hướng dẫn cụ thể, trực quan và lặp lại thường xuyên.</a:t>
            </a:r>
            <a:endParaRPr lang="en-US" sz="3600">
              <a:latin typeface="Arial"/>
              <a:ea typeface="Calibri"/>
            </a:endParaRPr>
          </a:p>
          <a:p>
            <a:pPr indent="450215" algn="just">
              <a:lnSpc>
                <a:spcPct val="115000"/>
              </a:lnSpc>
              <a:spcBef>
                <a:spcPts val="300"/>
              </a:spcBef>
              <a:spcAft>
                <a:spcPts val="300"/>
              </a:spcAft>
            </a:pPr>
            <a:r>
              <a:rPr lang="vi-VN" sz="3600">
                <a:latin typeface="Times New Roman"/>
                <a:ea typeface="Calibri"/>
              </a:rPr>
              <a:t>Thực tế giảng dạy cho thấy nhiều em còn hạn chế trong các kỹ năng như tự phục vụ, vệ sinh cá nhân, hợp tác, giao tiếp, ứng xử với người lạ, …. Nên rất cần nâng cao hiệu quả giáo dục KNS cho các em.</a:t>
            </a:r>
            <a:endParaRPr lang="en-US" sz="3600">
              <a:latin typeface="Arial"/>
              <a:ea typeface="Calibri"/>
            </a:endParaRPr>
          </a:p>
          <a:p>
            <a:pPr>
              <a:lnSpc>
                <a:spcPct val="115000"/>
              </a:lnSpc>
              <a:spcBef>
                <a:spcPts val="300"/>
              </a:spcBef>
              <a:spcAft>
                <a:spcPts val="300"/>
              </a:spcAft>
            </a:pPr>
            <a:endParaRPr lang="en-US" sz="3200" b="1">
              <a:solidFill>
                <a:srgbClr val="002060"/>
              </a:solidFill>
              <a:latin typeface="Times New Roman"/>
              <a:ea typeface="Calibri"/>
              <a:cs typeface="Times New Roman"/>
            </a:endParaRPr>
          </a:p>
          <a:p>
            <a:pPr>
              <a:lnSpc>
                <a:spcPct val="115000"/>
              </a:lnSpc>
              <a:spcBef>
                <a:spcPts val="300"/>
              </a:spcBef>
              <a:spcAft>
                <a:spcPts val="300"/>
              </a:spcAft>
            </a:pPr>
            <a:endParaRPr lang="en-US" sz="3200" b="1">
              <a:solidFill>
                <a:srgbClr val="2F5496"/>
              </a:solidFill>
              <a:latin typeface="Calibri Light"/>
              <a:ea typeface="Times New Roman"/>
              <a:cs typeface="Times New Roman"/>
            </a:endParaRPr>
          </a:p>
        </p:txBody>
      </p:sp>
      <p:sp>
        <p:nvSpPr>
          <p:cNvPr id="16" name="TextBox 15">
            <a:extLst>
              <a:ext uri="{FF2B5EF4-FFF2-40B4-BE49-F238E27FC236}">
                <a16:creationId xmlns:a16="http://schemas.microsoft.com/office/drawing/2014/main" id="{D896F7CA-B74B-46B0-949B-CF246834C057}"/>
              </a:ext>
            </a:extLst>
          </p:cNvPr>
          <p:cNvSpPr txBox="1"/>
          <p:nvPr/>
        </p:nvSpPr>
        <p:spPr>
          <a:xfrm>
            <a:off x="386448" y="367678"/>
            <a:ext cx="3950026" cy="769441"/>
          </a:xfrm>
          <a:prstGeom prst="rect">
            <a:avLst/>
          </a:prstGeom>
        </p:spPr>
        <p:style>
          <a:lnRef idx="3">
            <a:schemeClr val="lt1"/>
          </a:lnRef>
          <a:fillRef idx="1">
            <a:schemeClr val="accent4"/>
          </a:fillRef>
          <a:effectRef idx="1">
            <a:schemeClr val="accent4"/>
          </a:effectRef>
          <a:fontRef idx="minor">
            <a:schemeClr val="lt1"/>
          </a:fontRef>
        </p:style>
        <p:txBody>
          <a:bodyPr wrap="square" rtlCol="0">
            <a:spAutoFit/>
          </a:bodyPr>
          <a:lstStyle/>
          <a:p>
            <a:r>
              <a:rPr lang="en-US" sz="4400" b="1">
                <a:solidFill>
                  <a:srgbClr val="002060"/>
                </a:solidFill>
                <a:latin typeface="Times New Roman" pitchFamily="18" charset="0"/>
                <a:ea typeface="Tahoma" panose="020B0604030504040204" pitchFamily="34" charset="0"/>
                <a:cs typeface="Times New Roman" pitchFamily="18" charset="0"/>
              </a:rPr>
              <a:t>II. NỘI DUNG</a:t>
            </a:r>
            <a:endParaRPr lang="en-US" sz="4400" b="1" dirty="0">
              <a:solidFill>
                <a:srgbClr val="002060"/>
              </a:solidFill>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84506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1000"/>
                                        <p:tgtEl>
                                          <p:spTgt spid="9"/>
                                        </p:tgtEl>
                                      </p:cBhvr>
                                    </p:animEffect>
                                    <p:anim calcmode="lin" valueType="num">
                                      <p:cBhvr>
                                        <p:cTn id="12" dur="1000" fill="hold"/>
                                        <p:tgtEl>
                                          <p:spTgt spid="9"/>
                                        </p:tgtEl>
                                        <p:attrNameLst>
                                          <p:attrName>ppt_x</p:attrName>
                                        </p:attrNameLst>
                                      </p:cBhvr>
                                      <p:tavLst>
                                        <p:tav tm="0">
                                          <p:val>
                                            <p:strVal val="#ppt_x"/>
                                          </p:val>
                                        </p:tav>
                                        <p:tav tm="100000">
                                          <p:val>
                                            <p:strVal val="#ppt_x"/>
                                          </p:val>
                                        </p:tav>
                                      </p:tavLst>
                                    </p:anim>
                                    <p:anim calcmode="lin" valueType="num">
                                      <p:cBhvr>
                                        <p:cTn id="1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174F892-E4CD-45E1-B85B-4F155757992F}"/>
              </a:ext>
            </a:extLst>
          </p:cNvPr>
          <p:cNvSpPr txBox="1"/>
          <p:nvPr/>
        </p:nvSpPr>
        <p:spPr>
          <a:xfrm>
            <a:off x="1057882" y="914766"/>
            <a:ext cx="12564200" cy="769441"/>
          </a:xfrm>
          <a:prstGeom prst="rect">
            <a:avLst/>
          </a:prstGeom>
          <a:ln/>
        </p:spPr>
        <p:style>
          <a:lnRef idx="1">
            <a:schemeClr val="accent2"/>
          </a:lnRef>
          <a:fillRef idx="3">
            <a:schemeClr val="accent2"/>
          </a:fillRef>
          <a:effectRef idx="2">
            <a:schemeClr val="accent2"/>
          </a:effectRef>
          <a:fontRef idx="minor">
            <a:schemeClr val="lt1"/>
          </a:fontRef>
        </p:style>
        <p:txBody>
          <a:bodyPr wrap="square" rtlCol="0">
            <a:spAutoFit/>
          </a:bodyPr>
          <a:lstStyle/>
          <a:p>
            <a:r>
              <a:rPr lang="en-US" sz="4400" b="1">
                <a:solidFill>
                  <a:srgbClr val="002060"/>
                </a:solidFill>
                <a:latin typeface="Times New Roman" pitchFamily="18" charset="0"/>
                <a:cs typeface="Times New Roman" pitchFamily="18" charset="0"/>
              </a:rPr>
              <a:t>2. </a:t>
            </a:r>
            <a:r>
              <a:rPr lang="vi-VN" sz="4400" b="1">
                <a:solidFill>
                  <a:srgbClr val="002060"/>
                </a:solidFill>
                <a:latin typeface="Times New Roman"/>
                <a:ea typeface="Times New Roman"/>
              </a:rPr>
              <a:t>Một số biện pháp giáo dục </a:t>
            </a:r>
            <a:r>
              <a:rPr lang="en-US" sz="4400" b="1">
                <a:solidFill>
                  <a:srgbClr val="002060"/>
                </a:solidFill>
                <a:latin typeface="Times New Roman"/>
                <a:ea typeface="Times New Roman"/>
              </a:rPr>
              <a:t>KNS </a:t>
            </a:r>
            <a:r>
              <a:rPr lang="vi-VN" sz="4400" b="1">
                <a:solidFill>
                  <a:srgbClr val="002060"/>
                </a:solidFill>
                <a:latin typeface="Times New Roman"/>
                <a:ea typeface="Times New Roman"/>
              </a:rPr>
              <a:t>cho HSKTTT</a:t>
            </a:r>
            <a:endParaRPr lang="en-US" sz="4400" b="1">
              <a:solidFill>
                <a:srgbClr val="002060"/>
              </a:solidFill>
              <a:latin typeface="Times New Roman"/>
              <a:ea typeface="Times New Roman"/>
            </a:endParaRPr>
          </a:p>
        </p:txBody>
      </p:sp>
      <p:grpSp>
        <p:nvGrpSpPr>
          <p:cNvPr id="2" name="Group 1">
            <a:extLst>
              <a:ext uri="{FF2B5EF4-FFF2-40B4-BE49-F238E27FC236}">
                <a16:creationId xmlns:a16="http://schemas.microsoft.com/office/drawing/2014/main" id="{624F871C-2AD9-9DDB-B2E4-9F2CCE30B974}"/>
              </a:ext>
            </a:extLst>
          </p:cNvPr>
          <p:cNvGrpSpPr/>
          <p:nvPr/>
        </p:nvGrpSpPr>
        <p:grpSpPr>
          <a:xfrm>
            <a:off x="706701" y="1988823"/>
            <a:ext cx="13184424" cy="1351050"/>
            <a:chOff x="706701" y="1988823"/>
            <a:chExt cx="13184424" cy="1351050"/>
          </a:xfrm>
        </p:grpSpPr>
        <p:grpSp>
          <p:nvGrpSpPr>
            <p:cNvPr id="2051" name="Group 2050">
              <a:extLst>
                <a:ext uri="{FF2B5EF4-FFF2-40B4-BE49-F238E27FC236}">
                  <a16:creationId xmlns:a16="http://schemas.microsoft.com/office/drawing/2014/main" id="{2A21DFBF-DE38-EFA0-4319-814BB19C1C47}"/>
                </a:ext>
              </a:extLst>
            </p:cNvPr>
            <p:cNvGrpSpPr/>
            <p:nvPr/>
          </p:nvGrpSpPr>
          <p:grpSpPr>
            <a:xfrm>
              <a:off x="706701" y="1988823"/>
              <a:ext cx="13184424" cy="1351050"/>
              <a:chOff x="2148053" y="3330104"/>
              <a:chExt cx="7140621" cy="1502525"/>
            </a:xfrm>
          </p:grpSpPr>
          <p:sp>
            <p:nvSpPr>
              <p:cNvPr id="21" name="Rectangle 20">
                <a:extLst>
                  <a:ext uri="{FF2B5EF4-FFF2-40B4-BE49-F238E27FC236}">
                    <a16:creationId xmlns:a16="http://schemas.microsoft.com/office/drawing/2014/main" id="{C299E9E2-C76D-4EAF-AC3B-6C5377515F16}"/>
                  </a:ext>
                </a:extLst>
              </p:cNvPr>
              <p:cNvSpPr/>
              <p:nvPr/>
            </p:nvSpPr>
            <p:spPr>
              <a:xfrm>
                <a:off x="2954660" y="3656081"/>
                <a:ext cx="6334014" cy="1176548"/>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22" name="Group 21">
                <a:extLst>
                  <a:ext uri="{FF2B5EF4-FFF2-40B4-BE49-F238E27FC236}">
                    <a16:creationId xmlns:a16="http://schemas.microsoft.com/office/drawing/2014/main" id="{A40AA362-FF7B-4FB2-AFEE-A5BDF1927B51}"/>
                  </a:ext>
                </a:extLst>
              </p:cNvPr>
              <p:cNvGrpSpPr/>
              <p:nvPr/>
            </p:nvGrpSpPr>
            <p:grpSpPr>
              <a:xfrm>
                <a:off x="2148053" y="3330104"/>
                <a:ext cx="1274615" cy="1412847"/>
                <a:chOff x="204953" y="1829690"/>
                <a:chExt cx="1274615" cy="1412847"/>
              </a:xfrm>
            </p:grpSpPr>
            <p:cxnSp>
              <p:nvCxnSpPr>
                <p:cNvPr id="23" name="Straight Connector 22">
                  <a:extLst>
                    <a:ext uri="{FF2B5EF4-FFF2-40B4-BE49-F238E27FC236}">
                      <a16:creationId xmlns:a16="http://schemas.microsoft.com/office/drawing/2014/main" id="{98E871A8-4760-4688-B6A6-0F7F5E918434}"/>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CA87E5F-54B9-45FF-8AAF-0BACC7BCAEC5}"/>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E50FA8A-7D67-45F4-BCDD-04A454C54E54}"/>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6" name="TextBox 35">
                <a:extLst>
                  <a:ext uri="{FF2B5EF4-FFF2-40B4-BE49-F238E27FC236}">
                    <a16:creationId xmlns:a16="http://schemas.microsoft.com/office/drawing/2014/main" id="{65D9867F-1AF8-41D5-8838-9233B9DED158}"/>
                  </a:ext>
                </a:extLst>
              </p:cNvPr>
              <p:cNvSpPr txBox="1"/>
              <p:nvPr/>
            </p:nvSpPr>
            <p:spPr>
              <a:xfrm>
                <a:off x="2330447" y="3613416"/>
                <a:ext cx="581409" cy="112953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6000" b="1" dirty="0">
                    <a:solidFill>
                      <a:srgbClr val="002060"/>
                    </a:solidFill>
                    <a:latin typeface="Tahoma" panose="020B0604030504040204" pitchFamily="34" charset="0"/>
                  </a:rPr>
                  <a:t>1</a:t>
                </a:r>
              </a:p>
            </p:txBody>
          </p:sp>
        </p:grpSp>
        <p:sp>
          <p:nvSpPr>
            <p:cNvPr id="4" name="Rectangle 3"/>
            <p:cNvSpPr/>
            <p:nvPr/>
          </p:nvSpPr>
          <p:spPr>
            <a:xfrm>
              <a:off x="2330570" y="2293093"/>
              <a:ext cx="11543940" cy="954107"/>
            </a:xfrm>
            <a:prstGeom prst="rect">
              <a:avLst/>
            </a:prstGeom>
          </p:spPr>
          <p:txBody>
            <a:bodyPr wrap="square">
              <a:spAutoFit/>
            </a:bodyPr>
            <a:lstStyle/>
            <a:p>
              <a:r>
                <a:rPr lang="vi-VN" sz="2800" b="1" i="1">
                  <a:latin typeface="Times New Roman"/>
                  <a:ea typeface="Times New Roman"/>
                </a:rPr>
                <a:t>Giáo dục kỹ năng sống cho HSKTTT  theo phương châm “</a:t>
              </a:r>
              <a:r>
                <a:rPr lang="vi-VN" sz="2800" b="1" i="1">
                  <a:solidFill>
                    <a:srgbClr val="343A40"/>
                  </a:solidFill>
                  <a:latin typeface="Times New Roman"/>
                  <a:ea typeface="Times New Roman"/>
                </a:rPr>
                <a:t>Làm mẫu để HS học theo”.</a:t>
              </a:r>
              <a:endParaRPr lang="en-US" sz="2800"/>
            </a:p>
          </p:txBody>
        </p:sp>
      </p:grpSp>
      <p:grpSp>
        <p:nvGrpSpPr>
          <p:cNvPr id="12" name="Group 11">
            <a:extLst>
              <a:ext uri="{FF2B5EF4-FFF2-40B4-BE49-F238E27FC236}">
                <a16:creationId xmlns:a16="http://schemas.microsoft.com/office/drawing/2014/main" id="{39003DAF-3330-21FC-A797-DA73CA945F2E}"/>
              </a:ext>
            </a:extLst>
          </p:cNvPr>
          <p:cNvGrpSpPr/>
          <p:nvPr/>
        </p:nvGrpSpPr>
        <p:grpSpPr>
          <a:xfrm>
            <a:off x="1109541" y="4862915"/>
            <a:ext cx="13059252" cy="1091702"/>
            <a:chOff x="1109541" y="4862915"/>
            <a:chExt cx="13059252" cy="1091702"/>
          </a:xfrm>
        </p:grpSpPr>
        <p:grpSp>
          <p:nvGrpSpPr>
            <p:cNvPr id="2052" name="Group 2051">
              <a:extLst>
                <a:ext uri="{FF2B5EF4-FFF2-40B4-BE49-F238E27FC236}">
                  <a16:creationId xmlns:a16="http://schemas.microsoft.com/office/drawing/2014/main" id="{3B01C716-2255-5448-76AE-8291249896A1}"/>
                </a:ext>
              </a:extLst>
            </p:cNvPr>
            <p:cNvGrpSpPr/>
            <p:nvPr/>
          </p:nvGrpSpPr>
          <p:grpSpPr>
            <a:xfrm>
              <a:off x="1109541" y="4862915"/>
              <a:ext cx="13059252" cy="1091702"/>
              <a:chOff x="5978822" y="5366302"/>
              <a:chExt cx="8231579" cy="909753"/>
            </a:xfrm>
          </p:grpSpPr>
          <p:sp>
            <p:nvSpPr>
              <p:cNvPr id="29" name="Rectangle 28">
                <a:extLst>
                  <a:ext uri="{FF2B5EF4-FFF2-40B4-BE49-F238E27FC236}">
                    <a16:creationId xmlns:a16="http://schemas.microsoft.com/office/drawing/2014/main" id="{4F4E4127-B253-4EED-A80C-B73CBA8A44CB}"/>
                  </a:ext>
                </a:extLst>
              </p:cNvPr>
              <p:cNvSpPr/>
              <p:nvPr/>
            </p:nvSpPr>
            <p:spPr>
              <a:xfrm>
                <a:off x="6661601" y="5366302"/>
                <a:ext cx="7548799" cy="909753"/>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sp>
            <p:nvSpPr>
              <p:cNvPr id="35" name="TextBox 34">
                <a:extLst>
                  <a:ext uri="{FF2B5EF4-FFF2-40B4-BE49-F238E27FC236}">
                    <a16:creationId xmlns:a16="http://schemas.microsoft.com/office/drawing/2014/main" id="{89529B4F-7924-4EE8-B792-D1A72DD40BCB}"/>
                  </a:ext>
                </a:extLst>
              </p:cNvPr>
              <p:cNvSpPr txBox="1"/>
              <p:nvPr/>
            </p:nvSpPr>
            <p:spPr>
              <a:xfrm>
                <a:off x="7876387" y="5492910"/>
                <a:ext cx="6334014" cy="461666"/>
              </a:xfrm>
              <a:prstGeom prst="rect">
                <a:avLst/>
              </a:prstGeom>
              <a:noFill/>
            </p:spPr>
            <p:txBody>
              <a:bodyPr wrap="square" rtlCol="0">
                <a:spAutoFit/>
              </a:bodyPr>
              <a:lstStyle/>
              <a:p>
                <a:endParaRPr lang="en-US" sz="3000" dirty="0">
                  <a:latin typeface="Times New Roman" panose="02020603050405020304" pitchFamily="18" charset="0"/>
                  <a:cs typeface="Times New Roman" panose="02020603050405020304" pitchFamily="18" charset="0"/>
                </a:endParaRPr>
              </a:p>
            </p:txBody>
          </p:sp>
          <p:sp>
            <p:nvSpPr>
              <p:cNvPr id="37" name="TextBox 36">
                <a:extLst>
                  <a:ext uri="{FF2B5EF4-FFF2-40B4-BE49-F238E27FC236}">
                    <a16:creationId xmlns:a16="http://schemas.microsoft.com/office/drawing/2014/main" id="{910056FB-ABB6-4C78-8B31-39E6B4817640}"/>
                  </a:ext>
                </a:extLst>
              </p:cNvPr>
              <p:cNvSpPr txBox="1"/>
              <p:nvPr/>
            </p:nvSpPr>
            <p:spPr>
              <a:xfrm>
                <a:off x="5978822" y="5429756"/>
                <a:ext cx="596625" cy="769442"/>
              </a:xfrm>
              <a:prstGeom prst="rect">
                <a:avLst/>
              </a:prstGeom>
            </p:spPr>
            <p:style>
              <a:lnRef idx="1">
                <a:schemeClr val="accent6"/>
              </a:lnRef>
              <a:fillRef idx="3">
                <a:schemeClr val="accent6"/>
              </a:fillRef>
              <a:effectRef idx="2">
                <a:schemeClr val="accent6"/>
              </a:effectRef>
              <a:fontRef idx="minor">
                <a:schemeClr val="lt1"/>
              </a:fontRef>
            </p:style>
            <p:txBody>
              <a:bodyPr wrap="square" rtlCol="0">
                <a:spAutoFit/>
              </a:bodyPr>
              <a:lstStyle/>
              <a:p>
                <a:pPr algn="ctr"/>
                <a:r>
                  <a:rPr lang="en-US" sz="5400" b="1" dirty="0">
                    <a:solidFill>
                      <a:srgbClr val="002060"/>
                    </a:solidFill>
                    <a:latin typeface="Tahoma" panose="020B0604030504040204" pitchFamily="34" charset="0"/>
                  </a:rPr>
                  <a:t>3</a:t>
                </a:r>
              </a:p>
            </p:txBody>
          </p:sp>
        </p:grpSp>
        <p:sp>
          <p:nvSpPr>
            <p:cNvPr id="10" name="Rectangle 9"/>
            <p:cNvSpPr/>
            <p:nvPr/>
          </p:nvSpPr>
          <p:spPr>
            <a:xfrm>
              <a:off x="2201880" y="4931713"/>
              <a:ext cx="11449456" cy="954107"/>
            </a:xfrm>
            <a:prstGeom prst="rect">
              <a:avLst/>
            </a:prstGeom>
          </p:spPr>
          <p:txBody>
            <a:bodyPr wrap="square">
              <a:spAutoFit/>
            </a:bodyPr>
            <a:lstStyle/>
            <a:p>
              <a:pPr algn="just">
                <a:spcAft>
                  <a:spcPts val="0"/>
                </a:spcAft>
              </a:pPr>
              <a:r>
                <a:rPr lang="vi-VN" sz="2800" b="1" i="1">
                  <a:latin typeface="Times New Roman"/>
                  <a:ea typeface="Times New Roman"/>
                </a:rPr>
                <a:t>Lồng ghép giáo dục kỹ năng sống cho học sinh KTTT thông qua các hoạt động giáo dục tập thể.</a:t>
              </a:r>
              <a:endParaRPr lang="en-US" sz="2800">
                <a:effectLst/>
                <a:latin typeface="Arial"/>
                <a:ea typeface="Calibri"/>
              </a:endParaRPr>
            </a:p>
          </p:txBody>
        </p:sp>
      </p:grpSp>
      <p:grpSp>
        <p:nvGrpSpPr>
          <p:cNvPr id="3" name="Group 2">
            <a:extLst>
              <a:ext uri="{FF2B5EF4-FFF2-40B4-BE49-F238E27FC236}">
                <a16:creationId xmlns:a16="http://schemas.microsoft.com/office/drawing/2014/main" id="{991FD2FF-3EED-232B-B8E9-669B8E051783}"/>
              </a:ext>
            </a:extLst>
          </p:cNvPr>
          <p:cNvGrpSpPr/>
          <p:nvPr/>
        </p:nvGrpSpPr>
        <p:grpSpPr>
          <a:xfrm>
            <a:off x="-153774" y="3017580"/>
            <a:ext cx="13529458" cy="1573541"/>
            <a:chOff x="-153774" y="3017580"/>
            <a:chExt cx="13529458" cy="1573541"/>
          </a:xfrm>
        </p:grpSpPr>
        <p:grpSp>
          <p:nvGrpSpPr>
            <p:cNvPr id="2049" name="Group 2048">
              <a:extLst>
                <a:ext uri="{FF2B5EF4-FFF2-40B4-BE49-F238E27FC236}">
                  <a16:creationId xmlns:a16="http://schemas.microsoft.com/office/drawing/2014/main" id="{BA40A7A8-C1F5-A951-1782-9C0EB6F187DA}"/>
                </a:ext>
              </a:extLst>
            </p:cNvPr>
            <p:cNvGrpSpPr/>
            <p:nvPr/>
          </p:nvGrpSpPr>
          <p:grpSpPr>
            <a:xfrm>
              <a:off x="-153774" y="3017580"/>
              <a:ext cx="13459808" cy="1573541"/>
              <a:chOff x="2148053" y="1829690"/>
              <a:chExt cx="8384216" cy="1678826"/>
            </a:xfrm>
          </p:grpSpPr>
          <p:sp>
            <p:nvSpPr>
              <p:cNvPr id="8" name="Rectangle 7">
                <a:extLst>
                  <a:ext uri="{FF2B5EF4-FFF2-40B4-BE49-F238E27FC236}">
                    <a16:creationId xmlns:a16="http://schemas.microsoft.com/office/drawing/2014/main" id="{A7609E79-ADB5-4788-9277-CF456792DD8C}"/>
                  </a:ext>
                </a:extLst>
              </p:cNvPr>
              <p:cNvSpPr/>
              <p:nvPr/>
            </p:nvSpPr>
            <p:spPr>
              <a:xfrm>
                <a:off x="3652209" y="2331968"/>
                <a:ext cx="6880060" cy="1176548"/>
              </a:xfrm>
              <a:prstGeom prst="rect">
                <a:avLst/>
              </a:prstGeom>
              <a:solidFill>
                <a:srgbClr val="FFFF00">
                  <a:alpha val="8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15" name="Group 14">
                <a:extLst>
                  <a:ext uri="{FF2B5EF4-FFF2-40B4-BE49-F238E27FC236}">
                    <a16:creationId xmlns:a16="http://schemas.microsoft.com/office/drawing/2014/main" id="{15F4532A-15BA-4371-9D51-43B006BFE0EE}"/>
                  </a:ext>
                </a:extLst>
              </p:cNvPr>
              <p:cNvGrpSpPr/>
              <p:nvPr/>
            </p:nvGrpSpPr>
            <p:grpSpPr>
              <a:xfrm>
                <a:off x="2148053" y="1829690"/>
                <a:ext cx="1274615" cy="1412847"/>
                <a:chOff x="204953" y="1829690"/>
                <a:chExt cx="1274615" cy="1412847"/>
              </a:xfrm>
            </p:grpSpPr>
            <p:cxnSp>
              <p:nvCxnSpPr>
                <p:cNvPr id="9" name="Straight Connector 8">
                  <a:extLst>
                    <a:ext uri="{FF2B5EF4-FFF2-40B4-BE49-F238E27FC236}">
                      <a16:creationId xmlns:a16="http://schemas.microsoft.com/office/drawing/2014/main" id="{796CD0E6-CADE-481D-9EE6-E4758B33E88C}"/>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9999A32-B355-420F-B480-82DFC814E71F}"/>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88813314-3BA9-4B8E-A5E5-FE4288E12089}"/>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58B93FC9-448B-4F91-99D7-20F5C0967711}"/>
                  </a:ext>
                </a:extLst>
              </p:cNvPr>
              <p:cNvSpPr/>
              <p:nvPr/>
            </p:nvSpPr>
            <p:spPr>
              <a:xfrm>
                <a:off x="2859669" y="2455612"/>
                <a:ext cx="574186" cy="953740"/>
              </a:xfrm>
              <a:prstGeom prst="rect">
                <a:avLst/>
              </a:prstGeom>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2160" dirty="0"/>
              </a:p>
            </p:txBody>
          </p:sp>
        </p:grpSp>
        <p:sp>
          <p:nvSpPr>
            <p:cNvPr id="5" name="Rectangle 4"/>
            <p:cNvSpPr/>
            <p:nvPr/>
          </p:nvSpPr>
          <p:spPr>
            <a:xfrm>
              <a:off x="2386315" y="3588859"/>
              <a:ext cx="10989369" cy="954107"/>
            </a:xfrm>
            <a:prstGeom prst="rect">
              <a:avLst/>
            </a:prstGeom>
          </p:spPr>
          <p:txBody>
            <a:bodyPr wrap="square">
              <a:spAutoFit/>
            </a:bodyPr>
            <a:lstStyle/>
            <a:p>
              <a:pPr lvl="0"/>
              <a:r>
                <a:rPr lang="vi-VN" sz="2800" b="1" i="1">
                  <a:solidFill>
                    <a:prstClr val="black"/>
                  </a:solidFill>
                  <a:latin typeface="Times New Roman"/>
                  <a:ea typeface="Times New Roman"/>
                </a:rPr>
                <a:t>Giáo dục kỹ năng sống cho HSKTTT </a:t>
              </a:r>
              <a:r>
                <a:rPr lang="en-US" sz="2800" b="1" i="1">
                  <a:solidFill>
                    <a:prstClr val="black"/>
                  </a:solidFill>
                  <a:latin typeface="Times New Roman"/>
                  <a:ea typeface="Times New Roman"/>
                </a:rPr>
                <a:t>thông qua </a:t>
              </a:r>
              <a:r>
                <a:rPr lang="en-US" sz="2800" b="1" i="1">
                  <a:latin typeface="Times New Roman"/>
                  <a:ea typeface="Calibri"/>
                </a:rPr>
                <a:t>dạy học theo</a:t>
              </a:r>
              <a:r>
                <a:rPr lang="vi-VN" sz="2800" b="1" i="1">
                  <a:latin typeface="Times New Roman"/>
                  <a:ea typeface="Calibri"/>
                </a:rPr>
                <a:t> tình huống gắng liền với thực</a:t>
              </a:r>
              <a:r>
                <a:rPr lang="vi-VN" sz="2800">
                  <a:ea typeface="Calibri"/>
                </a:rPr>
                <a:t> </a:t>
              </a:r>
              <a:r>
                <a:rPr lang="en-US" sz="2800" b="1" i="1">
                  <a:solidFill>
                    <a:prstClr val="black"/>
                  </a:solidFill>
                  <a:latin typeface="Times New Roman"/>
                  <a:ea typeface="Times New Roman"/>
                </a:rPr>
                <a:t>tế</a:t>
              </a:r>
              <a:r>
                <a:rPr lang="en-US" sz="2800">
                  <a:solidFill>
                    <a:prstClr val="black"/>
                  </a:solidFill>
                </a:rPr>
                <a:t> </a:t>
              </a:r>
              <a:r>
                <a:rPr lang="vi-VN" sz="2800" b="1" i="1">
                  <a:latin typeface="Times New Roman"/>
                  <a:ea typeface="Times New Roman"/>
                </a:rPr>
                <a:t>giúp học sinh tương tác, trải nghiệm. </a:t>
              </a:r>
              <a:endParaRPr lang="en-US" sz="2800"/>
            </a:p>
          </p:txBody>
        </p:sp>
        <p:sp>
          <p:nvSpPr>
            <p:cNvPr id="11" name="Rectangle 10"/>
            <p:cNvSpPr/>
            <p:nvPr/>
          </p:nvSpPr>
          <p:spPr>
            <a:xfrm>
              <a:off x="1095110" y="3604248"/>
              <a:ext cx="741912" cy="923330"/>
            </a:xfrm>
            <a:prstGeom prst="rect">
              <a:avLst/>
            </a:prstGeom>
          </p:spPr>
          <p:txBody>
            <a:bodyPr wrap="square">
              <a:spAutoFit/>
            </a:bodyPr>
            <a:lstStyle/>
            <a:p>
              <a:pPr lvl="0" algn="ctr"/>
              <a:r>
                <a:rPr lang="en-US" sz="5400" b="1">
                  <a:solidFill>
                    <a:srgbClr val="002060"/>
                  </a:solidFill>
                  <a:latin typeface="Tahoma" panose="020B0604030504040204" pitchFamily="34" charset="0"/>
                </a:rPr>
                <a:t>2</a:t>
              </a:r>
              <a:endParaRPr lang="en-US" sz="5400" b="1" dirty="0">
                <a:solidFill>
                  <a:srgbClr val="002060"/>
                </a:solidFill>
                <a:latin typeface="Tahoma" panose="020B0604030504040204" pitchFamily="34" charset="0"/>
              </a:endParaRPr>
            </a:p>
          </p:txBody>
        </p:sp>
      </p:grpSp>
      <p:grpSp>
        <p:nvGrpSpPr>
          <p:cNvPr id="14" name="Group 13">
            <a:extLst>
              <a:ext uri="{FF2B5EF4-FFF2-40B4-BE49-F238E27FC236}">
                <a16:creationId xmlns:a16="http://schemas.microsoft.com/office/drawing/2014/main" id="{CE2E17D9-B063-6D54-5BCB-3B811C6736E8}"/>
              </a:ext>
            </a:extLst>
          </p:cNvPr>
          <p:cNvGrpSpPr/>
          <p:nvPr/>
        </p:nvGrpSpPr>
        <p:grpSpPr>
          <a:xfrm>
            <a:off x="987496" y="5934578"/>
            <a:ext cx="11315340" cy="1695416"/>
            <a:chOff x="987496" y="5934578"/>
            <a:chExt cx="11315340" cy="1695416"/>
          </a:xfrm>
        </p:grpSpPr>
        <p:grpSp>
          <p:nvGrpSpPr>
            <p:cNvPr id="30" name="Group 29">
              <a:extLst>
                <a:ext uri="{FF2B5EF4-FFF2-40B4-BE49-F238E27FC236}">
                  <a16:creationId xmlns:a16="http://schemas.microsoft.com/office/drawing/2014/main" id="{9BD902EF-6619-4268-B941-2A74E2E9AC15}"/>
                </a:ext>
              </a:extLst>
            </p:cNvPr>
            <p:cNvGrpSpPr/>
            <p:nvPr/>
          </p:nvGrpSpPr>
          <p:grpSpPr>
            <a:xfrm>
              <a:off x="2107397" y="5934578"/>
              <a:ext cx="1529538" cy="1695416"/>
              <a:chOff x="204953" y="1829690"/>
              <a:chExt cx="1274615" cy="1412847"/>
            </a:xfrm>
          </p:grpSpPr>
          <p:cxnSp>
            <p:nvCxnSpPr>
              <p:cNvPr id="31" name="Straight Connector 30">
                <a:extLst>
                  <a:ext uri="{FF2B5EF4-FFF2-40B4-BE49-F238E27FC236}">
                    <a16:creationId xmlns:a16="http://schemas.microsoft.com/office/drawing/2014/main" id="{D5F8A178-D6D6-453B-94C0-D62AAA962752}"/>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155C564-2361-4DDB-9A80-42729A040F02}"/>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3F6062C-6CEB-4733-AA9B-BE2BB8AD1036}"/>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39" name="Rectangle 38">
              <a:extLst>
                <a:ext uri="{FF2B5EF4-FFF2-40B4-BE49-F238E27FC236}">
                  <a16:creationId xmlns:a16="http://schemas.microsoft.com/office/drawing/2014/main" id="{4F4E4127-B253-4EED-A80C-B73CBA8A44CB}"/>
                </a:ext>
              </a:extLst>
            </p:cNvPr>
            <p:cNvSpPr/>
            <p:nvPr/>
          </p:nvSpPr>
          <p:spPr>
            <a:xfrm>
              <a:off x="2294991" y="6145254"/>
              <a:ext cx="10007845" cy="1080860"/>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15000"/>
                </a:lnSpc>
                <a:spcBef>
                  <a:spcPts val="1500"/>
                </a:spcBef>
                <a:spcAft>
                  <a:spcPts val="750"/>
                </a:spcAft>
              </a:pPr>
              <a:r>
                <a:rPr lang="pl-PL" sz="2800" b="1" i="1">
                  <a:solidFill>
                    <a:schemeClr val="tx1"/>
                  </a:solidFill>
                  <a:latin typeface="Times New Roman"/>
                  <a:ea typeface="Times New Roman"/>
                </a:rPr>
                <a:t>Phối hợp </a:t>
              </a:r>
              <a:r>
                <a:rPr lang="en-US" sz="2800" b="1" i="1">
                  <a:solidFill>
                    <a:schemeClr val="tx1"/>
                  </a:solidFill>
                  <a:latin typeface="Times New Roman"/>
                  <a:ea typeface="Times New Roman"/>
                </a:rPr>
                <a:t>cùng </a:t>
              </a:r>
              <a:r>
                <a:rPr lang="pl-PL" sz="2800" b="1" i="1">
                  <a:solidFill>
                    <a:schemeClr val="tx1"/>
                  </a:solidFill>
                  <a:latin typeface="Times New Roman"/>
                  <a:ea typeface="Times New Roman"/>
                </a:rPr>
                <a:t>phụ huynh trong công tác giáo dục kỹ năng sống.</a:t>
              </a:r>
              <a:endParaRPr lang="en-US" sz="2800">
                <a:solidFill>
                  <a:schemeClr val="tx1"/>
                </a:solidFill>
                <a:effectLst/>
                <a:latin typeface="Arial"/>
                <a:ea typeface="Calibri"/>
              </a:endParaRPr>
            </a:p>
          </p:txBody>
        </p:sp>
        <p:sp>
          <p:nvSpPr>
            <p:cNvPr id="47" name="TextBox 46">
              <a:extLst>
                <a:ext uri="{FF2B5EF4-FFF2-40B4-BE49-F238E27FC236}">
                  <a16:creationId xmlns:a16="http://schemas.microsoft.com/office/drawing/2014/main" id="{910056FB-ABB6-4C78-8B31-39E6B4817640}"/>
                </a:ext>
              </a:extLst>
            </p:cNvPr>
            <p:cNvSpPr txBox="1"/>
            <p:nvPr/>
          </p:nvSpPr>
          <p:spPr>
            <a:xfrm>
              <a:off x="987496" y="6230540"/>
              <a:ext cx="959117" cy="923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sz="5400" b="1">
                  <a:solidFill>
                    <a:srgbClr val="002060"/>
                  </a:solidFill>
                  <a:latin typeface="Tahoma" panose="020B0604030504040204" pitchFamily="34" charset="0"/>
                </a:rPr>
                <a:t>4</a:t>
              </a:r>
              <a:endParaRPr lang="en-US" sz="5400" b="1" dirty="0">
                <a:solidFill>
                  <a:srgbClr val="002060"/>
                </a:solidFill>
                <a:latin typeface="Tahoma" panose="020B0604030504040204" pitchFamily="34" charset="0"/>
              </a:endParaRPr>
            </a:p>
          </p:txBody>
        </p:sp>
      </p:grpSp>
    </p:spTree>
    <p:extLst>
      <p:ext uri="{BB962C8B-B14F-4D97-AF65-F5344CB8AC3E}">
        <p14:creationId xmlns:p14="http://schemas.microsoft.com/office/powerpoint/2010/main" val="3886491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225783" y="1183454"/>
            <a:ext cx="3165652" cy="6494085"/>
          </a:xfrm>
          <a:prstGeom prst="rect">
            <a:avLst/>
          </a:prstGeom>
          <a:solidFill>
            <a:srgbClr val="E27F6E">
              <a:alpha val="58000"/>
            </a:srgbClr>
          </a:solidFill>
        </p:spPr>
        <p:txBody>
          <a:bodyPr wrap="square">
            <a:spAutoFit/>
          </a:bodyPr>
          <a:lstStyle/>
          <a:p>
            <a:pPr algn="just"/>
            <a:r>
              <a:rPr lang="vi-VN" sz="3200" b="1" dirty="0">
                <a:latin typeface="Times New Roman"/>
                <a:ea typeface="Times New Roman"/>
              </a:rPr>
              <a:t>Bước 1: Thu hút sự chú ý của </a:t>
            </a:r>
            <a:r>
              <a:rPr lang="en-US" sz="3200" b="1" dirty="0">
                <a:latin typeface="Times New Roman"/>
                <a:ea typeface="Times New Roman"/>
              </a:rPr>
              <a:t>HS</a:t>
            </a:r>
            <a:endParaRPr lang="en-US" sz="2800" dirty="0">
              <a:latin typeface="Arial"/>
              <a:ea typeface="Calibri"/>
            </a:endParaRPr>
          </a:p>
          <a:p>
            <a:pPr algn="just"/>
            <a:r>
              <a:rPr lang="vi-VN" sz="3200" dirty="0">
                <a:latin typeface="Times New Roman"/>
                <a:ea typeface="Times New Roman"/>
              </a:rPr>
              <a:t>Để các bước tiếp theo có hiệu quả, </a:t>
            </a:r>
            <a:r>
              <a:rPr lang="en-US" sz="3200" dirty="0">
                <a:latin typeface="Times New Roman"/>
                <a:ea typeface="Times New Roman"/>
              </a:rPr>
              <a:t>GV </a:t>
            </a:r>
            <a:r>
              <a:rPr lang="en-US" sz="3200" dirty="0" err="1">
                <a:latin typeface="Times New Roman"/>
                <a:ea typeface="Times New Roman"/>
              </a:rPr>
              <a:t>nên</a:t>
            </a:r>
            <a:r>
              <a:rPr lang="en-US" sz="3200" dirty="0">
                <a:latin typeface="Times New Roman"/>
                <a:ea typeface="Times New Roman"/>
              </a:rPr>
              <a:t> </a:t>
            </a:r>
            <a:r>
              <a:rPr lang="en-US" sz="3200" dirty="0" err="1">
                <a:latin typeface="Times New Roman"/>
                <a:ea typeface="Times New Roman"/>
              </a:rPr>
              <a:t>gây</a:t>
            </a:r>
            <a:r>
              <a:rPr lang="en-US" sz="3200" dirty="0">
                <a:latin typeface="Times New Roman"/>
                <a:ea typeface="Times New Roman"/>
              </a:rPr>
              <a:t> </a:t>
            </a:r>
            <a:r>
              <a:rPr lang="vi-VN" sz="3200" dirty="0">
                <a:latin typeface="Times New Roman"/>
                <a:ea typeface="Times New Roman"/>
              </a:rPr>
              <a:t>sự chú ý của </a:t>
            </a:r>
            <a:r>
              <a:rPr lang="en-US" sz="3200" dirty="0">
                <a:latin typeface="Times New Roman"/>
                <a:ea typeface="Times New Roman"/>
              </a:rPr>
              <a:t>HS</a:t>
            </a:r>
            <a:r>
              <a:rPr lang="vi-VN" sz="3200" dirty="0">
                <a:latin typeface="Times New Roman"/>
                <a:ea typeface="Times New Roman"/>
              </a:rPr>
              <a:t>. Sự chú ý không cần phải kéo dài quá lâu mà chỉ cần đủ để </a:t>
            </a:r>
            <a:r>
              <a:rPr lang="en-US" sz="3200" dirty="0">
                <a:latin typeface="Times New Roman"/>
                <a:ea typeface="Times New Roman"/>
              </a:rPr>
              <a:t>GV </a:t>
            </a:r>
            <a:r>
              <a:rPr lang="vi-VN" sz="3200" dirty="0">
                <a:latin typeface="Times New Roman"/>
                <a:ea typeface="Times New Roman"/>
              </a:rPr>
              <a:t>đưa ra hướng dẫn</a:t>
            </a:r>
            <a:r>
              <a:rPr lang="en-US" sz="3200" dirty="0">
                <a:latin typeface="Times New Roman"/>
                <a:ea typeface="Times New Roman"/>
              </a:rPr>
              <a:t> </a:t>
            </a:r>
            <a:r>
              <a:rPr lang="en-US" sz="3200" dirty="0" err="1">
                <a:latin typeface="Times New Roman"/>
                <a:ea typeface="Times New Roman"/>
              </a:rPr>
              <a:t>làm</a:t>
            </a:r>
            <a:r>
              <a:rPr lang="en-US" sz="3200" dirty="0">
                <a:latin typeface="Times New Roman"/>
                <a:ea typeface="Times New Roman"/>
              </a:rPr>
              <a:t> </a:t>
            </a:r>
            <a:r>
              <a:rPr lang="en-US" sz="3200" dirty="0" err="1">
                <a:latin typeface="Times New Roman"/>
                <a:ea typeface="Times New Roman"/>
              </a:rPr>
              <a:t>mẫu</a:t>
            </a:r>
            <a:r>
              <a:rPr lang="en-US" sz="3200" dirty="0">
                <a:latin typeface="Times New Roman"/>
                <a:ea typeface="Times New Roman"/>
              </a:rPr>
              <a:t>.</a:t>
            </a:r>
          </a:p>
          <a:p>
            <a:pPr algn="just"/>
            <a:endParaRPr lang="en-US" sz="3200" b="1" dirty="0">
              <a:latin typeface="Times New Roman"/>
              <a:ea typeface="Times New Roman" panose="02020603050405020304" pitchFamily="18" charset="0"/>
              <a:cs typeface="Times New Roman" panose="02020603050405020304" pitchFamily="18" charset="0"/>
            </a:endParaRPr>
          </a:p>
        </p:txBody>
      </p:sp>
      <p:grpSp>
        <p:nvGrpSpPr>
          <p:cNvPr id="5" name="Group 4">
            <a:extLst>
              <a:ext uri="{FF2B5EF4-FFF2-40B4-BE49-F238E27FC236}">
                <a16:creationId xmlns:a16="http://schemas.microsoft.com/office/drawing/2014/main" id="{3EE839E9-0BF0-8CE7-11E0-0E2C0C38A10A}"/>
              </a:ext>
            </a:extLst>
          </p:cNvPr>
          <p:cNvGrpSpPr/>
          <p:nvPr/>
        </p:nvGrpSpPr>
        <p:grpSpPr>
          <a:xfrm>
            <a:off x="-632069" y="-364722"/>
            <a:ext cx="15051098" cy="1554772"/>
            <a:chOff x="-632069" y="-364722"/>
            <a:chExt cx="15051098" cy="1554772"/>
          </a:xfrm>
        </p:grpSpPr>
        <p:grpSp>
          <p:nvGrpSpPr>
            <p:cNvPr id="2" name="Group 1">
              <a:extLst>
                <a:ext uri="{FF2B5EF4-FFF2-40B4-BE49-F238E27FC236}">
                  <a16:creationId xmlns:a16="http://schemas.microsoft.com/office/drawing/2014/main" id="{2A21DFBF-DE38-EFA0-4319-814BB19C1C47}"/>
                </a:ext>
              </a:extLst>
            </p:cNvPr>
            <p:cNvGrpSpPr/>
            <p:nvPr/>
          </p:nvGrpSpPr>
          <p:grpSpPr>
            <a:xfrm>
              <a:off x="-632069" y="-364722"/>
              <a:ext cx="14969561" cy="1554772"/>
              <a:chOff x="2148053" y="3330104"/>
              <a:chExt cx="8436947" cy="1509984"/>
            </a:xfrm>
          </p:grpSpPr>
          <p:sp>
            <p:nvSpPr>
              <p:cNvPr id="3" name="Rectangle 2">
                <a:extLst>
                  <a:ext uri="{FF2B5EF4-FFF2-40B4-BE49-F238E27FC236}">
                    <a16:creationId xmlns:a16="http://schemas.microsoft.com/office/drawing/2014/main" id="{C299E9E2-C76D-4EAF-AC3B-6C5377515F16}"/>
                  </a:ext>
                </a:extLst>
              </p:cNvPr>
              <p:cNvSpPr/>
              <p:nvPr/>
            </p:nvSpPr>
            <p:spPr>
              <a:xfrm>
                <a:off x="3234222" y="3787890"/>
                <a:ext cx="7350778" cy="779246"/>
              </a:xfrm>
              <a:prstGeom prst="rect">
                <a:avLst/>
              </a:prstGeom>
              <a:solidFill>
                <a:srgbClr val="FFFF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160" dirty="0"/>
              </a:p>
            </p:txBody>
          </p:sp>
          <p:grpSp>
            <p:nvGrpSpPr>
              <p:cNvPr id="4" name="Group 3">
                <a:extLst>
                  <a:ext uri="{FF2B5EF4-FFF2-40B4-BE49-F238E27FC236}">
                    <a16:creationId xmlns:a16="http://schemas.microsoft.com/office/drawing/2014/main" id="{A40AA362-FF7B-4FB2-AFEE-A5BDF1927B51}"/>
                  </a:ext>
                </a:extLst>
              </p:cNvPr>
              <p:cNvGrpSpPr/>
              <p:nvPr/>
            </p:nvGrpSpPr>
            <p:grpSpPr>
              <a:xfrm>
                <a:off x="2148053" y="3330104"/>
                <a:ext cx="1274615" cy="1412847"/>
                <a:chOff x="204953" y="1829690"/>
                <a:chExt cx="1274615" cy="1412847"/>
              </a:xfrm>
            </p:grpSpPr>
            <p:cxnSp>
              <p:nvCxnSpPr>
                <p:cNvPr id="9" name="Straight Connector 8">
                  <a:extLst>
                    <a:ext uri="{FF2B5EF4-FFF2-40B4-BE49-F238E27FC236}">
                      <a16:creationId xmlns:a16="http://schemas.microsoft.com/office/drawing/2014/main" id="{98E871A8-4760-4688-B6A6-0F7F5E918434}"/>
                    </a:ext>
                  </a:extLst>
                </p:cNvPr>
                <p:cNvCxnSpPr>
                  <a:cxnSpLocks/>
                </p:cNvCxnSpPr>
                <p:nvPr/>
              </p:nvCxnSpPr>
              <p:spPr>
                <a:xfrm flipH="1">
                  <a:off x="634823" y="1829690"/>
                  <a:ext cx="844745" cy="84474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CA87E5F-54B9-45FF-8AAF-0BACC7BCAEC5}"/>
                    </a:ext>
                  </a:extLst>
                </p:cNvPr>
                <p:cNvCxnSpPr>
                  <a:cxnSpLocks/>
                </p:cNvCxnSpPr>
                <p:nvPr/>
              </p:nvCxnSpPr>
              <p:spPr>
                <a:xfrm flipH="1">
                  <a:off x="504194" y="2074674"/>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E50FA8A-7D67-45F4-BCDD-04A454C54E54}"/>
                    </a:ext>
                  </a:extLst>
                </p:cNvPr>
                <p:cNvCxnSpPr>
                  <a:cxnSpLocks/>
                </p:cNvCxnSpPr>
                <p:nvPr/>
              </p:nvCxnSpPr>
              <p:spPr>
                <a:xfrm flipH="1">
                  <a:off x="204953" y="2455612"/>
                  <a:ext cx="786928" cy="786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8" name="TextBox 7">
                <a:extLst>
                  <a:ext uri="{FF2B5EF4-FFF2-40B4-BE49-F238E27FC236}">
                    <a16:creationId xmlns:a16="http://schemas.microsoft.com/office/drawing/2014/main" id="{65D9867F-1AF8-41D5-8838-9233B9DED158}"/>
                  </a:ext>
                </a:extLst>
              </p:cNvPr>
              <p:cNvSpPr txBox="1"/>
              <p:nvPr/>
            </p:nvSpPr>
            <p:spPr>
              <a:xfrm>
                <a:off x="2562032" y="3764009"/>
                <a:ext cx="628516" cy="1076079"/>
              </a:xfrm>
              <a:prstGeom prst="rect">
                <a:avLst/>
              </a:prstGeom>
              <a:noFill/>
            </p:spPr>
            <p:txBody>
              <a:bodyPr wrap="square" rtlCol="0">
                <a:spAutoFit/>
              </a:bodyPr>
              <a:lstStyle/>
              <a:p>
                <a:pPr algn="ctr"/>
                <a:r>
                  <a:rPr lang="en-US" sz="6600" b="1" dirty="0">
                    <a:solidFill>
                      <a:srgbClr val="002060"/>
                    </a:solidFill>
                    <a:latin typeface="Tahoma" panose="020B0604030504040204" pitchFamily="34" charset="0"/>
                  </a:rPr>
                  <a:t>1</a:t>
                </a:r>
              </a:p>
            </p:txBody>
          </p:sp>
        </p:grpSp>
        <p:sp>
          <p:nvSpPr>
            <p:cNvPr id="13" name="Rectangle 12"/>
            <p:cNvSpPr/>
            <p:nvPr/>
          </p:nvSpPr>
          <p:spPr>
            <a:xfrm>
              <a:off x="1295106" y="279766"/>
              <a:ext cx="13123923" cy="584775"/>
            </a:xfrm>
            <a:prstGeom prst="rect">
              <a:avLst/>
            </a:prstGeom>
          </p:spPr>
          <p:txBody>
            <a:bodyPr wrap="square">
              <a:spAutoFit/>
            </a:bodyPr>
            <a:lstStyle/>
            <a:p>
              <a:pPr lvl="0"/>
              <a:r>
                <a:rPr lang="vi-VN" sz="3200" b="1" i="1">
                  <a:solidFill>
                    <a:prstClr val="black"/>
                  </a:solidFill>
                  <a:latin typeface="Times New Roman"/>
                  <a:ea typeface="Times New Roman"/>
                </a:rPr>
                <a:t>Giáo dục kỹ năng sống cho HSKTTT  theo</a:t>
              </a:r>
              <a:r>
                <a:rPr lang="en-US" sz="3200" b="1" i="1">
                  <a:solidFill>
                    <a:prstClr val="black"/>
                  </a:solidFill>
                  <a:latin typeface="Times New Roman"/>
                  <a:ea typeface="Times New Roman"/>
                </a:rPr>
                <a:t> </a:t>
              </a:r>
              <a:r>
                <a:rPr lang="vi-VN" sz="3200" b="1" i="1">
                  <a:solidFill>
                    <a:prstClr val="black"/>
                  </a:solidFill>
                  <a:latin typeface="Times New Roman"/>
                  <a:ea typeface="Times New Roman"/>
                </a:rPr>
                <a:t>phương châm “</a:t>
              </a:r>
              <a:r>
                <a:rPr lang="vi-VN" sz="3200" b="1" i="1">
                  <a:solidFill>
                    <a:srgbClr val="343A40"/>
                  </a:solidFill>
                  <a:latin typeface="Times New Roman"/>
                  <a:ea typeface="Times New Roman"/>
                </a:rPr>
                <a:t>Làm mẫu”.</a:t>
              </a:r>
              <a:endParaRPr lang="en-US" sz="3200">
                <a:solidFill>
                  <a:prstClr val="black"/>
                </a:solidFill>
              </a:endParaRPr>
            </a:p>
          </p:txBody>
        </p:sp>
      </p:grpSp>
      <p:sp>
        <p:nvSpPr>
          <p:cNvPr id="19" name="Rectangle 18"/>
          <p:cNvSpPr/>
          <p:nvPr/>
        </p:nvSpPr>
        <p:spPr>
          <a:xfrm>
            <a:off x="3670046" y="1183454"/>
            <a:ext cx="3165652" cy="6617196"/>
          </a:xfrm>
          <a:prstGeom prst="rect">
            <a:avLst/>
          </a:prstGeom>
          <a:solidFill>
            <a:srgbClr val="E27F6E">
              <a:alpha val="58000"/>
            </a:srgbClr>
          </a:solidFill>
        </p:spPr>
        <p:txBody>
          <a:bodyPr wrap="square">
            <a:spAutoFit/>
          </a:bodyPr>
          <a:lstStyle/>
          <a:p>
            <a:pPr algn="just">
              <a:spcAft>
                <a:spcPts val="0"/>
              </a:spcAft>
            </a:pPr>
            <a:r>
              <a:rPr lang="vi-VN" sz="2800" b="1" dirty="0">
                <a:latin typeface="Times New Roman"/>
                <a:ea typeface="Times New Roman"/>
              </a:rPr>
              <a:t>Bước </a:t>
            </a:r>
            <a:r>
              <a:rPr lang="en-US" sz="2800" b="1" dirty="0">
                <a:latin typeface="Times New Roman"/>
                <a:ea typeface="Times New Roman"/>
              </a:rPr>
              <a:t>2</a:t>
            </a:r>
            <a:r>
              <a:rPr lang="vi-VN" sz="2800" b="1" dirty="0">
                <a:latin typeface="Times New Roman"/>
                <a:ea typeface="Times New Roman"/>
              </a:rPr>
              <a:t>: Cung cấp hướng dẫn bằng lời nói và hành động làm mẫu để học sinh làm theo.</a:t>
            </a:r>
            <a:endParaRPr lang="en-US" sz="2800" dirty="0">
              <a:latin typeface="Arial"/>
              <a:ea typeface="Calibri"/>
            </a:endParaRPr>
          </a:p>
          <a:p>
            <a:pPr algn="just">
              <a:spcAft>
                <a:spcPts val="0"/>
              </a:spcAft>
            </a:pPr>
            <a:r>
              <a:rPr lang="en-US" sz="3200" dirty="0">
                <a:latin typeface="Times New Roman"/>
                <a:ea typeface="Times New Roman"/>
              </a:rPr>
              <a:t>- </a:t>
            </a:r>
            <a:r>
              <a:rPr lang="vi-VN" sz="3200" dirty="0">
                <a:latin typeface="Times New Roman"/>
                <a:ea typeface="Times New Roman"/>
              </a:rPr>
              <a:t>Sử dụng câu đơn giản, rõ ràng, mỗi câu hướng dẫn một việc</a:t>
            </a:r>
            <a:endParaRPr lang="en-US" sz="3200" dirty="0">
              <a:latin typeface="Times New Roman"/>
              <a:ea typeface="Times New Roman"/>
            </a:endParaRPr>
          </a:p>
          <a:p>
            <a:pPr algn="just">
              <a:spcAft>
                <a:spcPts val="0"/>
              </a:spcAft>
            </a:pPr>
            <a:r>
              <a:rPr lang="en-US" sz="3200" dirty="0">
                <a:latin typeface="Times New Roman"/>
                <a:ea typeface="Times New Roman"/>
              </a:rPr>
              <a:t>- T</a:t>
            </a:r>
            <a:r>
              <a:rPr lang="vi-VN" sz="3200" dirty="0">
                <a:latin typeface="Times New Roman"/>
                <a:ea typeface="Times New Roman"/>
              </a:rPr>
              <a:t>hực hiện hành động</a:t>
            </a:r>
            <a:r>
              <a:rPr lang="en-US" sz="3200" dirty="0">
                <a:latin typeface="Times New Roman"/>
                <a:ea typeface="Times New Roman"/>
              </a:rPr>
              <a:t> </a:t>
            </a:r>
            <a:r>
              <a:rPr lang="en-US" sz="3200" dirty="0" err="1">
                <a:latin typeface="Times New Roman"/>
                <a:ea typeface="Times New Roman"/>
              </a:rPr>
              <a:t>kết</a:t>
            </a:r>
            <a:r>
              <a:rPr lang="en-US" sz="3200" dirty="0">
                <a:latin typeface="Times New Roman"/>
                <a:ea typeface="Times New Roman"/>
              </a:rPr>
              <a:t> </a:t>
            </a:r>
            <a:r>
              <a:rPr lang="en-US" sz="3200" dirty="0" err="1">
                <a:latin typeface="Times New Roman"/>
                <a:ea typeface="Times New Roman"/>
              </a:rPr>
              <a:t>hợp</a:t>
            </a:r>
            <a:r>
              <a:rPr lang="en-US" sz="3200" dirty="0">
                <a:latin typeface="Times New Roman"/>
                <a:ea typeface="Times New Roman"/>
              </a:rPr>
              <a:t> </a:t>
            </a:r>
            <a:r>
              <a:rPr lang="en-US" sz="3200" dirty="0" err="1">
                <a:latin typeface="Times New Roman"/>
                <a:ea typeface="Times New Roman"/>
              </a:rPr>
              <a:t>câu</a:t>
            </a:r>
            <a:r>
              <a:rPr lang="en-US" sz="3200" dirty="0">
                <a:latin typeface="Times New Roman"/>
                <a:ea typeface="Times New Roman"/>
              </a:rPr>
              <a:t>  </a:t>
            </a:r>
            <a:r>
              <a:rPr lang="vi-VN" sz="3200" dirty="0">
                <a:latin typeface="Times New Roman"/>
                <a:ea typeface="Times New Roman"/>
              </a:rPr>
              <a:t>hướng dẫn</a:t>
            </a:r>
            <a:r>
              <a:rPr lang="en-US" sz="3200" dirty="0">
                <a:latin typeface="Times New Roman"/>
                <a:ea typeface="Times New Roman"/>
              </a:rPr>
              <a:t> HS </a:t>
            </a:r>
            <a:r>
              <a:rPr lang="en-US" sz="3200" dirty="0" err="1">
                <a:latin typeface="Times New Roman"/>
                <a:ea typeface="Times New Roman"/>
              </a:rPr>
              <a:t>làm</a:t>
            </a:r>
            <a:r>
              <a:rPr lang="en-US" sz="3200" dirty="0">
                <a:latin typeface="Times New Roman"/>
                <a:ea typeface="Times New Roman"/>
              </a:rPr>
              <a:t> </a:t>
            </a:r>
            <a:r>
              <a:rPr lang="vi-VN" sz="3200" dirty="0">
                <a:latin typeface="Times New Roman"/>
                <a:ea typeface="Times New Roman"/>
              </a:rPr>
              <a:t> </a:t>
            </a:r>
            <a:r>
              <a:rPr lang="en-US" sz="3200" dirty="0" err="1">
                <a:latin typeface="Times New Roman"/>
                <a:ea typeface="Times New Roman"/>
              </a:rPr>
              <a:t>theo</a:t>
            </a:r>
            <a:r>
              <a:rPr lang="en-US" sz="3200" dirty="0">
                <a:latin typeface="Times New Roman"/>
                <a:ea typeface="Times New Roman"/>
              </a:rPr>
              <a:t> </a:t>
            </a:r>
            <a:r>
              <a:rPr lang="en-US" sz="3200" dirty="0" err="1">
                <a:latin typeface="Times New Roman"/>
                <a:ea typeface="Times New Roman"/>
              </a:rPr>
              <a:t>mẫu</a:t>
            </a:r>
            <a:r>
              <a:rPr lang="en-US" sz="3200" dirty="0">
                <a:latin typeface="Times New Roman"/>
                <a:ea typeface="Times New Roman"/>
              </a:rPr>
              <a:t>.</a:t>
            </a:r>
          </a:p>
          <a:p>
            <a:pPr algn="just">
              <a:spcAft>
                <a:spcPts val="0"/>
              </a:spcAft>
            </a:pPr>
            <a:endParaRPr lang="en-US" sz="2800" dirty="0">
              <a:effectLst/>
              <a:latin typeface="Arial"/>
              <a:ea typeface="Calibri"/>
            </a:endParaRPr>
          </a:p>
        </p:txBody>
      </p:sp>
      <p:sp>
        <p:nvSpPr>
          <p:cNvPr id="20" name="Rectangle 19"/>
          <p:cNvSpPr/>
          <p:nvPr/>
        </p:nvSpPr>
        <p:spPr>
          <a:xfrm>
            <a:off x="7033178" y="1090032"/>
            <a:ext cx="4048110" cy="6801862"/>
          </a:xfrm>
          <a:prstGeom prst="rect">
            <a:avLst/>
          </a:prstGeom>
          <a:solidFill>
            <a:srgbClr val="E27F6E">
              <a:alpha val="58000"/>
            </a:srgbClr>
          </a:solidFill>
        </p:spPr>
        <p:txBody>
          <a:bodyPr wrap="square">
            <a:spAutoFit/>
          </a:bodyPr>
          <a:lstStyle/>
          <a:p>
            <a:pPr algn="just">
              <a:spcAft>
                <a:spcPts val="0"/>
              </a:spcAft>
            </a:pPr>
            <a:r>
              <a:rPr lang="vi-VN" sz="2800" b="1">
                <a:latin typeface="Times New Roman"/>
                <a:ea typeface="Times New Roman"/>
              </a:rPr>
              <a:t>Bước </a:t>
            </a:r>
            <a:r>
              <a:rPr lang="en-US" sz="2800" b="1">
                <a:latin typeface="Times New Roman"/>
                <a:ea typeface="Times New Roman"/>
              </a:rPr>
              <a:t>3</a:t>
            </a:r>
            <a:r>
              <a:rPr lang="vi-VN" sz="2800" b="1">
                <a:latin typeface="Times New Roman"/>
                <a:ea typeface="Times New Roman"/>
              </a:rPr>
              <a:t>: Kết hợp nhắc nhở và </a:t>
            </a:r>
            <a:r>
              <a:rPr lang="en-US" sz="2800" b="1">
                <a:latin typeface="Times New Roman"/>
                <a:ea typeface="Times New Roman"/>
              </a:rPr>
              <a:t>HS</a:t>
            </a:r>
            <a:r>
              <a:rPr lang="vi-VN" sz="2800" b="1">
                <a:latin typeface="Times New Roman"/>
                <a:ea typeface="Times New Roman"/>
              </a:rPr>
              <a:t> thực hiện theo mẫu</a:t>
            </a:r>
            <a:r>
              <a:rPr lang="en-US" sz="2800" b="1">
                <a:latin typeface="Times New Roman"/>
                <a:ea typeface="Times New Roman"/>
              </a:rPr>
              <a:t>.</a:t>
            </a:r>
            <a:endParaRPr lang="en-US" sz="2800">
              <a:latin typeface="Arial"/>
              <a:ea typeface="Times New Roman"/>
            </a:endParaRPr>
          </a:p>
          <a:p>
            <a:pPr algn="just">
              <a:spcAft>
                <a:spcPts val="0"/>
              </a:spcAft>
            </a:pPr>
            <a:r>
              <a:rPr lang="en-US" sz="3200">
                <a:latin typeface="Times New Roman"/>
                <a:ea typeface="Times New Roman"/>
              </a:rPr>
              <a:t>GV luôn </a:t>
            </a:r>
            <a:r>
              <a:rPr lang="vi-VN" sz="3200">
                <a:latin typeface="Times New Roman"/>
                <a:ea typeface="Times New Roman"/>
              </a:rPr>
              <a:t>đưa ra lời nhắc nhở</a:t>
            </a:r>
            <a:r>
              <a:rPr lang="en-US" sz="3200">
                <a:latin typeface="Times New Roman"/>
                <a:ea typeface="Times New Roman"/>
              </a:rPr>
              <a:t> trong quá trình HS </a:t>
            </a:r>
            <a:r>
              <a:rPr lang="vi-VN" sz="3200">
                <a:latin typeface="Times New Roman"/>
                <a:ea typeface="Times New Roman"/>
              </a:rPr>
              <a:t>thực hiện</a:t>
            </a:r>
            <a:r>
              <a:rPr lang="en-US" sz="3200">
                <a:latin typeface="Times New Roman"/>
                <a:ea typeface="Times New Roman"/>
              </a:rPr>
              <a:t> làm theo mẫu</a:t>
            </a:r>
            <a:r>
              <a:rPr lang="vi-VN" sz="3200">
                <a:latin typeface="Times New Roman"/>
                <a:ea typeface="Times New Roman"/>
              </a:rPr>
              <a:t>. </a:t>
            </a:r>
            <a:r>
              <a:rPr lang="en-US" sz="3200">
                <a:latin typeface="Times New Roman"/>
                <a:ea typeface="Times New Roman"/>
              </a:rPr>
              <a:t>HS </a:t>
            </a:r>
            <a:r>
              <a:rPr lang="vi-VN" sz="3200">
                <a:latin typeface="Times New Roman"/>
                <a:ea typeface="Times New Roman"/>
              </a:rPr>
              <a:t>sẽ nhìn thấy hành động cần bắt chước làm theo mẫu. Điều này làm giảm khả năng nhầm lẫn và giúp tạo kết nối tốt hơn giữa hành động và lời hướng dẫn làm mẫu.</a:t>
            </a:r>
            <a:endParaRPr lang="en-US" sz="2800">
              <a:latin typeface="Arial"/>
              <a:ea typeface="Calibri"/>
            </a:endParaRPr>
          </a:p>
        </p:txBody>
      </p:sp>
      <p:sp>
        <p:nvSpPr>
          <p:cNvPr id="21" name="Rectangle 20"/>
          <p:cNvSpPr/>
          <p:nvPr/>
        </p:nvSpPr>
        <p:spPr>
          <a:xfrm>
            <a:off x="11228604" y="1183453"/>
            <a:ext cx="3165652" cy="6617196"/>
          </a:xfrm>
          <a:prstGeom prst="rect">
            <a:avLst/>
          </a:prstGeom>
          <a:solidFill>
            <a:srgbClr val="E27F6E">
              <a:alpha val="58000"/>
            </a:srgbClr>
          </a:solidFill>
        </p:spPr>
        <p:txBody>
          <a:bodyPr wrap="square">
            <a:spAutoFit/>
          </a:bodyPr>
          <a:lstStyle/>
          <a:p>
            <a:pPr algn="just"/>
            <a:r>
              <a:rPr lang="vi-VN" sz="2800" b="1" dirty="0">
                <a:latin typeface="+mj-lt"/>
              </a:rPr>
              <a:t>Bước </a:t>
            </a:r>
            <a:r>
              <a:rPr lang="en-US" sz="2800" b="1" dirty="0">
                <a:latin typeface="+mj-lt"/>
              </a:rPr>
              <a:t>4</a:t>
            </a:r>
            <a:r>
              <a:rPr lang="vi-VN" sz="2800" b="1" dirty="0">
                <a:latin typeface="+mj-lt"/>
              </a:rPr>
              <a:t>: Thực hành thường xuyên</a:t>
            </a:r>
            <a:endParaRPr lang="en-US" sz="2800" dirty="0">
              <a:latin typeface="+mj-lt"/>
            </a:endParaRPr>
          </a:p>
          <a:p>
            <a:pPr algn="just"/>
            <a:r>
              <a:rPr lang="vi-VN" sz="2800" dirty="0">
                <a:latin typeface="+mj-lt"/>
              </a:rPr>
              <a:t>Hoàn thành từ bước 1 - </a:t>
            </a:r>
            <a:r>
              <a:rPr lang="en-US" sz="2800" dirty="0">
                <a:latin typeface="+mj-lt"/>
              </a:rPr>
              <a:t>3</a:t>
            </a:r>
            <a:r>
              <a:rPr lang="vi-VN" sz="2800" dirty="0">
                <a:latin typeface="+mj-lt"/>
              </a:rPr>
              <a:t> sẽ giúp </a:t>
            </a:r>
            <a:r>
              <a:rPr lang="en-US" sz="3200" dirty="0">
                <a:solidFill>
                  <a:prstClr val="black"/>
                </a:solidFill>
                <a:latin typeface="Times New Roman" pitchFamily="18" charset="0"/>
                <a:ea typeface="Times New Roman"/>
                <a:cs typeface="Times New Roman" pitchFamily="18" charset="0"/>
              </a:rPr>
              <a:t>HS</a:t>
            </a:r>
            <a:r>
              <a:rPr lang="vi-VN" sz="2800" dirty="0">
                <a:latin typeface="Times New Roman" pitchFamily="18" charset="0"/>
                <a:cs typeface="Times New Roman" pitchFamily="18" charset="0"/>
              </a:rPr>
              <a:t> </a:t>
            </a:r>
            <a:r>
              <a:rPr lang="vi-VN" sz="2800" dirty="0">
                <a:latin typeface="+mj-lt"/>
              </a:rPr>
              <a:t>hiểu và vận dụng kỹ năng làm</a:t>
            </a:r>
            <a:r>
              <a:rPr lang="en-US" sz="2800" dirty="0">
                <a:latin typeface="+mj-lt"/>
              </a:rPr>
              <a:t> </a:t>
            </a:r>
            <a:r>
              <a:rPr lang="en-US" sz="2800" dirty="0" err="1">
                <a:latin typeface="Times New Roman" pitchFamily="18" charset="0"/>
                <a:cs typeface="Times New Roman" pitchFamily="18" charset="0"/>
              </a:rPr>
              <a:t>theo</a:t>
            </a:r>
            <a:r>
              <a:rPr lang="vi-VN" sz="2800" dirty="0">
                <a:latin typeface="+mj-lt"/>
              </a:rPr>
              <a:t> mong muốn. Tuy nhiê</a:t>
            </a:r>
            <a:r>
              <a:rPr lang="en-US" sz="2800" dirty="0">
                <a:latin typeface="+mj-lt"/>
              </a:rPr>
              <a:t>u</a:t>
            </a:r>
            <a:r>
              <a:rPr lang="vi-VN" sz="2800" dirty="0">
                <a:latin typeface="+mj-lt"/>
              </a:rPr>
              <a:t> mẫu để học sinh làm theo, kỹ năng không thể hình thành qua một lần học, mà cần được luyện tập thường xuyên cho đến khi thuần thục.</a:t>
            </a:r>
            <a:endParaRPr lang="en-GB" sz="2800" dirty="0">
              <a:latin typeface="+mj-lt"/>
            </a:endParaRPr>
          </a:p>
          <a:p>
            <a:pPr algn="just"/>
            <a:endParaRPr lang="en-US" sz="2800" dirty="0">
              <a:latin typeface="+mj-lt"/>
            </a:endParaRPr>
          </a:p>
        </p:txBody>
      </p:sp>
    </p:spTree>
    <p:extLst>
      <p:ext uri="{BB962C8B-B14F-4D97-AF65-F5344CB8AC3E}">
        <p14:creationId xmlns:p14="http://schemas.microsoft.com/office/powerpoint/2010/main" val="3760094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2462" y="240082"/>
            <a:ext cx="1059804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50000"/>
              </a:lnSpc>
              <a:spcAft>
                <a:spcPts val="0"/>
              </a:spcAft>
            </a:pPr>
            <a:r>
              <a:rPr lang="vi-VN" sz="3200" b="1" i="1">
                <a:latin typeface="Times New Roman"/>
                <a:ea typeface="Times New Roman"/>
              </a:rPr>
              <a:t>Ví dụ ở bài học môn: Kỹ năng tự phục vụ -  bài: Cắt móng tay</a:t>
            </a:r>
            <a:endParaRPr lang="en-US" sz="3200">
              <a:effectLst/>
              <a:latin typeface="Arial"/>
              <a:ea typeface="Calibri"/>
            </a:endParaRPr>
          </a:p>
        </p:txBody>
      </p:sp>
      <p:grpSp>
        <p:nvGrpSpPr>
          <p:cNvPr id="3" name="Group 2">
            <a:extLst>
              <a:ext uri="{FF2B5EF4-FFF2-40B4-BE49-F238E27FC236}">
                <a16:creationId xmlns:a16="http://schemas.microsoft.com/office/drawing/2014/main" id="{C0D79D5F-726C-DC99-6F18-E0FE2BE2E1D6}"/>
              </a:ext>
            </a:extLst>
          </p:cNvPr>
          <p:cNvGrpSpPr/>
          <p:nvPr/>
        </p:nvGrpSpPr>
        <p:grpSpPr>
          <a:xfrm>
            <a:off x="5701486" y="1183454"/>
            <a:ext cx="8471714" cy="6124754"/>
            <a:chOff x="5701486" y="1183454"/>
            <a:chExt cx="8471714" cy="6124754"/>
          </a:xfrm>
        </p:grpSpPr>
        <p:sp>
          <p:nvSpPr>
            <p:cNvPr id="8" name="Rectangle 7"/>
            <p:cNvSpPr/>
            <p:nvPr/>
          </p:nvSpPr>
          <p:spPr>
            <a:xfrm>
              <a:off x="5701486" y="1183454"/>
              <a:ext cx="8471714" cy="6124754"/>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2800" b="1">
                  <a:latin typeface="+mj-lt"/>
                </a:rPr>
                <a:t>Bước 2: Hướng dẫn cắt móng tay bằng lời nói và làm mẫu cắt móng tay trên mô hình để </a:t>
              </a:r>
              <a:r>
                <a:rPr lang="en-US" sz="2800" b="1">
                  <a:latin typeface="Times New Roman" pitchFamily="18" charset="0"/>
                  <a:cs typeface="Times New Roman" pitchFamily="18" charset="0"/>
                </a:rPr>
                <a:t>HS </a:t>
              </a:r>
              <a:r>
                <a:rPr lang="vi-VN" sz="2800" b="1">
                  <a:latin typeface="+mj-lt"/>
                </a:rPr>
                <a:t>làm theo.</a:t>
              </a:r>
              <a:endParaRPr lang="en-US" sz="2800" b="1">
                <a:latin typeface="+mj-lt"/>
              </a:endParaRPr>
            </a:p>
            <a:p>
              <a:pPr algn="just"/>
              <a:endParaRPr lang="en-US" sz="2800">
                <a:latin typeface="+mj-lt"/>
              </a:endParaRPr>
            </a:p>
            <a:p>
              <a:pPr algn="just"/>
              <a:endParaRPr lang="en-US" sz="2800">
                <a:latin typeface="+mj-lt"/>
              </a:endParaRPr>
            </a:p>
            <a:p>
              <a:pPr algn="just"/>
              <a:endParaRPr lang="en-US" sz="2800">
                <a:latin typeface="+mj-lt"/>
              </a:endParaRPr>
            </a:p>
            <a:p>
              <a:pPr algn="just"/>
              <a:endParaRPr lang="en-US" sz="2800">
                <a:latin typeface="+mj-lt"/>
              </a:endParaRPr>
            </a:p>
            <a:p>
              <a:pPr algn="just"/>
              <a:endParaRPr lang="en-US" sz="2800">
                <a:latin typeface="+mj-lt"/>
              </a:endParaRPr>
            </a:p>
            <a:p>
              <a:pPr algn="just"/>
              <a:r>
                <a:rPr lang="en-US" sz="2800">
                  <a:latin typeface="+mj-lt"/>
                </a:rPr>
                <a:t> </a:t>
              </a:r>
            </a:p>
            <a:p>
              <a:pPr algn="just"/>
              <a:endParaRPr lang="en-US" sz="2800">
                <a:latin typeface="+mj-lt"/>
              </a:endParaRPr>
            </a:p>
            <a:p>
              <a:pPr algn="just"/>
              <a:endParaRPr lang="en-US" sz="2800">
                <a:latin typeface="+mj-lt"/>
              </a:endParaRPr>
            </a:p>
            <a:p>
              <a:pPr algn="just"/>
              <a:endParaRPr lang="en-US" sz="2800">
                <a:latin typeface="+mj-lt"/>
              </a:endParaRPr>
            </a:p>
            <a:p>
              <a:pPr algn="just"/>
              <a:endParaRPr lang="en-US" sz="2800">
                <a:latin typeface="+mj-lt"/>
              </a:endParaRPr>
            </a:p>
            <a:p>
              <a:pPr algn="just"/>
              <a:endParaRPr lang="en-US" sz="2800">
                <a:latin typeface="+mj-lt"/>
              </a:endParaRPr>
            </a:p>
            <a:p>
              <a:pPr algn="just"/>
              <a:endParaRPr lang="en-US" sz="2800">
                <a:latin typeface="+mj-lt"/>
              </a:endParaRPr>
            </a:p>
          </p:txBody>
        </p:sp>
        <p:pic>
          <p:nvPicPr>
            <p:cNvPr id="11" name="Picture 10" descr="C:\Users\Administrator\Documents\z6583168446788_3ae9cae0a767b0edfdea2474db36b8c3.jpg"/>
            <p:cNvPicPr/>
            <p:nvPr/>
          </p:nvPicPr>
          <p:blipFill>
            <a:blip r:embed="rId2">
              <a:extLst>
                <a:ext uri="{28A0092B-C50C-407E-A947-70E740481C1C}">
                  <a14:useLocalDpi xmlns:a14="http://schemas.microsoft.com/office/drawing/2010/main" val="0"/>
                </a:ext>
              </a:extLst>
            </a:blip>
            <a:srcRect/>
            <a:stretch>
              <a:fillRect/>
            </a:stretch>
          </p:blipFill>
          <p:spPr bwMode="auto">
            <a:xfrm>
              <a:off x="5936671" y="2199117"/>
              <a:ext cx="4343402" cy="4548047"/>
            </a:xfrm>
            <a:prstGeom prst="rect">
              <a:avLst/>
            </a:prstGeom>
            <a:noFill/>
            <a:ln>
              <a:noFill/>
            </a:ln>
          </p:spPr>
        </p:pic>
        <p:pic>
          <p:nvPicPr>
            <p:cNvPr id="13" name="Picture 12"/>
            <p:cNvPicPr/>
            <p:nvPr/>
          </p:nvPicPr>
          <p:blipFill>
            <a:blip r:embed="rId3"/>
            <a:stretch>
              <a:fillRect/>
            </a:stretch>
          </p:blipFill>
          <p:spPr>
            <a:xfrm>
              <a:off x="10501744" y="2199117"/>
              <a:ext cx="3671455" cy="4935974"/>
            </a:xfrm>
            <a:prstGeom prst="rect">
              <a:avLst/>
            </a:prstGeom>
          </p:spPr>
        </p:pic>
      </p:grpSp>
      <p:grpSp>
        <p:nvGrpSpPr>
          <p:cNvPr id="2" name="Group 1">
            <a:extLst>
              <a:ext uri="{FF2B5EF4-FFF2-40B4-BE49-F238E27FC236}">
                <a16:creationId xmlns:a16="http://schemas.microsoft.com/office/drawing/2014/main" id="{AD496D38-6DB9-E946-C35A-EB1664F50098}"/>
              </a:ext>
            </a:extLst>
          </p:cNvPr>
          <p:cNvGrpSpPr/>
          <p:nvPr/>
        </p:nvGrpSpPr>
        <p:grpSpPr>
          <a:xfrm>
            <a:off x="225782" y="1183454"/>
            <a:ext cx="5260618" cy="6093976"/>
            <a:chOff x="225782" y="1183454"/>
            <a:chExt cx="5260618" cy="6093976"/>
          </a:xfrm>
        </p:grpSpPr>
        <p:sp>
          <p:nvSpPr>
            <p:cNvPr id="7" name="Rectangle 6"/>
            <p:cNvSpPr/>
            <p:nvPr/>
          </p:nvSpPr>
          <p:spPr>
            <a:xfrm>
              <a:off x="225782" y="1183454"/>
              <a:ext cx="5260618" cy="609397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000" b="1" dirty="0">
                  <a:latin typeface="Times New Roman"/>
                  <a:ea typeface="Times New Roman"/>
                </a:rPr>
                <a:t>Bước 1: Thu hút chú ý </a:t>
              </a:r>
              <a:r>
                <a:rPr lang="en-US" sz="3000" b="1" dirty="0">
                  <a:latin typeface="Times New Roman"/>
                  <a:ea typeface="Times New Roman"/>
                </a:rPr>
                <a:t>HS</a:t>
              </a:r>
            </a:p>
            <a:p>
              <a:pPr algn="just"/>
              <a:endParaRPr lang="en-US" sz="3000" dirty="0">
                <a:latin typeface="Arial"/>
                <a:ea typeface="Calibri"/>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a:p>
              <a:endParaRPr lang="en-US" sz="3000" b="1" dirty="0">
                <a:latin typeface="Roboho "/>
                <a:ea typeface="Times New Roman" panose="02020603050405020304" pitchFamily="18" charset="0"/>
                <a:cs typeface="Times New Roman" panose="02020603050405020304" pitchFamily="18"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2462" y="2036245"/>
              <a:ext cx="4973102" cy="4946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78684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02462" y="240082"/>
            <a:ext cx="10598048" cy="830997"/>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just">
              <a:lnSpc>
                <a:spcPct val="150000"/>
              </a:lnSpc>
            </a:pPr>
            <a:r>
              <a:rPr lang="vi-VN" sz="3200" b="1" i="1">
                <a:solidFill>
                  <a:prstClr val="black"/>
                </a:solidFill>
                <a:latin typeface="Times New Roman"/>
                <a:ea typeface="Times New Roman"/>
              </a:rPr>
              <a:t>Ví dụ ở bài học môn: Kỹ năng tự phục vụ -  bài: Cắt móng tay</a:t>
            </a:r>
            <a:endParaRPr lang="en-US" sz="3200">
              <a:solidFill>
                <a:prstClr val="black"/>
              </a:solidFill>
              <a:latin typeface="Arial"/>
              <a:ea typeface="Calibri"/>
            </a:endParaRPr>
          </a:p>
        </p:txBody>
      </p:sp>
      <p:grpSp>
        <p:nvGrpSpPr>
          <p:cNvPr id="2" name="Group 1">
            <a:extLst>
              <a:ext uri="{FF2B5EF4-FFF2-40B4-BE49-F238E27FC236}">
                <a16:creationId xmlns:a16="http://schemas.microsoft.com/office/drawing/2014/main" id="{55CBB230-1678-7607-3267-35261ACA4C03}"/>
              </a:ext>
            </a:extLst>
          </p:cNvPr>
          <p:cNvGrpSpPr/>
          <p:nvPr/>
        </p:nvGrpSpPr>
        <p:grpSpPr>
          <a:xfrm>
            <a:off x="402461" y="1556772"/>
            <a:ext cx="7314521" cy="6494085"/>
            <a:chOff x="402461" y="1556772"/>
            <a:chExt cx="7314521" cy="6494085"/>
          </a:xfrm>
        </p:grpSpPr>
        <p:sp>
          <p:nvSpPr>
            <p:cNvPr id="9" name="Rectangle 8"/>
            <p:cNvSpPr/>
            <p:nvPr/>
          </p:nvSpPr>
          <p:spPr>
            <a:xfrm>
              <a:off x="402461" y="1556772"/>
              <a:ext cx="7314521" cy="649408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lgn="just"/>
              <a:r>
                <a:rPr lang="vi-VN" sz="3200" b="1">
                  <a:solidFill>
                    <a:prstClr val="black"/>
                  </a:solidFill>
                  <a:latin typeface="Times New Roman"/>
                  <a:ea typeface="Times New Roman"/>
                </a:rPr>
                <a:t>Bước 3: Kết hợp nhắc nhở và việc thực hiện theo mẫu các bước cắt móng tay</a:t>
              </a:r>
              <a:r>
                <a:rPr lang="en-US" sz="3200" b="1">
                  <a:solidFill>
                    <a:prstClr val="black"/>
                  </a:solidFill>
                  <a:latin typeface="Times New Roman"/>
                  <a:ea typeface="Times New Roman"/>
                </a:rPr>
                <a:t>.</a:t>
              </a:r>
            </a:p>
            <a:p>
              <a:pPr algn="just"/>
              <a:endParaRPr lang="en-US" sz="3200" b="1">
                <a:solidFill>
                  <a:prstClr val="black"/>
                </a:solidFill>
                <a:latin typeface="Times New Roman"/>
                <a:ea typeface="Times New Roman"/>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a:p>
              <a:pPr algn="just"/>
              <a:endParaRPr lang="en-US" sz="3200">
                <a:solidFill>
                  <a:prstClr val="black"/>
                </a:solidFill>
                <a:latin typeface="Arial"/>
                <a:ea typeface="Calibri"/>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8320" y="3142095"/>
              <a:ext cx="3158164" cy="411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p:nvPr/>
          </p:nvPicPr>
          <p:blipFill>
            <a:blip r:embed="rId3"/>
            <a:stretch>
              <a:fillRect/>
            </a:stretch>
          </p:blipFill>
          <p:spPr>
            <a:xfrm>
              <a:off x="4357448" y="3142095"/>
              <a:ext cx="3207134" cy="4416320"/>
            </a:xfrm>
            <a:prstGeom prst="rect">
              <a:avLst/>
            </a:prstGeom>
          </p:spPr>
        </p:pic>
      </p:grpSp>
      <p:grpSp>
        <p:nvGrpSpPr>
          <p:cNvPr id="3" name="Group 2">
            <a:extLst>
              <a:ext uri="{FF2B5EF4-FFF2-40B4-BE49-F238E27FC236}">
                <a16:creationId xmlns:a16="http://schemas.microsoft.com/office/drawing/2014/main" id="{203F300D-84C8-BAD9-D35C-05E966AD4AAC}"/>
              </a:ext>
            </a:extLst>
          </p:cNvPr>
          <p:cNvGrpSpPr/>
          <p:nvPr/>
        </p:nvGrpSpPr>
        <p:grpSpPr>
          <a:xfrm>
            <a:off x="7994074" y="1690255"/>
            <a:ext cx="6082144" cy="6432530"/>
            <a:chOff x="7994074" y="1690255"/>
            <a:chExt cx="6082144" cy="6432530"/>
          </a:xfrm>
        </p:grpSpPr>
        <p:sp>
          <p:nvSpPr>
            <p:cNvPr id="10" name="Rectangle 9"/>
            <p:cNvSpPr/>
            <p:nvPr/>
          </p:nvSpPr>
          <p:spPr>
            <a:xfrm>
              <a:off x="7994074" y="1690255"/>
              <a:ext cx="6082144" cy="64325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vi-VN" sz="2800" b="1">
                  <a:solidFill>
                    <a:prstClr val="black"/>
                  </a:solidFill>
                  <a:latin typeface="Times New Roman"/>
                </a:rPr>
                <a:t>Bước 4: </a:t>
              </a:r>
              <a:r>
                <a:rPr lang="en-US" sz="2800" b="1">
                  <a:solidFill>
                    <a:prstClr val="black"/>
                  </a:solidFill>
                  <a:latin typeface="Times New Roman"/>
                </a:rPr>
                <a:t>Khen thưởng - Động viên </a:t>
              </a: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b="1">
                <a:solidFill>
                  <a:prstClr val="black"/>
                </a:solidFill>
                <a:latin typeface="Times New Roman"/>
              </a:endParaRPr>
            </a:p>
            <a:p>
              <a:endParaRPr lang="en-US" sz="3200">
                <a:solidFill>
                  <a:prstClr val="black"/>
                </a:solidFill>
                <a:latin typeface="Calibri Light"/>
              </a:endParaRPr>
            </a:p>
            <a:p>
              <a:endParaRPr lang="en-US" sz="3200">
                <a:solidFill>
                  <a:prstClr val="black"/>
                </a:solidFill>
                <a:latin typeface="Calibri Light"/>
              </a:endParaRPr>
            </a:p>
            <a:p>
              <a:endParaRPr lang="en-US" sz="3200">
                <a:solidFill>
                  <a:prstClr val="black"/>
                </a:solidFill>
                <a:latin typeface="Calibri Light"/>
              </a:endParaRPr>
            </a:p>
            <a:p>
              <a:endParaRPr lang="en-US" sz="3200">
                <a:solidFill>
                  <a:prstClr val="black"/>
                </a:solidFill>
                <a:latin typeface="Calibri Light"/>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8036" y="2370570"/>
              <a:ext cx="5763491" cy="2201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88035" y="4803813"/>
              <a:ext cx="5666509" cy="30932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227346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ủ đề của Office">
  <a:themeElements>
    <a:clrScheme name="Văn phòng">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ăn phòng">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Văn phòng">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3679</TotalTime>
  <Words>2979</Words>
  <Application>Microsoft Office PowerPoint</Application>
  <PresentationFormat>Custom</PresentationFormat>
  <Paragraphs>200</Paragraphs>
  <Slides>23</Slides>
  <Notes>4</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23</vt:i4>
      </vt:variant>
    </vt:vector>
  </HeadingPairs>
  <TitlesOfParts>
    <vt:vector size="34" baseType="lpstr">
      <vt:lpstr>Calibri Light</vt:lpstr>
      <vt:lpstr>Symbol</vt:lpstr>
      <vt:lpstr>Roboho</vt:lpstr>
      <vt:lpstr>Times New Roman</vt:lpstr>
      <vt:lpstr>Arial</vt:lpstr>
      <vt:lpstr>Calibri</vt:lpstr>
      <vt:lpstr>Roboho </vt:lpstr>
      <vt:lpstr>Open Sans</vt:lpstr>
      <vt:lpstr>Tahoma</vt:lpstr>
      <vt:lpstr>Office Theme</vt:lpstr>
      <vt:lpstr>Chủ đề của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Office</cp:lastModifiedBy>
  <cp:revision>199</cp:revision>
  <dcterms:created xsi:type="dcterms:W3CDTF">2024-12-10T07:39:50Z</dcterms:created>
  <dcterms:modified xsi:type="dcterms:W3CDTF">2025-05-15T00:56:35Z</dcterms:modified>
</cp:coreProperties>
</file>