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354" r:id="rId4"/>
    <p:sldId id="355" r:id="rId5"/>
    <p:sldId id="270" r:id="rId6"/>
    <p:sldId id="356" r:id="rId7"/>
    <p:sldId id="259" r:id="rId8"/>
    <p:sldId id="357" r:id="rId9"/>
    <p:sldId id="378" r:id="rId10"/>
    <p:sldId id="258" r:id="rId11"/>
    <p:sldId id="380" r:id="rId12"/>
    <p:sldId id="3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9946F-05D9-8BCA-7132-66505C516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06270-280E-18C3-40E8-500063E61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28403-0F20-8106-EF22-7782352AE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7234-1C1A-45A0-A924-5735BC71FF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12961-B5BE-EFDE-5279-77DDF73C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97F48-899B-6086-A7F4-72221CF9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C4A9-8699-4D15-9494-A6DA1BD6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8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51858-77FE-6FAE-CE8D-D9A8950B4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185276-1963-2001-CB3C-3EBEB23A1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F7985-8EFB-6AD3-647C-F5AF1CAC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7234-1C1A-45A0-A924-5735BC71FF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CFA75-28AD-8D07-C858-D432A0CA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013DF-FE42-8CEA-CAD2-ED82D156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C4A9-8699-4D15-9494-A6DA1BD6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0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808ADB-CE2D-43BF-3FC7-5B30998A76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BB529-3D0F-87D4-0C91-59E223CA3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E5B6B-DAB4-551D-F141-D4173AAC8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7234-1C1A-45A0-A924-5735BC71FF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50B89-034B-E990-E80A-4447AEDDB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F9AA-4833-1D4B-E7EA-068CA538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C4A9-8699-4D15-9494-A6DA1BD6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4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F1231-412F-C2E2-2F5F-BB59B74F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DEECC-CFD6-C1F3-673A-F732C3D57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DE481-3322-FA22-6762-BDEEBC79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7234-1C1A-45A0-A924-5735BC71FF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67F64-DF2A-3AE9-DA41-F1C2C750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D6E0A-802E-E830-4F0B-97D78519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C4A9-8699-4D15-9494-A6DA1BD6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59262-B0AD-0C86-5290-C034EA42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0E7DD-CB03-6186-285D-1D103450A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887CB-7BF6-74A6-A292-805B8E3C9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7234-1C1A-45A0-A924-5735BC71FF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5F49B-565E-3283-A560-D06AB713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E8256-1BBF-D0EF-4F41-36DA0D82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C4A9-8699-4D15-9494-A6DA1BD6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8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23E72-B38F-2B42-B240-54345CB88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536A5-1C78-3421-1352-3FB4D8AA3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02DFE-96AB-51A0-85F8-6E808E7D4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0600D-FADF-7E13-9C24-60EA8045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7234-1C1A-45A0-A924-5735BC71FF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DC9E1-E1B8-5183-A4BF-D0085746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AB56E-A9F8-3427-405E-C098FB54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C4A9-8699-4D15-9494-A6DA1BD6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7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25949-A32C-29BE-BC61-C2348381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22912-FADD-E9EE-62C0-223AD8BAB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1198D-EC6D-6956-3993-DBB04CEA7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DF9E0-8749-AC69-4228-05F45B6AB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82E977-E677-23FF-F913-49C446F1E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0EA5B7-E8EF-A5FB-84AF-04C09C9E8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7234-1C1A-45A0-A924-5735BC71FF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6D933-AA48-2934-7D9F-81E9AEFD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33FB06-8159-C4D9-1D3B-34B9CD641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C4A9-8699-4D15-9494-A6DA1BD6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6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8AFC2-E9DA-95D1-A6E5-FC644A9B4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8312C3-5F7E-7751-9EAD-2654257F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7234-1C1A-45A0-A924-5735BC71FF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A14D6-00BA-B3C9-CED0-800C6DB1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9F615-CE19-0249-3BC4-84DF024D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C4A9-8699-4D15-9494-A6DA1BD6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2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3BC58F-2680-B479-A71B-BA95B6A1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7234-1C1A-45A0-A924-5735BC71FF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68228-0FD3-6FEC-4EE4-D50EDAF4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CD551-FDE0-3059-41C6-5E8E8F81B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C4A9-8699-4D15-9494-A6DA1BD6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4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FFE54-C097-0E28-5F93-FCF2F8B81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F4BEA-0A81-40C9-1B07-F0C5E7C71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0C426-8931-AC74-7939-124DF4658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D9F9C-172C-6E8E-C5EB-D9511576D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7234-1C1A-45A0-A924-5735BC71FF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EA455-8542-EECC-88F3-6A6DA007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D06AF-8F49-0731-FB33-6E01964B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C4A9-8699-4D15-9494-A6DA1BD6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31C9-2AE9-A149-62DE-EFD4DB695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3D69B4-6599-31B7-E0A2-E8024E99A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1FB9E-CD95-B8B3-8D14-8D536FA3A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C27E9-CC6F-6A9E-DC20-048FE5CD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7234-1C1A-45A0-A924-5735BC71FF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53041-30B8-48CB-FD20-C693DBFF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2986D-F17C-3EC6-CC61-DA0DDD36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C4A9-8699-4D15-9494-A6DA1BD6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0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2DA5EA-DE9E-2F9B-3ACA-556AC950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097E3-6E7B-6D84-F8F9-C2D77B8B6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8B709-A881-33C3-F4B2-EB2DD2F87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87234-1C1A-45A0-A924-5735BC71FFF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961EE-5435-0DAC-CBAC-9DF73DA37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9B9DE-E6CB-3883-D21D-B260E5DA2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AC4A9-8699-4D15-9494-A6DA1BD6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9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4.svg"/><Relationship Id="rId7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4.sv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svg"/><Relationship Id="rId7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633850" y="2382355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640200" y="473270"/>
            <a:ext cx="2444559" cy="631977"/>
            <a:chOff x="0" y="0"/>
            <a:chExt cx="3623462" cy="9367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76917" y="351768"/>
            <a:ext cx="11546441" cy="6632356"/>
            <a:chOff x="0" y="0"/>
            <a:chExt cx="4561557" cy="26201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61557" cy="2620190"/>
            </a:xfrm>
            <a:custGeom>
              <a:avLst/>
              <a:gdLst/>
              <a:ahLst/>
              <a:cxnLst/>
              <a:rect l="l" t="t" r="r" b="b"/>
              <a:pathLst>
                <a:path w="4561557" h="2620190">
                  <a:moveTo>
                    <a:pt x="0" y="0"/>
                  </a:moveTo>
                  <a:lnTo>
                    <a:pt x="4561557" y="0"/>
                  </a:lnTo>
                  <a:lnTo>
                    <a:pt x="4561557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99DC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242614" y="351769"/>
            <a:ext cx="11712137" cy="7808091"/>
            <a:chOff x="0" y="0"/>
            <a:chExt cx="23424274" cy="1561618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7808091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5616183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7808091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5616183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52492" y="1491903"/>
            <a:ext cx="9933666" cy="4207649"/>
            <a:chOff x="0" y="0"/>
            <a:chExt cx="3454583" cy="146327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454583" cy="1463274"/>
            </a:xfrm>
            <a:custGeom>
              <a:avLst/>
              <a:gdLst/>
              <a:ahLst/>
              <a:cxnLst/>
              <a:rect l="l" t="t" r="r" b="b"/>
              <a:pathLst>
                <a:path w="3454583" h="1463274">
                  <a:moveTo>
                    <a:pt x="26498" y="0"/>
                  </a:moveTo>
                  <a:lnTo>
                    <a:pt x="3428085" y="0"/>
                  </a:lnTo>
                  <a:cubicBezTo>
                    <a:pt x="3435112" y="0"/>
                    <a:pt x="3441852" y="2792"/>
                    <a:pt x="3446822" y="7761"/>
                  </a:cubicBezTo>
                  <a:cubicBezTo>
                    <a:pt x="3451791" y="12731"/>
                    <a:pt x="3454583" y="19471"/>
                    <a:pt x="3454583" y="26498"/>
                  </a:cubicBezTo>
                  <a:lnTo>
                    <a:pt x="3454583" y="1436775"/>
                  </a:lnTo>
                  <a:cubicBezTo>
                    <a:pt x="3454583" y="1443803"/>
                    <a:pt x="3451791" y="1450543"/>
                    <a:pt x="3446822" y="1455512"/>
                  </a:cubicBezTo>
                  <a:cubicBezTo>
                    <a:pt x="3441852" y="1460482"/>
                    <a:pt x="3435112" y="1463274"/>
                    <a:pt x="3428085" y="1463274"/>
                  </a:cubicBezTo>
                  <a:lnTo>
                    <a:pt x="26498" y="1463274"/>
                  </a:lnTo>
                  <a:cubicBezTo>
                    <a:pt x="19471" y="1463274"/>
                    <a:pt x="12731" y="1460482"/>
                    <a:pt x="7761" y="1455512"/>
                  </a:cubicBezTo>
                  <a:cubicBezTo>
                    <a:pt x="2792" y="1450543"/>
                    <a:pt x="0" y="1443803"/>
                    <a:pt x="0" y="1436775"/>
                  </a:cubicBezTo>
                  <a:lnTo>
                    <a:pt x="0" y="26498"/>
                  </a:lnTo>
                  <a:cubicBezTo>
                    <a:pt x="0" y="19471"/>
                    <a:pt x="2792" y="12731"/>
                    <a:pt x="7761" y="7761"/>
                  </a:cubicBezTo>
                  <a:cubicBezTo>
                    <a:pt x="12731" y="2792"/>
                    <a:pt x="19471" y="0"/>
                    <a:pt x="264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35" name="Freeform 35"/>
          <p:cNvSpPr/>
          <p:nvPr/>
        </p:nvSpPr>
        <p:spPr>
          <a:xfrm>
            <a:off x="1210364" y="779597"/>
            <a:ext cx="1042052" cy="1071268"/>
          </a:xfrm>
          <a:custGeom>
            <a:avLst/>
            <a:gdLst/>
            <a:ahLst/>
            <a:cxnLst/>
            <a:rect l="l" t="t" r="r" b="b"/>
            <a:pathLst>
              <a:path w="1563078" h="1606902">
                <a:moveTo>
                  <a:pt x="0" y="0"/>
                </a:moveTo>
                <a:lnTo>
                  <a:pt x="1563077" y="0"/>
                </a:lnTo>
                <a:lnTo>
                  <a:pt x="1563077" y="1606903"/>
                </a:lnTo>
                <a:lnTo>
                  <a:pt x="0" y="1606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6" name="Freeform 36"/>
          <p:cNvSpPr/>
          <p:nvPr/>
        </p:nvSpPr>
        <p:spPr>
          <a:xfrm>
            <a:off x="552492" y="4996757"/>
            <a:ext cx="2221474" cy="1405587"/>
          </a:xfrm>
          <a:custGeom>
            <a:avLst/>
            <a:gdLst/>
            <a:ahLst/>
            <a:cxnLst/>
            <a:rect l="l" t="t" r="r" b="b"/>
            <a:pathLst>
              <a:path w="3332211" h="2108380">
                <a:moveTo>
                  <a:pt x="0" y="0"/>
                </a:moveTo>
                <a:lnTo>
                  <a:pt x="3332210" y="0"/>
                </a:lnTo>
                <a:lnTo>
                  <a:pt x="3332210" y="2108381"/>
                </a:lnTo>
                <a:lnTo>
                  <a:pt x="0" y="2108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7" name="Freeform 37"/>
          <p:cNvSpPr/>
          <p:nvPr/>
        </p:nvSpPr>
        <p:spPr>
          <a:xfrm rot="-1358923">
            <a:off x="8481734" y="4638124"/>
            <a:ext cx="1802497" cy="2122855"/>
          </a:xfrm>
          <a:custGeom>
            <a:avLst/>
            <a:gdLst/>
            <a:ahLst/>
            <a:cxnLst/>
            <a:rect l="l" t="t" r="r" b="b"/>
            <a:pathLst>
              <a:path w="2703746" h="3184283">
                <a:moveTo>
                  <a:pt x="0" y="0"/>
                </a:moveTo>
                <a:lnTo>
                  <a:pt x="2703746" y="0"/>
                </a:lnTo>
                <a:lnTo>
                  <a:pt x="2703746" y="3184283"/>
                </a:lnTo>
                <a:lnTo>
                  <a:pt x="0" y="3184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8" name="Freeform 38"/>
          <p:cNvSpPr/>
          <p:nvPr/>
        </p:nvSpPr>
        <p:spPr>
          <a:xfrm rot="-607473">
            <a:off x="9897957" y="4585629"/>
            <a:ext cx="349361" cy="1186103"/>
          </a:xfrm>
          <a:custGeom>
            <a:avLst/>
            <a:gdLst/>
            <a:ahLst/>
            <a:cxnLst/>
            <a:rect l="l" t="t" r="r" b="b"/>
            <a:pathLst>
              <a:path w="524042" h="1779154">
                <a:moveTo>
                  <a:pt x="0" y="0"/>
                </a:moveTo>
                <a:lnTo>
                  <a:pt x="524042" y="0"/>
                </a:lnTo>
                <a:lnTo>
                  <a:pt x="524042" y="1779154"/>
                </a:lnTo>
                <a:lnTo>
                  <a:pt x="0" y="1779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9" name="Freeform 39"/>
          <p:cNvSpPr/>
          <p:nvPr/>
        </p:nvSpPr>
        <p:spPr>
          <a:xfrm rot="-1729736">
            <a:off x="9431600" y="541045"/>
            <a:ext cx="313853" cy="2925743"/>
          </a:xfrm>
          <a:custGeom>
            <a:avLst/>
            <a:gdLst/>
            <a:ahLst/>
            <a:cxnLst/>
            <a:rect l="l" t="t" r="r" b="b"/>
            <a:pathLst>
              <a:path w="470779" h="4388615">
                <a:moveTo>
                  <a:pt x="0" y="0"/>
                </a:moveTo>
                <a:lnTo>
                  <a:pt x="470778" y="0"/>
                </a:lnTo>
                <a:lnTo>
                  <a:pt x="470778" y="4388615"/>
                </a:lnTo>
                <a:lnTo>
                  <a:pt x="0" y="43886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0" name="Freeform 40"/>
          <p:cNvSpPr/>
          <p:nvPr/>
        </p:nvSpPr>
        <p:spPr>
          <a:xfrm rot="-897102">
            <a:off x="10186338" y="539521"/>
            <a:ext cx="328864" cy="3065678"/>
          </a:xfrm>
          <a:custGeom>
            <a:avLst/>
            <a:gdLst/>
            <a:ahLst/>
            <a:cxnLst/>
            <a:rect l="l" t="t" r="r" b="b"/>
            <a:pathLst>
              <a:path w="493296" h="4598517">
                <a:moveTo>
                  <a:pt x="0" y="0"/>
                </a:moveTo>
                <a:lnTo>
                  <a:pt x="493296" y="0"/>
                </a:lnTo>
                <a:lnTo>
                  <a:pt x="493296" y="4598517"/>
                </a:lnTo>
                <a:lnTo>
                  <a:pt x="0" y="4598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1" name="TextBox 41"/>
          <p:cNvSpPr txBox="1"/>
          <p:nvPr/>
        </p:nvSpPr>
        <p:spPr>
          <a:xfrm>
            <a:off x="744462" y="1655399"/>
            <a:ext cx="8752080" cy="3209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spc="136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CHÀO MỪNG </a:t>
            </a:r>
            <a:r>
              <a:rPr lang="en-US" sz="4800" b="1" spc="136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QUÝ THẦY CÔ ĐẾN DỰ GIỜ THĂM LỚP 11A4 TRƯỜNG THPT TRẦN CAO VÂN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33850" y="2382355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36684" y="77486"/>
            <a:ext cx="11532083" cy="6723240"/>
            <a:chOff x="-114677" y="-38100"/>
            <a:chExt cx="4521135" cy="2635836"/>
          </a:xfrm>
        </p:grpSpPr>
        <p:sp>
          <p:nvSpPr>
            <p:cNvPr id="18" name="Freeform 18"/>
            <p:cNvSpPr/>
            <p:nvPr/>
          </p:nvSpPr>
          <p:spPr>
            <a:xfrm>
              <a:off x="-114677" y="-22454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640200" y="473270"/>
            <a:ext cx="2444559" cy="631977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903553" y="1488369"/>
            <a:ext cx="3008959" cy="3036563"/>
            <a:chOff x="11770757" y="2758368"/>
            <a:chExt cx="4513438" cy="4554845"/>
          </a:xfrm>
        </p:grpSpPr>
        <p:sp>
          <p:nvSpPr>
            <p:cNvPr id="34" name="Freeform 34"/>
            <p:cNvSpPr/>
            <p:nvPr/>
          </p:nvSpPr>
          <p:spPr>
            <a:xfrm>
              <a:off x="11770757" y="2758368"/>
              <a:ext cx="4513438" cy="4554845"/>
            </a:xfrm>
            <a:custGeom>
              <a:avLst/>
              <a:gdLst/>
              <a:ahLst/>
              <a:cxnLst/>
              <a:rect l="l" t="t" r="r" b="b"/>
              <a:pathLst>
                <a:path w="4513438" h="4554845">
                  <a:moveTo>
                    <a:pt x="0" y="0"/>
                  </a:moveTo>
                  <a:lnTo>
                    <a:pt x="4513437" y="0"/>
                  </a:lnTo>
                  <a:lnTo>
                    <a:pt x="4513437" y="4554845"/>
                  </a:lnTo>
                  <a:lnTo>
                    <a:pt x="0" y="4554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/>
            <p:cNvSpPr txBox="1"/>
            <p:nvPr/>
          </p:nvSpPr>
          <p:spPr>
            <a:xfrm rot="21177288">
              <a:off x="12664295" y="4697115"/>
              <a:ext cx="3403815" cy="5770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11"/>
                </a:lnSpc>
              </a:pPr>
              <a:r>
                <a:rPr lang="vi-VN" sz="3200" b="1" spc="58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3200" b="1" spc="58" dirty="0">
                  <a:latin typeface="Arial" panose="020B0604020202020204" pitchFamily="34" charset="0"/>
                  <a:cs typeface="Arial" panose="020B0604020202020204" pitchFamily="34" charset="0"/>
                </a:rPr>
                <a:t>HÁI NIỆM</a:t>
              </a:r>
            </a:p>
          </p:txBody>
        </p:sp>
      </p:grpSp>
      <p:sp>
        <p:nvSpPr>
          <p:cNvPr id="36" name="Freeform 36"/>
          <p:cNvSpPr/>
          <p:nvPr/>
        </p:nvSpPr>
        <p:spPr>
          <a:xfrm rot="291678">
            <a:off x="7718177" y="4161449"/>
            <a:ext cx="1237635" cy="2493404"/>
          </a:xfrm>
          <a:custGeom>
            <a:avLst/>
            <a:gdLst/>
            <a:ahLst/>
            <a:cxnLst/>
            <a:rect l="l" t="t" r="r" b="b"/>
            <a:pathLst>
              <a:path w="1856453" h="3740106">
                <a:moveTo>
                  <a:pt x="0" y="0"/>
                </a:moveTo>
                <a:lnTo>
                  <a:pt x="1856452" y="0"/>
                </a:lnTo>
                <a:lnTo>
                  <a:pt x="1856452" y="3740106"/>
                </a:lnTo>
                <a:lnTo>
                  <a:pt x="0" y="37401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486510" y="917842"/>
                <a:ext cx="7072447" cy="5054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19" indent="-381019" algn="just">
                  <a:lnSpc>
                    <a:spcPct val="150000"/>
                  </a:lnSpc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vi-VN" sz="2667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 hàm số </a:t>
                </a:r>
                <a14:m>
                  <m:oMath xmlns:m="http://schemas.openxmlformats.org/officeDocument/2006/math"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1;2;3;…;</m:t>
                        </m:r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667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gọi là một dãy số hữu hạn.</a:t>
                </a:r>
                <a:endParaRPr lang="en-US" sz="2667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vi-VN" sz="2667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mỗi số nguyên dương </a:t>
                </a:r>
                <a:r>
                  <a:rPr lang="vi-VN" sz="2667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(1≤</m:t>
                    </m:r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667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 ứng với đúng một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vi-VN" sz="2667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ta có thể viết dãy số đó dưới dạng khai triển: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vi-VN" sz="2667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1019" indent="-381019" algn="just">
                  <a:lnSpc>
                    <a:spcPct val="150000"/>
                  </a:lnSpc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vi-VN" sz="2667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667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là số hạng đầu,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vi-VN" sz="2667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là số hạng cuối của dãy số đó.</a:t>
                </a:r>
                <a:endParaRPr lang="en-US" sz="2667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0" y="917842"/>
                <a:ext cx="7072447" cy="5054141"/>
              </a:xfrm>
              <a:prstGeom prst="rect">
                <a:avLst/>
              </a:prstGeom>
              <a:blipFill>
                <a:blip r:embed="rId8"/>
                <a:stretch>
                  <a:fillRect l="-1638" r="-1638" b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9D675026-6FFB-CC03-57A6-ED2E5F243102}"/>
              </a:ext>
            </a:extLst>
          </p:cNvPr>
          <p:cNvSpPr txBox="1"/>
          <p:nvPr/>
        </p:nvSpPr>
        <p:spPr>
          <a:xfrm>
            <a:off x="1124607" y="173792"/>
            <a:ext cx="6490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9702800" y="473270"/>
            <a:ext cx="2444559" cy="631977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33850" y="2382355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12298" y="149652"/>
            <a:ext cx="11532083" cy="6683332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47165" y="158971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417303" y="1297673"/>
                <a:ext cx="8680712" cy="4851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33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533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2533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533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533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533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533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khai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533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533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533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533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endParaRPr lang="en-US" sz="2533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33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533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533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533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33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33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,…,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5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533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33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533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03" y="1297673"/>
                <a:ext cx="8680712" cy="4851777"/>
              </a:xfrm>
              <a:prstGeom prst="rect">
                <a:avLst/>
              </a:prstGeom>
              <a:blipFill>
                <a:blip r:embed="rId4"/>
                <a:stretch>
                  <a:fillRect l="-1194" r="-1264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79649C0-E219-02E5-F032-CC70C92A8BEE}"/>
              </a:ext>
            </a:extLst>
          </p:cNvPr>
          <p:cNvGrpSpPr/>
          <p:nvPr/>
        </p:nvGrpSpPr>
        <p:grpSpPr>
          <a:xfrm>
            <a:off x="212298" y="6076380"/>
            <a:ext cx="11303076" cy="631968"/>
            <a:chOff x="1192668" y="7169116"/>
            <a:chExt cx="16954614" cy="94795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1A6B22E-DC86-FAA7-0933-BB166BCE3B45}"/>
                </a:ext>
              </a:extLst>
            </p:cNvPr>
            <p:cNvSpPr txBox="1"/>
            <p:nvPr/>
          </p:nvSpPr>
          <p:spPr>
            <a:xfrm>
              <a:off x="1192668" y="7362919"/>
              <a:ext cx="1906608" cy="754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667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</a:t>
              </a:r>
              <a:r>
                <a:rPr lang="vi-VN" sz="2667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667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6423A56-4DFA-5334-DB74-9F626B7036FB}"/>
                </a:ext>
              </a:extLst>
            </p:cNvPr>
            <p:cNvSpPr/>
            <p:nvPr/>
          </p:nvSpPr>
          <p:spPr>
            <a:xfrm>
              <a:off x="3099276" y="7169116"/>
              <a:ext cx="15048006" cy="947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Dãy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đổi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dãy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tất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hạng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đều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bằng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nhau</a:t>
              </a:r>
              <a:endPara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101273" y="1405430"/>
            <a:ext cx="2314460" cy="1369301"/>
            <a:chOff x="12224541" y="3728938"/>
            <a:chExt cx="4031741" cy="2375871"/>
          </a:xfrm>
        </p:grpSpPr>
        <p:sp>
          <p:nvSpPr>
            <p:cNvPr id="34" name="Freeform 34"/>
            <p:cNvSpPr/>
            <p:nvPr/>
          </p:nvSpPr>
          <p:spPr>
            <a:xfrm>
              <a:off x="12224541" y="3728938"/>
              <a:ext cx="4031741" cy="2375871"/>
            </a:xfrm>
            <a:custGeom>
              <a:avLst/>
              <a:gdLst/>
              <a:ahLst/>
              <a:cxnLst/>
              <a:rect l="l" t="t" r="r" b="b"/>
              <a:pathLst>
                <a:path w="4513438" h="4554845">
                  <a:moveTo>
                    <a:pt x="0" y="0"/>
                  </a:moveTo>
                  <a:lnTo>
                    <a:pt x="4513437" y="0"/>
                  </a:lnTo>
                  <a:lnTo>
                    <a:pt x="4513437" y="4554845"/>
                  </a:lnTo>
                  <a:lnTo>
                    <a:pt x="0" y="4554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35" name="TextBox 35"/>
            <p:cNvSpPr txBox="1"/>
            <p:nvPr/>
          </p:nvSpPr>
          <p:spPr>
            <a:xfrm rot="21177288">
              <a:off x="12411755" y="4667374"/>
              <a:ext cx="3657313" cy="6675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11"/>
                </a:lnSpc>
              </a:pPr>
              <a:r>
                <a:rPr lang="vi-VN" sz="3000" b="1" spc="58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3000" b="1" spc="58" dirty="0">
                  <a:latin typeface="Arial" panose="020B0604020202020204" pitchFamily="34" charset="0"/>
                  <a:cs typeface="Arial" panose="020B0604020202020204" pitchFamily="34" charset="0"/>
                </a:rPr>
                <a:t>HÁI NIỆM</a:t>
              </a:r>
            </a:p>
          </p:txBody>
        </p:sp>
      </p:grpSp>
      <p:sp>
        <p:nvSpPr>
          <p:cNvPr id="36" name="Freeform 36"/>
          <p:cNvSpPr/>
          <p:nvPr/>
        </p:nvSpPr>
        <p:spPr>
          <a:xfrm rot="291678">
            <a:off x="9872959" y="2836632"/>
            <a:ext cx="1237635" cy="2493404"/>
          </a:xfrm>
          <a:custGeom>
            <a:avLst/>
            <a:gdLst/>
            <a:ahLst/>
            <a:cxnLst/>
            <a:rect l="l" t="t" r="r" b="b"/>
            <a:pathLst>
              <a:path w="1856453" h="3740106">
                <a:moveTo>
                  <a:pt x="0" y="0"/>
                </a:moveTo>
                <a:lnTo>
                  <a:pt x="1856452" y="0"/>
                </a:lnTo>
                <a:lnTo>
                  <a:pt x="1856452" y="3740106"/>
                </a:lnTo>
                <a:lnTo>
                  <a:pt x="0" y="37401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372F4D-8C49-5B23-7F27-32DCF9249B30}"/>
              </a:ext>
            </a:extLst>
          </p:cNvPr>
          <p:cNvSpPr txBox="1"/>
          <p:nvPr/>
        </p:nvSpPr>
        <p:spPr>
          <a:xfrm>
            <a:off x="1988189" y="712898"/>
            <a:ext cx="737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8467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2F4A37-9436-4B64-9FB1-E9F9D0CDC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44040" cy="15756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D4FCB7-815D-A812-99C6-5CEF75749207}"/>
              </a:ext>
            </a:extLst>
          </p:cNvPr>
          <p:cNvSpPr txBox="1"/>
          <p:nvPr/>
        </p:nvSpPr>
        <p:spPr>
          <a:xfrm>
            <a:off x="1843347" y="253206"/>
            <a:ext cx="9498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 thành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BB3CC-2177-6556-4BBA-20FB04B712F3}"/>
              </a:ext>
            </a:extLst>
          </p:cNvPr>
          <p:cNvSpPr txBox="1"/>
          <p:nvPr/>
        </p:nvSpPr>
        <p:spPr>
          <a:xfrm>
            <a:off x="1843347" y="253206"/>
            <a:ext cx="9498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 thành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C12A38-9E5E-82ED-522F-F9719C08A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489" y="905256"/>
            <a:ext cx="10442448" cy="530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1"/>
          <p:cNvSpPr/>
          <p:nvPr/>
        </p:nvSpPr>
        <p:spPr>
          <a:xfrm>
            <a:off x="9640201" y="473270"/>
            <a:ext cx="2444559" cy="631977"/>
          </a:xfrm>
          <a:custGeom>
            <a:avLst/>
            <a:gdLst/>
            <a:ahLst/>
            <a:cxnLst/>
            <a:rect l="l" t="t" r="r" b="b"/>
            <a:pathLst>
              <a:path w="3623463" h="936752">
                <a:moveTo>
                  <a:pt x="3420263" y="0"/>
                </a:moveTo>
                <a:lnTo>
                  <a:pt x="2699398" y="0"/>
                </a:lnTo>
                <a:lnTo>
                  <a:pt x="12700" y="0"/>
                </a:lnTo>
                <a:cubicBezTo>
                  <a:pt x="5690" y="0"/>
                  <a:pt x="0" y="5690"/>
                  <a:pt x="0" y="12700"/>
                </a:cubicBezTo>
                <a:lnTo>
                  <a:pt x="0" y="924052"/>
                </a:lnTo>
                <a:cubicBezTo>
                  <a:pt x="0" y="931075"/>
                  <a:pt x="5690" y="936752"/>
                  <a:pt x="12700" y="936752"/>
                </a:cubicBezTo>
                <a:lnTo>
                  <a:pt x="2699398" y="936752"/>
                </a:lnTo>
                <a:lnTo>
                  <a:pt x="3420263" y="936752"/>
                </a:lnTo>
                <a:cubicBezTo>
                  <a:pt x="3532302" y="936752"/>
                  <a:pt x="3623463" y="845591"/>
                  <a:pt x="3623463" y="733552"/>
                </a:cubicBezTo>
                <a:lnTo>
                  <a:pt x="3623463" y="203200"/>
                </a:lnTo>
                <a:cubicBezTo>
                  <a:pt x="3623463" y="91148"/>
                  <a:pt x="3532302" y="0"/>
                  <a:pt x="3420263" y="0"/>
                </a:cubicBezTo>
                <a:close/>
                <a:moveTo>
                  <a:pt x="25400" y="25400"/>
                </a:moveTo>
                <a:lnTo>
                  <a:pt x="2686698" y="25400"/>
                </a:lnTo>
                <a:lnTo>
                  <a:pt x="2686698" y="911352"/>
                </a:lnTo>
                <a:lnTo>
                  <a:pt x="25400" y="911352"/>
                </a:lnTo>
                <a:lnTo>
                  <a:pt x="25400" y="25400"/>
                </a:lnTo>
                <a:close/>
                <a:moveTo>
                  <a:pt x="3598063" y="733552"/>
                </a:moveTo>
                <a:cubicBezTo>
                  <a:pt x="3598063" y="831596"/>
                  <a:pt x="3518307" y="911352"/>
                  <a:pt x="3420263" y="911352"/>
                </a:cubicBezTo>
                <a:lnTo>
                  <a:pt x="2712098" y="911352"/>
                </a:lnTo>
                <a:lnTo>
                  <a:pt x="2712098" y="25400"/>
                </a:lnTo>
                <a:lnTo>
                  <a:pt x="3420263" y="25400"/>
                </a:lnTo>
                <a:cubicBezTo>
                  <a:pt x="3518307" y="25400"/>
                  <a:pt x="3598063" y="105156"/>
                  <a:pt x="3598063" y="203200"/>
                </a:cubicBezTo>
                <a:lnTo>
                  <a:pt x="3598063" y="733552"/>
                </a:lnTo>
                <a:close/>
              </a:path>
            </a:pathLst>
          </a:custGeom>
          <a:solidFill>
            <a:srgbClr val="231F20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2" name="Group 2"/>
          <p:cNvGrpSpPr/>
          <p:nvPr/>
        </p:nvGrpSpPr>
        <p:grpSpPr>
          <a:xfrm>
            <a:off x="9633850" y="2382355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56210" y="351768"/>
            <a:ext cx="11532083" cy="6683332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1498393" y="505106"/>
            <a:ext cx="574227" cy="597705"/>
          </a:xfrm>
          <a:custGeom>
            <a:avLst/>
            <a:gdLst/>
            <a:ahLst/>
            <a:cxnLst/>
            <a:rect l="l" t="t" r="r" b="b"/>
            <a:pathLst>
              <a:path w="885965" h="885952">
                <a:moveTo>
                  <a:pt x="708165" y="0"/>
                </a:moveTo>
                <a:lnTo>
                  <a:pt x="0" y="0"/>
                </a:lnTo>
                <a:lnTo>
                  <a:pt x="0" y="885952"/>
                </a:lnTo>
                <a:lnTo>
                  <a:pt x="708165" y="885952"/>
                </a:lnTo>
                <a:cubicBezTo>
                  <a:pt x="806209" y="885952"/>
                  <a:pt x="885965" y="806196"/>
                  <a:pt x="885965" y="708152"/>
                </a:cubicBezTo>
                <a:lnTo>
                  <a:pt x="885965" y="177800"/>
                </a:lnTo>
                <a:cubicBezTo>
                  <a:pt x="885965" y="79756"/>
                  <a:pt x="806209" y="0"/>
                  <a:pt x="708165" y="0"/>
                </a:cubicBezTo>
                <a:close/>
              </a:path>
            </a:pathLst>
          </a:custGeom>
          <a:solidFill>
            <a:srgbClr val="FFF89B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44" name="Rectangle 43"/>
          <p:cNvSpPr/>
          <p:nvPr/>
        </p:nvSpPr>
        <p:spPr>
          <a:xfrm>
            <a:off x="894553" y="1495421"/>
            <a:ext cx="9316695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400"/>
              </a:spcAft>
            </a:pP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loài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có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lượng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cánh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luôn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cố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định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cánh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bông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thường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xuất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hiện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nhiều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theo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những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con </a:t>
            </a:r>
            <a:r>
              <a:rPr lang="nl-NL" sz="2333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2333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1, 1, 2, 3, 5, 8, 13, 21,...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6057900" y="3357034"/>
          <a:ext cx="76200" cy="1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57900" y="3357034"/>
                        <a:ext cx="76200" cy="14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496347" y="607754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44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923BE17-EA40-BCFE-3584-A4CC07BB0F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27" y="3324773"/>
            <a:ext cx="6459143" cy="349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7374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1"/>
          <p:cNvSpPr/>
          <p:nvPr/>
        </p:nvSpPr>
        <p:spPr>
          <a:xfrm>
            <a:off x="9640201" y="473270"/>
            <a:ext cx="2444559" cy="631977"/>
          </a:xfrm>
          <a:custGeom>
            <a:avLst/>
            <a:gdLst/>
            <a:ahLst/>
            <a:cxnLst/>
            <a:rect l="l" t="t" r="r" b="b"/>
            <a:pathLst>
              <a:path w="3623463" h="936752">
                <a:moveTo>
                  <a:pt x="3420263" y="0"/>
                </a:moveTo>
                <a:lnTo>
                  <a:pt x="2699398" y="0"/>
                </a:lnTo>
                <a:lnTo>
                  <a:pt x="12700" y="0"/>
                </a:lnTo>
                <a:cubicBezTo>
                  <a:pt x="5690" y="0"/>
                  <a:pt x="0" y="5690"/>
                  <a:pt x="0" y="12700"/>
                </a:cubicBezTo>
                <a:lnTo>
                  <a:pt x="0" y="924052"/>
                </a:lnTo>
                <a:cubicBezTo>
                  <a:pt x="0" y="931075"/>
                  <a:pt x="5690" y="936752"/>
                  <a:pt x="12700" y="936752"/>
                </a:cubicBezTo>
                <a:lnTo>
                  <a:pt x="2699398" y="936752"/>
                </a:lnTo>
                <a:lnTo>
                  <a:pt x="3420263" y="936752"/>
                </a:lnTo>
                <a:cubicBezTo>
                  <a:pt x="3532302" y="936752"/>
                  <a:pt x="3623463" y="845591"/>
                  <a:pt x="3623463" y="733552"/>
                </a:cubicBezTo>
                <a:lnTo>
                  <a:pt x="3623463" y="203200"/>
                </a:lnTo>
                <a:cubicBezTo>
                  <a:pt x="3623463" y="91148"/>
                  <a:pt x="3532302" y="0"/>
                  <a:pt x="3420263" y="0"/>
                </a:cubicBezTo>
                <a:close/>
                <a:moveTo>
                  <a:pt x="25400" y="25400"/>
                </a:moveTo>
                <a:lnTo>
                  <a:pt x="2686698" y="25400"/>
                </a:lnTo>
                <a:lnTo>
                  <a:pt x="2686698" y="911352"/>
                </a:lnTo>
                <a:lnTo>
                  <a:pt x="25400" y="911352"/>
                </a:lnTo>
                <a:lnTo>
                  <a:pt x="25400" y="25400"/>
                </a:lnTo>
                <a:close/>
                <a:moveTo>
                  <a:pt x="3598063" y="733552"/>
                </a:moveTo>
                <a:cubicBezTo>
                  <a:pt x="3598063" y="831596"/>
                  <a:pt x="3518307" y="911352"/>
                  <a:pt x="3420263" y="911352"/>
                </a:cubicBezTo>
                <a:lnTo>
                  <a:pt x="2712098" y="911352"/>
                </a:lnTo>
                <a:lnTo>
                  <a:pt x="2712098" y="25400"/>
                </a:lnTo>
                <a:lnTo>
                  <a:pt x="3420263" y="25400"/>
                </a:lnTo>
                <a:cubicBezTo>
                  <a:pt x="3518307" y="25400"/>
                  <a:pt x="3598063" y="105156"/>
                  <a:pt x="3598063" y="203200"/>
                </a:cubicBezTo>
                <a:lnTo>
                  <a:pt x="3598063" y="733552"/>
                </a:lnTo>
                <a:close/>
              </a:path>
            </a:pathLst>
          </a:custGeom>
          <a:solidFill>
            <a:srgbClr val="231F20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2" name="Group 2"/>
          <p:cNvGrpSpPr/>
          <p:nvPr/>
        </p:nvGrpSpPr>
        <p:grpSpPr>
          <a:xfrm>
            <a:off x="9633850" y="2382355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56210" y="351768"/>
            <a:ext cx="11532083" cy="6683332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1498393" y="505106"/>
            <a:ext cx="574227" cy="597705"/>
          </a:xfrm>
          <a:custGeom>
            <a:avLst/>
            <a:gdLst/>
            <a:ahLst/>
            <a:cxnLst/>
            <a:rect l="l" t="t" r="r" b="b"/>
            <a:pathLst>
              <a:path w="885965" h="885952">
                <a:moveTo>
                  <a:pt x="708165" y="0"/>
                </a:moveTo>
                <a:lnTo>
                  <a:pt x="0" y="0"/>
                </a:lnTo>
                <a:lnTo>
                  <a:pt x="0" y="885952"/>
                </a:lnTo>
                <a:lnTo>
                  <a:pt x="708165" y="885952"/>
                </a:lnTo>
                <a:cubicBezTo>
                  <a:pt x="806209" y="885952"/>
                  <a:pt x="885965" y="806196"/>
                  <a:pt x="885965" y="708152"/>
                </a:cubicBezTo>
                <a:lnTo>
                  <a:pt x="885965" y="177800"/>
                </a:lnTo>
                <a:cubicBezTo>
                  <a:pt x="885965" y="79756"/>
                  <a:pt x="806209" y="0"/>
                  <a:pt x="708165" y="0"/>
                </a:cubicBezTo>
                <a:close/>
              </a:path>
            </a:pathLst>
          </a:custGeom>
          <a:solidFill>
            <a:srgbClr val="FFF89B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44" name="Rectangle 43"/>
          <p:cNvSpPr/>
          <p:nvPr/>
        </p:nvSpPr>
        <p:spPr>
          <a:xfrm>
            <a:off x="311772" y="1432099"/>
            <a:ext cx="10661029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có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cánh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bông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hai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2,...,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tám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3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23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21.</a:t>
            </a:r>
            <a:endParaRPr lang="en-US" sz="2333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6057900" y="3357034"/>
          <a:ext cx="76200" cy="1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57900" y="3357034"/>
                        <a:ext cx="76200" cy="14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496347" y="607754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44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10D9845-F858-1EF3-2AD5-1B2E81DA8B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27" y="3324773"/>
            <a:ext cx="6459143" cy="349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98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1"/>
          <p:cNvSpPr/>
          <p:nvPr/>
        </p:nvSpPr>
        <p:spPr>
          <a:xfrm>
            <a:off x="9640201" y="473270"/>
            <a:ext cx="2444559" cy="631977"/>
          </a:xfrm>
          <a:custGeom>
            <a:avLst/>
            <a:gdLst/>
            <a:ahLst/>
            <a:cxnLst/>
            <a:rect l="l" t="t" r="r" b="b"/>
            <a:pathLst>
              <a:path w="3623463" h="936752">
                <a:moveTo>
                  <a:pt x="3420263" y="0"/>
                </a:moveTo>
                <a:lnTo>
                  <a:pt x="2699398" y="0"/>
                </a:lnTo>
                <a:lnTo>
                  <a:pt x="12700" y="0"/>
                </a:lnTo>
                <a:cubicBezTo>
                  <a:pt x="5690" y="0"/>
                  <a:pt x="0" y="5690"/>
                  <a:pt x="0" y="12700"/>
                </a:cubicBezTo>
                <a:lnTo>
                  <a:pt x="0" y="924052"/>
                </a:lnTo>
                <a:cubicBezTo>
                  <a:pt x="0" y="931075"/>
                  <a:pt x="5690" y="936752"/>
                  <a:pt x="12700" y="936752"/>
                </a:cubicBezTo>
                <a:lnTo>
                  <a:pt x="2699398" y="936752"/>
                </a:lnTo>
                <a:lnTo>
                  <a:pt x="3420263" y="936752"/>
                </a:lnTo>
                <a:cubicBezTo>
                  <a:pt x="3532302" y="936752"/>
                  <a:pt x="3623463" y="845591"/>
                  <a:pt x="3623463" y="733552"/>
                </a:cubicBezTo>
                <a:lnTo>
                  <a:pt x="3623463" y="203200"/>
                </a:lnTo>
                <a:cubicBezTo>
                  <a:pt x="3623463" y="91148"/>
                  <a:pt x="3532302" y="0"/>
                  <a:pt x="3420263" y="0"/>
                </a:cubicBezTo>
                <a:close/>
                <a:moveTo>
                  <a:pt x="25400" y="25400"/>
                </a:moveTo>
                <a:lnTo>
                  <a:pt x="2686698" y="25400"/>
                </a:lnTo>
                <a:lnTo>
                  <a:pt x="2686698" y="911352"/>
                </a:lnTo>
                <a:lnTo>
                  <a:pt x="25400" y="911352"/>
                </a:lnTo>
                <a:lnTo>
                  <a:pt x="25400" y="25400"/>
                </a:lnTo>
                <a:close/>
                <a:moveTo>
                  <a:pt x="3598063" y="733552"/>
                </a:moveTo>
                <a:cubicBezTo>
                  <a:pt x="3598063" y="831596"/>
                  <a:pt x="3518307" y="911352"/>
                  <a:pt x="3420263" y="911352"/>
                </a:cubicBezTo>
                <a:lnTo>
                  <a:pt x="2712098" y="911352"/>
                </a:lnTo>
                <a:lnTo>
                  <a:pt x="2712098" y="25400"/>
                </a:lnTo>
                <a:lnTo>
                  <a:pt x="3420263" y="25400"/>
                </a:lnTo>
                <a:cubicBezTo>
                  <a:pt x="3518307" y="25400"/>
                  <a:pt x="3598063" y="105156"/>
                  <a:pt x="3598063" y="203200"/>
                </a:cubicBezTo>
                <a:lnTo>
                  <a:pt x="3598063" y="733552"/>
                </a:lnTo>
                <a:close/>
              </a:path>
            </a:pathLst>
          </a:custGeom>
          <a:solidFill>
            <a:srgbClr val="231F20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2" name="Group 2"/>
          <p:cNvGrpSpPr/>
          <p:nvPr/>
        </p:nvGrpSpPr>
        <p:grpSpPr>
          <a:xfrm>
            <a:off x="9633850" y="2382355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56210" y="351768"/>
            <a:ext cx="11532083" cy="6683332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1498393" y="505106"/>
            <a:ext cx="574227" cy="597705"/>
          </a:xfrm>
          <a:custGeom>
            <a:avLst/>
            <a:gdLst/>
            <a:ahLst/>
            <a:cxnLst/>
            <a:rect l="l" t="t" r="r" b="b"/>
            <a:pathLst>
              <a:path w="885965" h="885952">
                <a:moveTo>
                  <a:pt x="708165" y="0"/>
                </a:moveTo>
                <a:lnTo>
                  <a:pt x="0" y="0"/>
                </a:lnTo>
                <a:lnTo>
                  <a:pt x="0" y="885952"/>
                </a:lnTo>
                <a:lnTo>
                  <a:pt x="708165" y="885952"/>
                </a:lnTo>
                <a:cubicBezTo>
                  <a:pt x="806209" y="885952"/>
                  <a:pt x="885965" y="806196"/>
                  <a:pt x="885965" y="708152"/>
                </a:cubicBezTo>
                <a:lnTo>
                  <a:pt x="885965" y="177800"/>
                </a:lnTo>
                <a:cubicBezTo>
                  <a:pt x="885965" y="79756"/>
                  <a:pt x="806209" y="0"/>
                  <a:pt x="708165" y="0"/>
                </a:cubicBezTo>
                <a:close/>
              </a:path>
            </a:pathLst>
          </a:custGeom>
          <a:solidFill>
            <a:srgbClr val="FFF89B"/>
          </a:solidFill>
        </p:spPr>
        <p:txBody>
          <a:bodyPr/>
          <a:lstStyle/>
          <a:p>
            <a:endParaRPr lang="en-US" sz="1200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6057900" y="3357034"/>
          <a:ext cx="76200" cy="1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57900" y="3357034"/>
                        <a:ext cx="76200" cy="14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496347" y="607754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44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46178" y="4935525"/>
            <a:ext cx="10973200" cy="1825211"/>
            <a:chOff x="819267" y="7403288"/>
            <a:chExt cx="16459800" cy="2737816"/>
          </a:xfrm>
        </p:grpSpPr>
        <p:sp>
          <p:nvSpPr>
            <p:cNvPr id="33" name="Thought Bubble: Cloud 32"/>
            <p:cNvSpPr/>
            <p:nvPr/>
          </p:nvSpPr>
          <p:spPr>
            <a:xfrm>
              <a:off x="819267" y="7403288"/>
              <a:ext cx="13236086" cy="2728237"/>
            </a:xfrm>
            <a:prstGeom prst="cloudCallout">
              <a:avLst>
                <a:gd name="adj1" fmla="val 58068"/>
                <a:gd name="adj2" fmla="val 12226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84952" y="8146989"/>
              <a:ext cx="1994115" cy="199411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2116293" y="7840788"/>
              <a:ext cx="10474878" cy="17844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533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5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33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533" dirty="0">
                  <a:latin typeface="Arial" panose="020B0604020202020204" pitchFamily="34" charset="0"/>
                  <a:cs typeface="Arial" panose="020B0604020202020204" pitchFamily="34" charset="0"/>
                </a:rPr>
                <a:t> 1,1,2,3,5,8,13,21 </a:t>
              </a:r>
              <a:r>
                <a:rPr lang="en-US" sz="2533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5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33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5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33" dirty="0" err="1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5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33" dirty="0" err="1">
                  <a:latin typeface="Arial" panose="020B0604020202020204" pitchFamily="34" charset="0"/>
                  <a:cs typeface="Arial" panose="020B0604020202020204" pitchFamily="34" charset="0"/>
                </a:rPr>
                <a:t>quy</a:t>
              </a:r>
              <a:r>
                <a:rPr lang="en-US" sz="25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33" dirty="0" err="1">
                  <a:latin typeface="Arial" panose="020B0604020202020204" pitchFamily="34" charset="0"/>
                  <a:cs typeface="Arial" panose="020B0604020202020204" pitchFamily="34" charset="0"/>
                </a:rPr>
                <a:t>tắc</a:t>
              </a:r>
              <a:r>
                <a:rPr lang="en-US" sz="25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33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5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33" dirty="0" err="1"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25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33" dirty="0" err="1"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25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33" dirty="0" err="1">
                  <a:latin typeface="Arial" panose="020B0604020202020204" pitchFamily="34" charset="0"/>
                  <a:cs typeface="Arial" panose="020B0604020202020204" pitchFamily="34" charset="0"/>
                </a:rPr>
                <a:t>khái</a:t>
              </a:r>
              <a:r>
                <a:rPr lang="en-US" sz="25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33" dirty="0" err="1">
                  <a:latin typeface="Arial" panose="020B0604020202020204" pitchFamily="34" charset="0"/>
                  <a:cs typeface="Arial" panose="020B0604020202020204" pitchFamily="34" charset="0"/>
                </a:rPr>
                <a:t>niệm</a:t>
              </a:r>
              <a:r>
                <a:rPr lang="en-US" sz="25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33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5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33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5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33" dirty="0" err="1"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5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33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25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BDE1914-031E-2758-398E-7297DB95F8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37" y="1415714"/>
            <a:ext cx="6459143" cy="349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55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9ADED9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367760" y="991948"/>
            <a:ext cx="9474200" cy="192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800"/>
              </a:spcBef>
            </a:pPr>
            <a:r>
              <a:rPr lang="nl-NL" sz="40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 II. DÃY SỐ. CẤP SỐ CỘNG.</a:t>
            </a:r>
          </a:p>
          <a:p>
            <a:pPr algn="ctr">
              <a:lnSpc>
                <a:spcPct val="150000"/>
              </a:lnSpc>
              <a:spcBef>
                <a:spcPts val="800"/>
              </a:spcBef>
            </a:pPr>
            <a:r>
              <a:rPr lang="nl-NL" sz="40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 SỐ NHÂN</a:t>
            </a:r>
            <a:endParaRPr lang="en-US" sz="4000" b="1" kern="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9000" y="3192181"/>
            <a:ext cx="10414000" cy="1036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  <a:r>
              <a:rPr lang="en-US" sz="4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SỐ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3110">
            <a:off x="9538871" y="5782678"/>
            <a:ext cx="2228355" cy="7316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5" y="150942"/>
            <a:ext cx="1503811" cy="1507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29" y="5780628"/>
            <a:ext cx="1962019" cy="823782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2382355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56210" y="351768"/>
            <a:ext cx="11532083" cy="6683332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640200" y="473270"/>
            <a:ext cx="2444559" cy="631977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049504" y="792546"/>
            <a:ext cx="5599473" cy="513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3"/>
              </a:lnSpc>
            </a:pPr>
            <a:r>
              <a:rPr lang="vi-VN" sz="4400" b="1" spc="77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400" b="1" spc="77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2750419" y="2025968"/>
            <a:ext cx="4894509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52"/>
              </a:lnSpc>
            </a:pPr>
            <a:r>
              <a:rPr lang="en-US" sz="2933" b="1" spc="5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750419" y="3350402"/>
            <a:ext cx="7955647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52"/>
              </a:lnSpc>
            </a:pPr>
            <a:r>
              <a:rPr lang="en-US" sz="2933" b="1" spc="5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CHO MỘT DÃY SỐ</a:t>
            </a:r>
          </a:p>
        </p:txBody>
      </p:sp>
      <p:sp>
        <p:nvSpPr>
          <p:cNvPr id="43" name="Freeform 43"/>
          <p:cNvSpPr/>
          <p:nvPr/>
        </p:nvSpPr>
        <p:spPr>
          <a:xfrm rot="1091550">
            <a:off x="6844834" y="464468"/>
            <a:ext cx="377482" cy="879725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0" name="Folded Corner 39"/>
          <p:cNvSpPr/>
          <p:nvPr/>
        </p:nvSpPr>
        <p:spPr>
          <a:xfrm>
            <a:off x="1537589" y="1655524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Folded Corner 40"/>
          <p:cNvSpPr/>
          <p:nvPr/>
        </p:nvSpPr>
        <p:spPr>
          <a:xfrm>
            <a:off x="1539807" y="2978312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6">
            <a:extLst>
              <a:ext uri="{FF2B5EF4-FFF2-40B4-BE49-F238E27FC236}">
                <a16:creationId xmlns:a16="http://schemas.microsoft.com/office/drawing/2014/main" id="{6C4C8594-DF7E-5533-FF97-2C14135FD45F}"/>
              </a:ext>
            </a:extLst>
          </p:cNvPr>
          <p:cNvSpPr txBox="1"/>
          <p:nvPr/>
        </p:nvSpPr>
        <p:spPr>
          <a:xfrm>
            <a:off x="2750419" y="4754718"/>
            <a:ext cx="5917323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52"/>
              </a:lnSpc>
            </a:pPr>
            <a:r>
              <a:rPr lang="en-US" sz="2933" b="1" spc="5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SỐ TĂNG, DÃY SỐ GIẢM</a:t>
            </a:r>
          </a:p>
        </p:txBody>
      </p:sp>
      <p:sp>
        <p:nvSpPr>
          <p:cNvPr id="34" name="TextBox 37">
            <a:extLst>
              <a:ext uri="{FF2B5EF4-FFF2-40B4-BE49-F238E27FC236}">
                <a16:creationId xmlns:a16="http://schemas.microsoft.com/office/drawing/2014/main" id="{ED299CEA-FBED-84CE-9917-6044AC04F824}"/>
              </a:ext>
            </a:extLst>
          </p:cNvPr>
          <p:cNvSpPr txBox="1"/>
          <p:nvPr/>
        </p:nvSpPr>
        <p:spPr>
          <a:xfrm>
            <a:off x="2761113" y="6176966"/>
            <a:ext cx="7955647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52"/>
              </a:lnSpc>
            </a:pPr>
            <a:r>
              <a:rPr lang="en-US" sz="2933" b="1" spc="5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SỐ BỊ CHẶN</a:t>
            </a:r>
          </a:p>
        </p:txBody>
      </p:sp>
      <p:sp>
        <p:nvSpPr>
          <p:cNvPr id="35" name="Folded Corner 39">
            <a:extLst>
              <a:ext uri="{FF2B5EF4-FFF2-40B4-BE49-F238E27FC236}">
                <a16:creationId xmlns:a16="http://schemas.microsoft.com/office/drawing/2014/main" id="{BBF9DBE0-7694-DFBE-9020-235F7D7CF065}"/>
              </a:ext>
            </a:extLst>
          </p:cNvPr>
          <p:cNvSpPr/>
          <p:nvPr/>
        </p:nvSpPr>
        <p:spPr>
          <a:xfrm>
            <a:off x="1537589" y="4384274"/>
            <a:ext cx="976925" cy="976925"/>
          </a:xfrm>
          <a:prstGeom prst="foldedCorner">
            <a:avLst/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Folded Corner 40">
            <a:extLst>
              <a:ext uri="{FF2B5EF4-FFF2-40B4-BE49-F238E27FC236}">
                <a16:creationId xmlns:a16="http://schemas.microsoft.com/office/drawing/2014/main" id="{1624B0E5-E012-11E9-3419-61D8BE55B806}"/>
              </a:ext>
            </a:extLst>
          </p:cNvPr>
          <p:cNvSpPr/>
          <p:nvPr/>
        </p:nvSpPr>
        <p:spPr>
          <a:xfrm>
            <a:off x="1550502" y="5804876"/>
            <a:ext cx="976925" cy="976925"/>
          </a:xfrm>
          <a:prstGeom prst="foldedCorner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0" grpId="0" animBg="1"/>
      <p:bldP spid="41" grpId="0" animBg="1"/>
      <p:bldP spid="33" grpId="0"/>
      <p:bldP spid="34" grpId="0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33850" y="2382355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56210" y="351768"/>
            <a:ext cx="11532083" cy="6683332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640200" y="473270"/>
            <a:ext cx="2444559" cy="631977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356049" y="3291615"/>
            <a:ext cx="8707566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84"/>
              </a:lnSpc>
            </a:pPr>
            <a:r>
              <a:rPr lang="en-US" sz="5867" b="1" spc="12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5867" b="1" spc="12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</a:t>
            </a:r>
          </a:p>
        </p:txBody>
      </p:sp>
      <p:sp>
        <p:nvSpPr>
          <p:cNvPr id="36" name="Freeform 36"/>
          <p:cNvSpPr/>
          <p:nvPr/>
        </p:nvSpPr>
        <p:spPr>
          <a:xfrm rot="-1729736">
            <a:off x="884502" y="4540978"/>
            <a:ext cx="300913" cy="2121343"/>
          </a:xfrm>
          <a:custGeom>
            <a:avLst/>
            <a:gdLst/>
            <a:ahLst/>
            <a:cxnLst/>
            <a:rect l="l" t="t" r="r" b="b"/>
            <a:pathLst>
              <a:path w="414417" h="3863212">
                <a:moveTo>
                  <a:pt x="0" y="0"/>
                </a:moveTo>
                <a:lnTo>
                  <a:pt x="414417" y="0"/>
                </a:lnTo>
                <a:lnTo>
                  <a:pt x="414417" y="3863212"/>
                </a:lnTo>
                <a:lnTo>
                  <a:pt x="0" y="3863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7" name="Freeform 37"/>
          <p:cNvSpPr/>
          <p:nvPr/>
        </p:nvSpPr>
        <p:spPr>
          <a:xfrm rot="782942">
            <a:off x="125903" y="-247760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9" name="Freeform 13"/>
          <p:cNvSpPr/>
          <p:nvPr/>
        </p:nvSpPr>
        <p:spPr>
          <a:xfrm rot="1953223">
            <a:off x="10087860" y="4155582"/>
            <a:ext cx="993114" cy="2219752"/>
          </a:xfrm>
          <a:custGeom>
            <a:avLst/>
            <a:gdLst/>
            <a:ahLst/>
            <a:cxnLst/>
            <a:rect l="l" t="t" r="r" b="b"/>
            <a:pathLst>
              <a:path w="991215" h="1996953">
                <a:moveTo>
                  <a:pt x="0" y="0"/>
                </a:moveTo>
                <a:lnTo>
                  <a:pt x="991214" y="0"/>
                </a:lnTo>
                <a:lnTo>
                  <a:pt x="991214" y="1996952"/>
                </a:lnTo>
                <a:lnTo>
                  <a:pt x="0" y="1996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  <p:transition spd="med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1929" y="189639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19" name="TextBox 19"/>
          <p:cNvSpPr txBox="1"/>
          <p:nvPr/>
        </p:nvSpPr>
        <p:spPr>
          <a:xfrm>
            <a:off x="0" y="75793"/>
            <a:ext cx="2164453" cy="2170395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  <a:spcBef>
                <a:spcPct val="0"/>
              </a:spcBef>
            </a:pPr>
            <a:endParaRPr sz="12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880" y="-34802"/>
            <a:ext cx="1043698" cy="1043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031A68-168F-C8CD-A05D-C36D22DC2BA5}"/>
              </a:ext>
            </a:extLst>
          </p:cNvPr>
          <p:cNvSpPr txBox="1"/>
          <p:nvPr/>
        </p:nvSpPr>
        <p:spPr>
          <a:xfrm>
            <a:off x="4938202" y="1872232"/>
            <a:ext cx="102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0174410-7F04-6405-45D9-2DE701720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329617"/>
              </p:ext>
            </p:extLst>
          </p:nvPr>
        </p:nvGraphicFramePr>
        <p:xfrm>
          <a:off x="917425" y="2670069"/>
          <a:ext cx="9890572" cy="2150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8973">
                  <a:extLst>
                    <a:ext uri="{9D8B030D-6E8A-4147-A177-3AD203B41FA5}">
                      <a16:colId xmlns:a16="http://schemas.microsoft.com/office/drawing/2014/main" val="179295228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255916117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34590211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56898697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326351060"/>
                    </a:ext>
                  </a:extLst>
                </a:gridCol>
                <a:gridCol w="1269999">
                  <a:extLst>
                    <a:ext uri="{9D8B030D-6E8A-4147-A177-3AD203B41FA5}">
                      <a16:colId xmlns:a16="http://schemas.microsoft.com/office/drawing/2014/main" val="2205880732"/>
                    </a:ext>
                  </a:extLst>
                </a:gridCol>
              </a:tblGrid>
              <a:tr h="11427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latin typeface="Arial (Body)"/>
                        </a:rPr>
                        <a:t>Thời</a:t>
                      </a:r>
                      <a:r>
                        <a:rPr lang="en-US" sz="2700" dirty="0">
                          <a:latin typeface="Arial (Body)"/>
                        </a:rPr>
                        <a:t> </a:t>
                      </a:r>
                      <a:r>
                        <a:rPr lang="en-US" sz="2700" dirty="0" err="1">
                          <a:latin typeface="Arial (Body)"/>
                        </a:rPr>
                        <a:t>gian</a:t>
                      </a:r>
                      <a:r>
                        <a:rPr lang="en-US" sz="2700" dirty="0">
                          <a:latin typeface="Arial (Body)"/>
                        </a:rPr>
                        <a:t> (s)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>
                          <a:latin typeface="Arial (Body)"/>
                        </a:rPr>
                        <a:t>1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>
                          <a:latin typeface="Arial (Body)"/>
                        </a:rPr>
                        <a:t>2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>
                          <a:latin typeface="Arial (Body)"/>
                        </a:rPr>
                        <a:t>3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>
                          <a:latin typeface="Arial (Body)"/>
                        </a:rPr>
                        <a:t>4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>
                          <a:latin typeface="Arial (Body)"/>
                        </a:rPr>
                        <a:t>5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94209"/>
                  </a:ext>
                </a:extLst>
              </a:tr>
              <a:tr h="10073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latin typeface="Arial (Body)"/>
                        </a:rPr>
                        <a:t>Quãng</a:t>
                      </a:r>
                      <a:r>
                        <a:rPr lang="en-US" sz="2700" dirty="0">
                          <a:latin typeface="Arial (Body)"/>
                        </a:rPr>
                        <a:t> </a:t>
                      </a:r>
                      <a:r>
                        <a:rPr lang="en-US" sz="2700" dirty="0" err="1">
                          <a:latin typeface="Arial (Body)"/>
                        </a:rPr>
                        <a:t>đường</a:t>
                      </a:r>
                      <a:r>
                        <a:rPr lang="en-US" sz="2700" dirty="0">
                          <a:latin typeface="Arial (Body)"/>
                        </a:rPr>
                        <a:t> (m/s)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700" dirty="0">
                        <a:latin typeface="Arial (Body)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700" dirty="0">
                        <a:latin typeface="Arial (Body)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700">
                        <a:latin typeface="Arial (Body)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700" dirty="0">
                        <a:latin typeface="Arial (Body)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700" dirty="0">
                        <a:latin typeface="Arial (Body)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22376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E8A5507-E795-0928-C19B-653082DF9EB7}"/>
              </a:ext>
            </a:extLst>
          </p:cNvPr>
          <p:cNvSpPr/>
          <p:nvPr/>
        </p:nvSpPr>
        <p:spPr>
          <a:xfrm>
            <a:off x="4419600" y="3956702"/>
            <a:ext cx="101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rgbClr val="FF0000"/>
                </a:solidFill>
                <a:latin typeface="Arial (Body)"/>
              </a:rPr>
              <a:t>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8621B-077D-D597-C713-C9200375FA6A}"/>
              </a:ext>
            </a:extLst>
          </p:cNvPr>
          <p:cNvSpPr/>
          <p:nvPr/>
        </p:nvSpPr>
        <p:spPr>
          <a:xfrm>
            <a:off x="5588111" y="3956702"/>
            <a:ext cx="101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rgbClr val="FF0000"/>
                </a:solidFill>
                <a:latin typeface="Arial (Body)"/>
              </a:rPr>
              <a:t>40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52D748-5298-560E-C843-9CB801E9BF5F}"/>
              </a:ext>
            </a:extLst>
          </p:cNvPr>
          <p:cNvSpPr/>
          <p:nvPr/>
        </p:nvSpPr>
        <p:spPr>
          <a:xfrm>
            <a:off x="6908800" y="3956702"/>
            <a:ext cx="101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rgbClr val="FF0000"/>
                </a:solidFill>
                <a:latin typeface="Arial (Body)"/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2DC226-A5D7-2750-6C09-D7BFEA9FA687}"/>
              </a:ext>
            </a:extLst>
          </p:cNvPr>
          <p:cNvSpPr/>
          <p:nvPr/>
        </p:nvSpPr>
        <p:spPr>
          <a:xfrm>
            <a:off x="8350398" y="3926363"/>
            <a:ext cx="101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rgbClr val="FF0000"/>
                </a:solidFill>
                <a:latin typeface="Arial (Body)"/>
              </a:rPr>
              <a:t>80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59F973-CB26-7B72-6380-8FD28C5FE160}"/>
              </a:ext>
            </a:extLst>
          </p:cNvPr>
          <p:cNvSpPr/>
          <p:nvPr/>
        </p:nvSpPr>
        <p:spPr>
          <a:xfrm>
            <a:off x="9615851" y="3926363"/>
            <a:ext cx="101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rgbClr val="FF0000"/>
                </a:solidFill>
                <a:latin typeface="Arial (Body)"/>
              </a:rPr>
              <a:t>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83469-4C83-9B9A-D697-7CEAEDDF134F}"/>
              </a:ext>
            </a:extLst>
          </p:cNvPr>
          <p:cNvSpPr txBox="1"/>
          <p:nvPr/>
        </p:nvSpPr>
        <p:spPr>
          <a:xfrm>
            <a:off x="1093572" y="5056539"/>
            <a:ext cx="9538279" cy="132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US" sz="2667" dirty="0"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67" dirty="0">
                <a:ea typeface="Times New Roman" panose="02020603050405020304" pitchFamily="18" charset="0"/>
                <a:cs typeface="Times New Roman" panose="02020603050405020304" pitchFamily="18" charset="0"/>
              </a:rPr>
              <a:t>ác số chỉ quãng đường (đơn vị: mét) vật chuyển động được lần lượt trong thời gian 1 giây, 2 giây, 3 giây, 4 giây, 5 giây theo hàng ngang là: 20, 40, 60, 80, 100.</a:t>
            </a:r>
            <a:endParaRPr lang="en-US" sz="2667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329DE2D-08A3-3EDC-19CC-D6F1493C92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895" y="5056538"/>
            <a:ext cx="573226" cy="510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C0C24C9-EED5-64DA-0EBF-27DD3464F7EE}"/>
              </a:ext>
            </a:extLst>
          </p:cNvPr>
          <p:cNvSpPr/>
          <p:nvPr/>
        </p:nvSpPr>
        <p:spPr>
          <a:xfrm>
            <a:off x="1085259" y="567829"/>
            <a:ext cx="10135759" cy="173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m/s.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endParaRPr lang="en-US" sz="2667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E5A8D9A-16F8-5703-5C5F-7490877B894B}"/>
              </a:ext>
            </a:extLst>
          </p:cNvPr>
          <p:cNvSpPr/>
          <p:nvPr/>
        </p:nvSpPr>
        <p:spPr>
          <a:xfrm>
            <a:off x="358625" y="216761"/>
            <a:ext cx="1117600" cy="79838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89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  <p:bldP spid="6" grpId="0" animBg="1"/>
      <p:bldP spid="7" grpId="0" animBg="1"/>
      <p:bldP spid="8" grpId="0" animBg="1"/>
      <p:bldP spid="11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A22CCC2F-5FB5-8EEA-4239-D8E7C8CA769C}"/>
              </a:ext>
            </a:extLst>
          </p:cNvPr>
          <p:cNvGrpSpPr/>
          <p:nvPr/>
        </p:nvGrpSpPr>
        <p:grpSpPr>
          <a:xfrm>
            <a:off x="203200" y="174668"/>
            <a:ext cx="11532083" cy="6683332"/>
            <a:chOff x="0" y="0"/>
            <a:chExt cx="4521135" cy="2620190"/>
          </a:xfrm>
        </p:grpSpPr>
        <p:sp>
          <p:nvSpPr>
            <p:cNvPr id="3" name="Freeform 18">
              <a:extLst>
                <a:ext uri="{FF2B5EF4-FFF2-40B4-BE49-F238E27FC236}">
                  <a16:creationId xmlns:a16="http://schemas.microsoft.com/office/drawing/2014/main" id="{DB7BA042-8037-036A-D1A9-C6F58696647B}"/>
                </a:ext>
              </a:extLst>
            </p:cNvPr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19">
              <a:extLst>
                <a:ext uri="{FF2B5EF4-FFF2-40B4-BE49-F238E27FC236}">
                  <a16:creationId xmlns:a16="http://schemas.microsoft.com/office/drawing/2014/main" id="{73391174-9712-2D68-F5A5-4E48996FF97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BD186F-5F2A-5437-ECB4-6A6A51D6BBEB}"/>
              </a:ext>
            </a:extLst>
          </p:cNvPr>
          <p:cNvGrpSpPr/>
          <p:nvPr/>
        </p:nvGrpSpPr>
        <p:grpSpPr>
          <a:xfrm>
            <a:off x="7850340" y="290505"/>
            <a:ext cx="3008959" cy="3036563"/>
            <a:chOff x="11770757" y="2758368"/>
            <a:chExt cx="4513438" cy="4554845"/>
          </a:xfrm>
        </p:grpSpPr>
        <p:sp>
          <p:nvSpPr>
            <p:cNvPr id="6" name="Freeform 34">
              <a:extLst>
                <a:ext uri="{FF2B5EF4-FFF2-40B4-BE49-F238E27FC236}">
                  <a16:creationId xmlns:a16="http://schemas.microsoft.com/office/drawing/2014/main" id="{153320A8-E532-EBB2-7D19-8E69B4ADC5B1}"/>
                </a:ext>
              </a:extLst>
            </p:cNvPr>
            <p:cNvSpPr/>
            <p:nvPr/>
          </p:nvSpPr>
          <p:spPr>
            <a:xfrm>
              <a:off x="11770757" y="2758368"/>
              <a:ext cx="4513438" cy="4554845"/>
            </a:xfrm>
            <a:custGeom>
              <a:avLst/>
              <a:gdLst/>
              <a:ahLst/>
              <a:cxnLst/>
              <a:rect l="l" t="t" r="r" b="b"/>
              <a:pathLst>
                <a:path w="4513438" h="4554845">
                  <a:moveTo>
                    <a:pt x="0" y="0"/>
                  </a:moveTo>
                  <a:lnTo>
                    <a:pt x="4513437" y="0"/>
                  </a:lnTo>
                  <a:lnTo>
                    <a:pt x="4513437" y="4554845"/>
                  </a:lnTo>
                  <a:lnTo>
                    <a:pt x="0" y="4554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35">
              <a:extLst>
                <a:ext uri="{FF2B5EF4-FFF2-40B4-BE49-F238E27FC236}">
                  <a16:creationId xmlns:a16="http://schemas.microsoft.com/office/drawing/2014/main" id="{74CF52FA-C381-C488-54B7-A18FDA7B842E}"/>
                </a:ext>
              </a:extLst>
            </p:cNvPr>
            <p:cNvSpPr txBox="1"/>
            <p:nvPr/>
          </p:nvSpPr>
          <p:spPr>
            <a:xfrm rot="21177288">
              <a:off x="12664295" y="4697115"/>
              <a:ext cx="3403815" cy="5770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11"/>
                </a:lnSpc>
              </a:pPr>
              <a:r>
                <a:rPr lang="vi-VN" sz="3200" b="1" spc="58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3200" b="1" spc="58" dirty="0">
                  <a:latin typeface="Arial" panose="020B0604020202020204" pitchFamily="34" charset="0"/>
                  <a:cs typeface="Arial" panose="020B0604020202020204" pitchFamily="34" charset="0"/>
                </a:rPr>
                <a:t>HÁI NIỆM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6DCB49C-CEF3-DFCF-F401-B68FB6EF598E}"/>
              </a:ext>
            </a:extLst>
          </p:cNvPr>
          <p:cNvSpPr txBox="1"/>
          <p:nvPr/>
        </p:nvSpPr>
        <p:spPr>
          <a:xfrm>
            <a:off x="660400" y="990600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FD189E-0F1F-E782-4478-03A1EDF0D3B3}"/>
              </a:ext>
            </a:extLst>
          </p:cNvPr>
          <p:cNvSpPr/>
          <p:nvPr/>
        </p:nvSpPr>
        <p:spPr>
          <a:xfrm>
            <a:off x="591578" y="445953"/>
            <a:ext cx="6081243" cy="20848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584603-2B82-6C10-8591-8465AB7273DD}"/>
              </a:ext>
            </a:extLst>
          </p:cNvPr>
          <p:cNvSpPr txBox="1"/>
          <p:nvPr/>
        </p:nvSpPr>
        <p:spPr>
          <a:xfrm>
            <a:off x="765741" y="660175"/>
            <a:ext cx="5975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THÀNH KIẾN THỨC : </a:t>
            </a:r>
          </a:p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DÃY SỐ</a:t>
            </a:r>
          </a:p>
        </p:txBody>
      </p:sp>
      <p:sp>
        <p:nvSpPr>
          <p:cNvPr id="11" name="Flowchart: Sequential Access Storage 10">
            <a:extLst>
              <a:ext uri="{FF2B5EF4-FFF2-40B4-BE49-F238E27FC236}">
                <a16:creationId xmlns:a16="http://schemas.microsoft.com/office/drawing/2014/main" id="{9188471B-F004-D7F1-2AAC-865474A6A8F2}"/>
              </a:ext>
            </a:extLst>
          </p:cNvPr>
          <p:cNvSpPr/>
          <p:nvPr/>
        </p:nvSpPr>
        <p:spPr>
          <a:xfrm>
            <a:off x="548743" y="2745007"/>
            <a:ext cx="5547257" cy="2084832"/>
          </a:xfrm>
          <a:prstGeom prst="flowChartMagneticTap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733392-D0ED-3732-FB7D-E21E5D5A3ABB}"/>
              </a:ext>
            </a:extLst>
          </p:cNvPr>
          <p:cNvSpPr txBox="1"/>
          <p:nvPr/>
        </p:nvSpPr>
        <p:spPr>
          <a:xfrm>
            <a:off x="1022695" y="3111884"/>
            <a:ext cx="5073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CỦA NHÓM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B289C30-3A00-4896-94EF-B809D6452361}"/>
              </a:ext>
            </a:extLst>
          </p:cNvPr>
          <p:cNvSpPr/>
          <p:nvPr/>
        </p:nvSpPr>
        <p:spPr>
          <a:xfrm>
            <a:off x="6017457" y="3913632"/>
            <a:ext cx="5717826" cy="17282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C7A803-CE8D-1384-FDC7-53608EEF3384}"/>
              </a:ext>
            </a:extLst>
          </p:cNvPr>
          <p:cNvSpPr txBox="1"/>
          <p:nvPr/>
        </p:nvSpPr>
        <p:spPr>
          <a:xfrm>
            <a:off x="6236208" y="4189102"/>
            <a:ext cx="5407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GIÁ HOẠT ĐỘNG CỦA NHÓM</a:t>
            </a:r>
          </a:p>
        </p:txBody>
      </p:sp>
    </p:spTree>
    <p:extLst>
      <p:ext uri="{BB962C8B-B14F-4D97-AF65-F5344CB8AC3E}">
        <p14:creationId xmlns:p14="http://schemas.microsoft.com/office/powerpoint/2010/main" val="39544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593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(Body)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anhtt.quynhon@gmail.com</dc:creator>
  <cp:lastModifiedBy>anhtt.quynhon@gmail.com</cp:lastModifiedBy>
  <cp:revision>3</cp:revision>
  <dcterms:created xsi:type="dcterms:W3CDTF">2024-10-19T08:09:52Z</dcterms:created>
  <dcterms:modified xsi:type="dcterms:W3CDTF">2024-10-20T14:06:15Z</dcterms:modified>
</cp:coreProperties>
</file>