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0"/>
  </p:notesMasterIdLst>
  <p:sldIdLst>
    <p:sldId id="261" r:id="rId3"/>
    <p:sldId id="262" r:id="rId4"/>
    <p:sldId id="2007577519" r:id="rId5"/>
    <p:sldId id="2007577513" r:id="rId6"/>
    <p:sldId id="2007577504" r:id="rId7"/>
    <p:sldId id="2007577509" r:id="rId8"/>
    <p:sldId id="2007577510" r:id="rId9"/>
    <p:sldId id="2007577514" r:id="rId10"/>
    <p:sldId id="2007577515" r:id="rId11"/>
    <p:sldId id="2007577517" r:id="rId12"/>
    <p:sldId id="2007577489" r:id="rId13"/>
    <p:sldId id="2007577516" r:id="rId14"/>
    <p:sldId id="2007577511" r:id="rId15"/>
    <p:sldId id="2007577512" r:id="rId16"/>
    <p:sldId id="2007577518" r:id="rId17"/>
    <p:sldId id="260" r:id="rId18"/>
    <p:sldId id="259"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CCFF"/>
    <a:srgbClr val="CEF9FE"/>
    <a:srgbClr val="CCFF99"/>
    <a:srgbClr val="8DFC60"/>
    <a:srgbClr val="60FC85"/>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p:cViewPr varScale="1">
        <p:scale>
          <a:sx n="84" d="100"/>
          <a:sy n="84" d="100"/>
        </p:scale>
        <p:origin x="1140" y="3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CC40A-115C-40C3-BC98-073CD4513181}" type="datetimeFigureOut">
              <a:rPr lang="vi-VN" smtClean="0"/>
              <a:t>12/03/2025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88855-6931-4166-97C3-BAAD2C1782F5}" type="slidenum">
              <a:rPr lang="vi-VN" smtClean="0"/>
              <a:t>‹#›</a:t>
            </a:fld>
            <a:endParaRPr lang="vi-VN"/>
          </a:p>
        </p:txBody>
      </p:sp>
    </p:spTree>
    <p:extLst>
      <p:ext uri="{BB962C8B-B14F-4D97-AF65-F5344CB8AC3E}">
        <p14:creationId xmlns:p14="http://schemas.microsoft.com/office/powerpoint/2010/main" val="284851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255091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www.facebook.com/groups/629898828017053" TargetMode="External"/><Relationship Id="rId4" Type="http://schemas.openxmlformats.org/officeDocument/2006/relationships/image" Target="../media/image6.png"/><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9"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10"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1" name="图片 5" descr="33"/>
          <p:cNvPicPr>
            <a:picLocks noChangeAspect="1"/>
          </p:cNvPicPr>
          <p:nvPr userDrawn="1"/>
        </p:nvPicPr>
        <p:blipFill>
          <a:blip r:embed="rId6"/>
          <a:srcRect b="66182"/>
          <a:stretch>
            <a:fillRect/>
          </a:stretch>
        </p:blipFill>
        <p:spPr>
          <a:xfrm>
            <a:off x="0" y="0"/>
            <a:ext cx="12192000" cy="1381760"/>
          </a:xfrm>
          <a:prstGeom prst="rect">
            <a:avLst/>
          </a:prstGeom>
        </p:spPr>
      </p:pic>
      <p:pic>
        <p:nvPicPr>
          <p:cNvPr id="12" name="图片 12" descr="5"/>
          <p:cNvPicPr>
            <a:picLocks noChangeAspect="1"/>
          </p:cNvPicPr>
          <p:nvPr userDrawn="1"/>
        </p:nvPicPr>
        <p:blipFill>
          <a:blip r:embed="rId7"/>
          <a:srcRect l="49356" t="5587" r="37449" b="63171"/>
          <a:stretch>
            <a:fillRect/>
          </a:stretch>
        </p:blipFill>
        <p:spPr>
          <a:xfrm rot="21300000">
            <a:off x="7604760" y="1439545"/>
            <a:ext cx="1372870" cy="1197610"/>
          </a:xfrm>
          <a:prstGeom prst="rect">
            <a:avLst/>
          </a:prstGeom>
        </p:spPr>
      </p:pic>
      <p:pic>
        <p:nvPicPr>
          <p:cNvPr id="13" name="Picture 1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864953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51700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591260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153843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636364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03570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21218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16" descr="1 (12)"/>
          <p:cNvPicPr>
            <a:picLocks noChangeAspect="1"/>
          </p:cNvPicPr>
          <p:nvPr userDrawn="1"/>
        </p:nvPicPr>
        <p:blipFill>
          <a:blip r:embed="rId2"/>
          <a:srcRect b="35287"/>
          <a:stretch>
            <a:fillRect/>
          </a:stretch>
        </p:blipFill>
        <p:spPr>
          <a:xfrm>
            <a:off x="0" y="0"/>
            <a:ext cx="12207240" cy="3253740"/>
          </a:xfrm>
          <a:prstGeom prst="rect">
            <a:avLst/>
          </a:prstGeom>
        </p:spPr>
      </p:pic>
      <p:pic>
        <p:nvPicPr>
          <p:cNvPr id="7" name="图片 7" descr="57"/>
          <p:cNvPicPr>
            <a:picLocks noChangeAspect="1"/>
          </p:cNvPicPr>
          <p:nvPr userDrawn="1"/>
        </p:nvPicPr>
        <p:blipFill>
          <a:blip r:embed="rId3"/>
          <a:stretch>
            <a:fillRect/>
          </a:stretch>
        </p:blipFill>
        <p:spPr>
          <a:xfrm>
            <a:off x="0" y="1045845"/>
            <a:ext cx="12206605" cy="5812155"/>
          </a:xfrm>
          <a:prstGeom prst="rect">
            <a:avLst/>
          </a:prstGeom>
        </p:spPr>
      </p:pic>
      <p:pic>
        <p:nvPicPr>
          <p:cNvPr id="8" name="图片 9" descr="23"/>
          <p:cNvPicPr>
            <a:picLocks noChangeAspect="1"/>
          </p:cNvPicPr>
          <p:nvPr userDrawn="1"/>
        </p:nvPicPr>
        <p:blipFill>
          <a:blip r:embed="rId4"/>
          <a:srcRect l="983" t="69143"/>
          <a:stretch>
            <a:fillRect/>
          </a:stretch>
        </p:blipFill>
        <p:spPr>
          <a:xfrm flipV="1">
            <a:off x="0" y="0"/>
            <a:ext cx="12205970" cy="1131570"/>
          </a:xfrm>
          <a:prstGeom prst="rect">
            <a:avLst/>
          </a:prstGeom>
        </p:spPr>
      </p:pic>
      <p:pic>
        <p:nvPicPr>
          <p:cNvPr id="9" name="图片 8" descr="56"/>
          <p:cNvPicPr>
            <a:picLocks noChangeAspect="1"/>
          </p:cNvPicPr>
          <p:nvPr userDrawn="1"/>
        </p:nvPicPr>
        <p:blipFill>
          <a:blip r:embed="rId5"/>
          <a:srcRect t="50239"/>
          <a:stretch>
            <a:fillRect/>
          </a:stretch>
        </p:blipFill>
        <p:spPr>
          <a:xfrm>
            <a:off x="0" y="4474845"/>
            <a:ext cx="12207240" cy="2383155"/>
          </a:xfrm>
          <a:prstGeom prst="rect">
            <a:avLst/>
          </a:prstGeom>
        </p:spPr>
      </p:pic>
      <p:pic>
        <p:nvPicPr>
          <p:cNvPr id="10" name="图片 5" descr="33"/>
          <p:cNvPicPr>
            <a:picLocks noChangeAspect="1"/>
          </p:cNvPicPr>
          <p:nvPr userDrawn="1"/>
        </p:nvPicPr>
        <p:blipFill>
          <a:blip r:embed="rId6"/>
          <a:srcRect b="66182"/>
          <a:stretch>
            <a:fillRect/>
          </a:stretch>
        </p:blipFill>
        <p:spPr>
          <a:xfrm>
            <a:off x="0" y="0"/>
            <a:ext cx="12192000" cy="1381760"/>
          </a:xfrm>
          <a:prstGeom prst="rect">
            <a:avLst/>
          </a:prstGeom>
        </p:spPr>
      </p:pic>
      <p:sp>
        <p:nvSpPr>
          <p:cNvPr id="12" name="圆角矩形 69"/>
          <p:cNvSpPr/>
          <p:nvPr userDrawn="1"/>
        </p:nvSpPr>
        <p:spPr>
          <a:xfrm>
            <a:off x="404734" y="389744"/>
            <a:ext cx="11393469" cy="62326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3" name="圆角矩形 70"/>
          <p:cNvSpPr/>
          <p:nvPr userDrawn="1"/>
        </p:nvSpPr>
        <p:spPr>
          <a:xfrm>
            <a:off x="584962" y="555617"/>
            <a:ext cx="11066855" cy="5926884"/>
          </a:xfrm>
          <a:prstGeom prst="roundRect">
            <a:avLst/>
          </a:prstGeom>
          <a:solidFill>
            <a:schemeClr val="bg1"/>
          </a:solidFill>
          <a:ln w="28575">
            <a:solidFill>
              <a:srgbClr val="9AD8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319685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par>
                                <p:cTn id="11" presetID="53" presetClass="entr" presetSubtype="16"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750" fill="hold"/>
                                        <p:tgtEl>
                                          <p:spTgt spid="20"/>
                                        </p:tgtEl>
                                        <p:attrNameLst>
                                          <p:attrName>ppt_w</p:attrName>
                                        </p:attrNameLst>
                                      </p:cBhvr>
                                      <p:tavLst>
                                        <p:tav tm="0">
                                          <p:val>
                                            <p:fltVal val="0"/>
                                          </p:val>
                                        </p:tav>
                                        <p:tav tm="100000">
                                          <p:val>
                                            <p:strVal val="#ppt_w"/>
                                          </p:val>
                                        </p:tav>
                                      </p:tavLst>
                                    </p:anim>
                                    <p:anim calcmode="lin" valueType="num">
                                      <p:cBhvr>
                                        <p:cTn id="14" dur="1750" fill="hold"/>
                                        <p:tgtEl>
                                          <p:spTgt spid="20"/>
                                        </p:tgtEl>
                                        <p:attrNameLst>
                                          <p:attrName>ppt_h</p:attrName>
                                        </p:attrNameLst>
                                      </p:cBhvr>
                                      <p:tavLst>
                                        <p:tav tm="0">
                                          <p:val>
                                            <p:fltVal val="0"/>
                                          </p:val>
                                        </p:tav>
                                        <p:tav tm="100000">
                                          <p:val>
                                            <p:strVal val="#ppt_h"/>
                                          </p:val>
                                        </p:tav>
                                      </p:tavLst>
                                    </p:anim>
                                    <p:animEffect transition="in" filter="fade">
                                      <p:cBhvr>
                                        <p:cTn id="15" dur="1750"/>
                                        <p:tgtEl>
                                          <p:spTgt spid="20"/>
                                        </p:tgtEl>
                                      </p:cBhvr>
                                    </p:animEffect>
                                  </p:childTnLst>
                                </p:cTn>
                              </p:par>
                              <p:par>
                                <p:cTn id="16" presetID="6" presetClass="emph" presetSubtype="0" repeatCount="indefinite" accel="7000" decel="14000" autoRev="1" fill="hold" grpId="0" nodeType="withEffect">
                                  <p:stCondLst>
                                    <p:cond delay="0"/>
                                  </p:stCondLst>
                                  <p:childTnLst>
                                    <p:animScale>
                                      <p:cBhvr>
                                        <p:cTn id="17"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p:bldP spid="20"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2025/3/12</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Bold"/>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Bold"/>
              <a:ea typeface="思源黑体 CN Bold" panose="020B0800000000000000" pitchFamily="34" charset="-122"/>
              <a:cs typeface="+mn-cs"/>
            </a:endParaRPr>
          </a:p>
        </p:txBody>
      </p:sp>
    </p:spTree>
    <p:extLst>
      <p:ext uri="{BB962C8B-B14F-4D97-AF65-F5344CB8AC3E}">
        <p14:creationId xmlns:p14="http://schemas.microsoft.com/office/powerpoint/2010/main" val="36162466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CFBF9131-E2E9-F33C-4E25-8DCAD2C550A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2648910" y="1603990"/>
            <a:ext cx="2648910" cy="264891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23949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942968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CFBF9131-E2E9-F33C-4E25-8DCAD2C550A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2648910" y="1603990"/>
            <a:ext cx="2648910" cy="264891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27457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77236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5658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12/03/2025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431070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1" y="1673"/>
            <a:ext cx="12192001" cy="6854654"/>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4"/>
            <a:ext cx="1953369" cy="2070556"/>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699291" y="1669775"/>
            <a:ext cx="1879401" cy="52322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28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28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84107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7" r:id="rId4"/>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12/03/2025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65140038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15240" y="989860"/>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805541" y="0"/>
            <a:ext cx="10034905"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5" name="图片 4" descr="5"/>
          <p:cNvPicPr>
            <a:picLocks noChangeAspect="1"/>
          </p:cNvPicPr>
          <p:nvPr/>
        </p:nvPicPr>
        <p:blipFill>
          <a:blip r:embed="rId9"/>
          <a:srcRect t="57292"/>
          <a:stretch>
            <a:fillRect/>
          </a:stretch>
        </p:blipFill>
        <p:spPr>
          <a:xfrm>
            <a:off x="-31115" y="4677567"/>
            <a:ext cx="12191365" cy="2171700"/>
          </a:xfrm>
          <a:prstGeom prst="rect">
            <a:avLst/>
          </a:prstGeom>
        </p:spPr>
      </p:pic>
      <p:pic>
        <p:nvPicPr>
          <p:cNvPr id="11" name="图片 10" descr="33"/>
          <p:cNvPicPr>
            <a:picLocks noChangeAspect="1"/>
          </p:cNvPicPr>
          <p:nvPr/>
        </p:nvPicPr>
        <p:blipFill>
          <a:blip r:embed="rId10"/>
          <a:srcRect b="66182"/>
          <a:stretch>
            <a:fillRect/>
          </a:stretch>
        </p:blipFill>
        <p:spPr>
          <a:xfrm>
            <a:off x="-1270" y="0"/>
            <a:ext cx="12192000" cy="1381760"/>
          </a:xfrm>
          <a:prstGeom prst="rect">
            <a:avLst/>
          </a:prstGeom>
        </p:spPr>
      </p:pic>
      <p:pic>
        <p:nvPicPr>
          <p:cNvPr id="16" name="图片 15" descr="5"/>
          <p:cNvPicPr>
            <a:picLocks noChangeAspect="1"/>
          </p:cNvPicPr>
          <p:nvPr/>
        </p:nvPicPr>
        <p:blipFill>
          <a:blip r:embed="rId9"/>
          <a:srcRect l="49356" t="5587" r="37449" b="63171"/>
          <a:stretch>
            <a:fillRect/>
          </a:stretch>
        </p:blipFill>
        <p:spPr>
          <a:xfrm rot="300000" flipH="1">
            <a:off x="993564" y="821024"/>
            <a:ext cx="1887183" cy="1646266"/>
          </a:xfrm>
          <a:prstGeom prst="rect">
            <a:avLst/>
          </a:prstGeom>
        </p:spPr>
      </p:pic>
      <p:pic>
        <p:nvPicPr>
          <p:cNvPr id="23"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11">
            <a:extLst>
              <a:ext uri="{28A0092B-C50C-407E-A947-70E740481C1C}">
                <a14:useLocalDpi xmlns:a14="http://schemas.microsoft.com/office/drawing/2010/main" val="0"/>
              </a:ext>
            </a:extLst>
          </a:blip>
          <a:srcRect t="77037" r="68904"/>
          <a:stretch/>
        </p:blipFill>
        <p:spPr>
          <a:xfrm>
            <a:off x="18725" y="4014770"/>
            <a:ext cx="2561087" cy="2835489"/>
          </a:xfrm>
          <a:prstGeom prst="rect">
            <a:avLst/>
          </a:prstGeom>
        </p:spPr>
      </p:pic>
      <p:pic>
        <p:nvPicPr>
          <p:cNvPr id="24"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12">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25"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13">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sp>
        <p:nvSpPr>
          <p:cNvPr id="2" name="!!文本框 6">
            <a:extLst>
              <a:ext uri="{FF2B5EF4-FFF2-40B4-BE49-F238E27FC236}">
                <a16:creationId xmlns:a16="http://schemas.microsoft.com/office/drawing/2014/main" id="{6F8E8498-7207-EDBB-5E97-6B8E8ED431E8}"/>
              </a:ext>
            </a:extLst>
          </p:cNvPr>
          <p:cNvSpPr txBox="1"/>
          <p:nvPr/>
        </p:nvSpPr>
        <p:spPr>
          <a:xfrm>
            <a:off x="1665918" y="2205348"/>
            <a:ext cx="8473104" cy="923330"/>
          </a:xfrm>
          <a:prstGeom prst="rect">
            <a:avLst/>
          </a:prstGeom>
          <a:noFill/>
          <a:ln w="19050">
            <a:noFill/>
            <a:prstDash val="dash"/>
          </a:ln>
        </p:spPr>
        <p:txBody>
          <a:bodyPr wrap="square" rtlCol="0">
            <a:spAutoFit/>
          </a:bodyPr>
          <a:lstStyle/>
          <a:p>
            <a:pPr algn="ctr" defTabSz="913256">
              <a:lnSpc>
                <a:spcPct val="150000"/>
              </a:lnSpc>
            </a:pPr>
            <a:r>
              <a:rPr lang="en-US" altLang="zh-CN" sz="3600" b="1" dirty="0">
                <a:solidFill>
                  <a:srgbClr val="E24172"/>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HOẠT ĐỘNG TRẢI NGHIỆM</a:t>
            </a:r>
            <a:endParaRPr lang="zh-CN" altLang="en-US" sz="3600" b="1" dirty="0">
              <a:solidFill>
                <a:srgbClr val="E24172"/>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
        <p:nvSpPr>
          <p:cNvPr id="4" name="Rectangle 3">
            <a:extLst>
              <a:ext uri="{FF2B5EF4-FFF2-40B4-BE49-F238E27FC236}">
                <a16:creationId xmlns:a16="http://schemas.microsoft.com/office/drawing/2014/main" id="{61C391C8-8B7C-77A5-B1DD-D078728125A8}"/>
              </a:ext>
            </a:extLst>
          </p:cNvPr>
          <p:cNvSpPr/>
          <p:nvPr/>
        </p:nvSpPr>
        <p:spPr>
          <a:xfrm>
            <a:off x="1681793" y="1274745"/>
            <a:ext cx="8473104" cy="4258946"/>
          </a:xfrm>
          <a:prstGeom prst="rect">
            <a:avLst/>
          </a:prstGeom>
          <a:noFill/>
        </p:spPr>
        <p:txBody>
          <a:bodyPr wrap="none" lIns="91440" tIns="45720" rIns="91440" bIns="45720">
            <a:prstTxWarp prst="textArchUp">
              <a:avLst>
                <a:gd name="adj" fmla="val 10835017"/>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prstDash val="solid"/>
                </a:ln>
                <a:solidFill>
                  <a:srgbClr val="FF0000"/>
                </a:solidFill>
                <a:effectLst>
                  <a:outerShdw blurRad="88000" dist="50800" dir="5040000" algn="tl">
                    <a:srgbClr val="FFC000">
                      <a:tint val="80000"/>
                      <a:satMod val="250000"/>
                      <a:alpha val="45000"/>
                    </a:srgbClr>
                  </a:outerShdw>
                </a:effectLst>
                <a:uLnTx/>
                <a:uFillTx/>
                <a:latin typeface="Times New Roman" pitchFamily="18" charset="0"/>
                <a:ea typeface="微软雅黑" panose="020B0503020204020204" pitchFamily="34" charset="-122"/>
                <a:cs typeface="Times New Roman" pitchFamily="18" charset="0"/>
              </a:rPr>
              <a:t>CHÀO MỪNG QUÝ THẦY CÔ VỀ DỰ </a:t>
            </a:r>
            <a:r>
              <a:rPr kumimoji="0" lang="vi-VN" altLang="zh-CN" sz="9600" b="1" i="0" u="none" strike="noStrike" kern="1200" cap="none" spc="0" normalizeH="0" baseline="0" noProof="0" dirty="0">
                <a:ln>
                  <a:prstDash val="solid"/>
                </a:ln>
                <a:solidFill>
                  <a:srgbClr val="FF0000"/>
                </a:solidFill>
                <a:effectLst>
                  <a:outerShdw blurRad="88000" dist="50800" dir="5040000" algn="tl">
                    <a:srgbClr val="FFC000">
                      <a:tint val="80000"/>
                      <a:satMod val="250000"/>
                      <a:alpha val="45000"/>
                    </a:srgbClr>
                  </a:outerShdw>
                </a:effectLst>
                <a:uLnTx/>
                <a:uFillTx/>
                <a:latin typeface="Times New Roman" pitchFamily="18" charset="0"/>
                <a:ea typeface="微软雅黑" panose="020B0503020204020204" pitchFamily="34" charset="-122"/>
                <a:cs typeface="Times New Roman" pitchFamily="18" charset="0"/>
              </a:rPr>
              <a:t>GIỜ</a:t>
            </a:r>
            <a:endParaRPr kumimoji="0" lang="vi-VN" sz="9600" b="1" i="0" u="none" strike="noStrike" kern="1200" cap="none" spc="0" normalizeH="0" baseline="0" noProof="0" dirty="0">
              <a:ln>
                <a:prstDash val="solid"/>
              </a:ln>
              <a:solidFill>
                <a:srgbClr val="FF0000"/>
              </a:solidFill>
              <a:effectLst>
                <a:outerShdw blurRad="88000" dist="50800" dir="5040000" algn="tl">
                  <a:srgbClr val="FFC000">
                    <a:tint val="80000"/>
                    <a:satMod val="250000"/>
                    <a:alpha val="45000"/>
                  </a:srgbClr>
                </a:outerShdw>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F4BDA401-A204-DA61-D5DD-C385196F70F3}"/>
              </a:ext>
            </a:extLst>
          </p:cNvPr>
          <p:cNvSpPr/>
          <p:nvPr/>
        </p:nvSpPr>
        <p:spPr>
          <a:xfrm>
            <a:off x="4979625" y="3067719"/>
            <a:ext cx="187743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Lớp </a:t>
            </a:r>
            <a:r>
              <a:rPr kumimoji="0" lang="en-US" sz="5400" b="1" i="1" u="none" strike="noStrike" kern="1200" cap="none" spc="50" normalizeH="0" baseline="0" noProof="0" dirty="0" smtClean="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3</a:t>
            </a:r>
            <a:endParaRPr kumimoji="0" lang="vi-VN" sz="5400" b="1" i="1" u="none" strike="noStrike" kern="1200" cap="none" spc="50" normalizeH="0" baseline="0" noProof="0" dirty="0">
              <a:ln w="11430"/>
              <a:solidFill>
                <a:srgbClr val="00206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A71775AC-A166-328B-2D4F-C2C047428631}"/>
              </a:ext>
            </a:extLst>
          </p:cNvPr>
          <p:cNvSpPr/>
          <p:nvPr/>
        </p:nvSpPr>
        <p:spPr>
          <a:xfrm>
            <a:off x="114447" y="4076735"/>
            <a:ext cx="11576046"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Giáo </a:t>
            </a:r>
            <a:r>
              <a:rPr kumimoji="0" lang="vi-VN" sz="48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viên</a:t>
            </a:r>
            <a:r>
              <a:rPr kumimoji="0" lang="en-US" sz="48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 Lường</a:t>
            </a:r>
            <a:r>
              <a:rPr kumimoji="0" lang="en-US" sz="4800" b="1" i="0" u="none" strike="noStrike" kern="1200" cap="none" spc="50" normalizeH="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mn-cs"/>
              </a:rPr>
              <a:t> Thị Thu Hương</a:t>
            </a:r>
            <a:endParaRPr kumimoji="0" lang="en-US" sz="48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等线 Light"/>
              <a:ea typeface="+mn-ea"/>
              <a:cs typeface="+mn-cs"/>
            </a:endParaRPr>
          </a:p>
        </p:txBody>
      </p:sp>
    </p:spTree>
    <p:extLst>
      <p:ext uri="{BB962C8B-B14F-4D97-AF65-F5344CB8AC3E}">
        <p14:creationId xmlns:p14="http://schemas.microsoft.com/office/powerpoint/2010/main" val="2928734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B8E2FEC-3F65-6339-973A-085BEEA08537}"/>
              </a:ext>
            </a:extLst>
          </p:cNvPr>
          <p:cNvSpPr txBox="1"/>
          <p:nvPr/>
        </p:nvSpPr>
        <p:spPr>
          <a:xfrm>
            <a:off x="2294577" y="357187"/>
            <a:ext cx="8732683" cy="823752"/>
          </a:xfrm>
          <a:prstGeom prst="rect">
            <a:avLst/>
          </a:prstGeom>
          <a:noFill/>
        </p:spPr>
        <p:txBody>
          <a:bodyPr wrap="square">
            <a:spAutoFit/>
          </a:bodyPr>
          <a:lstStyle/>
          <a:p>
            <a:pPr algn="just">
              <a:lnSpc>
                <a:spcPct val="150000"/>
              </a:lnSpc>
              <a:spcAft>
                <a:spcPts val="80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Thứ Ba ngày 26 tháng 11 năm 2024</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B8E2FEC-3F65-6339-973A-085BEEA08537}"/>
              </a:ext>
            </a:extLst>
          </p:cNvPr>
          <p:cNvSpPr txBox="1"/>
          <p:nvPr/>
        </p:nvSpPr>
        <p:spPr>
          <a:xfrm>
            <a:off x="367521" y="1373045"/>
            <a:ext cx="4561667" cy="923330"/>
          </a:xfrm>
          <a:prstGeom prst="rect">
            <a:avLst/>
          </a:prstGeom>
          <a:noFill/>
        </p:spPr>
        <p:txBody>
          <a:bodyPr wrap="square">
            <a:spAutoFit/>
          </a:bodyPr>
          <a:lstStyle/>
          <a:p>
            <a:pPr algn="just">
              <a:lnSpc>
                <a:spcPct val="150000"/>
              </a:lnSpc>
              <a:spcAft>
                <a:spcPts val="800"/>
              </a:spcAft>
            </a:pPr>
            <a:r>
              <a:rPr lang="en-US" sz="3600" u="sng" dirty="0" smtClean="0">
                <a:latin typeface="Times New Roman" panose="02020603050405020304" pitchFamily="18" charset="0"/>
                <a:ea typeface="Calibri" panose="020F0502020204030204" pitchFamily="34" charset="0"/>
                <a:cs typeface="Times New Roman" panose="02020603050405020304" pitchFamily="18" charset="0"/>
              </a:rPr>
              <a:t>Hoạt động trải nghiệm:</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929188" y="1180939"/>
            <a:ext cx="6498895" cy="1067600"/>
          </a:xfrm>
          <a:prstGeom prst="rect">
            <a:avLst/>
          </a:prstGeom>
        </p:spPr>
        <p:txBody>
          <a:bodyPr wrap="none">
            <a:spAutoFit/>
          </a:bodyPr>
          <a:lstStyle/>
          <a:p>
            <a:pPr algn="just">
              <a:lnSpc>
                <a:spcPct val="150000"/>
              </a:lnSpc>
              <a:spcAft>
                <a:spcPts val="800"/>
              </a:spcAft>
            </a:pPr>
            <a:r>
              <a:rPr lang="en-US" sz="4800" b="1" dirty="0">
                <a:latin typeface="Times New Roman" panose="02020603050405020304" pitchFamily="18" charset="0"/>
                <a:ea typeface="Calibri" panose="020F0502020204030204" pitchFamily="34" charset="0"/>
                <a:cs typeface="Times New Roman" panose="02020603050405020304" pitchFamily="18" charset="0"/>
              </a:rPr>
              <a:t>Sản phẩm tri ân thầy cô</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6014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77CDC6-939A-A626-780D-E4CF73E4361D}"/>
              </a:ext>
            </a:extLst>
          </p:cNvPr>
          <p:cNvPicPr>
            <a:picLocks noChangeAspect="1"/>
          </p:cNvPicPr>
          <p:nvPr/>
        </p:nvPicPr>
        <p:blipFill rotWithShape="1">
          <a:blip r:embed="rId2">
            <a:extLst>
              <a:ext uri="{28A0092B-C50C-407E-A947-70E740481C1C}">
                <a14:useLocalDpi xmlns:a14="http://schemas.microsoft.com/office/drawing/2010/main" val="0"/>
              </a:ext>
            </a:extLst>
          </a:blip>
          <a:srcRect l="15205" t="36450" r="48384" b="13433"/>
          <a:stretch/>
        </p:blipFill>
        <p:spPr>
          <a:xfrm>
            <a:off x="625151" y="1669606"/>
            <a:ext cx="5216822" cy="4945507"/>
          </a:xfrm>
          <a:prstGeom prst="rect">
            <a:avLst/>
          </a:prstGeom>
        </p:spPr>
      </p:pic>
      <p:pic>
        <p:nvPicPr>
          <p:cNvPr id="14" name="Picture 13">
            <a:extLst>
              <a:ext uri="{FF2B5EF4-FFF2-40B4-BE49-F238E27FC236}">
                <a16:creationId xmlns:a16="http://schemas.microsoft.com/office/drawing/2014/main" id="{B943CD32-97AC-66A0-B777-9406586A0704}"/>
              </a:ext>
            </a:extLst>
          </p:cNvPr>
          <p:cNvPicPr>
            <a:picLocks noChangeAspect="1"/>
          </p:cNvPicPr>
          <p:nvPr/>
        </p:nvPicPr>
        <p:blipFill rotWithShape="1">
          <a:blip r:embed="rId2">
            <a:extLst>
              <a:ext uri="{28A0092B-C50C-407E-A947-70E740481C1C}">
                <a14:useLocalDpi xmlns:a14="http://schemas.microsoft.com/office/drawing/2010/main" val="0"/>
              </a:ext>
            </a:extLst>
          </a:blip>
          <a:srcRect l="52239" t="36106" r="10459" b="12586"/>
          <a:stretch/>
        </p:blipFill>
        <p:spPr>
          <a:xfrm>
            <a:off x="5957888" y="1669606"/>
            <a:ext cx="5626083" cy="4945507"/>
          </a:xfrm>
          <a:prstGeom prst="rect">
            <a:avLst/>
          </a:prstGeom>
        </p:spPr>
      </p:pic>
      <p:sp>
        <p:nvSpPr>
          <p:cNvPr id="6" name="TextBox 5">
            <a:extLst>
              <a:ext uri="{FF2B5EF4-FFF2-40B4-BE49-F238E27FC236}">
                <a16:creationId xmlns:a16="http://schemas.microsoft.com/office/drawing/2014/main" id="{BB8E2FEC-3F65-6339-973A-085BEEA08537}"/>
              </a:ext>
            </a:extLst>
          </p:cNvPr>
          <p:cNvSpPr txBox="1"/>
          <p:nvPr/>
        </p:nvSpPr>
        <p:spPr>
          <a:xfrm>
            <a:off x="3233562" y="314457"/>
            <a:ext cx="10754674" cy="823752"/>
          </a:xfrm>
          <a:prstGeom prst="rect">
            <a:avLst/>
          </a:prstGeom>
          <a:noFill/>
        </p:spPr>
        <p:txBody>
          <a:bodyPr wrap="square">
            <a:spAutoFit/>
          </a:bodyPr>
          <a:lstStyle/>
          <a:p>
            <a:pPr algn="just">
              <a:lnSpc>
                <a:spcPct val="150000"/>
              </a:lnSpc>
              <a:spcAft>
                <a:spcPts val="800"/>
              </a:spcAft>
            </a:pPr>
            <a:r>
              <a:rPr lang="fr-FR" sz="3600" dirty="0">
                <a:latin typeface="Times New Roman" panose="02020603050405020304" pitchFamily="18" charset="0"/>
                <a:ea typeface="Calibri" panose="020F0502020204030204" pitchFamily="34" charset="0"/>
                <a:cs typeface="Times New Roman" panose="02020603050405020304" pitchFamily="18" charset="0"/>
              </a:rPr>
              <a:t>Làm sản phẩm tri ân thầy cô.</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904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A61EF-172D-01E9-D95E-19FE042F714E}"/>
              </a:ext>
            </a:extLst>
          </p:cNvPr>
          <p:cNvPicPr>
            <a:picLocks noChangeAspect="1"/>
          </p:cNvPicPr>
          <p:nvPr/>
        </p:nvPicPr>
        <p:blipFill>
          <a:blip r:embed="rId2"/>
          <a:stretch>
            <a:fillRect/>
          </a:stretch>
        </p:blipFill>
        <p:spPr>
          <a:xfrm>
            <a:off x="617427" y="2571806"/>
            <a:ext cx="4182218" cy="4224894"/>
          </a:xfrm>
          <a:prstGeom prst="rect">
            <a:avLst/>
          </a:prstGeom>
        </p:spPr>
      </p:pic>
      <p:sp>
        <p:nvSpPr>
          <p:cNvPr id="11" name="Rectangle: Rounded Corners 10">
            <a:extLst>
              <a:ext uri="{FF2B5EF4-FFF2-40B4-BE49-F238E27FC236}">
                <a16:creationId xmlns:a16="http://schemas.microsoft.com/office/drawing/2014/main" id="{269EA61B-AF64-3B19-8484-7C4ACEC7F5BB}"/>
              </a:ext>
            </a:extLst>
          </p:cNvPr>
          <p:cNvSpPr/>
          <p:nvPr/>
        </p:nvSpPr>
        <p:spPr>
          <a:xfrm>
            <a:off x="4457325" y="1910086"/>
            <a:ext cx="7539340" cy="2429965"/>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3">
            <a:extLst>
              <a:ext uri="{28A0092B-C50C-407E-A947-70E740481C1C}">
                <a14:useLocalDpi xmlns:a14="http://schemas.microsoft.com/office/drawing/2010/main" val="0"/>
              </a:ext>
            </a:extLst>
          </a:blip>
          <a:srcRect l="6273" t="13643" r="6699" b="16437"/>
          <a:stretch/>
        </p:blipFill>
        <p:spPr>
          <a:xfrm>
            <a:off x="28575" y="-890290"/>
            <a:ext cx="4684184" cy="4141845"/>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sp>
        <p:nvSpPr>
          <p:cNvPr id="5" name="Rectangle 4"/>
          <p:cNvSpPr/>
          <p:nvPr/>
        </p:nvSpPr>
        <p:spPr>
          <a:xfrm>
            <a:off x="4688045" y="2463348"/>
            <a:ext cx="7077900" cy="1323439"/>
          </a:xfrm>
          <a:prstGeom prst="rect">
            <a:avLst/>
          </a:prstGeom>
        </p:spPr>
        <p:txBody>
          <a:bodyPr wrap="none">
            <a:spAutoFit/>
          </a:bodyPr>
          <a:lstStyle/>
          <a:p>
            <a:r>
              <a:rPr lang="en-US" sz="4000" dirty="0" smtClean="0">
                <a:solidFill>
                  <a:srgbClr val="222222"/>
                </a:solidFill>
                <a:latin typeface="Times New Roman" panose="02020603050405020304" pitchFamily="18" charset="0"/>
                <a:cs typeface="Times New Roman" panose="02020603050405020304" pitchFamily="18" charset="0"/>
              </a:rPr>
              <a:t>- Thảo luận về ý tưởng sản phẩm.</a:t>
            </a:r>
          </a:p>
          <a:p>
            <a:r>
              <a:rPr lang="en-US" sz="4000" dirty="0" smtClean="0">
                <a:solidFill>
                  <a:srgbClr val="222222"/>
                </a:solidFill>
                <a:latin typeface="Times New Roman" panose="02020603050405020304" pitchFamily="18" charset="0"/>
                <a:cs typeface="Times New Roman" panose="02020603050405020304" pitchFamily="18" charset="0"/>
              </a:rPr>
              <a:t>- Đồ dùng để thực hiện.</a:t>
            </a:r>
            <a:endParaRPr lang="en-US"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131351" y="562828"/>
            <a:ext cx="4819396" cy="1569660"/>
          </a:xfrm>
          <a:prstGeom prst="rect">
            <a:avLst/>
          </a:prstGeom>
          <a:noFill/>
        </p:spPr>
        <p:txBody>
          <a:bodyPr wrap="square" lIns="91440" tIns="45720" rIns="91440" bIns="45720">
            <a:spAutoFit/>
          </a:bodyPr>
          <a:lstStyle/>
          <a:p>
            <a:pPr algn="ctr"/>
            <a:r>
              <a:rPr lang="en-US" sz="4800" b="0" cap="none" spc="0" dirty="0" smtClean="0">
                <a:ln w="0"/>
                <a:solidFill>
                  <a:srgbClr val="FF0066"/>
                </a:solidFill>
                <a:effectLst>
                  <a:reflection blurRad="6350" stA="53000" endA="300" endPos="35500" dir="5400000" sy="-90000" algn="bl" rotWithShape="0"/>
                </a:effectLst>
              </a:rPr>
              <a:t>THẢO LUẬN NHÓM</a:t>
            </a:r>
            <a:endParaRPr lang="en-US" sz="4800" b="0" cap="none" spc="0" dirty="0">
              <a:ln w="0"/>
              <a:solidFill>
                <a:srgbClr val="FF006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106536867"/>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67BA7138-173C-BAD7-2E49-306F48FF86D5}"/>
              </a:ext>
            </a:extLst>
          </p:cNvPr>
          <p:cNvSpPr/>
          <p:nvPr/>
        </p:nvSpPr>
        <p:spPr>
          <a:xfrm>
            <a:off x="1056126" y="658881"/>
            <a:ext cx="10198278" cy="1162854"/>
          </a:xfrm>
          <a:prstGeom prst="wedgeRoundRectCallout">
            <a:avLst/>
          </a:prstGeom>
          <a:solidFill>
            <a:srgbClr val="FFFFCC"/>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B8E2FEC-3F65-6339-973A-085BEEA08537}"/>
              </a:ext>
            </a:extLst>
          </p:cNvPr>
          <p:cNvSpPr txBox="1"/>
          <p:nvPr/>
        </p:nvSpPr>
        <p:spPr>
          <a:xfrm>
            <a:off x="1437326" y="658881"/>
            <a:ext cx="8732683" cy="923330"/>
          </a:xfrm>
          <a:prstGeom prst="rect">
            <a:avLst/>
          </a:prstGeom>
          <a:noFill/>
        </p:spPr>
        <p:txBody>
          <a:bodyPr wrap="square">
            <a:spAutoFit/>
          </a:bodyPr>
          <a:lstStyle/>
          <a:p>
            <a:pPr algn="just">
              <a:lnSpc>
                <a:spcPct val="150000"/>
              </a:lnSpc>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Hoạt động 1: </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Xác định sản phẩm và cách làm</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9977CDC6-939A-A626-780D-E4CF73E4361D}"/>
              </a:ext>
            </a:extLst>
          </p:cNvPr>
          <p:cNvPicPr>
            <a:picLocks noChangeAspect="1"/>
          </p:cNvPicPr>
          <p:nvPr/>
        </p:nvPicPr>
        <p:blipFill rotWithShape="1">
          <a:blip r:embed="rId2">
            <a:extLst>
              <a:ext uri="{28A0092B-C50C-407E-A947-70E740481C1C}">
                <a14:useLocalDpi xmlns:a14="http://schemas.microsoft.com/office/drawing/2010/main" val="0"/>
              </a:ext>
            </a:extLst>
          </a:blip>
          <a:srcRect l="15205" t="36450" r="48384" b="13433"/>
          <a:stretch/>
        </p:blipFill>
        <p:spPr>
          <a:xfrm>
            <a:off x="136705" y="2420468"/>
            <a:ext cx="5216822" cy="3951757"/>
          </a:xfrm>
          <a:prstGeom prst="rect">
            <a:avLst/>
          </a:prstGeom>
        </p:spPr>
      </p:pic>
      <p:grpSp>
        <p:nvGrpSpPr>
          <p:cNvPr id="11" name="Group 10">
            <a:extLst>
              <a:ext uri="{FF2B5EF4-FFF2-40B4-BE49-F238E27FC236}">
                <a16:creationId xmlns:a16="http://schemas.microsoft.com/office/drawing/2014/main" id="{B9840F68-CBDB-A61A-A540-69A924C02101}"/>
              </a:ext>
            </a:extLst>
          </p:cNvPr>
          <p:cNvGrpSpPr/>
          <p:nvPr/>
        </p:nvGrpSpPr>
        <p:grpSpPr>
          <a:xfrm>
            <a:off x="5803667" y="2806230"/>
            <a:ext cx="5704658" cy="2737320"/>
            <a:chOff x="5992266" y="2507742"/>
            <a:chExt cx="5516033" cy="2742108"/>
          </a:xfrm>
        </p:grpSpPr>
        <p:sp>
          <p:nvSpPr>
            <p:cNvPr id="15" name="Rectangle: Rounded Corners 10">
              <a:extLst>
                <a:ext uri="{FF2B5EF4-FFF2-40B4-BE49-F238E27FC236}">
                  <a16:creationId xmlns:a16="http://schemas.microsoft.com/office/drawing/2014/main" id="{269EA61B-AF64-3B19-8484-7C4ACEC7F5BB}"/>
                </a:ext>
              </a:extLst>
            </p:cNvPr>
            <p:cNvSpPr/>
            <p:nvPr/>
          </p:nvSpPr>
          <p:spPr>
            <a:xfrm>
              <a:off x="5992266" y="2507742"/>
              <a:ext cx="5516033" cy="2742108"/>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A1D8E5E-90AD-F238-8117-4D41D19D3AFE}"/>
                </a:ext>
              </a:extLst>
            </p:cNvPr>
            <p:cNvSpPr txBox="1"/>
            <p:nvPr/>
          </p:nvSpPr>
          <p:spPr>
            <a:xfrm>
              <a:off x="6380995" y="3037485"/>
              <a:ext cx="4738574" cy="15314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222222"/>
                  </a:solidFill>
                  <a:effectLst/>
                  <a:uLnTx/>
                  <a:uFillTx/>
                  <a:latin typeface="Times New Roman" panose="02020603050405020304" pitchFamily="18" charset="0"/>
                  <a:cs typeface="Times New Roman" panose="02020603050405020304" pitchFamily="18" charset="0"/>
                </a:rPr>
                <a:t>- Chuẩn</a:t>
              </a: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 bị giấy, vẽ và cắt hình trang trí, viết thiệp.</a:t>
              </a:r>
              <a:endParaRPr kumimoji="0" lang="en-US" sz="40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252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840F68-CBDB-A61A-A540-69A924C02101}"/>
              </a:ext>
            </a:extLst>
          </p:cNvPr>
          <p:cNvGrpSpPr/>
          <p:nvPr/>
        </p:nvGrpSpPr>
        <p:grpSpPr>
          <a:xfrm>
            <a:off x="5803667" y="2657475"/>
            <a:ext cx="5704658" cy="3771899"/>
            <a:chOff x="5992266" y="2358727"/>
            <a:chExt cx="5516033" cy="3778496"/>
          </a:xfrm>
        </p:grpSpPr>
        <p:sp>
          <p:nvSpPr>
            <p:cNvPr id="15" name="Rectangle: Rounded Corners 10">
              <a:extLst>
                <a:ext uri="{FF2B5EF4-FFF2-40B4-BE49-F238E27FC236}">
                  <a16:creationId xmlns:a16="http://schemas.microsoft.com/office/drawing/2014/main" id="{269EA61B-AF64-3B19-8484-7C4ACEC7F5BB}"/>
                </a:ext>
              </a:extLst>
            </p:cNvPr>
            <p:cNvSpPr/>
            <p:nvPr/>
          </p:nvSpPr>
          <p:spPr>
            <a:xfrm>
              <a:off x="5992266" y="2358727"/>
              <a:ext cx="5516033" cy="3778496"/>
            </a:xfrm>
            <a:prstGeom prst="roundRect">
              <a:avLst/>
            </a:prstGeom>
            <a:solidFill>
              <a:srgbClr val="FFFFCC"/>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A1D8E5E-90AD-F238-8117-4D41D19D3AFE}"/>
                </a:ext>
              </a:extLst>
            </p:cNvPr>
            <p:cNvSpPr txBox="1"/>
            <p:nvPr/>
          </p:nvSpPr>
          <p:spPr>
            <a:xfrm>
              <a:off x="6380995" y="3037485"/>
              <a:ext cx="4738574" cy="2559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222222"/>
                  </a:solidFill>
                  <a:effectLst/>
                  <a:uLnTx/>
                  <a:uFillTx/>
                  <a:latin typeface="Times New Roman" panose="02020603050405020304" pitchFamily="18" charset="0"/>
                  <a:cs typeface="Times New Roman" panose="02020603050405020304" pitchFamily="18" charset="0"/>
                </a:rPr>
                <a:t>Bước</a:t>
              </a: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 1: Làm cành hoa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smtClean="0">
                  <a:solidFill>
                    <a:srgbClr val="222222"/>
                  </a:solidFill>
                  <a:latin typeface="Times New Roman" panose="02020603050405020304" pitchFamily="18" charset="0"/>
                  <a:cs typeface="Times New Roman" panose="02020603050405020304" pitchFamily="18" charset="0"/>
                </a:rPr>
                <a:t>Bước 2: Cắt cánh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Bước 3: Tạo cánh hoa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smtClean="0">
                  <a:solidFill>
                    <a:srgbClr val="222222"/>
                  </a:solidFill>
                  <a:latin typeface="Times New Roman" panose="02020603050405020304" pitchFamily="18" charset="0"/>
                  <a:cs typeface="Times New Roman" panose="02020603050405020304" pitchFamily="18" charset="0"/>
                </a:rPr>
                <a:t>Bước 4: Trang trí</a:t>
              </a:r>
              <a:r>
                <a:rPr kumimoji="0" lang="en-US" sz="4000" b="0" i="0" u="none" strike="noStrike" kern="1200" cap="none" spc="0" normalizeH="0" noProof="0" dirty="0" smtClean="0">
                  <a:ln>
                    <a:noFill/>
                  </a:ln>
                  <a:solidFill>
                    <a:srgbClr val="222222"/>
                  </a:solidFill>
                  <a:effectLst/>
                  <a:uLnTx/>
                  <a:uFillTx/>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B943CD32-97AC-66A0-B777-9406586A0704}"/>
              </a:ext>
            </a:extLst>
          </p:cNvPr>
          <p:cNvPicPr>
            <a:picLocks noChangeAspect="1"/>
          </p:cNvPicPr>
          <p:nvPr/>
        </p:nvPicPr>
        <p:blipFill rotWithShape="1">
          <a:blip r:embed="rId2">
            <a:extLst>
              <a:ext uri="{28A0092B-C50C-407E-A947-70E740481C1C}">
                <a14:useLocalDpi xmlns:a14="http://schemas.microsoft.com/office/drawing/2010/main" val="0"/>
              </a:ext>
            </a:extLst>
          </a:blip>
          <a:srcRect l="52239" t="36106" r="10459" b="12586"/>
          <a:stretch/>
        </p:blipFill>
        <p:spPr>
          <a:xfrm>
            <a:off x="348386" y="2398268"/>
            <a:ext cx="5053258" cy="4031107"/>
          </a:xfrm>
          <a:prstGeom prst="rect">
            <a:avLst/>
          </a:prstGeom>
        </p:spPr>
      </p:pic>
      <p:sp>
        <p:nvSpPr>
          <p:cNvPr id="9" name="Speech Bubble: Rectangle with Corners Rounded 2">
            <a:extLst>
              <a:ext uri="{FF2B5EF4-FFF2-40B4-BE49-F238E27FC236}">
                <a16:creationId xmlns:a16="http://schemas.microsoft.com/office/drawing/2014/main" id="{67BA7138-173C-BAD7-2E49-306F48FF86D5}"/>
              </a:ext>
            </a:extLst>
          </p:cNvPr>
          <p:cNvSpPr/>
          <p:nvPr/>
        </p:nvSpPr>
        <p:spPr>
          <a:xfrm>
            <a:off x="1071563" y="614362"/>
            <a:ext cx="10233265" cy="1122899"/>
          </a:xfrm>
          <a:prstGeom prst="wedgeRoundRectCallout">
            <a:avLst/>
          </a:prstGeom>
          <a:solidFill>
            <a:srgbClr val="FFFFCC"/>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fr-FR" sz="3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Hoạt </a:t>
            </a:r>
            <a:r>
              <a:rPr lang="fr-FR"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 1: </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Xác định sản phẩm và cách làm</a:t>
            </a:r>
          </a:p>
        </p:txBody>
      </p:sp>
    </p:spTree>
    <p:extLst>
      <p:ext uri="{BB962C8B-B14F-4D97-AF65-F5344CB8AC3E}">
        <p14:creationId xmlns:p14="http://schemas.microsoft.com/office/powerpoint/2010/main" val="245001596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67BA7138-173C-BAD7-2E49-306F48FF86D5}"/>
              </a:ext>
            </a:extLst>
          </p:cNvPr>
          <p:cNvSpPr/>
          <p:nvPr/>
        </p:nvSpPr>
        <p:spPr>
          <a:xfrm>
            <a:off x="876124" y="294603"/>
            <a:ext cx="10198278" cy="1162854"/>
          </a:xfrm>
          <a:prstGeom prst="wedgeRoundRectCallout">
            <a:avLst/>
          </a:prstGeom>
          <a:solidFill>
            <a:srgbClr val="FFFFCC"/>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B8E2FEC-3F65-6339-973A-085BEEA08537}"/>
              </a:ext>
            </a:extLst>
          </p:cNvPr>
          <p:cNvSpPr txBox="1"/>
          <p:nvPr/>
        </p:nvSpPr>
        <p:spPr>
          <a:xfrm>
            <a:off x="1153376" y="294603"/>
            <a:ext cx="10754674" cy="923330"/>
          </a:xfrm>
          <a:prstGeom prst="rect">
            <a:avLst/>
          </a:prstGeom>
          <a:noFill/>
        </p:spPr>
        <p:txBody>
          <a:bodyPr wrap="square">
            <a:spAutoFit/>
          </a:bodyPr>
          <a:lstStyle/>
          <a:p>
            <a:pPr algn="just">
              <a:lnSpc>
                <a:spcPct val="150000"/>
              </a:lnSpc>
              <a:spcAft>
                <a:spcPts val="800"/>
              </a:spcAft>
            </a:pPr>
            <a:r>
              <a:rPr lang="fr-FR" sz="3600" b="1" dirty="0">
                <a:latin typeface="Times New Roman" panose="02020603050405020304" pitchFamily="18" charset="0"/>
                <a:ea typeface="Calibri" panose="020F0502020204030204" pitchFamily="34" charset="0"/>
                <a:cs typeface="Times New Roman" panose="02020603050405020304" pitchFamily="18" charset="0"/>
              </a:rPr>
              <a:t>Hoạt động </a:t>
            </a:r>
            <a:r>
              <a:rPr lang="fr-FR" sz="3600" b="1" dirty="0" smtClean="0">
                <a:latin typeface="Times New Roman" panose="02020603050405020304" pitchFamily="18" charset="0"/>
                <a:ea typeface="Calibri" panose="020F0502020204030204" pitchFamily="34" charset="0"/>
                <a:cs typeface="Times New Roman" panose="02020603050405020304" pitchFamily="18" charset="0"/>
              </a:rPr>
              <a:t>2: </a:t>
            </a: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Làm sản phẩm tri ân thầy cô</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2">
            <a:extLst>
              <a:ext uri="{28A0092B-C50C-407E-A947-70E740481C1C}">
                <a14:useLocalDpi xmlns:a14="http://schemas.microsoft.com/office/drawing/2010/main" val="0"/>
              </a:ext>
            </a:extLst>
          </a:blip>
          <a:srcRect l="6273" t="13643" r="6699" b="16437"/>
          <a:stretch/>
        </p:blipFill>
        <p:spPr>
          <a:xfrm>
            <a:off x="1328739" y="1943100"/>
            <a:ext cx="8701086" cy="4357687"/>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sp>
        <p:nvSpPr>
          <p:cNvPr id="9" name="Rectangle 8"/>
          <p:cNvSpPr/>
          <p:nvPr/>
        </p:nvSpPr>
        <p:spPr>
          <a:xfrm>
            <a:off x="2110495" y="3396177"/>
            <a:ext cx="7729536" cy="1200329"/>
          </a:xfrm>
          <a:prstGeom prst="rect">
            <a:avLst/>
          </a:prstGeom>
          <a:noFill/>
        </p:spPr>
        <p:txBody>
          <a:bodyPr wrap="square" lIns="91440" tIns="45720" rIns="91440" bIns="45720">
            <a:spAutoFit/>
          </a:bodyPr>
          <a:lstStyle/>
          <a:p>
            <a:pPr algn="ctr"/>
            <a:r>
              <a:rPr lang="en-US" sz="7200" b="0" cap="none" spc="0" dirty="0" smtClean="0">
                <a:ln w="0"/>
                <a:solidFill>
                  <a:srgbClr val="FF0066"/>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hành nhóm</a:t>
            </a:r>
            <a:endParaRPr lang="en-US" sz="7200" b="0" cap="none" spc="0" dirty="0">
              <a:ln w="0"/>
              <a:solidFill>
                <a:srgbClr val="FF0066"/>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424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478E40-311B-33C0-FF2E-A57399FFAAA4}"/>
              </a:ext>
            </a:extLst>
          </p:cNvPr>
          <p:cNvSpPr txBox="1"/>
          <p:nvPr/>
        </p:nvSpPr>
        <p:spPr>
          <a:xfrm>
            <a:off x="1800227" y="1249538"/>
            <a:ext cx="9629774" cy="1200329"/>
          </a:xfrm>
          <a:prstGeom prst="rect">
            <a:avLst/>
          </a:prstGeom>
          <a:noFill/>
          <a:ln>
            <a:noFill/>
          </a:ln>
        </p:spPr>
        <p:txBody>
          <a:bodyPr wrap="square" rtlCol="0">
            <a:spAutoFit/>
          </a:bodyPr>
          <a:lstStyle/>
          <a:p>
            <a:r>
              <a:rPr lang="en-US" sz="7200" b="1" dirty="0" smtClean="0">
                <a:ln w="6600">
                  <a:solidFill>
                    <a:schemeClr val="accent2"/>
                  </a:solidFill>
                  <a:prstDash val="solid"/>
                </a:ln>
                <a:solidFill>
                  <a:srgbClr val="FF0000"/>
                </a:solidFill>
                <a:effectLst>
                  <a:outerShdw dist="38100" dir="2700000" algn="tl" rotWithShape="0">
                    <a:schemeClr val="accent2"/>
                  </a:outerShdw>
                </a:effectLst>
                <a:latin typeface="MV Boli" panose="02000500030200090000" pitchFamily="2" charset="0"/>
                <a:cs typeface="MV Boli" panose="02000500030200090000" pitchFamily="2" charset="0"/>
              </a:rPr>
              <a:t>SẢN PHẨM CỦA EM</a:t>
            </a:r>
            <a:endParaRPr lang="vi-VN" sz="72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MV Boli" panose="02000500030200090000" pitchFamily="2" charset="0"/>
            </a:endParaRPr>
          </a:p>
        </p:txBody>
      </p:sp>
    </p:spTree>
    <p:extLst>
      <p:ext uri="{BB962C8B-B14F-4D97-AF65-F5344CB8AC3E}">
        <p14:creationId xmlns:p14="http://schemas.microsoft.com/office/powerpoint/2010/main" val="1972847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588ku_d86e2212d3e726cc7abb62f88b3a8de2_12503752"/>
          <p:cNvPicPr>
            <a:picLocks noChangeAspect="1"/>
          </p:cNvPicPr>
          <p:nvPr/>
        </p:nvPicPr>
        <p:blipFill>
          <a:blip r:embed="rId2"/>
          <a:srcRect l="11471" t="26223" r="12879" b="20562"/>
          <a:stretch>
            <a:fillRect/>
          </a:stretch>
        </p:blipFill>
        <p:spPr>
          <a:xfrm>
            <a:off x="0" y="0"/>
            <a:ext cx="10034905" cy="6377940"/>
          </a:xfrm>
          <a:prstGeom prst="rect">
            <a:avLst/>
          </a:prstGeom>
        </p:spPr>
      </p:pic>
      <p:pic>
        <p:nvPicPr>
          <p:cNvPr id="3" name="Picture 2">
            <a:extLst>
              <a:ext uri="{FF2B5EF4-FFF2-40B4-BE49-F238E27FC236}">
                <a16:creationId xmlns:a16="http://schemas.microsoft.com/office/drawing/2014/main" id="{B0D7203E-9C91-7D38-4F5E-94EA9130309B}"/>
              </a:ext>
            </a:extLst>
          </p:cNvPr>
          <p:cNvPicPr>
            <a:picLocks noChangeAspect="1"/>
          </p:cNvPicPr>
          <p:nvPr/>
        </p:nvPicPr>
        <p:blipFill rotWithShape="1">
          <a:blip r:embed="rId3"/>
          <a:srcRect t="12534" b="13365"/>
          <a:stretch/>
        </p:blipFill>
        <p:spPr>
          <a:xfrm rot="313196">
            <a:off x="795488" y="1562665"/>
            <a:ext cx="8913124" cy="3252609"/>
          </a:xfrm>
          <a:prstGeom prst="rect">
            <a:avLst/>
          </a:prstGeom>
        </p:spPr>
      </p:pic>
    </p:spTree>
    <p:extLst>
      <p:ext uri="{BB962C8B-B14F-4D97-AF65-F5344CB8AC3E}">
        <p14:creationId xmlns:p14="http://schemas.microsoft.com/office/powerpoint/2010/main" val="2795489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5715" y="3223156"/>
            <a:ext cx="2025861" cy="1281953"/>
          </a:xfrm>
          <a:prstGeom prst="rect">
            <a:avLst/>
          </a:prstGeom>
        </p:spPr>
      </p:pic>
      <p:pic>
        <p:nvPicPr>
          <p:cNvPr id="4"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3">
            <a:extLst>
              <a:ext uri="{28A0092B-C50C-407E-A947-70E740481C1C}">
                <a14:useLocalDpi xmlns:a14="http://schemas.microsoft.com/office/drawing/2010/main" val="0"/>
              </a:ext>
            </a:extLst>
          </a:blip>
          <a:srcRect l="40799" t="83845" r="25657"/>
          <a:stretch/>
        </p:blipFill>
        <p:spPr>
          <a:xfrm flipH="1">
            <a:off x="-1388421" y="3634844"/>
            <a:ext cx="1975054" cy="1426118"/>
          </a:xfrm>
          <a:prstGeom prst="rect">
            <a:avLst/>
          </a:prstGeom>
        </p:spPr>
      </p:pic>
      <p:pic>
        <p:nvPicPr>
          <p:cNvPr id="7"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4">
            <a:extLst>
              <a:ext uri="{28A0092B-C50C-407E-A947-70E740481C1C}">
                <a14:useLocalDpi xmlns:a14="http://schemas.microsoft.com/office/drawing/2010/main" val="0"/>
              </a:ext>
            </a:extLst>
          </a:blip>
          <a:srcRect l="6273" t="13643" r="6699" b="16437"/>
          <a:stretch/>
        </p:blipFill>
        <p:spPr>
          <a:xfrm>
            <a:off x="1659467" y="56577"/>
            <a:ext cx="9018906" cy="562416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grpSp>
        <p:nvGrpSpPr>
          <p:cNvPr id="9" name="Group 8">
            <a:extLst>
              <a:ext uri="{FF2B5EF4-FFF2-40B4-BE49-F238E27FC236}">
                <a16:creationId xmlns:a16="http://schemas.microsoft.com/office/drawing/2014/main" id="{777A2594-2966-6CA5-DD83-5DD75647A991}"/>
              </a:ext>
            </a:extLst>
          </p:cNvPr>
          <p:cNvGrpSpPr/>
          <p:nvPr/>
        </p:nvGrpSpPr>
        <p:grpSpPr>
          <a:xfrm>
            <a:off x="2272948" y="2283937"/>
            <a:ext cx="8119670" cy="1655316"/>
            <a:chOff x="1876696" y="2487729"/>
            <a:chExt cx="7075663" cy="1655316"/>
          </a:xfrm>
        </p:grpSpPr>
        <p:sp>
          <p:nvSpPr>
            <p:cNvPr id="13" name="TextBox 12">
              <a:extLst>
                <a:ext uri="{FF2B5EF4-FFF2-40B4-BE49-F238E27FC236}">
                  <a16:creationId xmlns:a16="http://schemas.microsoft.com/office/drawing/2014/main" id="{A837FCD1-F691-DF91-9CFD-C5F4388CD1A2}"/>
                </a:ext>
              </a:extLst>
            </p:cNvPr>
            <p:cNvSpPr txBox="1"/>
            <p:nvPr/>
          </p:nvSpPr>
          <p:spPr>
            <a:xfrm>
              <a:off x="1876696" y="2487729"/>
              <a:ext cx="70016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KHỞI ĐỘNG</a:t>
              </a:r>
            </a:p>
          </p:txBody>
        </p:sp>
        <p:sp>
          <p:nvSpPr>
            <p:cNvPr id="14" name="TextBox 13">
              <a:extLst>
                <a:ext uri="{FF2B5EF4-FFF2-40B4-BE49-F238E27FC236}">
                  <a16:creationId xmlns:a16="http://schemas.microsoft.com/office/drawing/2014/main" id="{C026BAC0-9922-EA0C-E4B8-2866C239E316}"/>
                </a:ext>
              </a:extLst>
            </p:cNvPr>
            <p:cNvSpPr txBox="1"/>
            <p:nvPr/>
          </p:nvSpPr>
          <p:spPr>
            <a:xfrm>
              <a:off x="1950667" y="2573385"/>
              <a:ext cx="70016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KHỞI ĐỘNG</a:t>
              </a:r>
            </a:p>
          </p:txBody>
        </p:sp>
      </p:grpSp>
      <p:pic>
        <p:nvPicPr>
          <p:cNvPr id="15" name="图片 18" descr="卡通人物&#10;&#10;中度可信度描述已自动生成">
            <a:extLst>
              <a:ext uri="{FF2B5EF4-FFF2-40B4-BE49-F238E27FC236}">
                <a16:creationId xmlns:a16="http://schemas.microsoft.com/office/drawing/2014/main" id="{22926FCC-C125-FAAD-8B56-06BC20E555E9}"/>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8509081" y="4332163"/>
            <a:ext cx="2025861" cy="1281953"/>
          </a:xfrm>
          <a:prstGeom prst="rect">
            <a:avLst/>
          </a:prstGeom>
        </p:spPr>
      </p:pic>
      <p:pic>
        <p:nvPicPr>
          <p:cNvPr id="16" name="图片 18" descr="卡通人物&#10;&#10;中度可信度描述已自动生成">
            <a:extLst>
              <a:ext uri="{FF2B5EF4-FFF2-40B4-BE49-F238E27FC236}">
                <a16:creationId xmlns:a16="http://schemas.microsoft.com/office/drawing/2014/main" id="{A7FFB9FD-5405-1997-7967-C5E084A02DC5}"/>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6994234" y="4351197"/>
            <a:ext cx="2025861" cy="1281953"/>
          </a:xfrm>
          <a:prstGeom prst="rect">
            <a:avLst/>
          </a:prstGeom>
        </p:spPr>
      </p:pic>
      <p:pic>
        <p:nvPicPr>
          <p:cNvPr id="17" name="图片 18" descr="卡通人物&#10;&#10;中度可信度描述已自动生成">
            <a:extLst>
              <a:ext uri="{FF2B5EF4-FFF2-40B4-BE49-F238E27FC236}">
                <a16:creationId xmlns:a16="http://schemas.microsoft.com/office/drawing/2014/main" id="{19865EE7-7B81-A1FD-2E09-578EEC770481}"/>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4111056" y="4313128"/>
            <a:ext cx="2025861" cy="1281953"/>
          </a:xfrm>
          <a:prstGeom prst="rect">
            <a:avLst/>
          </a:prstGeom>
        </p:spPr>
      </p:pic>
      <p:pic>
        <p:nvPicPr>
          <p:cNvPr id="2" name="图片 18" descr="卡通人物&#10;&#10;中度可信度描述已自动生成">
            <a:extLst>
              <a:ext uri="{FF2B5EF4-FFF2-40B4-BE49-F238E27FC236}">
                <a16:creationId xmlns:a16="http://schemas.microsoft.com/office/drawing/2014/main" id="{758BEDE6-416E-9E6A-B598-D83A9CC5BF40}"/>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1162" y="4398784"/>
            <a:ext cx="2025861" cy="1281953"/>
          </a:xfrm>
          <a:prstGeom prst="rect">
            <a:avLst/>
          </a:prstGeom>
        </p:spPr>
      </p:pic>
      <p:pic>
        <p:nvPicPr>
          <p:cNvPr id="5" name="图片 18" descr="卡通人物&#10;&#10;中度可信度描述已自动生成">
            <a:extLst>
              <a:ext uri="{FF2B5EF4-FFF2-40B4-BE49-F238E27FC236}">
                <a16:creationId xmlns:a16="http://schemas.microsoft.com/office/drawing/2014/main" id="{1FF7161D-7506-F7D6-6CC7-FCC208000D68}"/>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5265189" y="4332162"/>
            <a:ext cx="2025861" cy="1281953"/>
          </a:xfrm>
          <a:prstGeom prst="rect">
            <a:avLst/>
          </a:prstGeom>
        </p:spPr>
      </p:pic>
    </p:spTree>
    <p:extLst>
      <p:ext uri="{BB962C8B-B14F-4D97-AF65-F5344CB8AC3E}">
        <p14:creationId xmlns:p14="http://schemas.microsoft.com/office/powerpoint/2010/main" val="136572001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3735715" y="3223156"/>
            <a:ext cx="2025861" cy="1281953"/>
          </a:xfrm>
          <a:prstGeom prst="rect">
            <a:avLst/>
          </a:prstGeom>
        </p:spPr>
      </p:pic>
      <p:pic>
        <p:nvPicPr>
          <p:cNvPr id="4"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388421" y="3634844"/>
            <a:ext cx="1975054" cy="1426118"/>
          </a:xfrm>
          <a:prstGeom prst="rect">
            <a:avLst/>
          </a:prstGeom>
        </p:spPr>
      </p:pic>
      <p:pic>
        <p:nvPicPr>
          <p:cNvPr id="15" name="图片 18" descr="卡通人物&#10;&#10;中度可信度描述已自动生成">
            <a:extLst>
              <a:ext uri="{FF2B5EF4-FFF2-40B4-BE49-F238E27FC236}">
                <a16:creationId xmlns:a16="http://schemas.microsoft.com/office/drawing/2014/main" id="{22926FCC-C125-FAAD-8B56-06BC20E555E9}"/>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8509081" y="4332163"/>
            <a:ext cx="2025861" cy="1281953"/>
          </a:xfrm>
          <a:prstGeom prst="rect">
            <a:avLst/>
          </a:prstGeom>
        </p:spPr>
      </p:pic>
      <p:pic>
        <p:nvPicPr>
          <p:cNvPr id="16" name="图片 18" descr="卡通人物&#10;&#10;中度可信度描述已自动生成">
            <a:extLst>
              <a:ext uri="{FF2B5EF4-FFF2-40B4-BE49-F238E27FC236}">
                <a16:creationId xmlns:a16="http://schemas.microsoft.com/office/drawing/2014/main" id="{A7FFB9FD-5405-1997-7967-C5E084A02DC5}"/>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6994234" y="4351197"/>
            <a:ext cx="2025861" cy="1281953"/>
          </a:xfrm>
          <a:prstGeom prst="rect">
            <a:avLst/>
          </a:prstGeom>
        </p:spPr>
      </p:pic>
      <p:pic>
        <p:nvPicPr>
          <p:cNvPr id="17" name="图片 18" descr="卡通人物&#10;&#10;中度可信度描述已自动生成">
            <a:extLst>
              <a:ext uri="{FF2B5EF4-FFF2-40B4-BE49-F238E27FC236}">
                <a16:creationId xmlns:a16="http://schemas.microsoft.com/office/drawing/2014/main" id="{19865EE7-7B81-A1FD-2E09-578EEC770481}"/>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4111056" y="4313128"/>
            <a:ext cx="2025861" cy="1281953"/>
          </a:xfrm>
          <a:prstGeom prst="rect">
            <a:avLst/>
          </a:prstGeom>
        </p:spPr>
      </p:pic>
      <p:pic>
        <p:nvPicPr>
          <p:cNvPr id="2" name="图片 18" descr="卡通人物&#10;&#10;中度可信度描述已自动生成">
            <a:extLst>
              <a:ext uri="{FF2B5EF4-FFF2-40B4-BE49-F238E27FC236}">
                <a16:creationId xmlns:a16="http://schemas.microsoft.com/office/drawing/2014/main" id="{758BEDE6-416E-9E6A-B598-D83A9CC5BF40}"/>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3731162" y="4398784"/>
            <a:ext cx="2025861" cy="1281953"/>
          </a:xfrm>
          <a:prstGeom prst="rect">
            <a:avLst/>
          </a:prstGeom>
        </p:spPr>
      </p:pic>
      <p:pic>
        <p:nvPicPr>
          <p:cNvPr id="5" name="图片 18" descr="卡通人物&#10;&#10;中度可信度描述已自动生成">
            <a:extLst>
              <a:ext uri="{FF2B5EF4-FFF2-40B4-BE49-F238E27FC236}">
                <a16:creationId xmlns:a16="http://schemas.microsoft.com/office/drawing/2014/main" id="{1FF7161D-7506-F7D6-6CC7-FCC208000D68}"/>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265189" y="4332162"/>
            <a:ext cx="2025861" cy="1281953"/>
          </a:xfrm>
          <a:prstGeom prst="rect">
            <a:avLst/>
          </a:prstGeom>
        </p:spPr>
      </p:pic>
      <p:pic>
        <p:nvPicPr>
          <p:cNvPr id="6" name="60685593517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26345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5715" y="3223156"/>
            <a:ext cx="2025861" cy="1281953"/>
          </a:xfrm>
          <a:prstGeom prst="rect">
            <a:avLst/>
          </a:prstGeom>
        </p:spPr>
      </p:pic>
      <p:pic>
        <p:nvPicPr>
          <p:cNvPr id="4"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3">
            <a:extLst>
              <a:ext uri="{28A0092B-C50C-407E-A947-70E740481C1C}">
                <a14:useLocalDpi xmlns:a14="http://schemas.microsoft.com/office/drawing/2010/main" val="0"/>
              </a:ext>
            </a:extLst>
          </a:blip>
          <a:srcRect l="40799" t="83845" r="25657"/>
          <a:stretch/>
        </p:blipFill>
        <p:spPr>
          <a:xfrm flipH="1">
            <a:off x="-1388421" y="3634844"/>
            <a:ext cx="1975054" cy="1426118"/>
          </a:xfrm>
          <a:prstGeom prst="rect">
            <a:avLst/>
          </a:prstGeom>
        </p:spPr>
      </p:pic>
      <p:pic>
        <p:nvPicPr>
          <p:cNvPr id="7" name="图片 57" descr="形状, 圆圈&#10;&#10;描述已自动生成">
            <a:extLst>
              <a:ext uri="{FF2B5EF4-FFF2-40B4-BE49-F238E27FC236}">
                <a16:creationId xmlns:a16="http://schemas.microsoft.com/office/drawing/2014/main" id="{09EEBB23-88B2-B57F-AB24-9D9EE6C36F0E}"/>
              </a:ext>
            </a:extLst>
          </p:cNvPr>
          <p:cNvPicPr>
            <a:picLocks noChangeAspect="1"/>
          </p:cNvPicPr>
          <p:nvPr/>
        </p:nvPicPr>
        <p:blipFill rotWithShape="1">
          <a:blip r:embed="rId4">
            <a:extLst>
              <a:ext uri="{28A0092B-C50C-407E-A947-70E740481C1C}">
                <a14:useLocalDpi xmlns:a14="http://schemas.microsoft.com/office/drawing/2010/main" val="0"/>
              </a:ext>
            </a:extLst>
          </a:blip>
          <a:srcRect l="6273" t="13643" r="6699" b="16437"/>
          <a:stretch/>
        </p:blipFill>
        <p:spPr>
          <a:xfrm>
            <a:off x="1627464" y="-229173"/>
            <a:ext cx="9018906" cy="562416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grpSp>
        <p:nvGrpSpPr>
          <p:cNvPr id="9" name="Group 8">
            <a:extLst>
              <a:ext uri="{FF2B5EF4-FFF2-40B4-BE49-F238E27FC236}">
                <a16:creationId xmlns:a16="http://schemas.microsoft.com/office/drawing/2014/main" id="{777A2594-2966-6CA5-DD83-5DD75647A991}"/>
              </a:ext>
            </a:extLst>
          </p:cNvPr>
          <p:cNvGrpSpPr/>
          <p:nvPr/>
        </p:nvGrpSpPr>
        <p:grpSpPr>
          <a:xfrm rot="18817074">
            <a:off x="4827389" y="-856253"/>
            <a:ext cx="2313971" cy="7277193"/>
            <a:chOff x="3950806" y="-1496130"/>
            <a:chExt cx="2016447" cy="8040733"/>
          </a:xfrm>
        </p:grpSpPr>
        <p:sp>
          <p:nvSpPr>
            <p:cNvPr id="13" name="TextBox 12">
              <a:extLst>
                <a:ext uri="{FF2B5EF4-FFF2-40B4-BE49-F238E27FC236}">
                  <a16:creationId xmlns:a16="http://schemas.microsoft.com/office/drawing/2014/main" id="{A837FCD1-F691-DF91-9CFD-C5F4388CD1A2}"/>
                </a:ext>
              </a:extLst>
            </p:cNvPr>
            <p:cNvSpPr txBox="1"/>
            <p:nvPr/>
          </p:nvSpPr>
          <p:spPr>
            <a:xfrm rot="2777830">
              <a:off x="944098" y="1515500"/>
              <a:ext cx="8034785" cy="20115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smtClean="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AI NHANH,</a:t>
              </a:r>
              <a:r>
                <a:rPr kumimoji="0" lang="en-US" sz="7200" b="0" i="0" u="none" strike="noStrike" kern="1200" cap="none" spc="0" normalizeH="0" noProof="0" dirty="0" smtClean="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 AI ĐÚNG?</a:t>
              </a:r>
              <a:endParaRPr kumimoji="0" lang="en-US" sz="7200" b="0" i="0" u="none" strike="noStrike" kern="1200" cap="none" spc="0" normalizeH="0" baseline="0" noProof="0" dirty="0">
                <a:ln w="190500">
                  <a:solidFill>
                    <a:srgbClr val="FF0066"/>
                  </a:solidFill>
                </a:ln>
                <a:solidFill>
                  <a:srgbClr val="FF0066"/>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endParaRPr>
            </a:p>
          </p:txBody>
        </p:sp>
        <p:sp>
          <p:nvSpPr>
            <p:cNvPr id="14" name="TextBox 13">
              <a:extLst>
                <a:ext uri="{FF2B5EF4-FFF2-40B4-BE49-F238E27FC236}">
                  <a16:creationId xmlns:a16="http://schemas.microsoft.com/office/drawing/2014/main" id="{C026BAC0-9922-EA0C-E4B8-2866C239E316}"/>
                </a:ext>
              </a:extLst>
            </p:cNvPr>
            <p:cNvSpPr txBox="1"/>
            <p:nvPr/>
          </p:nvSpPr>
          <p:spPr>
            <a:xfrm rot="2782926">
              <a:off x="939176" y="1521448"/>
              <a:ext cx="8034785" cy="20115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AI</a:t>
              </a:r>
              <a:r>
                <a:rPr kumimoji="0" lang="en-US" sz="7200" b="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rPr>
                <a:t> NHANH, AI ĐÚNG?</a:t>
              </a:r>
              <a:endPar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lberta Heavy" panose="02040603050506020204" pitchFamily="18" charset="0"/>
                <a:ea typeface="+mn-ea"/>
                <a:cs typeface="#9Slide05 Pattaya" panose="00000500000000000000" pitchFamily="2" charset="-34"/>
              </a:endParaRPr>
            </a:p>
          </p:txBody>
        </p:sp>
      </p:grpSp>
      <p:pic>
        <p:nvPicPr>
          <p:cNvPr id="15" name="图片 18" descr="卡通人物&#10;&#10;中度可信度描述已自动生成">
            <a:extLst>
              <a:ext uri="{FF2B5EF4-FFF2-40B4-BE49-F238E27FC236}">
                <a16:creationId xmlns:a16="http://schemas.microsoft.com/office/drawing/2014/main" id="{22926FCC-C125-FAAD-8B56-06BC20E555E9}"/>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8509081" y="4332163"/>
            <a:ext cx="2025861" cy="1281953"/>
          </a:xfrm>
          <a:prstGeom prst="rect">
            <a:avLst/>
          </a:prstGeom>
        </p:spPr>
      </p:pic>
      <p:pic>
        <p:nvPicPr>
          <p:cNvPr id="16" name="图片 18" descr="卡通人物&#10;&#10;中度可信度描述已自动生成">
            <a:extLst>
              <a:ext uri="{FF2B5EF4-FFF2-40B4-BE49-F238E27FC236}">
                <a16:creationId xmlns:a16="http://schemas.microsoft.com/office/drawing/2014/main" id="{A7FFB9FD-5405-1997-7967-C5E084A02DC5}"/>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6994234" y="4351197"/>
            <a:ext cx="2025861" cy="1281953"/>
          </a:xfrm>
          <a:prstGeom prst="rect">
            <a:avLst/>
          </a:prstGeom>
        </p:spPr>
      </p:pic>
      <p:pic>
        <p:nvPicPr>
          <p:cNvPr id="17" name="图片 18" descr="卡通人物&#10;&#10;中度可信度描述已自动生成">
            <a:extLst>
              <a:ext uri="{FF2B5EF4-FFF2-40B4-BE49-F238E27FC236}">
                <a16:creationId xmlns:a16="http://schemas.microsoft.com/office/drawing/2014/main" id="{19865EE7-7B81-A1FD-2E09-578EEC770481}"/>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4111056" y="4313128"/>
            <a:ext cx="2025861" cy="1281953"/>
          </a:xfrm>
          <a:prstGeom prst="rect">
            <a:avLst/>
          </a:prstGeom>
        </p:spPr>
      </p:pic>
      <p:pic>
        <p:nvPicPr>
          <p:cNvPr id="2" name="图片 18" descr="卡通人物&#10;&#10;中度可信度描述已自动生成">
            <a:extLst>
              <a:ext uri="{FF2B5EF4-FFF2-40B4-BE49-F238E27FC236}">
                <a16:creationId xmlns:a16="http://schemas.microsoft.com/office/drawing/2014/main" id="{758BEDE6-416E-9E6A-B598-D83A9CC5BF40}"/>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3731162" y="4398784"/>
            <a:ext cx="2025861" cy="1281953"/>
          </a:xfrm>
          <a:prstGeom prst="rect">
            <a:avLst/>
          </a:prstGeom>
        </p:spPr>
      </p:pic>
      <p:pic>
        <p:nvPicPr>
          <p:cNvPr id="5" name="图片 18" descr="卡通人物&#10;&#10;中度可信度描述已自动生成">
            <a:extLst>
              <a:ext uri="{FF2B5EF4-FFF2-40B4-BE49-F238E27FC236}">
                <a16:creationId xmlns:a16="http://schemas.microsoft.com/office/drawing/2014/main" id="{1FF7161D-7506-F7D6-6CC7-FCC208000D68}"/>
              </a:ext>
            </a:extLst>
          </p:cNvPr>
          <p:cNvPicPr>
            <a:picLocks noChangeAspect="1"/>
          </p:cNvPicPr>
          <p:nvPr/>
        </p:nvPicPr>
        <p:blipFill rotWithShape="1">
          <a:blip r:embed="rId2">
            <a:extLst>
              <a:ext uri="{28A0092B-C50C-407E-A947-70E740481C1C}">
                <a14:useLocalDpi xmlns:a14="http://schemas.microsoft.com/office/drawing/2010/main" val="0"/>
              </a:ext>
            </a:extLst>
          </a:blip>
          <a:srcRect l="68158" t="86561"/>
          <a:stretch/>
        </p:blipFill>
        <p:spPr>
          <a:xfrm flipH="1">
            <a:off x="5265189" y="4332162"/>
            <a:ext cx="2025861" cy="1281953"/>
          </a:xfrm>
          <a:prstGeom prst="rect">
            <a:avLst/>
          </a:prstGeom>
        </p:spPr>
      </p:pic>
      <p:sp>
        <p:nvSpPr>
          <p:cNvPr id="18" name="!!文本框 6">
            <a:extLst>
              <a:ext uri="{FF2B5EF4-FFF2-40B4-BE49-F238E27FC236}">
                <a16:creationId xmlns:a16="http://schemas.microsoft.com/office/drawing/2014/main" id="{6F8E8498-7207-EDBB-5E97-6B8E8ED431E8}"/>
              </a:ext>
            </a:extLst>
          </p:cNvPr>
          <p:cNvSpPr txBox="1"/>
          <p:nvPr/>
        </p:nvSpPr>
        <p:spPr>
          <a:xfrm>
            <a:off x="1747822" y="746436"/>
            <a:ext cx="8473104" cy="823752"/>
          </a:xfrm>
          <a:prstGeom prst="rect">
            <a:avLst/>
          </a:prstGeom>
          <a:noFill/>
          <a:ln w="19050">
            <a:noFill/>
            <a:prstDash val="dash"/>
          </a:ln>
        </p:spPr>
        <p:txBody>
          <a:bodyPr wrap="square" rtlCol="0">
            <a:spAutoFit/>
          </a:bodyPr>
          <a:lstStyle/>
          <a:p>
            <a:pPr algn="ctr" defTabSz="913256">
              <a:lnSpc>
                <a:spcPct val="150000"/>
              </a:lnSpc>
            </a:pPr>
            <a:r>
              <a:rPr lang="en-US" altLang="zh-CN" sz="3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3600" b="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sym typeface="+mn-lt"/>
              </a:rPr>
              <a:t>TRÒ CHƠI</a:t>
            </a:r>
            <a:endParaRPr lang="zh-CN" altLang="en-US" sz="3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方正稚艺简体" panose="03000509000000000000" pitchFamily="65" charset="-122"/>
              <a:cs typeface="Times New Roman" panose="02020603050405020304" pitchFamily="18" charset="0"/>
              <a:sym typeface="+mn-lt"/>
            </a:endParaRPr>
          </a:p>
        </p:txBody>
      </p:sp>
    </p:spTree>
    <p:extLst>
      <p:ext uri="{BB962C8B-B14F-4D97-AF65-F5344CB8AC3E}">
        <p14:creationId xmlns:p14="http://schemas.microsoft.com/office/powerpoint/2010/main" val="399686903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883" y="-628649"/>
            <a:ext cx="11456330" cy="8229599"/>
          </a:xfrm>
          <a:custGeom>
            <a:avLst/>
            <a:gdLst/>
            <a:ahLst/>
            <a:cxnLst/>
            <a:rect l="l" t="t" r="r" b="b"/>
            <a:pathLst>
              <a:path w="15788201" h="8229600">
                <a:moveTo>
                  <a:pt x="0" y="0"/>
                </a:moveTo>
                <a:lnTo>
                  <a:pt x="15788202" y="0"/>
                </a:lnTo>
                <a:lnTo>
                  <a:pt x="15788202" y="8229600"/>
                </a:lnTo>
                <a:lnTo>
                  <a:pt x="0" y="8229600"/>
                </a:lnTo>
                <a:lnTo>
                  <a:pt x="0" y="0"/>
                </a:lnTo>
                <a:close/>
              </a:path>
            </a:pathLst>
          </a:custGeom>
          <a:blipFill>
            <a:blip r:embed="rId2"/>
            <a:stretch>
              <a:fillRect/>
            </a:stretch>
          </a:blipFill>
        </p:spPr>
        <p:txBody>
          <a:bodyPr/>
          <a:lstStyle/>
          <a:p>
            <a:endParaRPr lang="en-US" sz="1200"/>
          </a:p>
        </p:txBody>
      </p:sp>
      <p:sp>
        <p:nvSpPr>
          <p:cNvPr id="4" name="Freeform 4"/>
          <p:cNvSpPr/>
          <p:nvPr/>
        </p:nvSpPr>
        <p:spPr>
          <a:xfrm flipH="1">
            <a:off x="411429" y="3747448"/>
            <a:ext cx="1690797" cy="3046481"/>
          </a:xfrm>
          <a:custGeom>
            <a:avLst/>
            <a:gdLst/>
            <a:ahLst/>
            <a:cxnLst/>
            <a:rect l="l" t="t" r="r" b="b"/>
            <a:pathLst>
              <a:path w="2536195" h="4569721">
                <a:moveTo>
                  <a:pt x="2536195" y="0"/>
                </a:moveTo>
                <a:lnTo>
                  <a:pt x="0" y="0"/>
                </a:lnTo>
                <a:lnTo>
                  <a:pt x="0" y="4569721"/>
                </a:lnTo>
                <a:lnTo>
                  <a:pt x="2536195" y="4569721"/>
                </a:lnTo>
                <a:lnTo>
                  <a:pt x="2536195" y="0"/>
                </a:lnTo>
                <a:close/>
              </a:path>
            </a:pathLst>
          </a:custGeom>
          <a:blipFill>
            <a:blip r:embed="rId3"/>
            <a:stretch>
              <a:fillRect/>
            </a:stretch>
          </a:blipFill>
        </p:spPr>
        <p:txBody>
          <a:bodyPr/>
          <a:lstStyle/>
          <a:p>
            <a:endParaRPr lang="en-US" sz="1200"/>
          </a:p>
        </p:txBody>
      </p:sp>
      <p:sp>
        <p:nvSpPr>
          <p:cNvPr id="6" name="TextBox 6"/>
          <p:cNvSpPr txBox="1"/>
          <p:nvPr/>
        </p:nvSpPr>
        <p:spPr>
          <a:xfrm>
            <a:off x="2950588" y="1100631"/>
            <a:ext cx="6616920" cy="816314"/>
          </a:xfrm>
          <a:prstGeom prst="rect">
            <a:avLst/>
          </a:prstGeom>
        </p:spPr>
        <p:txBody>
          <a:bodyPr wrap="square" lIns="0" tIns="0" rIns="0" bIns="0" rtlCol="0" anchor="t">
            <a:spAutoFit/>
          </a:bodyPr>
          <a:lstStyle/>
          <a:p>
            <a:pPr algn="ctr">
              <a:lnSpc>
                <a:spcPts val="6846"/>
              </a:lnSpc>
            </a:pPr>
            <a:r>
              <a:rPr lang="en-US" sz="4400" dirty="0" smtClean="0">
                <a:solidFill>
                  <a:srgbClr val="000000"/>
                </a:solidFill>
                <a:latin typeface="Times New Roman" panose="02020603050405020304" pitchFamily="18" charset="0"/>
                <a:cs typeface="Times New Roman" panose="02020603050405020304" pitchFamily="18" charset="0"/>
              </a:rPr>
              <a:t>Hình thức chơi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Freeform 12"/>
          <p:cNvSpPr/>
          <p:nvPr/>
        </p:nvSpPr>
        <p:spPr>
          <a:xfrm>
            <a:off x="530883" y="586320"/>
            <a:ext cx="2162335" cy="1943399"/>
          </a:xfrm>
          <a:custGeom>
            <a:avLst/>
            <a:gdLst/>
            <a:ahLst/>
            <a:cxnLst/>
            <a:rect l="l" t="t" r="r" b="b"/>
            <a:pathLst>
              <a:path w="3243502" h="2915098">
                <a:moveTo>
                  <a:pt x="0" y="0"/>
                </a:moveTo>
                <a:lnTo>
                  <a:pt x="3243503" y="0"/>
                </a:lnTo>
                <a:lnTo>
                  <a:pt x="3243503" y="2915098"/>
                </a:lnTo>
                <a:lnTo>
                  <a:pt x="0" y="2915098"/>
                </a:lnTo>
                <a:lnTo>
                  <a:pt x="0" y="0"/>
                </a:lnTo>
                <a:close/>
              </a:path>
            </a:pathLst>
          </a:custGeom>
          <a:blipFill>
            <a:blip r:embed="rId4"/>
            <a:stretch>
              <a:fillRect/>
            </a:stretch>
          </a:blipFill>
        </p:spPr>
        <p:txBody>
          <a:bodyPr/>
          <a:lstStyle/>
          <a:p>
            <a:endParaRPr lang="en-US" sz="1200"/>
          </a:p>
        </p:txBody>
      </p:sp>
      <p:sp>
        <p:nvSpPr>
          <p:cNvPr id="13" name="Freeform 13"/>
          <p:cNvSpPr/>
          <p:nvPr/>
        </p:nvSpPr>
        <p:spPr>
          <a:xfrm>
            <a:off x="9176047" y="3747447"/>
            <a:ext cx="1798947" cy="2091799"/>
          </a:xfrm>
          <a:custGeom>
            <a:avLst/>
            <a:gdLst/>
            <a:ahLst/>
            <a:cxnLst/>
            <a:rect l="l" t="t" r="r" b="b"/>
            <a:pathLst>
              <a:path w="2698420" h="3137698">
                <a:moveTo>
                  <a:pt x="0" y="0"/>
                </a:moveTo>
                <a:lnTo>
                  <a:pt x="2698420" y="0"/>
                </a:lnTo>
                <a:lnTo>
                  <a:pt x="2698420" y="3137698"/>
                </a:lnTo>
                <a:lnTo>
                  <a:pt x="0" y="3137698"/>
                </a:lnTo>
                <a:lnTo>
                  <a:pt x="0" y="0"/>
                </a:lnTo>
                <a:close/>
              </a:path>
            </a:pathLst>
          </a:custGeom>
          <a:blipFill>
            <a:blip r:embed="rId5"/>
            <a:stretch>
              <a:fillRect/>
            </a:stretch>
          </a:blipFill>
        </p:spPr>
        <p:txBody>
          <a:bodyPr/>
          <a:lstStyle/>
          <a:p>
            <a:endParaRPr lang="en-US" sz="1200"/>
          </a:p>
        </p:txBody>
      </p:sp>
      <p:sp>
        <p:nvSpPr>
          <p:cNvPr id="14" name="TextBox 6"/>
          <p:cNvSpPr txBox="1"/>
          <p:nvPr/>
        </p:nvSpPr>
        <p:spPr>
          <a:xfrm>
            <a:off x="2693218" y="1711769"/>
            <a:ext cx="6786562" cy="5082160"/>
          </a:xfrm>
          <a:prstGeom prst="rect">
            <a:avLst/>
          </a:prstGeom>
        </p:spPr>
        <p:txBody>
          <a:bodyPr wrap="square" lIns="0" tIns="0" rIns="0" bIns="0" rtlCol="0" anchor="t">
            <a:spAutoFit/>
          </a:bodyPr>
          <a:lstStyle/>
          <a:p>
            <a:pPr algn="just">
              <a:lnSpc>
                <a:spcPct val="150000"/>
              </a:lnSpc>
            </a:pPr>
            <a:r>
              <a:rPr lang="vi-VN" sz="3200" dirty="0">
                <a:solidFill>
                  <a:srgbClr val="000000"/>
                </a:solidFill>
                <a:latin typeface="Times New Roman" panose="02020603050405020304" pitchFamily="18" charset="0"/>
                <a:cs typeface="Times New Roman" panose="02020603050405020304" pitchFamily="18" charset="0"/>
              </a:rPr>
              <a:t>Người quản trò đọc lần lượt các câu </a:t>
            </a:r>
            <a:r>
              <a:rPr lang="vi-VN" sz="3200" dirty="0" smtClean="0">
                <a:solidFill>
                  <a:srgbClr val="000000"/>
                </a:solidFill>
                <a:latin typeface="Times New Roman" panose="02020603050405020304" pitchFamily="18" charset="0"/>
                <a:cs typeface="Times New Roman" panose="02020603050405020304" pitchFamily="18" charset="0"/>
              </a:rPr>
              <a:t>hỏi</a:t>
            </a:r>
            <a:r>
              <a:rPr lang="en-US" sz="3200" dirty="0" smtClean="0">
                <a:solidFill>
                  <a:srgbClr val="000000"/>
                </a:solidFill>
                <a:latin typeface="Times New Roman" panose="02020603050405020304" pitchFamily="18" charset="0"/>
                <a:cs typeface="Times New Roman" panose="02020603050405020304" pitchFamily="18" charset="0"/>
              </a:rPr>
              <a:t>. </a:t>
            </a:r>
            <a:r>
              <a:rPr lang="vi-VN" sz="3200" dirty="0" smtClean="0">
                <a:solidFill>
                  <a:srgbClr val="000000"/>
                </a:solidFill>
                <a:latin typeface="Times New Roman" panose="02020603050405020304" pitchFamily="18" charset="0"/>
                <a:cs typeface="Times New Roman" panose="02020603050405020304" pitchFamily="18" charset="0"/>
              </a:rPr>
              <a:t>Người </a:t>
            </a:r>
            <a:r>
              <a:rPr lang="vi-VN" sz="3200" dirty="0">
                <a:solidFill>
                  <a:srgbClr val="000000"/>
                </a:solidFill>
                <a:latin typeface="Times New Roman" panose="02020603050405020304" pitchFamily="18" charset="0"/>
                <a:cs typeface="Times New Roman" panose="02020603050405020304" pitchFamily="18" charset="0"/>
              </a:rPr>
              <a:t>chơi xung phong giành quyền trả lời, người chơi nào giơ tay nhanh nhất sẽ giành quyền trả lời. Trả lời đúng sẽ nhận được một phần thưởng là một tràng pháo tay, trả lời sai sẽ nhường quyền trả lời cho người tiếp theo. </a:t>
            </a: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6469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538424" y="642932"/>
            <a:ext cx="7805005" cy="1928473"/>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1551594" y="-22745"/>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510729" y="967092"/>
            <a:ext cx="6389216" cy="1102866"/>
          </a:xfrm>
          <a:prstGeom prst="rect">
            <a:avLst/>
          </a:prstGeom>
        </p:spPr>
        <p:txBody>
          <a:bodyPr wrap="square" lIns="0" tIns="0" rIns="0" bIns="0" rtlCol="0" anchor="t">
            <a:spAutoFit/>
          </a:bodyPr>
          <a:lstStyle/>
          <a:p>
            <a:pPr algn="ctr">
              <a:lnSpc>
                <a:spcPts val="4320"/>
              </a:lnSpc>
            </a:pPr>
            <a:r>
              <a:rPr lang="en-US" sz="3600" dirty="0">
                <a:solidFill>
                  <a:srgbClr val="FFFFFF"/>
                </a:solidFill>
                <a:latin typeface="UTM Dinh Tran"/>
              </a:rPr>
              <a:t>Câu </a:t>
            </a:r>
            <a:r>
              <a:rPr lang="en-US" sz="3600" dirty="0" smtClean="0">
                <a:solidFill>
                  <a:srgbClr val="FFFFFF"/>
                </a:solidFill>
                <a:latin typeface="UTM Dinh Tran"/>
              </a:rPr>
              <a:t>hỏi 1: Ngày 20/11 là ngày gì?</a:t>
            </a:r>
            <a:endParaRPr lang="en-US" sz="3600" dirty="0">
              <a:solidFill>
                <a:srgbClr val="FFFFFF"/>
              </a:solidFill>
              <a:latin typeface="UTM Dinh Tran"/>
            </a:endParaRPr>
          </a:p>
        </p:txBody>
      </p:sp>
      <p:grpSp>
        <p:nvGrpSpPr>
          <p:cNvPr id="21" name="Nhom 1">
            <a:extLst>
              <a:ext uri="{FF2B5EF4-FFF2-40B4-BE49-F238E27FC236}">
                <a16:creationId xmlns:a16="http://schemas.microsoft.com/office/drawing/2014/main" id="{05AEB976-AA75-91B5-391F-3C18521C432D}"/>
              </a:ext>
            </a:extLst>
          </p:cNvPr>
          <p:cNvGrpSpPr/>
          <p:nvPr/>
        </p:nvGrpSpPr>
        <p:grpSpPr>
          <a:xfrm>
            <a:off x="2209769" y="2654962"/>
            <a:ext cx="4929188" cy="1895823"/>
            <a:chOff x="6740601" y="5371696"/>
            <a:chExt cx="4107945" cy="980772"/>
          </a:xfrm>
        </p:grpSpPr>
        <p:sp>
          <p:nvSpPr>
            <p:cNvPr id="4" name="Freeform 4"/>
            <p:cNvSpPr/>
            <p:nvPr/>
          </p:nvSpPr>
          <p:spPr>
            <a:xfrm>
              <a:off x="6740601" y="537169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3" y="5577435"/>
              <a:ext cx="3943082" cy="57054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Ngày Phụ nữ Việt Nam</a:t>
              </a: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7211906" y="4645596"/>
            <a:ext cx="4918958" cy="1745583"/>
            <a:chOff x="4568843" y="7584459"/>
            <a:chExt cx="4172845"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68843" y="7777800"/>
              <a:ext cx="3993039" cy="619656"/>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D. Ngày Nhà giáo Việt Nam</a:t>
              </a: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239471" y="2738036"/>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708901" y="5721694"/>
              <a:ext cx="3939248" cy="1200196"/>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B. Ngày Quốc tế Phụ nữ</a:t>
              </a: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2236875" y="4603014"/>
            <a:ext cx="4929187" cy="1876253"/>
            <a:chOff x="11131475" y="6608744"/>
            <a:chExt cx="6464757"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11526964" y="6901799"/>
              <a:ext cx="5920794" cy="100810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Ngày Tết Nguyên Đán</a:t>
              </a:r>
            </a:p>
          </p:txBody>
        </p:sp>
      </p:grpSp>
    </p:spTree>
    <p:extLst>
      <p:ext uri="{BB962C8B-B14F-4D97-AF65-F5344CB8AC3E}">
        <p14:creationId xmlns:p14="http://schemas.microsoft.com/office/powerpoint/2010/main" val="31438313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500313" y="222160"/>
            <a:ext cx="8329612" cy="2349245"/>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896896" y="232654"/>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072251" y="852088"/>
            <a:ext cx="6946833" cy="1102866"/>
          </a:xfrm>
          <a:prstGeom prst="rect">
            <a:avLst/>
          </a:prstGeom>
        </p:spPr>
        <p:txBody>
          <a:bodyPr wrap="square" lIns="0" tIns="0" rIns="0" bIns="0" rtlCol="0" anchor="t">
            <a:spAutoFit/>
          </a:bodyPr>
          <a:lstStyle/>
          <a:p>
            <a:pPr algn="ctr">
              <a:lnSpc>
                <a:spcPts val="4320"/>
              </a:lnSpc>
            </a:pPr>
            <a:r>
              <a:rPr lang="en-US" sz="3600" dirty="0">
                <a:solidFill>
                  <a:srgbClr val="FFFFFF"/>
                </a:solidFill>
                <a:latin typeface="UTM Dinh Tran"/>
              </a:rPr>
              <a:t>Câu </a:t>
            </a:r>
            <a:r>
              <a:rPr lang="en-US" sz="3600" dirty="0" smtClean="0">
                <a:solidFill>
                  <a:srgbClr val="FFFFFF"/>
                </a:solidFill>
                <a:latin typeface="UTM Dinh Tran"/>
              </a:rPr>
              <a:t>hỏi 2</a:t>
            </a:r>
            <a:r>
              <a:rPr lang="en-US" sz="3600" dirty="0">
                <a:solidFill>
                  <a:srgbClr val="FFFFFF"/>
                </a:solidFill>
                <a:latin typeface="UTM Dinh Tran"/>
              </a:rPr>
              <a:t>: Để chào mừng ngày 20/11, em cần làm gì?</a:t>
            </a:r>
          </a:p>
        </p:txBody>
      </p:sp>
      <p:grpSp>
        <p:nvGrpSpPr>
          <p:cNvPr id="21" name="Nhom 1">
            <a:extLst>
              <a:ext uri="{FF2B5EF4-FFF2-40B4-BE49-F238E27FC236}">
                <a16:creationId xmlns:a16="http://schemas.microsoft.com/office/drawing/2014/main" id="{05AEB976-AA75-91B5-391F-3C18521C432D}"/>
              </a:ext>
            </a:extLst>
          </p:cNvPr>
          <p:cNvGrpSpPr/>
          <p:nvPr/>
        </p:nvGrpSpPr>
        <p:grpSpPr>
          <a:xfrm>
            <a:off x="7262812" y="4627699"/>
            <a:ext cx="4683662" cy="1895823"/>
            <a:chOff x="6740601" y="5371696"/>
            <a:chExt cx="4107945" cy="980772"/>
          </a:xfrm>
        </p:grpSpPr>
        <p:sp>
          <p:nvSpPr>
            <p:cNvPr id="4" name="Freeform 4"/>
            <p:cNvSpPr/>
            <p:nvPr/>
          </p:nvSpPr>
          <p:spPr>
            <a:xfrm>
              <a:off x="6740601" y="537169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2" y="5547014"/>
              <a:ext cx="3943082" cy="57054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D. </a:t>
              </a:r>
              <a:r>
                <a:rPr lang="en-US" sz="3600" dirty="0" smtClean="0">
                  <a:solidFill>
                    <a:srgbClr val="000000"/>
                  </a:solidFill>
                  <a:latin typeface="UTM Dinh Tran"/>
                </a:rPr>
                <a:t>Làm việc riêng trong giờ học</a:t>
              </a:r>
              <a:endParaRPr lang="en-US" sz="3600" dirty="0">
                <a:solidFill>
                  <a:srgbClr val="000000"/>
                </a:solidFill>
                <a:latin typeface="UTM Dinh Tran"/>
              </a:endParaRP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2032862" y="2805202"/>
            <a:ext cx="4891393" cy="1745583"/>
            <a:chOff x="4592227" y="7584459"/>
            <a:chExt cx="4149461"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92227" y="7844768"/>
              <a:ext cx="4032654" cy="309828"/>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Chăm chỉ học tập</a:t>
              </a: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239471" y="2738036"/>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608914" y="5837087"/>
              <a:ext cx="3778324" cy="1200196"/>
            </a:xfrm>
            <a:prstGeom prst="rect">
              <a:avLst/>
            </a:prstGeom>
          </p:spPr>
          <p:txBody>
            <a:bodyPr wrap="square" lIns="0" tIns="0" rIns="0" bIns="0" rtlCol="0" anchor="t">
              <a:spAutoFit/>
            </a:bodyPr>
            <a:lstStyle/>
            <a:p>
              <a:pPr algn="ctr">
                <a:lnSpc>
                  <a:spcPts val="4320"/>
                </a:lnSpc>
              </a:pPr>
              <a:r>
                <a:rPr lang="vi-VN" sz="3600" dirty="0">
                  <a:solidFill>
                    <a:srgbClr val="000000"/>
                  </a:solidFill>
                  <a:latin typeface="UTM Dinh Tran"/>
                </a:rPr>
                <a:t>B. Lười biếng làm bài</a:t>
              </a:r>
              <a:endParaRPr lang="en-US" sz="3600" dirty="0">
                <a:solidFill>
                  <a:srgbClr val="000000"/>
                </a:solidFill>
                <a:latin typeface="UTM Dinh Tran"/>
              </a:endParaRP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2032862" y="4603014"/>
            <a:ext cx="4929187" cy="1876253"/>
            <a:chOff x="11131475" y="6608744"/>
            <a:chExt cx="6464757"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11195660" y="6960536"/>
              <a:ext cx="6305295" cy="100810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Không nghe lời thầy cô</a:t>
              </a:r>
            </a:p>
          </p:txBody>
        </p:sp>
      </p:grpSp>
    </p:spTree>
    <p:extLst>
      <p:ext uri="{BB962C8B-B14F-4D97-AF65-F5344CB8AC3E}">
        <p14:creationId xmlns:p14="http://schemas.microsoft.com/office/powerpoint/2010/main" val="3554707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43064" y="-174449"/>
            <a:ext cx="9925721" cy="2734102"/>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951693" y="83724"/>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114028" y="568284"/>
            <a:ext cx="7729537" cy="1102866"/>
          </a:xfrm>
          <a:prstGeom prst="rect">
            <a:avLst/>
          </a:prstGeom>
        </p:spPr>
        <p:txBody>
          <a:bodyPr wrap="square" lIns="0" tIns="0" rIns="0" bIns="0" rtlCol="0" anchor="t">
            <a:spAutoFit/>
          </a:bodyPr>
          <a:lstStyle/>
          <a:p>
            <a:pPr algn="just">
              <a:lnSpc>
                <a:spcPts val="4320"/>
              </a:lnSpc>
            </a:pPr>
            <a:r>
              <a:rPr lang="vi-VN" sz="3600" dirty="0" smtClean="0">
                <a:solidFill>
                  <a:srgbClr val="FFFFFF"/>
                </a:solidFill>
                <a:latin typeface="UTM Dinh Tran"/>
              </a:rPr>
              <a:t>Câu</a:t>
            </a:r>
            <a:r>
              <a:rPr lang="en-US" sz="3600" dirty="0" smtClean="0">
                <a:solidFill>
                  <a:srgbClr val="FFFFFF"/>
                </a:solidFill>
                <a:latin typeface="UTM Dinh Tran"/>
              </a:rPr>
              <a:t> hỏi</a:t>
            </a:r>
            <a:r>
              <a:rPr lang="vi-VN" sz="3600" dirty="0" smtClean="0">
                <a:solidFill>
                  <a:srgbClr val="FFFFFF"/>
                </a:solidFill>
                <a:latin typeface="UTM Dinh Tran"/>
              </a:rPr>
              <a:t> </a:t>
            </a:r>
            <a:r>
              <a:rPr lang="vi-VN" sz="3600" dirty="0">
                <a:solidFill>
                  <a:srgbClr val="FFFFFF"/>
                </a:solidFill>
                <a:latin typeface="UTM Dinh Tran"/>
              </a:rPr>
              <a:t>3: Em nên làm gì khi gặp thầy cô </a:t>
            </a:r>
            <a:r>
              <a:rPr lang="vi-VN" sz="3600" dirty="0" smtClean="0">
                <a:solidFill>
                  <a:srgbClr val="FFFFFF"/>
                </a:solidFill>
                <a:latin typeface="UTM Dinh Tran"/>
              </a:rPr>
              <a:t>giáo </a:t>
            </a:r>
            <a:r>
              <a:rPr lang="vi-VN" sz="3600" dirty="0">
                <a:solidFill>
                  <a:srgbClr val="FFFFFF"/>
                </a:solidFill>
                <a:latin typeface="UTM Dinh Tran"/>
              </a:rPr>
              <a:t>ở </a:t>
            </a:r>
            <a:r>
              <a:rPr lang="en-US" sz="3600" dirty="0" smtClean="0">
                <a:solidFill>
                  <a:srgbClr val="FFFFFF"/>
                </a:solidFill>
                <a:latin typeface="UTM Dinh Tran"/>
              </a:rPr>
              <a:t>bên </a:t>
            </a:r>
            <a:r>
              <a:rPr lang="vi-VN" sz="3600" dirty="0" smtClean="0">
                <a:solidFill>
                  <a:srgbClr val="FFFFFF"/>
                </a:solidFill>
                <a:latin typeface="UTM Dinh Tran"/>
              </a:rPr>
              <a:t>ngoài </a:t>
            </a:r>
            <a:r>
              <a:rPr lang="en-US" sz="3600" dirty="0" smtClean="0">
                <a:solidFill>
                  <a:srgbClr val="FFFFFF"/>
                </a:solidFill>
                <a:latin typeface="UTM Dinh Tran"/>
              </a:rPr>
              <a:t>trường học</a:t>
            </a:r>
            <a:r>
              <a:rPr lang="vi-VN" sz="3600" dirty="0" smtClean="0">
                <a:solidFill>
                  <a:srgbClr val="FFFFFF"/>
                </a:solidFill>
                <a:latin typeface="UTM Dinh Tran"/>
              </a:rPr>
              <a:t>?</a:t>
            </a:r>
            <a:endParaRPr lang="vi-VN" sz="3600" dirty="0">
              <a:solidFill>
                <a:srgbClr val="FFFFFF"/>
              </a:solidFill>
              <a:latin typeface="UTM Dinh Tran"/>
            </a:endParaRPr>
          </a:p>
        </p:txBody>
      </p:sp>
      <p:grpSp>
        <p:nvGrpSpPr>
          <p:cNvPr id="21" name="Nhom 1">
            <a:extLst>
              <a:ext uri="{FF2B5EF4-FFF2-40B4-BE49-F238E27FC236}">
                <a16:creationId xmlns:a16="http://schemas.microsoft.com/office/drawing/2014/main" id="{05AEB976-AA75-91B5-391F-3C18521C432D}"/>
              </a:ext>
            </a:extLst>
          </p:cNvPr>
          <p:cNvGrpSpPr/>
          <p:nvPr/>
        </p:nvGrpSpPr>
        <p:grpSpPr>
          <a:xfrm>
            <a:off x="2032861" y="2628808"/>
            <a:ext cx="4929187" cy="1895823"/>
            <a:chOff x="6740601" y="5371696"/>
            <a:chExt cx="4107945" cy="980772"/>
          </a:xfrm>
        </p:grpSpPr>
        <p:sp>
          <p:nvSpPr>
            <p:cNvPr id="4" name="Freeform 4"/>
            <p:cNvSpPr/>
            <p:nvPr/>
          </p:nvSpPr>
          <p:spPr>
            <a:xfrm>
              <a:off x="6740601" y="537169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2" y="5547014"/>
              <a:ext cx="3943082" cy="570549"/>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Quay mặt sang chỗ khác</a:t>
              </a: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7162827" y="4666513"/>
            <a:ext cx="4891395" cy="1745583"/>
            <a:chOff x="4592225" y="7584459"/>
            <a:chExt cx="4149463"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92225" y="7788833"/>
              <a:ext cx="4032654" cy="61965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D. Chào thầy cô một cách lễ </a:t>
              </a:r>
              <a:r>
                <a:rPr lang="en-US" sz="3600" dirty="0" smtClean="0">
                  <a:solidFill>
                    <a:srgbClr val="000000"/>
                  </a:solidFill>
                  <a:latin typeface="UTM Dinh Tran"/>
                </a:rPr>
                <a:t>phép</a:t>
              </a:r>
              <a:endParaRPr lang="en-US" sz="3600" dirty="0">
                <a:solidFill>
                  <a:srgbClr val="000000"/>
                </a:solidFill>
                <a:latin typeface="UTM Dinh Tran"/>
              </a:endParaRP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239471" y="2738036"/>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602298" y="5748379"/>
              <a:ext cx="3778324" cy="600098"/>
            </a:xfrm>
            <a:prstGeom prst="rect">
              <a:avLst/>
            </a:prstGeom>
          </p:spPr>
          <p:txBody>
            <a:bodyPr wrap="square" lIns="0" tIns="0" rIns="0" bIns="0" rtlCol="0" anchor="t">
              <a:spAutoFit/>
            </a:bodyPr>
            <a:lstStyle/>
            <a:p>
              <a:pPr algn="ctr">
                <a:lnSpc>
                  <a:spcPts val="4320"/>
                </a:lnSpc>
              </a:pPr>
              <a:r>
                <a:rPr lang="vi-VN" sz="3600" dirty="0">
                  <a:solidFill>
                    <a:srgbClr val="000000"/>
                  </a:solidFill>
                  <a:latin typeface="UTM Dinh Tran"/>
                </a:rPr>
                <a:t>B. Nhìn chằm chằm</a:t>
              </a:r>
              <a:endParaRPr lang="en-US" sz="3600" dirty="0">
                <a:solidFill>
                  <a:srgbClr val="000000"/>
                </a:solidFill>
                <a:latin typeface="UTM Dinh Tran"/>
              </a:endParaRP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1000082" y="4603014"/>
            <a:ext cx="5961966" cy="1876253"/>
            <a:chOff x="9776958" y="6608744"/>
            <a:chExt cx="7819274"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9776958" y="6981044"/>
              <a:ext cx="6305295" cy="50405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Bỏ chạy</a:t>
              </a:r>
            </a:p>
          </p:txBody>
        </p:sp>
      </p:grpSp>
    </p:spTree>
    <p:extLst>
      <p:ext uri="{BB962C8B-B14F-4D97-AF65-F5344CB8AC3E}">
        <p14:creationId xmlns:p14="http://schemas.microsoft.com/office/powerpoint/2010/main" val="18056305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728914" y="0"/>
            <a:ext cx="7958136" cy="2571406"/>
          </a:xfrm>
          <a:custGeom>
            <a:avLst/>
            <a:gdLst/>
            <a:ahLst/>
            <a:cxnLst/>
            <a:rect l="l" t="t" r="r" b="b"/>
            <a:pathLst>
              <a:path w="8969643" h="2892710">
                <a:moveTo>
                  <a:pt x="0" y="0"/>
                </a:moveTo>
                <a:lnTo>
                  <a:pt x="8969642" y="0"/>
                </a:lnTo>
                <a:lnTo>
                  <a:pt x="8969642" y="2892710"/>
                </a:lnTo>
                <a:lnTo>
                  <a:pt x="0" y="2892710"/>
                </a:lnTo>
                <a:lnTo>
                  <a:pt x="0" y="0"/>
                </a:lnTo>
                <a:close/>
              </a:path>
            </a:pathLst>
          </a:custGeom>
          <a:blipFill>
            <a:blip r:embed="rId4"/>
            <a:stretch>
              <a:fillRect/>
            </a:stretch>
          </a:blipFill>
        </p:spPr>
        <p:txBody>
          <a:bodyPr/>
          <a:lstStyle/>
          <a:p>
            <a:endParaRPr lang="en-US" sz="1200"/>
          </a:p>
        </p:txBody>
      </p:sp>
      <p:sp>
        <p:nvSpPr>
          <p:cNvPr id="9" name="Freeform 9"/>
          <p:cNvSpPr/>
          <p:nvPr/>
        </p:nvSpPr>
        <p:spPr>
          <a:xfrm>
            <a:off x="1059100" y="201028"/>
            <a:ext cx="2162335" cy="1943399"/>
          </a:xfrm>
          <a:custGeom>
            <a:avLst/>
            <a:gdLst/>
            <a:ahLst/>
            <a:cxnLst/>
            <a:rect l="l" t="t" r="r" b="b"/>
            <a:pathLst>
              <a:path w="3243502" h="2915098">
                <a:moveTo>
                  <a:pt x="0" y="0"/>
                </a:moveTo>
                <a:lnTo>
                  <a:pt x="3243502" y="0"/>
                </a:lnTo>
                <a:lnTo>
                  <a:pt x="3243502" y="2915098"/>
                </a:lnTo>
                <a:lnTo>
                  <a:pt x="0" y="2915098"/>
                </a:lnTo>
                <a:lnTo>
                  <a:pt x="0" y="0"/>
                </a:lnTo>
                <a:close/>
              </a:path>
            </a:pathLst>
          </a:custGeom>
          <a:blipFill>
            <a:blip r:embed="rId5"/>
            <a:stretch>
              <a:fillRect/>
            </a:stretch>
          </a:blipFill>
        </p:spPr>
        <p:txBody>
          <a:bodyPr/>
          <a:lstStyle/>
          <a:p>
            <a:endParaRPr lang="en-US" sz="1200"/>
          </a:p>
        </p:txBody>
      </p:sp>
      <p:sp>
        <p:nvSpPr>
          <p:cNvPr id="10" name="Freeform 10">
            <a:hlinkClick r:id="rId6" action="ppaction://hlinksldjump"/>
          </p:cNvPr>
          <p:cNvSpPr/>
          <p:nvPr/>
        </p:nvSpPr>
        <p:spPr>
          <a:xfrm>
            <a:off x="11454079" y="6287148"/>
            <a:ext cx="929659" cy="912757"/>
          </a:xfrm>
          <a:custGeom>
            <a:avLst/>
            <a:gdLst/>
            <a:ahLst/>
            <a:cxnLst/>
            <a:rect l="l" t="t" r="r" b="b"/>
            <a:pathLst>
              <a:path w="1394489" h="1369135">
                <a:moveTo>
                  <a:pt x="0" y="0"/>
                </a:moveTo>
                <a:lnTo>
                  <a:pt x="1394490" y="0"/>
                </a:lnTo>
                <a:lnTo>
                  <a:pt x="1394490" y="1369135"/>
                </a:lnTo>
                <a:lnTo>
                  <a:pt x="0" y="136913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flipH="1">
            <a:off x="249104" y="3038014"/>
            <a:ext cx="1582977" cy="3441253"/>
          </a:xfrm>
          <a:custGeom>
            <a:avLst/>
            <a:gdLst/>
            <a:ahLst/>
            <a:cxnLst/>
            <a:rect l="l" t="t" r="r" b="b"/>
            <a:pathLst>
              <a:path w="2374465" h="5161880">
                <a:moveTo>
                  <a:pt x="2374465" y="0"/>
                </a:moveTo>
                <a:lnTo>
                  <a:pt x="0" y="0"/>
                </a:lnTo>
                <a:lnTo>
                  <a:pt x="0" y="5161880"/>
                </a:lnTo>
                <a:lnTo>
                  <a:pt x="2374465" y="5161880"/>
                </a:lnTo>
                <a:lnTo>
                  <a:pt x="2374465" y="0"/>
                </a:lnTo>
                <a:close/>
              </a:path>
            </a:pathLst>
          </a:custGeom>
          <a:blipFill>
            <a:blip r:embed="rId8"/>
            <a:stretch>
              <a:fillRect/>
            </a:stretch>
          </a:blipFill>
        </p:spPr>
        <p:txBody>
          <a:bodyPr/>
          <a:lstStyle/>
          <a:p>
            <a:endParaRPr lang="en-US" sz="1200"/>
          </a:p>
        </p:txBody>
      </p:sp>
      <p:sp>
        <p:nvSpPr>
          <p:cNvPr id="13" name="TextBox 13"/>
          <p:cNvSpPr txBox="1"/>
          <p:nvPr/>
        </p:nvSpPr>
        <p:spPr>
          <a:xfrm>
            <a:off x="3510729" y="297850"/>
            <a:ext cx="6281658" cy="1654299"/>
          </a:xfrm>
          <a:prstGeom prst="rect">
            <a:avLst/>
          </a:prstGeom>
        </p:spPr>
        <p:txBody>
          <a:bodyPr wrap="square" lIns="0" tIns="0" rIns="0" bIns="0" rtlCol="0" anchor="t">
            <a:spAutoFit/>
          </a:bodyPr>
          <a:lstStyle/>
          <a:p>
            <a:pPr algn="just">
              <a:lnSpc>
                <a:spcPts val="4320"/>
              </a:lnSpc>
            </a:pPr>
            <a:r>
              <a:rPr lang="vi-VN" sz="3200" dirty="0">
                <a:solidFill>
                  <a:srgbClr val="FFFFFF"/>
                </a:solidFill>
                <a:latin typeface="UTM Dinh Tran"/>
              </a:rPr>
              <a:t>Câu </a:t>
            </a:r>
            <a:r>
              <a:rPr lang="en-US" sz="3200" dirty="0" smtClean="0">
                <a:solidFill>
                  <a:srgbClr val="FFFFFF"/>
                </a:solidFill>
                <a:latin typeface="UTM Dinh Tran"/>
              </a:rPr>
              <a:t>hỏi </a:t>
            </a:r>
            <a:r>
              <a:rPr lang="vi-VN" sz="3200" dirty="0" smtClean="0">
                <a:solidFill>
                  <a:srgbClr val="FFFFFF"/>
                </a:solidFill>
                <a:latin typeface="UTM Dinh Tran"/>
              </a:rPr>
              <a:t>4</a:t>
            </a:r>
            <a:r>
              <a:rPr lang="vi-VN" sz="3200" dirty="0">
                <a:solidFill>
                  <a:srgbClr val="FFFFFF"/>
                </a:solidFill>
                <a:latin typeface="UTM Dinh Tran"/>
              </a:rPr>
              <a:t>: Điền từ còn thiếu vào chỗ </a:t>
            </a:r>
            <a:r>
              <a:rPr lang="vi-VN" sz="3200" dirty="0" smtClean="0">
                <a:solidFill>
                  <a:srgbClr val="FFFFFF"/>
                </a:solidFill>
                <a:latin typeface="UTM Dinh Tran"/>
              </a:rPr>
              <a:t>trống:</a:t>
            </a:r>
            <a:r>
              <a:rPr lang="en-US" sz="3200" dirty="0" smtClean="0">
                <a:solidFill>
                  <a:srgbClr val="FFFFFF"/>
                </a:solidFill>
                <a:latin typeface="UTM Dinh Tran"/>
              </a:rPr>
              <a:t> </a:t>
            </a:r>
            <a:r>
              <a:rPr lang="vi-VN" sz="3200" dirty="0" smtClean="0">
                <a:solidFill>
                  <a:srgbClr val="FFFFFF"/>
                </a:solidFill>
                <a:latin typeface="UTM Dinh Tran"/>
              </a:rPr>
              <a:t>Một </a:t>
            </a:r>
            <a:r>
              <a:rPr lang="vi-VN" sz="3200" dirty="0">
                <a:solidFill>
                  <a:srgbClr val="FFFFFF"/>
                </a:solidFill>
                <a:latin typeface="UTM Dinh Tran"/>
              </a:rPr>
              <a:t>chữ cũng là thầy, nửa chữ cũng là </a:t>
            </a:r>
            <a:r>
              <a:rPr lang="vi-VN" sz="3200" dirty="0" smtClean="0">
                <a:solidFill>
                  <a:srgbClr val="FFFFFF"/>
                </a:solidFill>
                <a:latin typeface="UTM Dinh Tran"/>
              </a:rPr>
              <a:t>….</a:t>
            </a:r>
            <a:endParaRPr lang="vi-VN" sz="3200" dirty="0">
              <a:solidFill>
                <a:srgbClr val="FFFFFF"/>
              </a:solidFill>
              <a:latin typeface="UTM Dinh Tran"/>
            </a:endParaRPr>
          </a:p>
        </p:txBody>
      </p:sp>
      <p:grpSp>
        <p:nvGrpSpPr>
          <p:cNvPr id="21" name="Nhom 1">
            <a:extLst>
              <a:ext uri="{FF2B5EF4-FFF2-40B4-BE49-F238E27FC236}">
                <a16:creationId xmlns:a16="http://schemas.microsoft.com/office/drawing/2014/main" id="{05AEB976-AA75-91B5-391F-3C18521C432D}"/>
              </a:ext>
            </a:extLst>
          </p:cNvPr>
          <p:cNvGrpSpPr/>
          <p:nvPr/>
        </p:nvGrpSpPr>
        <p:grpSpPr>
          <a:xfrm>
            <a:off x="2032861" y="2642300"/>
            <a:ext cx="4929187" cy="1895823"/>
            <a:chOff x="6740601" y="5378676"/>
            <a:chExt cx="4107945" cy="980772"/>
          </a:xfrm>
        </p:grpSpPr>
        <p:sp>
          <p:nvSpPr>
            <p:cNvPr id="4" name="Freeform 4"/>
            <p:cNvSpPr/>
            <p:nvPr/>
          </p:nvSpPr>
          <p:spPr>
            <a:xfrm>
              <a:off x="6740601" y="5378676"/>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823032" y="5611891"/>
              <a:ext cx="3943082" cy="28527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A. </a:t>
              </a:r>
              <a:r>
                <a:rPr lang="en-US" sz="3600" dirty="0" smtClean="0">
                  <a:solidFill>
                    <a:srgbClr val="000000"/>
                  </a:solidFill>
                  <a:latin typeface="UTM Dinh Tran"/>
                </a:rPr>
                <a:t>Cha</a:t>
              </a:r>
              <a:endParaRPr lang="en-US" sz="3600" dirty="0">
                <a:solidFill>
                  <a:srgbClr val="000000"/>
                </a:solidFill>
                <a:latin typeface="UTM Dinh Tran"/>
              </a:endParaRPr>
            </a:p>
          </p:txBody>
        </p:sp>
      </p:grpSp>
      <p:grpSp>
        <p:nvGrpSpPr>
          <p:cNvPr id="24" name="Nhóm 4">
            <a:extLst>
              <a:ext uri="{FF2B5EF4-FFF2-40B4-BE49-F238E27FC236}">
                <a16:creationId xmlns:a16="http://schemas.microsoft.com/office/drawing/2014/main" id="{8D001B0D-B3FB-6460-0FDA-1196864605CA}"/>
              </a:ext>
            </a:extLst>
          </p:cNvPr>
          <p:cNvGrpSpPr/>
          <p:nvPr/>
        </p:nvGrpSpPr>
        <p:grpSpPr>
          <a:xfrm>
            <a:off x="6969103" y="2656583"/>
            <a:ext cx="4995886" cy="1745583"/>
            <a:chOff x="4503583" y="7584459"/>
            <a:chExt cx="4238105" cy="980772"/>
          </a:xfrm>
        </p:grpSpPr>
        <p:sp>
          <p:nvSpPr>
            <p:cNvPr id="6" name="Freeform 6"/>
            <p:cNvSpPr/>
            <p:nvPr/>
          </p:nvSpPr>
          <p:spPr>
            <a:xfrm>
              <a:off x="4633743" y="7584459"/>
              <a:ext cx="4107945" cy="980772"/>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5" name="TextBox 15"/>
            <p:cNvSpPr txBox="1"/>
            <p:nvPr/>
          </p:nvSpPr>
          <p:spPr>
            <a:xfrm>
              <a:off x="4503583" y="7838704"/>
              <a:ext cx="4032654" cy="309828"/>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B</a:t>
              </a:r>
              <a:r>
                <a:rPr lang="en-US" sz="3600" dirty="0" smtClean="0">
                  <a:solidFill>
                    <a:srgbClr val="000000"/>
                  </a:solidFill>
                  <a:latin typeface="UTM Dinh Tran"/>
                </a:rPr>
                <a:t>. Thầy</a:t>
              </a:r>
              <a:endParaRPr lang="en-US" sz="3600" dirty="0">
                <a:solidFill>
                  <a:srgbClr val="000000"/>
                </a:solidFill>
                <a:latin typeface="UTM Dinh Tran"/>
              </a:endParaRPr>
            </a:p>
          </p:txBody>
        </p:sp>
      </p:grpSp>
      <p:grpSp>
        <p:nvGrpSpPr>
          <p:cNvPr id="22" name="Nhom 2">
            <a:extLst>
              <a:ext uri="{FF2B5EF4-FFF2-40B4-BE49-F238E27FC236}">
                <a16:creationId xmlns:a16="http://schemas.microsoft.com/office/drawing/2014/main" id="{73EFB6FC-DAC2-87B2-EC25-EEC845626E2A}"/>
              </a:ext>
            </a:extLst>
          </p:cNvPr>
          <p:cNvGrpSpPr/>
          <p:nvPr/>
        </p:nvGrpSpPr>
        <p:grpSpPr>
          <a:xfrm>
            <a:off x="7181297" y="4603014"/>
            <a:ext cx="4707003" cy="1812749"/>
            <a:chOff x="11602298" y="5371695"/>
            <a:chExt cx="4107945" cy="1972728"/>
          </a:xfrm>
        </p:grpSpPr>
        <p:sp>
          <p:nvSpPr>
            <p:cNvPr id="5" name="Freeform 5"/>
            <p:cNvSpPr/>
            <p:nvPr/>
          </p:nvSpPr>
          <p:spPr>
            <a:xfrm>
              <a:off x="11602298" y="5371695"/>
              <a:ext cx="4107945" cy="197272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6" name="TextBox 16"/>
            <p:cNvSpPr txBox="1"/>
            <p:nvPr/>
          </p:nvSpPr>
          <p:spPr>
            <a:xfrm>
              <a:off x="11602298" y="5748379"/>
              <a:ext cx="3778324" cy="600098"/>
            </a:xfrm>
            <a:prstGeom prst="rect">
              <a:avLst/>
            </a:prstGeom>
          </p:spPr>
          <p:txBody>
            <a:bodyPr wrap="square" lIns="0" tIns="0" rIns="0" bIns="0" rtlCol="0" anchor="t">
              <a:spAutoFit/>
            </a:bodyPr>
            <a:lstStyle/>
            <a:p>
              <a:pPr algn="ctr">
                <a:lnSpc>
                  <a:spcPts val="4320"/>
                </a:lnSpc>
              </a:pPr>
              <a:r>
                <a:rPr lang="en-US" sz="3600" dirty="0" smtClean="0">
                  <a:solidFill>
                    <a:srgbClr val="000000"/>
                  </a:solidFill>
                  <a:latin typeface="UTM Dinh Tran"/>
                </a:rPr>
                <a:t>D. Mẹ</a:t>
              </a:r>
              <a:endParaRPr lang="en-US" sz="3600" dirty="0">
                <a:solidFill>
                  <a:srgbClr val="000000"/>
                </a:solidFill>
                <a:latin typeface="UTM Dinh Tran"/>
              </a:endParaRPr>
            </a:p>
          </p:txBody>
        </p:sp>
      </p:grpSp>
      <p:grpSp>
        <p:nvGrpSpPr>
          <p:cNvPr id="23" name="Nhom 3">
            <a:extLst>
              <a:ext uri="{FF2B5EF4-FFF2-40B4-BE49-F238E27FC236}">
                <a16:creationId xmlns:a16="http://schemas.microsoft.com/office/drawing/2014/main" id="{89CDA191-9AE7-3430-CF29-E4C5F1AED44C}"/>
              </a:ext>
            </a:extLst>
          </p:cNvPr>
          <p:cNvGrpSpPr/>
          <p:nvPr/>
        </p:nvGrpSpPr>
        <p:grpSpPr>
          <a:xfrm>
            <a:off x="2029751" y="4603014"/>
            <a:ext cx="4932297" cy="1876253"/>
            <a:chOff x="11127396" y="6608744"/>
            <a:chExt cx="6468836" cy="1715048"/>
          </a:xfrm>
        </p:grpSpPr>
        <p:sp>
          <p:nvSpPr>
            <p:cNvPr id="7" name="Freeform 7"/>
            <p:cNvSpPr/>
            <p:nvPr/>
          </p:nvSpPr>
          <p:spPr>
            <a:xfrm>
              <a:off x="11131475" y="6608744"/>
              <a:ext cx="6464757" cy="1715048"/>
            </a:xfrm>
            <a:custGeom>
              <a:avLst/>
              <a:gdLst/>
              <a:ahLst/>
              <a:cxnLst/>
              <a:rect l="l" t="t" r="r" b="b"/>
              <a:pathLst>
                <a:path w="4107945" h="980772">
                  <a:moveTo>
                    <a:pt x="0" y="0"/>
                  </a:moveTo>
                  <a:lnTo>
                    <a:pt x="4107945" y="0"/>
                  </a:lnTo>
                  <a:lnTo>
                    <a:pt x="4107945" y="980772"/>
                  </a:lnTo>
                  <a:lnTo>
                    <a:pt x="0" y="980772"/>
                  </a:lnTo>
                  <a:lnTo>
                    <a:pt x="0" y="0"/>
                  </a:lnTo>
                  <a:close/>
                </a:path>
              </a:pathLst>
            </a:custGeom>
            <a:blipFill>
              <a:blip r:embed="rId9"/>
              <a:stretch>
                <a:fillRect/>
              </a:stretch>
            </a:blipFill>
          </p:spPr>
          <p:txBody>
            <a:bodyPr/>
            <a:lstStyle/>
            <a:p>
              <a:endParaRPr lang="en-US" sz="1200"/>
            </a:p>
          </p:txBody>
        </p:sp>
        <p:sp>
          <p:nvSpPr>
            <p:cNvPr id="17" name="TextBox 17"/>
            <p:cNvSpPr txBox="1"/>
            <p:nvPr/>
          </p:nvSpPr>
          <p:spPr>
            <a:xfrm>
              <a:off x="11127396" y="7100608"/>
              <a:ext cx="6305295" cy="504055"/>
            </a:xfrm>
            <a:prstGeom prst="rect">
              <a:avLst/>
            </a:prstGeom>
          </p:spPr>
          <p:txBody>
            <a:bodyPr wrap="square" lIns="0" tIns="0" rIns="0" bIns="0" rtlCol="0" anchor="t">
              <a:spAutoFit/>
            </a:bodyPr>
            <a:lstStyle/>
            <a:p>
              <a:pPr algn="ctr">
                <a:lnSpc>
                  <a:spcPts val="4320"/>
                </a:lnSpc>
              </a:pPr>
              <a:r>
                <a:rPr lang="en-US" sz="3600" dirty="0">
                  <a:solidFill>
                    <a:srgbClr val="000000"/>
                  </a:solidFill>
                  <a:latin typeface="UTM Dinh Tran"/>
                </a:rPr>
                <a:t>C. </a:t>
              </a:r>
              <a:r>
                <a:rPr lang="en-US" sz="3600" dirty="0" smtClean="0">
                  <a:solidFill>
                    <a:srgbClr val="000000"/>
                  </a:solidFill>
                  <a:latin typeface="UTM Dinh Tran"/>
                </a:rPr>
                <a:t>Anh</a:t>
              </a:r>
              <a:endParaRPr lang="en-US" sz="3600" dirty="0">
                <a:solidFill>
                  <a:srgbClr val="000000"/>
                </a:solidFill>
                <a:latin typeface="UTM Dinh Tran"/>
              </a:endParaRPr>
            </a:p>
          </p:txBody>
        </p:sp>
      </p:grpSp>
    </p:spTree>
    <p:extLst>
      <p:ext uri="{BB962C8B-B14F-4D97-AF65-F5344CB8AC3E}">
        <p14:creationId xmlns:p14="http://schemas.microsoft.com/office/powerpoint/2010/main" val="65410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p:cTn id="12" dur="indefinite"/>
                                        <p:tgtEl>
                                          <p:spTgt spid="22"/>
                                        </p:tgtEl>
                                        <p:attrNameLst>
                                          <p:attrName>style.opacity</p:attrName>
                                        </p:attrNameLst>
                                      </p:cBhvr>
                                      <p:to>
                                        <p:strVal val="0.5"/>
                                      </p:to>
                                    </p:set>
                                    <p:animEffect filter="image" prLst="opacity: 0.5">
                                      <p:cBhvr rctx="IE">
                                        <p:cTn id="13" dur="indefinite"/>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23"/>
                                        </p:tgtEl>
                                        <p:attrNameLst>
                                          <p:attrName>style.opacity</p:attrName>
                                        </p:attrNameLst>
                                      </p:cBhvr>
                                      <p:to>
                                        <p:strVal val="0.5"/>
                                      </p:to>
                                    </p:set>
                                    <p:animEffect filter="image" prLst="opacity: 0.5">
                                      <p:cBhvr rctx="IE">
                                        <p:cTn id="19" dur="indefinite"/>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sai 56 te te tef tef.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24"/>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3" name="dung 1.wav"/>
                                        </p:tgtEl>
                                      </p:cMediaNode>
                                    </p:audio>
                                  </p:subTnLst>
                                </p:cTn>
                              </p:par>
                            </p:childTnLst>
                          </p:cTn>
                        </p:par>
                      </p:childTnLst>
                    </p:cTn>
                  </p:par>
                </p:childTnLst>
              </p:cTn>
              <p:nextCondLst>
                <p:cond evt="onClick" delay="0">
                  <p:tgtEl>
                    <p:spTgt spid="2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1684</TotalTime>
  <Words>388</Words>
  <Application>Microsoft Office PowerPoint</Application>
  <PresentationFormat>Widescreen</PresentationFormat>
  <Paragraphs>48</Paragraphs>
  <Slides>17</Slides>
  <Notes>1</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17</vt:i4>
      </vt:variant>
    </vt:vector>
  </HeadingPairs>
  <TitlesOfParts>
    <vt:vector size="37" baseType="lpstr">
      <vt:lpstr>微软雅黑</vt:lpstr>
      <vt:lpstr>#9Slide05 Bodega Script</vt:lpstr>
      <vt:lpstr>#9Slide05 Pattaya</vt:lpstr>
      <vt:lpstr>#9Slide07 HoneyCream</vt:lpstr>
      <vt:lpstr>Arial</vt:lpstr>
      <vt:lpstr>Calibri</vt:lpstr>
      <vt:lpstr>Calibri Light</vt:lpstr>
      <vt:lpstr>等线</vt:lpstr>
      <vt:lpstr>等线 Light</vt:lpstr>
      <vt:lpstr>MV Boli</vt:lpstr>
      <vt:lpstr>SVN-Newton</vt:lpstr>
      <vt:lpstr>Tahoma</vt:lpstr>
      <vt:lpstr>Times New Roman</vt:lpstr>
      <vt:lpstr>UTM Alberta Heavy</vt:lpstr>
      <vt:lpstr>UTM Dinh Tran</vt:lpstr>
      <vt:lpstr>思源黑体 CN</vt:lpstr>
      <vt:lpstr>思源黑体 CN Bold</vt:lpstr>
      <vt:lpstr>方正稚艺简体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Cường Lê</dc:creator>
  <cp:lastModifiedBy>Admin</cp:lastModifiedBy>
  <cp:revision>69</cp:revision>
  <dcterms:created xsi:type="dcterms:W3CDTF">2024-01-20T11:20:58Z</dcterms:created>
  <dcterms:modified xsi:type="dcterms:W3CDTF">2025-03-12T08:25:27Z</dcterms:modified>
</cp:coreProperties>
</file>