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67" r:id="rId2"/>
    <p:sldId id="287" r:id="rId3"/>
    <p:sldId id="291" r:id="rId4"/>
    <p:sldId id="270" r:id="rId5"/>
    <p:sldId id="288" r:id="rId6"/>
    <p:sldId id="290" r:id="rId7"/>
    <p:sldId id="268" r:id="rId8"/>
    <p:sldId id="273" r:id="rId9"/>
    <p:sldId id="293" r:id="rId10"/>
    <p:sldId id="294" r:id="rId11"/>
    <p:sldId id="274" r:id="rId12"/>
    <p:sldId id="257" r:id="rId13"/>
    <p:sldId id="259" r:id="rId14"/>
    <p:sldId id="260" r:id="rId15"/>
    <p:sldId id="276" r:id="rId16"/>
    <p:sldId id="261" r:id="rId17"/>
    <p:sldId id="278" r:id="rId18"/>
    <p:sldId id="264" r:id="rId19"/>
    <p:sldId id="280" r:id="rId20"/>
    <p:sldId id="277" r:id="rId21"/>
    <p:sldId id="285" r:id="rId22"/>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86" autoAdjust="0"/>
    <p:restoredTop sz="93250" autoAdjust="0"/>
  </p:normalViewPr>
  <p:slideViewPr>
    <p:cSldViewPr showGuides="1">
      <p:cViewPr varScale="1">
        <p:scale>
          <a:sx n="112" d="100"/>
          <a:sy n="112" d="100"/>
        </p:scale>
        <p:origin x="894" y="10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AA1183F0-84BB-4314-9D37-205EED27A321}" type="datetimeFigureOut">
              <a:rPr lang="vi-VN" smtClean="0"/>
              <a:t>25/03/2025</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C28D293-DFAE-4303-927D-FFAC7E7E3753}"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E2006-027F-4A71-BFFE-911645AD8F8F}"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E2006-027F-4A71-BFFE-911645AD8F8F}"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E2006-027F-4A71-BFFE-911645AD8F8F}"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E2006-027F-4A71-BFFE-911645AD8F8F}"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E2006-027F-4A71-BFFE-911645AD8F8F}"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E2006-027F-4A71-BFFE-911645AD8F8F}"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E2006-027F-4A71-BFFE-911645AD8F8F}"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6DE2006-027F-4A71-BFFE-911645AD8F8F}" type="datetimeFigureOut">
              <a:rPr lang="en-US" smtClean="0"/>
              <a:t>3/25/2025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078E6B-C04E-4B26-8BE2-BA765480B2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5.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8.jpe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012342"/>
            <a:ext cx="7086600" cy="1323439"/>
          </a:xfrm>
          <a:prstGeom prst="rect">
            <a:avLst/>
          </a:prstGeom>
          <a:noFill/>
        </p:spPr>
        <p:txBody>
          <a:bodyPr wrap="square" lIns="91440" tIns="45720" rIns="91440" bIns="45720">
            <a:spAutoFit/>
          </a:bodyPr>
          <a:lstStyle/>
          <a:p>
            <a:pPr algn="ct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Chào</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mừng</a:t>
            </a:r>
            <a:r>
              <a:rPr lang="en-US" sz="4000" b="1" dirty="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quý</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thầy</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cô</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về</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dự</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giờ</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với</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tiết</a:t>
            </a:r>
            <a:r>
              <a:rPr lang="en-US" sz="4000" b="1" dirty="0"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err="1" smtClean="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học</a:t>
            </a:r>
            <a:endParaRPr lang="en-US" sz="4000" b="1" dirty="0">
              <a:ln w="18415" cmpd="sng">
                <a:solidFill>
                  <a:srgbClr val="FFFFFF"/>
                </a:solid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3733800" y="3147386"/>
            <a:ext cx="4648200" cy="461665"/>
          </a:xfrm>
          <a:prstGeom prst="rect">
            <a:avLst/>
          </a:prstGeom>
          <a:noFill/>
        </p:spPr>
        <p:txBody>
          <a:bodyPr wrap="square" rtlCol="0">
            <a:spAutoFit/>
          </a:bodyPr>
          <a:lstStyle/>
          <a:p>
            <a:r>
              <a:rPr lang="en-US" sz="2400" b="1" dirty="0"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GV: </a:t>
            </a:r>
            <a:r>
              <a:rPr lang="en-US" sz="2400" b="1" dirty="0" err="1"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Nguyễn</a:t>
            </a:r>
            <a:r>
              <a:rPr lang="en-US" sz="2400" b="1" dirty="0"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b="1" dirty="0" err="1"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Thị</a:t>
            </a:r>
            <a:r>
              <a:rPr lang="en-US" sz="2400" b="1" dirty="0"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b="1" dirty="0" err="1"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Thanh</a:t>
            </a:r>
            <a:r>
              <a:rPr lang="en-US" sz="2400" b="1" dirty="0"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endParaRPr lang="vi-VN" sz="2400" b="1" dirty="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048000" y="3601769"/>
            <a:ext cx="866775" cy="790575"/>
          </a:xfrm>
          <a:prstGeom prst="rect">
            <a:avLst/>
          </a:prstGeom>
        </p:spPr>
      </p:pic>
      <p:pic>
        <p:nvPicPr>
          <p:cNvPr id="9" name="Picture 8"/>
          <p:cNvPicPr>
            <a:picLocks noChangeAspect="1"/>
          </p:cNvPicPr>
          <p:nvPr/>
        </p:nvPicPr>
        <p:blipFill>
          <a:blip r:embed="rId4"/>
          <a:stretch>
            <a:fillRect/>
          </a:stretch>
        </p:blipFill>
        <p:spPr>
          <a:xfrm>
            <a:off x="4025380" y="3599795"/>
            <a:ext cx="865707" cy="792549"/>
          </a:xfrm>
          <a:prstGeom prst="rect">
            <a:avLst/>
          </a:prstGeom>
        </p:spPr>
      </p:pic>
      <p:pic>
        <p:nvPicPr>
          <p:cNvPr id="10" name="Picture 9"/>
          <p:cNvPicPr>
            <a:picLocks noChangeAspect="1"/>
          </p:cNvPicPr>
          <p:nvPr/>
        </p:nvPicPr>
        <p:blipFill>
          <a:blip r:embed="rId3"/>
          <a:stretch>
            <a:fillRect/>
          </a:stretch>
        </p:blipFill>
        <p:spPr>
          <a:xfrm>
            <a:off x="5001692" y="3593842"/>
            <a:ext cx="866775" cy="790575"/>
          </a:xfrm>
          <a:prstGeom prst="rect">
            <a:avLst/>
          </a:prstGeom>
        </p:spPr>
      </p:pic>
      <p:pic>
        <p:nvPicPr>
          <p:cNvPr id="11" name="Picture 10"/>
          <p:cNvPicPr>
            <a:picLocks noChangeAspect="1"/>
          </p:cNvPicPr>
          <p:nvPr/>
        </p:nvPicPr>
        <p:blipFill>
          <a:blip r:embed="rId5"/>
          <a:stretch>
            <a:fillRect/>
          </a:stretch>
        </p:blipFill>
        <p:spPr>
          <a:xfrm>
            <a:off x="8305800" y="757856"/>
            <a:ext cx="762000" cy="2447925"/>
          </a:xfrm>
          <a:prstGeom prst="rect">
            <a:avLst/>
          </a:prstGeom>
        </p:spPr>
      </p:pic>
      <p:pic>
        <p:nvPicPr>
          <p:cNvPr id="12" name="Picture 11"/>
          <p:cNvPicPr>
            <a:picLocks noChangeAspect="1"/>
          </p:cNvPicPr>
          <p:nvPr/>
        </p:nvPicPr>
        <p:blipFill>
          <a:blip r:embed="rId5"/>
          <a:stretch>
            <a:fillRect/>
          </a:stretch>
        </p:blipFill>
        <p:spPr>
          <a:xfrm>
            <a:off x="0" y="699461"/>
            <a:ext cx="762000" cy="2447925"/>
          </a:xfrm>
          <a:prstGeom prst="rect">
            <a:avLst/>
          </a:prstGeom>
        </p:spPr>
      </p:pic>
      <p:sp>
        <p:nvSpPr>
          <p:cNvPr id="5" name="TextBox 4"/>
          <p:cNvSpPr txBox="1"/>
          <p:nvPr/>
        </p:nvSpPr>
        <p:spPr>
          <a:xfrm>
            <a:off x="3716079" y="2387052"/>
            <a:ext cx="3401491" cy="523220"/>
          </a:xfrm>
          <a:prstGeom prst="rect">
            <a:avLst/>
          </a:prstGeom>
          <a:noFill/>
        </p:spPr>
        <p:txBody>
          <a:bodyPr wrap="square" rtlCol="0">
            <a:spAutoFit/>
            <a:scene3d>
              <a:camera prst="perspectiveLeft"/>
              <a:lightRig rig="threePt" dir="t"/>
            </a:scene3d>
          </a:bodyPr>
          <a:lstStyle/>
          <a:p>
            <a:r>
              <a:rPr lang="en-US" sz="2800" dirty="0" smtClean="0">
                <a:solidFill>
                  <a:srgbClr val="00B05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MÔN: TIẾNG VIỆT </a:t>
            </a:r>
            <a:endParaRPr lang="en-US" sz="2800" dirty="0">
              <a:solidFill>
                <a:srgbClr val="00B05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22" y="2684610"/>
            <a:ext cx="2209800" cy="20461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0722" y="1053394"/>
            <a:ext cx="2622294"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Chõng: </a:t>
            </a:r>
            <a:endParaRPr kumimoji="0" lang="en-US" sz="20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dùng bằng tre nứa, để nằm hoặc ngồi, hình dáng giống cái giường nhưng hẹp và thấp hơn.</a:t>
            </a:r>
          </a:p>
        </p:txBody>
      </p:sp>
      <p:pic>
        <p:nvPicPr>
          <p:cNvPr id="2055" name="Picture 7" descr="Những điểm ngắm cực quang nổi tiếng thế giới - VnExpress Du lị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127" y="2854047"/>
            <a:ext cx="2459567" cy="1639711"/>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8210" y="1374366"/>
            <a:ext cx="2258484"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Quầng sáng</a:t>
            </a:r>
            <a:r>
              <a:rPr kumimoji="0" lang="vi-VN" sz="20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0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vùng sáng toả rộng quanh một vật phát sáng trong đêm.</a:t>
            </a:r>
          </a:p>
        </p:txBody>
      </p:sp>
      <p:pic>
        <p:nvPicPr>
          <p:cNvPr id="2057" name="Picture 9" descr="Tượng ông bà anh - dắt cún đi dạo | Ti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684610"/>
            <a:ext cx="1762921" cy="1762921"/>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53200" y="1668947"/>
            <a:ext cx="209995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Ngoại:</a:t>
            </a: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ông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ngoại hoặc bà ngoại (gọi tắt).</a:t>
            </a:r>
          </a:p>
        </p:txBody>
      </p:sp>
      <p:grpSp>
        <p:nvGrpSpPr>
          <p:cNvPr id="10" name="Group 9"/>
          <p:cNvGrpSpPr/>
          <p:nvPr/>
        </p:nvGrpSpPr>
        <p:grpSpPr>
          <a:xfrm>
            <a:off x="3325283" y="0"/>
            <a:ext cx="3412068" cy="1066800"/>
            <a:chOff x="2971800" y="0"/>
            <a:chExt cx="3412068" cy="1066800"/>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25250" b="46500" l="50917" r="95917">
                          <a14:foregroundMark x1="67750" y1="33500" x2="60083" y2="26583"/>
                          <a14:foregroundMark x1="66000" y1="33750" x2="79083" y2="29083"/>
                          <a14:foregroundMark x1="71417" y1="38500" x2="85000" y2="30333"/>
                          <a14:foregroundMark x1="86750" y1="28833" x2="83333" y2="37750"/>
                          <a14:foregroundMark x1="86500" y1="33500" x2="64500" y2="39000"/>
                          <a14:foregroundMark x1="63833" y1="35750" x2="79583" y2="40167"/>
                          <a14:foregroundMark x1="84083" y1="40167" x2="86250" y2="35500"/>
                          <a14:foregroundMark x1="86250" y1="32750" x2="86750" y2="39250"/>
                          <a14:foregroundMark x1="88000" y1="39917" x2="88750" y2="41167"/>
                          <a14:foregroundMark x1="87000" y1="35000" x2="88500" y2="26583"/>
                          <a14:foregroundMark x1="58583" y1="28833" x2="85750" y2="26583"/>
                          <a14:foregroundMark x1="61583" y1="33250" x2="56667" y2="26333"/>
                          <a14:foregroundMark x1="56417" y1="26833" x2="82833" y2="26583"/>
                          <a14:foregroundMark x1="55667" y1="28083" x2="56667" y2="33250"/>
                          <a14:foregroundMark x1="86417" y1="28833" x2="89333" y2="31667"/>
                          <a14:foregroundMark x1="90333" y1="26583" x2="89000" y2="37000"/>
                          <a14:foregroundMark x1="91417" y1="26750" x2="90250" y2="31250"/>
                          <a14:foregroundMark x1="55333" y1="26167" x2="56333" y2="30333"/>
                          <a14:foregroundMark x1="56333" y1="30417" x2="58417" y2="35167"/>
                          <a14:foregroundMark x1="58417" y1="35167" x2="60500" y2="37833"/>
                          <a14:foregroundMark x1="60500" y1="37833" x2="63583" y2="40000"/>
                          <a14:foregroundMark x1="63583" y1="40000" x2="69167" y2="42583"/>
                          <a14:foregroundMark x1="69167" y1="42583" x2="75167" y2="43000"/>
                          <a14:foregroundMark x1="75167" y1="43000" x2="85583" y2="44333"/>
                          <a14:foregroundMark x1="89250" y1="39250" x2="89500" y2="40250"/>
                          <a14:foregroundMark x1="89000" y1="39333" x2="88083" y2="43000"/>
                          <a14:foregroundMark x1="88083" y1="43000" x2="86500" y2="44333"/>
                          <a14:foregroundMark x1="56333" y1="32333" x2="59083" y2="37833"/>
                          <a14:foregroundMark x1="59167" y1="38250" x2="64250" y2="42833"/>
                          <a14:foregroundMark x1="64250" y1="42833" x2="69333" y2="44333"/>
                          <a14:foregroundMark x1="69333" y1="44333" x2="74083" y2="44667"/>
                          <a14:foregroundMark x1="74083" y1="44667" x2="78000" y2="43750"/>
                          <a14:foregroundMark x1="80500" y1="41500" x2="84500" y2="43750"/>
                          <a14:foregroundMark x1="68500" y1="42167" x2="74083" y2="42500"/>
                          <a14:foregroundMark x1="75833" y1="42417" x2="58917" y2="34917"/>
                          <a14:foregroundMark x1="58333" y1="34333" x2="61083" y2="37667"/>
                          <a14:foregroundMark x1="60917" y1="37417" x2="61917" y2="37750"/>
                        </a14:backgroundRemoval>
                      </a14:imgEffect>
                    </a14:imgLayer>
                  </a14:imgProps>
                </a:ext>
                <a:ext uri="{28A0092B-C50C-407E-A947-70E740481C1C}">
                  <a14:useLocalDpi xmlns:a14="http://schemas.microsoft.com/office/drawing/2010/main" val="0"/>
                </a:ext>
              </a:extLst>
            </a:blip>
            <a:srcRect l="49877" t="25823" b="53437"/>
            <a:stretch>
              <a:fillRect/>
            </a:stretch>
          </p:blipFill>
          <p:spPr>
            <a:xfrm>
              <a:off x="2971800" y="0"/>
              <a:ext cx="3412068" cy="1066800"/>
            </a:xfrm>
            <a:prstGeom prst="rect">
              <a:avLst/>
            </a:prstGeom>
          </p:spPr>
        </p:pic>
        <p:pic>
          <p:nvPicPr>
            <p:cNvPr id="14" name="Picture 13"/>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aturation sat="400000"/>
                      </a14:imgEffect>
                      <a14:imgEffect>
                        <a14:sharpenSoften amount="25000"/>
                      </a14:imgEffect>
                    </a14:imgLayer>
                  </a14:imgProps>
                </a:ext>
              </a:extLst>
            </a:blip>
            <a:srcRect l="17624" t="7229" r="36013" b="62920"/>
            <a:stretch>
              <a:fillRect/>
            </a:stretch>
          </p:blipFill>
          <p:spPr>
            <a:xfrm>
              <a:off x="3881267" y="151946"/>
              <a:ext cx="1593133" cy="645688"/>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fade">
                                      <p:cBhvr>
                                        <p:cTn id="14" dur="1000"/>
                                        <p:tgtEl>
                                          <p:spTgt spid="2053"/>
                                        </p:tgtEl>
                                      </p:cBhvr>
                                    </p:animEffect>
                                    <p:anim calcmode="lin" valueType="num">
                                      <p:cBhvr>
                                        <p:cTn id="15" dur="1000" fill="hold"/>
                                        <p:tgtEl>
                                          <p:spTgt spid="2053"/>
                                        </p:tgtEl>
                                        <p:attrNameLst>
                                          <p:attrName>ppt_x</p:attrName>
                                        </p:attrNameLst>
                                      </p:cBhvr>
                                      <p:tavLst>
                                        <p:tav tm="0">
                                          <p:val>
                                            <p:strVal val="#ppt_x"/>
                                          </p:val>
                                        </p:tav>
                                        <p:tav tm="100000">
                                          <p:val>
                                            <p:strVal val="#ppt_x"/>
                                          </p:val>
                                        </p:tav>
                                      </p:tavLst>
                                    </p:anim>
                                    <p:anim calcmode="lin" valueType="num">
                                      <p:cBhvr>
                                        <p:cTn id="1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055"/>
                                        </p:tgtEl>
                                        <p:attrNameLst>
                                          <p:attrName>style.visibility</p:attrName>
                                        </p:attrNameLst>
                                      </p:cBhvr>
                                      <p:to>
                                        <p:strVal val="visible"/>
                                      </p:to>
                                    </p:set>
                                    <p:animEffect transition="in" filter="fade">
                                      <p:cBhvr>
                                        <p:cTn id="28" dur="1000"/>
                                        <p:tgtEl>
                                          <p:spTgt spid="2055"/>
                                        </p:tgtEl>
                                      </p:cBhvr>
                                    </p:animEffect>
                                    <p:anim calcmode="lin" valueType="num">
                                      <p:cBhvr>
                                        <p:cTn id="29" dur="1000" fill="hold"/>
                                        <p:tgtEl>
                                          <p:spTgt spid="2055"/>
                                        </p:tgtEl>
                                        <p:attrNameLst>
                                          <p:attrName>ppt_x</p:attrName>
                                        </p:attrNameLst>
                                      </p:cBhvr>
                                      <p:tavLst>
                                        <p:tav tm="0">
                                          <p:val>
                                            <p:strVal val="#ppt_x"/>
                                          </p:val>
                                        </p:tav>
                                        <p:tav tm="100000">
                                          <p:val>
                                            <p:strVal val="#ppt_x"/>
                                          </p:val>
                                        </p:tav>
                                      </p:tavLst>
                                    </p:anim>
                                    <p:anim calcmode="lin" valueType="num">
                                      <p:cBhvr>
                                        <p:cTn id="30"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fade">
                                      <p:cBhvr>
                                        <p:cTn id="42" dur="1000"/>
                                        <p:tgtEl>
                                          <p:spTgt spid="2057"/>
                                        </p:tgtEl>
                                      </p:cBhvr>
                                    </p:animEffect>
                                    <p:anim calcmode="lin" valueType="num">
                                      <p:cBhvr>
                                        <p:cTn id="43" dur="1000" fill="hold"/>
                                        <p:tgtEl>
                                          <p:spTgt spid="2057"/>
                                        </p:tgtEl>
                                        <p:attrNameLst>
                                          <p:attrName>ppt_x</p:attrName>
                                        </p:attrNameLst>
                                      </p:cBhvr>
                                      <p:tavLst>
                                        <p:tav tm="0">
                                          <p:val>
                                            <p:strVal val="#ppt_x"/>
                                          </p:val>
                                        </p:tav>
                                        <p:tav tm="100000">
                                          <p:val>
                                            <p:strVal val="#ppt_x"/>
                                          </p:val>
                                        </p:tav>
                                      </p:tavLst>
                                    </p:anim>
                                    <p:anim calcmode="lin" valueType="num">
                                      <p:cBhvr>
                                        <p:cTn id="44" dur="1000" fill="hold"/>
                                        <p:tgtEl>
                                          <p:spTgt spid="2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Vầng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ngoại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 y="742950"/>
            <a:ext cx="8534400" cy="4247317"/>
          </a:xfrm>
          <a:prstGeom prst="rect">
            <a:avLst/>
          </a:prstGeom>
        </p:spPr>
        <p:txBody>
          <a:bodyPr wrap="square">
            <a:spAutoFit/>
          </a:bodyPr>
          <a:lstStyle/>
          <a:p>
            <a:r>
              <a:rPr lang="vi-VN" dirty="0" smtClean="0">
                <a:latin typeface="Times New Roman" panose="02020603050405020304" pitchFamily="18" charset="0"/>
                <a:cs typeface="Times New Roman" panose="02020603050405020304" pitchFamily="18" charset="0"/>
              </a:rPr>
              <a:t>1. Nghỉ hè, ba má cho chị em My về quê với ông ngoại nửa tháng. Sáng sớm, My và Bin được tiếng gáy của chú gà trống đánh thức. Hai chị em vùng dậy, gấp chăn màn thật nhanh, rồi ra sân tập thể dục </a:t>
            </a:r>
            <a:r>
              <a:rPr lang="en-US" dirty="0" smtClean="0">
                <a:latin typeface="Times New Roman" panose="02020603050405020304" pitchFamily="18" charset="0"/>
                <a:cs typeface="Times New Roman" panose="02020603050405020304" pitchFamily="18" charset="0"/>
              </a:rPr>
              <a:t>v</a:t>
            </a:r>
            <a:r>
              <a:rPr lang="vi-VN" dirty="0" smtClean="0">
                <a:latin typeface="Times New Roman" panose="02020603050405020304" pitchFamily="18" charset="0"/>
                <a:cs typeface="Times New Roman" panose="02020603050405020304" pitchFamily="18" charset="0"/>
              </a:rPr>
              <a:t>ới ông.</a:t>
            </a:r>
          </a:p>
          <a:p>
            <a:r>
              <a:rPr lang="vi-VN" dirty="0" smtClean="0">
                <a:latin typeface="Times New Roman" panose="02020603050405020304" pitchFamily="18" charset="0"/>
                <a:cs typeface="Times New Roman" panose="02020603050405020304" pitchFamily="18" charset="0"/>
              </a:rPr>
              <a:t>Ăn sáng xong, ba ông cháu ra vườn, quét lá rụng, vun gốc cây, tìm những trái cây chín vàng.</a:t>
            </a:r>
          </a:p>
          <a:p>
            <a:r>
              <a:rPr lang="vi-VN" dirty="0" smtClean="0">
                <a:latin typeface="Times New Roman" panose="02020603050405020304" pitchFamily="18" charset="0"/>
                <a:cs typeface="Times New Roman" panose="02020603050405020304"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Có đêm, My chợt tỉnh giấc, thấy một quầng sáng bên bàn. Mắt nhắm mắt mở, cô bé gọi:</a:t>
            </a:r>
          </a:p>
          <a:p>
            <a:r>
              <a:rPr lang="vi-VN" dirty="0">
                <a:latin typeface="Times New Roman" panose="02020603050405020304" pitchFamily="18" charset="0"/>
                <a:cs typeface="Times New Roman" panose="02020603050405020304" pitchFamily="18" charset="0"/>
              </a:rPr>
              <a:t>- Ngoại ơi, trăng này!</a:t>
            </a:r>
          </a:p>
          <a:p>
            <a:r>
              <a:rPr lang="vi-VN" dirty="0">
                <a:latin typeface="Times New Roman" panose="02020603050405020304" pitchFamily="18" charset="0"/>
                <a:cs typeface="Times New Roman" panose="02020603050405020304" pitchFamily="18" charset="0"/>
              </a:rPr>
              <a:t>Ông ngoại dịu dàng:</a:t>
            </a:r>
          </a:p>
          <a:p>
            <a:r>
              <a:rPr lang="vi-VN" dirty="0">
                <a:latin typeface="Times New Roman" panose="02020603050405020304" pitchFamily="18" charset="0"/>
                <a:cs typeface="Times New Roman" panose="02020603050405020304" pitchFamily="18" charset="0"/>
              </a:rPr>
              <a:t>- Ngủ đi con! Đèn bàn của ông đấy mà.</a:t>
            </a:r>
          </a:p>
          <a:p>
            <a:r>
              <a:rPr lang="vi-VN" dirty="0">
                <a:latin typeface="Times New Roman" panose="02020603050405020304" pitchFamily="18" charset="0"/>
                <a:cs typeface="Times New Roman" panose="02020603050405020304" pitchFamily="18" charset="0"/>
              </a:rPr>
              <a:t>My tỉnh hẳn. Cô bé nhìn chiếc đèn được che cẩn thận. Hoá ra ông đang khâu lại cái quần của cu Bin bị rách. Cô bé mỉm cười:</a:t>
            </a:r>
          </a:p>
          <a:p>
            <a:r>
              <a:rPr lang="vi-VN" dirty="0">
                <a:latin typeface="Times New Roman" panose="02020603050405020304" pitchFamily="18" charset="0"/>
                <a:cs typeface="Times New Roman" panose="02020603050405020304" pitchFamily="18" charset="0"/>
              </a:rPr>
              <a:t>- Ngoại ơi, hoá ra đấy là vầng trăng của ngoại!</a:t>
            </a:r>
          </a:p>
          <a:p>
            <a:pPr algn="r"/>
            <a:r>
              <a:rPr lang="vi-VN" i="1" dirty="0">
                <a:latin typeface="Times New Roman" panose="02020603050405020304" pitchFamily="18" charset="0"/>
                <a:cs typeface="Times New Roman" panose="02020603050405020304" pitchFamily="18" charset="0"/>
              </a:rPr>
              <a:t>Theo LÊ THANH NGA</a:t>
            </a:r>
            <a:endParaRPr lang="vi-VN" dirty="0"/>
          </a:p>
        </p:txBody>
      </p:sp>
      <p:sp>
        <p:nvSpPr>
          <p:cNvPr id="8" name="Flowchart: Terminator 7"/>
          <p:cNvSpPr/>
          <p:nvPr/>
        </p:nvSpPr>
        <p:spPr>
          <a:xfrm>
            <a:off x="152400" y="0"/>
            <a:ext cx="2209800" cy="689129"/>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719098" y="1754153"/>
            <a:ext cx="4083169" cy="1200329"/>
          </a:xfrm>
          <a:prstGeom prst="rect">
            <a:avLst/>
          </a:prstGeom>
          <a:noFill/>
        </p:spPr>
        <p:txBody>
          <a:bodyPr wrap="none" lIns="91440" tIns="45720" rIns="91440" bIns="45720">
            <a:spAutoFit/>
          </a:bodyPr>
          <a:lstStyle/>
          <a:p>
            <a:pPr algn="ctr"/>
            <a:r>
              <a:rPr lang="en-US" sz="7200" b="1" dirty="0" err="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Đọc</a:t>
            </a:r>
            <a:r>
              <a:rPr lang="en-US" sz="72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7200" b="1" dirty="0" err="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Hiểu</a:t>
            </a:r>
            <a:endPar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3962400" y="47053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Aves Chim Bay Màu - Miễn Phí vector hình ảnh trên Pixab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38" b="53687"/>
          <a:stretch>
            <a:fillRect/>
          </a:stretch>
        </p:blipFill>
        <p:spPr bwMode="auto">
          <a:xfrm>
            <a:off x="2209800" y="361950"/>
            <a:ext cx="1887758"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ves Chim Bay Màu - Miễn Phí vector hình ảnh trên Pixab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56" t="46312" r="-692" b="1362"/>
          <a:stretch>
            <a:fillRect/>
          </a:stretch>
        </p:blipFill>
        <p:spPr bwMode="auto">
          <a:xfrm>
            <a:off x="6019800" y="723289"/>
            <a:ext cx="1295400" cy="1024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ves Chim Bay Màu - Miễn Phí vector hình ảnh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4" t="36389" r="48362" b="759"/>
          <a:stretch>
            <a:fillRect/>
          </a:stretch>
        </p:blipFill>
        <p:spPr bwMode="auto">
          <a:xfrm flipH="1">
            <a:off x="4220479" y="-182900"/>
            <a:ext cx="1676400" cy="1447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right)">
                                      <p:cBhvr>
                                        <p:cTn id="15" dur="500"/>
                                        <p:tgtEl>
                                          <p:spTgt spid="10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65859" y="423903"/>
            <a:ext cx="8153400"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vi-VN" sz="2800" b="1" dirty="0">
                <a:solidFill>
                  <a:srgbClr val="0000FF"/>
                </a:solidFill>
                <a:latin typeface="Times New Roman" panose="02020603050405020304" pitchFamily="18" charset="0"/>
                <a:cs typeface="Times New Roman" panose="02020603050405020304" pitchFamily="18" charset="0"/>
              </a:rPr>
              <a:t>Nghỉ hè, ba má cho chị em My về quê ở với ai?</a:t>
            </a:r>
          </a:p>
        </p:txBody>
      </p:sp>
      <p:sp>
        <p:nvSpPr>
          <p:cNvPr id="5" name="Rectangle 4"/>
          <p:cNvSpPr/>
          <p:nvPr/>
        </p:nvSpPr>
        <p:spPr>
          <a:xfrm>
            <a:off x="453159" y="1195139"/>
            <a:ext cx="5155623"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Nghỉ hè, ba má cho chị em My về quê ở với ông ngoại.</a:t>
            </a:r>
            <a:endParaRPr lang="vi-VN"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41867" y="2325884"/>
            <a:ext cx="5445145"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vi-VN" sz="2800" b="1" dirty="0">
                <a:solidFill>
                  <a:srgbClr val="0000FF"/>
                </a:solidFill>
                <a:latin typeface="Times New Roman" panose="02020603050405020304" pitchFamily="18" charset="0"/>
                <a:cs typeface="Times New Roman" panose="02020603050405020304" pitchFamily="18" charset="0"/>
              </a:rPr>
              <a:t>Hằng ngày, ba ông cháu làm gì?</a:t>
            </a:r>
          </a:p>
        </p:txBody>
      </p:sp>
      <p:sp>
        <p:nvSpPr>
          <p:cNvPr id="7" name="Rectangle 6"/>
          <p:cNvSpPr/>
          <p:nvPr/>
        </p:nvSpPr>
        <p:spPr>
          <a:xfrm>
            <a:off x="609600" y="3198240"/>
            <a:ext cx="5900545" cy="193899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Hằng ngày, buổi sáng, ăn sáng xong, ba ông cháu ra vườn, quét lá rụng, vun gốc cây, tìm những trái cây chín vàng. Buổi tối, </a:t>
            </a:r>
            <a:r>
              <a:rPr lang="en-US" sz="2400" dirty="0">
                <a:latin typeface="Times New Roman" panose="02020603050405020304" pitchFamily="18" charset="0"/>
                <a:cs typeface="Times New Roman" panose="02020603050405020304" pitchFamily="18" charset="0"/>
              </a:rPr>
              <a:t>b</a:t>
            </a:r>
            <a:r>
              <a:rPr lang="vi-VN" sz="2400" dirty="0" smtClean="0">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ông cháu kê chõng tre ra sân, tìm các vì sao trên trời.</a:t>
            </a:r>
          </a:p>
        </p:txBody>
      </p:sp>
      <p:grpSp>
        <p:nvGrpSpPr>
          <p:cNvPr id="8" name="Group 7"/>
          <p:cNvGrpSpPr/>
          <p:nvPr/>
        </p:nvGrpSpPr>
        <p:grpSpPr>
          <a:xfrm>
            <a:off x="5586204" y="487850"/>
            <a:ext cx="2209800" cy="2209800"/>
            <a:chOff x="5791200" y="533887"/>
            <a:chExt cx="2209800" cy="220980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51" b="89968" l="9951" r="97249">
                          <a14:backgroundMark x1="19822" y1="36165" x2="20146" y2="55583"/>
                          <a14:backgroundMark x1="23706" y1="35761" x2="26861" y2="41828"/>
                          <a14:backgroundMark x1="27994" y1="39887" x2="26618" y2="44498"/>
                          <a14:backgroundMark x1="18932" y1="50162" x2="15534" y2="71278"/>
                          <a14:backgroundMark x1="15049" y1="52023" x2="17961" y2="76294"/>
                          <a14:backgroundMark x1="16828" y1="77589" x2="14968" y2="83333"/>
                          <a14:backgroundMark x1="24676" y1="62945" x2="27751" y2="77104"/>
                          <a14:backgroundMark x1="20712" y1="51375" x2="24434" y2="56715"/>
                          <a14:backgroundMark x1="29854" y1="59466" x2="33172" y2="58576"/>
                          <a14:backgroundMark x1="33900" y1="60194" x2="34061" y2="60194"/>
                          <a14:backgroundMark x1="29045" y1="40777" x2="29207" y2="41828"/>
                          <a14:backgroundMark x1="5340" y1="38026" x2="5340" y2="38026"/>
                        </a14:backgroundRemoval>
                      </a14:imgEffect>
                    </a14:imgLayer>
                  </a14:imgProps>
                </a:ext>
                <a:ext uri="{28A0092B-C50C-407E-A947-70E740481C1C}">
                  <a14:useLocalDpi xmlns:a14="http://schemas.microsoft.com/office/drawing/2010/main" val="0"/>
                </a:ext>
              </a:extLst>
            </a:blip>
            <a:stretch>
              <a:fillRect/>
            </a:stretch>
          </p:blipFill>
          <p:spPr>
            <a:xfrm>
              <a:off x="5791200" y="533887"/>
              <a:ext cx="2209800" cy="22098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5555" t="19260" r="31852" b="21481"/>
            <a:stretch>
              <a:fillRect/>
            </a:stretch>
          </p:blipFill>
          <p:spPr>
            <a:xfrm flipH="1">
              <a:off x="6167290" y="1500066"/>
              <a:ext cx="547851" cy="996093"/>
            </a:xfrm>
            <a:prstGeom prst="rect">
              <a:avLst/>
            </a:prstGeom>
          </p:spPr>
        </p:pic>
      </p:grpSp>
      <p:pic>
        <p:nvPicPr>
          <p:cNvPr id="9"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492" r="2500" b="2184"/>
          <a:stretch>
            <a:fillRect/>
          </a:stretch>
        </p:blipFill>
        <p:spPr bwMode="auto">
          <a:xfrm>
            <a:off x="6241863" y="3198240"/>
            <a:ext cx="2710543" cy="170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81000" y="133350"/>
            <a:ext cx="8153400" cy="954107"/>
          </a:xfrm>
          <a:prstGeom prst="rect">
            <a:avLst/>
          </a:prstGeom>
        </p:spPr>
        <p:txBody>
          <a:bodyPr wrap="square">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3. </a:t>
            </a:r>
            <a:r>
              <a:rPr lang="vi-VN" sz="2800" b="1" dirty="0">
                <a:solidFill>
                  <a:srgbClr val="0000FF"/>
                </a:solidFill>
                <a:latin typeface="Times New Roman" panose="02020603050405020304" pitchFamily="18" charset="0"/>
                <a:cs typeface="Times New Roman" panose="02020603050405020304" pitchFamily="18" charset="0"/>
              </a:rPr>
              <a:t>Quầng sáng My nhìn thấy khi tỉnh giấc là gì? Chọn ý đúng: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a:fillRect/>
          </a:stretch>
        </p:blipFill>
        <p:spPr>
          <a:xfrm rot="20516356">
            <a:off x="898772" y="1818190"/>
            <a:ext cx="1420745" cy="1484293"/>
          </a:xfrm>
          <a:prstGeom prst="rect">
            <a:avLst/>
          </a:prstGeom>
        </p:spPr>
      </p:pic>
      <p:sp>
        <p:nvSpPr>
          <p:cNvPr id="6" name="Cloud 5"/>
          <p:cNvSpPr/>
          <p:nvPr/>
        </p:nvSpPr>
        <p:spPr>
          <a:xfrm>
            <a:off x="62671" y="3486150"/>
            <a:ext cx="2819400" cy="1295400"/>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tx1"/>
                </a:solidFill>
                <a:latin typeface="Times New Roman" panose="02020603050405020304" pitchFamily="18" charset="0"/>
                <a:cs typeface="Times New Roman" panose="02020603050405020304" pitchFamily="18" charset="0"/>
              </a:rPr>
              <a:t>A. </a:t>
            </a:r>
            <a:r>
              <a:rPr lang="vi-VN" sz="2000" dirty="0">
                <a:solidFill>
                  <a:schemeClr val="tx1"/>
                </a:solidFill>
                <a:latin typeface="Times New Roman" panose="02020603050405020304" pitchFamily="18" charset="0"/>
                <a:cs typeface="Times New Roman" panose="02020603050405020304" pitchFamily="18" charset="0"/>
              </a:rPr>
              <a:t>Vầng trăng lọt vào nhà.</a:t>
            </a:r>
          </a:p>
        </p:txBody>
      </p:sp>
      <p:sp>
        <p:nvSpPr>
          <p:cNvPr id="7" name="Freeform 6"/>
          <p:cNvSpPr/>
          <p:nvPr/>
        </p:nvSpPr>
        <p:spPr>
          <a:xfrm>
            <a:off x="1349880" y="3205376"/>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a:fillRect/>
          </a:stretch>
        </p:blipFill>
        <p:spPr>
          <a:xfrm rot="20516356">
            <a:off x="6898767" y="1781420"/>
            <a:ext cx="1420745" cy="1484293"/>
          </a:xfrm>
          <a:prstGeom prst="rect">
            <a:avLst/>
          </a:prstGeom>
        </p:spPr>
      </p:pic>
      <p:sp>
        <p:nvSpPr>
          <p:cNvPr id="9" name="Cloud 8"/>
          <p:cNvSpPr/>
          <p:nvPr/>
        </p:nvSpPr>
        <p:spPr>
          <a:xfrm>
            <a:off x="6324600" y="3491960"/>
            <a:ext cx="2819400" cy="1295400"/>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Times New Roman" panose="02020603050405020304" pitchFamily="18" charset="0"/>
                <a:cs typeface="Times New Roman" panose="02020603050405020304" pitchFamily="18" charset="0"/>
              </a:rPr>
              <a:t>C. </a:t>
            </a:r>
            <a:r>
              <a:rPr lang="en-US" sz="2000" dirty="0" err="1" smtClean="0">
                <a:solidFill>
                  <a:schemeClr val="tx1"/>
                </a:solidFill>
                <a:latin typeface="Times New Roman" panose="02020603050405020304" pitchFamily="18" charset="0"/>
                <a:cs typeface="Times New Roman" panose="02020603050405020304" pitchFamily="18" charset="0"/>
              </a:rPr>
              <a:t>Ánh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từ</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chiếc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đèn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bàn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của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ông</a:t>
            </a:r>
            <a:r>
              <a:rPr lang="en-US" sz="2000" dirty="0" smtClean="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7609140" y="3143250"/>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a:fillRect/>
          </a:stretch>
        </p:blipFill>
        <p:spPr>
          <a:xfrm rot="20516356">
            <a:off x="4093815" y="1775219"/>
            <a:ext cx="1420745" cy="1484293"/>
          </a:xfrm>
          <a:prstGeom prst="rect">
            <a:avLst/>
          </a:prstGeom>
        </p:spPr>
      </p:pic>
      <p:sp>
        <p:nvSpPr>
          <p:cNvPr id="13" name="Cloud 12"/>
          <p:cNvSpPr/>
          <p:nvPr/>
        </p:nvSpPr>
        <p:spPr>
          <a:xfrm>
            <a:off x="3269328" y="3486150"/>
            <a:ext cx="2819400" cy="1295400"/>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Times New Roman" panose="02020603050405020304" pitchFamily="18" charset="0"/>
                <a:cs typeface="Times New Roman" panose="02020603050405020304" pitchFamily="18" charset="0"/>
              </a:rPr>
              <a:t>B. </a:t>
            </a:r>
            <a:r>
              <a:rPr lang="en-US" sz="2000" dirty="0" err="1" smtClean="0">
                <a:solidFill>
                  <a:schemeClr val="tx1"/>
                </a:solidFill>
                <a:latin typeface="Times New Roman" panose="02020603050405020304" pitchFamily="18" charset="0"/>
                <a:cs typeface="Times New Roman" panose="02020603050405020304" pitchFamily="18" charset="0"/>
              </a:rPr>
              <a:t>Ánh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trăng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chiếu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nhà</a:t>
            </a:r>
            <a:endParaRPr lang="en-US" sz="2000" dirty="0" smtClean="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4553868" y="3158639"/>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9"/>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27" presetClass="emph" presetSubtype="0" fill="remove" nodeType="clickEffect">
                                  <p:stCondLst>
                                    <p:cond delay="0"/>
                                  </p:stCondLst>
                                  <p:childTnLst>
                                    <p:animClr clrSpc="rgb" dir="cw">
                                      <p:cBhvr override="childStyle">
                                        <p:cTn id="68" dur="250" autoRev="1" fill="remove"/>
                                        <p:tgtEl>
                                          <p:spTgt spid="5"/>
                                        </p:tgtEl>
                                        <p:attrNameLst>
                                          <p:attrName>style.color</p:attrName>
                                        </p:attrNameLst>
                                      </p:cBhvr>
                                      <p:to>
                                        <a:schemeClr val="bg1"/>
                                      </p:to>
                                    </p:animClr>
                                    <p:animClr clrSpc="rgb" dir="cw">
                                      <p:cBhvr>
                                        <p:cTn id="69" dur="250" autoRev="1" fill="remove"/>
                                        <p:tgtEl>
                                          <p:spTgt spid="5"/>
                                        </p:tgtEl>
                                        <p:attrNameLst>
                                          <p:attrName>fillcolor</p:attrName>
                                        </p:attrNameLst>
                                      </p:cBhvr>
                                      <p:to>
                                        <a:schemeClr val="bg1"/>
                                      </p:to>
                                    </p:animClr>
                                    <p:set>
                                      <p:cBhvr>
                                        <p:cTn id="70" dur="250" autoRev="1" fill="remove"/>
                                        <p:tgtEl>
                                          <p:spTgt spid="5"/>
                                        </p:tgtEl>
                                        <p:attrNameLst>
                                          <p:attrName>fill.type</p:attrName>
                                        </p:attrNameLst>
                                      </p:cBhvr>
                                      <p:to>
                                        <p:strVal val="solid"/>
                                      </p:to>
                                    </p:set>
                                    <p:set>
                                      <p:cBhvr>
                                        <p:cTn id="71" dur="250" autoRev="1" fill="remove"/>
                                        <p:tgtEl>
                                          <p:spTgt spid="5"/>
                                        </p:tgtEl>
                                        <p:attrNameLst>
                                          <p:attrName>fill.on</p:attrName>
                                        </p:attrNameLst>
                                      </p:cBhvr>
                                      <p:to>
                                        <p:strVal val="true"/>
                                      </p:to>
                                    </p:set>
                                  </p:childTnLst>
                                </p:cTn>
                              </p:par>
                              <p:par>
                                <p:cTn id="72" presetID="27" presetClass="emph" presetSubtype="0" fill="remove" grpId="1" nodeType="withEffect">
                                  <p:stCondLst>
                                    <p:cond delay="0"/>
                                  </p:stCondLst>
                                  <p:childTnLst>
                                    <p:animClr clrSpc="rgb" dir="cw">
                                      <p:cBhvr override="childStyle">
                                        <p:cTn id="73" dur="250" autoRev="1" fill="remove"/>
                                        <p:tgtEl>
                                          <p:spTgt spid="6"/>
                                        </p:tgtEl>
                                        <p:attrNameLst>
                                          <p:attrName>style.color</p:attrName>
                                        </p:attrNameLst>
                                      </p:cBhvr>
                                      <p:to>
                                        <a:schemeClr val="bg1"/>
                                      </p:to>
                                    </p:animClr>
                                    <p:animClr clrSpc="rgb" dir="cw">
                                      <p:cBhvr>
                                        <p:cTn id="74" dur="250" autoRev="1" fill="remove"/>
                                        <p:tgtEl>
                                          <p:spTgt spid="6"/>
                                        </p:tgtEl>
                                        <p:attrNameLst>
                                          <p:attrName>fillcolor</p:attrName>
                                        </p:attrNameLst>
                                      </p:cBhvr>
                                      <p:to>
                                        <a:schemeClr val="bg1"/>
                                      </p:to>
                                    </p:animClr>
                                    <p:set>
                                      <p:cBhvr>
                                        <p:cTn id="75" dur="250" autoRev="1" fill="remove"/>
                                        <p:tgtEl>
                                          <p:spTgt spid="6"/>
                                        </p:tgtEl>
                                        <p:attrNameLst>
                                          <p:attrName>fill.type</p:attrName>
                                        </p:attrNameLst>
                                      </p:cBhvr>
                                      <p:to>
                                        <p:strVal val="solid"/>
                                      </p:to>
                                    </p:set>
                                    <p:set>
                                      <p:cBhvr>
                                        <p:cTn id="76" dur="250" autoRev="1" fill="remove"/>
                                        <p:tgtEl>
                                          <p:spTgt spid="6"/>
                                        </p:tgtEl>
                                        <p:attrNameLst>
                                          <p:attrName>fill.on</p:attrName>
                                        </p:attrNameLst>
                                      </p:cBhvr>
                                      <p:to>
                                        <p:strVal val="true"/>
                                      </p:to>
                                    </p:set>
                                  </p:childTnLst>
                                </p:cTn>
                              </p:par>
                              <p:par>
                                <p:cTn id="77" presetID="27" presetClass="emph" presetSubtype="0" fill="remove" grpId="1" nodeType="withEffect">
                                  <p:stCondLst>
                                    <p:cond delay="0"/>
                                  </p:stCondLst>
                                  <p:childTnLst>
                                    <p:animClr clrSpc="rgb" dir="cw">
                                      <p:cBhvr override="childStyle">
                                        <p:cTn id="78" dur="250" autoRev="1" fill="remove"/>
                                        <p:tgtEl>
                                          <p:spTgt spid="7"/>
                                        </p:tgtEl>
                                        <p:attrNameLst>
                                          <p:attrName>style.color</p:attrName>
                                        </p:attrNameLst>
                                      </p:cBhvr>
                                      <p:to>
                                        <a:schemeClr val="bg1"/>
                                      </p:to>
                                    </p:animClr>
                                    <p:animClr clrSpc="rgb" dir="cw">
                                      <p:cBhvr>
                                        <p:cTn id="79" dur="250" autoRev="1" fill="remove"/>
                                        <p:tgtEl>
                                          <p:spTgt spid="7"/>
                                        </p:tgtEl>
                                        <p:attrNameLst>
                                          <p:attrName>fillcolor</p:attrName>
                                        </p:attrNameLst>
                                      </p:cBhvr>
                                      <p:to>
                                        <a:schemeClr val="bg1"/>
                                      </p:to>
                                    </p:animClr>
                                    <p:set>
                                      <p:cBhvr>
                                        <p:cTn id="80" dur="250" autoRev="1" fill="remove"/>
                                        <p:tgtEl>
                                          <p:spTgt spid="7"/>
                                        </p:tgtEl>
                                        <p:attrNameLst>
                                          <p:attrName>fill.type</p:attrName>
                                        </p:attrNameLst>
                                      </p:cBhvr>
                                      <p:to>
                                        <p:strVal val="solid"/>
                                      </p:to>
                                    </p:set>
                                    <p:set>
                                      <p:cBhvr>
                                        <p:cTn id="81" dur="250" autoRev="1" fill="remove"/>
                                        <p:tgtEl>
                                          <p:spTgt spid="7"/>
                                        </p:tgtEl>
                                        <p:attrNameLst>
                                          <p:attrName>fill.on</p:attrName>
                                        </p:attrNameLst>
                                      </p:cBhvr>
                                      <p:to>
                                        <p:strVal val="true"/>
                                      </p:to>
                                    </p:set>
                                  </p:childTnLst>
                                </p:cTn>
                              </p:par>
                              <p:par>
                                <p:cTn id="82" presetID="27" presetClass="emph" presetSubtype="0" fill="remove" nodeType="withEffect">
                                  <p:stCondLst>
                                    <p:cond delay="0"/>
                                  </p:stCondLst>
                                  <p:childTnLst>
                                    <p:animClr clrSpc="rgb" dir="cw">
                                      <p:cBhvr override="childStyle">
                                        <p:cTn id="83" dur="250" autoRev="1" fill="remove"/>
                                        <p:tgtEl>
                                          <p:spTgt spid="8"/>
                                        </p:tgtEl>
                                        <p:attrNameLst>
                                          <p:attrName>style.color</p:attrName>
                                        </p:attrNameLst>
                                      </p:cBhvr>
                                      <p:to>
                                        <a:schemeClr val="bg1"/>
                                      </p:to>
                                    </p:animClr>
                                    <p:animClr clrSpc="rgb" dir="cw">
                                      <p:cBhvr>
                                        <p:cTn id="84" dur="250" autoRev="1" fill="remove"/>
                                        <p:tgtEl>
                                          <p:spTgt spid="8"/>
                                        </p:tgtEl>
                                        <p:attrNameLst>
                                          <p:attrName>fillcolor</p:attrName>
                                        </p:attrNameLst>
                                      </p:cBhvr>
                                      <p:to>
                                        <a:schemeClr val="bg1"/>
                                      </p:to>
                                    </p:animClr>
                                    <p:set>
                                      <p:cBhvr>
                                        <p:cTn id="85" dur="250" autoRev="1" fill="remove"/>
                                        <p:tgtEl>
                                          <p:spTgt spid="8"/>
                                        </p:tgtEl>
                                        <p:attrNameLst>
                                          <p:attrName>fill.type</p:attrName>
                                        </p:attrNameLst>
                                      </p:cBhvr>
                                      <p:to>
                                        <p:strVal val="solid"/>
                                      </p:to>
                                    </p:set>
                                    <p:set>
                                      <p:cBhvr>
                                        <p:cTn id="86" dur="250" autoRev="1" fill="remove"/>
                                        <p:tgtEl>
                                          <p:spTgt spid="8"/>
                                        </p:tgtEl>
                                        <p:attrNameLst>
                                          <p:attrName>fill.on</p:attrName>
                                        </p:attrNameLst>
                                      </p:cBhvr>
                                      <p:to>
                                        <p:strVal val="true"/>
                                      </p:to>
                                    </p:set>
                                  </p:childTnLst>
                                </p:cTn>
                              </p:par>
                              <p:par>
                                <p:cTn id="87" presetID="27" presetClass="emph" presetSubtype="0" fill="remove" grpId="1" nodeType="withEffect">
                                  <p:stCondLst>
                                    <p:cond delay="0"/>
                                  </p:stCondLst>
                                  <p:childTnLst>
                                    <p:animClr clrSpc="rgb" dir="cw">
                                      <p:cBhvr override="childStyle">
                                        <p:cTn id="88" dur="250" autoRev="1" fill="remove"/>
                                        <p:tgtEl>
                                          <p:spTgt spid="9"/>
                                        </p:tgtEl>
                                        <p:attrNameLst>
                                          <p:attrName>style.color</p:attrName>
                                        </p:attrNameLst>
                                      </p:cBhvr>
                                      <p:to>
                                        <a:schemeClr val="bg1"/>
                                      </p:to>
                                    </p:animClr>
                                    <p:animClr clrSpc="rgb" dir="cw">
                                      <p:cBhvr>
                                        <p:cTn id="89" dur="250" autoRev="1" fill="remove"/>
                                        <p:tgtEl>
                                          <p:spTgt spid="9"/>
                                        </p:tgtEl>
                                        <p:attrNameLst>
                                          <p:attrName>fillcolor</p:attrName>
                                        </p:attrNameLst>
                                      </p:cBhvr>
                                      <p:to>
                                        <a:schemeClr val="bg1"/>
                                      </p:to>
                                    </p:animClr>
                                    <p:set>
                                      <p:cBhvr>
                                        <p:cTn id="90" dur="250" autoRev="1" fill="remove"/>
                                        <p:tgtEl>
                                          <p:spTgt spid="9"/>
                                        </p:tgtEl>
                                        <p:attrNameLst>
                                          <p:attrName>fill.type</p:attrName>
                                        </p:attrNameLst>
                                      </p:cBhvr>
                                      <p:to>
                                        <p:strVal val="solid"/>
                                      </p:to>
                                    </p:set>
                                    <p:set>
                                      <p:cBhvr>
                                        <p:cTn id="91" dur="250" autoRev="1" fill="remove"/>
                                        <p:tgtEl>
                                          <p:spTgt spid="9"/>
                                        </p:tgtEl>
                                        <p:attrNameLst>
                                          <p:attrName>fill.on</p:attrName>
                                        </p:attrNameLst>
                                      </p:cBhvr>
                                      <p:to>
                                        <p:strVal val="true"/>
                                      </p:to>
                                    </p:set>
                                  </p:childTnLst>
                                </p:cTn>
                              </p:par>
                              <p:par>
                                <p:cTn id="92" presetID="27" presetClass="emph" presetSubtype="0" fill="remove" grpId="1" nodeType="withEffect">
                                  <p:stCondLst>
                                    <p:cond delay="0"/>
                                  </p:stCondLst>
                                  <p:childTnLst>
                                    <p:animClr clrSpc="rgb" dir="cw">
                                      <p:cBhvr override="childStyle">
                                        <p:cTn id="93" dur="250" autoRev="1" fill="remove"/>
                                        <p:tgtEl>
                                          <p:spTgt spid="10"/>
                                        </p:tgtEl>
                                        <p:attrNameLst>
                                          <p:attrName>style.color</p:attrName>
                                        </p:attrNameLst>
                                      </p:cBhvr>
                                      <p:to>
                                        <a:schemeClr val="bg1"/>
                                      </p:to>
                                    </p:animClr>
                                    <p:animClr clrSpc="rgb" dir="cw">
                                      <p:cBhvr>
                                        <p:cTn id="94" dur="250" autoRev="1" fill="remove"/>
                                        <p:tgtEl>
                                          <p:spTgt spid="10"/>
                                        </p:tgtEl>
                                        <p:attrNameLst>
                                          <p:attrName>fillcolor</p:attrName>
                                        </p:attrNameLst>
                                      </p:cBhvr>
                                      <p:to>
                                        <a:schemeClr val="bg1"/>
                                      </p:to>
                                    </p:animClr>
                                    <p:set>
                                      <p:cBhvr>
                                        <p:cTn id="95" dur="250" autoRev="1" fill="remove"/>
                                        <p:tgtEl>
                                          <p:spTgt spid="10"/>
                                        </p:tgtEl>
                                        <p:attrNameLst>
                                          <p:attrName>fill.type</p:attrName>
                                        </p:attrNameLst>
                                      </p:cBhvr>
                                      <p:to>
                                        <p:strVal val="solid"/>
                                      </p:to>
                                    </p:set>
                                    <p:set>
                                      <p:cBhvr>
                                        <p:cTn id="96" dur="250" autoRev="1" fill="remove"/>
                                        <p:tgtEl>
                                          <p:spTgt spid="10"/>
                                        </p:tgtEl>
                                        <p:attrNameLst>
                                          <p:attrName>fill.on</p:attrName>
                                        </p:attrNameLst>
                                      </p:cBhvr>
                                      <p:to>
                                        <p:strVal val="true"/>
                                      </p:to>
                                    </p:set>
                                  </p:childTnLst>
                                </p:cTn>
                              </p:par>
                              <p:par>
                                <p:cTn id="97" presetID="27" presetClass="emph" presetSubtype="0" fill="remove" nodeType="withEffect">
                                  <p:stCondLst>
                                    <p:cond delay="0"/>
                                  </p:stCondLst>
                                  <p:childTnLst>
                                    <p:animClr clrSpc="rgb" dir="cw">
                                      <p:cBhvr override="childStyle">
                                        <p:cTn id="98" dur="250" autoRev="1" fill="remove"/>
                                        <p:tgtEl>
                                          <p:spTgt spid="12"/>
                                        </p:tgtEl>
                                        <p:attrNameLst>
                                          <p:attrName>style.color</p:attrName>
                                        </p:attrNameLst>
                                      </p:cBhvr>
                                      <p:to>
                                        <a:schemeClr val="bg1"/>
                                      </p:to>
                                    </p:animClr>
                                    <p:animClr clrSpc="rgb" dir="cw">
                                      <p:cBhvr>
                                        <p:cTn id="99" dur="250" autoRev="1" fill="remove"/>
                                        <p:tgtEl>
                                          <p:spTgt spid="12"/>
                                        </p:tgtEl>
                                        <p:attrNameLst>
                                          <p:attrName>fillcolor</p:attrName>
                                        </p:attrNameLst>
                                      </p:cBhvr>
                                      <p:to>
                                        <a:schemeClr val="bg1"/>
                                      </p:to>
                                    </p:animClr>
                                    <p:set>
                                      <p:cBhvr>
                                        <p:cTn id="100" dur="250" autoRev="1" fill="remove"/>
                                        <p:tgtEl>
                                          <p:spTgt spid="12"/>
                                        </p:tgtEl>
                                        <p:attrNameLst>
                                          <p:attrName>fill.type</p:attrName>
                                        </p:attrNameLst>
                                      </p:cBhvr>
                                      <p:to>
                                        <p:strVal val="solid"/>
                                      </p:to>
                                    </p:set>
                                    <p:set>
                                      <p:cBhvr>
                                        <p:cTn id="101" dur="250" autoRev="1" fill="remove"/>
                                        <p:tgtEl>
                                          <p:spTgt spid="12"/>
                                        </p:tgtEl>
                                        <p:attrNameLst>
                                          <p:attrName>fill.on</p:attrName>
                                        </p:attrNameLst>
                                      </p:cBhvr>
                                      <p:to>
                                        <p:strVal val="true"/>
                                      </p:to>
                                    </p:set>
                                  </p:childTnLst>
                                </p:cTn>
                              </p:par>
                              <p:par>
                                <p:cTn id="102" presetID="27" presetClass="emph" presetSubtype="0" fill="remove" grpId="1" nodeType="withEffect">
                                  <p:stCondLst>
                                    <p:cond delay="0"/>
                                  </p:stCondLst>
                                  <p:childTnLst>
                                    <p:animClr clrSpc="rgb" dir="cw">
                                      <p:cBhvr override="childStyle">
                                        <p:cTn id="103" dur="250" autoRev="1" fill="remove"/>
                                        <p:tgtEl>
                                          <p:spTgt spid="13"/>
                                        </p:tgtEl>
                                        <p:attrNameLst>
                                          <p:attrName>style.color</p:attrName>
                                        </p:attrNameLst>
                                      </p:cBhvr>
                                      <p:to>
                                        <a:schemeClr val="bg1"/>
                                      </p:to>
                                    </p:animClr>
                                    <p:animClr clrSpc="rgb" dir="cw">
                                      <p:cBhvr>
                                        <p:cTn id="104" dur="250" autoRev="1" fill="remove"/>
                                        <p:tgtEl>
                                          <p:spTgt spid="13"/>
                                        </p:tgtEl>
                                        <p:attrNameLst>
                                          <p:attrName>fillcolor</p:attrName>
                                        </p:attrNameLst>
                                      </p:cBhvr>
                                      <p:to>
                                        <a:schemeClr val="bg1"/>
                                      </p:to>
                                    </p:animClr>
                                    <p:set>
                                      <p:cBhvr>
                                        <p:cTn id="105" dur="250" autoRev="1" fill="remove"/>
                                        <p:tgtEl>
                                          <p:spTgt spid="13"/>
                                        </p:tgtEl>
                                        <p:attrNameLst>
                                          <p:attrName>fill.type</p:attrName>
                                        </p:attrNameLst>
                                      </p:cBhvr>
                                      <p:to>
                                        <p:strVal val="solid"/>
                                      </p:to>
                                    </p:set>
                                    <p:set>
                                      <p:cBhvr>
                                        <p:cTn id="106" dur="250" autoRev="1" fill="remove"/>
                                        <p:tgtEl>
                                          <p:spTgt spid="13"/>
                                        </p:tgtEl>
                                        <p:attrNameLst>
                                          <p:attrName>fill.on</p:attrName>
                                        </p:attrNameLst>
                                      </p:cBhvr>
                                      <p:to>
                                        <p:strVal val="true"/>
                                      </p:to>
                                    </p:set>
                                  </p:childTnLst>
                                </p:cTn>
                              </p:par>
                              <p:par>
                                <p:cTn id="107" presetID="27" presetClass="emph" presetSubtype="0" fill="remove" grpId="1" nodeType="withEffect">
                                  <p:stCondLst>
                                    <p:cond delay="0"/>
                                  </p:stCondLst>
                                  <p:childTnLst>
                                    <p:animClr clrSpc="rgb" dir="cw">
                                      <p:cBhvr override="childStyle">
                                        <p:cTn id="108" dur="250" autoRev="1" fill="remove"/>
                                        <p:tgtEl>
                                          <p:spTgt spid="14"/>
                                        </p:tgtEl>
                                        <p:attrNameLst>
                                          <p:attrName>style.color</p:attrName>
                                        </p:attrNameLst>
                                      </p:cBhvr>
                                      <p:to>
                                        <a:schemeClr val="bg1"/>
                                      </p:to>
                                    </p:animClr>
                                    <p:animClr clrSpc="rgb" dir="cw">
                                      <p:cBhvr>
                                        <p:cTn id="109" dur="250" autoRev="1" fill="remove"/>
                                        <p:tgtEl>
                                          <p:spTgt spid="14"/>
                                        </p:tgtEl>
                                        <p:attrNameLst>
                                          <p:attrName>fillcolor</p:attrName>
                                        </p:attrNameLst>
                                      </p:cBhvr>
                                      <p:to>
                                        <a:schemeClr val="bg1"/>
                                      </p:to>
                                    </p:animClr>
                                    <p:set>
                                      <p:cBhvr>
                                        <p:cTn id="110" dur="250" autoRev="1" fill="remove"/>
                                        <p:tgtEl>
                                          <p:spTgt spid="14"/>
                                        </p:tgtEl>
                                        <p:attrNameLst>
                                          <p:attrName>fill.type</p:attrName>
                                        </p:attrNameLst>
                                      </p:cBhvr>
                                      <p:to>
                                        <p:strVal val="solid"/>
                                      </p:to>
                                    </p:set>
                                    <p:set>
                                      <p:cBhvr>
                                        <p:cTn id="111" dur="250" autoRev="1" fill="remove"/>
                                        <p:tgtEl>
                                          <p:spTgt spid="14"/>
                                        </p:tgtEl>
                                        <p:attrNameLst>
                                          <p:attrName>fill.on</p:attrName>
                                        </p:attrNameLst>
                                      </p:cBhvr>
                                      <p:to>
                                        <p:strVal val="true"/>
                                      </p:to>
                                    </p:set>
                                  </p:childTnLst>
                                </p:cTn>
                              </p:par>
                              <p:par>
                                <p:cTn id="112" presetID="32" presetClass="emph" presetSubtype="0" repeatCount="3000" fill="hold" nodeType="withEffect">
                                  <p:stCondLst>
                                    <p:cond delay="0"/>
                                  </p:stCondLst>
                                  <p:childTnLst>
                                    <p:animRot by="120000">
                                      <p:cBhvr>
                                        <p:cTn id="113" dur="100" fill="hold">
                                          <p:stCondLst>
                                            <p:cond delay="0"/>
                                          </p:stCondLst>
                                        </p:cTn>
                                        <p:tgtEl>
                                          <p:spTgt spid="5"/>
                                        </p:tgtEl>
                                        <p:attrNameLst>
                                          <p:attrName>r</p:attrName>
                                        </p:attrNameLst>
                                      </p:cBhvr>
                                    </p:animRot>
                                    <p:animRot by="-240000">
                                      <p:cBhvr>
                                        <p:cTn id="114" dur="200" fill="hold">
                                          <p:stCondLst>
                                            <p:cond delay="200"/>
                                          </p:stCondLst>
                                        </p:cTn>
                                        <p:tgtEl>
                                          <p:spTgt spid="5"/>
                                        </p:tgtEl>
                                        <p:attrNameLst>
                                          <p:attrName>r</p:attrName>
                                        </p:attrNameLst>
                                      </p:cBhvr>
                                    </p:animRot>
                                    <p:animRot by="240000">
                                      <p:cBhvr>
                                        <p:cTn id="115" dur="200" fill="hold">
                                          <p:stCondLst>
                                            <p:cond delay="400"/>
                                          </p:stCondLst>
                                        </p:cTn>
                                        <p:tgtEl>
                                          <p:spTgt spid="5"/>
                                        </p:tgtEl>
                                        <p:attrNameLst>
                                          <p:attrName>r</p:attrName>
                                        </p:attrNameLst>
                                      </p:cBhvr>
                                    </p:animRot>
                                    <p:animRot by="-240000">
                                      <p:cBhvr>
                                        <p:cTn id="116" dur="200" fill="hold">
                                          <p:stCondLst>
                                            <p:cond delay="600"/>
                                          </p:stCondLst>
                                        </p:cTn>
                                        <p:tgtEl>
                                          <p:spTgt spid="5"/>
                                        </p:tgtEl>
                                        <p:attrNameLst>
                                          <p:attrName>r</p:attrName>
                                        </p:attrNameLst>
                                      </p:cBhvr>
                                    </p:animRot>
                                    <p:animRot by="120000">
                                      <p:cBhvr>
                                        <p:cTn id="117" dur="200" fill="hold">
                                          <p:stCondLst>
                                            <p:cond delay="800"/>
                                          </p:stCondLst>
                                        </p:cTn>
                                        <p:tgtEl>
                                          <p:spTgt spid="5"/>
                                        </p:tgtEl>
                                        <p:attrNameLst>
                                          <p:attrName>r</p:attrName>
                                        </p:attrNameLst>
                                      </p:cBhvr>
                                    </p:animRot>
                                  </p:childTnLst>
                                </p:cTn>
                              </p:par>
                              <p:par>
                                <p:cTn id="118" presetID="32" presetClass="emph" presetSubtype="0" repeatCount="3000" fill="hold" grpId="2" nodeType="withEffect">
                                  <p:stCondLst>
                                    <p:cond delay="0"/>
                                  </p:stCondLst>
                                  <p:childTnLst>
                                    <p:animRot by="120000">
                                      <p:cBhvr>
                                        <p:cTn id="119" dur="100" fill="hold">
                                          <p:stCondLst>
                                            <p:cond delay="0"/>
                                          </p:stCondLst>
                                        </p:cTn>
                                        <p:tgtEl>
                                          <p:spTgt spid="6"/>
                                        </p:tgtEl>
                                        <p:attrNameLst>
                                          <p:attrName>r</p:attrName>
                                        </p:attrNameLst>
                                      </p:cBhvr>
                                    </p:animRot>
                                    <p:animRot by="-240000">
                                      <p:cBhvr>
                                        <p:cTn id="120" dur="200" fill="hold">
                                          <p:stCondLst>
                                            <p:cond delay="200"/>
                                          </p:stCondLst>
                                        </p:cTn>
                                        <p:tgtEl>
                                          <p:spTgt spid="6"/>
                                        </p:tgtEl>
                                        <p:attrNameLst>
                                          <p:attrName>r</p:attrName>
                                        </p:attrNameLst>
                                      </p:cBhvr>
                                    </p:animRot>
                                    <p:animRot by="240000">
                                      <p:cBhvr>
                                        <p:cTn id="121" dur="200" fill="hold">
                                          <p:stCondLst>
                                            <p:cond delay="400"/>
                                          </p:stCondLst>
                                        </p:cTn>
                                        <p:tgtEl>
                                          <p:spTgt spid="6"/>
                                        </p:tgtEl>
                                        <p:attrNameLst>
                                          <p:attrName>r</p:attrName>
                                        </p:attrNameLst>
                                      </p:cBhvr>
                                    </p:animRot>
                                    <p:animRot by="-240000">
                                      <p:cBhvr>
                                        <p:cTn id="122" dur="200" fill="hold">
                                          <p:stCondLst>
                                            <p:cond delay="600"/>
                                          </p:stCondLst>
                                        </p:cTn>
                                        <p:tgtEl>
                                          <p:spTgt spid="6"/>
                                        </p:tgtEl>
                                        <p:attrNameLst>
                                          <p:attrName>r</p:attrName>
                                        </p:attrNameLst>
                                      </p:cBhvr>
                                    </p:animRot>
                                    <p:animRot by="120000">
                                      <p:cBhvr>
                                        <p:cTn id="123" dur="200" fill="hold">
                                          <p:stCondLst>
                                            <p:cond delay="800"/>
                                          </p:stCondLst>
                                        </p:cTn>
                                        <p:tgtEl>
                                          <p:spTgt spid="6"/>
                                        </p:tgtEl>
                                        <p:attrNameLst>
                                          <p:attrName>r</p:attrName>
                                        </p:attrNameLst>
                                      </p:cBhvr>
                                    </p:animRot>
                                  </p:childTnLst>
                                </p:cTn>
                              </p:par>
                              <p:par>
                                <p:cTn id="124" presetID="32" presetClass="emph" presetSubtype="0" repeatCount="3000" fill="hold" grpId="2" nodeType="withEffect">
                                  <p:stCondLst>
                                    <p:cond delay="0"/>
                                  </p:stCondLst>
                                  <p:childTnLst>
                                    <p:animRot by="120000">
                                      <p:cBhvr>
                                        <p:cTn id="125" dur="100" fill="hold">
                                          <p:stCondLst>
                                            <p:cond delay="0"/>
                                          </p:stCondLst>
                                        </p:cTn>
                                        <p:tgtEl>
                                          <p:spTgt spid="7"/>
                                        </p:tgtEl>
                                        <p:attrNameLst>
                                          <p:attrName>r</p:attrName>
                                        </p:attrNameLst>
                                      </p:cBhvr>
                                    </p:animRot>
                                    <p:animRot by="-240000">
                                      <p:cBhvr>
                                        <p:cTn id="126" dur="200" fill="hold">
                                          <p:stCondLst>
                                            <p:cond delay="200"/>
                                          </p:stCondLst>
                                        </p:cTn>
                                        <p:tgtEl>
                                          <p:spTgt spid="7"/>
                                        </p:tgtEl>
                                        <p:attrNameLst>
                                          <p:attrName>r</p:attrName>
                                        </p:attrNameLst>
                                      </p:cBhvr>
                                    </p:animRot>
                                    <p:animRot by="240000">
                                      <p:cBhvr>
                                        <p:cTn id="127" dur="200" fill="hold">
                                          <p:stCondLst>
                                            <p:cond delay="400"/>
                                          </p:stCondLst>
                                        </p:cTn>
                                        <p:tgtEl>
                                          <p:spTgt spid="7"/>
                                        </p:tgtEl>
                                        <p:attrNameLst>
                                          <p:attrName>r</p:attrName>
                                        </p:attrNameLst>
                                      </p:cBhvr>
                                    </p:animRot>
                                    <p:animRot by="-240000">
                                      <p:cBhvr>
                                        <p:cTn id="128" dur="200" fill="hold">
                                          <p:stCondLst>
                                            <p:cond delay="600"/>
                                          </p:stCondLst>
                                        </p:cTn>
                                        <p:tgtEl>
                                          <p:spTgt spid="7"/>
                                        </p:tgtEl>
                                        <p:attrNameLst>
                                          <p:attrName>r</p:attrName>
                                        </p:attrNameLst>
                                      </p:cBhvr>
                                    </p:animRot>
                                    <p:animRot by="120000">
                                      <p:cBhvr>
                                        <p:cTn id="129" dur="200" fill="hold">
                                          <p:stCondLst>
                                            <p:cond delay="800"/>
                                          </p:stCondLst>
                                        </p:cTn>
                                        <p:tgtEl>
                                          <p:spTgt spid="7"/>
                                        </p:tgtEl>
                                        <p:attrNameLst>
                                          <p:attrName>r</p:attrName>
                                        </p:attrNameLst>
                                      </p:cBhvr>
                                    </p:animRot>
                                  </p:childTnLst>
                                </p:cTn>
                              </p:par>
                              <p:par>
                                <p:cTn id="130" presetID="32" presetClass="emph" presetSubtype="0" repeatCount="3000" fill="hold" nodeType="withEffect">
                                  <p:stCondLst>
                                    <p:cond delay="0"/>
                                  </p:stCondLst>
                                  <p:childTnLst>
                                    <p:animRot by="120000">
                                      <p:cBhvr>
                                        <p:cTn id="131" dur="100" fill="hold">
                                          <p:stCondLst>
                                            <p:cond delay="0"/>
                                          </p:stCondLst>
                                        </p:cTn>
                                        <p:tgtEl>
                                          <p:spTgt spid="8"/>
                                        </p:tgtEl>
                                        <p:attrNameLst>
                                          <p:attrName>r</p:attrName>
                                        </p:attrNameLst>
                                      </p:cBhvr>
                                    </p:animRot>
                                    <p:animRot by="-240000">
                                      <p:cBhvr>
                                        <p:cTn id="132" dur="200" fill="hold">
                                          <p:stCondLst>
                                            <p:cond delay="200"/>
                                          </p:stCondLst>
                                        </p:cTn>
                                        <p:tgtEl>
                                          <p:spTgt spid="8"/>
                                        </p:tgtEl>
                                        <p:attrNameLst>
                                          <p:attrName>r</p:attrName>
                                        </p:attrNameLst>
                                      </p:cBhvr>
                                    </p:animRot>
                                    <p:animRot by="240000">
                                      <p:cBhvr>
                                        <p:cTn id="133" dur="200" fill="hold">
                                          <p:stCondLst>
                                            <p:cond delay="400"/>
                                          </p:stCondLst>
                                        </p:cTn>
                                        <p:tgtEl>
                                          <p:spTgt spid="8"/>
                                        </p:tgtEl>
                                        <p:attrNameLst>
                                          <p:attrName>r</p:attrName>
                                        </p:attrNameLst>
                                      </p:cBhvr>
                                    </p:animRot>
                                    <p:animRot by="-240000">
                                      <p:cBhvr>
                                        <p:cTn id="134" dur="200" fill="hold">
                                          <p:stCondLst>
                                            <p:cond delay="600"/>
                                          </p:stCondLst>
                                        </p:cTn>
                                        <p:tgtEl>
                                          <p:spTgt spid="8"/>
                                        </p:tgtEl>
                                        <p:attrNameLst>
                                          <p:attrName>r</p:attrName>
                                        </p:attrNameLst>
                                      </p:cBhvr>
                                    </p:animRot>
                                    <p:animRot by="120000">
                                      <p:cBhvr>
                                        <p:cTn id="135" dur="200" fill="hold">
                                          <p:stCondLst>
                                            <p:cond delay="800"/>
                                          </p:stCondLst>
                                        </p:cTn>
                                        <p:tgtEl>
                                          <p:spTgt spid="8"/>
                                        </p:tgtEl>
                                        <p:attrNameLst>
                                          <p:attrName>r</p:attrName>
                                        </p:attrNameLst>
                                      </p:cBhvr>
                                    </p:animRot>
                                  </p:childTnLst>
                                </p:cTn>
                              </p:par>
                              <p:par>
                                <p:cTn id="136" presetID="32" presetClass="emph" presetSubtype="0" repeatCount="3000" fill="hold" grpId="2" nodeType="withEffect">
                                  <p:stCondLst>
                                    <p:cond delay="0"/>
                                  </p:stCondLst>
                                  <p:childTnLst>
                                    <p:animRot by="120000">
                                      <p:cBhvr>
                                        <p:cTn id="137" dur="100" fill="hold">
                                          <p:stCondLst>
                                            <p:cond delay="0"/>
                                          </p:stCondLst>
                                        </p:cTn>
                                        <p:tgtEl>
                                          <p:spTgt spid="9"/>
                                        </p:tgtEl>
                                        <p:attrNameLst>
                                          <p:attrName>r</p:attrName>
                                        </p:attrNameLst>
                                      </p:cBhvr>
                                    </p:animRot>
                                    <p:animRot by="-240000">
                                      <p:cBhvr>
                                        <p:cTn id="138" dur="200" fill="hold">
                                          <p:stCondLst>
                                            <p:cond delay="200"/>
                                          </p:stCondLst>
                                        </p:cTn>
                                        <p:tgtEl>
                                          <p:spTgt spid="9"/>
                                        </p:tgtEl>
                                        <p:attrNameLst>
                                          <p:attrName>r</p:attrName>
                                        </p:attrNameLst>
                                      </p:cBhvr>
                                    </p:animRot>
                                    <p:animRot by="240000">
                                      <p:cBhvr>
                                        <p:cTn id="139" dur="200" fill="hold">
                                          <p:stCondLst>
                                            <p:cond delay="400"/>
                                          </p:stCondLst>
                                        </p:cTn>
                                        <p:tgtEl>
                                          <p:spTgt spid="9"/>
                                        </p:tgtEl>
                                        <p:attrNameLst>
                                          <p:attrName>r</p:attrName>
                                        </p:attrNameLst>
                                      </p:cBhvr>
                                    </p:animRot>
                                    <p:animRot by="-240000">
                                      <p:cBhvr>
                                        <p:cTn id="140" dur="200" fill="hold">
                                          <p:stCondLst>
                                            <p:cond delay="600"/>
                                          </p:stCondLst>
                                        </p:cTn>
                                        <p:tgtEl>
                                          <p:spTgt spid="9"/>
                                        </p:tgtEl>
                                        <p:attrNameLst>
                                          <p:attrName>r</p:attrName>
                                        </p:attrNameLst>
                                      </p:cBhvr>
                                    </p:animRot>
                                    <p:animRot by="120000">
                                      <p:cBhvr>
                                        <p:cTn id="141" dur="200" fill="hold">
                                          <p:stCondLst>
                                            <p:cond delay="800"/>
                                          </p:stCondLst>
                                        </p:cTn>
                                        <p:tgtEl>
                                          <p:spTgt spid="9"/>
                                        </p:tgtEl>
                                        <p:attrNameLst>
                                          <p:attrName>r</p:attrName>
                                        </p:attrNameLst>
                                      </p:cBhvr>
                                    </p:animRot>
                                  </p:childTnLst>
                                </p:cTn>
                              </p:par>
                              <p:par>
                                <p:cTn id="142" presetID="32" presetClass="emph" presetSubtype="0" repeatCount="3000" fill="hold" grpId="2" nodeType="withEffect">
                                  <p:stCondLst>
                                    <p:cond delay="0"/>
                                  </p:stCondLst>
                                  <p:childTnLst>
                                    <p:animRot by="120000">
                                      <p:cBhvr>
                                        <p:cTn id="143" dur="100" fill="hold">
                                          <p:stCondLst>
                                            <p:cond delay="0"/>
                                          </p:stCondLst>
                                        </p:cTn>
                                        <p:tgtEl>
                                          <p:spTgt spid="10"/>
                                        </p:tgtEl>
                                        <p:attrNameLst>
                                          <p:attrName>r</p:attrName>
                                        </p:attrNameLst>
                                      </p:cBhvr>
                                    </p:animRot>
                                    <p:animRot by="-240000">
                                      <p:cBhvr>
                                        <p:cTn id="144" dur="200" fill="hold">
                                          <p:stCondLst>
                                            <p:cond delay="200"/>
                                          </p:stCondLst>
                                        </p:cTn>
                                        <p:tgtEl>
                                          <p:spTgt spid="10"/>
                                        </p:tgtEl>
                                        <p:attrNameLst>
                                          <p:attrName>r</p:attrName>
                                        </p:attrNameLst>
                                      </p:cBhvr>
                                    </p:animRot>
                                    <p:animRot by="240000">
                                      <p:cBhvr>
                                        <p:cTn id="145" dur="200" fill="hold">
                                          <p:stCondLst>
                                            <p:cond delay="400"/>
                                          </p:stCondLst>
                                        </p:cTn>
                                        <p:tgtEl>
                                          <p:spTgt spid="10"/>
                                        </p:tgtEl>
                                        <p:attrNameLst>
                                          <p:attrName>r</p:attrName>
                                        </p:attrNameLst>
                                      </p:cBhvr>
                                    </p:animRot>
                                    <p:animRot by="-240000">
                                      <p:cBhvr>
                                        <p:cTn id="146" dur="200" fill="hold">
                                          <p:stCondLst>
                                            <p:cond delay="600"/>
                                          </p:stCondLst>
                                        </p:cTn>
                                        <p:tgtEl>
                                          <p:spTgt spid="10"/>
                                        </p:tgtEl>
                                        <p:attrNameLst>
                                          <p:attrName>r</p:attrName>
                                        </p:attrNameLst>
                                      </p:cBhvr>
                                    </p:animRot>
                                    <p:animRot by="120000">
                                      <p:cBhvr>
                                        <p:cTn id="147" dur="200" fill="hold">
                                          <p:stCondLst>
                                            <p:cond delay="800"/>
                                          </p:stCondLst>
                                        </p:cTn>
                                        <p:tgtEl>
                                          <p:spTgt spid="10"/>
                                        </p:tgtEl>
                                        <p:attrNameLst>
                                          <p:attrName>r</p:attrName>
                                        </p:attrNameLst>
                                      </p:cBhvr>
                                    </p:animRot>
                                  </p:childTnLst>
                                </p:cTn>
                              </p:par>
                              <p:par>
                                <p:cTn id="148" presetID="32" presetClass="emph" presetSubtype="0" repeatCount="3000" fill="hold" nodeType="withEffect">
                                  <p:stCondLst>
                                    <p:cond delay="0"/>
                                  </p:stCondLst>
                                  <p:childTnLst>
                                    <p:animRot by="120000">
                                      <p:cBhvr>
                                        <p:cTn id="149" dur="100" fill="hold">
                                          <p:stCondLst>
                                            <p:cond delay="0"/>
                                          </p:stCondLst>
                                        </p:cTn>
                                        <p:tgtEl>
                                          <p:spTgt spid="12"/>
                                        </p:tgtEl>
                                        <p:attrNameLst>
                                          <p:attrName>r</p:attrName>
                                        </p:attrNameLst>
                                      </p:cBhvr>
                                    </p:animRot>
                                    <p:animRot by="-240000">
                                      <p:cBhvr>
                                        <p:cTn id="150" dur="200" fill="hold">
                                          <p:stCondLst>
                                            <p:cond delay="200"/>
                                          </p:stCondLst>
                                        </p:cTn>
                                        <p:tgtEl>
                                          <p:spTgt spid="12"/>
                                        </p:tgtEl>
                                        <p:attrNameLst>
                                          <p:attrName>r</p:attrName>
                                        </p:attrNameLst>
                                      </p:cBhvr>
                                    </p:animRot>
                                    <p:animRot by="240000">
                                      <p:cBhvr>
                                        <p:cTn id="151" dur="200" fill="hold">
                                          <p:stCondLst>
                                            <p:cond delay="400"/>
                                          </p:stCondLst>
                                        </p:cTn>
                                        <p:tgtEl>
                                          <p:spTgt spid="12"/>
                                        </p:tgtEl>
                                        <p:attrNameLst>
                                          <p:attrName>r</p:attrName>
                                        </p:attrNameLst>
                                      </p:cBhvr>
                                    </p:animRot>
                                    <p:animRot by="-240000">
                                      <p:cBhvr>
                                        <p:cTn id="152" dur="200" fill="hold">
                                          <p:stCondLst>
                                            <p:cond delay="600"/>
                                          </p:stCondLst>
                                        </p:cTn>
                                        <p:tgtEl>
                                          <p:spTgt spid="12"/>
                                        </p:tgtEl>
                                        <p:attrNameLst>
                                          <p:attrName>r</p:attrName>
                                        </p:attrNameLst>
                                      </p:cBhvr>
                                    </p:animRot>
                                    <p:animRot by="120000">
                                      <p:cBhvr>
                                        <p:cTn id="153" dur="200" fill="hold">
                                          <p:stCondLst>
                                            <p:cond delay="800"/>
                                          </p:stCondLst>
                                        </p:cTn>
                                        <p:tgtEl>
                                          <p:spTgt spid="12"/>
                                        </p:tgtEl>
                                        <p:attrNameLst>
                                          <p:attrName>r</p:attrName>
                                        </p:attrNameLst>
                                      </p:cBhvr>
                                    </p:animRot>
                                  </p:childTnLst>
                                </p:cTn>
                              </p:par>
                              <p:par>
                                <p:cTn id="154" presetID="32" presetClass="emph" presetSubtype="0" repeatCount="3000" fill="hold" grpId="2" nodeType="withEffect">
                                  <p:stCondLst>
                                    <p:cond delay="0"/>
                                  </p:stCondLst>
                                  <p:childTnLst>
                                    <p:animRot by="120000">
                                      <p:cBhvr>
                                        <p:cTn id="155" dur="100" fill="hold">
                                          <p:stCondLst>
                                            <p:cond delay="0"/>
                                          </p:stCondLst>
                                        </p:cTn>
                                        <p:tgtEl>
                                          <p:spTgt spid="13"/>
                                        </p:tgtEl>
                                        <p:attrNameLst>
                                          <p:attrName>r</p:attrName>
                                        </p:attrNameLst>
                                      </p:cBhvr>
                                    </p:animRot>
                                    <p:animRot by="-240000">
                                      <p:cBhvr>
                                        <p:cTn id="156" dur="200" fill="hold">
                                          <p:stCondLst>
                                            <p:cond delay="200"/>
                                          </p:stCondLst>
                                        </p:cTn>
                                        <p:tgtEl>
                                          <p:spTgt spid="13"/>
                                        </p:tgtEl>
                                        <p:attrNameLst>
                                          <p:attrName>r</p:attrName>
                                        </p:attrNameLst>
                                      </p:cBhvr>
                                    </p:animRot>
                                    <p:animRot by="240000">
                                      <p:cBhvr>
                                        <p:cTn id="157" dur="200" fill="hold">
                                          <p:stCondLst>
                                            <p:cond delay="400"/>
                                          </p:stCondLst>
                                        </p:cTn>
                                        <p:tgtEl>
                                          <p:spTgt spid="13"/>
                                        </p:tgtEl>
                                        <p:attrNameLst>
                                          <p:attrName>r</p:attrName>
                                        </p:attrNameLst>
                                      </p:cBhvr>
                                    </p:animRot>
                                    <p:animRot by="-240000">
                                      <p:cBhvr>
                                        <p:cTn id="158" dur="200" fill="hold">
                                          <p:stCondLst>
                                            <p:cond delay="600"/>
                                          </p:stCondLst>
                                        </p:cTn>
                                        <p:tgtEl>
                                          <p:spTgt spid="13"/>
                                        </p:tgtEl>
                                        <p:attrNameLst>
                                          <p:attrName>r</p:attrName>
                                        </p:attrNameLst>
                                      </p:cBhvr>
                                    </p:animRot>
                                    <p:animRot by="120000">
                                      <p:cBhvr>
                                        <p:cTn id="159" dur="200" fill="hold">
                                          <p:stCondLst>
                                            <p:cond delay="800"/>
                                          </p:stCondLst>
                                        </p:cTn>
                                        <p:tgtEl>
                                          <p:spTgt spid="13"/>
                                        </p:tgtEl>
                                        <p:attrNameLst>
                                          <p:attrName>r</p:attrName>
                                        </p:attrNameLst>
                                      </p:cBhvr>
                                    </p:animRot>
                                  </p:childTnLst>
                                </p:cTn>
                              </p:par>
                              <p:par>
                                <p:cTn id="160" presetID="32" presetClass="emph" presetSubtype="0" repeatCount="3000" fill="hold" grpId="2" nodeType="withEffect">
                                  <p:stCondLst>
                                    <p:cond delay="0"/>
                                  </p:stCondLst>
                                  <p:childTnLst>
                                    <p:animRot by="120000">
                                      <p:cBhvr>
                                        <p:cTn id="161" dur="100" fill="hold">
                                          <p:stCondLst>
                                            <p:cond delay="0"/>
                                          </p:stCondLst>
                                        </p:cTn>
                                        <p:tgtEl>
                                          <p:spTgt spid="14"/>
                                        </p:tgtEl>
                                        <p:attrNameLst>
                                          <p:attrName>r</p:attrName>
                                        </p:attrNameLst>
                                      </p:cBhvr>
                                    </p:animRot>
                                    <p:animRot by="-240000">
                                      <p:cBhvr>
                                        <p:cTn id="162" dur="200" fill="hold">
                                          <p:stCondLst>
                                            <p:cond delay="200"/>
                                          </p:stCondLst>
                                        </p:cTn>
                                        <p:tgtEl>
                                          <p:spTgt spid="14"/>
                                        </p:tgtEl>
                                        <p:attrNameLst>
                                          <p:attrName>r</p:attrName>
                                        </p:attrNameLst>
                                      </p:cBhvr>
                                    </p:animRot>
                                    <p:animRot by="240000">
                                      <p:cBhvr>
                                        <p:cTn id="163" dur="200" fill="hold">
                                          <p:stCondLst>
                                            <p:cond delay="400"/>
                                          </p:stCondLst>
                                        </p:cTn>
                                        <p:tgtEl>
                                          <p:spTgt spid="14"/>
                                        </p:tgtEl>
                                        <p:attrNameLst>
                                          <p:attrName>r</p:attrName>
                                        </p:attrNameLst>
                                      </p:cBhvr>
                                    </p:animRot>
                                    <p:animRot by="-240000">
                                      <p:cBhvr>
                                        <p:cTn id="164" dur="200" fill="hold">
                                          <p:stCondLst>
                                            <p:cond delay="600"/>
                                          </p:stCondLst>
                                        </p:cTn>
                                        <p:tgtEl>
                                          <p:spTgt spid="14"/>
                                        </p:tgtEl>
                                        <p:attrNameLst>
                                          <p:attrName>r</p:attrName>
                                        </p:attrNameLst>
                                      </p:cBhvr>
                                    </p:animRot>
                                    <p:animRot by="120000">
                                      <p:cBhvr>
                                        <p:cTn id="165" dur="200" fill="hold">
                                          <p:stCondLst>
                                            <p:cond delay="800"/>
                                          </p:stCondLst>
                                        </p:cTn>
                                        <p:tgtEl>
                                          <p:spTgt spid="14"/>
                                        </p:tgtEl>
                                        <p:attrNameLst>
                                          <p:attrName>r</p:attrName>
                                        </p:attrNameLst>
                                      </p:cBhvr>
                                    </p:animRot>
                                  </p:childTnLst>
                                </p:cTn>
                              </p:par>
                              <p:par>
                                <p:cTn id="166" presetID="64" presetClass="path" presetSubtype="0" accel="50000" decel="50000" fill="hold" nodeType="withEffect">
                                  <p:stCondLst>
                                    <p:cond delay="0"/>
                                  </p:stCondLst>
                                  <p:childTnLst>
                                    <p:animMotion origin="layout" path="M 1.94444E-6 -8.64198E-7 L 1.94444E-6 -0.70864 " pathEditMode="relative" rAng="0" ptsTypes="AA">
                                      <p:cBhvr>
                                        <p:cTn id="167" dur="2000" fill="hold"/>
                                        <p:tgtEl>
                                          <p:spTgt spid="5"/>
                                        </p:tgtEl>
                                        <p:attrNameLst>
                                          <p:attrName>ppt_x</p:attrName>
                                          <p:attrName>ppt_y</p:attrName>
                                        </p:attrNameLst>
                                      </p:cBhvr>
                                      <p:rCtr x="0" y="-35432"/>
                                    </p:animMotion>
                                  </p:childTnLst>
                                </p:cTn>
                              </p:par>
                              <p:par>
                                <p:cTn id="168" presetID="64" presetClass="path" presetSubtype="0" accel="50000" decel="50000" fill="hold" nodeType="withEffect">
                                  <p:stCondLst>
                                    <p:cond delay="0"/>
                                  </p:stCondLst>
                                  <p:childTnLst>
                                    <p:animMotion origin="layout" path="M 2.77778E-6 2.46914E-6 L 2.77778E-6 -0.70864 " pathEditMode="relative" rAng="0" ptsTypes="AA">
                                      <p:cBhvr>
                                        <p:cTn id="169" dur="2000" fill="hold"/>
                                        <p:tgtEl>
                                          <p:spTgt spid="12"/>
                                        </p:tgtEl>
                                        <p:attrNameLst>
                                          <p:attrName>ppt_x</p:attrName>
                                          <p:attrName>ppt_y</p:attrName>
                                        </p:attrNameLst>
                                      </p:cBhvr>
                                      <p:rCtr x="0" y="-35432"/>
                                    </p:animMotion>
                                  </p:childTnLst>
                                </p:cTn>
                              </p:par>
                              <p:par>
                                <p:cTn id="170" presetID="42" presetClass="exit" presetSubtype="0" fill="hold" grpId="3" nodeType="withEffect">
                                  <p:stCondLst>
                                    <p:cond delay="1000"/>
                                  </p:stCondLst>
                                  <p:childTnLst>
                                    <p:animEffect transition="out" filter="fade">
                                      <p:cBhvr>
                                        <p:cTn id="171" dur="1000"/>
                                        <p:tgtEl>
                                          <p:spTgt spid="6"/>
                                        </p:tgtEl>
                                      </p:cBhvr>
                                    </p:animEffect>
                                    <p:anim calcmode="lin" valueType="num">
                                      <p:cBhvr>
                                        <p:cTn id="172" dur="1000"/>
                                        <p:tgtEl>
                                          <p:spTgt spid="6"/>
                                        </p:tgtEl>
                                        <p:attrNameLst>
                                          <p:attrName>ppt_x</p:attrName>
                                        </p:attrNameLst>
                                      </p:cBhvr>
                                      <p:tavLst>
                                        <p:tav tm="0">
                                          <p:val>
                                            <p:strVal val="ppt_x"/>
                                          </p:val>
                                        </p:tav>
                                        <p:tav tm="100000">
                                          <p:val>
                                            <p:strVal val="ppt_x"/>
                                          </p:val>
                                        </p:tav>
                                      </p:tavLst>
                                    </p:anim>
                                    <p:anim calcmode="lin" valueType="num">
                                      <p:cBhvr>
                                        <p:cTn id="173" dur="1000"/>
                                        <p:tgtEl>
                                          <p:spTgt spid="6"/>
                                        </p:tgtEl>
                                        <p:attrNameLst>
                                          <p:attrName>ppt_y</p:attrName>
                                        </p:attrNameLst>
                                      </p:cBhvr>
                                      <p:tavLst>
                                        <p:tav tm="0">
                                          <p:val>
                                            <p:strVal val="ppt_y"/>
                                          </p:val>
                                        </p:tav>
                                        <p:tav tm="100000">
                                          <p:val>
                                            <p:strVal val="ppt_y+.1"/>
                                          </p:val>
                                        </p:tav>
                                      </p:tavLst>
                                    </p:anim>
                                    <p:set>
                                      <p:cBhvr>
                                        <p:cTn id="174" dur="1" fill="hold">
                                          <p:stCondLst>
                                            <p:cond delay="999"/>
                                          </p:stCondLst>
                                        </p:cTn>
                                        <p:tgtEl>
                                          <p:spTgt spid="6"/>
                                        </p:tgtEl>
                                        <p:attrNameLst>
                                          <p:attrName>style.visibility</p:attrName>
                                        </p:attrNameLst>
                                      </p:cBhvr>
                                      <p:to>
                                        <p:strVal val="hidden"/>
                                      </p:to>
                                    </p:set>
                                  </p:childTnLst>
                                </p:cTn>
                              </p:par>
                              <p:par>
                                <p:cTn id="175" presetID="42" presetClass="exit" presetSubtype="0" fill="hold" grpId="3" nodeType="withEffect">
                                  <p:stCondLst>
                                    <p:cond delay="1000"/>
                                  </p:stCondLst>
                                  <p:childTnLst>
                                    <p:animEffect transition="out" filter="fade">
                                      <p:cBhvr>
                                        <p:cTn id="176" dur="1000"/>
                                        <p:tgtEl>
                                          <p:spTgt spid="7"/>
                                        </p:tgtEl>
                                      </p:cBhvr>
                                    </p:animEffect>
                                    <p:anim calcmode="lin" valueType="num">
                                      <p:cBhvr>
                                        <p:cTn id="177" dur="1000"/>
                                        <p:tgtEl>
                                          <p:spTgt spid="7"/>
                                        </p:tgtEl>
                                        <p:attrNameLst>
                                          <p:attrName>ppt_x</p:attrName>
                                        </p:attrNameLst>
                                      </p:cBhvr>
                                      <p:tavLst>
                                        <p:tav tm="0">
                                          <p:val>
                                            <p:strVal val="ppt_x"/>
                                          </p:val>
                                        </p:tav>
                                        <p:tav tm="100000">
                                          <p:val>
                                            <p:strVal val="ppt_x"/>
                                          </p:val>
                                        </p:tav>
                                      </p:tavLst>
                                    </p:anim>
                                    <p:anim calcmode="lin" valueType="num">
                                      <p:cBhvr>
                                        <p:cTn id="178" dur="1000"/>
                                        <p:tgtEl>
                                          <p:spTgt spid="7"/>
                                        </p:tgtEl>
                                        <p:attrNameLst>
                                          <p:attrName>ppt_y</p:attrName>
                                        </p:attrNameLst>
                                      </p:cBhvr>
                                      <p:tavLst>
                                        <p:tav tm="0">
                                          <p:val>
                                            <p:strVal val="ppt_y"/>
                                          </p:val>
                                        </p:tav>
                                        <p:tav tm="100000">
                                          <p:val>
                                            <p:strVal val="ppt_y+.1"/>
                                          </p:val>
                                        </p:tav>
                                      </p:tavLst>
                                    </p:anim>
                                    <p:set>
                                      <p:cBhvr>
                                        <p:cTn id="179" dur="1" fill="hold">
                                          <p:stCondLst>
                                            <p:cond delay="999"/>
                                          </p:stCondLst>
                                        </p:cTn>
                                        <p:tgtEl>
                                          <p:spTgt spid="7"/>
                                        </p:tgtEl>
                                        <p:attrNameLst>
                                          <p:attrName>style.visibility</p:attrName>
                                        </p:attrNameLst>
                                      </p:cBhvr>
                                      <p:to>
                                        <p:strVal val="hidden"/>
                                      </p:to>
                                    </p:set>
                                  </p:childTnLst>
                                </p:cTn>
                              </p:par>
                              <p:par>
                                <p:cTn id="180" presetID="42" presetClass="exit" presetSubtype="0" fill="hold" grpId="3" nodeType="withEffect">
                                  <p:stCondLst>
                                    <p:cond delay="1000"/>
                                  </p:stCondLst>
                                  <p:childTnLst>
                                    <p:animEffect transition="out" filter="fade">
                                      <p:cBhvr>
                                        <p:cTn id="181" dur="1000"/>
                                        <p:tgtEl>
                                          <p:spTgt spid="13"/>
                                        </p:tgtEl>
                                      </p:cBhvr>
                                    </p:animEffect>
                                    <p:anim calcmode="lin" valueType="num">
                                      <p:cBhvr>
                                        <p:cTn id="182" dur="1000"/>
                                        <p:tgtEl>
                                          <p:spTgt spid="13"/>
                                        </p:tgtEl>
                                        <p:attrNameLst>
                                          <p:attrName>ppt_x</p:attrName>
                                        </p:attrNameLst>
                                      </p:cBhvr>
                                      <p:tavLst>
                                        <p:tav tm="0">
                                          <p:val>
                                            <p:strVal val="ppt_x"/>
                                          </p:val>
                                        </p:tav>
                                        <p:tav tm="100000">
                                          <p:val>
                                            <p:strVal val="ppt_x"/>
                                          </p:val>
                                        </p:tav>
                                      </p:tavLst>
                                    </p:anim>
                                    <p:anim calcmode="lin" valueType="num">
                                      <p:cBhvr>
                                        <p:cTn id="183" dur="1000"/>
                                        <p:tgtEl>
                                          <p:spTgt spid="13"/>
                                        </p:tgtEl>
                                        <p:attrNameLst>
                                          <p:attrName>ppt_y</p:attrName>
                                        </p:attrNameLst>
                                      </p:cBhvr>
                                      <p:tavLst>
                                        <p:tav tm="0">
                                          <p:val>
                                            <p:strVal val="ppt_y"/>
                                          </p:val>
                                        </p:tav>
                                        <p:tav tm="100000">
                                          <p:val>
                                            <p:strVal val="ppt_y+.1"/>
                                          </p:val>
                                        </p:tav>
                                      </p:tavLst>
                                    </p:anim>
                                    <p:set>
                                      <p:cBhvr>
                                        <p:cTn id="184" dur="1" fill="hold">
                                          <p:stCondLst>
                                            <p:cond delay="999"/>
                                          </p:stCondLst>
                                        </p:cTn>
                                        <p:tgtEl>
                                          <p:spTgt spid="13"/>
                                        </p:tgtEl>
                                        <p:attrNameLst>
                                          <p:attrName>style.visibility</p:attrName>
                                        </p:attrNameLst>
                                      </p:cBhvr>
                                      <p:to>
                                        <p:strVal val="hidden"/>
                                      </p:to>
                                    </p:set>
                                  </p:childTnLst>
                                </p:cTn>
                              </p:par>
                              <p:par>
                                <p:cTn id="185" presetID="42" presetClass="exit" presetSubtype="0" fill="hold" grpId="3" nodeType="withEffect">
                                  <p:stCondLst>
                                    <p:cond delay="1000"/>
                                  </p:stCondLst>
                                  <p:childTnLst>
                                    <p:animEffect transition="out" filter="fade">
                                      <p:cBhvr>
                                        <p:cTn id="186" dur="1000"/>
                                        <p:tgtEl>
                                          <p:spTgt spid="14"/>
                                        </p:tgtEl>
                                      </p:cBhvr>
                                    </p:animEffect>
                                    <p:anim calcmode="lin" valueType="num">
                                      <p:cBhvr>
                                        <p:cTn id="187" dur="1000"/>
                                        <p:tgtEl>
                                          <p:spTgt spid="14"/>
                                        </p:tgtEl>
                                        <p:attrNameLst>
                                          <p:attrName>ppt_x</p:attrName>
                                        </p:attrNameLst>
                                      </p:cBhvr>
                                      <p:tavLst>
                                        <p:tav tm="0">
                                          <p:val>
                                            <p:strVal val="ppt_x"/>
                                          </p:val>
                                        </p:tav>
                                        <p:tav tm="100000">
                                          <p:val>
                                            <p:strVal val="ppt_x"/>
                                          </p:val>
                                        </p:tav>
                                      </p:tavLst>
                                    </p:anim>
                                    <p:anim calcmode="lin" valueType="num">
                                      <p:cBhvr>
                                        <p:cTn id="188" dur="1000"/>
                                        <p:tgtEl>
                                          <p:spTgt spid="14"/>
                                        </p:tgtEl>
                                        <p:attrNameLst>
                                          <p:attrName>ppt_y</p:attrName>
                                        </p:attrNameLst>
                                      </p:cBhvr>
                                      <p:tavLst>
                                        <p:tav tm="0">
                                          <p:val>
                                            <p:strVal val="ppt_y"/>
                                          </p:val>
                                        </p:tav>
                                        <p:tav tm="100000">
                                          <p:val>
                                            <p:strVal val="ppt_y+.1"/>
                                          </p:val>
                                        </p:tav>
                                      </p:tavLst>
                                    </p:anim>
                                    <p:set>
                                      <p:cBhvr>
                                        <p:cTn id="18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6" grpId="2" animBg="1"/>
      <p:bldP spid="6" grpId="3" animBg="1"/>
      <p:bldP spid="7" grpId="0" animBg="1"/>
      <p:bldP spid="7" grpId="1" animBg="1"/>
      <p:bldP spid="7" grpId="2" animBg="1"/>
      <p:bldP spid="7" grpId="3" animBg="1"/>
      <p:bldP spid="9" grpId="0" animBg="1"/>
      <p:bldP spid="9" grpId="1" animBg="1"/>
      <p:bldP spid="9" grpId="2" animBg="1"/>
      <p:bldP spid="10" grpId="0" animBg="1"/>
      <p:bldP spid="10" grpId="1" animBg="1"/>
      <p:bldP spid="10" grpId="2" animBg="1"/>
      <p:bldP spid="13" grpId="0" animBg="1"/>
      <p:bldP spid="13" grpId="1" animBg="1"/>
      <p:bldP spid="13" grpId="2" animBg="1"/>
      <p:bldP spid="13" grpId="3" animBg="1"/>
      <p:bldP spid="14" grpId="0" animBg="1"/>
      <p:bldP spid="14" grpId="1" animBg="1"/>
      <p:bldP spid="14" grpId="2" animBg="1"/>
      <p:bldP spid="14"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1993258" y="1754153"/>
            <a:ext cx="5534849" cy="1200329"/>
          </a:xfrm>
          <a:prstGeom prst="rect">
            <a:avLst/>
          </a:prstGeom>
          <a:noFill/>
        </p:spPr>
        <p:txBody>
          <a:bodyPr wrap="none" lIns="91440" tIns="45720" rIns="91440" bIns="45720">
            <a:spAutoFit/>
          </a:bodyPr>
          <a:lstStyle/>
          <a:p>
            <a:pPr algn="ctr"/>
            <a:r>
              <a:rPr lang="en-US" sz="7200" b="1" spc="50" dirty="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LUYỆN TẬP</a:t>
            </a:r>
            <a:endParaRPr lang="en-US" sz="7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962400" y="47053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2" descr="Aves Chim Bay Màu - Miễn Phí vector hình ảnh trên Pixab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38" b="53687"/>
          <a:stretch>
            <a:fillRect/>
          </a:stretch>
        </p:blipFill>
        <p:spPr bwMode="auto">
          <a:xfrm flipH="1">
            <a:off x="2028291" y="3875292"/>
            <a:ext cx="1323908" cy="748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ves Chim Bay Màu - Miễn Phí vector hình ảnh trên Pixab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56" t="46312" r="-692" b="1362"/>
          <a:stretch>
            <a:fillRect/>
          </a:stretch>
        </p:blipFill>
        <p:spPr bwMode="auto">
          <a:xfrm>
            <a:off x="7391400" y="3105150"/>
            <a:ext cx="762000" cy="6026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ves Chim Bay Màu - Miễn Phí vector hình ảnh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4" t="36389" r="48362" b="759"/>
          <a:stretch>
            <a:fillRect/>
          </a:stretch>
        </p:blipFill>
        <p:spPr bwMode="auto">
          <a:xfrm flipH="1">
            <a:off x="5882701" y="3875292"/>
            <a:ext cx="961121" cy="830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95300" y="256534"/>
            <a:ext cx="7924800" cy="954107"/>
          </a:xfrm>
          <a:prstGeom prst="rect">
            <a:avLst/>
          </a:prstGeom>
        </p:spPr>
        <p:txBody>
          <a:bodyPr wrap="square">
            <a:spAutoFit/>
          </a:bodyPr>
          <a:lstStyle/>
          <a:p>
            <a:pPr algn="ctr"/>
            <a:r>
              <a:rPr lang="en-US" sz="2800" b="1" dirty="0" smtClean="0">
                <a:solidFill>
                  <a:srgbClr val="0000FF"/>
                </a:solidFill>
                <a:latin typeface="Times New Roman" panose="02020603050405020304" pitchFamily="18" charset="0"/>
                <a:cs typeface="Times New Roman" panose="02020603050405020304" pitchFamily="18" charset="0"/>
              </a:rPr>
              <a:t>1. </a:t>
            </a:r>
            <a:r>
              <a:rPr lang="en-US" sz="2800" b="1" dirty="0" err="1" smtClean="0">
                <a:solidFill>
                  <a:srgbClr val="0000FF"/>
                </a:solidFill>
                <a:latin typeface="Times New Roman" panose="02020603050405020304" pitchFamily="18" charset="0"/>
                <a:cs typeface="Times New Roman" panose="02020603050405020304" pitchFamily="18" charset="0"/>
              </a:rPr>
              <a:t>Đặt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cảm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cháu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qua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trên</a:t>
            </a:r>
            <a:r>
              <a:rPr lang="en-US" sz="2800" b="1" dirty="0">
                <a:solidFill>
                  <a:srgbClr val="0000FF"/>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711200" y="1629518"/>
            <a:ext cx="3276600" cy="830997"/>
          </a:xfrm>
          <a:prstGeom prst="rect">
            <a:avLst/>
          </a:prstGeom>
        </p:spPr>
        <p:txBody>
          <a:bodyPr wrap="square">
            <a:spAutoFit/>
          </a:bodyPr>
          <a:lstStyle/>
          <a:p>
            <a:pPr marL="285750" lvl="0" indent="-285750">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Ông ngoại rất quan tâm My và Bin</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95300" y="2501900"/>
            <a:ext cx="2456615" cy="2456615"/>
          </a:xfrm>
          <a:prstGeom prst="rect">
            <a:avLst/>
          </a:prstGeom>
        </p:spPr>
      </p:pic>
      <p:sp>
        <p:nvSpPr>
          <p:cNvPr id="6" name="Rectangle 5"/>
          <p:cNvSpPr/>
          <p:nvPr/>
        </p:nvSpPr>
        <p:spPr>
          <a:xfrm>
            <a:off x="4216400" y="1627578"/>
            <a:ext cx="4191000" cy="830997"/>
          </a:xfrm>
          <a:prstGeom prst="rect">
            <a:avLst/>
          </a:prstGeom>
        </p:spPr>
        <p:txBody>
          <a:bodyPr wrap="square">
            <a:spAutoFit/>
          </a:bodyPr>
          <a:lstStyle/>
          <a:p>
            <a:pPr marL="285750" lvl="0" indent="-285750">
              <a:buFont typeface="Arial" panose="020B0604020202020204" pitchFamily="34" charset="0"/>
              <a:buChar char="•"/>
            </a:pPr>
            <a:r>
              <a:rPr lang="vi-VN" sz="2400" dirty="0" smtClean="0">
                <a:latin typeface="Times New Roman" panose="02020603050405020304" pitchFamily="18" charset="0"/>
                <a:cs typeface="Times New Roman" panose="02020603050405020304" pitchFamily="18" charset="0"/>
              </a:rPr>
              <a:t>Tình </a:t>
            </a:r>
            <a:r>
              <a:rPr lang="vi-VN" sz="2400" dirty="0">
                <a:latin typeface="Times New Roman" panose="02020603050405020304" pitchFamily="18" charset="0"/>
                <a:cs typeface="Times New Roman" panose="02020603050405020304" pitchFamily="18" charset="0"/>
              </a:rPr>
              <a:t>cảm của My và Bin dành cho ông ngoại rất trong sáng.</a:t>
            </a:r>
          </a:p>
        </p:txBody>
      </p:sp>
      <p:pic>
        <p:nvPicPr>
          <p:cNvPr id="2050" name="Picture 2" descr="Đưa ông Nội Trở Lại Lễ Hội Hoạt Hình Chongyang Hình ảnh | Định dạng hình  ảnh PSD 611244995| vn.lovepik.co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Effect>
                      <a14:colorTemperature colorTemp="72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t="11492" b="7578"/>
          <a:stretch>
            <a:fillRect/>
          </a:stretch>
        </p:blipFill>
        <p:spPr bwMode="auto">
          <a:xfrm>
            <a:off x="4038600" y="2877452"/>
            <a:ext cx="2823541" cy="2285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Phim Hoạt Hình Cháu Trai Vẽ Tay Và Hai Yếu Tố Thương Mại, ông Nội,  Hoạt Hình, Sơn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083" l="10000" r="94917">
                        <a14:foregroundMark x1="48667" y1="13167" x2="59833" y2="6750"/>
                        <a14:foregroundMark x1="59833" y1="6750" x2="66250" y2="13667"/>
                        <a14:foregroundMark x1="57000" y1="8500" x2="46417" y2="10833"/>
                        <a14:foregroundMark x1="45083" y1="12917" x2="56667" y2="3833"/>
                        <a14:foregroundMark x1="45083" y1="8250" x2="61083" y2="4167"/>
                        <a14:foregroundMark x1="61333" y1="4917" x2="66750" y2="9250"/>
                        <a14:foregroundMark x1="67000" y1="12417" x2="68083" y2="18333"/>
                        <a14:foregroundMark x1="46917" y1="10833" x2="43250" y2="18333"/>
                        <a14:foregroundMark x1="43583" y1="11333" x2="42250" y2="16500"/>
                        <a14:foregroundMark x1="43833" y1="12417" x2="45333" y2="20417"/>
                        <a14:foregroundMark x1="82750" y1="45917" x2="85583" y2="65000"/>
                      </a14:backgroundRemoval>
                    </a14:imgEffect>
                    <a14:imgEffect>
                      <a14:colorTemperature colorTemp="72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11900" y="2495550"/>
            <a:ext cx="2511425" cy="2511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childTnLst>
                          </p:cTn>
                        </p:par>
                        <p:par>
                          <p:cTn id="17" fill="hold">
                            <p:stCondLst>
                              <p:cond delay="2099"/>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6">
                                            <p:txEl>
                                              <p:pRg st="0" end="0"/>
                                            </p:txEl>
                                          </p:spTgt>
                                        </p:tgtEl>
                                      </p:cBhvr>
                                    </p:animEffect>
                                  </p:childTnLst>
                                </p:cTn>
                              </p:par>
                            </p:childTnLst>
                          </p:cTn>
                        </p:par>
                        <p:par>
                          <p:cTn id="32" fill="hold">
                            <p:stCondLst>
                              <p:cond delay="3299"/>
                            </p:stCondLst>
                            <p:childTnLst>
                              <p:par>
                                <p:cTn id="33" presetID="42"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1000"/>
                                        <p:tgtEl>
                                          <p:spTgt spid="2050"/>
                                        </p:tgtEl>
                                      </p:cBhvr>
                                    </p:animEffect>
                                    <p:anim calcmode="lin" valueType="num">
                                      <p:cBhvr>
                                        <p:cTn id="41" dur="1000" fill="hold"/>
                                        <p:tgtEl>
                                          <p:spTgt spid="2050"/>
                                        </p:tgtEl>
                                        <p:attrNameLst>
                                          <p:attrName>ppt_x</p:attrName>
                                        </p:attrNameLst>
                                      </p:cBhvr>
                                      <p:tavLst>
                                        <p:tav tm="0">
                                          <p:val>
                                            <p:strVal val="#ppt_x"/>
                                          </p:val>
                                        </p:tav>
                                        <p:tav tm="100000">
                                          <p:val>
                                            <p:strVal val="#ppt_x"/>
                                          </p:val>
                                        </p:tav>
                                      </p:tavLst>
                                    </p:anim>
                                    <p:anim calcmode="lin" valueType="num">
                                      <p:cBhvr>
                                        <p:cTn id="4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209550"/>
            <a:ext cx="7848600" cy="1969770"/>
          </a:xfrm>
          <a:prstGeom prst="rect">
            <a:avLst/>
          </a:prstGeom>
        </p:spPr>
        <p:txBody>
          <a:bodyPr wrap="square">
            <a:spAutoFit/>
          </a:bodyPr>
          <a:lstStyle/>
          <a:p>
            <a:pPr>
              <a:spcBef>
                <a:spcPts val="600"/>
              </a:spcBef>
              <a:spcAft>
                <a:spcPts val="600"/>
              </a:spcAft>
            </a:pPr>
            <a:r>
              <a:rPr lang="en-US" sz="2800" dirty="0">
                <a:solidFill>
                  <a:srgbClr val="0000FF"/>
                </a:solidFill>
                <a:latin typeface="Times New Roman" panose="02020603050405020304" pitchFamily="18" charset="0"/>
                <a:cs typeface="Times New Roman" panose="02020603050405020304" pitchFamily="18" charset="0"/>
              </a:rPr>
              <a:t>2. </a:t>
            </a:r>
            <a:r>
              <a:rPr lang="vi-VN" sz="2800" dirty="0">
                <a:solidFill>
                  <a:srgbClr val="0000FF"/>
                </a:solidFill>
                <a:latin typeface="Times New Roman" panose="02020603050405020304" pitchFamily="18" charset="0"/>
                <a:cs typeface="Times New Roman" panose="02020603050405020304" pitchFamily="18" charset="0"/>
              </a:rPr>
              <a:t>Dùng từ chỉ đặc điểm, nêu nhận xét của em về câu nói của bạn My: “Ngoại ơi, hóa ra đấy là vầng trăng của ngoại!”</a:t>
            </a:r>
          </a:p>
          <a:p>
            <a:pPr>
              <a:spcBef>
                <a:spcPts val="600"/>
              </a:spcBef>
              <a:spcAft>
                <a:spcPts val="600"/>
              </a:spcAft>
            </a:pPr>
            <a:r>
              <a:rPr lang="vi-VN" sz="2800" dirty="0" smtClean="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 Câu nói của bạn My </a:t>
            </a:r>
            <a:r>
              <a:rPr lang="vi-VN" sz="2800" b="1" dirty="0">
                <a:solidFill>
                  <a:srgbClr val="0000FF"/>
                </a:solidFill>
                <a:latin typeface="Times New Roman" panose="02020603050405020304" pitchFamily="18" charset="0"/>
                <a:cs typeface="Times New Roman" panose="02020603050405020304" pitchFamily="18" charset="0"/>
              </a:rPr>
              <a:t>rất hay!</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742950" y="2647950"/>
            <a:ext cx="6248400" cy="1307537"/>
          </a:xfrm>
          <a:prstGeom prst="rect">
            <a:avLst/>
          </a:prstGeom>
        </p:spPr>
        <p:txBody>
          <a:bodyPr wrap="square">
            <a:spAutoFit/>
          </a:bodyPr>
          <a:lstStyle/>
          <a:p>
            <a:pPr lvl="0">
              <a:lnSpc>
                <a:spcPct val="150000"/>
              </a:lnSpc>
            </a:pPr>
            <a:r>
              <a:rPr lang="vi-VN" sz="2800" dirty="0">
                <a:latin typeface="Times New Roman" panose="02020603050405020304" pitchFamily="18" charset="0"/>
                <a:cs typeface="Times New Roman" panose="02020603050405020304" pitchFamily="18" charset="0"/>
              </a:rPr>
              <a:t>Câu nói của bạn My </a:t>
            </a:r>
            <a:r>
              <a:rPr lang="vi-VN" sz="2800" b="1" dirty="0">
                <a:latin typeface="Times New Roman" panose="02020603050405020304" pitchFamily="18" charset="0"/>
                <a:cs typeface="Times New Roman" panose="02020603050405020304" pitchFamily="18" charset="0"/>
              </a:rPr>
              <a:t>rất trong sáng</a:t>
            </a:r>
            <a:r>
              <a:rPr lang="vi-VN" sz="2800" dirty="0">
                <a:latin typeface="Times New Roman" panose="02020603050405020304" pitchFamily="18" charset="0"/>
                <a:cs typeface="Times New Roman" panose="02020603050405020304" pitchFamily="18" charset="0"/>
              </a:rPr>
              <a:t>!</a:t>
            </a:r>
          </a:p>
          <a:p>
            <a:pPr lvl="0">
              <a:lnSpc>
                <a:spcPct val="150000"/>
              </a:lnSpc>
            </a:pPr>
            <a:r>
              <a:rPr lang="vi-VN" sz="2800" dirty="0">
                <a:latin typeface="Times New Roman" panose="02020603050405020304" pitchFamily="18" charset="0"/>
                <a:cs typeface="Times New Roman" panose="02020603050405020304" pitchFamily="18" charset="0"/>
              </a:rPr>
              <a:t>Câu nói của bạn My </a:t>
            </a:r>
            <a:r>
              <a:rPr lang="vi-VN" sz="2800" b="1" dirty="0">
                <a:latin typeface="Times New Roman" panose="02020603050405020304" pitchFamily="18" charset="0"/>
                <a:cs typeface="Times New Roman" panose="02020603050405020304" pitchFamily="18" charset="0"/>
              </a:rPr>
              <a:t>rất dễ thương</a:t>
            </a:r>
            <a:r>
              <a:rPr lang="vi-VN" sz="2800" dirty="0">
                <a:latin typeface="Times New Roman" panose="02020603050405020304" pitchFamily="18" charset="0"/>
                <a:cs typeface="Times New Roman" panose="02020603050405020304" pitchFamily="18" charset="0"/>
              </a:rPr>
              <a:t>!</a:t>
            </a:r>
          </a:p>
        </p:txBody>
      </p:sp>
      <p:sp>
        <p:nvSpPr>
          <p:cNvPr id="3" name="Oval 2"/>
          <p:cNvSpPr/>
          <p:nvPr/>
        </p:nvSpPr>
        <p:spPr>
          <a:xfrm>
            <a:off x="952500" y="1624330"/>
            <a:ext cx="457200" cy="52197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Times New Roman" panose="02020603050405020304" pitchFamily="18" charset="0"/>
                <a:cs typeface="Times New Roman" panose="02020603050405020304" pitchFamily="18" charset="0"/>
              </a:rPr>
              <a:t>M</a:t>
            </a:r>
            <a:endParaRPr lang="vi-VN" b="1" dirty="0">
              <a:solidFill>
                <a:schemeClr val="tx1"/>
              </a:solidFill>
              <a:latin typeface="Times New Roman" panose="02020603050405020304" pitchFamily="18" charset="0"/>
              <a:cs typeface="Times New Roman" panose="02020603050405020304" pitchFamily="18" charset="0"/>
            </a:endParaRPr>
          </a:p>
        </p:txBody>
      </p:sp>
      <p:sp>
        <p:nvSpPr>
          <p:cNvPr id="5" name="AutoShape 4" descr="Vector chibi bé gái mặc áo dài truyền th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4000" y1="23540" x2="10125" y2="33513"/>
                        <a14:foregroundMark x1="46125" y1="29919" x2="92625" y2="30458"/>
                        <a14:foregroundMark x1="45375" y1="72507" x2="39125" y2="89218"/>
                        <a14:foregroundMark x1="47625" y1="71968" x2="52750" y2="57772"/>
                        <a14:foregroundMark x1="33750" y1="75022" x2="36500" y2="81941"/>
                        <a14:foregroundMark x1="38750" y1="71968" x2="34500" y2="82749"/>
                        <a14:foregroundMark x1="35250" y1="95867" x2="46875" y2="88589"/>
                        <a14:foregroundMark x1="42625" y1="89218" x2="45000" y2="92004"/>
                        <a14:foregroundMark x1="51875" y1="87242" x2="57000" y2="94429"/>
                        <a14:foregroundMark x1="58500" y1="88589" x2="58125" y2="96676"/>
                        <a14:foregroundMark x1="53125" y1="96676" x2="56250" y2="97484"/>
                        <a14:foregroundMark x1="60500" y1="89488" x2="60500" y2="94160"/>
                      </a14:backgroundRemoval>
                    </a14:imgEffect>
                    <a14:imgEffect>
                      <a14:colorTemperature colorTemp="7200"/>
                    </a14:imgEffect>
                  </a14:imgLayer>
                </a14:imgProps>
              </a:ext>
            </a:extLst>
          </a:blip>
          <a:stretch>
            <a:fillRect/>
          </a:stretch>
        </p:blipFill>
        <p:spPr>
          <a:xfrm>
            <a:off x="7391400" y="1428797"/>
            <a:ext cx="1752600" cy="2438305"/>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238" b="96558" l="10000" r="89875">
                        <a14:foregroundMark x1="44625" y1="31325" x2="40375" y2="39329"/>
                        <a14:foregroundMark x1="60125" y1="33133" x2="66250" y2="41136"/>
                      </a14:backgroundRemoval>
                    </a14:imgEffect>
                    <a14:imgEffect>
                      <a14:colorTemperature colorTemp="7200"/>
                    </a14:imgEffect>
                    <a14:imgEffect>
                      <a14:saturation sat="200000"/>
                    </a14:imgEffect>
                  </a14:imgLayer>
                </a14:imgProps>
              </a:ext>
            </a:extLst>
          </a:blip>
          <a:stretch>
            <a:fillRect/>
          </a:stretch>
        </p:blipFill>
        <p:spPr>
          <a:xfrm>
            <a:off x="6153150" y="2647949"/>
            <a:ext cx="1676400" cy="24349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xEl>
                                              <p:pRg st="0" end="0"/>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p:cTn id="33"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
                                            <p:txEl>
                                              <p:pRg st="1" end="1"/>
                                            </p:txEl>
                                          </p:spTgt>
                                        </p:tgtEl>
                                      </p:cBhvr>
                                    </p:animEffect>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600254"/>
            <a:ext cx="8229600" cy="3724096"/>
          </a:xfrm>
          <a:prstGeom prst="rect">
            <a:avLst/>
          </a:prstGeom>
        </p:spPr>
        <p:txBody>
          <a:bodyPr wrap="square">
            <a:spAutoFit/>
          </a:bodyPr>
          <a:lstStyle/>
          <a:p>
            <a:pPr>
              <a:spcBef>
                <a:spcPts val="600"/>
              </a:spcBef>
              <a:spcAft>
                <a:spcPts val="600"/>
              </a:spcAft>
            </a:pPr>
            <a:r>
              <a:rPr lang="en-US" sz="2800" b="1" dirty="0">
                <a:solidFill>
                  <a:srgbClr val="0000FF"/>
                </a:solidFill>
                <a:latin typeface="Times New Roman" panose="02020603050405020304" pitchFamily="18" charset="0"/>
                <a:cs typeface="Times New Roman" panose="02020603050405020304" pitchFamily="18" charset="0"/>
              </a:rPr>
              <a:t>3. </a:t>
            </a:r>
            <a:r>
              <a:rPr lang="vi-VN" sz="2800" b="1" dirty="0">
                <a:solidFill>
                  <a:srgbClr val="0000FF"/>
                </a:solidFill>
                <a:latin typeface="Times New Roman" panose="02020603050405020304" pitchFamily="18" charset="0"/>
                <a:cs typeface="Times New Roman" panose="02020603050405020304" pitchFamily="18" charset="0"/>
              </a:rPr>
              <a:t>Dấu câu nào phù hợp với ô trống: dấu chấm hay dấu chấm hỏi?</a:t>
            </a:r>
          </a:p>
          <a:p>
            <a:pPr>
              <a:spcBef>
                <a:spcPts val="600"/>
              </a:spcBef>
              <a:spcAft>
                <a:spcPts val="600"/>
              </a:spcAft>
            </a:pPr>
            <a:r>
              <a:rPr lang="vi-VN" sz="2800" dirty="0">
                <a:latin typeface="Times New Roman" panose="02020603050405020304" pitchFamily="18" charset="0"/>
                <a:cs typeface="Times New Roman" panose="02020603050405020304" pitchFamily="18" charset="0"/>
              </a:rPr>
              <a:t>Trung mới vào lớp 1 nên chưa biết </a:t>
            </a:r>
            <a:r>
              <a:rPr lang="vi-VN" sz="2800" dirty="0" smtClean="0">
                <a:latin typeface="Times New Roman" panose="02020603050405020304" pitchFamily="18" charset="0"/>
                <a:cs typeface="Times New Roman" panose="02020603050405020304" pitchFamily="18" charset="0"/>
              </a:rPr>
              <a:t>viết      </a:t>
            </a:r>
            <a:r>
              <a:rPr lang="vi-VN" sz="2800" dirty="0">
                <a:latin typeface="Times New Roman" panose="02020603050405020304" pitchFamily="18" charset="0"/>
                <a:cs typeface="Times New Roman" panose="02020603050405020304" pitchFamily="18" charset="0"/>
              </a:rPr>
              <a:t> Em nhờ chị </a:t>
            </a:r>
            <a:endParaRPr lang="vi-VN" sz="2800" dirty="0" smtClean="0">
              <a:latin typeface="Times New Roman" panose="02020603050405020304" pitchFamily="18" charset="0"/>
              <a:cs typeface="Times New Roman" panose="02020603050405020304" pitchFamily="18" charset="0"/>
            </a:endParaRPr>
          </a:p>
          <a:p>
            <a:pPr>
              <a:spcBef>
                <a:spcPts val="600"/>
              </a:spcBef>
              <a:spcAft>
                <a:spcPts val="600"/>
              </a:spcAft>
            </a:pPr>
            <a:r>
              <a:rPr lang="vi-VN" sz="2800" dirty="0" smtClean="0">
                <a:latin typeface="Times New Roman" panose="02020603050405020304" pitchFamily="18" charset="0"/>
                <a:cs typeface="Times New Roman" panose="02020603050405020304" pitchFamily="18" charset="0"/>
              </a:rPr>
              <a:t>viết </a:t>
            </a:r>
            <a:r>
              <a:rPr lang="vi-VN" sz="2800" dirty="0">
                <a:latin typeface="Times New Roman" panose="02020603050405020304" pitchFamily="18" charset="0"/>
                <a:cs typeface="Times New Roman" panose="02020603050405020304" pitchFamily="18" charset="0"/>
              </a:rPr>
              <a:t>giúp lá thư thăm ông </a:t>
            </a:r>
            <a:r>
              <a:rPr lang="vi-VN" sz="2800" dirty="0" smtClean="0">
                <a:latin typeface="Times New Roman" panose="02020603050405020304" pitchFamily="18" charset="0"/>
                <a:cs typeface="Times New Roman" panose="02020603050405020304" pitchFamily="18" charset="0"/>
              </a:rPr>
              <a:t>bà   </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Chị </a:t>
            </a:r>
            <a:r>
              <a:rPr lang="vi-VN" sz="2800" dirty="0">
                <a:latin typeface="Times New Roman" panose="02020603050405020304" pitchFamily="18" charset="0"/>
                <a:cs typeface="Times New Roman" panose="02020603050405020304" pitchFamily="18" charset="0"/>
              </a:rPr>
              <a:t>viết xong hỏi:</a:t>
            </a:r>
          </a:p>
          <a:p>
            <a:pPr>
              <a:spcBef>
                <a:spcPts val="600"/>
              </a:spcBef>
              <a:spcAft>
                <a:spcPts val="600"/>
              </a:spcAft>
            </a:pPr>
            <a:r>
              <a:rPr lang="vi-VN" sz="2800" dirty="0" smtClean="0">
                <a:latin typeface="Times New Roman" panose="02020603050405020304" pitchFamily="18" charset="0"/>
                <a:cs typeface="Times New Roman" panose="02020603050405020304" pitchFamily="18" charset="0"/>
              </a:rPr>
              <a:t>- Em </a:t>
            </a:r>
            <a:r>
              <a:rPr lang="vi-VN" sz="2800" dirty="0">
                <a:latin typeface="Times New Roman" panose="02020603050405020304" pitchFamily="18" charset="0"/>
                <a:cs typeface="Times New Roman" panose="02020603050405020304" pitchFamily="18" charset="0"/>
              </a:rPr>
              <a:t>còn muốn thêm gì nữa </a:t>
            </a:r>
            <a:r>
              <a:rPr lang="vi-VN" sz="2800" dirty="0" smtClean="0">
                <a:latin typeface="Times New Roman" panose="02020603050405020304" pitchFamily="18" charset="0"/>
                <a:cs typeface="Times New Roman" panose="02020603050405020304" pitchFamily="18" charset="0"/>
              </a:rPr>
              <a:t>không</a:t>
            </a:r>
          </a:p>
          <a:p>
            <a:pPr>
              <a:spcBef>
                <a:spcPts val="600"/>
              </a:spcBef>
              <a:spcAft>
                <a:spcPts val="600"/>
              </a:spcAft>
            </a:pP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Chị viết thêm cho em: Cháu xin lỗi ông bà vì chữ cháu còn xấu ạ</a:t>
            </a:r>
          </a:p>
        </p:txBody>
      </p:sp>
      <p:sp>
        <p:nvSpPr>
          <p:cNvPr id="5" name="Rectangle 4"/>
          <p:cNvSpPr/>
          <p:nvPr/>
        </p:nvSpPr>
        <p:spPr>
          <a:xfrm>
            <a:off x="6172200" y="166705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6" name="Rectangle 5"/>
          <p:cNvSpPr/>
          <p:nvPr/>
        </p:nvSpPr>
        <p:spPr>
          <a:xfrm>
            <a:off x="4648200" y="221950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7" name="Rectangle 6"/>
          <p:cNvSpPr/>
          <p:nvPr/>
        </p:nvSpPr>
        <p:spPr>
          <a:xfrm>
            <a:off x="5562600" y="281005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8" name="TextBox 7"/>
          <p:cNvSpPr txBox="1"/>
          <p:nvPr/>
        </p:nvSpPr>
        <p:spPr>
          <a:xfrm>
            <a:off x="6248400" y="1529775"/>
            <a:ext cx="304800" cy="584775"/>
          </a:xfrm>
          <a:prstGeom prst="rect">
            <a:avLst/>
          </a:prstGeom>
          <a:noFill/>
        </p:spPr>
        <p:txBody>
          <a:bodyPr wrap="squar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24400" y="2114550"/>
            <a:ext cx="304800" cy="584775"/>
          </a:xfrm>
          <a:prstGeom prst="rect">
            <a:avLst/>
          </a:prstGeom>
          <a:noFill/>
        </p:spPr>
        <p:txBody>
          <a:bodyPr wrap="squar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562600" y="2724150"/>
            <a:ext cx="304800" cy="523220"/>
          </a:xfrm>
          <a:prstGeom prst="rect">
            <a:avLst/>
          </a:prstGeom>
          <a:noFill/>
        </p:spPr>
        <p:txBody>
          <a:bodyPr wrap="squar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Vầng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ngoại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4800" y="742950"/>
            <a:ext cx="8534400" cy="4247317"/>
          </a:xfrm>
          <a:prstGeom prst="rect">
            <a:avLst/>
          </a:prstGeom>
        </p:spPr>
        <p:txBody>
          <a:bodyPr wrap="square">
            <a:spAutoFit/>
          </a:bodyPr>
          <a:lstStyle/>
          <a:p>
            <a:r>
              <a:rPr lang="vi-VN" dirty="0" smtClean="0">
                <a:latin typeface="Times New Roman" panose="02020603050405020304" pitchFamily="18" charset="0"/>
                <a:cs typeface="Times New Roman" panose="02020603050405020304"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smtClean="0">
                <a:latin typeface="Times New Roman" panose="02020603050405020304" pitchFamily="18" charset="0"/>
                <a:cs typeface="Times New Roman" panose="02020603050405020304" pitchFamily="18" charset="0"/>
              </a:rPr>
              <a:t>Ăn sáng xong, ba ông cháu ra vườn, quét lá rụng, vun gốc cây, tìm những trái cây chín vàng.</a:t>
            </a:r>
          </a:p>
          <a:p>
            <a:r>
              <a:rPr lang="vi-VN" dirty="0" smtClean="0">
                <a:latin typeface="Times New Roman" panose="02020603050405020304" pitchFamily="18" charset="0"/>
                <a:cs typeface="Times New Roman" panose="02020603050405020304"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Có đêm, My chợt tỉnh giấc, thấy một quầng sáng bên bàn. Mắt nhắm mắt mở, cô bé gọi:</a:t>
            </a:r>
          </a:p>
          <a:p>
            <a:r>
              <a:rPr lang="vi-VN" dirty="0">
                <a:latin typeface="Times New Roman" panose="02020603050405020304" pitchFamily="18" charset="0"/>
                <a:cs typeface="Times New Roman" panose="02020603050405020304" pitchFamily="18" charset="0"/>
              </a:rPr>
              <a:t>- Ngoại ơi, trăng này!</a:t>
            </a:r>
          </a:p>
          <a:p>
            <a:r>
              <a:rPr lang="vi-VN" dirty="0">
                <a:latin typeface="Times New Roman" panose="02020603050405020304" pitchFamily="18" charset="0"/>
                <a:cs typeface="Times New Roman" panose="02020603050405020304" pitchFamily="18" charset="0"/>
              </a:rPr>
              <a:t>Ông ngoại dịu dàng:</a:t>
            </a:r>
          </a:p>
          <a:p>
            <a:r>
              <a:rPr lang="vi-VN" dirty="0">
                <a:latin typeface="Times New Roman" panose="02020603050405020304" pitchFamily="18" charset="0"/>
                <a:cs typeface="Times New Roman" panose="02020603050405020304" pitchFamily="18" charset="0"/>
              </a:rPr>
              <a:t>- Ngủ đi con! Đèn bàn của ông đấy mà.</a:t>
            </a:r>
          </a:p>
          <a:p>
            <a:r>
              <a:rPr lang="vi-VN" dirty="0">
                <a:latin typeface="Times New Roman" panose="02020603050405020304" pitchFamily="18" charset="0"/>
                <a:cs typeface="Times New Roman" panose="02020603050405020304" pitchFamily="18" charset="0"/>
              </a:rPr>
              <a:t>My tỉnh hẳn. Cô bé nhìn chiếc đèn được che cẩn thận. Hoá ra ông đang khâu lại cái quần của cu Bin bị rách. Cô bé mỉm cười:</a:t>
            </a:r>
          </a:p>
          <a:p>
            <a:r>
              <a:rPr lang="vi-VN" dirty="0">
                <a:latin typeface="Times New Roman" panose="02020603050405020304" pitchFamily="18" charset="0"/>
                <a:cs typeface="Times New Roman" panose="02020603050405020304" pitchFamily="18" charset="0"/>
              </a:rPr>
              <a:t>- Ngoại ơi, hoá ra đấy là vầng trăng của ngoại!</a:t>
            </a:r>
          </a:p>
          <a:p>
            <a:pPr algn="r"/>
            <a:r>
              <a:rPr lang="vi-VN" i="1" dirty="0">
                <a:latin typeface="Times New Roman" panose="02020603050405020304" pitchFamily="18" charset="0"/>
                <a:cs typeface="Times New Roman" panose="02020603050405020304" pitchFamily="18" charset="0"/>
              </a:rPr>
              <a:t>Theo LÊ THANH NGA</a:t>
            </a:r>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85750"/>
            <a:ext cx="5143500" cy="51435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669" b="32484"/>
          <a:stretch>
            <a:fillRect/>
          </a:stretch>
        </p:blipFill>
        <p:spPr>
          <a:xfrm>
            <a:off x="1447800" y="3257550"/>
            <a:ext cx="5981704" cy="1905000"/>
          </a:xfrm>
          <a:prstGeom prst="rect">
            <a:avLst/>
          </a:prstGeom>
        </p:spPr>
      </p:pic>
      <p:sp>
        <p:nvSpPr>
          <p:cNvPr id="4" name="Rectangle 3"/>
          <p:cNvSpPr/>
          <p:nvPr/>
        </p:nvSpPr>
        <p:spPr>
          <a:xfrm>
            <a:off x="2167266" y="1428750"/>
            <a:ext cx="5698997"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KHỞI ĐỘNG</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635827" y="285750"/>
            <a:ext cx="3429000" cy="1107996"/>
          </a:xfrm>
          <a:prstGeom prst="rect">
            <a:avLst/>
          </a:prstGeom>
          <a:noFill/>
        </p:spPr>
        <p:txBody>
          <a:bodyPr wrap="square" rtlCol="0">
            <a:spAutoFit/>
          </a:bodyPr>
          <a:lstStyle/>
          <a:p>
            <a:r>
              <a:rPr lang="en-US" sz="66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Dặn</a:t>
            </a:r>
            <a:r>
              <a:rPr lang="en-US" sz="6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66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dò</a:t>
            </a:r>
            <a:r>
              <a:rPr lang="en-US" sz="6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vi-VN" sz="6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Freeform 2"/>
          <p:cNvSpPr/>
          <p:nvPr/>
        </p:nvSpPr>
        <p:spPr>
          <a:xfrm>
            <a:off x="5185064" y="731727"/>
            <a:ext cx="3751118" cy="2759618"/>
          </a:xfrm>
          <a:custGeom>
            <a:avLst/>
            <a:gdLst>
              <a:gd name="connsiteX0" fmla="*/ 0 w 3751118"/>
              <a:gd name="connsiteY0" fmla="*/ 172282 h 2759618"/>
              <a:gd name="connsiteX1" fmla="*/ 405245 w 3751118"/>
              <a:gd name="connsiteY1" fmla="*/ 26809 h 2759618"/>
              <a:gd name="connsiteX2" fmla="*/ 1039091 w 3751118"/>
              <a:gd name="connsiteY2" fmla="*/ 650264 h 2759618"/>
              <a:gd name="connsiteX3" fmla="*/ 1704109 w 3751118"/>
              <a:gd name="connsiteY3" fmla="*/ 120328 h 2759618"/>
              <a:gd name="connsiteX4" fmla="*/ 2535381 w 3751118"/>
              <a:gd name="connsiteY4" fmla="*/ 1491928 h 2759618"/>
              <a:gd name="connsiteX5" fmla="*/ 3325091 w 3751118"/>
              <a:gd name="connsiteY5" fmla="*/ 1866000 h 2759618"/>
              <a:gd name="connsiteX6" fmla="*/ 3751118 w 3751118"/>
              <a:gd name="connsiteY6" fmla="*/ 2759618 h 275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118" h="2759618">
                <a:moveTo>
                  <a:pt x="0" y="172282"/>
                </a:moveTo>
                <a:cubicBezTo>
                  <a:pt x="116031" y="59713"/>
                  <a:pt x="232063" y="-52855"/>
                  <a:pt x="405245" y="26809"/>
                </a:cubicBezTo>
                <a:cubicBezTo>
                  <a:pt x="578427" y="106473"/>
                  <a:pt x="822614" y="634678"/>
                  <a:pt x="1039091" y="650264"/>
                </a:cubicBezTo>
                <a:cubicBezTo>
                  <a:pt x="1255568" y="665851"/>
                  <a:pt x="1454727" y="-19949"/>
                  <a:pt x="1704109" y="120328"/>
                </a:cubicBezTo>
                <a:cubicBezTo>
                  <a:pt x="1953491" y="260605"/>
                  <a:pt x="2265217" y="1200983"/>
                  <a:pt x="2535381" y="1491928"/>
                </a:cubicBezTo>
                <a:cubicBezTo>
                  <a:pt x="2805545" y="1782873"/>
                  <a:pt x="3122468" y="1654718"/>
                  <a:pt x="3325091" y="1866000"/>
                </a:cubicBezTo>
                <a:cubicBezTo>
                  <a:pt x="3527714" y="2077282"/>
                  <a:pt x="3639416" y="2418450"/>
                  <a:pt x="3751118" y="2759618"/>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 name="TextBox 3"/>
          <p:cNvSpPr txBox="1"/>
          <p:nvPr/>
        </p:nvSpPr>
        <p:spPr>
          <a:xfrm>
            <a:off x="609601" y="1880703"/>
            <a:ext cx="56388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err="1" smtClean="0">
                <a:latin typeface="Times New Roman" panose="02020603050405020304" pitchFamily="18" charset="0"/>
                <a:cs typeface="Times New Roman" panose="02020603050405020304" pitchFamily="18" charset="0"/>
              </a:rPr>
              <a:t>Mang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endParaRPr lang="vi-VN" sz="2400" dirty="0">
              <a:latin typeface="Times New Roman" panose="02020603050405020304" pitchFamily="18" charset="0"/>
              <a:cs typeface="Times New Roman" panose="02020603050405020304" pitchFamily="18" charset="0"/>
            </a:endParaRPr>
          </a:p>
        </p:txBody>
      </p:sp>
      <p:sp>
        <p:nvSpPr>
          <p:cNvPr id="5" name="Freeform 4"/>
          <p:cNvSpPr/>
          <p:nvPr/>
        </p:nvSpPr>
        <p:spPr>
          <a:xfrm>
            <a:off x="2763982" y="-72736"/>
            <a:ext cx="6421582" cy="1462748"/>
          </a:xfrm>
          <a:custGeom>
            <a:avLst/>
            <a:gdLst>
              <a:gd name="connsiteX0" fmla="*/ 0 w 6421582"/>
              <a:gd name="connsiteY0" fmla="*/ 1288472 h 1462748"/>
              <a:gd name="connsiteX1" fmla="*/ 498763 w 6421582"/>
              <a:gd name="connsiteY1" fmla="*/ 1402772 h 1462748"/>
              <a:gd name="connsiteX2" fmla="*/ 1018309 w 6421582"/>
              <a:gd name="connsiteY2" fmla="*/ 1298863 h 1462748"/>
              <a:gd name="connsiteX3" fmla="*/ 1672936 w 6421582"/>
              <a:gd name="connsiteY3" fmla="*/ 1371600 h 1462748"/>
              <a:gd name="connsiteX4" fmla="*/ 2421082 w 6421582"/>
              <a:gd name="connsiteY4" fmla="*/ 1246909 h 1462748"/>
              <a:gd name="connsiteX5" fmla="*/ 2763982 w 6421582"/>
              <a:gd name="connsiteY5" fmla="*/ 1454727 h 1462748"/>
              <a:gd name="connsiteX6" fmla="*/ 3127663 w 6421582"/>
              <a:gd name="connsiteY6" fmla="*/ 914400 h 1462748"/>
              <a:gd name="connsiteX7" fmla="*/ 4135582 w 6421582"/>
              <a:gd name="connsiteY7" fmla="*/ 758536 h 1462748"/>
              <a:gd name="connsiteX8" fmla="*/ 4727863 w 6421582"/>
              <a:gd name="connsiteY8" fmla="*/ 280554 h 1462748"/>
              <a:gd name="connsiteX9" fmla="*/ 5870863 w 6421582"/>
              <a:gd name="connsiteY9" fmla="*/ 342900 h 1462748"/>
              <a:gd name="connsiteX10" fmla="*/ 6421582 w 6421582"/>
              <a:gd name="connsiteY10" fmla="*/ 0 h 146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82" h="1462748">
                <a:moveTo>
                  <a:pt x="0" y="1288472"/>
                </a:moveTo>
                <a:cubicBezTo>
                  <a:pt x="164522" y="1344756"/>
                  <a:pt x="329045" y="1401040"/>
                  <a:pt x="498763" y="1402772"/>
                </a:cubicBezTo>
                <a:cubicBezTo>
                  <a:pt x="668481" y="1404504"/>
                  <a:pt x="822614" y="1304058"/>
                  <a:pt x="1018309" y="1298863"/>
                </a:cubicBezTo>
                <a:cubicBezTo>
                  <a:pt x="1214005" y="1293668"/>
                  <a:pt x="1439141" y="1380259"/>
                  <a:pt x="1672936" y="1371600"/>
                </a:cubicBezTo>
                <a:cubicBezTo>
                  <a:pt x="1906731" y="1362941"/>
                  <a:pt x="2239241" y="1233055"/>
                  <a:pt x="2421082" y="1246909"/>
                </a:cubicBezTo>
                <a:cubicBezTo>
                  <a:pt x="2602923" y="1260763"/>
                  <a:pt x="2646219" y="1510145"/>
                  <a:pt x="2763982" y="1454727"/>
                </a:cubicBezTo>
                <a:cubicBezTo>
                  <a:pt x="2881745" y="1399309"/>
                  <a:pt x="2899063" y="1030432"/>
                  <a:pt x="3127663" y="914400"/>
                </a:cubicBezTo>
                <a:cubicBezTo>
                  <a:pt x="3356263" y="798368"/>
                  <a:pt x="3868882" y="864177"/>
                  <a:pt x="4135582" y="758536"/>
                </a:cubicBezTo>
                <a:cubicBezTo>
                  <a:pt x="4402282" y="652895"/>
                  <a:pt x="4438649" y="349827"/>
                  <a:pt x="4727863" y="280554"/>
                </a:cubicBezTo>
                <a:cubicBezTo>
                  <a:pt x="5017077" y="211281"/>
                  <a:pt x="5588577" y="389659"/>
                  <a:pt x="5870863" y="342900"/>
                </a:cubicBezTo>
                <a:cubicBezTo>
                  <a:pt x="6153149" y="296141"/>
                  <a:pt x="6287365" y="148070"/>
                  <a:pt x="6421582" y="0"/>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2419350"/>
            <a:ext cx="8242300" cy="1754326"/>
          </a:xfrm>
          <a:prstGeom prst="rect">
            <a:avLst/>
          </a:prstGeom>
          <a:noFill/>
        </p:spPr>
        <p:txBody>
          <a:bodyPr wrap="square" lIns="91440" tIns="45720" rIns="91440" bIns="45720">
            <a:prstTxWarp prst="textArchUp">
              <a:avLst/>
            </a:prstTxWarp>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p>
          <a:p>
            <a:pPr algn="ct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Tạm</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biệt</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và</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hẹn</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gặp</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71750"/>
            <a:ext cx="3287771" cy="2665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Sáng tác- Yên Lam) - BÉ BÀO NG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981200" y="1428750"/>
            <a:ext cx="5327678" cy="2308324"/>
          </a:xfrm>
          <a:prstGeom prst="rect">
            <a:avLst/>
          </a:prstGeom>
          <a:noFill/>
        </p:spPr>
        <p:txBody>
          <a:bodyPr wrap="square" lIns="91440" tIns="45720" rIns="91440" bIns="45720">
            <a:spAutoFit/>
          </a:bodyPr>
          <a:lstStyle/>
          <a:p>
            <a:pPr algn="ct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Vầng</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trăng</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của</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ngoại</a:t>
            </a:r>
            <a:endParaRPr lang="en-US" sz="72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a:fillRect/>
          </a:stretch>
        </p:blipFill>
        <p:spPr>
          <a:xfrm>
            <a:off x="-685800" y="819150"/>
            <a:ext cx="2339788" cy="2209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0"/>
            <a:ext cx="4724400" cy="4724400"/>
          </a:xfrm>
          <a:prstGeom prst="rect">
            <a:avLst/>
          </a:prstGeom>
        </p:spPr>
      </p:pic>
      <p:sp>
        <p:nvSpPr>
          <p:cNvPr id="5" name="Rectangle 4"/>
          <p:cNvSpPr/>
          <p:nvPr/>
        </p:nvSpPr>
        <p:spPr>
          <a:xfrm>
            <a:off x="2877914" y="2190750"/>
            <a:ext cx="3388172" cy="1323439"/>
          </a:xfrm>
          <a:prstGeom prst="rect">
            <a:avLst/>
          </a:prstGeom>
          <a:noFill/>
        </p:spPr>
        <p:txBody>
          <a:bodyPr wrap="none" lIns="91440" tIns="45720" rIns="91440" bIns="45720">
            <a:spAutoFit/>
          </a:bodyPr>
          <a:lstStyle/>
          <a:p>
            <a:pPr algn="ctr"/>
            <a:r>
              <a:rPr lang="en-US" sz="8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1</a:t>
            </a:r>
            <a:endParaRPr lang="en-US"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2438400" y="2495550"/>
            <a:ext cx="3811886" cy="1714500"/>
          </a:xfrm>
          <a:prstGeom prst="rect">
            <a:avLst/>
          </a:prstGeom>
          <a:noFill/>
        </p:spPr>
        <p:txBody>
          <a:bodyPr wrap="square" rtlCol="0">
            <a:prstTxWarp prst="textArchUp">
              <a:avLst/>
            </a:prstTxWarp>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3053"/>
            <a:ext cx="2399283" cy="27991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855632"/>
            <a:ext cx="2086642" cy="22878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5417445" y="-68038"/>
            <a:ext cx="2807915" cy="2807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Flowchart: Terminator 5"/>
          <p:cNvSpPr/>
          <p:nvPr/>
        </p:nvSpPr>
        <p:spPr>
          <a:xfrm>
            <a:off x="3454400" y="190691"/>
            <a:ext cx="1828800" cy="75658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838200" y="2035247"/>
            <a:ext cx="1491114" cy="461665"/>
          </a:xfrm>
          <a:prstGeom prst="rect">
            <a:avLst/>
          </a:prstGeom>
        </p:spPr>
        <p:txBody>
          <a:bodyPr wrap="none">
            <a:spAutoFit/>
          </a:bodyPr>
          <a:lstStyle/>
          <a:p>
            <a:r>
              <a:rPr lang="vi-VN" sz="2400" dirty="0">
                <a:solidFill>
                  <a:srgbClr val="0000FF"/>
                </a:solidFill>
                <a:latin typeface="Times New Roman" panose="02020603050405020304" pitchFamily="18" charset="0"/>
                <a:cs typeface="Times New Roman" panose="02020603050405020304" pitchFamily="18" charset="0"/>
              </a:rPr>
              <a:t>chõng tre </a:t>
            </a:r>
            <a:r>
              <a:rPr lang="en-US" sz="2400" dirty="0" smtClean="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endParaRPr>
          </a:p>
        </p:txBody>
      </p:sp>
      <p:sp>
        <p:nvSpPr>
          <p:cNvPr id="7" name="Rectangle 6"/>
          <p:cNvSpPr/>
          <p:nvPr/>
        </p:nvSpPr>
        <p:spPr>
          <a:xfrm>
            <a:off x="1021744" y="1117737"/>
            <a:ext cx="1124026" cy="461665"/>
          </a:xfrm>
          <a:prstGeom prst="rect">
            <a:avLst/>
          </a:prstGeom>
        </p:spPr>
        <p:txBody>
          <a:bodyPr wrap="none">
            <a:spAutoFit/>
          </a:bodyPr>
          <a:lstStyle/>
          <a:p>
            <a:r>
              <a:rPr lang="vi-VN" sz="2400" dirty="0">
                <a:solidFill>
                  <a:srgbClr val="0000FF"/>
                </a:solidFill>
                <a:latin typeface="Times New Roman" panose="02020603050405020304" pitchFamily="18" charset="0"/>
                <a:cs typeface="Times New Roman" panose="02020603050405020304" pitchFamily="18" charset="0"/>
              </a:rPr>
              <a:t>lá </a:t>
            </a:r>
            <a:r>
              <a:rPr lang="vi-VN" sz="2400" dirty="0" smtClean="0">
                <a:solidFill>
                  <a:srgbClr val="0000FF"/>
                </a:solidFill>
                <a:latin typeface="Times New Roman" panose="02020603050405020304" pitchFamily="18" charset="0"/>
                <a:cs typeface="Times New Roman" panose="02020603050405020304" pitchFamily="18" charset="0"/>
              </a:rPr>
              <a:t>rụng</a:t>
            </a:r>
            <a:r>
              <a:rPr lang="en-US" sz="2400" dirty="0" smtClean="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endParaRPr>
          </a:p>
        </p:txBody>
      </p:sp>
      <p:sp>
        <p:nvSpPr>
          <p:cNvPr id="23" name="Rectangle 22"/>
          <p:cNvSpPr/>
          <p:nvPr/>
        </p:nvSpPr>
        <p:spPr>
          <a:xfrm>
            <a:off x="3454400" y="1117738"/>
            <a:ext cx="1731564" cy="461665"/>
          </a:xfrm>
          <a:prstGeom prst="rect">
            <a:avLst/>
          </a:prstGeom>
        </p:spPr>
        <p:txBody>
          <a:bodyPr wrap="none">
            <a:spAutoFit/>
          </a:bodyPr>
          <a:lstStyle/>
          <a:p>
            <a:r>
              <a:rPr lang="vi-VN" sz="2400" dirty="0">
                <a:solidFill>
                  <a:srgbClr val="0000FF"/>
                </a:solidFill>
                <a:latin typeface="Times New Roman" panose="02020603050405020304" pitchFamily="18" charset="0"/>
                <a:cs typeface="Times New Roman" panose="02020603050405020304" pitchFamily="18" charset="0"/>
              </a:rPr>
              <a:t>quầng sáng </a:t>
            </a:r>
            <a:r>
              <a:rPr lang="en-US" sz="2400" dirty="0" smtClean="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endParaRPr>
          </a:p>
        </p:txBody>
      </p:sp>
      <p:sp>
        <p:nvSpPr>
          <p:cNvPr id="24" name="Rectangle 23"/>
          <p:cNvSpPr/>
          <p:nvPr/>
        </p:nvSpPr>
        <p:spPr>
          <a:xfrm>
            <a:off x="3497681" y="2038349"/>
            <a:ext cx="1645002" cy="461665"/>
          </a:xfrm>
          <a:prstGeom prst="rect">
            <a:avLst/>
          </a:prstGeom>
        </p:spPr>
        <p:txBody>
          <a:bodyPr wrap="none">
            <a:spAutoFit/>
          </a:bodyPr>
          <a:lstStyle/>
          <a:p>
            <a:r>
              <a:rPr lang="vi-VN" sz="2400" dirty="0">
                <a:solidFill>
                  <a:srgbClr val="0000FF"/>
                </a:solidFill>
                <a:latin typeface="Times New Roman" panose="02020603050405020304" pitchFamily="18" charset="0"/>
                <a:cs typeface="Times New Roman" panose="02020603050405020304" pitchFamily="18" charset="0"/>
              </a:rPr>
              <a:t>vầng </a:t>
            </a:r>
            <a:r>
              <a:rPr lang="vi-VN" sz="2400" dirty="0" smtClean="0">
                <a:solidFill>
                  <a:srgbClr val="0000FF"/>
                </a:solidFill>
                <a:latin typeface="Times New Roman" panose="02020603050405020304" pitchFamily="18" charset="0"/>
                <a:cs typeface="Times New Roman" panose="02020603050405020304" pitchFamily="18" charset="0"/>
              </a:rPr>
              <a:t>trăng</a:t>
            </a:r>
            <a:r>
              <a:rPr lang="en-US" sz="2400" dirty="0" smtClean="0">
                <a:solidFill>
                  <a:srgbClr val="0000FF"/>
                </a:solidFill>
                <a:latin typeface="Times New Roman" panose="02020603050405020304" pitchFamily="18" charset="0"/>
                <a:cs typeface="Times New Roman" panose="02020603050405020304" pitchFamily="18" charset="0"/>
              </a:rPr>
              <a:t>,</a:t>
            </a:r>
            <a:r>
              <a:rPr lang="vi-VN" sz="2400" dirty="0" smtClean="0">
                <a:solidFill>
                  <a:srgbClr val="0000FF"/>
                </a:solidFill>
                <a:latin typeface="Times New Roman" panose="02020603050405020304" pitchFamily="18" charset="0"/>
                <a:cs typeface="Times New Roman" panose="02020603050405020304" pitchFamily="18" charset="0"/>
              </a:rPr>
              <a:t> </a:t>
            </a:r>
            <a:endParaRPr lang="en-US" sz="2400" dirty="0">
              <a:solidFill>
                <a:srgbClr val="0000FF"/>
              </a:solidFill>
            </a:endParaRPr>
          </a:p>
        </p:txBody>
      </p:sp>
      <p:sp>
        <p:nvSpPr>
          <p:cNvPr id="25" name="Rectangle 24"/>
          <p:cNvSpPr/>
          <p:nvPr/>
        </p:nvSpPr>
        <p:spPr>
          <a:xfrm>
            <a:off x="5807225" y="1117737"/>
            <a:ext cx="936475" cy="461665"/>
          </a:xfrm>
          <a:prstGeom prst="rect">
            <a:avLst/>
          </a:prstGeom>
        </p:spPr>
        <p:txBody>
          <a:bodyPr wrap="none">
            <a:spAutoFit/>
          </a:bodyPr>
          <a:lstStyle/>
          <a:p>
            <a:r>
              <a:rPr lang="en-US" sz="2400" dirty="0" err="1" smtClean="0">
                <a:solidFill>
                  <a:srgbClr val="0000FF"/>
                </a:solidFill>
                <a:latin typeface="Times New Roman" panose="02020603050405020304" pitchFamily="18" charset="0"/>
                <a:cs typeface="Times New Roman" panose="02020603050405020304" pitchFamily="18" charset="0"/>
              </a:rPr>
              <a:t>khuya</a:t>
            </a:r>
            <a:endParaRPr lang="en-US" sz="2400" dirty="0">
              <a:solidFill>
                <a:srgbClr val="0000FF"/>
              </a:solidFill>
            </a:endParaRPr>
          </a:p>
        </p:txBody>
      </p:sp>
      <p:sp>
        <p:nvSpPr>
          <p:cNvPr id="2" name="TextBox 1"/>
          <p:cNvSpPr txBox="1"/>
          <p:nvPr/>
        </p:nvSpPr>
        <p:spPr>
          <a:xfrm>
            <a:off x="5562600" y="2035247"/>
            <a:ext cx="2362200" cy="461665"/>
          </a:xfrm>
          <a:prstGeom prst="rect">
            <a:avLst/>
          </a:prstGeom>
          <a:noFill/>
        </p:spPr>
        <p:txBody>
          <a:bodyPr wrap="square" rtlCol="0">
            <a:spAutoFit/>
          </a:bodyPr>
          <a:lstStyle/>
          <a:p>
            <a:r>
              <a:rPr lang="en-US" sz="2400" dirty="0" err="1">
                <a:solidFill>
                  <a:srgbClr val="0000FF"/>
                </a:solidFill>
                <a:latin typeface="Times New Roman" panose="02020603050405020304" pitchFamily="18" charset="0"/>
                <a:cs typeface="Times New Roman" panose="02020603050405020304" pitchFamily="18" charset="0"/>
              </a:rPr>
              <a:t>v</a:t>
            </a:r>
            <a:r>
              <a:rPr lang="en-US" sz="2400" dirty="0" err="1" smtClean="0">
                <a:solidFill>
                  <a:srgbClr val="0000FF"/>
                </a:solidFill>
                <a:latin typeface="Times New Roman" panose="02020603050405020304" pitchFamily="18" charset="0"/>
                <a:cs typeface="Times New Roman" panose="02020603050405020304" pitchFamily="18" charset="0"/>
              </a:rPr>
              <a:t>ùng</a:t>
            </a:r>
            <a:r>
              <a:rPr lang="en-US" sz="2400" dirty="0" smtClean="0">
                <a:solidFill>
                  <a:srgbClr val="0000FF"/>
                </a:solidFill>
                <a:latin typeface="Times New Roman" panose="02020603050405020304" pitchFamily="18" charset="0"/>
                <a:cs typeface="Times New Roman" panose="02020603050405020304" pitchFamily="18" charset="0"/>
              </a:rPr>
              <a:t> </a:t>
            </a:r>
            <a:r>
              <a:rPr lang="en-US" sz="2400" dirty="0" err="1" smtClean="0">
                <a:solidFill>
                  <a:srgbClr val="0000FF"/>
                </a:solidFill>
                <a:latin typeface="Times New Roman" panose="02020603050405020304" pitchFamily="18" charset="0"/>
                <a:cs typeface="Times New Roman" panose="02020603050405020304" pitchFamily="18" charset="0"/>
              </a:rPr>
              <a:t>dậy</a:t>
            </a:r>
            <a:endParaRPr lang="en-US" sz="24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23" grpId="0"/>
      <p:bldP spid="24" grpId="0"/>
      <p:bldP spid="2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Vầng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ngoại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4800" y="762833"/>
            <a:ext cx="8534400" cy="4247317"/>
          </a:xfrm>
          <a:prstGeom prst="rect">
            <a:avLst/>
          </a:prstGeom>
        </p:spPr>
        <p:txBody>
          <a:bodyPr wrap="square">
            <a:spAutoFit/>
          </a:bodyPr>
          <a:lstStyle/>
          <a:p>
            <a:r>
              <a:rPr lang="vi-VN" dirty="0" smtClean="0">
                <a:latin typeface="Times New Roman" panose="02020603050405020304" pitchFamily="18" charset="0"/>
                <a:cs typeface="Times New Roman" panose="02020603050405020304" pitchFamily="18" charset="0"/>
              </a:rPr>
              <a:t>1. Nghỉ hè, ba má cho chị em My về quê với ông ngoại nửa tháng. Sáng sớm, My và Bin được tiếng gáy của chú gà trống đánh thức. Hai chị em vùng dậy, gấp chăn màn thật nhanh, rồi ra sân tập thể dục </a:t>
            </a:r>
            <a:r>
              <a:rPr lang="en-US" dirty="0" smtClean="0">
                <a:latin typeface="Times New Roman" panose="02020603050405020304" pitchFamily="18" charset="0"/>
                <a:cs typeface="Times New Roman" panose="02020603050405020304" pitchFamily="18" charset="0"/>
              </a:rPr>
              <a:t>v</a:t>
            </a:r>
            <a:r>
              <a:rPr lang="vi-VN" dirty="0" smtClean="0">
                <a:latin typeface="Times New Roman" panose="02020603050405020304" pitchFamily="18" charset="0"/>
                <a:cs typeface="Times New Roman" panose="02020603050405020304" pitchFamily="18" charset="0"/>
              </a:rPr>
              <a:t>ới ông.</a:t>
            </a:r>
          </a:p>
          <a:p>
            <a:r>
              <a:rPr lang="vi-VN" dirty="0" smtClean="0">
                <a:latin typeface="Times New Roman" panose="02020603050405020304" pitchFamily="18" charset="0"/>
                <a:cs typeface="Times New Roman" panose="02020603050405020304" pitchFamily="18" charset="0"/>
              </a:rPr>
              <a:t>Ăn sáng xong, ba ông cháu ra vườn, quét lá rụng, vun gốc cây, tìm những trái cây chín vàng.</a:t>
            </a:r>
          </a:p>
          <a:p>
            <a:r>
              <a:rPr lang="vi-VN" dirty="0" smtClean="0">
                <a:latin typeface="Times New Roman" panose="02020603050405020304" pitchFamily="18" charset="0"/>
                <a:cs typeface="Times New Roman" panose="02020603050405020304"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Có đêm, My chợt tỉnh giấc, thấy một quầng sáng bên bàn. Mắt nhắm mắt mở, cô bé gọi:</a:t>
            </a:r>
          </a:p>
          <a:p>
            <a:r>
              <a:rPr lang="vi-VN" dirty="0">
                <a:latin typeface="Times New Roman" panose="02020603050405020304" pitchFamily="18" charset="0"/>
                <a:cs typeface="Times New Roman" panose="02020603050405020304" pitchFamily="18" charset="0"/>
              </a:rPr>
              <a:t>- Ngoại ơi, trăng này!</a:t>
            </a:r>
          </a:p>
          <a:p>
            <a:r>
              <a:rPr lang="vi-VN" dirty="0">
                <a:latin typeface="Times New Roman" panose="02020603050405020304" pitchFamily="18" charset="0"/>
                <a:cs typeface="Times New Roman" panose="02020603050405020304" pitchFamily="18" charset="0"/>
              </a:rPr>
              <a:t>Ông ngoại dịu dàng:</a:t>
            </a:r>
          </a:p>
          <a:p>
            <a:r>
              <a:rPr lang="vi-VN" dirty="0">
                <a:latin typeface="Times New Roman" panose="02020603050405020304" pitchFamily="18" charset="0"/>
                <a:cs typeface="Times New Roman" panose="02020603050405020304" pitchFamily="18" charset="0"/>
              </a:rPr>
              <a:t>- Ngủ đi con! Đèn bàn của ông đấy mà.</a:t>
            </a:r>
          </a:p>
          <a:p>
            <a:r>
              <a:rPr lang="vi-VN" dirty="0">
                <a:latin typeface="Times New Roman" panose="02020603050405020304" pitchFamily="18" charset="0"/>
                <a:cs typeface="Times New Roman" panose="02020603050405020304" pitchFamily="18" charset="0"/>
              </a:rPr>
              <a:t>My tỉnh hẳn. Cô bé nhìn chiếc đèn được che cẩn thận. Hoá ra ông đang khâu lại cái quần của cu Bin bị rách. Cô bé mỉm cười:</a:t>
            </a:r>
          </a:p>
          <a:p>
            <a:r>
              <a:rPr lang="vi-VN" dirty="0">
                <a:latin typeface="Times New Roman" panose="02020603050405020304" pitchFamily="18" charset="0"/>
                <a:cs typeface="Times New Roman" panose="02020603050405020304" pitchFamily="18" charset="0"/>
              </a:rPr>
              <a:t>- Ngoại ơi, hoá ra đấy là vầng trăng của ngoại!</a:t>
            </a:r>
          </a:p>
          <a:p>
            <a:pPr algn="r"/>
            <a:r>
              <a:rPr lang="vi-VN" i="1" dirty="0">
                <a:latin typeface="Times New Roman" panose="02020603050405020304" pitchFamily="18" charset="0"/>
                <a:cs typeface="Times New Roman" panose="02020603050405020304" pitchFamily="18" charset="0"/>
              </a:rPr>
              <a:t>Theo LÊ THANH NGA</a:t>
            </a:r>
            <a:endParaRPr lang="vi-VN" dirty="0"/>
          </a:p>
        </p:txBody>
      </p:sp>
      <p:sp>
        <p:nvSpPr>
          <p:cNvPr id="6" name="Flowchart: Terminator 5"/>
          <p:cNvSpPr/>
          <p:nvPr/>
        </p:nvSpPr>
        <p:spPr>
          <a:xfrm>
            <a:off x="6053713" y="4171950"/>
            <a:ext cx="2895600" cy="838200"/>
          </a:xfrm>
          <a:prstGeom prst="flowChartTerminator">
            <a:avLst/>
          </a:prstGeom>
          <a:solidFill>
            <a:srgbClr val="01007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ĐỌC CHIA LÀM MẤY ĐOẠN ?</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Terminator 7"/>
          <p:cNvSpPr/>
          <p:nvPr/>
        </p:nvSpPr>
        <p:spPr>
          <a:xfrm>
            <a:off x="304800" y="57150"/>
            <a:ext cx="1786513" cy="604863"/>
          </a:xfrm>
          <a:prstGeom prst="flowChartTerminator">
            <a:avLst/>
          </a:prstGeom>
          <a:solidFill>
            <a:schemeClr val="accent6">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8"/>
          <p:cNvSpPr/>
          <p:nvPr/>
        </p:nvSpPr>
        <p:spPr>
          <a:xfrm>
            <a:off x="270887" y="799952"/>
            <a:ext cx="338713"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10" name="Oval 9"/>
          <p:cNvSpPr/>
          <p:nvPr/>
        </p:nvSpPr>
        <p:spPr>
          <a:xfrm>
            <a:off x="277848" y="2740379"/>
            <a:ext cx="331752"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 calcmode="lin" valueType="num">
                                      <p:cBhvr>
                                        <p:cTn id="15" dur="1000"/>
                                        <p:tgtEl>
                                          <p:spTgt spid="6"/>
                                        </p:tgtEl>
                                        <p:attrNameLst>
                                          <p:attrName>style.rotation</p:attrName>
                                        </p:attrNameLst>
                                      </p:cBhvr>
                                      <p:tavLst>
                                        <p:tav tm="0">
                                          <p:val>
                                            <p:fltVal val="0"/>
                                          </p:val>
                                        </p:tav>
                                        <p:tav tm="100000">
                                          <p:val>
                                            <p:fltVal val="90"/>
                                          </p:val>
                                        </p:tav>
                                      </p:tavLst>
                                    </p:anim>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Flowchart: Terminator 5"/>
          <p:cNvSpPr/>
          <p:nvPr/>
        </p:nvSpPr>
        <p:spPr>
          <a:xfrm>
            <a:off x="3454400" y="190691"/>
            <a:ext cx="1828800" cy="75658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ĐỌC</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57200" y="1123950"/>
            <a:ext cx="14911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chõng tre </a:t>
            </a:r>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7" name="Rectangle 6"/>
          <p:cNvSpPr/>
          <p:nvPr/>
        </p:nvSpPr>
        <p:spPr>
          <a:xfrm>
            <a:off x="1965919" y="1123948"/>
            <a:ext cx="112402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lá </a:t>
            </a:r>
            <a:r>
              <a:rPr kumimoji="0" lang="vi-VN"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rụng</a:t>
            </a:r>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cxnSp>
        <p:nvCxnSpPr>
          <p:cNvPr id="14" name="Straight Connector 13"/>
          <p:cNvCxnSpPr/>
          <p:nvPr/>
        </p:nvCxnSpPr>
        <p:spPr>
          <a:xfrm flipH="1">
            <a:off x="2527932" y="192021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7200" y="1891647"/>
            <a:ext cx="8534400" cy="83099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Mãi đến khuya, hai chị em mới chịu vào nhà và lập tức chìm vào giấc ngủ.</a:t>
            </a:r>
          </a:p>
        </p:txBody>
      </p:sp>
      <p:cxnSp>
        <p:nvCxnSpPr>
          <p:cNvPr id="20" name="Straight Connector 19"/>
          <p:cNvCxnSpPr/>
          <p:nvPr/>
        </p:nvCxnSpPr>
        <p:spPr>
          <a:xfrm flipH="1">
            <a:off x="6326130" y="192021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76549" y="234154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202543" y="234154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107845" y="1123947"/>
            <a:ext cx="17315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quầng sáng </a:t>
            </a:r>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24" name="Rectangle 23"/>
          <p:cNvSpPr/>
          <p:nvPr/>
        </p:nvSpPr>
        <p:spPr>
          <a:xfrm>
            <a:off x="4857309" y="1123947"/>
            <a:ext cx="16450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vầng </a:t>
            </a:r>
            <a:r>
              <a:rPr kumimoji="0" lang="vi-VN"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25" name="Rectangle 24"/>
          <p:cNvSpPr/>
          <p:nvPr/>
        </p:nvSpPr>
        <p:spPr>
          <a:xfrm>
            <a:off x="6402330" y="1123947"/>
            <a:ext cx="9364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err="1" smtClean="0">
                <a:solidFill>
                  <a:srgbClr val="0000FF"/>
                </a:solidFill>
                <a:latin typeface="Times New Roman" panose="02020603050405020304" pitchFamily="18" charset="0"/>
                <a:cs typeface="Times New Roman" panose="02020603050405020304" pitchFamily="18" charset="0"/>
              </a:rPr>
              <a:t>khuya</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1" name="Rectangle 30"/>
          <p:cNvSpPr/>
          <p:nvPr/>
        </p:nvSpPr>
        <p:spPr>
          <a:xfrm>
            <a:off x="304800" y="2981924"/>
            <a:ext cx="8458200"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Nghỉ hè, ba má cho chị em My về quê với ông ngoại nửa tháng. </a:t>
            </a:r>
            <a:endParaRPr lang="en-US" sz="2400" b="1" dirty="0"/>
          </a:p>
        </p:txBody>
      </p:sp>
      <p:cxnSp>
        <p:nvCxnSpPr>
          <p:cNvPr id="32" name="Straight Connector 31"/>
          <p:cNvCxnSpPr/>
          <p:nvPr/>
        </p:nvCxnSpPr>
        <p:spPr>
          <a:xfrm flipH="1">
            <a:off x="1447800" y="3022267"/>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2600" y="298192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58282" y="3045725"/>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534441" y="301805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1072</Words>
  <Application>Microsoft Office PowerPoint</Application>
  <PresentationFormat>On-screen Show (16:9)</PresentationFormat>
  <Paragraphs>96</Paragraphs>
  <Slides>21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Vầng trăng của ngoại</dc:title>
  <dc:creator>HUY DUẨN</dc:creator>
  <cp:lastModifiedBy>Admin</cp:lastModifiedBy>
  <cp:revision>76</cp:revision>
  <dcterms:created xsi:type="dcterms:W3CDTF">2021-07-21T05:57:00Z</dcterms:created>
  <dcterms:modified xsi:type="dcterms:W3CDTF">2025-03-25T01:49:37Z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B4055208E4254210A8DE2153A63DFCA6_13</vt:lpwstr>
  </property>
  <property fmtid="{D5CDD505-2E9C-101B-9397-08002B2CF9AE}" pid="3" name="KSOProductBuildVer">
    <vt:lpwstr>1033-12.2.0.17545</vt:lpwstr>
  </property>
</Properties>
</file>