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38" r:id="rId3"/>
    <p:sldId id="303" r:id="rId4"/>
    <p:sldId id="288" r:id="rId5"/>
    <p:sldId id="291" r:id="rId6"/>
    <p:sldId id="293" r:id="rId7"/>
    <p:sldId id="318" r:id="rId8"/>
    <p:sldId id="294" r:id="rId9"/>
    <p:sldId id="317" r:id="rId10"/>
    <p:sldId id="295" r:id="rId11"/>
    <p:sldId id="256" r:id="rId12"/>
    <p:sldId id="258" r:id="rId13"/>
    <p:sldId id="259" r:id="rId14"/>
    <p:sldId id="297" r:id="rId15"/>
    <p:sldId id="316" r:id="rId16"/>
    <p:sldId id="299" r:id="rId17"/>
    <p:sldId id="261" r:id="rId18"/>
    <p:sldId id="314" r:id="rId19"/>
    <p:sldId id="305" r:id="rId20"/>
    <p:sldId id="300" r:id="rId21"/>
    <p:sldId id="307" r:id="rId22"/>
    <p:sldId id="310" r:id="rId23"/>
    <p:sldId id="308" r:id="rId24"/>
    <p:sldId id="309" r:id="rId25"/>
    <p:sldId id="3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67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C1FE-F1B1-468E-B9A1-54437A27BE4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A02F-3404-410A-BF41-4B06205757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file:///C:\Documents%20and%20Settings\duonghuong\Local%20Settings\Temporary%20Internet%20Files\Content.IE5\W5EJOTMF\MSj04379120000%5b1%5d.wav" TargetMode="External"/><Relationship Id="rId8" Type="http://schemas.openxmlformats.org/officeDocument/2006/relationships/audio" Target="file:///C:\Documents%20and%20Settings\duonghuong\Local%20Settings\Temporary%20Internet%20Files\Content.IE5\W5EJOTMF\MSj04379120000%5b1%5d.wav" TargetMode="External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slide" Target="slide1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.xml"/><Relationship Id="rId11" Type="http://schemas.openxmlformats.org/officeDocument/2006/relationships/image" Target="../media/image18.GIF"/><Relationship Id="rId10" Type="http://schemas.openxmlformats.org/officeDocument/2006/relationships/image" Target="../media/image17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8" Type="http://schemas.openxmlformats.org/officeDocument/2006/relationships/image" Target="../media/image23.GIF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slide" Target="slide3.xml"/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tags" Target="../tags/tag2.xml"/><Relationship Id="rId10" Type="http://schemas.openxmlformats.org/officeDocument/2006/relationships/image" Target="../media/image25.GI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slide" Target="slide1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.xml"/><Relationship Id="rId14" Type="http://schemas.openxmlformats.org/officeDocument/2006/relationships/image" Target="../media/image26.png"/><Relationship Id="rId13" Type="http://schemas.microsoft.com/office/2007/relationships/media" Target="../media/media1.mp3"/><Relationship Id="rId12" Type="http://schemas.openxmlformats.org/officeDocument/2006/relationships/audio" Target="NULL" TargetMode="External"/><Relationship Id="rId11" Type="http://schemas.openxmlformats.org/officeDocument/2006/relationships/image" Target="../media/image18.GIF"/><Relationship Id="rId10" Type="http://schemas.openxmlformats.org/officeDocument/2006/relationships/image" Target="../media/image17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8" Type="http://schemas.openxmlformats.org/officeDocument/2006/relationships/image" Target="../media/image23.GIF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slide" Target="slide3.xml"/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tags" Target="../tags/tag4.xml"/><Relationship Id="rId10" Type="http://schemas.openxmlformats.org/officeDocument/2006/relationships/image" Target="../media/image25.GIF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slide" Target="slide1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5.xml"/><Relationship Id="rId14" Type="http://schemas.openxmlformats.org/officeDocument/2006/relationships/image" Target="../media/image26.png"/><Relationship Id="rId13" Type="http://schemas.microsoft.com/office/2007/relationships/media" Target="../media/media1.mp3"/><Relationship Id="rId12" Type="http://schemas.openxmlformats.org/officeDocument/2006/relationships/audio" Target="NULL" TargetMode="External"/><Relationship Id="rId11" Type="http://schemas.openxmlformats.org/officeDocument/2006/relationships/image" Target="../media/image18.GIF"/><Relationship Id="rId10" Type="http://schemas.openxmlformats.org/officeDocument/2006/relationships/image" Target="../media/image17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tags" Target="../tags/tag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WordArt 2"/>
          <p:cNvSpPr>
            <a:spLocks noTextEdit="1"/>
          </p:cNvSpPr>
          <p:nvPr/>
        </p:nvSpPr>
        <p:spPr>
          <a:xfrm>
            <a:off x="2024063" y="679450"/>
            <a:ext cx="828675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900" b="1" i="1">
                <a:ln w="952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Quý thầy cô về dự giờ</a:t>
            </a:r>
            <a:endParaRPr lang="en-US" sz="2900" b="1" i="1">
              <a:ln w="952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67200" y="1449547"/>
            <a:ext cx="3813175" cy="2779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84712" tIns="42357" rIns="84712" bIns="4235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752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endParaRPr kumimoji="0" lang="en-US" sz="1752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5105400" y="2347913"/>
            <a:ext cx="1292225" cy="622300"/>
          </a:xfrm>
          <a:prstGeom prst="rect">
            <a:avLst/>
          </a:prstGeom>
          <a:noFill/>
          <a:ln w="9525">
            <a:noFill/>
          </a:ln>
        </p:spPr>
        <p:txBody>
          <a:bodyPr lIns="84712" tIns="42357" rIns="84712" bIns="42357" anchor="t" anchorCtr="0">
            <a:spAutoFit/>
          </a:bodyPr>
          <a:p>
            <a:pPr algn="ctr"/>
            <a:r>
              <a:rPr lang="en-US" altLang="en-US" sz="35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Lớp:</a:t>
            </a:r>
            <a:endParaRPr lang="en-US" altLang="en-US" sz="35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24563" y="2395538"/>
            <a:ext cx="1192213" cy="545465"/>
          </a:xfrm>
          <a:prstGeom prst="rect">
            <a:avLst/>
          </a:prstGeom>
          <a:noFill/>
          <a:ln>
            <a:noFill/>
          </a:ln>
        </p:spPr>
        <p:txBody>
          <a:bodyPr lIns="84712" tIns="42357" rIns="84712" bIns="423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4C</a:t>
            </a:r>
            <a:r>
              <a:rPr kumimoji="0" lang="en-US" sz="299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99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7" name="Picture 6" descr="ABARBLY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392863"/>
            <a:ext cx="9144000" cy="173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 descr="ABARBLY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31788"/>
            <a:ext cx="9144000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8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34950"/>
            <a:ext cx="1371600" cy="1277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9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56511">
            <a:off x="9280525" y="5297488"/>
            <a:ext cx="12779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0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1788"/>
            <a:ext cx="137160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1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25" y="5345113"/>
            <a:ext cx="1371600" cy="127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2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292725"/>
            <a:ext cx="1428750" cy="133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3" descr="anim1690[1]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63575" y="3213100"/>
            <a:ext cx="47561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4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566584">
            <a:off x="9196388" y="5094288"/>
            <a:ext cx="133191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5" descr="!PC8_C2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298950" y="3357563"/>
            <a:ext cx="3813175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6" descr="anim1690[1]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8118475" y="3230563"/>
            <a:ext cx="47561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MSj04379120000[1]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81200" y="590550"/>
            <a:ext cx="304800" cy="28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9" name="Text Box 18"/>
          <p:cNvSpPr txBox="1"/>
          <p:nvPr/>
        </p:nvSpPr>
        <p:spPr>
          <a:xfrm>
            <a:off x="2133600" y="4564063"/>
            <a:ext cx="8077200" cy="1699260"/>
          </a:xfrm>
          <a:prstGeom prst="rect">
            <a:avLst/>
          </a:prstGeom>
          <a:noFill/>
          <a:ln w="9525">
            <a:noFill/>
          </a:ln>
        </p:spPr>
        <p:txBody>
          <a:bodyPr lIns="84712" tIns="42357" rIns="84712" bIns="42357" anchor="t" anchorCtr="0">
            <a:spAutoFit/>
          </a:bodyPr>
          <a:p>
            <a:pPr algn="ctr"/>
            <a:r>
              <a:rPr lang="en-US" altLang="en-US" sz="4000" b="1" dirty="0">
                <a:latin typeface="Times New Roman" panose="02020603050405020304" pitchFamily="18" charset="0"/>
              </a:rPr>
              <a:t>MÔN: TIẾNG VIỆT 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algn="ctr"/>
            <a:endParaRPr lang="en-US" altLang="en-US" sz="2500" b="1" i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</a:rPr>
              <a:t>Giáo viên:Võ Đào Tuấn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HP001 5H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ính từ"/>
          <p:cNvPicPr>
            <a:picLocks noChangeAspect="1"/>
          </p:cNvPicPr>
          <p:nvPr/>
        </p:nvPicPr>
        <p:blipFill rotWithShape="1">
          <a:blip r:embed="rId1"/>
          <a:srcRect l="4927" t="27897" r="2448"/>
          <a:stretch>
            <a:fillRect/>
          </a:stretch>
        </p:blipFill>
        <p:spPr>
          <a:xfrm>
            <a:off x="-3" y="518614"/>
            <a:ext cx="12487703" cy="6339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716" y="-6066"/>
            <a:ext cx="384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/>
          <p:nvPr/>
        </p:nvGraphicFramePr>
        <p:xfrm>
          <a:off x="391757" y="122831"/>
          <a:ext cx="11626850" cy="6673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1371"/>
                <a:gridCol w="1801505"/>
                <a:gridCol w="1965277"/>
                <a:gridCol w="2328697"/>
              </a:tblGrid>
              <a:tr h="7803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 b="1" dirty="0">
                          <a:latin typeface="+mj-lt"/>
                        </a:rPr>
                        <a:t>Câu</a:t>
                      </a:r>
                      <a:endParaRPr lang="vi-VN" altLang="en-US" sz="2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 b="1" dirty="0">
                          <a:latin typeface="+mj-lt"/>
                        </a:rPr>
                        <a:t>Từ </a:t>
                      </a:r>
                      <a:r>
                        <a:rPr lang="en-US" alt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alt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vi-V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3312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 dirty="0">
                          <a:latin typeface="+mj-lt"/>
                        </a:rPr>
                        <a:t>cũ</a:t>
                      </a:r>
                      <a:endParaRPr lang="vi-VN" altLang="en-US" sz="2000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0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5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5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76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227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Ba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lả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100" b="1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583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547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thò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" 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1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!"</a:t>
                      </a:r>
                      <a:endParaRPr lang="en-US" sz="21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8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105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631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77188" y="1114454"/>
            <a:ext cx="13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8080474" y="1554018"/>
            <a:ext cx="1312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dirty="0">
                <a:solidFill>
                  <a:srgbClr val="FF0000"/>
                </a:solidFill>
              </a:rPr>
              <a:t>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 vườn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8080474" y="2139185"/>
            <a:ext cx="1388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dirty="0"/>
              <a:t>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căn nhà</a:t>
            </a:r>
            <a:endParaRPr lang="vi-V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7959823" y="2867622"/>
            <a:ext cx="155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cột gỗ lim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3122" y="3807836"/>
            <a:ext cx="13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0190973" y="463069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dirty="0"/>
              <a:t>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đánh </a:t>
            </a:r>
            <a:r>
              <a:rPr lang="vi-VN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0266220" y="5198125"/>
            <a:ext cx="1372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rơi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0354418" y="5596905"/>
            <a:ext cx="119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dirty="0"/>
              <a:t> </a:t>
            </a:r>
            <a:r>
              <a:rPr lang="vi-VN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quát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0356708" y="6261251"/>
            <a:ext cx="1358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dirty="0"/>
              <a:t> </a:t>
            </a: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nghịch</a:t>
            </a:r>
            <a:endParaRPr lang="vi-VN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/>
        </p:nvGraphicFramePr>
        <p:xfrm>
          <a:off x="491320" y="2353611"/>
          <a:ext cx="11177517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8725"/>
                <a:gridCol w="3893820"/>
                <a:gridCol w="3514972"/>
              </a:tblGrid>
              <a:tr h="6823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4000" dirty="0">
                          <a:latin typeface="+mj-lt"/>
                        </a:rPr>
                        <a:t>Chỉ hình dáng</a:t>
                      </a:r>
                      <a:endParaRPr lang="vi-VN" altLang="en-US" sz="4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4000" dirty="0">
                          <a:latin typeface="+mj-lt"/>
                        </a:rPr>
                        <a:t>Chỉ màu sắc</a:t>
                      </a:r>
                      <a:endParaRPr lang="vi-VN" altLang="en-US" sz="4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4000" dirty="0">
                          <a:latin typeface="+mj-lt"/>
                        </a:rPr>
                        <a:t>Chỉ tính chất</a:t>
                      </a:r>
                      <a:endParaRPr lang="vi-VN" altLang="en-US" sz="4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870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7"/>
          <p:cNvSpPr txBox="1"/>
          <p:nvPr/>
        </p:nvSpPr>
        <p:spPr>
          <a:xfrm>
            <a:off x="1040177" y="3431612"/>
            <a:ext cx="2340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rộng, nhỏ</a:t>
            </a:r>
            <a:endParaRPr lang="vi-VN" altLang="en-US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003070" y="3431611"/>
            <a:ext cx="2731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bóng</a:t>
            </a:r>
            <a:endParaRPr lang="vi-VN" altLang="en-US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8153426" y="3185233"/>
            <a:ext cx="36518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cũ, mát dịu, tít mù, lả tả, to, vừa vừa</a:t>
            </a:r>
            <a:endParaRPr lang="vi-VN" altLang="en-US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20" y="354841"/>
            <a:ext cx="10027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76" y="1155060"/>
            <a:ext cx="974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745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392" y="692696"/>
            <a:ext cx="11233248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pt-B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Bài học: </a:t>
            </a:r>
            <a:endParaRPr lang="pt-BR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35360" y="1916832"/>
            <a:ext cx="11377264" cy="20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350"/>
              </a:spcBef>
              <a:defRPr/>
            </a:pPr>
            <a:r>
              <a:rPr lang="en-US" sz="41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1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1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1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>
            <a:fillRect/>
          </a:stretch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6" y="452670"/>
            <a:ext cx="8020404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8044" y="2948948"/>
            <a:ext cx="5535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3D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>
            <a:fillRect/>
          </a:stretch>
        </p:blipFill>
        <p:spPr>
          <a:xfrm>
            <a:off x="8304246" y="4515719"/>
            <a:ext cx="3480252" cy="23874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745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8879" y="896877"/>
            <a:ext cx="358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1475413"/>
            <a:ext cx="650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185" y="2073108"/>
            <a:ext cx="4135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3987" y="4135273"/>
            <a:ext cx="52885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dirty="0" smtClean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Content Placeholder 3" descr="gac"/>
          <p:cNvPicPr>
            <a:picLocks noChangeAspect="1"/>
          </p:cNvPicPr>
          <p:nvPr/>
        </p:nvPicPr>
        <p:blipFill rotWithShape="1">
          <a:blip r:embed="rId2"/>
          <a:srcRect l="51242" t="21064" r="4153" b="16606"/>
          <a:stretch>
            <a:fillRect/>
          </a:stretch>
        </p:blipFill>
        <p:spPr>
          <a:xfrm>
            <a:off x="6086061" y="2176375"/>
            <a:ext cx="4544705" cy="322078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10185" y="2981049"/>
            <a:ext cx="86663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29452" y="3786766"/>
            <a:ext cx="72453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77821" y="4608759"/>
            <a:ext cx="132042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6582" y="5012462"/>
            <a:ext cx="130336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2817" y="5012462"/>
            <a:ext cx="38213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8262" y="5891647"/>
            <a:ext cx="43331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42133" y="2726055"/>
            <a:ext cx="19097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câu: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42133" y="3381874"/>
            <a:ext cx="19097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từ: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42132" y="4130776"/>
            <a:ext cx="697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 từ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miêu tả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điểm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4" y="313896"/>
            <a:ext cx="1158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,…). 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774" y="2721348"/>
            <a:ext cx="642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  <a:endParaRPr lang="en-US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124" y="3385239"/>
            <a:ext cx="166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821" y="4130776"/>
            <a:ext cx="5076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1"/>
      <p:bldP spid="7" grpId="2"/>
      <p:bldP spid="8" grpId="1"/>
      <p:bldP spid="8" grpId="2"/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>
            <a:fillRect/>
          </a:stretch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6" y="452670"/>
            <a:ext cx="8020404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8044" y="2948948"/>
            <a:ext cx="5535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3D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3D0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>
            <a:fillRect/>
          </a:stretch>
        </p:blipFill>
        <p:spPr>
          <a:xfrm>
            <a:off x="8304246" y="4515719"/>
            <a:ext cx="3480252" cy="23874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14-07-17+00.44.19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774"/>
            <a:ext cx="12191999" cy="59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075" y="0"/>
            <a:ext cx="790199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NÀO ĐẸP</a:t>
            </a:r>
            <a:endParaRPr lang="en-US" sz="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60AB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5800298" y="1773893"/>
            <a:ext cx="1815151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2088107" y="3292179"/>
            <a:ext cx="165138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8379725" y="3452567"/>
            <a:ext cx="1624084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604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842" y="2853930"/>
            <a:ext cx="11019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350"/>
              </a:spcBef>
              <a:buFont typeface="Wingdings" panose="05000000000000000000" pitchFamily="2" charset="2"/>
              <a:buChar char="à"/>
              <a:defRPr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 descr="KITTY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9842" y="682388"/>
            <a:ext cx="2298200" cy="20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loud Callout 9"/>
          <p:cNvSpPr/>
          <p:nvPr/>
        </p:nvSpPr>
        <p:spPr>
          <a:xfrm>
            <a:off x="4206918" y="838310"/>
            <a:ext cx="5147887" cy="1577344"/>
          </a:xfrm>
          <a:prstGeom prst="cloudCallout">
            <a:avLst>
              <a:gd name="adj1" fmla="val -74908"/>
              <a:gd name="adj2" fmla="val 29804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133" y="1295401"/>
            <a:ext cx="7620992" cy="230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63" y="3119074"/>
            <a:ext cx="3888992" cy="2572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0" y="685445"/>
            <a:ext cx="3114860" cy="18406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14-07-17+00.44.19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774"/>
            <a:ext cx="12191999" cy="59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075" y="0"/>
            <a:ext cx="78337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NÀO ĐẸP</a:t>
            </a:r>
            <a:endParaRPr lang="en-US" sz="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60AB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5800298" y="1773893"/>
            <a:ext cx="1815151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2088107" y="3292179"/>
            <a:ext cx="165138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8379725" y="3452567"/>
            <a:ext cx="1624084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604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9145" y="2142675"/>
            <a:ext cx="107316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3600" kern="0" dirty="0">
              <a:solidFill>
                <a:srgbClr val="0070C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vi-VN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cô giáo giảng</a:t>
            </a:r>
            <a:b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</a:t>
            </a:r>
            <a: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vở thơm tho</a:t>
            </a:r>
            <a:b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em ngắm mãi</a:t>
            </a:r>
            <a:b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mười cô cho.</a:t>
            </a:r>
            <a:endParaRPr lang="vi-VN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vi-VN" sz="32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Cô giáo lớp em)</a:t>
            </a:r>
            <a:endParaRPr lang="vi-VN" sz="32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704" y="5106653"/>
            <a:ext cx="11665296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42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 </a:t>
            </a:r>
            <a:r>
              <a:rPr lang="en-US" sz="4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200" b="1" kern="1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4200" b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kern="1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200" b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kern="1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</a:t>
            </a:r>
            <a:endParaRPr lang="en-US" sz="4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KITTY"/>
          <p:cNvPicPr>
            <a:picLocks noChangeAspect="1" noChangeArrowheads="1" noCrop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05218" y="719907"/>
            <a:ext cx="2402006" cy="21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359794" y="293427"/>
            <a:ext cx="5384707" cy="1821976"/>
          </a:xfrm>
          <a:prstGeom prst="cloudCallout">
            <a:avLst>
              <a:gd name="adj1" fmla="val -71578"/>
              <a:gd name="adj2" fmla="val 408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14-07-17+00.44.19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774"/>
            <a:ext cx="12191999" cy="59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075" y="0"/>
            <a:ext cx="749256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60A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NÀO ĐẸP</a:t>
            </a:r>
            <a:endParaRPr lang="en-US" sz="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60AB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5788923" y="1800225"/>
            <a:ext cx="1815151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2088108" y="3283821"/>
            <a:ext cx="165138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>
            <a:fillRect/>
          </a:stretch>
        </p:blipFill>
        <p:spPr bwMode="auto">
          <a:xfrm>
            <a:off x="8379725" y="3452567"/>
            <a:ext cx="1624084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69 0.88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" y="-3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1340" y="2513037"/>
            <a:ext cx="11263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4000" kern="0" dirty="0" smtClean="0">
                <a:solidFill>
                  <a:srgbClr val="060A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0070C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996" y="4133882"/>
            <a:ext cx="116652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 </a:t>
            </a:r>
            <a:r>
              <a:rPr lang="en-US" sz="40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endParaRPr lang="en-US" sz="40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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Tính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từ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ấy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/>
              </a:rPr>
              <a:t>m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iêu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endParaRPr lang="en-US" sz="4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KITTY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280" y="1039111"/>
            <a:ext cx="1929430" cy="18678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/>
          <p:cNvSpPr/>
          <p:nvPr/>
        </p:nvSpPr>
        <p:spPr>
          <a:xfrm>
            <a:off x="3398293" y="300250"/>
            <a:ext cx="7970292" cy="2253730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0340">
              <a:tabLst>
                <a:tab pos="270510" algn="l"/>
              </a:tabLst>
            </a:pP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31" descr="CS0007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34817" y="-4"/>
            <a:ext cx="3157179" cy="221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2" descr="CS0007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" y="-265"/>
            <a:ext cx="2732088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5" descr="Magnolia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67258">
            <a:off x="10642600" y="228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6" descr="Magnolia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10522">
            <a:off x="381000" y="228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2191" y="2956906"/>
            <a:ext cx="4599295" cy="28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8675" y="1014496"/>
            <a:ext cx="9089409" cy="15649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2" descr="CS0007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" y="4194357"/>
            <a:ext cx="2732088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Magnolia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49629">
            <a:off x="309273" y="5573335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CS0007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7723" y="4228275"/>
            <a:ext cx="2892817" cy="251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 descr="Magnolia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35447">
            <a:off x="10607254" y="5573335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7" y="3431052"/>
            <a:ext cx="1969179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" y="307644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93" y="3443027"/>
            <a:ext cx="1969179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45" y="3027857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4" y="3443027"/>
            <a:ext cx="1969179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6" y="2981156"/>
            <a:ext cx="2060627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" y="325214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758" y="325213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69662" y="892627"/>
            <a:ext cx="8364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QUÀ BÍ MẬT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bì kẹo 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728785" y="270188"/>
            <a:ext cx="941854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Câu 1: Thế nào là danh từ?</a:t>
            </a:r>
            <a:endParaRPr lang="en-US" sz="40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4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lang="en-US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58" y="5187769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8" name="Rectangle: Folded Corner 27"/>
          <p:cNvSpPr/>
          <p:nvPr/>
        </p:nvSpPr>
        <p:spPr>
          <a:xfrm>
            <a:off x="729587" y="1306223"/>
            <a:ext cx="9711758" cy="177863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từ chỉ sự vật </a:t>
            </a:r>
            <a:r>
              <a:rPr lang="vi-V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(người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vật, con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....)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2" name="chimes.wav"/>
          </p:stSnd>
        </p:sndAc>
      </p:transition>
    </mc:Choice>
    <mc:Fallback>
      <p:transition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7" y="3431052"/>
            <a:ext cx="1969179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3" y="2143577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67" y="3514344"/>
            <a:ext cx="1969179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19" y="3002235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4" y="3443027"/>
            <a:ext cx="1969179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6" y="2903409"/>
            <a:ext cx="2060627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" y="325214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758" y="325213"/>
            <a:ext cx="6095999" cy="33481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769662" y="892627"/>
            <a:ext cx="8364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QUÀ BÍ MẬT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Ngẫu Hứ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9925.0000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8157" y="4527511"/>
            <a:ext cx="609600" cy="60960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46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bì ôxi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4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9" y="5012659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3" name="Rectangle: Folded Corner 26"/>
          <p:cNvSpPr/>
          <p:nvPr/>
        </p:nvSpPr>
        <p:spPr>
          <a:xfrm>
            <a:off x="728785" y="270188"/>
            <a:ext cx="941854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là gì?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Folded Corner 27"/>
          <p:cNvSpPr/>
          <p:nvPr/>
        </p:nvSpPr>
        <p:spPr>
          <a:xfrm>
            <a:off x="728817" y="1493792"/>
            <a:ext cx="9711758" cy="177863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là từ chỉ hoạt động, trạng thái của sự vật.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12" name="chimes.wav"/>
          </p:stSnd>
        </p:sndAc>
      </p:transition>
    </mc:Choice>
    <mc:Fallback>
      <p:transition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7" y="3431052"/>
            <a:ext cx="1969179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3" y="2143577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67" y="3514344"/>
            <a:ext cx="1969179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19" y="3002235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4" y="3443027"/>
            <a:ext cx="1969179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09" y="2143577"/>
            <a:ext cx="2060627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" y="325214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758" y="325213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69662" y="892627"/>
            <a:ext cx="8364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QUÀ BÍ MẬT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Ngẫu Hứ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9925.0000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8157" y="4869859"/>
            <a:ext cx="609600" cy="60960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46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cây bút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1262572" y="2707254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0" y="5561304"/>
            <a:ext cx="952500" cy="10191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995" y="5304493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8" y="5304493"/>
            <a:ext cx="1164057" cy="12759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2279" y="332097"/>
            <a:ext cx="795482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Xác định động từ trong câu sau: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đá bóng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AP AN A"/>
          <p:cNvSpPr>
            <a:spLocks noChangeArrowheads="1"/>
          </p:cNvSpPr>
          <p:nvPr/>
        </p:nvSpPr>
        <p:spPr bwMode="auto">
          <a:xfrm>
            <a:off x="610389" y="1795078"/>
            <a:ext cx="2964606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AP AN B"/>
          <p:cNvSpPr>
            <a:spLocks noChangeArrowheads="1"/>
          </p:cNvSpPr>
          <p:nvPr/>
        </p:nvSpPr>
        <p:spPr bwMode="auto">
          <a:xfrm>
            <a:off x="3951446" y="1795078"/>
            <a:ext cx="3607389" cy="769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4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AP AN C"/>
          <p:cNvSpPr txBox="1"/>
          <p:nvPr/>
        </p:nvSpPr>
        <p:spPr>
          <a:xfrm>
            <a:off x="8046391" y="1805378"/>
            <a:ext cx="322580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8" name="chimes.wav"/>
          </p:stSnd>
        </p:sndAc>
      </p:transition>
    </mc:Choice>
    <mc:Fallback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3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36800" y="609600"/>
            <a:ext cx="843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6221" y="524106"/>
            <a:ext cx="833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9210" y="1115332"/>
            <a:ext cx="444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u="sng" dirty="0" smtClean="0">
                <a:solidFill>
                  <a:srgbClr val="060A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solidFill>
                <a:srgbClr val="060A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981201"/>
            <a:ext cx="1033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2964</Words>
  <Application>WPS Presentation</Application>
  <PresentationFormat>Custom</PresentationFormat>
  <Paragraphs>215</Paragraphs>
  <Slides>24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HP001 5Ha</vt:lpstr>
      <vt:lpstr>Segoe Print</vt:lpstr>
      <vt:lpstr>Tahoma</vt:lpstr>
      <vt:lpstr>Calibri</vt:lpstr>
      <vt:lpstr>Microsoft YaHei</vt:lpstr>
      <vt:lpstr>Arial Unicode MS</vt:lpstr>
      <vt:lpstr>Calibri Light</vt:lpstr>
      <vt:lpstr>UTM Avo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vo tuan</cp:lastModifiedBy>
  <cp:revision>143</cp:revision>
  <dcterms:created xsi:type="dcterms:W3CDTF">2023-08-17T14:23:00Z</dcterms:created>
  <dcterms:modified xsi:type="dcterms:W3CDTF">2024-11-28T02:05:14Z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C01BB33CD7674C5F8946262D4BE6E5BE</vt:lpwstr>
  </property>
  <property fmtid="{D5CDD505-2E9C-101B-9397-08002B2CF9AE}" pid="3" name="KSOProductBuildVer">
    <vt:lpwstr>1033-12.2.0.18911</vt:lpwstr>
  </property>
</Properties>
</file>