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1.svg" ContentType="image/svg+xml"/>
  <Override PartName="/ppt/media/image23.svg" ContentType="image/svg+xml"/>
  <Override PartName="/ppt/media/image25.svg" ContentType="image/svg+xml"/>
  <Override PartName="/ppt/media/image28.svg" ContentType="image/svg+xml"/>
  <Override PartName="/ppt/media/image35.svg" ContentType="image/svg+xml"/>
  <Override PartName="/ppt/media/image39.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8"/>
  </p:notesMasterIdLst>
  <p:sldIdLst>
    <p:sldId id="256" r:id="rId4"/>
    <p:sldId id="272" r:id="rId5"/>
    <p:sldId id="281" r:id="rId6"/>
    <p:sldId id="277" r:id="rId7"/>
    <p:sldId id="282" r:id="rId9"/>
    <p:sldId id="276"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74" r:id="rId24"/>
    <p:sldId id="296" r:id="rId25"/>
    <p:sldId id="273" r:id="rId26"/>
    <p:sldId id="297" r:id="rId27"/>
    <p:sldId id="298" r:id="rId28"/>
    <p:sldId id="257" r:id="rId29"/>
    <p:sldId id="302" r:id="rId30"/>
    <p:sldId id="258" r:id="rId31"/>
    <p:sldId id="299" r:id="rId32"/>
    <p:sldId id="303" r:id="rId33"/>
    <p:sldId id="266" r:id="rId34"/>
    <p:sldId id="280" r:id="rId35"/>
    <p:sldId id="279" r:id="rId36"/>
  </p:sldIdLst>
  <p:sldSz cx="12192000" cy="6858000"/>
  <p:notesSz cx="6858000" cy="9144000"/>
  <p:embeddedFontLst>
    <p:embeddedFont>
      <p:font typeface="SimSun" panose="02010600030101010101" pitchFamily="2" charset="-122"/>
      <p:regular r:id="rId40"/>
    </p:embeddedFont>
    <p:embeddedFont>
      <p:font typeface="Calibri" panose="020F0502020204030204" charset="0"/>
      <p:regular r:id="rId41"/>
      <p:bold r:id="rId42"/>
      <p:italic r:id="rId43"/>
      <p:boldItalic r:id="rId44"/>
    </p:embeddedFont>
    <p:embeddedFont>
      <p:font typeface="Calibri" panose="020F0502020204030204"/>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77" autoAdjust="0"/>
    <p:restoredTop sz="94643"/>
  </p:normalViewPr>
  <p:slideViewPr>
    <p:cSldViewPr snapToGrid="0">
      <p:cViewPr varScale="1">
        <p:scale>
          <a:sx n="104" d="100"/>
          <a:sy n="104" d="100"/>
        </p:scale>
        <p:origin x="3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font" Target="fonts/font9.fntdata"/><Relationship Id="rId47" Type="http://schemas.openxmlformats.org/officeDocument/2006/relationships/font" Target="fonts/font8.fntdata"/><Relationship Id="rId46" Type="http://schemas.openxmlformats.org/officeDocument/2006/relationships/font" Target="fonts/font7.fntdata"/><Relationship Id="rId45" Type="http://schemas.openxmlformats.org/officeDocument/2006/relationships/font" Target="fonts/font6.fntdata"/><Relationship Id="rId44" Type="http://schemas.openxmlformats.org/officeDocument/2006/relationships/font" Target="fonts/font5.fntdata"/><Relationship Id="rId43" Type="http://schemas.openxmlformats.org/officeDocument/2006/relationships/font" Target="fonts/font4.fntdata"/><Relationship Id="rId42" Type="http://schemas.openxmlformats.org/officeDocument/2006/relationships/font" Target="fonts/font3.fntdata"/><Relationship Id="rId41" Type="http://schemas.openxmlformats.org/officeDocument/2006/relationships/font" Target="fonts/font2.fntdata"/><Relationship Id="rId40" Type="http://schemas.openxmlformats.org/officeDocument/2006/relationships/font" Target="fonts/font1.fntdata"/><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09C3AA-D6BB-334C-A847-9A506C210E4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95316F-4563-F74A-BE01-E8163CA3B8F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5316F-4563-F74A-BE01-E8163CA3B8FB}"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Ấn vào nút play để chơi game</a:t>
            </a:r>
            <a:endParaRPr lang="en-US" dirty="0"/>
          </a:p>
        </p:txBody>
      </p:sp>
      <p:sp>
        <p:nvSpPr>
          <p:cNvPr id="4" name="Slide Number Placeholder 3"/>
          <p:cNvSpPr>
            <a:spLocks noGrp="1"/>
          </p:cNvSpPr>
          <p:nvPr>
            <p:ph type="sldNum" sz="quarter" idx="5"/>
          </p:nvPr>
        </p:nvSpPr>
        <p:spPr/>
        <p:txBody>
          <a:bodyPr/>
          <a:lstStyle/>
          <a:p>
            <a:fld id="{4795316F-4563-F74A-BE01-E8163CA3B8FB}"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baseline="0" dirty="0"/>
              <a:t> </a:t>
            </a:r>
            <a:r>
              <a:rPr lang="en-US" baseline="0" dirty="0" err="1"/>
              <a:t>dẫn</a:t>
            </a:r>
            <a:r>
              <a:rPr lang="en-US" baseline="0" dirty="0"/>
              <a:t>: GV click </a:t>
            </a:r>
            <a:r>
              <a:rPr lang="en-US" baseline="0" dirty="0" err="1"/>
              <a:t>vào</a:t>
            </a:r>
            <a:r>
              <a:rPr lang="en-US" baseline="0" dirty="0"/>
              <a:t> </a:t>
            </a:r>
            <a:r>
              <a:rPr lang="en-US" baseline="0" dirty="0" err="1"/>
              <a:t>các</a:t>
            </a:r>
            <a:r>
              <a:rPr lang="en-US" baseline="0" dirty="0"/>
              <a:t> </a:t>
            </a:r>
            <a:r>
              <a:rPr lang="en-US" baseline="0" dirty="0" err="1"/>
              <a:t>hộp</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tương</a:t>
            </a:r>
            <a:r>
              <a:rPr lang="en-US" baseline="0" dirty="0"/>
              <a:t> </a:t>
            </a:r>
            <a:r>
              <a:rPr lang="en-US" baseline="0" dirty="0" err="1"/>
              <a:t>ứng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A78B41-365D-42D2-8D31-864F1E83FB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baseline="0" dirty="0"/>
              <a:t> </a:t>
            </a:r>
            <a:r>
              <a:rPr lang="en-US" baseline="0" dirty="0" err="1"/>
              <a:t>dẫn</a:t>
            </a:r>
            <a:r>
              <a:rPr lang="en-US" baseline="0" dirty="0"/>
              <a:t>: GV click </a:t>
            </a:r>
            <a:r>
              <a:rPr lang="en-US" baseline="0" dirty="0" err="1"/>
              <a:t>vào</a:t>
            </a:r>
            <a:r>
              <a:rPr lang="en-US" baseline="0" dirty="0"/>
              <a:t> </a:t>
            </a:r>
            <a:r>
              <a:rPr lang="en-US" baseline="0" dirty="0" err="1"/>
              <a:t>các</a:t>
            </a:r>
            <a:r>
              <a:rPr lang="en-US" baseline="0" dirty="0"/>
              <a:t> </a:t>
            </a:r>
            <a:r>
              <a:rPr lang="en-US" baseline="0" dirty="0" err="1"/>
              <a:t>hộp</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tương</a:t>
            </a:r>
            <a:r>
              <a:rPr lang="en-US" baseline="0" dirty="0"/>
              <a:t> </a:t>
            </a:r>
            <a:r>
              <a:rPr lang="en-US" baseline="0" dirty="0" err="1"/>
              <a:t>ứng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A78B41-365D-42D2-8D31-864F1E83FB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baseline="0" dirty="0"/>
              <a:t> </a:t>
            </a:r>
            <a:r>
              <a:rPr lang="en-US" baseline="0" dirty="0" err="1"/>
              <a:t>dẫn</a:t>
            </a:r>
            <a:r>
              <a:rPr lang="en-US" baseline="0" dirty="0"/>
              <a:t>: GV click </a:t>
            </a:r>
            <a:r>
              <a:rPr lang="en-US" baseline="0" dirty="0" err="1"/>
              <a:t>vào</a:t>
            </a:r>
            <a:r>
              <a:rPr lang="en-US" baseline="0" dirty="0"/>
              <a:t> </a:t>
            </a:r>
            <a:r>
              <a:rPr lang="en-US" baseline="0" dirty="0" err="1"/>
              <a:t>các</a:t>
            </a:r>
            <a:r>
              <a:rPr lang="en-US" baseline="0" dirty="0"/>
              <a:t> </a:t>
            </a:r>
            <a:r>
              <a:rPr lang="en-US" baseline="0" dirty="0" err="1"/>
              <a:t>hộp</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tương</a:t>
            </a:r>
            <a:r>
              <a:rPr lang="en-US" baseline="0" dirty="0"/>
              <a:t> </a:t>
            </a:r>
            <a:r>
              <a:rPr lang="en-US" baseline="0" dirty="0" err="1"/>
              <a:t>ứng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A78B41-365D-42D2-8D31-864F1E83FB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baseline="0" dirty="0"/>
              <a:t> </a:t>
            </a:r>
            <a:r>
              <a:rPr lang="en-US" baseline="0" dirty="0" err="1"/>
              <a:t>dẫn</a:t>
            </a:r>
            <a:r>
              <a:rPr lang="en-US" baseline="0" dirty="0"/>
              <a:t>: GV click </a:t>
            </a:r>
            <a:r>
              <a:rPr lang="en-US" baseline="0" dirty="0" err="1"/>
              <a:t>vào</a:t>
            </a:r>
            <a:r>
              <a:rPr lang="en-US" baseline="0" dirty="0"/>
              <a:t> </a:t>
            </a:r>
            <a:r>
              <a:rPr lang="en-US" baseline="0" dirty="0" err="1"/>
              <a:t>các</a:t>
            </a:r>
            <a:r>
              <a:rPr lang="en-US" baseline="0" dirty="0"/>
              <a:t> </a:t>
            </a:r>
            <a:r>
              <a:rPr lang="en-US" baseline="0" dirty="0" err="1"/>
              <a:t>hộp</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tương</a:t>
            </a:r>
            <a:r>
              <a:rPr lang="en-US" baseline="0" dirty="0"/>
              <a:t> </a:t>
            </a:r>
            <a:r>
              <a:rPr lang="en-US" baseline="0" dirty="0" err="1"/>
              <a:t>ứng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A78B41-365D-42D2-8D31-864F1E83FB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baseline="0" dirty="0"/>
              <a:t> </a:t>
            </a:r>
            <a:r>
              <a:rPr lang="en-US" baseline="0" dirty="0" err="1"/>
              <a:t>dẫn</a:t>
            </a:r>
            <a:r>
              <a:rPr lang="en-US" baseline="0" dirty="0"/>
              <a:t>: GV click </a:t>
            </a:r>
            <a:r>
              <a:rPr lang="en-US" baseline="0" dirty="0" err="1"/>
              <a:t>vào</a:t>
            </a:r>
            <a:r>
              <a:rPr lang="en-US" baseline="0" dirty="0"/>
              <a:t> </a:t>
            </a:r>
            <a:r>
              <a:rPr lang="en-US" baseline="0" dirty="0" err="1"/>
              <a:t>các</a:t>
            </a:r>
            <a:r>
              <a:rPr lang="en-US" baseline="0" dirty="0"/>
              <a:t> </a:t>
            </a:r>
            <a:r>
              <a:rPr lang="en-US" baseline="0" dirty="0" err="1"/>
              <a:t>hộp</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tương</a:t>
            </a:r>
            <a:r>
              <a:rPr lang="en-US" baseline="0" dirty="0"/>
              <a:t> </a:t>
            </a:r>
            <a:r>
              <a:rPr lang="en-US" baseline="0" dirty="0" err="1"/>
              <a:t>ứng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A78B41-365D-42D2-8D31-864F1E83FB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A04949BE-1264-40E4-BDA5-77919F8C2881}" type="datetimeFigureOut">
              <a:rPr lang="en-US" smtClean="0"/>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58676ABB-7A76-4521-92C4-E4A5C9A8EA59}" type="slidenum">
              <a:rPr lang="en-US" smtClean="0"/>
            </a:fld>
            <a:endParaRPr 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A04949BE-1264-40E4-BDA5-77919F8C2881}"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58676ABB-7A76-4521-92C4-E4A5C9A8EA59}" type="slidenum">
              <a:rPr lang="en-US" smtClean="0"/>
            </a:fld>
            <a:endParaRPr 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fld id="{A04949BE-1264-40E4-BDA5-77919F8C2881}"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58676ABB-7A76-4521-92C4-E4A5C9A8EA59}" type="slidenum">
              <a:rPr lang="en-US" smtClean="0"/>
            </a:fld>
            <a:endParaRPr 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fld id="{A04949BE-1264-40E4-BDA5-77919F8C2881}"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58676ABB-7A76-4521-92C4-E4A5C9A8EA59}" type="slidenum">
              <a:rPr lang="en-US" smtClean="0"/>
            </a:fld>
            <a:endParaRPr 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fld id="{A04949BE-1264-40E4-BDA5-77919F8C2881}" type="datetimeFigureOut">
              <a:rPr lang="en-US" smtClean="0"/>
            </a:fld>
            <a:endParaRPr lang="en-US"/>
          </a:p>
        </p:txBody>
      </p:sp>
      <p:sp>
        <p:nvSpPr>
          <p:cNvPr id="8" name="Footer Placeholder 7"/>
          <p:cNvSpPr>
            <a:spLocks noGrp="1"/>
          </p:cNvSpPr>
          <p:nvPr>
            <p:ph type="ftr" sz="quarter" idx="11"/>
          </p:nvPr>
        </p:nvSpPr>
        <p:spPr/>
        <p:txBody>
          <a:bodyPr/>
          <a:p>
            <a:endParaRPr lang="en-US"/>
          </a:p>
        </p:txBody>
      </p:sp>
      <p:sp>
        <p:nvSpPr>
          <p:cNvPr id="9" name="Slide Number Placeholder 8"/>
          <p:cNvSpPr>
            <a:spLocks noGrp="1"/>
          </p:cNvSpPr>
          <p:nvPr>
            <p:ph type="sldNum" sz="quarter" idx="12"/>
          </p:nvPr>
        </p:nvSpPr>
        <p:spPr/>
        <p:txBody>
          <a:bodyPr/>
          <a:p>
            <a:fld id="{58676ABB-7A76-4521-92C4-E4A5C9A8EA59}" type="slidenum">
              <a:rPr lang="en-US" smtClean="0"/>
            </a:fld>
            <a:endParaRPr lang="en-US"/>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fld id="{A04949BE-1264-40E4-BDA5-77919F8C2881}" type="datetimeFigureOut">
              <a:rPr lang="en-US" smtClean="0"/>
            </a:fld>
            <a:endParaRPr lang="en-US"/>
          </a:p>
        </p:txBody>
      </p:sp>
      <p:sp>
        <p:nvSpPr>
          <p:cNvPr id="4" name="Footer Placeholder 3"/>
          <p:cNvSpPr>
            <a:spLocks noGrp="1"/>
          </p:cNvSpPr>
          <p:nvPr>
            <p:ph type="ftr" sz="quarter" idx="11"/>
          </p:nvPr>
        </p:nvSpPr>
        <p:spPr/>
        <p:txBody>
          <a:bodyPr/>
          <a:p>
            <a:endParaRPr lang="en-US"/>
          </a:p>
        </p:txBody>
      </p:sp>
      <p:sp>
        <p:nvSpPr>
          <p:cNvPr id="5" name="Slide Number Placeholder 4"/>
          <p:cNvSpPr>
            <a:spLocks noGrp="1"/>
          </p:cNvSpPr>
          <p:nvPr>
            <p:ph type="sldNum" sz="quarter" idx="12"/>
          </p:nvPr>
        </p:nvSpPr>
        <p:spPr/>
        <p:txBody>
          <a:bodyPr/>
          <a:p>
            <a:fld id="{58676ABB-7A76-4521-92C4-E4A5C9A8EA59}" type="slidenum">
              <a:rPr lang="en-US" smtClean="0"/>
            </a:fld>
            <a:endParaRPr 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fld id="{A04949BE-1264-40E4-BDA5-77919F8C2881}" type="datetimeFigureOut">
              <a:rPr lang="en-US" smtClean="0"/>
            </a:fld>
            <a:endParaRPr lang="en-US"/>
          </a:p>
        </p:txBody>
      </p:sp>
      <p:sp>
        <p:nvSpPr>
          <p:cNvPr id="3" name="Footer Placeholder 2"/>
          <p:cNvSpPr>
            <a:spLocks noGrp="1"/>
          </p:cNvSpPr>
          <p:nvPr>
            <p:ph type="ftr" sz="quarter" idx="11"/>
          </p:nvPr>
        </p:nvSpPr>
        <p:spPr/>
        <p:txBody>
          <a:bodyPr/>
          <a:p>
            <a:endParaRPr lang="en-US"/>
          </a:p>
        </p:txBody>
      </p:sp>
      <p:sp>
        <p:nvSpPr>
          <p:cNvPr id="4" name="Slide Number Placeholder 3"/>
          <p:cNvSpPr>
            <a:spLocks noGrp="1"/>
          </p:cNvSpPr>
          <p:nvPr>
            <p:ph type="sldNum" sz="quarter" idx="12"/>
          </p:nvPr>
        </p:nvSpPr>
        <p:spPr/>
        <p:txBody>
          <a:bodyPr/>
          <a:p>
            <a:fld id="{58676ABB-7A76-4521-92C4-E4A5C9A8EA59}" type="slidenum">
              <a:rPr lang="en-US" smtClean="0"/>
            </a:fld>
            <a:endParaRPr 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A04949BE-1264-40E4-BDA5-77919F8C2881}"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58676ABB-7A76-4521-92C4-E4A5C9A8EA59}" type="slidenum">
              <a:rPr lang="en-US" smtClean="0"/>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A04949BE-1264-40E4-BDA5-77919F8C2881}"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58676ABB-7A76-4521-92C4-E4A5C9A8EA59}" type="slidenum">
              <a:rPr lang="en-US" smtClean="0"/>
            </a:fld>
            <a:endParaRPr 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A04949BE-1264-40E4-BDA5-77919F8C2881}"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58676ABB-7A76-4521-92C4-E4A5C9A8EA59}" type="slidenum">
              <a:rPr lang="en-US" smtClean="0"/>
            </a:fld>
            <a:endParaRPr lang="en-US"/>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A04949BE-1264-40E4-BDA5-77919F8C2881}"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58676ABB-7A76-4521-92C4-E4A5C9A8EA59}"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9"/>
          <p:cNvPicPr>
            <a:picLocks noChangeAspect="1"/>
          </p:cNvPicPr>
          <p:nvPr/>
        </p:nvPicPr>
        <p:blipFill>
          <a:blip r:embed="rId12"/>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A04949BE-1264-40E4-BDA5-77919F8C2881}" type="datetimeFigureOut">
              <a:rPr lang="en-US" smtClean="0"/>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58676ABB-7A76-4521-92C4-E4A5C9A8EA5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9.png"/><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0.jpeg"/><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1.jpe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2.jpe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jpe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5.sv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6.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7.sv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35.svg"/><Relationship Id="rId6" Type="http://schemas.openxmlformats.org/officeDocument/2006/relationships/image" Target="../media/image34.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jpeg"/><Relationship Id="rId1" Type="http://schemas.openxmlformats.org/officeDocument/2006/relationships/image" Target="../media/image37.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image" Target="../media/image42.png"/></Relationships>
</file>

<file path=ppt/slides/_rels/slide25.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3.png"/><Relationship Id="rId2" Type="http://schemas.openxmlformats.org/officeDocument/2006/relationships/image" Target="../media/image45.png"/><Relationship Id="rId15" Type="http://schemas.openxmlformats.org/officeDocument/2006/relationships/notesSlide" Target="../notesSlides/notesSlide3.xml"/><Relationship Id="rId14" Type="http://schemas.openxmlformats.org/officeDocument/2006/relationships/slideLayout" Target="../slideLayouts/slideLayout1.xml"/><Relationship Id="rId13" Type="http://schemas.openxmlformats.org/officeDocument/2006/relationships/audio" Target="../media/audio2.wav"/><Relationship Id="rId12" Type="http://schemas.openxmlformats.org/officeDocument/2006/relationships/audio" Target="../media/audio1.wav"/><Relationship Id="rId11" Type="http://schemas.openxmlformats.org/officeDocument/2006/relationships/image" Target="../media/image44.jpeg"/><Relationship Id="rId10" Type="http://schemas.openxmlformats.org/officeDocument/2006/relationships/image" Target="../media/image52.png"/><Relationship Id="rId1" Type="http://schemas.openxmlformats.org/officeDocument/2006/relationships/image" Target="../media/image42.png"/></Relationships>
</file>

<file path=ppt/slides/_rels/slide26.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3.png"/><Relationship Id="rId2" Type="http://schemas.openxmlformats.org/officeDocument/2006/relationships/image" Target="../media/image45.png"/><Relationship Id="rId15" Type="http://schemas.openxmlformats.org/officeDocument/2006/relationships/notesSlide" Target="../notesSlides/notesSlide4.xml"/><Relationship Id="rId14" Type="http://schemas.openxmlformats.org/officeDocument/2006/relationships/slideLayout" Target="../slideLayouts/slideLayout1.xml"/><Relationship Id="rId13" Type="http://schemas.openxmlformats.org/officeDocument/2006/relationships/audio" Target="../media/audio2.wav"/><Relationship Id="rId12" Type="http://schemas.openxmlformats.org/officeDocument/2006/relationships/audio" Target="../media/audio1.wav"/><Relationship Id="rId11" Type="http://schemas.openxmlformats.org/officeDocument/2006/relationships/image" Target="../media/image44.jpeg"/><Relationship Id="rId10" Type="http://schemas.openxmlformats.org/officeDocument/2006/relationships/image" Target="../media/image52.png"/><Relationship Id="rId1" Type="http://schemas.openxmlformats.org/officeDocument/2006/relationships/image" Target="../media/image42.png"/></Relationships>
</file>

<file path=ppt/slides/_rels/slide27.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51.png"/><Relationship Id="rId7" Type="http://schemas.openxmlformats.org/officeDocument/2006/relationships/image" Target="../media/image50.png"/><Relationship Id="rId6" Type="http://schemas.openxmlformats.org/officeDocument/2006/relationships/image" Target="../media/image48.png"/><Relationship Id="rId5" Type="http://schemas.openxmlformats.org/officeDocument/2006/relationships/image" Target="../media/image43.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5" Type="http://schemas.openxmlformats.org/officeDocument/2006/relationships/notesSlide" Target="../notesSlides/notesSlide5.xml"/><Relationship Id="rId14" Type="http://schemas.openxmlformats.org/officeDocument/2006/relationships/slideLayout" Target="../slideLayouts/slideLayout1.xml"/><Relationship Id="rId13" Type="http://schemas.openxmlformats.org/officeDocument/2006/relationships/audio" Target="../media/audio1.wav"/><Relationship Id="rId12" Type="http://schemas.openxmlformats.org/officeDocument/2006/relationships/audio" Target="../media/audio2.wav"/><Relationship Id="rId11" Type="http://schemas.openxmlformats.org/officeDocument/2006/relationships/image" Target="../media/image44.jpeg"/><Relationship Id="rId10" Type="http://schemas.openxmlformats.org/officeDocument/2006/relationships/image" Target="../media/image49.png"/><Relationship Id="rId1" Type="http://schemas.openxmlformats.org/officeDocument/2006/relationships/image" Target="../media/image42.png"/></Relationships>
</file>

<file path=ppt/slides/_rels/slide28.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43.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5" Type="http://schemas.openxmlformats.org/officeDocument/2006/relationships/notesSlide" Target="../notesSlides/notesSlide6.xml"/><Relationship Id="rId14" Type="http://schemas.openxmlformats.org/officeDocument/2006/relationships/slideLayout" Target="../slideLayouts/slideLayout1.xml"/><Relationship Id="rId13" Type="http://schemas.openxmlformats.org/officeDocument/2006/relationships/audio" Target="../media/audio2.wav"/><Relationship Id="rId12" Type="http://schemas.openxmlformats.org/officeDocument/2006/relationships/audio" Target="../media/audio1.wav"/><Relationship Id="rId11" Type="http://schemas.openxmlformats.org/officeDocument/2006/relationships/image" Target="../media/image44.jpeg"/><Relationship Id="rId10" Type="http://schemas.openxmlformats.org/officeDocument/2006/relationships/image" Target="../media/image50.png"/><Relationship Id="rId1" Type="http://schemas.openxmlformats.org/officeDocument/2006/relationships/image" Target="../media/image42.png"/></Relationships>
</file>

<file path=ppt/slides/_rels/slide29.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3.png"/><Relationship Id="rId2" Type="http://schemas.openxmlformats.org/officeDocument/2006/relationships/image" Target="../media/image45.png"/><Relationship Id="rId15" Type="http://schemas.openxmlformats.org/officeDocument/2006/relationships/notesSlide" Target="../notesSlides/notesSlide7.xml"/><Relationship Id="rId14" Type="http://schemas.openxmlformats.org/officeDocument/2006/relationships/slideLayout" Target="../slideLayouts/slideLayout1.xml"/><Relationship Id="rId13" Type="http://schemas.openxmlformats.org/officeDocument/2006/relationships/audio" Target="../media/audio2.wav"/><Relationship Id="rId12" Type="http://schemas.openxmlformats.org/officeDocument/2006/relationships/audio" Target="../media/audio1.wav"/><Relationship Id="rId11" Type="http://schemas.openxmlformats.org/officeDocument/2006/relationships/image" Target="../media/image44.jpeg"/><Relationship Id="rId10" Type="http://schemas.openxmlformats.org/officeDocument/2006/relationships/image" Target="../media/image52.png"/><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4.png"/><Relationship Id="rId1" Type="http://schemas.openxmlformats.org/officeDocument/2006/relationships/image" Target="../media/image53.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8.svg"/><Relationship Id="rId3" Type="http://schemas.openxmlformats.org/officeDocument/2006/relationships/image" Target="../media/image27.png"/><Relationship Id="rId2" Type="http://schemas.openxmlformats.org/officeDocument/2006/relationships/image" Target="../media/image56.png"/><Relationship Id="rId1" Type="http://schemas.openxmlformats.org/officeDocument/2006/relationships/image" Target="../media/image55.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image" Target="../media/image10.png"/><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2.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3" Type="http://schemas.openxmlformats.org/officeDocument/2006/relationships/image" Target="../media/image20.png"/><Relationship Id="rId2" Type="http://schemas.openxmlformats.org/officeDocument/2006/relationships/image" Target="../media/image19.jpeg"/><Relationship Id="rId10" Type="http://schemas.openxmlformats.org/officeDocument/2006/relationships/slideLayout" Target="../slideLayouts/slideLayout13.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Subtitle 2"/>
          <p:cNvSpPr txBox="1"/>
          <p:nvPr/>
        </p:nvSpPr>
        <p:spPr>
          <a:xfrm>
            <a:off x="0" y="2721966"/>
            <a:ext cx="12192000"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vi-VN" sz="5400" b="1" dirty="0">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vi-VN" sz="5400" b="1" dirty="0">
                <a:solidFill>
                  <a:srgbClr val="FF0000"/>
                </a:solidFill>
                <a:latin typeface="UTM Avo" panose="02040603050506020204" pitchFamily="18" charset="0"/>
              </a:rPr>
              <a:t>14. Phố cổ Hội An</a:t>
            </a:r>
            <a:endParaRPr lang="en-US" sz="5400" b="1" dirty="0">
              <a:solidFill>
                <a:srgbClr val="FF0000"/>
              </a:solidFill>
              <a:latin typeface="UTM Avo" panose="02040603050506020204" pitchFamily="18" charset="0"/>
            </a:endParaRPr>
          </a:p>
        </p:txBody>
      </p:sp>
      <p:sp>
        <p:nvSpPr>
          <p:cNvPr id="4" name="TextBox 3"/>
          <p:cNvSpPr txBox="1"/>
          <p:nvPr/>
        </p:nvSpPr>
        <p:spPr>
          <a:xfrm>
            <a:off x="1307277" y="1700789"/>
            <a:ext cx="10257705" cy="1021177"/>
          </a:xfrm>
          <a:prstGeom prst="rect">
            <a:avLst/>
          </a:prstGeom>
          <a:noFill/>
        </p:spPr>
        <p:txBody>
          <a:bodyPr wrap="square">
            <a:spAutoFit/>
          </a:bodyPr>
          <a:lstStyle/>
          <a:p>
            <a:pPr>
              <a:lnSpc>
                <a:spcPct val="125000"/>
              </a:lnSpc>
              <a:spcBef>
                <a:spcPts val="0"/>
              </a:spcBef>
            </a:pPr>
            <a:r>
              <a:rPr lang="en-US" sz="5400" b="1" dirty="0" err="1">
                <a:solidFill>
                  <a:srgbClr val="002060"/>
                </a:solidFill>
                <a:latin typeface="UTM Avo" panose="02040603050506020204" pitchFamily="18" charset="0"/>
              </a:rPr>
              <a:t>Vùng</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Duyên</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hải</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miền</a:t>
            </a:r>
            <a:r>
              <a:rPr lang="en-US" sz="5400" b="1" dirty="0">
                <a:solidFill>
                  <a:srgbClr val="002060"/>
                </a:solidFill>
                <a:latin typeface="UTM Avo" panose="02040603050506020204" pitchFamily="18" charset="0"/>
              </a:rPr>
              <a:t> Trung</a:t>
            </a:r>
            <a:endParaRPr lang="en-US" sz="5400" b="1" dirty="0">
              <a:solidFill>
                <a:srgbClr val="FF0000"/>
              </a:solidFill>
              <a:latin typeface="UTM Avo" panose="02040603050506020204" pitchFamily="18" charset="0"/>
            </a:endParaRPr>
          </a:p>
        </p:txBody>
      </p:sp>
      <p:sp>
        <p:nvSpPr>
          <p:cNvPr id="5" name="Title 1"/>
          <p:cNvSpPr txBox="1"/>
          <p:nvPr/>
        </p:nvSpPr>
        <p:spPr>
          <a:xfrm>
            <a:off x="8079699" y="17686"/>
            <a:ext cx="4005683"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Lịch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sử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4</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54400" y="861734"/>
            <a:ext cx="5283200" cy="523220"/>
          </a:xfrm>
          <a:prstGeom prst="rect">
            <a:avLst/>
          </a:prstGeom>
          <a:noFill/>
        </p:spPr>
        <p:txBody>
          <a:bodyPr wrap="square" rtlCol="0">
            <a:spAutoFit/>
          </a:bodyPr>
          <a:lstStyle/>
          <a:p>
            <a:pPr algn="ctr"/>
            <a:r>
              <a:rPr lang="en-US" sz="2800" b="1" dirty="0" err="1">
                <a:latin typeface="UTM Avo" panose="02040603050506020204" pitchFamily="18"/>
                <a:cs typeface="Arial" panose="020B0604020202020204" pitchFamily="34" charset="0"/>
              </a:rPr>
              <a:t>Gợi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ý</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làm</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bài</a:t>
            </a:r>
            <a:r>
              <a:rPr lang="en-US" sz="2800" b="1" dirty="0">
                <a:latin typeface="UTM Avo" panose="02040603050506020204" pitchFamily="18"/>
                <a:cs typeface="Arial" panose="020B0604020202020204" pitchFamily="34" charset="0"/>
              </a:rPr>
              <a:t> </a:t>
            </a:r>
            <a:endParaRPr lang="en-US" sz="2800" b="1" dirty="0">
              <a:latin typeface="UTM Avo" panose="02040603050506020204" pitchFamily="18"/>
              <a:cs typeface="Arial" panose="020B0604020202020204" pitchFamily="34" charset="0"/>
            </a:endParaRPr>
          </a:p>
        </p:txBody>
      </p:sp>
      <p:graphicFrame>
        <p:nvGraphicFramePr>
          <p:cNvPr id="3" name="Table 2"/>
          <p:cNvGraphicFramePr>
            <a:graphicFrameLocks noGrp="1"/>
          </p:cNvGraphicFramePr>
          <p:nvPr/>
        </p:nvGraphicFramePr>
        <p:xfrm>
          <a:off x="812800" y="1689137"/>
          <a:ext cx="10566400" cy="4375969"/>
        </p:xfrm>
        <a:graphic>
          <a:graphicData uri="http://schemas.openxmlformats.org/drawingml/2006/table">
            <a:tbl>
              <a:tblPr firstRow="1" firstCol="1" bandRow="1"/>
              <a:tblGrid>
                <a:gridCol w="1215258"/>
                <a:gridCol w="3229300"/>
                <a:gridCol w="6121842"/>
              </a:tblGrid>
              <a:tr h="541865">
                <a:tc>
                  <a:txBody>
                    <a:bodyPr/>
                    <a:lstStyle/>
                    <a:p>
                      <a:pPr marL="0" marR="0" algn="ctr">
                        <a:lnSpc>
                          <a:spcPct val="150000"/>
                        </a:lnSpc>
                        <a:spcBef>
                          <a:spcPts val="240"/>
                        </a:spcBef>
                        <a:spcAft>
                          <a:spcPts val="240"/>
                        </a:spcAft>
                      </a:pP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STT</a:t>
                      </a:r>
                      <a:endParaRPr lang="en-US" sz="24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240"/>
                        </a:spcBef>
                        <a:spcAft>
                          <a:spcPts val="240"/>
                        </a:spcAft>
                      </a:pP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Tên</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công</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trình</a:t>
                      </a:r>
                      <a:endParaRPr lang="en-US" sz="24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240"/>
                        </a:spcBef>
                        <a:spcAft>
                          <a:spcPts val="240"/>
                        </a:spcAft>
                      </a:pP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Điểm</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nổi</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bật</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về</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kiến</a:t>
                      </a:r>
                      <a:r>
                        <a:rPr lang="en-US" sz="24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4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trúc</a:t>
                      </a:r>
                      <a:endParaRPr lang="en-US" sz="24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1087048">
                <a:tc>
                  <a:txBody>
                    <a:bodyPr/>
                    <a:lstStyle/>
                    <a:p>
                      <a:pPr marL="0" marR="0" algn="ctr">
                        <a:lnSpc>
                          <a:spcPct val="150000"/>
                        </a:lnSpc>
                        <a:spcBef>
                          <a:spcPts val="240"/>
                        </a:spcBef>
                        <a:spcAft>
                          <a:spcPts val="240"/>
                        </a:spcAft>
                      </a:pPr>
                      <a:r>
                        <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rPr>
                        <a:t>1</a:t>
                      </a:r>
                      <a:endPar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c>
                  <a:txBody>
                    <a:bodyPr/>
                    <a:lstStyle/>
                    <a:p>
                      <a:pPr marL="0" marR="0" algn="ctr">
                        <a:lnSpc>
                          <a:spcPct val="150000"/>
                        </a:lnSpc>
                        <a:spcBef>
                          <a:spcPts val="240"/>
                        </a:spcBef>
                        <a:spcAft>
                          <a:spcPts val="240"/>
                        </a:spcAft>
                      </a:pP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Nhà</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cổ</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Phùng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Hưng</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c>
                  <a:txBody>
                    <a:bodyPr/>
                    <a:lstStyle/>
                    <a:p>
                      <a:pPr marL="457200" marR="0" indent="-457200" algn="just">
                        <a:lnSpc>
                          <a:spcPct val="150000"/>
                        </a:lnSpc>
                        <a:spcBef>
                          <a:spcPts val="240"/>
                        </a:spcBef>
                        <a:spcAft>
                          <a:spcPts val="240"/>
                        </a:spcAft>
                        <a:buFont typeface="Wingdings" panose="05000000000000000000" pitchFamily="2" charset="2"/>
                        <a:buChar char="§"/>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Hai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mắt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cửa</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trần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gỗ</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uốn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cong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ở</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hiện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tầng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2;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mái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nhà</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ở</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gian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giữa</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có</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bốn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hướng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r>
              <a:tr h="1160129">
                <a:tc>
                  <a:txBody>
                    <a:bodyPr/>
                    <a:lstStyle/>
                    <a:p>
                      <a:pPr marL="0" marR="0" algn="ctr">
                        <a:lnSpc>
                          <a:spcPct val="150000"/>
                        </a:lnSpc>
                        <a:spcBef>
                          <a:spcPts val="240"/>
                        </a:spcBef>
                        <a:spcAft>
                          <a:spcPts val="240"/>
                        </a:spcAft>
                      </a:pPr>
                      <a:r>
                        <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rPr>
                        <a:t>2</a:t>
                      </a:r>
                      <a:endPar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c>
                  <a:txBody>
                    <a:bodyPr/>
                    <a:lstStyle/>
                    <a:p>
                      <a:pPr marL="0" marR="0" algn="ctr">
                        <a:lnSpc>
                          <a:spcPct val="150000"/>
                        </a:lnSpc>
                        <a:spcBef>
                          <a:spcPts val="240"/>
                        </a:spcBef>
                        <a:spcAft>
                          <a:spcPts val="240"/>
                        </a:spcAft>
                      </a:pPr>
                      <a:r>
                        <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rPr>
                        <a:t>Hội quán Phúc Kiến</a:t>
                      </a:r>
                      <a:endPar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c>
                  <a:txBody>
                    <a:bodyPr/>
                    <a:lstStyle/>
                    <a:p>
                      <a:pPr marL="457200" marR="0" indent="-457200" algn="just">
                        <a:lnSpc>
                          <a:spcPct val="150000"/>
                        </a:lnSpc>
                        <a:spcBef>
                          <a:spcPts val="240"/>
                        </a:spcBef>
                        <a:spcAft>
                          <a:spcPts val="240"/>
                        </a:spcAft>
                        <a:buFont typeface="Wingdings" panose="05000000000000000000" pitchFamily="2" charset="2"/>
                        <a:buChar char="§"/>
                      </a:pP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Kiến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trúc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bề</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thế</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trang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trọng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chạm</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khắc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tinh</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xảo</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sống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động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màu</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sắc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sặc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sỡ</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r>
              <a:tr h="1586927">
                <a:tc>
                  <a:txBody>
                    <a:bodyPr/>
                    <a:lstStyle/>
                    <a:p>
                      <a:pPr marL="0" marR="0" algn="ctr">
                        <a:lnSpc>
                          <a:spcPct val="150000"/>
                        </a:lnSpc>
                        <a:spcBef>
                          <a:spcPts val="240"/>
                        </a:spcBef>
                        <a:spcAft>
                          <a:spcPts val="240"/>
                        </a:spcAft>
                      </a:pPr>
                      <a:r>
                        <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rPr>
                        <a:t>3</a:t>
                      </a:r>
                      <a:endPar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c>
                  <a:txBody>
                    <a:bodyPr/>
                    <a:lstStyle/>
                    <a:p>
                      <a:pPr marL="0" marR="0" algn="ctr">
                        <a:lnSpc>
                          <a:spcPct val="150000"/>
                        </a:lnSpc>
                        <a:spcBef>
                          <a:spcPts val="240"/>
                        </a:spcBef>
                        <a:spcAft>
                          <a:spcPts val="240"/>
                        </a:spcAft>
                      </a:pPr>
                      <a:r>
                        <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rPr>
                        <a:t>Chùa Cầu</a:t>
                      </a:r>
                      <a:endParaRPr lang="en-US" sz="200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c>
                  <a:txBody>
                    <a:bodyPr/>
                    <a:lstStyle/>
                    <a:p>
                      <a:pPr marL="457200" marR="0" indent="-457200" algn="just">
                        <a:lnSpc>
                          <a:spcPct val="150000"/>
                        </a:lnSpc>
                        <a:spcBef>
                          <a:spcPts val="240"/>
                        </a:spcBef>
                        <a:spcAft>
                          <a:spcPts val="240"/>
                        </a:spcAft>
                        <a:buFont typeface="Wingdings" panose="05000000000000000000" pitchFamily="2" charset="2"/>
                        <a:buChar char="§"/>
                      </a:pP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Bắc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qua con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lạch</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nhỏ</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chùa</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và</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cầu</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gắn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với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nhau</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thành</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một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thể</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thống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nhất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ba</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hệ</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mái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tương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ứng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với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ba</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phần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cầu</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E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Freeform 29"/>
          <p:cNvSpPr/>
          <p:nvPr/>
        </p:nvSpPr>
        <p:spPr>
          <a:xfrm flipH="1">
            <a:off x="-440557" y="3963505"/>
            <a:ext cx="1209589" cy="4241177"/>
          </a:xfrm>
          <a:custGeom>
            <a:avLst/>
            <a:gdLst/>
            <a:ahLst/>
            <a:cxnLst/>
            <a:rect l="l" t="t" r="r" b="b"/>
            <a:pathLst>
              <a:path w="1814383" h="6361766">
                <a:moveTo>
                  <a:pt x="1814383" y="0"/>
                </a:moveTo>
                <a:lnTo>
                  <a:pt x="0" y="0"/>
                </a:lnTo>
                <a:lnTo>
                  <a:pt x="0" y="6361766"/>
                </a:lnTo>
                <a:lnTo>
                  <a:pt x="1814383" y="6361766"/>
                </a:lnTo>
                <a:lnTo>
                  <a:pt x="181438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latin typeface="UTM Avo" panose="02040603050506020204" pitchFamily="18"/>
            </a:endParaRPr>
          </a:p>
        </p:txBody>
      </p:sp>
      <p:sp>
        <p:nvSpPr>
          <p:cNvPr id="5" name="Freeform 29"/>
          <p:cNvSpPr/>
          <p:nvPr/>
        </p:nvSpPr>
        <p:spPr>
          <a:xfrm rot="19868597" flipH="1">
            <a:off x="11658276" y="1617641"/>
            <a:ext cx="1209589" cy="4241177"/>
          </a:xfrm>
          <a:custGeom>
            <a:avLst/>
            <a:gdLst/>
            <a:ahLst/>
            <a:cxnLst/>
            <a:rect l="l" t="t" r="r" b="b"/>
            <a:pathLst>
              <a:path w="1814383" h="6361766">
                <a:moveTo>
                  <a:pt x="1814383" y="0"/>
                </a:moveTo>
                <a:lnTo>
                  <a:pt x="0" y="0"/>
                </a:lnTo>
                <a:lnTo>
                  <a:pt x="0" y="6361766"/>
                </a:lnTo>
                <a:lnTo>
                  <a:pt x="1814383" y="6361766"/>
                </a:lnTo>
                <a:lnTo>
                  <a:pt x="181438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latin typeface="UTM Avo" panose="02040603050506020204" pitchFamily="18"/>
            </a:endParaRPr>
          </a:p>
        </p:txBody>
      </p:sp>
      <p:grpSp>
        <p:nvGrpSpPr>
          <p:cNvPr id="6" name="Group 5"/>
          <p:cNvGrpSpPr/>
          <p:nvPr/>
        </p:nvGrpSpPr>
        <p:grpSpPr>
          <a:xfrm>
            <a:off x="164237" y="1889540"/>
            <a:ext cx="5729760" cy="4773568"/>
            <a:chOff x="9235384" y="1776776"/>
            <a:chExt cx="8594640" cy="7160352"/>
          </a:xfrm>
        </p:grpSpPr>
        <p:pic>
          <p:nvPicPr>
            <p:cNvPr id="7" name="Picture 4" descr="Nhà cổ Phùng Hưng - Nét chấm phá đặc sắc tô điểm cho Hội 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5384" y="1776776"/>
              <a:ext cx="8594640" cy="64337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425216" y="8336963"/>
              <a:ext cx="6214977" cy="600165"/>
            </a:xfrm>
            <a:prstGeom prst="rect">
              <a:avLst/>
            </a:prstGeom>
            <a:noFill/>
          </p:spPr>
          <p:txBody>
            <a:bodyPr wrap="square" rtlCol="0">
              <a:spAutoFit/>
            </a:bodyPr>
            <a:lstStyle/>
            <a:p>
              <a:pPr algn="ctr"/>
              <a:r>
                <a:rPr lang="en-US" sz="2000" b="1" dirty="0" err="1">
                  <a:latin typeface="UTM Avo" panose="02040603050506020204" pitchFamily="18"/>
                  <a:cs typeface="Arial" panose="020B0604020202020204" pitchFamily="34" charset="0"/>
                </a:rPr>
                <a:t>Hình</a:t>
              </a:r>
              <a:r>
                <a:rPr lang="en-US" sz="2000" b="1" dirty="0">
                  <a:latin typeface="UTM Avo" panose="02040603050506020204" pitchFamily="18"/>
                  <a:cs typeface="Arial" panose="020B0604020202020204" pitchFamily="34" charset="0"/>
                </a:rPr>
                <a:t> 6. </a:t>
              </a:r>
              <a:r>
                <a:rPr lang="en-US" sz="2000" dirty="0" err="1">
                  <a:latin typeface="UTM Avo" panose="02040603050506020204" pitchFamily="18"/>
                  <a:cs typeface="Arial" panose="020B0604020202020204" pitchFamily="34" charset="0"/>
                </a:rPr>
                <a:t>Nhà</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cổ</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Phùng</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Hưng</a:t>
              </a:r>
              <a:endParaRPr lang="en-US" sz="2000" dirty="0">
                <a:latin typeface="UTM Avo" panose="02040603050506020204" pitchFamily="18"/>
                <a:cs typeface="Arial" panose="020B0604020202020204" pitchFamily="34" charset="0"/>
              </a:endParaRPr>
            </a:p>
          </p:txBody>
        </p:sp>
      </p:grpSp>
      <p:sp>
        <p:nvSpPr>
          <p:cNvPr id="9" name="TextBox 8"/>
          <p:cNvSpPr txBox="1"/>
          <p:nvPr/>
        </p:nvSpPr>
        <p:spPr>
          <a:xfrm>
            <a:off x="6161813" y="3996160"/>
            <a:ext cx="5422901" cy="2783839"/>
          </a:xfrm>
          <a:prstGeom prst="rect">
            <a:avLst/>
          </a:prstGeom>
          <a:noFill/>
        </p:spPr>
        <p:txBody>
          <a:bodyPr wrap="square" rtlCol="0">
            <a:spAutoFit/>
          </a:bodyPr>
          <a:lstStyle/>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lịch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hơn</a:t>
            </a:r>
            <a:r>
              <a:rPr lang="en-US" sz="2400" dirty="0">
                <a:latin typeface="UTM Avo" panose="02040603050506020204" pitchFamily="18"/>
                <a:cs typeface="Arial" panose="020B0604020202020204" pitchFamily="34" charset="0"/>
              </a:rPr>
              <a:t> 200 </a:t>
            </a:r>
            <a:r>
              <a:rPr lang="en-US" sz="2400" dirty="0" err="1">
                <a:latin typeface="UTM Avo" panose="02040603050506020204" pitchFamily="18"/>
                <a:cs typeface="Arial" panose="020B0604020202020204" pitchFamily="34" charset="0"/>
              </a:rPr>
              <a:t>năm</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Vật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liệu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xây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chủ</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đạo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gỗ</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gạch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ngói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âm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dương</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Ảnh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hưởng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hai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nềm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văn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hóa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Trung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Hoa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Nhật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Bản</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p:txBody>
      </p:sp>
      <p:sp>
        <p:nvSpPr>
          <p:cNvPr id="10" name="TextBox 9"/>
          <p:cNvSpPr txBox="1"/>
          <p:nvPr/>
        </p:nvSpPr>
        <p:spPr>
          <a:xfrm>
            <a:off x="6161813" y="1623927"/>
            <a:ext cx="6705600" cy="631968"/>
          </a:xfrm>
          <a:prstGeom prst="rect">
            <a:avLst/>
          </a:prstGeom>
          <a:noFill/>
        </p:spPr>
        <p:txBody>
          <a:bodyPr wrap="square">
            <a:spAutoFit/>
          </a:bodyPr>
          <a:lstStyle/>
          <a:p>
            <a:pPr algn="just">
              <a:lnSpc>
                <a:spcPct val="150000"/>
              </a:lnSpc>
              <a:defRPr/>
            </a:pPr>
            <a:r>
              <a:rPr lang="en-US" sz="2665" b="1" dirty="0">
                <a:latin typeface="UTM Avo" panose="02040603050506020204" pitchFamily="18"/>
                <a:cs typeface="Arial" panose="020B0604020202020204" pitchFamily="34" charset="0"/>
              </a:rPr>
              <a:t>a. </a:t>
            </a:r>
            <a:r>
              <a:rPr lang="en-US" sz="2665" b="1" dirty="0" err="1">
                <a:latin typeface="UTM Avo" panose="02040603050506020204" pitchFamily="18"/>
                <a:cs typeface="Arial" panose="020B0604020202020204" pitchFamily="34" charset="0"/>
              </a:rPr>
              <a:t>Nhà</a:t>
            </a:r>
            <a:r>
              <a:rPr lang="en-US" sz="2665" b="1" dirty="0">
                <a:latin typeface="UTM Avo" panose="02040603050506020204" pitchFamily="18"/>
                <a:cs typeface="Arial" panose="020B0604020202020204" pitchFamily="34" charset="0"/>
              </a:rPr>
              <a:t> </a:t>
            </a:r>
            <a:r>
              <a:rPr lang="en-US" sz="2665" b="1" dirty="0" err="1">
                <a:latin typeface="UTM Avo" panose="02040603050506020204" pitchFamily="18"/>
                <a:cs typeface="Arial" panose="020B0604020202020204" pitchFamily="34" charset="0"/>
              </a:rPr>
              <a:t>cổ</a:t>
            </a:r>
            <a:r>
              <a:rPr lang="en-US" sz="2665" b="1" dirty="0">
                <a:latin typeface="UTM Avo" panose="02040603050506020204" pitchFamily="18"/>
                <a:cs typeface="Arial" panose="020B0604020202020204" pitchFamily="34" charset="0"/>
              </a:rPr>
              <a:t> </a:t>
            </a:r>
            <a:r>
              <a:rPr lang="en-US" sz="2665" b="1" dirty="0" err="1">
                <a:latin typeface="UTM Avo" panose="02040603050506020204" pitchFamily="18"/>
                <a:cs typeface="Arial" panose="020B0604020202020204" pitchFamily="34" charset="0"/>
              </a:rPr>
              <a:t>Phùng</a:t>
            </a:r>
            <a:r>
              <a:rPr lang="en-US" sz="2665" b="1" dirty="0">
                <a:latin typeface="UTM Avo" panose="02040603050506020204" pitchFamily="18"/>
                <a:cs typeface="Arial" panose="020B0604020202020204" pitchFamily="34" charset="0"/>
              </a:rPr>
              <a:t> </a:t>
            </a:r>
            <a:r>
              <a:rPr lang="en-US" sz="2665" b="1" dirty="0" err="1">
                <a:latin typeface="UTM Avo" panose="02040603050506020204" pitchFamily="18"/>
                <a:cs typeface="Arial" panose="020B0604020202020204" pitchFamily="34" charset="0"/>
              </a:rPr>
              <a:t>Hưng</a:t>
            </a:r>
            <a:r>
              <a:rPr lang="en-US" sz="2665" b="1" dirty="0">
                <a:latin typeface="UTM Avo" panose="02040603050506020204" pitchFamily="18"/>
                <a:cs typeface="Arial" panose="020B0604020202020204" pitchFamily="34" charset="0"/>
              </a:rPr>
              <a:t>:</a:t>
            </a:r>
            <a:endParaRPr lang="en-US" sz="2665" b="1" dirty="0">
              <a:latin typeface="UTM Avo" panose="02040603050506020204" pitchFamily="18"/>
              <a:cs typeface="Arial" panose="020B0604020202020204" pitchFamily="34" charset="0"/>
            </a:endParaRPr>
          </a:p>
        </p:txBody>
      </p:sp>
      <p:sp>
        <p:nvSpPr>
          <p:cNvPr id="11" name="Rectangle: Rounded Corners 10"/>
          <p:cNvSpPr/>
          <p:nvPr/>
        </p:nvSpPr>
        <p:spPr>
          <a:xfrm>
            <a:off x="6469596" y="3480299"/>
            <a:ext cx="2235200" cy="515861"/>
          </a:xfrm>
          <a:prstGeom prst="roundRect">
            <a:avLst/>
          </a:prstGeom>
          <a:solidFill>
            <a:schemeClr val="bg1"/>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5" dirty="0" err="1">
                <a:solidFill>
                  <a:schemeClr val="tx1"/>
                </a:solidFill>
                <a:latin typeface="UTM Avo" panose="02040603050506020204" pitchFamily="18"/>
                <a:cs typeface="Arial" panose="020B0604020202020204" pitchFamily="34" charset="0"/>
              </a:rPr>
              <a:t>Hẹp</a:t>
            </a:r>
            <a:r>
              <a:rPr lang="en-US" sz="2335" dirty="0">
                <a:solidFill>
                  <a:schemeClr val="tx1"/>
                </a:solidFill>
                <a:latin typeface="UTM Avo" panose="02040603050506020204" pitchFamily="18"/>
                <a:cs typeface="Arial" panose="020B0604020202020204" pitchFamily="34" charset="0"/>
              </a:rPr>
              <a:t> </a:t>
            </a:r>
            <a:r>
              <a:rPr lang="en-US" sz="2335" dirty="0" err="1">
                <a:solidFill>
                  <a:schemeClr val="tx1"/>
                </a:solidFill>
                <a:latin typeface="UTM Avo" panose="02040603050506020204" pitchFamily="18"/>
                <a:cs typeface="Arial" panose="020B0604020202020204" pitchFamily="34" charset="0"/>
              </a:rPr>
              <a:t>ngang</a:t>
            </a:r>
            <a:r>
              <a:rPr lang="en-US" sz="2335" dirty="0">
                <a:solidFill>
                  <a:schemeClr val="tx1"/>
                </a:solidFill>
                <a:latin typeface="UTM Avo" panose="02040603050506020204" pitchFamily="18"/>
                <a:cs typeface="Arial" panose="020B0604020202020204" pitchFamily="34" charset="0"/>
              </a:rPr>
              <a:t> </a:t>
            </a:r>
            <a:endParaRPr lang="en-US" sz="2335" dirty="0">
              <a:solidFill>
                <a:schemeClr val="tx1"/>
              </a:solidFill>
              <a:latin typeface="UTM Avo" panose="02040603050506020204" pitchFamily="18"/>
              <a:cs typeface="Arial" panose="020B0604020202020204" pitchFamily="34" charset="0"/>
            </a:endParaRPr>
          </a:p>
        </p:txBody>
      </p:sp>
      <p:sp>
        <p:nvSpPr>
          <p:cNvPr id="12" name="Rectangle: Rounded Corners 11"/>
          <p:cNvSpPr/>
          <p:nvPr/>
        </p:nvSpPr>
        <p:spPr>
          <a:xfrm>
            <a:off x="9259993" y="3480299"/>
            <a:ext cx="2324721" cy="515861"/>
          </a:xfrm>
          <a:prstGeom prst="roundRect">
            <a:avLst/>
          </a:prstGeom>
          <a:solidFill>
            <a:schemeClr val="bg1"/>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5" dirty="0" err="1">
                <a:solidFill>
                  <a:schemeClr val="tx1"/>
                </a:solidFill>
                <a:latin typeface="UTM Avo" panose="02040603050506020204" pitchFamily="18"/>
                <a:cs typeface="Arial" panose="020B0604020202020204" pitchFamily="34" charset="0"/>
              </a:rPr>
              <a:t>Đẩy</a:t>
            </a:r>
            <a:r>
              <a:rPr lang="en-US" sz="2335" dirty="0">
                <a:solidFill>
                  <a:schemeClr val="tx1"/>
                </a:solidFill>
                <a:latin typeface="UTM Avo" panose="02040603050506020204" pitchFamily="18"/>
                <a:cs typeface="Arial" panose="020B0604020202020204" pitchFamily="34" charset="0"/>
              </a:rPr>
              <a:t> </a:t>
            </a:r>
            <a:r>
              <a:rPr lang="en-US" sz="2335" dirty="0" err="1">
                <a:solidFill>
                  <a:schemeClr val="tx1"/>
                </a:solidFill>
                <a:latin typeface="UTM Avo" panose="02040603050506020204" pitchFamily="18"/>
                <a:cs typeface="Arial" panose="020B0604020202020204" pitchFamily="34" charset="0"/>
              </a:rPr>
              <a:t>chiều</a:t>
            </a:r>
            <a:r>
              <a:rPr lang="en-US" sz="2335" dirty="0">
                <a:solidFill>
                  <a:schemeClr val="tx1"/>
                </a:solidFill>
                <a:latin typeface="UTM Avo" panose="02040603050506020204" pitchFamily="18"/>
                <a:cs typeface="Arial" panose="020B0604020202020204" pitchFamily="34" charset="0"/>
              </a:rPr>
              <a:t> </a:t>
            </a:r>
            <a:r>
              <a:rPr lang="en-US" sz="2335" dirty="0" err="1">
                <a:solidFill>
                  <a:schemeClr val="tx1"/>
                </a:solidFill>
                <a:latin typeface="UTM Avo" panose="02040603050506020204" pitchFamily="18"/>
                <a:cs typeface="Arial" panose="020B0604020202020204" pitchFamily="34" charset="0"/>
              </a:rPr>
              <a:t>sâu</a:t>
            </a:r>
            <a:endParaRPr lang="en-US" sz="2335" dirty="0">
              <a:solidFill>
                <a:schemeClr val="tx1"/>
              </a:solidFill>
              <a:latin typeface="UTM Avo" panose="02040603050506020204" pitchFamily="18"/>
              <a:cs typeface="Arial" panose="020B0604020202020204" pitchFamily="34" charset="0"/>
            </a:endParaRPr>
          </a:p>
        </p:txBody>
      </p:sp>
      <p:sp>
        <p:nvSpPr>
          <p:cNvPr id="13" name="Rectangle: Rounded Corners 13"/>
          <p:cNvSpPr/>
          <p:nvPr/>
        </p:nvSpPr>
        <p:spPr>
          <a:xfrm>
            <a:off x="7828988" y="2417660"/>
            <a:ext cx="2235200" cy="711200"/>
          </a:xfrm>
          <a:prstGeom prst="round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5" b="1">
                <a:solidFill>
                  <a:schemeClr val="tx1"/>
                </a:solidFill>
                <a:latin typeface="UTM Avo" panose="02040603050506020204" pitchFamily="18"/>
                <a:cs typeface="Arial" panose="020B0604020202020204" pitchFamily="34" charset="0"/>
              </a:rPr>
              <a:t>Kết cấu</a:t>
            </a:r>
            <a:endParaRPr lang="en-US" sz="2665" b="1">
              <a:solidFill>
                <a:schemeClr val="tx1"/>
              </a:solidFill>
              <a:latin typeface="UTM Avo" panose="02040603050506020204" pitchFamily="18"/>
              <a:cs typeface="Arial" panose="020B0604020202020204" pitchFamily="34" charset="0"/>
            </a:endParaRPr>
          </a:p>
        </p:txBody>
      </p:sp>
      <p:cxnSp>
        <p:nvCxnSpPr>
          <p:cNvPr id="14" name="Straight Connector 15"/>
          <p:cNvCxnSpPr>
            <a:stCxn id="13" idx="2"/>
            <a:endCxn id="11" idx="0"/>
          </p:cNvCxnSpPr>
          <p:nvPr/>
        </p:nvCxnSpPr>
        <p:spPr>
          <a:xfrm rot="5400000">
            <a:off x="8091173" y="2624883"/>
            <a:ext cx="351439" cy="1359392"/>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6"/>
          <p:cNvCxnSpPr>
            <a:stCxn id="13" idx="2"/>
            <a:endCxn id="12" idx="0"/>
          </p:cNvCxnSpPr>
          <p:nvPr/>
        </p:nvCxnSpPr>
        <p:spPr>
          <a:xfrm rot="16200000" flipH="1">
            <a:off x="9508752" y="2566696"/>
            <a:ext cx="351439" cy="1475766"/>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Freeform 29"/>
          <p:cNvSpPr/>
          <p:nvPr/>
        </p:nvSpPr>
        <p:spPr>
          <a:xfrm flipH="1">
            <a:off x="-400801" y="3327400"/>
            <a:ext cx="1209589" cy="4241177"/>
          </a:xfrm>
          <a:custGeom>
            <a:avLst/>
            <a:gdLst/>
            <a:ahLst/>
            <a:cxnLst/>
            <a:rect l="l" t="t" r="r" b="b"/>
            <a:pathLst>
              <a:path w="1814383" h="6361766">
                <a:moveTo>
                  <a:pt x="1814383" y="0"/>
                </a:moveTo>
                <a:lnTo>
                  <a:pt x="0" y="0"/>
                </a:lnTo>
                <a:lnTo>
                  <a:pt x="0" y="6361766"/>
                </a:lnTo>
                <a:lnTo>
                  <a:pt x="1814383" y="6361766"/>
                </a:lnTo>
                <a:lnTo>
                  <a:pt x="181438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latin typeface="UTM Avo" panose="02040603050506020204" pitchFamily="18"/>
            </a:endParaRPr>
          </a:p>
        </p:txBody>
      </p:sp>
      <p:pic>
        <p:nvPicPr>
          <p:cNvPr id="3" name="Picture 2" descr="Nhà cổ Phùng Hưng Hội An - nét đẹp Á Đông nao lòng du kh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4" y="1744678"/>
            <a:ext cx="4916656" cy="511332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343765" y="2631662"/>
            <a:ext cx="6493429" cy="3337837"/>
          </a:xfrm>
          <a:prstGeom prst="rect">
            <a:avLst/>
          </a:prstGeom>
          <a:noFill/>
        </p:spPr>
        <p:txBody>
          <a:bodyPr wrap="square">
            <a:spAutoFit/>
          </a:bodyPr>
          <a:lstStyle/>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Toàn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bộ</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khung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kết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cấu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khá</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đáo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phần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cao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gỗ</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hành</a:t>
            </a:r>
            <a:r>
              <a:rPr lang="en-US" sz="2400" dirty="0">
                <a:latin typeface="UTM Avo" panose="02040603050506020204" pitchFamily="18"/>
                <a:cs typeface="Arial" panose="020B0604020202020204" pitchFamily="34" charset="0"/>
              </a:rPr>
              <a:t> lang </a:t>
            </a:r>
            <a:r>
              <a:rPr lang="en-US" sz="2400" dirty="0" err="1">
                <a:latin typeface="UTM Avo" panose="02040603050506020204" pitchFamily="18"/>
                <a:cs typeface="Arial" panose="020B0604020202020204" pitchFamily="34" charset="0"/>
              </a:rPr>
              <a:t>rộng</a:t>
            </a:r>
            <a:r>
              <a:rPr lang="en-US" sz="2400" dirty="0">
                <a:latin typeface="UTM Avo" panose="02040603050506020204" pitchFamily="18"/>
                <a:cs typeface="Arial" panose="020B0604020202020204" pitchFamily="34" charset="0"/>
              </a:rPr>
              <a:t> bao </a:t>
            </a:r>
            <a:r>
              <a:rPr lang="en-US" sz="2400" dirty="0" err="1">
                <a:latin typeface="UTM Avo" panose="02040603050506020204" pitchFamily="18"/>
                <a:cs typeface="Arial" panose="020B0604020202020204" pitchFamily="34" charset="0"/>
              </a:rPr>
              <a:t>quanh</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algn="just">
              <a:lnSpc>
                <a:spcPct val="150000"/>
              </a:lnSpc>
            </a:pPr>
            <a:r>
              <a:rPr lang="en-US" sz="2400" dirty="0">
                <a:latin typeface="UTM Avo" panose="02040603050506020204" pitchFamily="18"/>
                <a:cs typeface="Arial" panose="020B0604020202020204" pitchFamily="34" charset="0"/>
                <a:sym typeface="Wingdings" panose="05000000000000000000" pitchFamily="2" charset="2"/>
              </a:rPr>
              <a:t> </a:t>
            </a:r>
            <a:r>
              <a:rPr lang="vi-VN" sz="2400" dirty="0">
                <a:latin typeface="UTM Avo" panose="02040603050506020204" pitchFamily="18"/>
                <a:cs typeface="Arial" panose="020B0604020202020204" pitchFamily="34" charset="0"/>
                <a:sym typeface="Wingdings" panose="05000000000000000000" pitchFamily="2" charset="2"/>
              </a:rPr>
              <a:t>Thể hiện rõ nét sự phát triển về kiến trúc cũng như sự giao lưu giữa các phong cách kiến trúc Á Đông tại Hội An</a:t>
            </a:r>
            <a:r>
              <a:rPr lang="en-US" sz="2400" dirty="0">
                <a:latin typeface="UTM Avo" panose="02040603050506020204" pitchFamily="18"/>
                <a:cs typeface="Arial" panose="020B0604020202020204" pitchFamily="34" charset="0"/>
                <a:sym typeface="Wingdings" panose="05000000000000000000" pitchFamily="2" charset="2"/>
              </a:rPr>
              <a:t>.</a:t>
            </a:r>
            <a:endParaRPr lang="en-US" sz="2400" dirty="0">
              <a:latin typeface="UTM Avo" panose="02040603050506020204" pitchFamily="1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547124" y="6201493"/>
            <a:ext cx="5130800" cy="461665"/>
          </a:xfrm>
          <a:prstGeom prst="rect">
            <a:avLst/>
          </a:prstGeom>
          <a:noFill/>
        </p:spPr>
        <p:txBody>
          <a:bodyPr wrap="square" rtlCol="0">
            <a:spAutoFit/>
          </a:bodyPr>
          <a:lstStyle/>
          <a:p>
            <a:pPr algn="ctr"/>
            <a:r>
              <a:rPr lang="en-US" sz="2400">
                <a:latin typeface="UTM Avo" panose="02040603050506020204" pitchFamily="18"/>
                <a:cs typeface="Arial" panose="020B0604020202020204" pitchFamily="34" charset="0"/>
              </a:rPr>
              <a:t>Được xây dựng vào năm 1697</a:t>
            </a:r>
            <a:endParaRPr lang="en-US" sz="2400">
              <a:latin typeface="UTM Avo" panose="02040603050506020204" pitchFamily="18"/>
              <a:cs typeface="Arial" panose="020B0604020202020204" pitchFamily="34" charset="0"/>
            </a:endParaRPr>
          </a:p>
        </p:txBody>
      </p:sp>
      <p:sp>
        <p:nvSpPr>
          <p:cNvPr id="5" name="TextBox 4"/>
          <p:cNvSpPr txBox="1"/>
          <p:nvPr/>
        </p:nvSpPr>
        <p:spPr>
          <a:xfrm>
            <a:off x="221976" y="2309350"/>
            <a:ext cx="5874024" cy="3891835"/>
          </a:xfrm>
          <a:prstGeom prst="rect">
            <a:avLst/>
          </a:prstGeom>
          <a:noFill/>
        </p:spPr>
        <p:txBody>
          <a:bodyPr wrap="square" rtlCol="0">
            <a:spAutoFit/>
          </a:bodyPr>
          <a:lstStyle/>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Là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sinh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hoạt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cộng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đồng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Hoa</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Nơi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thờ</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cúng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vị</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tiền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vị</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thần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che</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cuộc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sống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dân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địa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phương</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xây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theo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kiểu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miếu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Trung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Hoa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lợp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ngói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ống</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p:txBody>
      </p:sp>
      <p:pic>
        <p:nvPicPr>
          <p:cNvPr id="6" name="Picture 4" descr="Hội Quán Phúc Kiến Hội An - Hội Quán đáng tham quan nhất Hội 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5024" y="2163417"/>
            <a:ext cx="5715000" cy="3642360"/>
          </a:xfrm>
          <a:prstGeom prst="round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7391" y="1390916"/>
            <a:ext cx="6705600" cy="654731"/>
          </a:xfrm>
          <a:prstGeom prst="rect">
            <a:avLst/>
          </a:prstGeom>
          <a:noFill/>
        </p:spPr>
        <p:txBody>
          <a:bodyPr wrap="square">
            <a:spAutoFit/>
          </a:bodyPr>
          <a:lstStyle/>
          <a:p>
            <a:pPr algn="just">
              <a:lnSpc>
                <a:spcPct val="150000"/>
              </a:lnSpc>
              <a:defRPr/>
            </a:pPr>
            <a:r>
              <a:rPr lang="en-US" sz="2800" b="1" dirty="0">
                <a:latin typeface="UTM Avo" panose="02040603050506020204" pitchFamily="18"/>
                <a:cs typeface="Arial" panose="020B0604020202020204" pitchFamily="34" charset="0"/>
              </a:rPr>
              <a:t>b. </a:t>
            </a:r>
            <a:r>
              <a:rPr lang="en-US" sz="2800" b="1" dirty="0" err="1">
                <a:latin typeface="UTM Avo" panose="02040603050506020204" pitchFamily="18"/>
                <a:cs typeface="Arial" panose="020B0604020202020204" pitchFamily="34" charset="0"/>
              </a:rPr>
              <a:t>Hội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quán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Phúc</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Kiến</a:t>
            </a:r>
            <a:r>
              <a:rPr lang="en-US" sz="2800" b="1" dirty="0">
                <a:latin typeface="UTM Avo" panose="02040603050506020204" pitchFamily="18"/>
                <a:cs typeface="Arial" panose="020B0604020202020204" pitchFamily="34" charset="0"/>
              </a:rPr>
              <a:t>:</a:t>
            </a:r>
            <a:endParaRPr lang="en-US" sz="2800" b="1" dirty="0">
              <a:latin typeface="UTM Avo" panose="02040603050506020204" pitchFamily="1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4851" y="1634678"/>
            <a:ext cx="6524245" cy="4538165"/>
          </a:xfrm>
          <a:prstGeom prst="rect">
            <a:avLst/>
          </a:prstGeom>
          <a:noFill/>
        </p:spPr>
        <p:txBody>
          <a:bodyPr wrap="square" rtlCol="0">
            <a:spAutoFit/>
          </a:bodyPr>
          <a:lstStyle/>
          <a:p>
            <a:pPr algn="just">
              <a:lnSpc>
                <a:spcPct val="150000"/>
              </a:lnSpc>
            </a:pPr>
            <a:r>
              <a:rPr lang="en-US" sz="2800" b="1" dirty="0">
                <a:latin typeface="UTM Avo" panose="02040603050506020204" pitchFamily="18"/>
                <a:cs typeface="Arial" panose="020B0604020202020204" pitchFamily="34" charset="0"/>
              </a:rPr>
              <a:t>c. </a:t>
            </a:r>
            <a:r>
              <a:rPr lang="en-US" sz="2800" b="1" dirty="0" err="1">
                <a:latin typeface="UTM Avo" panose="02040603050506020204" pitchFamily="18"/>
                <a:cs typeface="Arial" panose="020B0604020202020204" pitchFamily="34" charset="0"/>
              </a:rPr>
              <a:t>Chùa</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Cầu</a:t>
            </a:r>
            <a:r>
              <a:rPr lang="en-US" sz="2800" b="1" dirty="0">
                <a:latin typeface="UTM Avo" panose="02040603050506020204" pitchFamily="18"/>
                <a:cs typeface="Arial" panose="020B0604020202020204" pitchFamily="34" charset="0"/>
              </a:rPr>
              <a:t>: </a:t>
            </a:r>
            <a:endParaRPr lang="en-US" sz="2800" b="1"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Tương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truyền</a:t>
            </a:r>
            <a:r>
              <a:rPr lang="en-US" sz="2400" dirty="0">
                <a:latin typeface="UTM Avo" panose="02040603050506020204" pitchFamily="18"/>
                <a:cs typeface="Arial" panose="020B0604020202020204" pitchFamily="34" charset="0"/>
              </a:rPr>
              <a:t> do </a:t>
            </a:r>
            <a:r>
              <a:rPr lang="en-US" sz="2400" dirty="0" err="1">
                <a:latin typeface="UTM Avo" panose="02040603050506020204" pitchFamily="18"/>
                <a:cs typeface="Arial" panose="020B0604020202020204" pitchFamily="34" charset="0"/>
              </a:rPr>
              <a:t>thương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nhân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Nhật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Bản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An </a:t>
            </a:r>
            <a:r>
              <a:rPr lang="en-US" sz="2400" dirty="0" err="1">
                <a:latin typeface="UTM Avo" panose="02040603050506020204" pitchFamily="18"/>
                <a:cs typeface="Arial" panose="020B0604020202020204" pitchFamily="34" charset="0"/>
              </a:rPr>
              <a:t>xây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khoảng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cuối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thế</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kỉ</a:t>
            </a:r>
            <a:r>
              <a:rPr lang="en-US" sz="2400" dirty="0">
                <a:latin typeface="UTM Avo" panose="02040603050506020204" pitchFamily="18"/>
                <a:cs typeface="Arial" panose="020B0604020202020204" pitchFamily="34" charset="0"/>
              </a:rPr>
              <a:t> XVI – </a:t>
            </a:r>
            <a:r>
              <a:rPr lang="en-US" sz="2400" dirty="0" err="1">
                <a:latin typeface="UTM Avo" panose="02040603050506020204" pitchFamily="18"/>
                <a:cs typeface="Arial" panose="020B0604020202020204" pitchFamily="34" charset="0"/>
              </a:rPr>
              <a:t>đầu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thế</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kỉ</a:t>
            </a:r>
            <a:r>
              <a:rPr lang="en-US" sz="2400" dirty="0">
                <a:latin typeface="UTM Avo" panose="02040603050506020204" pitchFamily="18"/>
                <a:cs typeface="Arial" panose="020B0604020202020204" pitchFamily="34" charset="0"/>
              </a:rPr>
              <a:t> XVII.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Còn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gọi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Nhật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Bản</a:t>
            </a:r>
            <a:r>
              <a:rPr lang="en-US" sz="2400" dirty="0">
                <a:latin typeface="UTM Avo" panose="02040603050506020204" pitchFamily="18"/>
                <a:cs typeface="Arial" panose="020B0604020202020204" pitchFamily="34" charset="0"/>
              </a:rPr>
              <a:t>, 1653 </a:t>
            </a:r>
            <a:r>
              <a:rPr lang="en-US" sz="2400" dirty="0" err="1">
                <a:latin typeface="UTM Avo" panose="02040603050506020204" pitchFamily="18"/>
                <a:cs typeface="Arial" panose="020B0604020202020204" pitchFamily="34" charset="0"/>
              </a:rPr>
              <a:t>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sườn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phía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bắc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thêm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một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phần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chùa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cây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gọi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Chùa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en-US" sz="2400" dirty="0">
                <a:latin typeface="UTM Avo" panose="02040603050506020204" pitchFamily="18"/>
                <a:cs typeface="Arial" panose="020B0604020202020204" pitchFamily="34" charset="0"/>
              </a:rPr>
              <a:t>.</a:t>
            </a:r>
            <a:endParaRPr lang="en-US" sz="2400" dirty="0">
              <a:latin typeface="UTM Avo" panose="02040603050506020204" pitchFamily="18"/>
              <a:cs typeface="Arial" panose="020B0604020202020204" pitchFamily="34" charset="0"/>
            </a:endParaRPr>
          </a:p>
        </p:txBody>
      </p:sp>
      <p:pic>
        <p:nvPicPr>
          <p:cNvPr id="3" name="Picture 2" descr="Chùa Cầu Hội An - Linh hồn của phố Hội mang dấu ấn thời g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486" y="1504513"/>
            <a:ext cx="7151605" cy="5353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icture 2" descr="Chùa Cầu Hội An: Kiến trúc giao thoa Việt - Nhật - Trung"/>
          <p:cNvPicPr>
            <a:picLocks noChangeAspect="1" noChangeArrowheads="1"/>
          </p:cNvPicPr>
          <p:nvPr/>
        </p:nvPicPr>
        <p:blipFill rotWithShape="1">
          <a:blip r:embed="rId2">
            <a:extLst>
              <a:ext uri="{28A0092B-C50C-407E-A947-70E740481C1C}">
                <a14:useLocalDpi xmlns:a14="http://schemas.microsoft.com/office/drawing/2010/main" val="0"/>
              </a:ext>
            </a:extLst>
          </a:blip>
          <a:srcRect t="16957"/>
          <a:stretch>
            <a:fillRect/>
          </a:stretch>
        </p:blipFill>
        <p:spPr bwMode="auto">
          <a:xfrm>
            <a:off x="1739877" y="765374"/>
            <a:ext cx="8712237" cy="23090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2"/>
          <p:cNvSpPr txBox="1"/>
          <p:nvPr/>
        </p:nvSpPr>
        <p:spPr>
          <a:xfrm>
            <a:off x="1560694" y="3172351"/>
            <a:ext cx="9070601" cy="837730"/>
          </a:xfrm>
          <a:prstGeom prst="rect">
            <a:avLst/>
          </a:prstGeom>
        </p:spPr>
        <p:txBody>
          <a:bodyPr lIns="0" tIns="0" rIns="0" bIns="0" rtlCol="0" anchor="t">
            <a:spAutoFit/>
          </a:bodyPr>
          <a:lstStyle/>
          <a:p>
            <a:pPr algn="ctr">
              <a:lnSpc>
                <a:spcPts val="7800"/>
              </a:lnSpc>
              <a:defRPr/>
            </a:pPr>
            <a:r>
              <a:rPr lang="en-US" sz="2800" b="1" dirty="0" err="1">
                <a:latin typeface="UTM Avo" panose="02040603050506020204" pitchFamily="18"/>
                <a:cs typeface="Arial" panose="020B0604020202020204" pitchFamily="34" charset="0"/>
              </a:rPr>
              <a:t>Truyền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thuyết</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về</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chùa</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cầu</a:t>
            </a:r>
            <a:r>
              <a:rPr lang="en-US" sz="2800" b="1" dirty="0">
                <a:latin typeface="UTM Avo" panose="02040603050506020204" pitchFamily="18"/>
                <a:cs typeface="Arial" panose="020B0604020202020204" pitchFamily="34" charset="0"/>
              </a:rPr>
              <a:t> </a:t>
            </a:r>
            <a:endParaRPr lang="en-US" sz="2800" b="1" dirty="0">
              <a:latin typeface="UTM Avo" panose="02040603050506020204" pitchFamily="18"/>
              <a:cs typeface="Arial" panose="020B0604020202020204" pitchFamily="34" charset="0"/>
            </a:endParaRPr>
          </a:p>
        </p:txBody>
      </p:sp>
      <p:sp>
        <p:nvSpPr>
          <p:cNvPr id="6" name="TextBox 13"/>
          <p:cNvSpPr txBox="1"/>
          <p:nvPr/>
        </p:nvSpPr>
        <p:spPr>
          <a:xfrm>
            <a:off x="271663" y="4188903"/>
            <a:ext cx="11648661" cy="2242922"/>
          </a:xfrm>
          <a:prstGeom prst="rect">
            <a:avLst/>
          </a:prstGeom>
        </p:spPr>
        <p:txBody>
          <a:bodyPr wrap="square" lIns="0" tIns="0" rIns="0" bIns="0" rtlCol="0" anchor="t">
            <a:spAutoFit/>
          </a:bodyPr>
          <a:lstStyle/>
          <a:p>
            <a:pPr algn="just">
              <a:lnSpc>
                <a:spcPct val="150000"/>
              </a:lnSpc>
              <a:defRPr/>
            </a:pPr>
            <a:r>
              <a:rPr lang="vi-VN" sz="2000" dirty="0">
                <a:solidFill>
                  <a:prstClr val="black"/>
                </a:solidFill>
                <a:latin typeface="UTM Avo" panose="02040603050506020204" pitchFamily="18"/>
              </a:rPr>
              <a:t>Chùa Cầu gắn liền với con thuỷ quái</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trong truyền thuyết của Nhật Bản, có đầu</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nằm ở Ấn Độ, lưng vắt qua khe nước ở</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Hội An và đuôi ở tận Nhật Bản. Mỗi khi nó</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cựa mình thì động đất, lũ lụt, ... lại xảy ra.</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Để hạn chế sức mạnh của thuỷ quái,</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người Nhật Bản ở Hội An đã xây dựng</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ngôi chùa trên cầu như một thanh kiếm</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chắn ngang lưng thuỷ quái, ngăn không</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cho nó cựa mình. Từ đó, cuộc sống của</a:t>
            </a:r>
            <a:r>
              <a:rPr lang="en-US" sz="2000" dirty="0">
                <a:solidFill>
                  <a:prstClr val="black"/>
                </a:solidFill>
                <a:latin typeface="UTM Avo" panose="02040603050506020204" pitchFamily="18"/>
              </a:rPr>
              <a:t> </a:t>
            </a:r>
            <a:r>
              <a:rPr lang="vi-VN" sz="2000" dirty="0">
                <a:solidFill>
                  <a:prstClr val="black"/>
                </a:solidFill>
                <a:latin typeface="UTM Avo" panose="02040603050506020204" pitchFamily="18"/>
              </a:rPr>
              <a:t>người dân ba quốc gia được yên bình.</a:t>
            </a:r>
            <a:endParaRPr lang="en-US" sz="2000" dirty="0">
              <a:solidFill>
                <a:prstClr val="black"/>
              </a:solidFill>
              <a:latin typeface="UTM Avo" panose="02040603050506020204" pitchFamily="1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66889" y="3369218"/>
            <a:ext cx="5333206" cy="3352519"/>
            <a:chOff x="1330419" y="4301643"/>
            <a:chExt cx="7999809" cy="5028779"/>
          </a:xfrm>
        </p:grpSpPr>
        <p:pic>
          <p:nvPicPr>
            <p:cNvPr id="3" name="Picture 2"/>
            <p:cNvPicPr>
              <a:picLocks noChangeAspect="1"/>
            </p:cNvPicPr>
            <p:nvPr/>
          </p:nvPicPr>
          <p:blipFill rotWithShape="1">
            <a:blip r:embed="rId2"/>
            <a:srcRect r="56381"/>
            <a:stretch>
              <a:fillRect/>
            </a:stretch>
          </p:blipFill>
          <p:spPr>
            <a:xfrm>
              <a:off x="2996880" y="4301643"/>
              <a:ext cx="4666887" cy="4446980"/>
            </a:xfrm>
            <a:prstGeom prst="rect">
              <a:avLst/>
            </a:prstGeom>
          </p:spPr>
        </p:pic>
        <p:sp>
          <p:nvSpPr>
            <p:cNvPr id="7" name="TextBox 6"/>
            <p:cNvSpPr txBox="1"/>
            <p:nvPr/>
          </p:nvSpPr>
          <p:spPr>
            <a:xfrm>
              <a:off x="1330419" y="8650908"/>
              <a:ext cx="7999809" cy="679514"/>
            </a:xfrm>
            <a:prstGeom prst="rect">
              <a:avLst/>
            </a:prstGeom>
            <a:noFill/>
          </p:spPr>
          <p:txBody>
            <a:bodyPr wrap="square" rtlCol="0">
              <a:spAutoFit/>
            </a:bodyPr>
            <a:lstStyle/>
            <a:p>
              <a:pPr algn="ctr">
                <a:lnSpc>
                  <a:spcPct val="150000"/>
                </a:lnSpc>
              </a:pPr>
              <a:r>
                <a:rPr lang="en-US" b="1" dirty="0" err="1">
                  <a:latin typeface="UTM Avo" panose="02040603050506020204" pitchFamily="18"/>
                  <a:cs typeface="Arial" panose="020B0604020202020204" pitchFamily="34" charset="0"/>
                </a:rPr>
                <a:t>Hình</a:t>
              </a:r>
              <a:r>
                <a:rPr lang="en-US" b="1" dirty="0">
                  <a:latin typeface="UTM Avo" panose="02040603050506020204" pitchFamily="18"/>
                  <a:cs typeface="Arial" panose="020B0604020202020204" pitchFamily="34" charset="0"/>
                </a:rPr>
                <a:t> 6. </a:t>
              </a:r>
              <a:r>
                <a:rPr lang="en-US" dirty="0" err="1">
                  <a:latin typeface="UTM Avo" panose="02040603050506020204" pitchFamily="18"/>
                  <a:cs typeface="Arial" panose="020B0604020202020204" pitchFamily="34" charset="0"/>
                </a:rPr>
                <a:t>Chèn</a:t>
              </a:r>
              <a:r>
                <a:rPr lang="en-US" dirty="0">
                  <a:latin typeface="UTM Avo" panose="02040603050506020204" pitchFamily="18"/>
                  <a:cs typeface="Arial" panose="020B0604020202020204" pitchFamily="34" charset="0"/>
                </a:rPr>
                <a:t>, </a:t>
              </a:r>
              <a:r>
                <a:rPr lang="en-US" dirty="0" err="1">
                  <a:latin typeface="UTM Avo" panose="02040603050506020204" pitchFamily="18"/>
                  <a:cs typeface="Arial" panose="020B0604020202020204" pitchFamily="34" charset="0"/>
                </a:rPr>
                <a:t>chống</a:t>
              </a:r>
              <a:r>
                <a:rPr lang="en-US" dirty="0">
                  <a:latin typeface="UTM Avo" panose="02040603050506020204" pitchFamily="18"/>
                  <a:cs typeface="Arial" panose="020B0604020202020204" pitchFamily="34" charset="0"/>
                </a:rPr>
                <a:t> </a:t>
              </a:r>
              <a:r>
                <a:rPr lang="en-US" dirty="0" err="1">
                  <a:latin typeface="UTM Avo" panose="02040603050506020204" pitchFamily="18"/>
                  <a:cs typeface="Arial" panose="020B0604020202020204" pitchFamily="34" charset="0"/>
                </a:rPr>
                <a:t>cột</a:t>
              </a:r>
              <a:r>
                <a:rPr lang="en-US" dirty="0">
                  <a:latin typeface="UTM Avo" panose="02040603050506020204" pitchFamily="18"/>
                  <a:cs typeface="Arial" panose="020B0604020202020204" pitchFamily="34" charset="0"/>
                </a:rPr>
                <a:t> </a:t>
              </a:r>
              <a:r>
                <a:rPr lang="en-US" dirty="0" err="1">
                  <a:latin typeface="UTM Avo" panose="02040603050506020204" pitchFamily="18"/>
                  <a:cs typeface="Arial" panose="020B0604020202020204" pitchFamily="34" charset="0"/>
                </a:rPr>
                <a:t>bảo</a:t>
              </a:r>
              <a:r>
                <a:rPr lang="en-US" dirty="0">
                  <a:latin typeface="UTM Avo" panose="02040603050506020204" pitchFamily="18"/>
                  <a:cs typeface="Arial" panose="020B0604020202020204" pitchFamily="34" charset="0"/>
                </a:rPr>
                <a:t> </a:t>
              </a:r>
              <a:r>
                <a:rPr lang="en-US" dirty="0" err="1">
                  <a:latin typeface="UTM Avo" panose="02040603050506020204" pitchFamily="18"/>
                  <a:cs typeface="Arial" panose="020B0604020202020204" pitchFamily="34" charset="0"/>
                </a:rPr>
                <a:t>vệ</a:t>
              </a:r>
              <a:r>
                <a:rPr lang="en-US" dirty="0">
                  <a:latin typeface="UTM Avo" panose="02040603050506020204" pitchFamily="18"/>
                  <a:cs typeface="Arial" panose="020B0604020202020204" pitchFamily="34" charset="0"/>
                </a:rPr>
                <a:t> di </a:t>
              </a:r>
              <a:r>
                <a:rPr lang="en-US" dirty="0" err="1">
                  <a:latin typeface="UTM Avo" panose="02040603050506020204" pitchFamily="18"/>
                  <a:cs typeface="Arial" panose="020B0604020202020204" pitchFamily="34" charset="0"/>
                </a:rPr>
                <a:t>tích</a:t>
              </a:r>
              <a:r>
                <a:rPr lang="en-US" dirty="0">
                  <a:latin typeface="UTM Avo" panose="02040603050506020204" pitchFamily="18"/>
                  <a:cs typeface="Arial" panose="020B0604020202020204" pitchFamily="34" charset="0"/>
                </a:rPr>
                <a:t> </a:t>
              </a:r>
              <a:endParaRPr lang="en-US" dirty="0">
                <a:latin typeface="UTM Avo" panose="02040603050506020204" pitchFamily="18"/>
                <a:cs typeface="Arial" panose="020B0604020202020204" pitchFamily="34" charset="0"/>
              </a:endParaRPr>
            </a:p>
          </p:txBody>
        </p:sp>
      </p:grpSp>
      <p:grpSp>
        <p:nvGrpSpPr>
          <p:cNvPr id="8" name="Group 7"/>
          <p:cNvGrpSpPr/>
          <p:nvPr/>
        </p:nvGrpSpPr>
        <p:grpSpPr>
          <a:xfrm>
            <a:off x="5800095" y="3369218"/>
            <a:ext cx="6136161" cy="3352520"/>
            <a:chOff x="8034828" y="4301642"/>
            <a:chExt cx="9204242" cy="5028779"/>
          </a:xfrm>
        </p:grpSpPr>
        <p:pic>
          <p:nvPicPr>
            <p:cNvPr id="9" name="Picture 8"/>
            <p:cNvPicPr>
              <a:picLocks noChangeAspect="1"/>
            </p:cNvPicPr>
            <p:nvPr/>
          </p:nvPicPr>
          <p:blipFill rotWithShape="1">
            <a:blip r:embed="rId2"/>
            <a:srcRect l="43619" t="1438" r="-383" b="-1438"/>
            <a:stretch>
              <a:fillRect/>
            </a:stretch>
          </p:blipFill>
          <p:spPr>
            <a:xfrm>
              <a:off x="9572211" y="4301642"/>
              <a:ext cx="6129474" cy="4488080"/>
            </a:xfrm>
            <a:prstGeom prst="rect">
              <a:avLst/>
            </a:prstGeom>
          </p:spPr>
        </p:pic>
        <p:sp>
          <p:nvSpPr>
            <p:cNvPr id="10" name="TextBox 9"/>
            <p:cNvSpPr txBox="1"/>
            <p:nvPr/>
          </p:nvSpPr>
          <p:spPr>
            <a:xfrm>
              <a:off x="8034828" y="8590795"/>
              <a:ext cx="9204242" cy="739626"/>
            </a:xfrm>
            <a:prstGeom prst="rect">
              <a:avLst/>
            </a:prstGeom>
            <a:noFill/>
          </p:spPr>
          <p:txBody>
            <a:bodyPr wrap="square" rtlCol="0">
              <a:spAutoFit/>
            </a:bodyPr>
            <a:lstStyle/>
            <a:p>
              <a:pPr algn="ctr">
                <a:lnSpc>
                  <a:spcPct val="150000"/>
                </a:lnSpc>
              </a:pPr>
              <a:r>
                <a:rPr lang="en-US" sz="2000" b="1" dirty="0" err="1">
                  <a:latin typeface="UTM Avo" panose="02040603050506020204" pitchFamily="18"/>
                  <a:cs typeface="Arial" panose="020B0604020202020204" pitchFamily="34" charset="0"/>
                </a:rPr>
                <a:t>Hình</a:t>
              </a:r>
              <a:r>
                <a:rPr lang="en-US" sz="2000" b="1" dirty="0">
                  <a:latin typeface="UTM Avo" panose="02040603050506020204" pitchFamily="18"/>
                  <a:cs typeface="Arial" panose="020B0604020202020204" pitchFamily="34" charset="0"/>
                </a:rPr>
                <a:t> 7. </a:t>
              </a:r>
              <a:r>
                <a:rPr lang="en-US" sz="2000" dirty="0" err="1">
                  <a:latin typeface="UTM Avo" panose="02040603050506020204" pitchFamily="18"/>
                  <a:cs typeface="Arial" panose="020B0604020202020204" pitchFamily="34" charset="0"/>
                </a:rPr>
                <a:t>Khách</a:t>
              </a:r>
              <a:r>
                <a:rPr lang="en-US" sz="2000" dirty="0">
                  <a:latin typeface="UTM Avo" panose="02040603050506020204" pitchFamily="18"/>
                  <a:cs typeface="Arial" panose="020B0604020202020204" pitchFamily="34" charset="0"/>
                </a:rPr>
                <a:t> du </a:t>
              </a:r>
              <a:r>
                <a:rPr lang="en-US" sz="2000" dirty="0" err="1">
                  <a:latin typeface="UTM Avo" panose="02040603050506020204" pitchFamily="18"/>
                  <a:cs typeface="Arial" panose="020B0604020202020204" pitchFamily="34" charset="0"/>
                </a:rPr>
                <a:t>lịch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với</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rác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trên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sông</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ở</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Hội</a:t>
              </a:r>
              <a:r>
                <a:rPr lang="en-US" sz="2000" dirty="0">
                  <a:latin typeface="UTM Avo" panose="02040603050506020204" pitchFamily="18"/>
                  <a:cs typeface="Arial" panose="020B0604020202020204" pitchFamily="34" charset="0"/>
                </a:rPr>
                <a:t> An</a:t>
              </a:r>
              <a:endParaRPr lang="en-US" sz="2000" dirty="0">
                <a:latin typeface="UTM Avo" panose="02040603050506020204" pitchFamily="18"/>
                <a:cs typeface="Arial" panose="020B0604020202020204" pitchFamily="34" charset="0"/>
              </a:endParaRPr>
            </a:p>
          </p:txBody>
        </p:sp>
      </p:grpSp>
      <p:grpSp>
        <p:nvGrpSpPr>
          <p:cNvPr id="11" name="Group 10"/>
          <p:cNvGrpSpPr/>
          <p:nvPr/>
        </p:nvGrpSpPr>
        <p:grpSpPr>
          <a:xfrm>
            <a:off x="425324" y="1906960"/>
            <a:ext cx="11172442" cy="1233944"/>
            <a:chOff x="434094" y="3358968"/>
            <a:chExt cx="16758662" cy="1850917"/>
          </a:xfrm>
        </p:grpSpPr>
        <p:sp>
          <p:nvSpPr>
            <p:cNvPr id="12" name="TextBox 11"/>
            <p:cNvSpPr txBox="1"/>
            <p:nvPr/>
          </p:nvSpPr>
          <p:spPr>
            <a:xfrm>
              <a:off x="2163488" y="3358968"/>
              <a:ext cx="15029268" cy="1425390"/>
            </a:xfrm>
            <a:prstGeom prst="rect">
              <a:avLst/>
            </a:prstGeom>
            <a:noFill/>
          </p:spPr>
          <p:txBody>
            <a:bodyPr wrap="square" rtlCol="0">
              <a:spAutoFit/>
            </a:bodyPr>
            <a:lstStyle/>
            <a:p>
              <a:pPr algn="just">
                <a:lnSpc>
                  <a:spcPct val="150000"/>
                </a:lnSpc>
              </a:pPr>
              <a:r>
                <a:rPr lang="en-US" sz="2000" dirty="0" err="1">
                  <a:latin typeface="UTM Avo" panose="02040603050506020204" pitchFamily="18"/>
                  <a:cs typeface="Arial" panose="020B0604020202020204" pitchFamily="34" charset="0"/>
                </a:rPr>
                <a:t>Đọc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thông</a:t>
              </a:r>
              <a:r>
                <a:rPr lang="en-US" sz="2000" dirty="0">
                  <a:latin typeface="UTM Avo" panose="02040603050506020204" pitchFamily="18"/>
                  <a:cs typeface="Arial" panose="020B0604020202020204" pitchFamily="34" charset="0"/>
                </a:rPr>
                <a:t> tin, </a:t>
              </a:r>
              <a:r>
                <a:rPr lang="en-US" sz="2000" dirty="0" err="1">
                  <a:latin typeface="UTM Avo" panose="02040603050506020204" pitchFamily="18"/>
                  <a:cs typeface="Arial" panose="020B0604020202020204" pitchFamily="34" charset="0"/>
                </a:rPr>
                <a:t>quan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sát</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hình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ảnh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và</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đề</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xuất</a:t>
              </a:r>
              <a:r>
                <a:rPr lang="en-US" sz="2000" dirty="0">
                  <a:latin typeface="UTM Avo" panose="02040603050506020204" pitchFamily="18"/>
                  <a:cs typeface="Arial" panose="020B0604020202020204" pitchFamily="34" charset="0"/>
                </a:rPr>
                <a:t> </a:t>
              </a:r>
              <a:r>
                <a:rPr lang="vi-VN" sz="2000" dirty="0">
                  <a:latin typeface="UTM Avo" panose="02040603050506020204" pitchFamily="18"/>
                  <a:ea typeface="Calibri" panose="020F0502020204030204" charset="0"/>
                  <a:cs typeface="Arial" panose="020B0604020202020204" pitchFamily="34" charset="0"/>
                </a:rPr>
                <a:t>biện pháp bảo tồn, phát huy giá trị phố cổ Hội An theo các nội dung trong phiếu theo gợi ý (Phiếu học tập số 2)</a:t>
              </a:r>
              <a:endParaRPr lang="en-US" sz="2000" dirty="0">
                <a:latin typeface="UTM Avo" panose="02040603050506020204" pitchFamily="18"/>
                <a:cs typeface="Arial" panose="020B0604020202020204" pitchFamily="34" charset="0"/>
              </a:endParaRPr>
            </a:p>
          </p:txBody>
        </p:sp>
        <p:sp>
          <p:nvSpPr>
            <p:cNvPr id="13" name="Freeform 10"/>
            <p:cNvSpPr/>
            <p:nvPr/>
          </p:nvSpPr>
          <p:spPr>
            <a:xfrm>
              <a:off x="434094" y="3735446"/>
              <a:ext cx="1474438" cy="1474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grpSp>
      <p:sp>
        <p:nvSpPr>
          <p:cNvPr id="15" name="TextBox 24"/>
          <p:cNvSpPr txBox="1"/>
          <p:nvPr/>
        </p:nvSpPr>
        <p:spPr>
          <a:xfrm>
            <a:off x="275020" y="1115830"/>
            <a:ext cx="11780389" cy="562398"/>
          </a:xfrm>
          <a:prstGeom prst="rect">
            <a:avLst/>
          </a:prstGeom>
        </p:spPr>
        <p:txBody>
          <a:bodyPr wrap="square" lIns="0" tIns="0" rIns="0" bIns="0" rtlCol="0" anchor="t">
            <a:spAutoFit/>
          </a:bodyPr>
          <a:lstStyle/>
          <a:p>
            <a:pPr algn="ctr">
              <a:lnSpc>
                <a:spcPct val="150000"/>
              </a:lnSpc>
            </a:pPr>
            <a:r>
              <a:rPr lang="en-US" sz="2800" b="1" dirty="0">
                <a:latin typeface="UTM Avo" panose="02040603050506020204" pitchFamily="18"/>
                <a:cs typeface="Arial" panose="020B0604020202020204" pitchFamily="34" charset="0"/>
              </a:rPr>
              <a:t>3. </a:t>
            </a:r>
            <a:r>
              <a:rPr lang="en-US" sz="2800" b="1" dirty="0" err="1">
                <a:latin typeface="UTM Avo" panose="02040603050506020204" pitchFamily="18"/>
                <a:cs typeface="Arial" panose="020B0604020202020204" pitchFamily="34" charset="0"/>
              </a:rPr>
              <a:t>Một</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số</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biện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pháp</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bảo</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tồn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và</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phát</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huy</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giá</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trị</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phố</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cổ</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Hội</a:t>
            </a:r>
            <a:r>
              <a:rPr lang="en-US" sz="2800" b="1" dirty="0">
                <a:latin typeface="UTM Avo" panose="02040603050506020204" pitchFamily="18"/>
                <a:cs typeface="Arial" panose="020B0604020202020204" pitchFamily="34" charset="0"/>
              </a:rPr>
              <a:t> An </a:t>
            </a:r>
            <a:endParaRPr lang="en-US" sz="2800" b="1" dirty="0">
              <a:latin typeface="UTM Avo" panose="02040603050506020204" pitchFamily="1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93428" y="457752"/>
          <a:ext cx="10026074" cy="4982274"/>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10026074"/>
              </a:tblGrid>
              <a:tr h="4936046">
                <a:tc>
                  <a:txBody>
                    <a:bodyPr/>
                    <a:lstStyle/>
                    <a:p>
                      <a:pPr marL="0" marR="0" algn="just">
                        <a:lnSpc>
                          <a:spcPct val="150000"/>
                        </a:lnSpc>
                        <a:spcBef>
                          <a:spcPts val="100"/>
                        </a:spcBef>
                        <a:spcAft>
                          <a:spcPts val="100"/>
                        </a:spcAft>
                      </a:pPr>
                      <a:r>
                        <a:rPr lang="en-US" sz="28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Phiếu</a:t>
                      </a:r>
                      <a:r>
                        <a:rPr lang="en-US" sz="28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8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học</a:t>
                      </a:r>
                      <a:r>
                        <a:rPr lang="en-US" sz="28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8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tập</a:t>
                      </a:r>
                      <a:r>
                        <a:rPr lang="en-US" sz="28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800" b="1"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số</a:t>
                      </a:r>
                      <a:r>
                        <a:rPr lang="en-US" sz="2800" b="1" dirty="0">
                          <a:solidFill>
                            <a:schemeClr val="tx1"/>
                          </a:solidFill>
                          <a:effectLst/>
                          <a:latin typeface="UTM Avo" panose="02040603050506020204" pitchFamily="18"/>
                          <a:ea typeface="Times New Roman" panose="02020603050405020304" pitchFamily="18" charset="0"/>
                          <a:cs typeface="Arial" panose="020B0604020202020204" pitchFamily="34" charset="0"/>
                        </a:rPr>
                        <a:t> 2</a:t>
                      </a:r>
                      <a:endParaRPr lang="en-US" sz="28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100"/>
                        </a:spcBef>
                        <a:spcAft>
                          <a:spcPts val="100"/>
                        </a:spcAft>
                      </a:pP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Đọc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thông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tin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trang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79 – 80 SGK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kết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hợp</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với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việc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tìm</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kiếm</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tư</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liệu</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trên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sách</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bảo</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và</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internet,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hãy</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nêu</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100"/>
                        </a:spcBef>
                        <a:spcAft>
                          <a:spcPts val="100"/>
                        </a:spcAft>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1.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Những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biện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pháp</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đã</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được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thực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hiện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tốt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trong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công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tác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bảo</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tồn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và</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phát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huy</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di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sản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ở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Hội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An........................................................................................................</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240"/>
                        </a:spcBef>
                        <a:spcAft>
                          <a:spcPts val="240"/>
                        </a:spcAft>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240"/>
                        </a:spcBef>
                        <a:spcAft>
                          <a:spcPts val="240"/>
                        </a:spcAft>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240"/>
                        </a:spcBef>
                        <a:spcAft>
                          <a:spcPts val="240"/>
                        </a:spcAft>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2.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Những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vấn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đề</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ảnh</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hưởng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đến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công</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tác</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bảo</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tồn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và</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phát</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huy</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di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sản</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ở</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t>
                      </a:r>
                      <a:r>
                        <a:rPr lang="en-US" sz="2000" dirty="0" err="1">
                          <a:solidFill>
                            <a:schemeClr val="tx1"/>
                          </a:solidFill>
                          <a:effectLst/>
                          <a:latin typeface="UTM Avo" panose="02040603050506020204" pitchFamily="18"/>
                          <a:ea typeface="Times New Roman" panose="02020603050405020304" pitchFamily="18" charset="0"/>
                          <a:cs typeface="Arial" panose="020B0604020202020204" pitchFamily="34" charset="0"/>
                        </a:rPr>
                        <a:t>Hội</a:t>
                      </a: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 An</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240"/>
                        </a:spcBef>
                        <a:spcAft>
                          <a:spcPts val="240"/>
                        </a:spcAft>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p>
                      <a:pPr marL="0" marR="0" algn="just">
                        <a:lnSpc>
                          <a:spcPct val="150000"/>
                        </a:lnSpc>
                        <a:spcBef>
                          <a:spcPts val="240"/>
                        </a:spcBef>
                        <a:spcAft>
                          <a:spcPts val="240"/>
                        </a:spcAft>
                      </a:pPr>
                      <a:r>
                        <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rPr>
                        <a:t>..................................................................................................................................</a:t>
                      </a:r>
                      <a:endParaRPr lang="en-US" sz="2000" dirty="0">
                        <a:solidFill>
                          <a:schemeClr val="tx1"/>
                        </a:solidFill>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8778181" y="1352584"/>
            <a:ext cx="2793999" cy="5505416"/>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2"/>
            <a:stretch>
              <a:fillRect/>
            </a:stretch>
          </a:blipFill>
        </p:spPr>
        <p:txBody>
          <a:bodyPr/>
          <a:lstStyle/>
          <a:p>
            <a:endParaRPr lang="en-US" sz="800">
              <a:latin typeface="UTM Avo" panose="02040603050506020204" pitchFamily="18"/>
            </a:endParaRPr>
          </a:p>
        </p:txBody>
      </p:sp>
      <p:sp>
        <p:nvSpPr>
          <p:cNvPr id="3" name="Rectangle: Rounded Corners 2"/>
          <p:cNvSpPr/>
          <p:nvPr/>
        </p:nvSpPr>
        <p:spPr>
          <a:xfrm>
            <a:off x="3085533" y="1796996"/>
            <a:ext cx="2794000" cy="762000"/>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UTM Avo" panose="02040603050506020204" pitchFamily="18"/>
                <a:cs typeface="Arial" panose="020B0604020202020204" pitchFamily="34" charset="0"/>
              </a:rPr>
              <a:t>Gợi ý </a:t>
            </a:r>
            <a:endParaRPr lang="en-US" sz="3000" b="1">
              <a:solidFill>
                <a:schemeClr val="tx1"/>
              </a:solidFill>
              <a:latin typeface="UTM Avo" panose="02040603050506020204" pitchFamily="18"/>
              <a:cs typeface="Arial" panose="020B0604020202020204" pitchFamily="34" charset="0"/>
            </a:endParaRPr>
          </a:p>
        </p:txBody>
      </p:sp>
      <p:grpSp>
        <p:nvGrpSpPr>
          <p:cNvPr id="5" name="Group 4"/>
          <p:cNvGrpSpPr/>
          <p:nvPr/>
        </p:nvGrpSpPr>
        <p:grpSpPr>
          <a:xfrm>
            <a:off x="619820" y="2790136"/>
            <a:ext cx="7646725" cy="3708400"/>
            <a:chOff x="851511" y="3033712"/>
            <a:chExt cx="11588139" cy="5562600"/>
          </a:xfrm>
        </p:grpSpPr>
        <p:sp>
          <p:nvSpPr>
            <p:cNvPr id="6" name="Rectangle: Rounded Corners 12"/>
            <p:cNvSpPr/>
            <p:nvPr/>
          </p:nvSpPr>
          <p:spPr>
            <a:xfrm>
              <a:off x="851511" y="3033712"/>
              <a:ext cx="11588139" cy="5562600"/>
            </a:xfrm>
            <a:prstGeom prst="roundRect">
              <a:avLst>
                <a:gd name="adj" fmla="val 1153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7" name="TextBox 6"/>
            <p:cNvSpPr txBox="1"/>
            <p:nvPr/>
          </p:nvSpPr>
          <p:spPr>
            <a:xfrm>
              <a:off x="1292529" y="3727132"/>
              <a:ext cx="11147120" cy="4175759"/>
            </a:xfrm>
            <a:prstGeom prst="rect">
              <a:avLst/>
            </a:prstGeom>
            <a:noFill/>
          </p:spPr>
          <p:txBody>
            <a:bodyPr wrap="square">
              <a:spAutoFit/>
            </a:bodyPr>
            <a:lstStyle/>
            <a:p>
              <a:pPr marL="381000" indent="-381000" algn="just">
                <a:lnSpc>
                  <a:spcPct val="150000"/>
                </a:lnSpc>
                <a:buFont typeface="Wingdings" panose="05000000000000000000" pitchFamily="2" charset="2"/>
                <a:buChar char="§"/>
              </a:pPr>
              <a:r>
                <a:rPr lang="en-US" sz="2400" dirty="0">
                  <a:latin typeface="UTM Avo" panose="02040603050506020204" pitchFamily="18"/>
                  <a:cs typeface="Arial" panose="020B0604020202020204" pitchFamily="34" charset="0"/>
                </a:rPr>
                <a:t>Theo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giữ</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gìn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giá</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trị</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An </a:t>
              </a:r>
              <a:r>
                <a:rPr lang="en-US" sz="2400" dirty="0" err="1">
                  <a:latin typeface="UTM Avo" panose="02040603050506020204" pitchFamily="18"/>
                  <a:cs typeface="Arial" panose="020B0604020202020204" pitchFamily="34" charset="0"/>
                </a:rPr>
                <a:t>cần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việc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gì</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Không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việc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gì</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sao</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Phố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An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giá</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trị</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gì</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Làm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thế</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nào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phát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huy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giá</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trị</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đó</a:t>
              </a:r>
              <a:r>
                <a:rPr lang="en-US" sz="2400" dirty="0">
                  <a:latin typeface="UTM Avo" panose="02040603050506020204" pitchFamily="18"/>
                  <a:cs typeface="Arial" panose="020B0604020202020204" pitchFamily="34" charset="0"/>
                </a:rPr>
                <a:t>,...</a:t>
              </a:r>
              <a:endParaRPr lang="en-US" sz="2400" dirty="0">
                <a:latin typeface="UTM Avo" panose="02040603050506020204" pitchFamily="18"/>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4" name="TextBox 23"/>
          <p:cNvSpPr txBox="1"/>
          <p:nvPr/>
        </p:nvSpPr>
        <p:spPr>
          <a:xfrm>
            <a:off x="787400" y="2027098"/>
            <a:ext cx="10617200" cy="567848"/>
          </a:xfrm>
          <a:prstGeom prst="rect">
            <a:avLst/>
          </a:prstGeom>
          <a:noFill/>
        </p:spPr>
        <p:txBody>
          <a:bodyPr wrap="square">
            <a:spAutoFit/>
          </a:bodyPr>
          <a:lstStyle/>
          <a:p>
            <a:pPr marL="381000" indent="-381000" algn="just" defTabSz="609600">
              <a:lnSpc>
                <a:spcPct val="150000"/>
              </a:lnSpc>
              <a:buFont typeface="Wingdings" panose="05000000000000000000" pitchFamily="2" charset="2"/>
              <a:buChar char="§"/>
            </a:pPr>
            <a:r>
              <a:rPr lang="en-US" sz="2400" dirty="0" err="1">
                <a:solidFill>
                  <a:prstClr val="black"/>
                </a:solidFill>
                <a:latin typeface="UTM Avo" panose="02040603050506020204" pitchFamily="18"/>
                <a:cs typeface="Arial" panose="020B0604020202020204" pitchFamily="34" charset="0"/>
              </a:rPr>
              <a:t>Một</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số</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biện</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pháp</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bảo</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tồn</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và</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phát</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huy</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giá</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trị</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của</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phố</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cổ</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Hội</a:t>
            </a:r>
            <a:r>
              <a:rPr lang="en-US" sz="2400" dirty="0">
                <a:solidFill>
                  <a:prstClr val="black"/>
                </a:solidFill>
                <a:latin typeface="UTM Avo" panose="02040603050506020204" pitchFamily="18"/>
                <a:cs typeface="Arial" panose="020B0604020202020204" pitchFamily="34" charset="0"/>
              </a:rPr>
              <a:t> An: </a:t>
            </a:r>
            <a:endParaRPr lang="en-US" sz="2400" dirty="0">
              <a:solidFill>
                <a:prstClr val="black"/>
              </a:solidFill>
              <a:latin typeface="UTM Avo" panose="02040603050506020204" pitchFamily="18"/>
              <a:cs typeface="Arial" panose="020B0604020202020204" pitchFamily="34" charset="0"/>
            </a:endParaRPr>
          </a:p>
        </p:txBody>
      </p:sp>
      <p:sp>
        <p:nvSpPr>
          <p:cNvPr id="25" name="TextBox 24"/>
          <p:cNvSpPr txBox="1"/>
          <p:nvPr/>
        </p:nvSpPr>
        <p:spPr>
          <a:xfrm>
            <a:off x="2921000" y="1582252"/>
            <a:ext cx="6350000" cy="605422"/>
          </a:xfrm>
          <a:prstGeom prst="rect">
            <a:avLst/>
          </a:prstGeom>
          <a:noFill/>
        </p:spPr>
        <p:txBody>
          <a:bodyPr wrap="square" rtlCol="0">
            <a:spAutoFit/>
          </a:bodyPr>
          <a:lstStyle/>
          <a:p>
            <a:pPr algn="ctr" defTabSz="609600"/>
            <a:r>
              <a:rPr lang="en-US" sz="3200" b="1">
                <a:latin typeface="UTM Avo" panose="02040603050506020204" pitchFamily="18"/>
                <a:cs typeface="Arial" panose="020B0604020202020204" pitchFamily="34" charset="0"/>
              </a:rPr>
              <a:t>KẾT LUẬN </a:t>
            </a:r>
            <a:endParaRPr lang="en-US" sz="3200" b="1">
              <a:latin typeface="UTM Avo" panose="02040603050506020204" pitchFamily="18"/>
              <a:cs typeface="Arial" panose="020B0604020202020204" pitchFamily="34" charset="0"/>
            </a:endParaRPr>
          </a:p>
        </p:txBody>
      </p:sp>
      <p:grpSp>
        <p:nvGrpSpPr>
          <p:cNvPr id="26" name="Group 25"/>
          <p:cNvGrpSpPr/>
          <p:nvPr/>
        </p:nvGrpSpPr>
        <p:grpSpPr>
          <a:xfrm>
            <a:off x="365757" y="2915899"/>
            <a:ext cx="3598103" cy="3835850"/>
            <a:chOff x="546446" y="3800028"/>
            <a:chExt cx="5397155" cy="5753775"/>
          </a:xfrm>
        </p:grpSpPr>
        <p:grpSp>
          <p:nvGrpSpPr>
            <p:cNvPr id="27" name="Group 26"/>
            <p:cNvGrpSpPr/>
            <p:nvPr/>
          </p:nvGrpSpPr>
          <p:grpSpPr>
            <a:xfrm>
              <a:off x="546446" y="4325527"/>
              <a:ext cx="5397155" cy="5228276"/>
              <a:chOff x="1592291" y="4337727"/>
              <a:chExt cx="6019801" cy="5228276"/>
            </a:xfrm>
          </p:grpSpPr>
          <p:sp>
            <p:nvSpPr>
              <p:cNvPr id="29" name="Rectangle: Rounded Corners 3"/>
              <p:cNvSpPr/>
              <p:nvPr/>
            </p:nvSpPr>
            <p:spPr>
              <a:xfrm>
                <a:off x="1592291" y="4337727"/>
                <a:ext cx="6019801" cy="5228276"/>
              </a:xfrm>
              <a:prstGeom prst="roundRect">
                <a:avLst/>
              </a:prstGeom>
              <a:solidFill>
                <a:sysClr val="window" lastClr="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just" defTabSz="609600" eaLnBrk="1" fontAlgn="auto" latinLnBrk="0" hangingPunct="1">
                  <a:lnSpc>
                    <a:spcPct val="100000"/>
                  </a:lnSpc>
                  <a:spcBef>
                    <a:spcPts val="0"/>
                  </a:spcBef>
                  <a:spcAft>
                    <a:spcPts val="0"/>
                  </a:spcAft>
                  <a:buClrTx/>
                  <a:buSzTx/>
                  <a:buFontTx/>
                  <a:buNone/>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30" name="TextBox 29"/>
              <p:cNvSpPr txBox="1"/>
              <p:nvPr/>
            </p:nvSpPr>
            <p:spPr>
              <a:xfrm>
                <a:off x="1660841" y="5553963"/>
                <a:ext cx="5823530" cy="3344762"/>
              </a:xfrm>
              <a:prstGeom prst="rect">
                <a:avLst/>
              </a:prstGeom>
              <a:noFill/>
            </p:spPr>
            <p:txBody>
              <a:bodyPr wrap="square">
                <a:spAutoFit/>
              </a:bodyPr>
              <a:lstStyle/>
              <a:p>
                <a:pPr marL="381000" marR="0" lvl="0" indent="-381000" algn="just" defTabSz="609600" eaLnBrk="1" fontAlgn="auto" latinLnBrk="0" hangingPunct="1">
                  <a:lnSpc>
                    <a:spcPct val="150000"/>
                  </a:lnSpc>
                  <a:spcBef>
                    <a:spcPts val="0"/>
                  </a:spcBef>
                  <a:spcAft>
                    <a:spcPts val="0"/>
                  </a:spcAft>
                  <a:buClrTx/>
                  <a:buSzTx/>
                  <a:buFont typeface="Wingdings" panose="05000000000000000000" pitchFamily="2" charset="2"/>
                  <a:buChar char="§"/>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Nâng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cao</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ý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thức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bảo</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vệ</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môi</a:t>
                </a:r>
                <a:r>
                  <a:rPr lang="en-US" sz="2400" kern="0" dirty="0">
                    <a:solidFill>
                      <a:prstClr val="black"/>
                    </a:solidFill>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trường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a:p>
                <a:pPr marL="381000" marR="0" lvl="0" indent="-381000" defTabSz="609600" eaLnBrk="1" fontAlgn="auto" latinLnBrk="0" hangingPunct="1">
                  <a:lnSpc>
                    <a:spcPct val="150000"/>
                  </a:lnSpc>
                  <a:spcBef>
                    <a:spcPts val="0"/>
                  </a:spcBef>
                  <a:spcAft>
                    <a:spcPts val="0"/>
                  </a:spcAft>
                  <a:buClrTx/>
                  <a:buSzTx/>
                  <a:buFont typeface="Wingdings" panose="05000000000000000000" pitchFamily="2" charset="2"/>
                  <a:buChar char="§"/>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Xây</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dựng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không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gian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xanh</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
          <p:nvSpPr>
            <p:cNvPr id="28" name="Oval 27"/>
            <p:cNvSpPr/>
            <p:nvPr/>
          </p:nvSpPr>
          <p:spPr>
            <a:xfrm>
              <a:off x="2687312" y="3800028"/>
              <a:ext cx="1115421" cy="1115421"/>
            </a:xfrm>
            <a:prstGeom prst="ellipse">
              <a:avLst/>
            </a:prstGeom>
            <a:solidFill>
              <a:srgbClr val="E1D2B5"/>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1</a:t>
              </a:r>
              <a:endParaRPr kumimoji="0" lang="en-US" sz="28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grpSp>
        <p:nvGrpSpPr>
          <p:cNvPr id="31" name="Group 30"/>
          <p:cNvGrpSpPr/>
          <p:nvPr/>
        </p:nvGrpSpPr>
        <p:grpSpPr>
          <a:xfrm>
            <a:off x="4277357" y="2915900"/>
            <a:ext cx="3637286" cy="3808539"/>
            <a:chOff x="6416035" y="3788506"/>
            <a:chExt cx="5455929" cy="5712809"/>
          </a:xfrm>
        </p:grpSpPr>
        <p:grpSp>
          <p:nvGrpSpPr>
            <p:cNvPr id="32" name="Group 31"/>
            <p:cNvGrpSpPr/>
            <p:nvPr/>
          </p:nvGrpSpPr>
          <p:grpSpPr>
            <a:xfrm>
              <a:off x="6416035" y="4273039"/>
              <a:ext cx="5455929" cy="5228276"/>
              <a:chOff x="1592291" y="4337727"/>
              <a:chExt cx="6019800" cy="5228276"/>
            </a:xfrm>
          </p:grpSpPr>
          <p:sp>
            <p:nvSpPr>
              <p:cNvPr id="34" name="Rectangle: Rounded Corners 16"/>
              <p:cNvSpPr/>
              <p:nvPr/>
            </p:nvSpPr>
            <p:spPr>
              <a:xfrm>
                <a:off x="1592291" y="4337727"/>
                <a:ext cx="6019800" cy="5228276"/>
              </a:xfrm>
              <a:prstGeom prst="roundRect">
                <a:avLst/>
              </a:prstGeom>
              <a:solidFill>
                <a:sysClr val="window" lastClr="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35" name="TextBox 34"/>
              <p:cNvSpPr txBox="1"/>
              <p:nvPr/>
            </p:nvSpPr>
            <p:spPr>
              <a:xfrm>
                <a:off x="1829686" y="5594928"/>
                <a:ext cx="5632138" cy="3344762"/>
              </a:xfrm>
              <a:prstGeom prst="rect">
                <a:avLst/>
              </a:prstGeom>
              <a:noFill/>
            </p:spPr>
            <p:txBody>
              <a:bodyPr wrap="square">
                <a:spAutoFit/>
              </a:bodyPr>
              <a:lstStyle/>
              <a:p>
                <a:pPr marL="0" marR="0" lvl="0" indent="0" algn="just" defTabSz="609600" eaLnBrk="1" fontAlgn="auto" latinLnBrk="0" hangingPunct="1">
                  <a:lnSpc>
                    <a:spcPct val="150000"/>
                  </a:lnSpc>
                  <a:spcBef>
                    <a:spcPts val="0"/>
                  </a:spcBef>
                  <a:spcAft>
                    <a:spcPts val="0"/>
                  </a:spcAft>
                  <a:buClrTx/>
                  <a:buSzTx/>
                  <a:buFontTx/>
                  <a:buNone/>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Tiến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hành</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trùng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công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trình</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đã</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xuống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cấp</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trong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khu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phố</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cổ</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
          <p:nvSpPr>
            <p:cNvPr id="33" name="Oval 32"/>
            <p:cNvSpPr/>
            <p:nvPr/>
          </p:nvSpPr>
          <p:spPr>
            <a:xfrm>
              <a:off x="8625773" y="3788506"/>
              <a:ext cx="1115421" cy="1115421"/>
            </a:xfrm>
            <a:prstGeom prst="ellipse">
              <a:avLst/>
            </a:prstGeom>
            <a:solidFill>
              <a:srgbClr val="E1D2B5"/>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2</a:t>
              </a:r>
              <a:endParaRPr kumimoji="0" lang="en-US" sz="28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grpSp>
        <p:nvGrpSpPr>
          <p:cNvPr id="36" name="Group 35"/>
          <p:cNvGrpSpPr/>
          <p:nvPr/>
        </p:nvGrpSpPr>
        <p:grpSpPr>
          <a:xfrm>
            <a:off x="8237286" y="2915899"/>
            <a:ext cx="3637286" cy="3763667"/>
            <a:chOff x="12490494" y="3790817"/>
            <a:chExt cx="5455929" cy="5645500"/>
          </a:xfrm>
        </p:grpSpPr>
        <p:grpSp>
          <p:nvGrpSpPr>
            <p:cNvPr id="37" name="Group 36"/>
            <p:cNvGrpSpPr/>
            <p:nvPr/>
          </p:nvGrpSpPr>
          <p:grpSpPr>
            <a:xfrm>
              <a:off x="12490494" y="4208041"/>
              <a:ext cx="5455929" cy="5228276"/>
              <a:chOff x="1592291" y="4337727"/>
              <a:chExt cx="6019800" cy="5228276"/>
            </a:xfrm>
          </p:grpSpPr>
          <p:sp>
            <p:nvSpPr>
              <p:cNvPr id="39" name="Rectangle: Rounded Corners 19"/>
              <p:cNvSpPr/>
              <p:nvPr/>
            </p:nvSpPr>
            <p:spPr>
              <a:xfrm>
                <a:off x="1592291" y="4337727"/>
                <a:ext cx="6019800" cy="5228276"/>
              </a:xfrm>
              <a:prstGeom prst="roundRect">
                <a:avLst/>
              </a:prstGeom>
              <a:solidFill>
                <a:sysClr val="window" lastClr="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40" name="TextBox 39"/>
              <p:cNvSpPr txBox="1"/>
              <p:nvPr/>
            </p:nvSpPr>
            <p:spPr>
              <a:xfrm>
                <a:off x="1786121" y="5595285"/>
                <a:ext cx="5632138" cy="2513764"/>
              </a:xfrm>
              <a:prstGeom prst="rect">
                <a:avLst/>
              </a:prstGeom>
              <a:noFill/>
            </p:spPr>
            <p:txBody>
              <a:bodyPr wrap="square">
                <a:spAutoFit/>
              </a:bodyPr>
              <a:lstStyle/>
              <a:p>
                <a:pPr marL="0" marR="0" lvl="0" indent="0" algn="just" defTabSz="609600" eaLnBrk="1" fontAlgn="auto" latinLnBrk="0" hangingPunct="1">
                  <a:lnSpc>
                    <a:spcPct val="150000"/>
                  </a:lnSpc>
                  <a:spcBef>
                    <a:spcPts val="0"/>
                  </a:spcBef>
                  <a:spcAft>
                    <a:spcPts val="0"/>
                  </a:spcAft>
                  <a:buClrTx/>
                  <a:buSzTx/>
                  <a:buFontTx/>
                  <a:buNone/>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Tích</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cực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tuyên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truyền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quảng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bá</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về</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vẻ</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đẹp</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phố</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cổ</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Hội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An. </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
          <p:nvSpPr>
            <p:cNvPr id="38" name="Oval 37"/>
            <p:cNvSpPr/>
            <p:nvPr/>
          </p:nvSpPr>
          <p:spPr>
            <a:xfrm>
              <a:off x="14660747" y="3790817"/>
              <a:ext cx="1115421" cy="1115421"/>
            </a:xfrm>
            <a:prstGeom prst="ellipse">
              <a:avLst/>
            </a:prstGeom>
            <a:solidFill>
              <a:srgbClr val="E1D2B5"/>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3</a:t>
              </a:r>
              <a:endParaRPr kumimoji="0" lang="en-US" sz="28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par>
                                <p:cTn id="21" presetID="14"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0" name="TextBox 19"/>
          <p:cNvSpPr txBox="1"/>
          <p:nvPr/>
        </p:nvSpPr>
        <p:spPr>
          <a:xfrm>
            <a:off x="544830" y="819987"/>
            <a:ext cx="10408920" cy="1121846"/>
          </a:xfrm>
          <a:prstGeom prst="rect">
            <a:avLst/>
          </a:prstGeom>
          <a:noFill/>
        </p:spPr>
        <p:txBody>
          <a:bodyPr wrap="square" rtlCol="0">
            <a:spAutoFit/>
          </a:bodyPr>
          <a:lstStyle/>
          <a:p>
            <a:pPr marL="0" marR="0" lvl="0" indent="0" algn="just" defTabSz="609600" eaLnBrk="1" fontAlgn="auto" latinLnBrk="0" hangingPunct="1">
              <a:lnSpc>
                <a:spcPct val="150000"/>
              </a:lnSpc>
              <a:spcBef>
                <a:spcPts val="0"/>
              </a:spcBef>
              <a:spcAft>
                <a:spcPts val="0"/>
              </a:spcAft>
              <a:buClrTx/>
              <a:buSzTx/>
              <a:buFontTx/>
              <a:buNone/>
              <a:defRPr/>
            </a:pP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Quan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sát</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1" u="none" strike="noStrike" kern="0" cap="none" spc="0" normalizeH="0" baseline="0" noProof="0" dirty="0" err="1">
                <a:ln>
                  <a:noFill/>
                </a:ln>
                <a:effectLst/>
                <a:uLnTx/>
                <a:uFillTx/>
                <a:latin typeface="UTM Avo" panose="02040603050506020204" pitchFamily="18"/>
                <a:cs typeface="Arial" panose="020B0604020202020204" pitchFamily="34" charset="0"/>
              </a:rPr>
              <a:t>Hình</a:t>
            </a:r>
            <a:r>
              <a:rPr kumimoji="0" lang="en-US" sz="2400" b="0" i="1" u="none" strike="noStrike" kern="0" cap="none" spc="0" normalizeH="0" baseline="0" noProof="0" dirty="0">
                <a:ln>
                  <a:noFill/>
                </a:ln>
                <a:effectLst/>
                <a:uLnTx/>
                <a:uFillTx/>
                <a:latin typeface="UTM Avo" panose="02040603050506020204" pitchFamily="18"/>
                <a:cs typeface="Arial" panose="020B0604020202020204" pitchFamily="34" charset="0"/>
              </a:rPr>
              <a:t> 1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và</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cho</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biết</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vi-VN" sz="2400" b="0" i="0" u="none" strike="noStrike" kern="0" cap="none" spc="0" normalizeH="0" baseline="0" noProof="0" dirty="0">
                <a:ln>
                  <a:noFill/>
                </a:ln>
                <a:effectLst/>
                <a:uLnTx/>
                <a:uFillTx/>
                <a:latin typeface="UTM Avo" panose="02040603050506020204" pitchFamily="18"/>
              </a:rPr>
              <a:t>công trình kiến trúc trong hình tên là gì? Ở đâu?</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endPar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grpSp>
        <p:nvGrpSpPr>
          <p:cNvPr id="21" name="Group 20"/>
          <p:cNvGrpSpPr/>
          <p:nvPr/>
        </p:nvGrpSpPr>
        <p:grpSpPr>
          <a:xfrm>
            <a:off x="345916" y="2548331"/>
            <a:ext cx="6985000" cy="3783692"/>
            <a:chOff x="3752850" y="3952875"/>
            <a:chExt cx="10477500" cy="5675538"/>
          </a:xfrm>
        </p:grpSpPr>
        <p:pic>
          <p:nvPicPr>
            <p:cNvPr id="22" name="Picture 2" descr="Hình ảnh các địa danh được in trên đồng tiề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3952875"/>
              <a:ext cx="10477500" cy="49244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114800" y="8882919"/>
              <a:ext cx="9753600" cy="745494"/>
            </a:xfrm>
            <a:prstGeom prst="rect">
              <a:avLst/>
            </a:prstGeom>
            <a:noFill/>
          </p:spPr>
          <p:txBody>
            <a:bodyPr wrap="square" rtlCol="0">
              <a:spAutoFit/>
            </a:bodyPr>
            <a:lstStyle/>
            <a:p>
              <a:pPr algn="ctr" defTabSz="609600">
                <a:lnSpc>
                  <a:spcPct val="150000"/>
                </a:lnSpc>
              </a:pPr>
              <a:r>
                <a:rPr lang="en-US" sz="2000" b="1" dirty="0" err="1">
                  <a:latin typeface="UTM Avo" panose="02040603050506020204" pitchFamily="18"/>
                  <a:cs typeface="Arial" panose="020B0604020202020204" pitchFamily="34" charset="0"/>
                </a:rPr>
                <a:t>Hình</a:t>
              </a:r>
              <a:r>
                <a:rPr lang="en-US" sz="2000" b="1" dirty="0">
                  <a:latin typeface="UTM Avo" panose="02040603050506020204" pitchFamily="18"/>
                  <a:cs typeface="Arial" panose="020B0604020202020204" pitchFamily="34" charset="0"/>
                </a:rPr>
                <a:t> 1. </a:t>
              </a:r>
              <a:r>
                <a:rPr lang="en-US" sz="2000" dirty="0" err="1">
                  <a:latin typeface="UTM Avo" panose="02040603050506020204" pitchFamily="18"/>
                  <a:cs typeface="Arial" panose="020B0604020202020204" pitchFamily="34" charset="0"/>
                </a:rPr>
                <a:t>Mặt</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sau</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tờ</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tiền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mệnh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giá</a:t>
              </a:r>
              <a:r>
                <a:rPr lang="en-US" sz="2000" dirty="0">
                  <a:latin typeface="UTM Avo" panose="02040603050506020204" pitchFamily="18"/>
                  <a:cs typeface="Arial" panose="020B0604020202020204" pitchFamily="34" charset="0"/>
                </a:rPr>
                <a:t> 20 000 </a:t>
              </a:r>
              <a:r>
                <a:rPr lang="en-US" sz="2000" dirty="0" err="1">
                  <a:latin typeface="UTM Avo" panose="02040603050506020204" pitchFamily="18"/>
                  <a:cs typeface="Arial" panose="020B0604020202020204" pitchFamily="34" charset="0"/>
                </a:rPr>
                <a:t>đồng</a:t>
              </a:r>
              <a:endParaRPr lang="en-US" sz="2000" dirty="0">
                <a:latin typeface="UTM Avo" panose="02040603050506020204" pitchFamily="18"/>
                <a:cs typeface="Arial" panose="020B0604020202020204" pitchFamily="34" charset="0"/>
              </a:endParaRPr>
            </a:p>
          </p:txBody>
        </p:sp>
      </p:grpSp>
      <p:grpSp>
        <p:nvGrpSpPr>
          <p:cNvPr id="24" name="Group 23"/>
          <p:cNvGrpSpPr/>
          <p:nvPr/>
        </p:nvGrpSpPr>
        <p:grpSpPr>
          <a:xfrm>
            <a:off x="7671594" y="2542839"/>
            <a:ext cx="4013200" cy="3613108"/>
            <a:chOff x="11506200" y="2634679"/>
            <a:chExt cx="6019800" cy="5419661"/>
          </a:xfrm>
        </p:grpSpPr>
        <p:sp>
          <p:nvSpPr>
            <p:cNvPr id="25" name="Rectangle 24"/>
            <p:cNvSpPr/>
            <p:nvPr/>
          </p:nvSpPr>
          <p:spPr>
            <a:xfrm>
              <a:off x="11506200" y="4381500"/>
              <a:ext cx="6019800" cy="3672840"/>
            </a:xfrm>
            <a:prstGeom prst="rect">
              <a:avLst/>
            </a:prstGeom>
            <a:solidFill>
              <a:srgbClr val="FBF2E1"/>
            </a:solidFill>
            <a:ln w="25400" cap="flat" cmpd="sng" algn="ctr">
              <a:noFill/>
              <a:prstDash val="solid"/>
            </a:ln>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en-US" sz="800" b="0" i="0" u="none" strike="noStrike" kern="0" cap="none" spc="0" normalizeH="0" baseline="0" noProof="0">
                <a:ln>
                  <a:noFill/>
                </a:ln>
                <a:effectLst/>
                <a:uLnTx/>
                <a:uFillTx/>
                <a:latin typeface="UTM Avo" panose="02040603050506020204" pitchFamily="18"/>
              </a:endParaRPr>
            </a:p>
          </p:txBody>
        </p:sp>
        <p:sp>
          <p:nvSpPr>
            <p:cNvPr id="26" name="Rectangle 25"/>
            <p:cNvSpPr/>
            <p:nvPr/>
          </p:nvSpPr>
          <p:spPr>
            <a:xfrm>
              <a:off x="11506200" y="3900488"/>
              <a:ext cx="6019800" cy="3672840"/>
            </a:xfrm>
            <a:prstGeom prst="rect">
              <a:avLst/>
            </a:prstGeom>
            <a:solidFill>
              <a:sysClr val="window" lastClr="FFFFFF"/>
            </a:solidFill>
            <a:ln w="25400" cap="flat" cmpd="sng" algn="ctr">
              <a:solidFill>
                <a:srgbClr val="E1D2B5"/>
              </a:solidFill>
              <a:prstDash val="solid"/>
            </a:ln>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en-US" sz="800" b="0" i="0" u="none" strike="noStrike" kern="0" cap="none" spc="0" normalizeH="0" baseline="0" noProof="0">
                <a:ln>
                  <a:noFill/>
                </a:ln>
                <a:effectLst/>
                <a:uLnTx/>
                <a:uFillTx/>
                <a:latin typeface="UTM Avo" panose="02040603050506020204" pitchFamily="18"/>
              </a:endParaRPr>
            </a:p>
          </p:txBody>
        </p:sp>
        <p:sp>
          <p:nvSpPr>
            <p:cNvPr id="27" name="TextBox 26"/>
            <p:cNvSpPr txBox="1"/>
            <p:nvPr/>
          </p:nvSpPr>
          <p:spPr>
            <a:xfrm>
              <a:off x="11787560" y="4840060"/>
              <a:ext cx="5715000" cy="2513764"/>
            </a:xfrm>
            <a:prstGeom prst="rect">
              <a:avLst/>
            </a:prstGeom>
            <a:noFill/>
          </p:spPr>
          <p:txBody>
            <a:bodyPr wrap="square">
              <a:spAutoFit/>
            </a:bodyPr>
            <a:lstStyle/>
            <a:p>
              <a:pPr marL="0" marR="0" lvl="0" indent="0" algn="ctr" defTabSz="609600" eaLnBrk="1" fontAlgn="auto" latinLnBrk="0" hangingPunct="1">
                <a:lnSpc>
                  <a:spcPct val="150000"/>
                </a:lnSpc>
                <a:spcBef>
                  <a:spcPts val="0"/>
                </a:spcBef>
                <a:spcAft>
                  <a:spcPts val="0"/>
                </a:spcAft>
                <a:buClrTx/>
                <a:buSzTx/>
                <a:buFontTx/>
                <a:buNone/>
                <a:defRPr/>
              </a:pP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Nêu</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những</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hiểu</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biết</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của</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em</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về</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công</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trình</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và</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địa</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điểm</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đó</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a:t>
              </a:r>
              <a:endPar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sp>
          <p:nvSpPr>
            <p:cNvPr id="28" name="Freeform 7"/>
            <p:cNvSpPr/>
            <p:nvPr/>
          </p:nvSpPr>
          <p:spPr>
            <a:xfrm>
              <a:off x="13379768" y="2634679"/>
              <a:ext cx="2531317" cy="185419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00" eaLnBrk="1" fontAlgn="auto" latinLnBrk="0" hangingPunct="1">
                <a:lnSpc>
                  <a:spcPct val="100000"/>
                </a:lnSpc>
                <a:spcBef>
                  <a:spcPts val="0"/>
                </a:spcBef>
                <a:spcAft>
                  <a:spcPts val="0"/>
                </a:spcAft>
                <a:buClrTx/>
                <a:buSzTx/>
                <a:buFontTx/>
                <a:buNone/>
                <a:defRPr/>
              </a:pPr>
              <a:endParaRPr kumimoji="0" lang="en-US" sz="800" b="0" i="0" u="none" strike="noStrike" kern="0" cap="none" spc="0" normalizeH="0" baseline="0" noProof="0">
                <a:ln>
                  <a:noFill/>
                </a:ln>
                <a:effectLst/>
                <a:uLnTx/>
                <a:uFillTx/>
                <a:latin typeface="UTM Avo" panose="02040603050506020204" pitchFamily="1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91621" y="840061"/>
            <a:ext cx="10750947" cy="1121846"/>
          </a:xfrm>
          <a:prstGeom prst="rect">
            <a:avLst/>
          </a:prstGeom>
          <a:noFill/>
        </p:spPr>
        <p:txBody>
          <a:bodyPr wrap="square">
            <a:spAutoFit/>
          </a:bodyPr>
          <a:lstStyle/>
          <a:p>
            <a:pPr algn="just" defTabSz="609600">
              <a:lnSpc>
                <a:spcPct val="150000"/>
              </a:lnSpc>
            </a:pPr>
            <a:r>
              <a:rPr lang="en-US" sz="2400" b="1" dirty="0">
                <a:solidFill>
                  <a:prstClr val="black"/>
                </a:solidFill>
                <a:latin typeface="UTM Avo" panose="02040603050506020204" pitchFamily="18"/>
                <a:cs typeface="Arial" panose="020B0604020202020204" pitchFamily="34" charset="0"/>
              </a:rPr>
              <a:t>1. </a:t>
            </a:r>
            <a:r>
              <a:rPr lang="en-US" sz="2400" dirty="0" err="1">
                <a:solidFill>
                  <a:prstClr val="black"/>
                </a:solidFill>
                <a:latin typeface="UTM Avo" panose="02040603050506020204" pitchFamily="18"/>
                <a:cs typeface="Arial" panose="020B0604020202020204" pitchFamily="34" charset="0"/>
              </a:rPr>
              <a:t>Dựa</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vào</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thông</a:t>
            </a:r>
            <a:r>
              <a:rPr lang="en-US" sz="2400" dirty="0">
                <a:solidFill>
                  <a:prstClr val="black"/>
                </a:solidFill>
                <a:latin typeface="UTM Avo" panose="02040603050506020204" pitchFamily="18"/>
                <a:cs typeface="Arial" panose="020B0604020202020204" pitchFamily="34" charset="0"/>
              </a:rPr>
              <a:t> tin </a:t>
            </a:r>
            <a:r>
              <a:rPr lang="en-US" sz="2400" dirty="0" err="1">
                <a:solidFill>
                  <a:prstClr val="black"/>
                </a:solidFill>
                <a:latin typeface="UTM Avo" panose="02040603050506020204" pitchFamily="18"/>
                <a:cs typeface="Arial" panose="020B0604020202020204" pitchFamily="34" charset="0"/>
              </a:rPr>
              <a:t>trong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mục</a:t>
            </a:r>
            <a:r>
              <a:rPr lang="en-US" sz="2400" dirty="0">
                <a:solidFill>
                  <a:prstClr val="black"/>
                </a:solidFill>
                <a:latin typeface="UTM Avo" panose="02040603050506020204" pitchFamily="18"/>
                <a:cs typeface="Arial" panose="020B0604020202020204" pitchFamily="34" charset="0"/>
              </a:rPr>
              <a:t> 2, </a:t>
            </a:r>
            <a:r>
              <a:rPr lang="en-US" sz="2400" dirty="0" err="1">
                <a:solidFill>
                  <a:prstClr val="black"/>
                </a:solidFill>
                <a:latin typeface="UTM Avo" panose="02040603050506020204" pitchFamily="18"/>
                <a:cs typeface="Arial" panose="020B0604020202020204" pitchFamily="34" charset="0"/>
              </a:rPr>
              <a:t>em</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hãy</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hoàn</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thành</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bảng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thống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kê</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công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trình</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kiến</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trúc</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tiêu</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biểu</a:t>
            </a:r>
            <a:r>
              <a:rPr lang="en-US" sz="2400" dirty="0">
                <a:solidFill>
                  <a:prstClr val="black"/>
                </a:solidFill>
                <a:latin typeface="UTM Avo" panose="02040603050506020204" pitchFamily="18"/>
                <a:cs typeface="Arial" panose="020B0604020202020204" pitchFamily="34" charset="0"/>
              </a:rPr>
              <a:t> ở </a:t>
            </a:r>
            <a:r>
              <a:rPr lang="en-US" sz="2400" dirty="0" err="1">
                <a:solidFill>
                  <a:prstClr val="black"/>
                </a:solidFill>
                <a:latin typeface="UTM Avo" panose="02040603050506020204" pitchFamily="18"/>
                <a:cs typeface="Arial" panose="020B0604020202020204" pitchFamily="34" charset="0"/>
              </a:rPr>
              <a:t>Hội</a:t>
            </a:r>
            <a:r>
              <a:rPr lang="en-US" sz="2400" dirty="0">
                <a:solidFill>
                  <a:prstClr val="black"/>
                </a:solidFill>
                <a:latin typeface="UTM Avo" panose="02040603050506020204" pitchFamily="18"/>
                <a:cs typeface="Arial" panose="020B0604020202020204" pitchFamily="34" charset="0"/>
              </a:rPr>
              <a:t> An </a:t>
            </a:r>
            <a:r>
              <a:rPr lang="en-US" sz="2400" dirty="0" err="1">
                <a:solidFill>
                  <a:prstClr val="black"/>
                </a:solidFill>
                <a:latin typeface="UTM Avo" panose="02040603050506020204" pitchFamily="18"/>
                <a:cs typeface="Arial" panose="020B0604020202020204" pitchFamily="34" charset="0"/>
              </a:rPr>
              <a:t>theo</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gợi</a:t>
            </a:r>
            <a:r>
              <a:rPr lang="en-US" sz="2400" dirty="0">
                <a:solidFill>
                  <a:prstClr val="black"/>
                </a:solidFill>
                <a:latin typeface="UTM Avo" panose="02040603050506020204" pitchFamily="18"/>
                <a:cs typeface="Arial" panose="020B0604020202020204" pitchFamily="34" charset="0"/>
              </a:rPr>
              <a:t> ý </a:t>
            </a:r>
            <a:r>
              <a:rPr lang="en-US" sz="2400" dirty="0" err="1">
                <a:solidFill>
                  <a:prstClr val="black"/>
                </a:solidFill>
                <a:latin typeface="UTM Avo" panose="02040603050506020204" pitchFamily="18"/>
                <a:cs typeface="Arial" panose="020B0604020202020204" pitchFamily="34" charset="0"/>
              </a:rPr>
              <a:t>sau</a:t>
            </a:r>
            <a:r>
              <a:rPr lang="en-US" sz="2400" dirty="0">
                <a:solidFill>
                  <a:prstClr val="black"/>
                </a:solidFill>
                <a:latin typeface="UTM Avo" panose="02040603050506020204" pitchFamily="18"/>
                <a:cs typeface="Arial" panose="020B0604020202020204" pitchFamily="34" charset="0"/>
              </a:rPr>
              <a:t>:</a:t>
            </a:r>
            <a:endParaRPr lang="en-US" sz="2400" dirty="0">
              <a:solidFill>
                <a:prstClr val="black"/>
              </a:solidFill>
              <a:latin typeface="UTM Avo" panose="02040603050506020204" pitchFamily="18"/>
              <a:cs typeface="Arial" panose="020B0604020202020204" pitchFamily="34" charset="0"/>
            </a:endParaRPr>
          </a:p>
        </p:txBody>
      </p:sp>
      <p:graphicFrame>
        <p:nvGraphicFramePr>
          <p:cNvPr id="5" name="Table 4"/>
          <p:cNvGraphicFramePr>
            <a:graphicFrameLocks noGrp="1"/>
          </p:cNvGraphicFramePr>
          <p:nvPr/>
        </p:nvGraphicFramePr>
        <p:xfrm>
          <a:off x="1290908" y="2526803"/>
          <a:ext cx="9095832" cy="3585056"/>
        </p:xfrm>
        <a:graphic>
          <a:graphicData uri="http://schemas.openxmlformats.org/drawingml/2006/table">
            <a:tbl>
              <a:tblPr firstRow="1" firstCol="1" bandRow="1"/>
              <a:tblGrid>
                <a:gridCol w="2634220"/>
                <a:gridCol w="2978727"/>
                <a:gridCol w="3482885"/>
              </a:tblGrid>
              <a:tr h="14930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Tên</a:t>
                      </a:r>
                      <a:r>
                        <a:rPr lang="en-US" sz="24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4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công</a:t>
                      </a:r>
                      <a:r>
                        <a:rPr lang="en-US" sz="24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4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trình</a:t>
                      </a:r>
                      <a:endParaRPr lang="en-US" sz="2400" i="0" dirty="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rPr>
                        <a:t>Nét độc đáo </a:t>
                      </a:r>
                      <a:endPar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endParaRPr>
                    </a:p>
                    <a:p>
                      <a:pPr marL="0" marR="0" algn="ctr">
                        <a:lnSpc>
                          <a:spcPct val="150000"/>
                        </a:lnSpc>
                        <a:spcBef>
                          <a:spcPts val="240"/>
                        </a:spcBef>
                        <a:spcAft>
                          <a:spcPts val="240"/>
                        </a:spcAft>
                      </a:pPr>
                      <a:r>
                        <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rPr>
                        <a:t>về kiến trúc</a:t>
                      </a:r>
                      <a:endParaRPr lang="en-US" sz="2400" i="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rPr>
                        <a:t>Biện phá</a:t>
                      </a:r>
                      <a:r>
                        <a:rPr lang="vi-VN" sz="2400" b="1" i="0">
                          <a:solidFill>
                            <a:srgbClr val="000000"/>
                          </a:solidFill>
                          <a:effectLst/>
                          <a:latin typeface="UTM Avo" panose="02040603050506020204" pitchFamily="18"/>
                          <a:ea typeface="Times New Roman" panose="02020603050405020304" pitchFamily="18" charset="0"/>
                          <a:cs typeface="Arial" panose="020B0604020202020204" pitchFamily="34" charset="0"/>
                        </a:rPr>
                        <a:t>p</a:t>
                      </a:r>
                      <a:r>
                        <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rPr>
                        <a:t> bảo tồn, </a:t>
                      </a:r>
                      <a:endPar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endParaRPr>
                    </a:p>
                    <a:p>
                      <a:pPr marL="0" marR="0" algn="ctr">
                        <a:lnSpc>
                          <a:spcPct val="150000"/>
                        </a:lnSpc>
                        <a:spcBef>
                          <a:spcPts val="240"/>
                        </a:spcBef>
                        <a:spcAft>
                          <a:spcPts val="240"/>
                        </a:spcAft>
                      </a:pPr>
                      <a:r>
                        <a:rPr lang="en-US" sz="2400" b="1" i="0">
                          <a:solidFill>
                            <a:srgbClr val="000000"/>
                          </a:solidFill>
                          <a:effectLst/>
                          <a:latin typeface="UTM Avo" panose="02040603050506020204" pitchFamily="18"/>
                          <a:ea typeface="Times New Roman" panose="02020603050405020304" pitchFamily="18" charset="0"/>
                          <a:cs typeface="Arial" panose="020B0604020202020204" pitchFamily="34" charset="0"/>
                        </a:rPr>
                        <a:t>phát huy giá trị</a:t>
                      </a:r>
                      <a:endParaRPr lang="en-US" sz="2400" i="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064A2">
                        <a:lumMod val="20000"/>
                        <a:lumOff val="80000"/>
                      </a:srgbClr>
                    </a:solidFill>
                  </a:tcPr>
                </a:tc>
              </a:tr>
              <a:tr h="69734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dirty="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69734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dirty="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cPr/>
                </a:tc>
              </a:tr>
              <a:tr h="69734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4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2400" i="0" dirty="0">
                        <a:effectLst/>
                        <a:latin typeface="UTM Avo" panose="02040603050506020204" pitchFamily="18"/>
                        <a:ea typeface="Times New Roman" panose="02020603050405020304" pitchFamily="18" charset="0"/>
                        <a:cs typeface="Arial" panose="020B0604020202020204" pitchFamily="34"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2887" y="1295258"/>
          <a:ext cx="12046226" cy="4948484"/>
        </p:xfrm>
        <a:graphic>
          <a:graphicData uri="http://schemas.openxmlformats.org/drawingml/2006/table">
            <a:tbl>
              <a:tblPr firstRow="1" firstCol="1" bandRow="1"/>
              <a:tblGrid>
                <a:gridCol w="3081129"/>
                <a:gridCol w="4174435"/>
                <a:gridCol w="4790662"/>
              </a:tblGrid>
              <a:tr h="8913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000" b="1" i="0">
                          <a:solidFill>
                            <a:srgbClr val="000000"/>
                          </a:solidFill>
                          <a:effectLst/>
                          <a:latin typeface="UTM Avo" panose="02040603050506020204" pitchFamily="18"/>
                          <a:ea typeface="Times New Roman" panose="02020603050405020304" pitchFamily="18" charset="0"/>
                          <a:cs typeface="Arial" panose="020B0604020202020204" pitchFamily="34" charset="0"/>
                        </a:rPr>
                        <a:t>Tên công trình</a:t>
                      </a:r>
                      <a:endParaRPr lang="en-US" sz="2000" i="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0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Nét</a:t>
                      </a:r>
                      <a:r>
                        <a:rPr lang="en-US" sz="20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0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độc</a:t>
                      </a:r>
                      <a:r>
                        <a:rPr lang="en-US" sz="20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0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đáo</a:t>
                      </a:r>
                      <a:r>
                        <a:rPr lang="en-US" sz="20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0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về</a:t>
                      </a:r>
                      <a:r>
                        <a:rPr lang="en-US" sz="20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0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kiến</a:t>
                      </a:r>
                      <a:r>
                        <a:rPr lang="en-US" sz="2000" b="1"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2000" b="1"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trúc</a:t>
                      </a:r>
                      <a:endParaRPr lang="en-US" sz="2000" i="0" dirty="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2000" b="1" i="0">
                          <a:solidFill>
                            <a:srgbClr val="000000"/>
                          </a:solidFill>
                          <a:effectLst/>
                          <a:latin typeface="UTM Avo" panose="02040603050506020204" pitchFamily="18"/>
                          <a:ea typeface="Times New Roman" panose="02020603050405020304" pitchFamily="18" charset="0"/>
                          <a:cs typeface="Arial" panose="020B0604020202020204" pitchFamily="34" charset="0"/>
                        </a:rPr>
                        <a:t>Biện phá</a:t>
                      </a:r>
                      <a:r>
                        <a:rPr lang="vi-VN" sz="2000" b="1" i="0">
                          <a:solidFill>
                            <a:srgbClr val="000000"/>
                          </a:solidFill>
                          <a:effectLst/>
                          <a:latin typeface="UTM Avo" panose="02040603050506020204" pitchFamily="18"/>
                          <a:ea typeface="Times New Roman" panose="02020603050405020304" pitchFamily="18" charset="0"/>
                          <a:cs typeface="Arial" panose="020B0604020202020204" pitchFamily="34" charset="0"/>
                        </a:rPr>
                        <a:t>p</a:t>
                      </a:r>
                      <a:r>
                        <a:rPr lang="en-US" sz="2000" b="1" i="0">
                          <a:solidFill>
                            <a:srgbClr val="000000"/>
                          </a:solidFill>
                          <a:effectLst/>
                          <a:latin typeface="UTM Avo" panose="02040603050506020204" pitchFamily="18"/>
                          <a:ea typeface="Times New Roman" panose="02020603050405020304" pitchFamily="18" charset="0"/>
                          <a:cs typeface="Arial" panose="020B0604020202020204" pitchFamily="34" charset="0"/>
                        </a:rPr>
                        <a:t> bảo tồn, phát huy giá trị</a:t>
                      </a:r>
                      <a:endParaRPr lang="en-US" sz="2000" i="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064A2">
                        <a:lumMod val="20000"/>
                        <a:lumOff val="80000"/>
                      </a:srgbClr>
                    </a:solidFill>
                  </a:tcPr>
                </a:tc>
              </a:tr>
              <a:tr h="115489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1800" i="0">
                          <a:solidFill>
                            <a:srgbClr val="000000"/>
                          </a:solidFill>
                          <a:effectLst/>
                          <a:latin typeface="UTM Avo" panose="02040603050506020204" pitchFamily="18"/>
                          <a:ea typeface="Times New Roman" panose="02020603050405020304" pitchFamily="18" charset="0"/>
                          <a:cs typeface="Arial" panose="020B0604020202020204" pitchFamily="34" charset="0"/>
                        </a:rPr>
                        <a:t>Nhà cổ Phùng Hưng</a:t>
                      </a:r>
                      <a:endParaRPr lang="en-US" sz="1800" i="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just">
                        <a:lnSpc>
                          <a:spcPct val="150000"/>
                        </a:lnSpc>
                        <a:spcBef>
                          <a:spcPts val="240"/>
                        </a:spcBef>
                        <a:spcAft>
                          <a:spcPts val="240"/>
                        </a:spcAft>
                      </a:pP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Hai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mắt</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cửa</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trần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gỗ</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uốn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cong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ở</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hiện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tầng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2;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mái</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nhà</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ở</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gian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giữa</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có</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bốn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hướng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1800" i="0" dirty="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0" marR="0" indent="-457200" algn="just">
                        <a:lnSpc>
                          <a:spcPct val="200000"/>
                        </a:lnSpc>
                        <a:buFont typeface="Wingdings" panose="05000000000000000000" pitchFamily="2" charset="2"/>
                        <a:buChar char="§"/>
                      </a:pP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Trùng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tu</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di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sản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thường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xuyên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1800" i="0" dirty="0">
                        <a:effectLst/>
                        <a:latin typeface="UTM Avo" panose="02040603050506020204" pitchFamily="18"/>
                        <a:ea typeface="Times New Roman" panose="02020603050405020304" pitchFamily="18" charset="0"/>
                        <a:cs typeface="Arial" panose="020B0604020202020204" pitchFamily="34" charset="0"/>
                      </a:endParaRPr>
                    </a:p>
                    <a:p>
                      <a:pPr marL="457200" marR="0" indent="-457200" algn="just">
                        <a:lnSpc>
                          <a:spcPct val="200000"/>
                        </a:lnSpc>
                        <a:buFont typeface="Wingdings" panose="05000000000000000000" pitchFamily="2" charset="2"/>
                        <a:buChar char="§"/>
                      </a:pP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Xây</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dựng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không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gian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xanh</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1800" i="0" dirty="0">
                        <a:effectLst/>
                        <a:latin typeface="UTM Avo" panose="02040603050506020204" pitchFamily="18"/>
                        <a:ea typeface="Times New Roman" panose="02020603050405020304" pitchFamily="18" charset="0"/>
                        <a:cs typeface="Arial" panose="020B0604020202020204" pitchFamily="34" charset="0"/>
                      </a:endParaRPr>
                    </a:p>
                    <a:p>
                      <a:pPr marL="457200" marR="0" indent="-457200" algn="just">
                        <a:lnSpc>
                          <a:spcPct val="200000"/>
                        </a:lnSpc>
                        <a:buFont typeface="Wingdings" panose="05000000000000000000" pitchFamily="2" charset="2"/>
                        <a:buChar char="§"/>
                      </a:pP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Nâng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cao</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ý</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thức</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bảo</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vệ</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môi</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trường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1800" i="0" dirty="0">
                        <a:effectLst/>
                        <a:latin typeface="UTM Avo" panose="02040603050506020204" pitchFamily="18"/>
                        <a:ea typeface="Times New Roman" panose="02020603050405020304" pitchFamily="18" charset="0"/>
                        <a:cs typeface="Arial" panose="020B0604020202020204" pitchFamily="34" charset="0"/>
                      </a:endParaRPr>
                    </a:p>
                    <a:p>
                      <a:pPr marL="457200" marR="0" indent="-457200" algn="just">
                        <a:lnSpc>
                          <a:spcPct val="200000"/>
                        </a:lnSpc>
                        <a:spcBef>
                          <a:spcPts val="240"/>
                        </a:spcBef>
                        <a:spcAft>
                          <a:spcPts val="240"/>
                        </a:spcAft>
                        <a:buFont typeface="Wingdings" panose="05000000000000000000" pitchFamily="2" charset="2"/>
                        <a:buChar char="§"/>
                      </a:pP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Tích</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cực</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tuyên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truyền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quảng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bá</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vẻ</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đẹp</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của</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phố</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cổ</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Hội</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An...</a:t>
                      </a:r>
                      <a:endParaRPr lang="en-US" sz="1800" i="0" dirty="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12310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1800" i="0">
                          <a:solidFill>
                            <a:srgbClr val="000000"/>
                          </a:solidFill>
                          <a:effectLst/>
                          <a:latin typeface="UTM Avo" panose="02040603050506020204" pitchFamily="18"/>
                          <a:ea typeface="Times New Roman" panose="02020603050405020304" pitchFamily="18" charset="0"/>
                          <a:cs typeface="Arial" panose="020B0604020202020204" pitchFamily="34" charset="0"/>
                        </a:rPr>
                        <a:t>Hội quán Phúc Kiến</a:t>
                      </a:r>
                      <a:endParaRPr lang="en-US" sz="1800" i="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just">
                        <a:lnSpc>
                          <a:spcPct val="150000"/>
                        </a:lnSpc>
                        <a:spcBef>
                          <a:spcPts val="240"/>
                        </a:spcBef>
                        <a:spcAft>
                          <a:spcPts val="240"/>
                        </a:spcAft>
                      </a:pPr>
                      <a:r>
                        <a:rPr lang="en-US" sz="1800" i="0">
                          <a:solidFill>
                            <a:srgbClr val="000000"/>
                          </a:solidFill>
                          <a:effectLst/>
                          <a:latin typeface="UTM Avo" panose="02040603050506020204" pitchFamily="18"/>
                          <a:ea typeface="Times New Roman" panose="02020603050405020304" pitchFamily="18" charset="0"/>
                          <a:cs typeface="Arial" panose="020B0604020202020204" pitchFamily="34" charset="0"/>
                        </a:rPr>
                        <a:t>Kiến trúc bề thế, trang trọng, chạm khắc tinh xảo, sống động, màu sắc sặc sỡ...</a:t>
                      </a:r>
                      <a:endParaRPr lang="en-US" sz="1800" i="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cPr/>
                </a:tc>
              </a:tr>
              <a:tr h="16498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50000"/>
                        </a:lnSpc>
                        <a:spcBef>
                          <a:spcPts val="240"/>
                        </a:spcBef>
                        <a:spcAft>
                          <a:spcPts val="240"/>
                        </a:spcAft>
                      </a:pPr>
                      <a:r>
                        <a:rPr lang="en-US" sz="1800" i="0">
                          <a:solidFill>
                            <a:srgbClr val="000000"/>
                          </a:solidFill>
                          <a:effectLst/>
                          <a:latin typeface="UTM Avo" panose="02040603050506020204" pitchFamily="18"/>
                          <a:ea typeface="Times New Roman" panose="02020603050405020304" pitchFamily="18" charset="0"/>
                          <a:cs typeface="Arial" panose="020B0604020202020204" pitchFamily="34" charset="0"/>
                        </a:rPr>
                        <a:t>Chùa Cầu</a:t>
                      </a:r>
                      <a:endParaRPr lang="en-US" sz="1800" i="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just">
                        <a:lnSpc>
                          <a:spcPct val="150000"/>
                        </a:lnSpc>
                        <a:spcBef>
                          <a:spcPts val="240"/>
                        </a:spcBef>
                        <a:spcAft>
                          <a:spcPts val="240"/>
                        </a:spcAft>
                      </a:pP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Bắc</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qua con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lạch</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nhỏ</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chùa</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và</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cầu</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gắn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với</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nhau</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thành</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một</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thể</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thống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nhất</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ba</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hệ</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mái</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tương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ứng</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với</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ba</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phần</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 </a:t>
                      </a:r>
                      <a:r>
                        <a:rPr lang="en-US" sz="1800" i="0" dirty="0" err="1">
                          <a:solidFill>
                            <a:srgbClr val="000000"/>
                          </a:solidFill>
                          <a:effectLst/>
                          <a:latin typeface="UTM Avo" panose="02040603050506020204" pitchFamily="18"/>
                          <a:ea typeface="Times New Roman" panose="02020603050405020304" pitchFamily="18" charset="0"/>
                          <a:cs typeface="Arial" panose="020B0604020202020204" pitchFamily="34" charset="0"/>
                        </a:rPr>
                        <a:t>cầu</a:t>
                      </a:r>
                      <a:r>
                        <a:rPr lang="en-US" sz="1800" i="0" dirty="0">
                          <a:solidFill>
                            <a:srgbClr val="000000"/>
                          </a:solidFill>
                          <a:effectLst/>
                          <a:latin typeface="UTM Avo" panose="02040603050506020204" pitchFamily="18"/>
                          <a:ea typeface="Times New Roman" panose="02020603050405020304" pitchFamily="18" charset="0"/>
                          <a:cs typeface="Arial" panose="020B0604020202020204" pitchFamily="34" charset="0"/>
                        </a:rPr>
                        <a:t>,...</a:t>
                      </a:r>
                      <a:endParaRPr lang="en-US" sz="1800" i="0" dirty="0">
                        <a:effectLst/>
                        <a:latin typeface="UTM Avo" panose="02040603050506020204" pitchFamily="18"/>
                        <a:ea typeface="Times New Roman" panose="02020603050405020304" pitchFamily="18" charset="0"/>
                        <a:cs typeface="Arial" panose="020B0604020202020204" pitchFamily="34" charset="0"/>
                      </a:endParaRPr>
                    </a:p>
                  </a:txBody>
                  <a:tcPr marL="32675" marR="326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3" y="2620491"/>
            <a:ext cx="3538330" cy="3529484"/>
          </a:xfrm>
          <a:prstGeom prst="rect">
            <a:avLst/>
          </a:prstGeom>
        </p:spPr>
      </p:pic>
      <p:grpSp>
        <p:nvGrpSpPr>
          <p:cNvPr id="7" name="Group 6"/>
          <p:cNvGrpSpPr/>
          <p:nvPr/>
        </p:nvGrpSpPr>
        <p:grpSpPr>
          <a:xfrm>
            <a:off x="5184956" y="2620417"/>
            <a:ext cx="4994342" cy="3976745"/>
            <a:chOff x="8193261" y="2441947"/>
            <a:chExt cx="8867694" cy="7060902"/>
          </a:xfrm>
        </p:grpSpPr>
        <p:sp>
          <p:nvSpPr>
            <p:cNvPr id="8" name="Freeform 2"/>
            <p:cNvSpPr/>
            <p:nvPr/>
          </p:nvSpPr>
          <p:spPr>
            <a:xfrm>
              <a:off x="8193261" y="2441947"/>
              <a:ext cx="8867694" cy="7060902"/>
            </a:xfrm>
            <a:custGeom>
              <a:avLst/>
              <a:gdLst/>
              <a:ahLst/>
              <a:cxnLst/>
              <a:rect l="l" t="t" r="r" b="b"/>
              <a:pathLst>
                <a:path w="10335447" h="8229600">
                  <a:moveTo>
                    <a:pt x="0" y="0"/>
                  </a:moveTo>
                  <a:lnTo>
                    <a:pt x="10335448" y="0"/>
                  </a:lnTo>
                  <a:lnTo>
                    <a:pt x="10335448" y="8229600"/>
                  </a:lnTo>
                  <a:lnTo>
                    <a:pt x="0" y="8229600"/>
                  </a:lnTo>
                  <a:lnTo>
                    <a:pt x="0" y="0"/>
                  </a:lnTo>
                  <a:close/>
                </a:path>
              </a:pathLst>
            </a:custGeom>
            <a:blipFill>
              <a:blip r:embed="rId4"/>
              <a:stretch>
                <a:fillRect/>
              </a:stretch>
            </a:blipFill>
          </p:spPr>
          <p:txBody>
            <a:bodyPr/>
            <a:lstStyle/>
            <a:p>
              <a:endParaRPr lang="en-US" sz="800">
                <a:latin typeface="UTM Avo" panose="02040603050506020204" pitchFamily="18"/>
              </a:endParaRPr>
            </a:p>
          </p:txBody>
        </p:sp>
        <p:pic>
          <p:nvPicPr>
            <p:cNvPr id="9" name="Picture 2" descr="Bảng giá vé tham quan phố cổ Hội An 2023 - Web Du Lịch Hội 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4600" y="344649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832097" y="868887"/>
            <a:ext cx="9635337" cy="1121846"/>
            <a:chOff x="881805" y="677685"/>
            <a:chExt cx="14453005" cy="1682770"/>
          </a:xfrm>
        </p:grpSpPr>
        <p:sp>
          <p:nvSpPr>
            <p:cNvPr id="11" name="TextBox 10"/>
            <p:cNvSpPr txBox="1"/>
            <p:nvPr/>
          </p:nvSpPr>
          <p:spPr>
            <a:xfrm>
              <a:off x="2767500" y="677685"/>
              <a:ext cx="12567310" cy="1682770"/>
            </a:xfrm>
            <a:prstGeom prst="rect">
              <a:avLst/>
            </a:prstGeom>
            <a:noFill/>
          </p:spPr>
          <p:txBody>
            <a:bodyPr wrap="square">
              <a:spAutoFit/>
            </a:bodyPr>
            <a:lstStyle/>
            <a:p>
              <a:pPr algn="just">
                <a:lnSpc>
                  <a:spcPct val="150000"/>
                </a:lnSpc>
              </a:pPr>
              <a:r>
                <a:rPr lang="en-US" sz="2400" b="1" dirty="0">
                  <a:latin typeface="UTM Avo" panose="02040603050506020204" pitchFamily="18"/>
                </a:rPr>
                <a:t>2. </a:t>
              </a:r>
              <a:r>
                <a:rPr lang="vi-VN" sz="2400" dirty="0">
                  <a:latin typeface="UTM Avo" panose="02040603050506020204" pitchFamily="18"/>
                </a:rPr>
                <a:t>Vì sao Chùa Cầu được sử dụng làm biểu tượng của phố cổ Hội An?</a:t>
              </a:r>
              <a:endParaRPr lang="en-US" sz="2400" dirty="0">
                <a:latin typeface="UTM Avo" panose="02040603050506020204" pitchFamily="18"/>
              </a:endParaRPr>
            </a:p>
          </p:txBody>
        </p:sp>
        <p:sp>
          <p:nvSpPr>
            <p:cNvPr id="12" name="Freeform 10"/>
            <p:cNvSpPr/>
            <p:nvPr/>
          </p:nvSpPr>
          <p:spPr>
            <a:xfrm>
              <a:off x="881805" y="990339"/>
              <a:ext cx="1370116" cy="137011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descr="Chùa Cầu Hội An: Kiến trúc giao thoa Việt - Nhật - Trung"/>
          <p:cNvPicPr>
            <a:picLocks noChangeAspect="1" noChangeArrowheads="1"/>
          </p:cNvPicPr>
          <p:nvPr/>
        </p:nvPicPr>
        <p:blipFill rotWithShape="1">
          <a:blip r:embed="rId2">
            <a:extLst>
              <a:ext uri="{28A0092B-C50C-407E-A947-70E740481C1C}">
                <a14:useLocalDpi xmlns:a14="http://schemas.microsoft.com/office/drawing/2010/main" val="0"/>
              </a:ext>
            </a:extLst>
          </a:blip>
          <a:srcRect t="16957"/>
          <a:stretch>
            <a:fillRect/>
          </a:stretch>
        </p:blipFill>
        <p:spPr bwMode="auto">
          <a:xfrm>
            <a:off x="-99011" y="3257069"/>
            <a:ext cx="12391610" cy="3284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600335"/>
            <a:ext cx="12192000" cy="1078950"/>
          </a:xfrm>
          <a:prstGeom prst="rect">
            <a:avLst/>
          </a:prstGeom>
          <a:noFill/>
        </p:spPr>
        <p:txBody>
          <a:bodyPr wrap="square">
            <a:spAutoFit/>
          </a:bodyPr>
          <a:lstStyle/>
          <a:p>
            <a:pPr marL="381000" marR="0" lvl="0" indent="-381000" algn="just" defTabSz="609600" eaLnBrk="1" fontAlgn="auto" latinLnBrk="0" hangingPunct="1">
              <a:lnSpc>
                <a:spcPct val="150000"/>
              </a:lnSpc>
              <a:spcBef>
                <a:spcPts val="0"/>
              </a:spcBef>
              <a:spcAft>
                <a:spcPts val="0"/>
              </a:spcAft>
              <a:buClrTx/>
              <a:buSzTx/>
              <a:buFont typeface="Wingdings" panose="05000000000000000000" pitchFamily="2" charset="2"/>
              <a:buChar char="§"/>
              <a:defRPr/>
            </a:pPr>
            <a:r>
              <a:rPr kumimoji="0" lang="vi-VN" sz="2300" b="0" i="0" u="none" strike="noStrike" kern="0" cap="none" spc="0" normalizeH="0" baseline="0" noProof="0" dirty="0">
                <a:ln>
                  <a:noFill/>
                </a:ln>
                <a:effectLst/>
                <a:uLnTx/>
                <a:uFillTx/>
                <a:latin typeface="UTM Avo" panose="02040603050506020204" pitchFamily="18"/>
              </a:rPr>
              <a:t>Kiến trúc độc đáo của cầu kết hợp với chùa thành một thể thống nhất là một trong những lí do cơ bản khiến Chùa Cầu được chọn làm biểu tượng của Hội An.</a:t>
            </a:r>
            <a:endParaRPr kumimoji="0" lang="en-US" sz="2300" b="0" i="0" u="none" strike="noStrike" kern="0" cap="none" spc="0" normalizeH="0" baseline="0" noProof="0" dirty="0">
              <a:ln>
                <a:noFill/>
              </a:ln>
              <a:effectLst/>
              <a:uLnTx/>
              <a:uFillTx/>
              <a:latin typeface="UTM Avo" panose="02040603050506020204" pitchFamily="18"/>
            </a:endParaRPr>
          </a:p>
        </p:txBody>
      </p:sp>
      <p:sp>
        <p:nvSpPr>
          <p:cNvPr id="13" name="Rectangle: Rounded Corners 13"/>
          <p:cNvSpPr/>
          <p:nvPr/>
        </p:nvSpPr>
        <p:spPr>
          <a:xfrm>
            <a:off x="4699000" y="727125"/>
            <a:ext cx="2794000" cy="697381"/>
          </a:xfrm>
          <a:prstGeom prst="roundRect">
            <a:avLst/>
          </a:prstGeom>
          <a:solidFill>
            <a:schemeClr val="accent2">
              <a:lumMod val="40000"/>
              <a:lumOff val="6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a:ln>
                  <a:noFill/>
                </a:ln>
                <a:effectLst/>
                <a:uLnTx/>
                <a:uFillTx/>
                <a:latin typeface="UTM Avo" panose="02040603050506020204" pitchFamily="18"/>
                <a:cs typeface="Arial" panose="020B0604020202020204" pitchFamily="34" charset="0"/>
              </a:rPr>
              <a:t>Trả lời </a:t>
            </a:r>
            <a:endParaRPr kumimoji="0" lang="en-US" sz="2800" b="1" i="0" u="none" strike="noStrike" kern="0" cap="none" spc="0" normalizeH="0" baseline="0" noProof="0">
              <a:ln>
                <a:noFill/>
              </a:ln>
              <a:effectLst/>
              <a:uLnTx/>
              <a:uFillTx/>
              <a:latin typeface="UTM Avo" panose="02040603050506020204" pitchFamily="1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2" cstate="print"/>
          <a:stretch>
            <a:fillRect/>
          </a:stretch>
        </p:blipFill>
        <p:spPr>
          <a:xfrm>
            <a:off x="3505200" y="3581400"/>
            <a:ext cx="5638800" cy="4191000"/>
          </a:xfrm>
          <a:prstGeom prst="rect">
            <a:avLst/>
          </a:prstGeom>
        </p:spPr>
      </p:pic>
      <p:sp>
        <p:nvSpPr>
          <p:cNvPr id="5" name="Cloud 4"/>
          <p:cNvSpPr/>
          <p:nvPr/>
        </p:nvSpPr>
        <p:spPr>
          <a:xfrm>
            <a:off x="6096000" y="1485900"/>
            <a:ext cx="3200400" cy="25146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Đến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giờ</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câu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cá</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rồi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Các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cháu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giúp</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ông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UD Digi Kyokasho N-B" panose="020B0400000000000000" pitchFamily="18" charset="-128"/>
                <a:cs typeface="+mn-cs"/>
              </a:rPr>
              <a:t>nhé</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rPr>
              <a:t> ^^</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UD Digi Kyokasho N-B" panose="020B0400000000000000" pitchFamily="18" charset="-128"/>
              <a:cs typeface="+mn-cs"/>
            </a:endParaRPr>
          </a:p>
        </p:txBody>
      </p:sp>
      <p:sp>
        <p:nvSpPr>
          <p:cNvPr id="6" name="Oval 5"/>
          <p:cNvSpPr/>
          <p:nvPr/>
        </p:nvSpPr>
        <p:spPr>
          <a:xfrm>
            <a:off x="5715000" y="4572000"/>
            <a:ext cx="22860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val 6"/>
          <p:cNvSpPr/>
          <p:nvPr/>
        </p:nvSpPr>
        <p:spPr>
          <a:xfrm>
            <a:off x="6096000" y="4114800"/>
            <a:ext cx="381000" cy="304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7"/>
          <p:cNvSpPr/>
          <p:nvPr/>
        </p:nvSpPr>
        <p:spPr>
          <a:xfrm>
            <a:off x="5486400" y="4953000"/>
            <a:ext cx="228600" cy="152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hlinkClick r:id="" action="ppaction://hlinkshowjump?jump=nextslide"/>
          </p:cNvPr>
          <p:cNvSpPr/>
          <p:nvPr/>
        </p:nvSpPr>
        <p:spPr>
          <a:xfrm>
            <a:off x="9297960" y="5676900"/>
            <a:ext cx="187096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UTM Avo" panose="02040603050506020204" pitchFamily="18"/>
              </a:rPr>
              <a:t>PLAY</a:t>
            </a:r>
            <a:endParaRPr kumimoji="0" lang="en-US" sz="54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UTM Avo" panose="02040603050506020204" pitchFamily="18"/>
            </a:endParaRPr>
          </a:p>
        </p:txBody>
      </p:sp>
      <p:pic>
        <p:nvPicPr>
          <p:cNvPr id="2" name="Picture 1" descr="Logo, company nam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5 0  E" pathEditMode="relative" ptsTypes="">
                                      <p:cBhvr>
                                        <p:cTn id="6" dur="1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bf70f5ebf1a718aef076b27dd45a5b3.png"/>
          <p:cNvPicPr>
            <a:picLocks noChangeAspect="1"/>
          </p:cNvPicPr>
          <p:nvPr/>
        </p:nvPicPr>
        <p:blipFill>
          <a:blip r:embed="rId1" cstate="print"/>
          <a:stretch>
            <a:fillRect/>
          </a:stretch>
        </p:blipFill>
        <p:spPr>
          <a:xfrm>
            <a:off x="0" y="-1063052"/>
            <a:ext cx="12192000" cy="7924800"/>
          </a:xfrm>
          <a:prstGeom prst="rect">
            <a:avLst/>
          </a:prstGeom>
        </p:spPr>
      </p:pic>
      <p:pic>
        <p:nvPicPr>
          <p:cNvPr id="7" name="Picture 6" descr="e324d9d037662d64fc16b51b9bfbdbac.png"/>
          <p:cNvPicPr>
            <a:picLocks noChangeAspect="1"/>
          </p:cNvPicPr>
          <p:nvPr/>
        </p:nvPicPr>
        <p:blipFill>
          <a:blip r:embed="rId2" cstate="print"/>
          <a:stretch>
            <a:fillRect/>
          </a:stretch>
        </p:blipFill>
        <p:spPr>
          <a:xfrm>
            <a:off x="3810000" y="5334000"/>
            <a:ext cx="1905000" cy="2057400"/>
          </a:xfrm>
          <a:prstGeom prst="rect">
            <a:avLst/>
          </a:prstGeom>
        </p:spPr>
      </p:pic>
      <p:pic>
        <p:nvPicPr>
          <p:cNvPr id="4" name="Picture 3" descr="4f942a9486ec68153575dc78a42d480b.png"/>
          <p:cNvPicPr>
            <a:picLocks noChangeAspect="1"/>
          </p:cNvPicPr>
          <p:nvPr/>
        </p:nvPicPr>
        <p:blipFill>
          <a:blip r:embed="rId3" cstate="print"/>
          <a:stretch>
            <a:fillRect/>
          </a:stretch>
        </p:blipFill>
        <p:spPr>
          <a:xfrm>
            <a:off x="-990600" y="2514600"/>
            <a:ext cx="4114800" cy="3733800"/>
          </a:xfrm>
          <a:prstGeom prst="rect">
            <a:avLst/>
          </a:prstGeom>
        </p:spPr>
      </p:pic>
      <p:pic>
        <p:nvPicPr>
          <p:cNvPr id="8" name="Picture 7" descr="e324d9d037662d64fc16b51b9bfbdbac.png"/>
          <p:cNvPicPr>
            <a:picLocks noChangeAspect="1"/>
          </p:cNvPicPr>
          <p:nvPr/>
        </p:nvPicPr>
        <p:blipFill>
          <a:blip r:embed="rId4" cstate="print"/>
          <a:stretch>
            <a:fillRect/>
          </a:stretch>
        </p:blipFill>
        <p:spPr>
          <a:xfrm>
            <a:off x="6096000" y="5410200"/>
            <a:ext cx="1905000" cy="1923494"/>
          </a:xfrm>
          <a:prstGeom prst="rect">
            <a:avLst/>
          </a:prstGeom>
        </p:spPr>
      </p:pic>
      <p:pic>
        <p:nvPicPr>
          <p:cNvPr id="9" name="Picture 8" descr="e324d9d037662d64fc16b51b9bfbdbac.png"/>
          <p:cNvPicPr>
            <a:picLocks noChangeAspect="1"/>
          </p:cNvPicPr>
          <p:nvPr/>
        </p:nvPicPr>
        <p:blipFill>
          <a:blip r:embed="rId5" cstate="print"/>
          <a:stretch>
            <a:fillRect/>
          </a:stretch>
        </p:blipFill>
        <p:spPr>
          <a:xfrm>
            <a:off x="8458203" y="5486403"/>
            <a:ext cx="1811217" cy="1828801"/>
          </a:xfrm>
          <a:prstGeom prst="rect">
            <a:avLst/>
          </a:prstGeom>
        </p:spPr>
      </p:pic>
      <p:pic>
        <p:nvPicPr>
          <p:cNvPr id="5" name="Picture 4" descr="e324d9d037662d64fc16b51b9bfbdbac.png"/>
          <p:cNvPicPr>
            <a:picLocks noChangeAspect="1"/>
          </p:cNvPicPr>
          <p:nvPr/>
        </p:nvPicPr>
        <p:blipFill>
          <a:blip r:embed="rId4" cstate="print"/>
          <a:stretch>
            <a:fillRect/>
          </a:stretch>
        </p:blipFill>
        <p:spPr>
          <a:xfrm>
            <a:off x="1524000" y="5410200"/>
            <a:ext cx="1905000" cy="1923494"/>
          </a:xfrm>
          <a:prstGeom prst="rect">
            <a:avLst/>
          </a:prstGeom>
        </p:spPr>
      </p:pic>
      <p:pic>
        <p:nvPicPr>
          <p:cNvPr id="13" name="Picture 12" descr="e86f050d219b5585368f7ef298c00175.png"/>
          <p:cNvPicPr>
            <a:picLocks noChangeAspect="1"/>
          </p:cNvPicPr>
          <p:nvPr/>
        </p:nvPicPr>
        <p:blipFill>
          <a:blip r:embed="rId6" cstate="print"/>
          <a:stretch>
            <a:fillRect/>
          </a:stretch>
        </p:blipFill>
        <p:spPr>
          <a:xfrm>
            <a:off x="8610600" y="4953000"/>
            <a:ext cx="1752600" cy="1752600"/>
          </a:xfrm>
          <a:prstGeom prst="rect">
            <a:avLst/>
          </a:prstGeom>
        </p:spPr>
      </p:pic>
      <p:pic>
        <p:nvPicPr>
          <p:cNvPr id="11" name="Picture 10" descr="e86f050d219b5585368f7ef298c00175.png"/>
          <p:cNvPicPr>
            <a:picLocks noChangeAspect="1"/>
          </p:cNvPicPr>
          <p:nvPr/>
        </p:nvPicPr>
        <p:blipFill>
          <a:blip r:embed="rId7" cstate="print"/>
          <a:stretch>
            <a:fillRect/>
          </a:stretch>
        </p:blipFill>
        <p:spPr>
          <a:xfrm>
            <a:off x="3962400" y="4953000"/>
            <a:ext cx="1752600" cy="1676400"/>
          </a:xfrm>
          <a:prstGeom prst="rect">
            <a:avLst/>
          </a:prstGeom>
        </p:spPr>
      </p:pic>
      <p:sp>
        <p:nvSpPr>
          <p:cNvPr id="17" name="Rectangle 16"/>
          <p:cNvSpPr/>
          <p:nvPr/>
        </p:nvSpPr>
        <p:spPr>
          <a:xfrm>
            <a:off x="1524000" y="0"/>
            <a:ext cx="914400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UTM Avo" panose="02040603050506020204" pitchFamily="18"/>
                <a:cs typeface="Arial" panose="020B0604020202020204" pitchFamily="34" charset="0"/>
              </a:rPr>
              <a:t>Câu</a:t>
            </a:r>
            <a:r>
              <a:rPr lang="en-US" sz="2800" b="1" dirty="0">
                <a:solidFill>
                  <a:schemeClr val="tx1"/>
                </a:solidFill>
                <a:latin typeface="UTM Avo" panose="02040603050506020204" pitchFamily="18"/>
                <a:cs typeface="Arial" panose="020B0604020202020204" pitchFamily="34" charset="0"/>
              </a:rPr>
              <a:t> 1: </a:t>
            </a:r>
            <a:r>
              <a:rPr lang="en-US" sz="2800" dirty="0" err="1">
                <a:solidFill>
                  <a:schemeClr val="tx1"/>
                </a:solidFill>
                <a:latin typeface="UTM Avo" panose="02040603050506020204" pitchFamily="18"/>
                <a:cs typeface="Arial" panose="020B0604020202020204" pitchFamily="34" charset="0"/>
              </a:rPr>
              <a:t>Mặt</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sau</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đồng</a:t>
            </a:r>
            <a:r>
              <a:rPr lang="en-US" sz="2800" dirty="0">
                <a:solidFill>
                  <a:schemeClr val="tx1"/>
                </a:solidFill>
                <a:latin typeface="UTM Avo" panose="02040603050506020204" pitchFamily="18"/>
                <a:cs typeface="Arial" panose="020B0604020202020204" pitchFamily="34" charset="0"/>
              </a:rPr>
              <a:t> 20.000 </a:t>
            </a:r>
            <a:r>
              <a:rPr lang="en-US" sz="2800" dirty="0" err="1">
                <a:solidFill>
                  <a:schemeClr val="tx1"/>
                </a:solidFill>
                <a:latin typeface="UTM Avo" panose="02040603050506020204" pitchFamily="18"/>
                <a:cs typeface="Arial" panose="020B0604020202020204" pitchFamily="34" charset="0"/>
              </a:rPr>
              <a:t>đồng</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có</a:t>
            </a:r>
            <a:r>
              <a:rPr lang="en-US" sz="2800" dirty="0">
                <a:solidFill>
                  <a:schemeClr val="tx1"/>
                </a:solidFill>
                <a:latin typeface="UTM Avo" panose="02040603050506020204" pitchFamily="18"/>
                <a:cs typeface="Arial" panose="020B0604020202020204" pitchFamily="34" charset="0"/>
              </a:rPr>
              <a:t> in </a:t>
            </a:r>
            <a:br>
              <a:rPr lang="en-US" sz="2800" dirty="0">
                <a:solidFill>
                  <a:schemeClr val="tx1"/>
                </a:solidFill>
                <a:latin typeface="UTM Avo" panose="02040603050506020204" pitchFamily="18"/>
                <a:cs typeface="Arial" panose="020B0604020202020204" pitchFamily="34" charset="0"/>
              </a:rPr>
            </a:br>
            <a:r>
              <a:rPr lang="en-US" sz="2800" dirty="0" err="1">
                <a:solidFill>
                  <a:schemeClr val="tx1"/>
                </a:solidFill>
                <a:latin typeface="UTM Avo" panose="02040603050506020204" pitchFamily="18"/>
                <a:cs typeface="Arial" panose="020B0604020202020204" pitchFamily="34" charset="0"/>
              </a:rPr>
              <a:t>hình</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ảnh</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nào</a:t>
            </a:r>
            <a:r>
              <a:rPr lang="en-US" sz="2800" dirty="0">
                <a:solidFill>
                  <a:schemeClr val="tx1"/>
                </a:solidFill>
                <a:latin typeface="UTM Avo" panose="02040603050506020204" pitchFamily="18"/>
                <a:cs typeface="Arial" panose="020B0604020202020204" pitchFamily="34" charset="0"/>
              </a:rPr>
              <a:t>?</a:t>
            </a:r>
            <a:endParaRPr lang="en-US" sz="2800" dirty="0">
              <a:solidFill>
                <a:schemeClr val="tx1"/>
              </a:solidFill>
              <a:latin typeface="UTM Avo" panose="02040603050506020204" pitchFamily="18"/>
              <a:cs typeface="Arial" panose="020B0604020202020204" pitchFamily="34" charset="0"/>
            </a:endParaRPr>
          </a:p>
        </p:txBody>
      </p:sp>
      <p:sp>
        <p:nvSpPr>
          <p:cNvPr id="19" name="TextBox 18"/>
          <p:cNvSpPr txBox="1"/>
          <p:nvPr/>
        </p:nvSpPr>
        <p:spPr>
          <a:xfrm>
            <a:off x="4343400" y="54102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 B</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1" name="TextBox 20"/>
          <p:cNvSpPr txBox="1"/>
          <p:nvPr/>
        </p:nvSpPr>
        <p:spPr>
          <a:xfrm>
            <a:off x="9067800" y="54864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D</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4" name="Rectangle 23"/>
          <p:cNvSpPr/>
          <p:nvPr/>
        </p:nvSpPr>
        <p:spPr>
          <a:xfrm>
            <a:off x="1524000" y="1295400"/>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n-US" sz="2400" dirty="0">
                <a:solidFill>
                  <a:schemeClr val="tx1"/>
                </a:solidFill>
                <a:latin typeface="UTM Avo" panose="02040603050506020204" pitchFamily="18"/>
                <a:cs typeface="Arial" panose="020B0604020202020204" pitchFamily="34" charset="0"/>
              </a:rPr>
              <a:t>A. </a:t>
            </a:r>
            <a:r>
              <a:rPr lang="en-US" sz="2400" dirty="0" err="1">
                <a:solidFill>
                  <a:schemeClr val="tx1"/>
                </a:solidFill>
                <a:latin typeface="UTM Avo" panose="02040603050506020204" pitchFamily="18"/>
                <a:cs typeface="Arial" panose="020B0604020202020204" pitchFamily="34" charset="0"/>
              </a:rPr>
              <a:t>Cảng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Hải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Phòng</a:t>
            </a:r>
            <a:r>
              <a:rPr lang="en-US"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cs typeface="Arial" panose="020B0604020202020204" pitchFamily="34" charset="0"/>
            </a:endParaRPr>
          </a:p>
        </p:txBody>
      </p:sp>
      <p:sp>
        <p:nvSpPr>
          <p:cNvPr id="28" name="Rectangle 27"/>
          <p:cNvSpPr/>
          <p:nvPr/>
        </p:nvSpPr>
        <p:spPr>
          <a:xfrm>
            <a:off x="1524000" y="2057400"/>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B. </a:t>
            </a:r>
            <a:r>
              <a:rPr lang="en-US" sz="2400" dirty="0" err="1">
                <a:solidFill>
                  <a:schemeClr val="tx1"/>
                </a:solidFill>
                <a:latin typeface="UTM Avo" panose="02040603050506020204" pitchFamily="18"/>
                <a:cs typeface="Arial" panose="020B0604020202020204" pitchFamily="34" charset="0"/>
              </a:rPr>
              <a:t>Nhà</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máy</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dệt</a:t>
            </a:r>
            <a:r>
              <a:rPr lang="en-US" sz="2400" dirty="0">
                <a:solidFill>
                  <a:schemeClr val="tx1"/>
                </a:solidFill>
                <a:latin typeface="UTM Avo" panose="02040603050506020204" pitchFamily="18"/>
                <a:cs typeface="Arial" panose="020B0604020202020204" pitchFamily="34" charset="0"/>
              </a:rPr>
              <a:t> Nam </a:t>
            </a:r>
            <a:r>
              <a:rPr lang="en-US" sz="2400" dirty="0" err="1">
                <a:solidFill>
                  <a:schemeClr val="tx1"/>
                </a:solidFill>
                <a:latin typeface="UTM Avo" panose="02040603050506020204" pitchFamily="18"/>
                <a:cs typeface="Arial" panose="020B0604020202020204" pitchFamily="34" charset="0"/>
              </a:rPr>
              <a:t>Định</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sp>
        <p:nvSpPr>
          <p:cNvPr id="29" name="Rectangle 28"/>
          <p:cNvSpPr/>
          <p:nvPr/>
        </p:nvSpPr>
        <p:spPr>
          <a:xfrm>
            <a:off x="6705600" y="1295400"/>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C. </a:t>
            </a:r>
            <a:r>
              <a:rPr lang="en-US" sz="2400" dirty="0" err="1">
                <a:solidFill>
                  <a:schemeClr val="tx1"/>
                </a:solidFill>
                <a:latin typeface="UTM Avo" panose="02040603050506020204" pitchFamily="18"/>
                <a:cs typeface="Arial" panose="020B0604020202020204" pitchFamily="34" charset="0"/>
              </a:rPr>
              <a:t>Chùa</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Cầu</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sp>
        <p:nvSpPr>
          <p:cNvPr id="30" name="Rectangle 29"/>
          <p:cNvSpPr/>
          <p:nvPr/>
        </p:nvSpPr>
        <p:spPr>
          <a:xfrm>
            <a:off x="6705600" y="2057400"/>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D. Văn </a:t>
            </a:r>
            <a:r>
              <a:rPr lang="en-US" sz="2400" dirty="0" err="1">
                <a:solidFill>
                  <a:schemeClr val="tx1"/>
                </a:solidFill>
                <a:latin typeface="UTM Avo" panose="02040603050506020204" pitchFamily="18"/>
                <a:cs typeface="Arial" panose="020B0604020202020204" pitchFamily="34" charset="0"/>
              </a:rPr>
              <a:t>Miếu</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pic>
        <p:nvPicPr>
          <p:cNvPr id="10" name="Picture 9" descr="e86f050d219b5585368f7ef298c00175.png"/>
          <p:cNvPicPr>
            <a:picLocks noChangeAspect="1"/>
          </p:cNvPicPr>
          <p:nvPr/>
        </p:nvPicPr>
        <p:blipFill>
          <a:blip r:embed="rId8"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A</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pic>
        <p:nvPicPr>
          <p:cNvPr id="31" name="Picture 30" descr="ca.png"/>
          <p:cNvPicPr>
            <a:picLocks noChangeAspect="1"/>
          </p:cNvPicPr>
          <p:nvPr/>
        </p:nvPicPr>
        <p:blipFill>
          <a:blip r:embed="rId9" cstate="print"/>
          <a:stretch>
            <a:fillRect/>
          </a:stretch>
        </p:blipFill>
        <p:spPr>
          <a:xfrm>
            <a:off x="6781800" y="5867403"/>
            <a:ext cx="533400" cy="473671"/>
          </a:xfrm>
          <a:prstGeom prst="rect">
            <a:avLst/>
          </a:prstGeom>
        </p:spPr>
      </p:pic>
      <p:pic>
        <p:nvPicPr>
          <p:cNvPr id="12" name="Picture 11" descr="e86f050d219b5585368f7ef298c00175.png"/>
          <p:cNvPicPr>
            <a:picLocks noChangeAspect="1"/>
          </p:cNvPicPr>
          <p:nvPr/>
        </p:nvPicPr>
        <p:blipFill>
          <a:blip r:embed="rId10" cstate="print"/>
          <a:stretch>
            <a:fillRect/>
          </a:stretch>
        </p:blipFill>
        <p:spPr>
          <a:xfrm>
            <a:off x="6324600" y="5029200"/>
            <a:ext cx="1676400" cy="1676400"/>
          </a:xfrm>
          <a:prstGeom prst="rect">
            <a:avLst/>
          </a:prstGeom>
        </p:spPr>
      </p:pic>
      <p:sp>
        <p:nvSpPr>
          <p:cNvPr id="20" name="TextBox 19"/>
          <p:cNvSpPr txBox="1"/>
          <p:nvPr/>
        </p:nvSpPr>
        <p:spPr>
          <a:xfrm>
            <a:off x="6705600" y="55626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C</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14" name="Rectangle 13"/>
          <p:cNvSpPr/>
          <p:nvPr/>
        </p:nvSpPr>
        <p:spPr>
          <a:xfrm>
            <a:off x="4038600" y="541020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5" name="Rectangle 14"/>
          <p:cNvSpPr/>
          <p:nvPr/>
        </p:nvSpPr>
        <p:spPr>
          <a:xfrm>
            <a:off x="1696168" y="5529937"/>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8" name="Rectangle 17"/>
          <p:cNvSpPr/>
          <p:nvPr/>
        </p:nvSpPr>
        <p:spPr>
          <a:xfrm>
            <a:off x="8716111" y="545812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22" name="Picture 21" descr="Logo, company name&#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grpId="0" nodeType="clickEffect">
                                  <p:stCondLst>
                                    <p:cond delay="0"/>
                                  </p:stCondLst>
                                  <p:childTnLst>
                                    <p:animEffect transition="out" filter="fade">
                                      <p:cBhvr>
                                        <p:cTn id="25" dur="1000"/>
                                        <p:tgtEl>
                                          <p:spTgt spid="19"/>
                                        </p:tgtEl>
                                      </p:cBhvr>
                                    </p:animEffect>
                                    <p:anim calcmode="lin" valueType="num">
                                      <p:cBhvr>
                                        <p:cTn id="26" dur="1000"/>
                                        <p:tgtEl>
                                          <p:spTgt spid="19"/>
                                        </p:tgtEl>
                                        <p:attrNameLst>
                                          <p:attrName>ppt_x</p:attrName>
                                        </p:attrNameLst>
                                      </p:cBhvr>
                                      <p:tavLst>
                                        <p:tav tm="0">
                                          <p:val>
                                            <p:strVal val="ppt_x"/>
                                          </p:val>
                                        </p:tav>
                                        <p:tav tm="100000">
                                          <p:val>
                                            <p:strVal val="ppt_x"/>
                                          </p:val>
                                        </p:tav>
                                      </p:tavLst>
                                    </p:anim>
                                    <p:anim calcmode="lin" valueType="num">
                                      <p:cBhvr>
                                        <p:cTn id="27" dur="1000"/>
                                        <p:tgtEl>
                                          <p:spTgt spid="19"/>
                                        </p:tgtEl>
                                        <p:attrNameLst>
                                          <p:attrName>ppt_y</p:attrName>
                                        </p:attrNameLst>
                                      </p:cBhvr>
                                      <p:tavLst>
                                        <p:tav tm="0">
                                          <p:val>
                                            <p:strVal val="ppt_y"/>
                                          </p:val>
                                        </p:tav>
                                        <p:tav tm="100000">
                                          <p:val>
                                            <p:strVal val="ppt_y-.1"/>
                                          </p:val>
                                        </p:tav>
                                      </p:tavLst>
                                    </p:anim>
                                    <p:set>
                                      <p:cBhvr>
                                        <p:cTn id="28" dur="1" fill="hold">
                                          <p:stCondLst>
                                            <p:cond delay="999"/>
                                          </p:stCondLst>
                                        </p:cTn>
                                        <p:tgtEl>
                                          <p:spTgt spid="19"/>
                                        </p:tgtEl>
                                        <p:attrNameLst>
                                          <p:attrName>style.visibility</p:attrName>
                                        </p:attrNameLst>
                                      </p:cBhvr>
                                      <p:to>
                                        <p:strVal val="hidden"/>
                                      </p:to>
                                    </p:set>
                                  </p:childTnLst>
                                </p:cTn>
                              </p:par>
                              <p:par>
                                <p:cTn id="29" presetID="47" presetClass="exit" presetSubtype="0" fill="hold" nodeType="withEffect">
                                  <p:stCondLst>
                                    <p:cond delay="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grpId="0" nodeType="clickEffect">
                                  <p:stCondLst>
                                    <p:cond delay="0"/>
                                  </p:stCondLst>
                                  <p:childTnLst>
                                    <p:animEffect transition="out" filter="fade">
                                      <p:cBhvr>
                                        <p:cTn id="41" dur="1000"/>
                                        <p:tgtEl>
                                          <p:spTgt spid="20"/>
                                        </p:tgtEl>
                                      </p:cBhvr>
                                    </p:animEffect>
                                    <p:anim calcmode="lin" valueType="num">
                                      <p:cBhvr>
                                        <p:cTn id="42" dur="1000"/>
                                        <p:tgtEl>
                                          <p:spTgt spid="20"/>
                                        </p:tgtEl>
                                        <p:attrNameLst>
                                          <p:attrName>ppt_x</p:attrName>
                                        </p:attrNameLst>
                                      </p:cBhvr>
                                      <p:tavLst>
                                        <p:tav tm="0">
                                          <p:val>
                                            <p:strVal val="ppt_x"/>
                                          </p:val>
                                        </p:tav>
                                        <p:tav tm="100000">
                                          <p:val>
                                            <p:strVal val="ppt_x"/>
                                          </p:val>
                                        </p:tav>
                                      </p:tavLst>
                                    </p:anim>
                                    <p:anim calcmode="lin" valueType="num">
                                      <p:cBhvr>
                                        <p:cTn id="43" dur="1000"/>
                                        <p:tgtEl>
                                          <p:spTgt spid="20"/>
                                        </p:tgtEl>
                                        <p:attrNameLst>
                                          <p:attrName>ppt_y</p:attrName>
                                        </p:attrNameLst>
                                      </p:cBhvr>
                                      <p:tavLst>
                                        <p:tav tm="0">
                                          <p:val>
                                            <p:strVal val="ppt_y"/>
                                          </p:val>
                                        </p:tav>
                                        <p:tav tm="100000">
                                          <p:val>
                                            <p:strVal val="ppt_y-.1"/>
                                          </p:val>
                                        </p:tav>
                                      </p:tavLst>
                                    </p:anim>
                                    <p:set>
                                      <p:cBhvr>
                                        <p:cTn id="4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13" name="dung .wav"/>
                                        </p:tgtEl>
                                      </p:cMediaNode>
                                    </p:audio>
                                  </p:subTnLst>
                                </p:cTn>
                              </p:par>
                              <p:par>
                                <p:cTn id="45" presetID="47" presetClass="exit" presetSubtype="0" fill="hold" nodeType="with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0"/>
                                        <p:tgtEl>
                                          <p:spTgt spid="12"/>
                                        </p:tgtEl>
                                        <p:attrNameLst>
                                          <p:attrName>ppt_y</p:attrName>
                                        </p:attrNameLst>
                                      </p:cBhvr>
                                      <p:tavLst>
                                        <p:tav tm="0">
                                          <p:val>
                                            <p:strVal val="ppt_y"/>
                                          </p:val>
                                        </p:tav>
                                        <p:tav tm="100000">
                                          <p:val>
                                            <p:strVal val="ppt_y-.1"/>
                                          </p:val>
                                        </p:tav>
                                      </p:tavLst>
                                    </p:anim>
                                    <p:set>
                                      <p:cBhvr>
                                        <p:cTn id="49" dur="1" fill="hold">
                                          <p:stCondLst>
                                            <p:cond delay="999"/>
                                          </p:stCondLst>
                                        </p:cTn>
                                        <p:tgtEl>
                                          <p:spTgt spid="12"/>
                                        </p:tgtEl>
                                        <p:attrNameLst>
                                          <p:attrName>style.visibility</p:attrName>
                                        </p:attrNameLst>
                                      </p:cBhvr>
                                      <p:to>
                                        <p:strVal val="hidden"/>
                                      </p:to>
                                    </p:set>
                                  </p:childTnLst>
                                </p:cTn>
                              </p:par>
                            </p:childTnLst>
                          </p:cTn>
                        </p:par>
                        <p:par>
                          <p:cTn id="50" fill="hold">
                            <p:stCondLst>
                              <p:cond delay="1000"/>
                            </p:stCondLst>
                            <p:childTnLst>
                              <p:par>
                                <p:cTn id="51" presetID="42" presetClass="path" presetSubtype="0" accel="50000" decel="50000" fill="hold" nodeType="afterEffect">
                                  <p:stCondLst>
                                    <p:cond delay="0"/>
                                  </p:stCondLst>
                                  <p:childTnLst>
                                    <p:animMotion origin="layout" path="M 2.77556E-17 1.11111E-6 L 0.24245 0.02778 " pathEditMode="relative" rAng="0" ptsTypes="AA">
                                      <p:cBhvr>
                                        <p:cTn id="52" dur="2000" fill="hold"/>
                                        <p:tgtEl>
                                          <p:spTgt spid="4"/>
                                        </p:tgtEl>
                                        <p:attrNameLst>
                                          <p:attrName>ppt_x</p:attrName>
                                          <p:attrName>ppt_y</p:attrName>
                                        </p:attrNameLst>
                                      </p:cBhvr>
                                      <p:rCtr x="12122" y="1389"/>
                                    </p:animMotion>
                                  </p:childTnLst>
                                </p:cTn>
                              </p:par>
                              <p:par>
                                <p:cTn id="53" presetID="0" presetClass="path" presetSubtype="0" accel="50000" decel="50000" fill="hold" nodeType="withEffect">
                                  <p:stCondLst>
                                    <p:cond delay="0"/>
                                  </p:stCondLst>
                                  <p:childTnLst>
                                    <p:animMotion origin="layout" path="M 3.33333E-6 3.7037E-6 C 0.04687 -0.03473 0.09375 -0.06922 0.10937 -0.10973 C 0.125 -0.15024 0.12465 -0.21528 0.09375 -0.24399 C 0.06284 -0.27246 -0.03889 -0.29005 -0.07657 -0.28195 C -0.11424 -0.27385 -0.12361 -0.23426 -0.13282 -0.19468 " pathEditMode="relative" rAng="0" ptsTypes="aaaaA">
                                      <p:cBhvr>
                                        <p:cTn id="54" dur="2000" fill="hold"/>
                                        <p:tgtEl>
                                          <p:spTgt spid="31"/>
                                        </p:tgtEl>
                                        <p:attrNameLst>
                                          <p:attrName>ppt_x</p:attrName>
                                          <p:attrName>ppt_y</p:attrName>
                                        </p:attrNameLst>
                                      </p:cBhvr>
                                      <p:rCtr x="-400" y="-14500"/>
                                    </p:animMotion>
                                  </p:childTnLst>
                                </p:cTn>
                              </p:par>
                            </p:childTnLst>
                          </p:cTn>
                        </p:par>
                        <p:par>
                          <p:cTn id="55" fill="hold">
                            <p:stCondLst>
                              <p:cond delay="3000"/>
                            </p:stCondLst>
                            <p:childTnLst>
                              <p:par>
                                <p:cTn id="56" presetID="47" presetClass="exit" presetSubtype="0" fill="hold" nodeType="afterEffect">
                                  <p:stCondLst>
                                    <p:cond delay="0"/>
                                  </p:stCondLst>
                                  <p:childTnLst>
                                    <p:animEffect transition="out" filter="fade">
                                      <p:cBhvr>
                                        <p:cTn id="57" dur="2000"/>
                                        <p:tgtEl>
                                          <p:spTgt spid="31"/>
                                        </p:tgtEl>
                                      </p:cBhvr>
                                    </p:animEffect>
                                    <p:anim calcmode="lin" valueType="num">
                                      <p:cBhvr>
                                        <p:cTn id="58" dur="2000"/>
                                        <p:tgtEl>
                                          <p:spTgt spid="31"/>
                                        </p:tgtEl>
                                        <p:attrNameLst>
                                          <p:attrName>ppt_x</p:attrName>
                                        </p:attrNameLst>
                                      </p:cBhvr>
                                      <p:tavLst>
                                        <p:tav tm="0">
                                          <p:val>
                                            <p:strVal val="ppt_x"/>
                                          </p:val>
                                        </p:tav>
                                        <p:tav tm="100000">
                                          <p:val>
                                            <p:strVal val="ppt_x"/>
                                          </p:val>
                                        </p:tav>
                                      </p:tavLst>
                                    </p:anim>
                                    <p:anim calcmode="lin" valueType="num">
                                      <p:cBhvr>
                                        <p:cTn id="59" dur="2000"/>
                                        <p:tgtEl>
                                          <p:spTgt spid="31"/>
                                        </p:tgtEl>
                                        <p:attrNameLst>
                                          <p:attrName>ppt_y</p:attrName>
                                        </p:attrNameLst>
                                      </p:cBhvr>
                                      <p:tavLst>
                                        <p:tav tm="0">
                                          <p:val>
                                            <p:strVal val="ppt_y"/>
                                          </p:val>
                                        </p:tav>
                                        <p:tav tm="100000">
                                          <p:val>
                                            <p:strVal val="ppt_y-.1"/>
                                          </p:val>
                                        </p:tav>
                                      </p:tavLst>
                                    </p:anim>
                                    <p:set>
                                      <p:cBhvr>
                                        <p:cTn id="60"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grpId="0" nodeType="clickEffect">
                                  <p:stCondLst>
                                    <p:cond delay="0"/>
                                  </p:stCondLst>
                                  <p:childTnLst>
                                    <p:animEffect transition="out" filter="fade">
                                      <p:cBhvr>
                                        <p:cTn id="65" dur="1000"/>
                                        <p:tgtEl>
                                          <p:spTgt spid="21"/>
                                        </p:tgtEl>
                                      </p:cBhvr>
                                    </p:animEffect>
                                    <p:anim calcmode="lin" valueType="num">
                                      <p:cBhvr>
                                        <p:cTn id="66" dur="1000"/>
                                        <p:tgtEl>
                                          <p:spTgt spid="21"/>
                                        </p:tgtEl>
                                        <p:attrNameLst>
                                          <p:attrName>ppt_x</p:attrName>
                                        </p:attrNameLst>
                                      </p:cBhvr>
                                      <p:tavLst>
                                        <p:tav tm="0">
                                          <p:val>
                                            <p:strVal val="ppt_x"/>
                                          </p:val>
                                        </p:tav>
                                        <p:tav tm="100000">
                                          <p:val>
                                            <p:strVal val="ppt_x"/>
                                          </p:val>
                                        </p:tav>
                                      </p:tavLst>
                                    </p:anim>
                                    <p:anim calcmode="lin" valueType="num">
                                      <p:cBhvr>
                                        <p:cTn id="67" dur="1000"/>
                                        <p:tgtEl>
                                          <p:spTgt spid="21"/>
                                        </p:tgtEl>
                                        <p:attrNameLst>
                                          <p:attrName>ppt_y</p:attrName>
                                        </p:attrNameLst>
                                      </p:cBhvr>
                                      <p:tavLst>
                                        <p:tav tm="0">
                                          <p:val>
                                            <p:strVal val="ppt_y"/>
                                          </p:val>
                                        </p:tav>
                                        <p:tav tm="100000">
                                          <p:val>
                                            <p:strVal val="ppt_y-.1"/>
                                          </p:val>
                                        </p:tav>
                                      </p:tavLst>
                                    </p:anim>
                                    <p:set>
                                      <p:cBhvr>
                                        <p:cTn id="68" dur="1" fill="hold">
                                          <p:stCondLst>
                                            <p:cond delay="999"/>
                                          </p:stCondLst>
                                        </p:cTn>
                                        <p:tgtEl>
                                          <p:spTgt spid="21"/>
                                        </p:tgtEl>
                                        <p:attrNameLst>
                                          <p:attrName>style.visibility</p:attrName>
                                        </p:attrNameLst>
                                      </p:cBhvr>
                                      <p:to>
                                        <p:strVal val="hidden"/>
                                      </p:to>
                                    </p:set>
                                  </p:childTnLst>
                                </p:cTn>
                              </p:par>
                              <p:par>
                                <p:cTn id="69" presetID="47" presetClass="exit" presetSubtype="0" fill="hold" nodeType="withEffect">
                                  <p:stCondLst>
                                    <p:cond delay="0"/>
                                  </p:stCondLst>
                                  <p:childTnLst>
                                    <p:animEffect transition="out" filter="fade">
                                      <p:cBhvr>
                                        <p:cTn id="70" dur="1000"/>
                                        <p:tgtEl>
                                          <p:spTgt spid="13"/>
                                        </p:tgtEl>
                                      </p:cBhvr>
                                    </p:animEffect>
                                    <p:anim calcmode="lin" valueType="num">
                                      <p:cBhvr>
                                        <p:cTn id="71" dur="1000"/>
                                        <p:tgtEl>
                                          <p:spTgt spid="13"/>
                                        </p:tgtEl>
                                        <p:attrNameLst>
                                          <p:attrName>ppt_x</p:attrName>
                                        </p:attrNameLst>
                                      </p:cBhvr>
                                      <p:tavLst>
                                        <p:tav tm="0">
                                          <p:val>
                                            <p:strVal val="ppt_x"/>
                                          </p:val>
                                        </p:tav>
                                        <p:tav tm="100000">
                                          <p:val>
                                            <p:strVal val="ppt_x"/>
                                          </p:val>
                                        </p:tav>
                                      </p:tavLst>
                                    </p:anim>
                                    <p:anim calcmode="lin" valueType="num">
                                      <p:cBhvr>
                                        <p:cTn id="72" dur="1000"/>
                                        <p:tgtEl>
                                          <p:spTgt spid="13"/>
                                        </p:tgtEl>
                                        <p:attrNameLst>
                                          <p:attrName>ppt_y</p:attrName>
                                        </p:attrNameLst>
                                      </p:cBhvr>
                                      <p:tavLst>
                                        <p:tav tm="0">
                                          <p:val>
                                            <p:strVal val="ppt_y"/>
                                          </p:val>
                                        </p:tav>
                                        <p:tav tm="100000">
                                          <p:val>
                                            <p:strVal val="ppt_y-.1"/>
                                          </p:val>
                                        </p:tav>
                                      </p:tavLst>
                                    </p:anim>
                                    <p:set>
                                      <p:cBhvr>
                                        <p:cTn id="73" dur="1" fill="hold">
                                          <p:stCondLst>
                                            <p:cond delay="999"/>
                                          </p:stCondLst>
                                        </p:cTn>
                                        <p:tgtEl>
                                          <p:spTgt spid="13"/>
                                        </p:tgtEl>
                                        <p:attrNameLst>
                                          <p:attrName>style.visibility</p:attrName>
                                        </p:attrNameLst>
                                      </p:cBhvr>
                                      <p:to>
                                        <p:strVal val="hidden"/>
                                      </p:to>
                                    </p:set>
                                  </p:childTnLst>
                                </p:cTn>
                              </p:par>
                            </p:childTnLst>
                          </p:cTn>
                        </p:par>
                        <p:par>
                          <p:cTn id="74" fill="hold">
                            <p:stCondLst>
                              <p:cond delay="1000"/>
                            </p:stCondLst>
                            <p:childTnLst>
                              <p:par>
                                <p:cTn id="75" presetID="1" presetClass="entr" presetSubtype="0"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47" presetClass="exit" presetSubtype="0" fill="hold" grpId="0" nodeType="clickEffect">
                                  <p:stCondLst>
                                    <p:cond delay="0"/>
                                  </p:stCondLst>
                                  <p:childTnLst>
                                    <p:animEffect transition="out" filter="fade">
                                      <p:cBhvr>
                                        <p:cTn id="81" dur="1000"/>
                                        <p:tgtEl>
                                          <p:spTgt spid="32"/>
                                        </p:tgtEl>
                                      </p:cBhvr>
                                    </p:animEffect>
                                    <p:anim calcmode="lin" valueType="num">
                                      <p:cBhvr>
                                        <p:cTn id="82" dur="1000"/>
                                        <p:tgtEl>
                                          <p:spTgt spid="32"/>
                                        </p:tgtEl>
                                        <p:attrNameLst>
                                          <p:attrName>ppt_x</p:attrName>
                                        </p:attrNameLst>
                                      </p:cBhvr>
                                      <p:tavLst>
                                        <p:tav tm="0">
                                          <p:val>
                                            <p:strVal val="ppt_x"/>
                                          </p:val>
                                        </p:tav>
                                        <p:tav tm="100000">
                                          <p:val>
                                            <p:strVal val="ppt_x"/>
                                          </p:val>
                                        </p:tav>
                                      </p:tavLst>
                                    </p:anim>
                                    <p:anim calcmode="lin" valueType="num">
                                      <p:cBhvr>
                                        <p:cTn id="83" dur="1000"/>
                                        <p:tgtEl>
                                          <p:spTgt spid="32"/>
                                        </p:tgtEl>
                                        <p:attrNameLst>
                                          <p:attrName>ppt_y</p:attrName>
                                        </p:attrNameLst>
                                      </p:cBhvr>
                                      <p:tavLst>
                                        <p:tav tm="0">
                                          <p:val>
                                            <p:strVal val="ppt_y"/>
                                          </p:val>
                                        </p:tav>
                                        <p:tav tm="100000">
                                          <p:val>
                                            <p:strVal val="ppt_y-.1"/>
                                          </p:val>
                                        </p:tav>
                                      </p:tavLst>
                                    </p:anim>
                                    <p:set>
                                      <p:cBhvr>
                                        <p:cTn id="84" dur="1" fill="hold">
                                          <p:stCondLst>
                                            <p:cond delay="999"/>
                                          </p:stCondLst>
                                        </p:cTn>
                                        <p:tgtEl>
                                          <p:spTgt spid="32"/>
                                        </p:tgtEl>
                                        <p:attrNameLst>
                                          <p:attrName>style.visibility</p:attrName>
                                        </p:attrNameLst>
                                      </p:cBhvr>
                                      <p:to>
                                        <p:strVal val="hidden"/>
                                      </p:to>
                                    </p:set>
                                  </p:childTnLst>
                                </p:cTn>
                              </p:par>
                              <p:par>
                                <p:cTn id="85" presetID="47" presetClass="exit" presetSubtype="0" fill="hold" nodeType="withEffect">
                                  <p:stCondLst>
                                    <p:cond delay="0"/>
                                  </p:stCondLst>
                                  <p:childTnLst>
                                    <p:animEffect transition="out" filter="fade">
                                      <p:cBhvr>
                                        <p:cTn id="86" dur="1000"/>
                                        <p:tgtEl>
                                          <p:spTgt spid="10"/>
                                        </p:tgtEl>
                                      </p:cBhvr>
                                    </p:animEffect>
                                    <p:anim calcmode="lin" valueType="num">
                                      <p:cBhvr>
                                        <p:cTn id="87" dur="1000"/>
                                        <p:tgtEl>
                                          <p:spTgt spid="10"/>
                                        </p:tgtEl>
                                        <p:attrNameLst>
                                          <p:attrName>ppt_x</p:attrName>
                                        </p:attrNameLst>
                                      </p:cBhvr>
                                      <p:tavLst>
                                        <p:tav tm="0">
                                          <p:val>
                                            <p:strVal val="ppt_x"/>
                                          </p:val>
                                        </p:tav>
                                        <p:tav tm="100000">
                                          <p:val>
                                            <p:strVal val="ppt_x"/>
                                          </p:val>
                                        </p:tav>
                                      </p:tavLst>
                                    </p:anim>
                                    <p:anim calcmode="lin" valueType="num">
                                      <p:cBhvr>
                                        <p:cTn id="88" dur="1000"/>
                                        <p:tgtEl>
                                          <p:spTgt spid="10"/>
                                        </p:tgtEl>
                                        <p:attrNameLst>
                                          <p:attrName>ppt_y</p:attrName>
                                        </p:attrNameLst>
                                      </p:cBhvr>
                                      <p:tavLst>
                                        <p:tav tm="0">
                                          <p:val>
                                            <p:strVal val="ppt_y"/>
                                          </p:val>
                                        </p:tav>
                                        <p:tav tm="100000">
                                          <p:val>
                                            <p:strVal val="ppt_y-.1"/>
                                          </p:val>
                                        </p:tav>
                                      </p:tavLst>
                                    </p:anim>
                                    <p:set>
                                      <p:cBhvr>
                                        <p:cTn id="89" dur="1" fill="hold">
                                          <p:stCondLst>
                                            <p:cond delay="999"/>
                                          </p:stCondLst>
                                        </p:cTn>
                                        <p:tgtEl>
                                          <p:spTgt spid="1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21" grpId="0"/>
      <p:bldP spid="24" grpId="0" animBg="1"/>
      <p:bldP spid="28" grpId="0" animBg="1"/>
      <p:bldP spid="29" grpId="0" animBg="1"/>
      <p:bldP spid="30" grpId="0" animBg="1"/>
      <p:bldP spid="32" grpId="0"/>
      <p:bldP spid="20" grpId="0"/>
      <p:bldP spid="14" grpId="0" animBg="1"/>
      <p:bldP spid="15"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bf70f5ebf1a718aef076b27dd45a5b3.png"/>
          <p:cNvPicPr>
            <a:picLocks noChangeAspect="1"/>
          </p:cNvPicPr>
          <p:nvPr/>
        </p:nvPicPr>
        <p:blipFill>
          <a:blip r:embed="rId1" cstate="print"/>
          <a:stretch>
            <a:fillRect/>
          </a:stretch>
        </p:blipFill>
        <p:spPr>
          <a:xfrm>
            <a:off x="0" y="-1063052"/>
            <a:ext cx="12192000" cy="7924800"/>
          </a:xfrm>
          <a:prstGeom prst="rect">
            <a:avLst/>
          </a:prstGeom>
        </p:spPr>
      </p:pic>
      <p:pic>
        <p:nvPicPr>
          <p:cNvPr id="7" name="Picture 6" descr="e324d9d037662d64fc16b51b9bfbdbac.png"/>
          <p:cNvPicPr>
            <a:picLocks noChangeAspect="1"/>
          </p:cNvPicPr>
          <p:nvPr/>
        </p:nvPicPr>
        <p:blipFill>
          <a:blip r:embed="rId2" cstate="print"/>
          <a:stretch>
            <a:fillRect/>
          </a:stretch>
        </p:blipFill>
        <p:spPr>
          <a:xfrm>
            <a:off x="3810000" y="5334000"/>
            <a:ext cx="1905000" cy="2057400"/>
          </a:xfrm>
          <a:prstGeom prst="rect">
            <a:avLst/>
          </a:prstGeom>
        </p:spPr>
      </p:pic>
      <p:pic>
        <p:nvPicPr>
          <p:cNvPr id="4" name="Picture 3" descr="4f942a9486ec68153575dc78a42d480b.png"/>
          <p:cNvPicPr>
            <a:picLocks noChangeAspect="1"/>
          </p:cNvPicPr>
          <p:nvPr/>
        </p:nvPicPr>
        <p:blipFill>
          <a:blip r:embed="rId3" cstate="print"/>
          <a:stretch>
            <a:fillRect/>
          </a:stretch>
        </p:blipFill>
        <p:spPr>
          <a:xfrm>
            <a:off x="-990600" y="2514600"/>
            <a:ext cx="4114800" cy="3733800"/>
          </a:xfrm>
          <a:prstGeom prst="rect">
            <a:avLst/>
          </a:prstGeom>
        </p:spPr>
      </p:pic>
      <p:pic>
        <p:nvPicPr>
          <p:cNvPr id="8" name="Picture 7" descr="e324d9d037662d64fc16b51b9bfbdbac.png"/>
          <p:cNvPicPr>
            <a:picLocks noChangeAspect="1"/>
          </p:cNvPicPr>
          <p:nvPr/>
        </p:nvPicPr>
        <p:blipFill>
          <a:blip r:embed="rId4" cstate="print"/>
          <a:stretch>
            <a:fillRect/>
          </a:stretch>
        </p:blipFill>
        <p:spPr>
          <a:xfrm>
            <a:off x="6096000" y="5410200"/>
            <a:ext cx="1905000" cy="1923494"/>
          </a:xfrm>
          <a:prstGeom prst="rect">
            <a:avLst/>
          </a:prstGeom>
        </p:spPr>
      </p:pic>
      <p:pic>
        <p:nvPicPr>
          <p:cNvPr id="9" name="Picture 8" descr="e324d9d037662d64fc16b51b9bfbdbac.png"/>
          <p:cNvPicPr>
            <a:picLocks noChangeAspect="1"/>
          </p:cNvPicPr>
          <p:nvPr/>
        </p:nvPicPr>
        <p:blipFill>
          <a:blip r:embed="rId5" cstate="print"/>
          <a:stretch>
            <a:fillRect/>
          </a:stretch>
        </p:blipFill>
        <p:spPr>
          <a:xfrm>
            <a:off x="8458203" y="5486403"/>
            <a:ext cx="1811217" cy="1828801"/>
          </a:xfrm>
          <a:prstGeom prst="rect">
            <a:avLst/>
          </a:prstGeom>
        </p:spPr>
      </p:pic>
      <p:pic>
        <p:nvPicPr>
          <p:cNvPr id="5" name="Picture 4" descr="e324d9d037662d64fc16b51b9bfbdbac.png"/>
          <p:cNvPicPr>
            <a:picLocks noChangeAspect="1"/>
          </p:cNvPicPr>
          <p:nvPr/>
        </p:nvPicPr>
        <p:blipFill>
          <a:blip r:embed="rId4" cstate="print"/>
          <a:stretch>
            <a:fillRect/>
          </a:stretch>
        </p:blipFill>
        <p:spPr>
          <a:xfrm>
            <a:off x="1524000" y="5410200"/>
            <a:ext cx="1905000" cy="1923494"/>
          </a:xfrm>
          <a:prstGeom prst="rect">
            <a:avLst/>
          </a:prstGeom>
        </p:spPr>
      </p:pic>
      <p:pic>
        <p:nvPicPr>
          <p:cNvPr id="13" name="Picture 12" descr="e86f050d219b5585368f7ef298c00175.png"/>
          <p:cNvPicPr>
            <a:picLocks noChangeAspect="1"/>
          </p:cNvPicPr>
          <p:nvPr/>
        </p:nvPicPr>
        <p:blipFill>
          <a:blip r:embed="rId6" cstate="print"/>
          <a:stretch>
            <a:fillRect/>
          </a:stretch>
        </p:blipFill>
        <p:spPr>
          <a:xfrm>
            <a:off x="8610600" y="4953000"/>
            <a:ext cx="1752600" cy="1752600"/>
          </a:xfrm>
          <a:prstGeom prst="rect">
            <a:avLst/>
          </a:prstGeom>
        </p:spPr>
      </p:pic>
      <p:pic>
        <p:nvPicPr>
          <p:cNvPr id="11" name="Picture 10" descr="e86f050d219b5585368f7ef298c00175.png"/>
          <p:cNvPicPr>
            <a:picLocks noChangeAspect="1"/>
          </p:cNvPicPr>
          <p:nvPr/>
        </p:nvPicPr>
        <p:blipFill>
          <a:blip r:embed="rId7" cstate="print"/>
          <a:stretch>
            <a:fillRect/>
          </a:stretch>
        </p:blipFill>
        <p:spPr>
          <a:xfrm>
            <a:off x="3962400" y="4953000"/>
            <a:ext cx="1752600" cy="1676400"/>
          </a:xfrm>
          <a:prstGeom prst="rect">
            <a:avLst/>
          </a:prstGeom>
        </p:spPr>
      </p:pic>
      <p:sp>
        <p:nvSpPr>
          <p:cNvPr id="17" name="Rectangle 16"/>
          <p:cNvSpPr/>
          <p:nvPr/>
        </p:nvSpPr>
        <p:spPr>
          <a:xfrm>
            <a:off x="1524000" y="0"/>
            <a:ext cx="9144000" cy="158545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UTM Avo" panose="02040603050506020204" pitchFamily="18"/>
                <a:cs typeface="Arial" panose="020B0604020202020204" pitchFamily="34" charset="0"/>
              </a:rPr>
              <a:t>Câu</a:t>
            </a:r>
            <a:r>
              <a:rPr lang="en-US" sz="2800" b="1" dirty="0">
                <a:solidFill>
                  <a:schemeClr val="tx1"/>
                </a:solidFill>
                <a:latin typeface="UTM Avo" panose="02040603050506020204" pitchFamily="18"/>
                <a:cs typeface="Arial" panose="020B0604020202020204" pitchFamily="34" charset="0"/>
              </a:rPr>
              <a:t> 2: </a:t>
            </a:r>
            <a:r>
              <a:rPr lang="en-US" sz="2800" dirty="0" err="1">
                <a:solidFill>
                  <a:schemeClr val="tx1"/>
                </a:solidFill>
                <a:latin typeface="UTM Avo" panose="02040603050506020204" pitchFamily="18"/>
                <a:cs typeface="Arial" panose="020B0604020202020204" pitchFamily="34" charset="0"/>
              </a:rPr>
              <a:t>Dòng</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sông</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chảy</a:t>
            </a:r>
            <a:r>
              <a:rPr lang="en-US" sz="2800" dirty="0">
                <a:solidFill>
                  <a:schemeClr val="tx1"/>
                </a:solidFill>
                <a:latin typeface="UTM Avo" panose="02040603050506020204" pitchFamily="18"/>
                <a:cs typeface="Arial" panose="020B0604020202020204" pitchFamily="34" charset="0"/>
              </a:rPr>
              <a:t> qua </a:t>
            </a:r>
            <a:r>
              <a:rPr lang="en-US" sz="2800" dirty="0" err="1">
                <a:solidFill>
                  <a:schemeClr val="tx1"/>
                </a:solidFill>
                <a:latin typeface="UTM Avo" panose="02040603050506020204" pitchFamily="18"/>
                <a:cs typeface="Arial" panose="020B0604020202020204" pitchFamily="34" charset="0"/>
              </a:rPr>
              <a:t>phố</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cổ</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Hội</a:t>
            </a:r>
            <a:r>
              <a:rPr lang="en-US" sz="2800" dirty="0">
                <a:solidFill>
                  <a:schemeClr val="tx1"/>
                </a:solidFill>
                <a:latin typeface="UTM Avo" panose="02040603050506020204" pitchFamily="18"/>
                <a:cs typeface="Arial" panose="020B0604020202020204" pitchFamily="34" charset="0"/>
              </a:rPr>
              <a:t> An </a:t>
            </a:r>
            <a:br>
              <a:rPr lang="en-US" sz="2800" dirty="0">
                <a:solidFill>
                  <a:schemeClr val="tx1"/>
                </a:solidFill>
                <a:latin typeface="UTM Avo" panose="02040603050506020204" pitchFamily="18"/>
                <a:cs typeface="Arial" panose="020B0604020202020204" pitchFamily="34" charset="0"/>
              </a:rPr>
            </a:br>
            <a:r>
              <a:rPr lang="en-US" sz="2800" dirty="0" err="1">
                <a:solidFill>
                  <a:schemeClr val="tx1"/>
                </a:solidFill>
                <a:latin typeface="UTM Avo" panose="02040603050506020204" pitchFamily="18"/>
                <a:cs typeface="Arial" panose="020B0604020202020204" pitchFamily="34" charset="0"/>
              </a:rPr>
              <a:t>là</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dòng</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sông</a:t>
            </a:r>
            <a:r>
              <a:rPr lang="en-US" sz="2800" dirty="0">
                <a:solidFill>
                  <a:schemeClr val="tx1"/>
                </a:solidFill>
                <a:latin typeface="UTM Avo" panose="02040603050506020204" pitchFamily="18"/>
                <a:cs typeface="Arial" panose="020B0604020202020204" pitchFamily="34" charset="0"/>
              </a:rPr>
              <a:t> </a:t>
            </a:r>
            <a:r>
              <a:rPr lang="en-US" sz="2800" dirty="0" err="1">
                <a:solidFill>
                  <a:schemeClr val="tx1"/>
                </a:solidFill>
                <a:latin typeface="UTM Avo" panose="02040603050506020204" pitchFamily="18"/>
                <a:cs typeface="Arial" panose="020B0604020202020204" pitchFamily="34" charset="0"/>
              </a:rPr>
              <a:t>nào</a:t>
            </a:r>
            <a:r>
              <a:rPr lang="en-US" sz="2800" dirty="0">
                <a:solidFill>
                  <a:schemeClr val="tx1"/>
                </a:solidFill>
                <a:latin typeface="UTM Avo" panose="02040603050506020204" pitchFamily="18"/>
                <a:cs typeface="Arial" panose="020B0604020202020204" pitchFamily="34" charset="0"/>
              </a:rPr>
              <a:t>?</a:t>
            </a:r>
            <a:endParaRPr lang="en-US" sz="2800" dirty="0">
              <a:solidFill>
                <a:schemeClr val="tx1"/>
              </a:solidFill>
              <a:latin typeface="UTM Avo" panose="02040603050506020204" pitchFamily="18"/>
              <a:cs typeface="Arial" panose="020B0604020202020204" pitchFamily="34" charset="0"/>
            </a:endParaRPr>
          </a:p>
        </p:txBody>
      </p:sp>
      <p:sp>
        <p:nvSpPr>
          <p:cNvPr id="19" name="TextBox 18"/>
          <p:cNvSpPr txBox="1"/>
          <p:nvPr/>
        </p:nvSpPr>
        <p:spPr>
          <a:xfrm>
            <a:off x="4343400" y="54102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 B</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1" name="TextBox 20"/>
          <p:cNvSpPr txBox="1"/>
          <p:nvPr/>
        </p:nvSpPr>
        <p:spPr>
          <a:xfrm>
            <a:off x="9067800" y="54864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D</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4" name="Rectangle 23"/>
          <p:cNvSpPr/>
          <p:nvPr/>
        </p:nvSpPr>
        <p:spPr>
          <a:xfrm>
            <a:off x="1524000" y="1707127"/>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n-US" sz="2400" dirty="0">
                <a:solidFill>
                  <a:schemeClr val="tx1"/>
                </a:solidFill>
                <a:latin typeface="UTM Avo" panose="02040603050506020204" pitchFamily="18"/>
                <a:cs typeface="Arial" panose="020B0604020202020204" pitchFamily="34" charset="0"/>
              </a:rPr>
              <a:t>A. </a:t>
            </a:r>
            <a:r>
              <a:rPr lang="en-US" sz="2400" dirty="0" err="1">
                <a:solidFill>
                  <a:schemeClr val="tx1"/>
                </a:solidFill>
                <a:latin typeface="UTM Avo" panose="02040603050506020204" pitchFamily="18"/>
                <a:cs typeface="Arial" panose="020B0604020202020204" pitchFamily="34" charset="0"/>
              </a:rPr>
              <a:t>Sông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Chảy</a:t>
            </a:r>
            <a:r>
              <a:rPr lang="en-US" sz="2400"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cs typeface="Arial" panose="020B0604020202020204" pitchFamily="34" charset="0"/>
            </a:endParaRPr>
          </a:p>
        </p:txBody>
      </p:sp>
      <p:sp>
        <p:nvSpPr>
          <p:cNvPr id="28" name="Rectangle 27"/>
          <p:cNvSpPr/>
          <p:nvPr/>
        </p:nvSpPr>
        <p:spPr>
          <a:xfrm>
            <a:off x="1524000" y="2469127"/>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B. </a:t>
            </a:r>
            <a:r>
              <a:rPr lang="en-US" sz="2400" dirty="0" err="1">
                <a:solidFill>
                  <a:schemeClr val="tx1"/>
                </a:solidFill>
                <a:latin typeface="UTM Avo" panose="02040603050506020204" pitchFamily="18"/>
                <a:cs typeface="Arial" panose="020B0604020202020204" pitchFamily="34" charset="0"/>
              </a:rPr>
              <a:t>Sông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Cửa</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Đại</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sp>
        <p:nvSpPr>
          <p:cNvPr id="29" name="Rectangle 28"/>
          <p:cNvSpPr/>
          <p:nvPr/>
        </p:nvSpPr>
        <p:spPr>
          <a:xfrm>
            <a:off x="6705600" y="1707127"/>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C. </a:t>
            </a:r>
            <a:r>
              <a:rPr lang="en-US" sz="2400" dirty="0" err="1">
                <a:solidFill>
                  <a:schemeClr val="tx1"/>
                </a:solidFill>
                <a:latin typeface="UTM Avo" panose="02040603050506020204" pitchFamily="18"/>
                <a:cs typeface="Arial" panose="020B0604020202020204" pitchFamily="34" charset="0"/>
              </a:rPr>
              <a:t>Sông</a:t>
            </a:r>
            <a:r>
              <a:rPr lang="en-US" sz="2400" dirty="0">
                <a:solidFill>
                  <a:schemeClr val="tx1"/>
                </a:solidFill>
                <a:latin typeface="UTM Avo" panose="02040603050506020204" pitchFamily="18"/>
                <a:cs typeface="Arial" panose="020B0604020202020204" pitchFamily="34" charset="0"/>
              </a:rPr>
              <a:t> Thu </a:t>
            </a:r>
            <a:r>
              <a:rPr lang="en-US" sz="2400" dirty="0" err="1">
                <a:solidFill>
                  <a:schemeClr val="tx1"/>
                </a:solidFill>
                <a:latin typeface="UTM Avo" panose="02040603050506020204" pitchFamily="18"/>
                <a:cs typeface="Arial" panose="020B0604020202020204" pitchFamily="34" charset="0"/>
              </a:rPr>
              <a:t>Bồn</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sp>
        <p:nvSpPr>
          <p:cNvPr id="30" name="Rectangle 29"/>
          <p:cNvSpPr/>
          <p:nvPr/>
        </p:nvSpPr>
        <p:spPr>
          <a:xfrm>
            <a:off x="6705600" y="2469127"/>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D. </a:t>
            </a:r>
            <a:r>
              <a:rPr lang="en-US" sz="2400" dirty="0" err="1">
                <a:solidFill>
                  <a:schemeClr val="tx1"/>
                </a:solidFill>
                <a:latin typeface="UTM Avo" panose="02040603050506020204" pitchFamily="18"/>
                <a:cs typeface="Arial" panose="020B0604020202020204" pitchFamily="34" charset="0"/>
              </a:rPr>
              <a:t>Sông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Thị</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Vải</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pic>
        <p:nvPicPr>
          <p:cNvPr id="10" name="Picture 9" descr="e86f050d219b5585368f7ef298c00175.png"/>
          <p:cNvPicPr>
            <a:picLocks noChangeAspect="1"/>
          </p:cNvPicPr>
          <p:nvPr/>
        </p:nvPicPr>
        <p:blipFill>
          <a:blip r:embed="rId8"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A</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pic>
        <p:nvPicPr>
          <p:cNvPr id="31" name="Picture 30" descr="ca.png"/>
          <p:cNvPicPr>
            <a:picLocks noChangeAspect="1"/>
          </p:cNvPicPr>
          <p:nvPr/>
        </p:nvPicPr>
        <p:blipFill>
          <a:blip r:embed="rId9" cstate="print"/>
          <a:stretch>
            <a:fillRect/>
          </a:stretch>
        </p:blipFill>
        <p:spPr>
          <a:xfrm>
            <a:off x="6781800" y="5867403"/>
            <a:ext cx="533400" cy="473671"/>
          </a:xfrm>
          <a:prstGeom prst="rect">
            <a:avLst/>
          </a:prstGeom>
        </p:spPr>
      </p:pic>
      <p:pic>
        <p:nvPicPr>
          <p:cNvPr id="12" name="Picture 11" descr="e86f050d219b5585368f7ef298c00175.png"/>
          <p:cNvPicPr>
            <a:picLocks noChangeAspect="1"/>
          </p:cNvPicPr>
          <p:nvPr/>
        </p:nvPicPr>
        <p:blipFill>
          <a:blip r:embed="rId10" cstate="print"/>
          <a:stretch>
            <a:fillRect/>
          </a:stretch>
        </p:blipFill>
        <p:spPr>
          <a:xfrm>
            <a:off x="6324600" y="5029200"/>
            <a:ext cx="1676400" cy="1676400"/>
          </a:xfrm>
          <a:prstGeom prst="rect">
            <a:avLst/>
          </a:prstGeom>
        </p:spPr>
      </p:pic>
      <p:sp>
        <p:nvSpPr>
          <p:cNvPr id="20" name="TextBox 19"/>
          <p:cNvSpPr txBox="1"/>
          <p:nvPr/>
        </p:nvSpPr>
        <p:spPr>
          <a:xfrm>
            <a:off x="6705600" y="55626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C</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14" name="Rectangle 13"/>
          <p:cNvSpPr/>
          <p:nvPr/>
        </p:nvSpPr>
        <p:spPr>
          <a:xfrm>
            <a:off x="4038600" y="541020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5" name="Rectangle 14"/>
          <p:cNvSpPr/>
          <p:nvPr/>
        </p:nvSpPr>
        <p:spPr>
          <a:xfrm>
            <a:off x="1696168" y="5529937"/>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8" name="Rectangle 17"/>
          <p:cNvSpPr/>
          <p:nvPr/>
        </p:nvSpPr>
        <p:spPr>
          <a:xfrm>
            <a:off x="8716111" y="545812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22" name="Picture 21" descr="Logo, company name&#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grpId="0" nodeType="clickEffect">
                                  <p:stCondLst>
                                    <p:cond delay="0"/>
                                  </p:stCondLst>
                                  <p:childTnLst>
                                    <p:animEffect transition="out" filter="fade">
                                      <p:cBhvr>
                                        <p:cTn id="25" dur="1000"/>
                                        <p:tgtEl>
                                          <p:spTgt spid="19"/>
                                        </p:tgtEl>
                                      </p:cBhvr>
                                    </p:animEffect>
                                    <p:anim calcmode="lin" valueType="num">
                                      <p:cBhvr>
                                        <p:cTn id="26" dur="1000"/>
                                        <p:tgtEl>
                                          <p:spTgt spid="19"/>
                                        </p:tgtEl>
                                        <p:attrNameLst>
                                          <p:attrName>ppt_x</p:attrName>
                                        </p:attrNameLst>
                                      </p:cBhvr>
                                      <p:tavLst>
                                        <p:tav tm="0">
                                          <p:val>
                                            <p:strVal val="ppt_x"/>
                                          </p:val>
                                        </p:tav>
                                        <p:tav tm="100000">
                                          <p:val>
                                            <p:strVal val="ppt_x"/>
                                          </p:val>
                                        </p:tav>
                                      </p:tavLst>
                                    </p:anim>
                                    <p:anim calcmode="lin" valueType="num">
                                      <p:cBhvr>
                                        <p:cTn id="27" dur="1000"/>
                                        <p:tgtEl>
                                          <p:spTgt spid="19"/>
                                        </p:tgtEl>
                                        <p:attrNameLst>
                                          <p:attrName>ppt_y</p:attrName>
                                        </p:attrNameLst>
                                      </p:cBhvr>
                                      <p:tavLst>
                                        <p:tav tm="0">
                                          <p:val>
                                            <p:strVal val="ppt_y"/>
                                          </p:val>
                                        </p:tav>
                                        <p:tav tm="100000">
                                          <p:val>
                                            <p:strVal val="ppt_y-.1"/>
                                          </p:val>
                                        </p:tav>
                                      </p:tavLst>
                                    </p:anim>
                                    <p:set>
                                      <p:cBhvr>
                                        <p:cTn id="28" dur="1" fill="hold">
                                          <p:stCondLst>
                                            <p:cond delay="999"/>
                                          </p:stCondLst>
                                        </p:cTn>
                                        <p:tgtEl>
                                          <p:spTgt spid="19"/>
                                        </p:tgtEl>
                                        <p:attrNameLst>
                                          <p:attrName>style.visibility</p:attrName>
                                        </p:attrNameLst>
                                      </p:cBhvr>
                                      <p:to>
                                        <p:strVal val="hidden"/>
                                      </p:to>
                                    </p:set>
                                  </p:childTnLst>
                                </p:cTn>
                              </p:par>
                              <p:par>
                                <p:cTn id="29" presetID="47" presetClass="exit" presetSubtype="0" fill="hold" nodeType="withEffect">
                                  <p:stCondLst>
                                    <p:cond delay="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grpId="0" nodeType="clickEffect">
                                  <p:stCondLst>
                                    <p:cond delay="0"/>
                                  </p:stCondLst>
                                  <p:childTnLst>
                                    <p:animEffect transition="out" filter="fade">
                                      <p:cBhvr>
                                        <p:cTn id="41" dur="1000"/>
                                        <p:tgtEl>
                                          <p:spTgt spid="20"/>
                                        </p:tgtEl>
                                      </p:cBhvr>
                                    </p:animEffect>
                                    <p:anim calcmode="lin" valueType="num">
                                      <p:cBhvr>
                                        <p:cTn id="42" dur="1000"/>
                                        <p:tgtEl>
                                          <p:spTgt spid="20"/>
                                        </p:tgtEl>
                                        <p:attrNameLst>
                                          <p:attrName>ppt_x</p:attrName>
                                        </p:attrNameLst>
                                      </p:cBhvr>
                                      <p:tavLst>
                                        <p:tav tm="0">
                                          <p:val>
                                            <p:strVal val="ppt_x"/>
                                          </p:val>
                                        </p:tav>
                                        <p:tav tm="100000">
                                          <p:val>
                                            <p:strVal val="ppt_x"/>
                                          </p:val>
                                        </p:tav>
                                      </p:tavLst>
                                    </p:anim>
                                    <p:anim calcmode="lin" valueType="num">
                                      <p:cBhvr>
                                        <p:cTn id="43" dur="1000"/>
                                        <p:tgtEl>
                                          <p:spTgt spid="20"/>
                                        </p:tgtEl>
                                        <p:attrNameLst>
                                          <p:attrName>ppt_y</p:attrName>
                                        </p:attrNameLst>
                                      </p:cBhvr>
                                      <p:tavLst>
                                        <p:tav tm="0">
                                          <p:val>
                                            <p:strVal val="ppt_y"/>
                                          </p:val>
                                        </p:tav>
                                        <p:tav tm="100000">
                                          <p:val>
                                            <p:strVal val="ppt_y-.1"/>
                                          </p:val>
                                        </p:tav>
                                      </p:tavLst>
                                    </p:anim>
                                    <p:set>
                                      <p:cBhvr>
                                        <p:cTn id="4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13" name="dung .wav"/>
                                        </p:tgtEl>
                                      </p:cMediaNode>
                                    </p:audio>
                                  </p:subTnLst>
                                </p:cTn>
                              </p:par>
                              <p:par>
                                <p:cTn id="45" presetID="47" presetClass="exit" presetSubtype="0" fill="hold" nodeType="with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0"/>
                                        <p:tgtEl>
                                          <p:spTgt spid="12"/>
                                        </p:tgtEl>
                                        <p:attrNameLst>
                                          <p:attrName>ppt_y</p:attrName>
                                        </p:attrNameLst>
                                      </p:cBhvr>
                                      <p:tavLst>
                                        <p:tav tm="0">
                                          <p:val>
                                            <p:strVal val="ppt_y"/>
                                          </p:val>
                                        </p:tav>
                                        <p:tav tm="100000">
                                          <p:val>
                                            <p:strVal val="ppt_y-.1"/>
                                          </p:val>
                                        </p:tav>
                                      </p:tavLst>
                                    </p:anim>
                                    <p:set>
                                      <p:cBhvr>
                                        <p:cTn id="49" dur="1" fill="hold">
                                          <p:stCondLst>
                                            <p:cond delay="999"/>
                                          </p:stCondLst>
                                        </p:cTn>
                                        <p:tgtEl>
                                          <p:spTgt spid="12"/>
                                        </p:tgtEl>
                                        <p:attrNameLst>
                                          <p:attrName>style.visibility</p:attrName>
                                        </p:attrNameLst>
                                      </p:cBhvr>
                                      <p:to>
                                        <p:strVal val="hidden"/>
                                      </p:to>
                                    </p:set>
                                  </p:childTnLst>
                                </p:cTn>
                              </p:par>
                            </p:childTnLst>
                          </p:cTn>
                        </p:par>
                        <p:par>
                          <p:cTn id="50" fill="hold">
                            <p:stCondLst>
                              <p:cond delay="1000"/>
                            </p:stCondLst>
                            <p:childTnLst>
                              <p:par>
                                <p:cTn id="51" presetID="42" presetClass="path" presetSubtype="0" accel="50000" decel="50000" fill="hold" nodeType="afterEffect">
                                  <p:stCondLst>
                                    <p:cond delay="0"/>
                                  </p:stCondLst>
                                  <p:childTnLst>
                                    <p:animMotion origin="layout" path="M 2.77556E-17 1.11111E-6 L 0.24245 0.02778 " pathEditMode="relative" rAng="0" ptsTypes="AA">
                                      <p:cBhvr>
                                        <p:cTn id="52" dur="2000" fill="hold"/>
                                        <p:tgtEl>
                                          <p:spTgt spid="4"/>
                                        </p:tgtEl>
                                        <p:attrNameLst>
                                          <p:attrName>ppt_x</p:attrName>
                                          <p:attrName>ppt_y</p:attrName>
                                        </p:attrNameLst>
                                      </p:cBhvr>
                                      <p:rCtr x="12122" y="1389"/>
                                    </p:animMotion>
                                  </p:childTnLst>
                                </p:cTn>
                              </p:par>
                              <p:par>
                                <p:cTn id="53" presetID="0" presetClass="path" presetSubtype="0" accel="50000" decel="50000" fill="hold" nodeType="withEffect">
                                  <p:stCondLst>
                                    <p:cond delay="0"/>
                                  </p:stCondLst>
                                  <p:childTnLst>
                                    <p:animMotion origin="layout" path="M 3.33333E-6 3.7037E-6 C 0.04687 -0.03473 0.09375 -0.06922 0.10937 -0.10973 C 0.125 -0.15024 0.12465 -0.21528 0.09375 -0.24399 C 0.06284 -0.27246 -0.03889 -0.29005 -0.07657 -0.28195 C -0.11424 -0.27385 -0.12361 -0.23426 -0.13282 -0.19468 " pathEditMode="relative" rAng="0" ptsTypes="aaaaA">
                                      <p:cBhvr>
                                        <p:cTn id="54" dur="2000" fill="hold"/>
                                        <p:tgtEl>
                                          <p:spTgt spid="31"/>
                                        </p:tgtEl>
                                        <p:attrNameLst>
                                          <p:attrName>ppt_x</p:attrName>
                                          <p:attrName>ppt_y</p:attrName>
                                        </p:attrNameLst>
                                      </p:cBhvr>
                                      <p:rCtr x="-400" y="-14500"/>
                                    </p:animMotion>
                                  </p:childTnLst>
                                </p:cTn>
                              </p:par>
                            </p:childTnLst>
                          </p:cTn>
                        </p:par>
                        <p:par>
                          <p:cTn id="55" fill="hold">
                            <p:stCondLst>
                              <p:cond delay="3000"/>
                            </p:stCondLst>
                            <p:childTnLst>
                              <p:par>
                                <p:cTn id="56" presetID="47" presetClass="exit" presetSubtype="0" fill="hold" nodeType="afterEffect">
                                  <p:stCondLst>
                                    <p:cond delay="0"/>
                                  </p:stCondLst>
                                  <p:childTnLst>
                                    <p:animEffect transition="out" filter="fade">
                                      <p:cBhvr>
                                        <p:cTn id="57" dur="2000"/>
                                        <p:tgtEl>
                                          <p:spTgt spid="31"/>
                                        </p:tgtEl>
                                      </p:cBhvr>
                                    </p:animEffect>
                                    <p:anim calcmode="lin" valueType="num">
                                      <p:cBhvr>
                                        <p:cTn id="58" dur="2000"/>
                                        <p:tgtEl>
                                          <p:spTgt spid="31"/>
                                        </p:tgtEl>
                                        <p:attrNameLst>
                                          <p:attrName>ppt_x</p:attrName>
                                        </p:attrNameLst>
                                      </p:cBhvr>
                                      <p:tavLst>
                                        <p:tav tm="0">
                                          <p:val>
                                            <p:strVal val="ppt_x"/>
                                          </p:val>
                                        </p:tav>
                                        <p:tav tm="100000">
                                          <p:val>
                                            <p:strVal val="ppt_x"/>
                                          </p:val>
                                        </p:tav>
                                      </p:tavLst>
                                    </p:anim>
                                    <p:anim calcmode="lin" valueType="num">
                                      <p:cBhvr>
                                        <p:cTn id="59" dur="2000"/>
                                        <p:tgtEl>
                                          <p:spTgt spid="31"/>
                                        </p:tgtEl>
                                        <p:attrNameLst>
                                          <p:attrName>ppt_y</p:attrName>
                                        </p:attrNameLst>
                                      </p:cBhvr>
                                      <p:tavLst>
                                        <p:tav tm="0">
                                          <p:val>
                                            <p:strVal val="ppt_y"/>
                                          </p:val>
                                        </p:tav>
                                        <p:tav tm="100000">
                                          <p:val>
                                            <p:strVal val="ppt_y-.1"/>
                                          </p:val>
                                        </p:tav>
                                      </p:tavLst>
                                    </p:anim>
                                    <p:set>
                                      <p:cBhvr>
                                        <p:cTn id="60"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grpId="0" nodeType="clickEffect">
                                  <p:stCondLst>
                                    <p:cond delay="0"/>
                                  </p:stCondLst>
                                  <p:childTnLst>
                                    <p:animEffect transition="out" filter="fade">
                                      <p:cBhvr>
                                        <p:cTn id="65" dur="1000"/>
                                        <p:tgtEl>
                                          <p:spTgt spid="21"/>
                                        </p:tgtEl>
                                      </p:cBhvr>
                                    </p:animEffect>
                                    <p:anim calcmode="lin" valueType="num">
                                      <p:cBhvr>
                                        <p:cTn id="66" dur="1000"/>
                                        <p:tgtEl>
                                          <p:spTgt spid="21"/>
                                        </p:tgtEl>
                                        <p:attrNameLst>
                                          <p:attrName>ppt_x</p:attrName>
                                        </p:attrNameLst>
                                      </p:cBhvr>
                                      <p:tavLst>
                                        <p:tav tm="0">
                                          <p:val>
                                            <p:strVal val="ppt_x"/>
                                          </p:val>
                                        </p:tav>
                                        <p:tav tm="100000">
                                          <p:val>
                                            <p:strVal val="ppt_x"/>
                                          </p:val>
                                        </p:tav>
                                      </p:tavLst>
                                    </p:anim>
                                    <p:anim calcmode="lin" valueType="num">
                                      <p:cBhvr>
                                        <p:cTn id="67" dur="1000"/>
                                        <p:tgtEl>
                                          <p:spTgt spid="21"/>
                                        </p:tgtEl>
                                        <p:attrNameLst>
                                          <p:attrName>ppt_y</p:attrName>
                                        </p:attrNameLst>
                                      </p:cBhvr>
                                      <p:tavLst>
                                        <p:tav tm="0">
                                          <p:val>
                                            <p:strVal val="ppt_y"/>
                                          </p:val>
                                        </p:tav>
                                        <p:tav tm="100000">
                                          <p:val>
                                            <p:strVal val="ppt_y-.1"/>
                                          </p:val>
                                        </p:tav>
                                      </p:tavLst>
                                    </p:anim>
                                    <p:set>
                                      <p:cBhvr>
                                        <p:cTn id="68" dur="1" fill="hold">
                                          <p:stCondLst>
                                            <p:cond delay="999"/>
                                          </p:stCondLst>
                                        </p:cTn>
                                        <p:tgtEl>
                                          <p:spTgt spid="21"/>
                                        </p:tgtEl>
                                        <p:attrNameLst>
                                          <p:attrName>style.visibility</p:attrName>
                                        </p:attrNameLst>
                                      </p:cBhvr>
                                      <p:to>
                                        <p:strVal val="hidden"/>
                                      </p:to>
                                    </p:set>
                                  </p:childTnLst>
                                </p:cTn>
                              </p:par>
                              <p:par>
                                <p:cTn id="69" presetID="47" presetClass="exit" presetSubtype="0" fill="hold" nodeType="withEffect">
                                  <p:stCondLst>
                                    <p:cond delay="0"/>
                                  </p:stCondLst>
                                  <p:childTnLst>
                                    <p:animEffect transition="out" filter="fade">
                                      <p:cBhvr>
                                        <p:cTn id="70" dur="1000"/>
                                        <p:tgtEl>
                                          <p:spTgt spid="13"/>
                                        </p:tgtEl>
                                      </p:cBhvr>
                                    </p:animEffect>
                                    <p:anim calcmode="lin" valueType="num">
                                      <p:cBhvr>
                                        <p:cTn id="71" dur="1000"/>
                                        <p:tgtEl>
                                          <p:spTgt spid="13"/>
                                        </p:tgtEl>
                                        <p:attrNameLst>
                                          <p:attrName>ppt_x</p:attrName>
                                        </p:attrNameLst>
                                      </p:cBhvr>
                                      <p:tavLst>
                                        <p:tav tm="0">
                                          <p:val>
                                            <p:strVal val="ppt_x"/>
                                          </p:val>
                                        </p:tav>
                                        <p:tav tm="100000">
                                          <p:val>
                                            <p:strVal val="ppt_x"/>
                                          </p:val>
                                        </p:tav>
                                      </p:tavLst>
                                    </p:anim>
                                    <p:anim calcmode="lin" valueType="num">
                                      <p:cBhvr>
                                        <p:cTn id="72" dur="1000"/>
                                        <p:tgtEl>
                                          <p:spTgt spid="13"/>
                                        </p:tgtEl>
                                        <p:attrNameLst>
                                          <p:attrName>ppt_y</p:attrName>
                                        </p:attrNameLst>
                                      </p:cBhvr>
                                      <p:tavLst>
                                        <p:tav tm="0">
                                          <p:val>
                                            <p:strVal val="ppt_y"/>
                                          </p:val>
                                        </p:tav>
                                        <p:tav tm="100000">
                                          <p:val>
                                            <p:strVal val="ppt_y-.1"/>
                                          </p:val>
                                        </p:tav>
                                      </p:tavLst>
                                    </p:anim>
                                    <p:set>
                                      <p:cBhvr>
                                        <p:cTn id="73" dur="1" fill="hold">
                                          <p:stCondLst>
                                            <p:cond delay="999"/>
                                          </p:stCondLst>
                                        </p:cTn>
                                        <p:tgtEl>
                                          <p:spTgt spid="13"/>
                                        </p:tgtEl>
                                        <p:attrNameLst>
                                          <p:attrName>style.visibility</p:attrName>
                                        </p:attrNameLst>
                                      </p:cBhvr>
                                      <p:to>
                                        <p:strVal val="hidden"/>
                                      </p:to>
                                    </p:set>
                                  </p:childTnLst>
                                </p:cTn>
                              </p:par>
                            </p:childTnLst>
                          </p:cTn>
                        </p:par>
                        <p:par>
                          <p:cTn id="74" fill="hold">
                            <p:stCondLst>
                              <p:cond delay="1000"/>
                            </p:stCondLst>
                            <p:childTnLst>
                              <p:par>
                                <p:cTn id="75" presetID="1" presetClass="entr" presetSubtype="0"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47" presetClass="exit" presetSubtype="0" fill="hold" grpId="0" nodeType="clickEffect">
                                  <p:stCondLst>
                                    <p:cond delay="0"/>
                                  </p:stCondLst>
                                  <p:childTnLst>
                                    <p:animEffect transition="out" filter="fade">
                                      <p:cBhvr>
                                        <p:cTn id="81" dur="1000"/>
                                        <p:tgtEl>
                                          <p:spTgt spid="32"/>
                                        </p:tgtEl>
                                      </p:cBhvr>
                                    </p:animEffect>
                                    <p:anim calcmode="lin" valueType="num">
                                      <p:cBhvr>
                                        <p:cTn id="82" dur="1000"/>
                                        <p:tgtEl>
                                          <p:spTgt spid="32"/>
                                        </p:tgtEl>
                                        <p:attrNameLst>
                                          <p:attrName>ppt_x</p:attrName>
                                        </p:attrNameLst>
                                      </p:cBhvr>
                                      <p:tavLst>
                                        <p:tav tm="0">
                                          <p:val>
                                            <p:strVal val="ppt_x"/>
                                          </p:val>
                                        </p:tav>
                                        <p:tav tm="100000">
                                          <p:val>
                                            <p:strVal val="ppt_x"/>
                                          </p:val>
                                        </p:tav>
                                      </p:tavLst>
                                    </p:anim>
                                    <p:anim calcmode="lin" valueType="num">
                                      <p:cBhvr>
                                        <p:cTn id="83" dur="1000"/>
                                        <p:tgtEl>
                                          <p:spTgt spid="32"/>
                                        </p:tgtEl>
                                        <p:attrNameLst>
                                          <p:attrName>ppt_y</p:attrName>
                                        </p:attrNameLst>
                                      </p:cBhvr>
                                      <p:tavLst>
                                        <p:tav tm="0">
                                          <p:val>
                                            <p:strVal val="ppt_y"/>
                                          </p:val>
                                        </p:tav>
                                        <p:tav tm="100000">
                                          <p:val>
                                            <p:strVal val="ppt_y-.1"/>
                                          </p:val>
                                        </p:tav>
                                      </p:tavLst>
                                    </p:anim>
                                    <p:set>
                                      <p:cBhvr>
                                        <p:cTn id="84" dur="1" fill="hold">
                                          <p:stCondLst>
                                            <p:cond delay="999"/>
                                          </p:stCondLst>
                                        </p:cTn>
                                        <p:tgtEl>
                                          <p:spTgt spid="32"/>
                                        </p:tgtEl>
                                        <p:attrNameLst>
                                          <p:attrName>style.visibility</p:attrName>
                                        </p:attrNameLst>
                                      </p:cBhvr>
                                      <p:to>
                                        <p:strVal val="hidden"/>
                                      </p:to>
                                    </p:set>
                                  </p:childTnLst>
                                </p:cTn>
                              </p:par>
                              <p:par>
                                <p:cTn id="85" presetID="47" presetClass="exit" presetSubtype="0" fill="hold" nodeType="withEffect">
                                  <p:stCondLst>
                                    <p:cond delay="0"/>
                                  </p:stCondLst>
                                  <p:childTnLst>
                                    <p:animEffect transition="out" filter="fade">
                                      <p:cBhvr>
                                        <p:cTn id="86" dur="1000"/>
                                        <p:tgtEl>
                                          <p:spTgt spid="10"/>
                                        </p:tgtEl>
                                      </p:cBhvr>
                                    </p:animEffect>
                                    <p:anim calcmode="lin" valueType="num">
                                      <p:cBhvr>
                                        <p:cTn id="87" dur="1000"/>
                                        <p:tgtEl>
                                          <p:spTgt spid="10"/>
                                        </p:tgtEl>
                                        <p:attrNameLst>
                                          <p:attrName>ppt_x</p:attrName>
                                        </p:attrNameLst>
                                      </p:cBhvr>
                                      <p:tavLst>
                                        <p:tav tm="0">
                                          <p:val>
                                            <p:strVal val="ppt_x"/>
                                          </p:val>
                                        </p:tav>
                                        <p:tav tm="100000">
                                          <p:val>
                                            <p:strVal val="ppt_x"/>
                                          </p:val>
                                        </p:tav>
                                      </p:tavLst>
                                    </p:anim>
                                    <p:anim calcmode="lin" valueType="num">
                                      <p:cBhvr>
                                        <p:cTn id="88" dur="1000"/>
                                        <p:tgtEl>
                                          <p:spTgt spid="10"/>
                                        </p:tgtEl>
                                        <p:attrNameLst>
                                          <p:attrName>ppt_y</p:attrName>
                                        </p:attrNameLst>
                                      </p:cBhvr>
                                      <p:tavLst>
                                        <p:tav tm="0">
                                          <p:val>
                                            <p:strVal val="ppt_y"/>
                                          </p:val>
                                        </p:tav>
                                        <p:tav tm="100000">
                                          <p:val>
                                            <p:strVal val="ppt_y-.1"/>
                                          </p:val>
                                        </p:tav>
                                      </p:tavLst>
                                    </p:anim>
                                    <p:set>
                                      <p:cBhvr>
                                        <p:cTn id="89" dur="1" fill="hold">
                                          <p:stCondLst>
                                            <p:cond delay="999"/>
                                          </p:stCondLst>
                                        </p:cTn>
                                        <p:tgtEl>
                                          <p:spTgt spid="1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21" grpId="0"/>
      <p:bldP spid="24" grpId="0" animBg="1"/>
      <p:bldP spid="28" grpId="0" animBg="1"/>
      <p:bldP spid="29" grpId="0" animBg="1"/>
      <p:bldP spid="30" grpId="0" animBg="1"/>
      <p:bldP spid="32" grpId="0"/>
      <p:bldP spid="20" grpId="0"/>
      <p:bldP spid="14" grpId="0" animBg="1"/>
      <p:bldP spid="15"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bf70f5ebf1a718aef076b27dd45a5b3.png"/>
          <p:cNvPicPr>
            <a:picLocks noChangeAspect="1"/>
          </p:cNvPicPr>
          <p:nvPr/>
        </p:nvPicPr>
        <p:blipFill>
          <a:blip r:embed="rId1" cstate="print"/>
          <a:stretch>
            <a:fillRect/>
          </a:stretch>
        </p:blipFill>
        <p:spPr>
          <a:xfrm>
            <a:off x="0" y="-1066800"/>
            <a:ext cx="12192000" cy="7924800"/>
          </a:xfrm>
          <a:prstGeom prst="rect">
            <a:avLst/>
          </a:prstGeom>
        </p:spPr>
      </p:pic>
      <p:pic>
        <p:nvPicPr>
          <p:cNvPr id="7" name="Picture 6" descr="e324d9d037662d64fc16b51b9bfbdbac.png"/>
          <p:cNvPicPr>
            <a:picLocks noChangeAspect="1"/>
          </p:cNvPicPr>
          <p:nvPr/>
        </p:nvPicPr>
        <p:blipFill>
          <a:blip r:embed="rId2" cstate="print"/>
          <a:stretch>
            <a:fillRect/>
          </a:stretch>
        </p:blipFill>
        <p:spPr>
          <a:xfrm>
            <a:off x="3810000" y="5334000"/>
            <a:ext cx="1905000" cy="2057400"/>
          </a:xfrm>
          <a:prstGeom prst="rect">
            <a:avLst/>
          </a:prstGeom>
        </p:spPr>
      </p:pic>
      <p:pic>
        <p:nvPicPr>
          <p:cNvPr id="8" name="Picture 7" descr="e324d9d037662d64fc16b51b9bfbdbac.png"/>
          <p:cNvPicPr>
            <a:picLocks noChangeAspect="1"/>
          </p:cNvPicPr>
          <p:nvPr/>
        </p:nvPicPr>
        <p:blipFill>
          <a:blip r:embed="rId3" cstate="print"/>
          <a:stretch>
            <a:fillRect/>
          </a:stretch>
        </p:blipFill>
        <p:spPr>
          <a:xfrm>
            <a:off x="6096000" y="5410200"/>
            <a:ext cx="1905000" cy="1923494"/>
          </a:xfrm>
          <a:prstGeom prst="rect">
            <a:avLst/>
          </a:prstGeom>
        </p:spPr>
      </p:pic>
      <p:pic>
        <p:nvPicPr>
          <p:cNvPr id="9" name="Picture 8" descr="e324d9d037662d64fc16b51b9bfbdbac.png"/>
          <p:cNvPicPr>
            <a:picLocks noChangeAspect="1"/>
          </p:cNvPicPr>
          <p:nvPr/>
        </p:nvPicPr>
        <p:blipFill>
          <a:blip r:embed="rId4" cstate="print"/>
          <a:stretch>
            <a:fillRect/>
          </a:stretch>
        </p:blipFill>
        <p:spPr>
          <a:xfrm>
            <a:off x="8458203" y="5486403"/>
            <a:ext cx="1811217" cy="1828801"/>
          </a:xfrm>
          <a:prstGeom prst="rect">
            <a:avLst/>
          </a:prstGeom>
        </p:spPr>
      </p:pic>
      <p:pic>
        <p:nvPicPr>
          <p:cNvPr id="4" name="Picture 3" descr="4f942a9486ec68153575dc78a42d480b.png"/>
          <p:cNvPicPr>
            <a:picLocks noChangeAspect="1"/>
          </p:cNvPicPr>
          <p:nvPr/>
        </p:nvPicPr>
        <p:blipFill>
          <a:blip r:embed="rId5" cstate="print"/>
          <a:stretch>
            <a:fillRect/>
          </a:stretch>
        </p:blipFill>
        <p:spPr>
          <a:xfrm>
            <a:off x="-990600" y="2514600"/>
            <a:ext cx="4114800" cy="3733800"/>
          </a:xfrm>
          <a:prstGeom prst="rect">
            <a:avLst/>
          </a:prstGeom>
        </p:spPr>
      </p:pic>
      <p:pic>
        <p:nvPicPr>
          <p:cNvPr id="5" name="Picture 4" descr="e324d9d037662d64fc16b51b9bfbdbac.png"/>
          <p:cNvPicPr>
            <a:picLocks noChangeAspect="1"/>
          </p:cNvPicPr>
          <p:nvPr/>
        </p:nvPicPr>
        <p:blipFill>
          <a:blip r:embed="rId3" cstate="print"/>
          <a:stretch>
            <a:fillRect/>
          </a:stretch>
        </p:blipFill>
        <p:spPr>
          <a:xfrm>
            <a:off x="1524000" y="5410200"/>
            <a:ext cx="1905000" cy="1923494"/>
          </a:xfrm>
          <a:prstGeom prst="rect">
            <a:avLst/>
          </a:prstGeom>
        </p:spPr>
      </p:pic>
      <p:pic>
        <p:nvPicPr>
          <p:cNvPr id="13" name="Picture 12" descr="e86f050d219b5585368f7ef298c00175.png"/>
          <p:cNvPicPr>
            <a:picLocks noChangeAspect="1"/>
          </p:cNvPicPr>
          <p:nvPr/>
        </p:nvPicPr>
        <p:blipFill>
          <a:blip r:embed="rId6" cstate="print"/>
          <a:stretch>
            <a:fillRect/>
          </a:stretch>
        </p:blipFill>
        <p:spPr>
          <a:xfrm>
            <a:off x="8610600" y="4953000"/>
            <a:ext cx="1752600" cy="1752600"/>
          </a:xfrm>
          <a:prstGeom prst="rect">
            <a:avLst/>
          </a:prstGeom>
        </p:spPr>
      </p:pic>
      <p:sp>
        <p:nvSpPr>
          <p:cNvPr id="17" name="Rectangle 16"/>
          <p:cNvSpPr/>
          <p:nvPr/>
        </p:nvSpPr>
        <p:spPr>
          <a:xfrm>
            <a:off x="1524000" y="0"/>
            <a:ext cx="914400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UTM Avo" panose="02040603050506020204" pitchFamily="18"/>
                <a:cs typeface="Arial" panose="020B0604020202020204" pitchFamily="34" charset="0"/>
              </a:rPr>
              <a:t>Câu</a:t>
            </a:r>
            <a:r>
              <a:rPr lang="en-US" sz="2800" b="1" dirty="0">
                <a:solidFill>
                  <a:schemeClr val="tx1"/>
                </a:solidFill>
                <a:latin typeface="UTM Avo" panose="02040603050506020204" pitchFamily="18"/>
                <a:cs typeface="Arial" panose="020B0604020202020204" pitchFamily="34" charset="0"/>
              </a:rPr>
              <a:t> 3: </a:t>
            </a:r>
            <a:r>
              <a:rPr lang="vi-VN" sz="2800" dirty="0">
                <a:solidFill>
                  <a:schemeClr val="tx1"/>
                </a:solidFill>
                <a:latin typeface="UTM Avo" panose="02040603050506020204" pitchFamily="18"/>
                <a:cs typeface="Arial" panose="020B0604020202020204" pitchFamily="34" charset="0"/>
              </a:rPr>
              <a:t>Vật liệu chủ yếu được sử dụng để xây </a:t>
            </a:r>
            <a:br>
              <a:rPr lang="vi-VN" sz="2800" dirty="0">
                <a:solidFill>
                  <a:schemeClr val="tx1"/>
                </a:solidFill>
                <a:latin typeface="UTM Avo" panose="02040603050506020204" pitchFamily="18"/>
                <a:cs typeface="Arial" panose="020B0604020202020204" pitchFamily="34" charset="0"/>
              </a:rPr>
            </a:br>
            <a:r>
              <a:rPr lang="vi-VN" sz="2800" dirty="0">
                <a:solidFill>
                  <a:schemeClr val="tx1"/>
                </a:solidFill>
                <a:latin typeface="UTM Avo" panose="02040603050506020204" pitchFamily="18"/>
                <a:cs typeface="Arial" panose="020B0604020202020204" pitchFamily="34" charset="0"/>
              </a:rPr>
              <a:t>nhà cổ ở Hội An là gì?</a:t>
            </a:r>
            <a:endParaRPr lang="en-US" sz="2800" dirty="0">
              <a:solidFill>
                <a:schemeClr val="tx1"/>
              </a:solidFill>
              <a:latin typeface="UTM Avo" panose="02040603050506020204" pitchFamily="18"/>
              <a:cs typeface="Arial" panose="020B0604020202020204" pitchFamily="34" charset="0"/>
            </a:endParaRPr>
          </a:p>
        </p:txBody>
      </p:sp>
      <p:sp>
        <p:nvSpPr>
          <p:cNvPr id="21" name="TextBox 20"/>
          <p:cNvSpPr txBox="1"/>
          <p:nvPr/>
        </p:nvSpPr>
        <p:spPr>
          <a:xfrm>
            <a:off x="9067800" y="54864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D</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4" name="Rectangle 23"/>
          <p:cNvSpPr/>
          <p:nvPr/>
        </p:nvSpPr>
        <p:spPr>
          <a:xfrm>
            <a:off x="1524000" y="1828800"/>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A. </a:t>
            </a:r>
            <a:r>
              <a:rPr lang="en-US" sz="2400" dirty="0" err="1">
                <a:solidFill>
                  <a:schemeClr val="tx1"/>
                </a:solidFill>
                <a:latin typeface="UTM Avo" panose="02040603050506020204" pitchFamily="18"/>
                <a:cs typeface="Arial" panose="020B0604020202020204" pitchFamily="34" charset="0"/>
              </a:rPr>
              <a:t>Gạch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đỏ</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28" name="Rectangle 27"/>
          <p:cNvSpPr/>
          <p:nvPr/>
        </p:nvSpPr>
        <p:spPr>
          <a:xfrm>
            <a:off x="1524000" y="2590800"/>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B. </a:t>
            </a:r>
            <a:r>
              <a:rPr lang="en-US" sz="2400" dirty="0" err="1">
                <a:solidFill>
                  <a:schemeClr val="tx1"/>
                </a:solidFill>
                <a:latin typeface="UTM Avo" panose="02040603050506020204" pitchFamily="18"/>
                <a:cs typeface="Arial" panose="020B0604020202020204" pitchFamily="34" charset="0"/>
              </a:rPr>
              <a:t>Gỗ</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29" name="Rectangle 28"/>
          <p:cNvSpPr/>
          <p:nvPr/>
        </p:nvSpPr>
        <p:spPr>
          <a:xfrm>
            <a:off x="6705600" y="1828800"/>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C. </a:t>
            </a:r>
            <a:r>
              <a:rPr lang="en-US" sz="2400" dirty="0" err="1">
                <a:solidFill>
                  <a:schemeClr val="tx1"/>
                </a:solidFill>
                <a:latin typeface="UTM Avo" panose="02040603050506020204" pitchFamily="18"/>
                <a:cs typeface="Arial" panose="020B0604020202020204" pitchFamily="34" charset="0"/>
              </a:rPr>
              <a:t>Ván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gỗ</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30" name="Rectangle 29"/>
          <p:cNvSpPr/>
          <p:nvPr/>
        </p:nvSpPr>
        <p:spPr>
          <a:xfrm>
            <a:off x="6705600" y="2590800"/>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vi-VN" sz="2400" dirty="0">
                <a:solidFill>
                  <a:schemeClr val="tx1"/>
                </a:solidFill>
                <a:latin typeface="UTM Avo" panose="02040603050506020204" pitchFamily="18"/>
                <a:cs typeface="Arial" panose="020B0604020202020204" pitchFamily="34" charset="0"/>
              </a:rPr>
              <a:t>D. Trầm hương</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pic>
        <p:nvPicPr>
          <p:cNvPr id="10" name="Picture 9" descr="e86f050d219b5585368f7ef298c00175.png"/>
          <p:cNvPicPr>
            <a:picLocks noChangeAspect="1"/>
          </p:cNvPicPr>
          <p:nvPr/>
        </p:nvPicPr>
        <p:blipFill>
          <a:blip r:embed="rId7"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A</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pic>
        <p:nvPicPr>
          <p:cNvPr id="31" name="Picture 30" descr="ca.png"/>
          <p:cNvPicPr>
            <a:picLocks noChangeAspect="1"/>
          </p:cNvPicPr>
          <p:nvPr/>
        </p:nvPicPr>
        <p:blipFill>
          <a:blip r:embed="rId8" cstate="print"/>
          <a:stretch>
            <a:fillRect/>
          </a:stretch>
        </p:blipFill>
        <p:spPr>
          <a:xfrm>
            <a:off x="4572000" y="5791203"/>
            <a:ext cx="533400" cy="473671"/>
          </a:xfrm>
          <a:prstGeom prst="rect">
            <a:avLst/>
          </a:prstGeom>
        </p:spPr>
      </p:pic>
      <p:pic>
        <p:nvPicPr>
          <p:cNvPr id="12" name="Picture 11" descr="e86f050d219b5585368f7ef298c00175.png"/>
          <p:cNvPicPr>
            <a:picLocks noChangeAspect="1"/>
          </p:cNvPicPr>
          <p:nvPr/>
        </p:nvPicPr>
        <p:blipFill>
          <a:blip r:embed="rId9" cstate="print"/>
          <a:stretch>
            <a:fillRect/>
          </a:stretch>
        </p:blipFill>
        <p:spPr>
          <a:xfrm>
            <a:off x="6324600" y="4953000"/>
            <a:ext cx="1676400" cy="1752600"/>
          </a:xfrm>
          <a:prstGeom prst="rect">
            <a:avLst/>
          </a:prstGeom>
        </p:spPr>
      </p:pic>
      <p:sp>
        <p:nvSpPr>
          <p:cNvPr id="20" name="TextBox 19"/>
          <p:cNvSpPr txBox="1"/>
          <p:nvPr/>
        </p:nvSpPr>
        <p:spPr>
          <a:xfrm>
            <a:off x="6733309" y="5491348"/>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C</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pic>
        <p:nvPicPr>
          <p:cNvPr id="11" name="Picture 10" descr="e86f050d219b5585368f7ef298c00175.png"/>
          <p:cNvPicPr>
            <a:picLocks noChangeAspect="1"/>
          </p:cNvPicPr>
          <p:nvPr/>
        </p:nvPicPr>
        <p:blipFill>
          <a:blip r:embed="rId10" cstate="print"/>
          <a:stretch>
            <a:fillRect/>
          </a:stretch>
        </p:blipFill>
        <p:spPr>
          <a:xfrm>
            <a:off x="3962400" y="4953000"/>
            <a:ext cx="1752600" cy="1676400"/>
          </a:xfrm>
          <a:prstGeom prst="rect">
            <a:avLst/>
          </a:prstGeom>
        </p:spPr>
      </p:pic>
      <p:sp>
        <p:nvSpPr>
          <p:cNvPr id="19" name="TextBox 18"/>
          <p:cNvSpPr txBox="1"/>
          <p:nvPr/>
        </p:nvSpPr>
        <p:spPr>
          <a:xfrm>
            <a:off x="4343400" y="54864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 B</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2" name="Rectangle 21"/>
          <p:cNvSpPr/>
          <p:nvPr/>
        </p:nvSpPr>
        <p:spPr>
          <a:xfrm>
            <a:off x="1828800" y="5486400"/>
            <a:ext cx="1143000" cy="762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23" name="Rectangle 22"/>
          <p:cNvSpPr/>
          <p:nvPr/>
        </p:nvSpPr>
        <p:spPr>
          <a:xfrm>
            <a:off x="8839200" y="5486400"/>
            <a:ext cx="1143000" cy="762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25" name="Rectangle 24"/>
          <p:cNvSpPr/>
          <p:nvPr/>
        </p:nvSpPr>
        <p:spPr>
          <a:xfrm>
            <a:off x="6468094" y="5484916"/>
            <a:ext cx="1143000" cy="762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3" name="Picture 2" descr="Logo, company name&#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grpId="0" nodeType="clickEffect">
                                  <p:stCondLst>
                                    <p:cond delay="0"/>
                                  </p:stCondLst>
                                  <p:childTnLst>
                                    <p:animEffect transition="out" filter="fade">
                                      <p:cBhvr>
                                        <p:cTn id="25" dur="1000"/>
                                        <p:tgtEl>
                                          <p:spTgt spid="19"/>
                                        </p:tgtEl>
                                      </p:cBhvr>
                                    </p:animEffect>
                                    <p:anim calcmode="lin" valueType="num">
                                      <p:cBhvr>
                                        <p:cTn id="26" dur="1000"/>
                                        <p:tgtEl>
                                          <p:spTgt spid="19"/>
                                        </p:tgtEl>
                                        <p:attrNameLst>
                                          <p:attrName>ppt_x</p:attrName>
                                        </p:attrNameLst>
                                      </p:cBhvr>
                                      <p:tavLst>
                                        <p:tav tm="0">
                                          <p:val>
                                            <p:strVal val="ppt_x"/>
                                          </p:val>
                                        </p:tav>
                                        <p:tav tm="100000">
                                          <p:val>
                                            <p:strVal val="ppt_x"/>
                                          </p:val>
                                        </p:tav>
                                      </p:tavLst>
                                    </p:anim>
                                    <p:anim calcmode="lin" valueType="num">
                                      <p:cBhvr>
                                        <p:cTn id="27" dur="1000"/>
                                        <p:tgtEl>
                                          <p:spTgt spid="19"/>
                                        </p:tgtEl>
                                        <p:attrNameLst>
                                          <p:attrName>ppt_y</p:attrName>
                                        </p:attrNameLst>
                                      </p:cBhvr>
                                      <p:tavLst>
                                        <p:tav tm="0">
                                          <p:val>
                                            <p:strVal val="ppt_y"/>
                                          </p:val>
                                        </p:tav>
                                        <p:tav tm="100000">
                                          <p:val>
                                            <p:strVal val="ppt_y-.1"/>
                                          </p:val>
                                        </p:tav>
                                      </p:tavLst>
                                    </p:anim>
                                    <p:set>
                                      <p:cBhvr>
                                        <p:cTn id="28"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12" name="dung .wav"/>
                                        </p:tgtEl>
                                      </p:cMediaNode>
                                    </p:audio>
                                  </p:subTnLst>
                                </p:cTn>
                              </p:par>
                              <p:par>
                                <p:cTn id="29" presetID="47" presetClass="exit" presetSubtype="0" fill="hold" nodeType="withEffect">
                                  <p:stCondLst>
                                    <p:cond delay="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childTnLst>
                          </p:cTn>
                        </p:par>
                        <p:par>
                          <p:cTn id="34" fill="hold">
                            <p:stCondLst>
                              <p:cond delay="1000"/>
                            </p:stCondLst>
                            <p:childTnLst>
                              <p:par>
                                <p:cTn id="35" presetID="42" presetClass="path" presetSubtype="0" accel="50000" decel="50000" fill="hold" nodeType="afterEffect">
                                  <p:stCondLst>
                                    <p:cond delay="0"/>
                                  </p:stCondLst>
                                  <p:childTnLst>
                                    <p:animMotion origin="layout" path="M 2.77556E-17 1.11111E-6 L 0.26875 0.02778 " pathEditMode="relative" rAng="0" ptsTypes="AA">
                                      <p:cBhvr>
                                        <p:cTn id="36" dur="2000" fill="hold"/>
                                        <p:tgtEl>
                                          <p:spTgt spid="4"/>
                                        </p:tgtEl>
                                        <p:attrNameLst>
                                          <p:attrName>ppt_x</p:attrName>
                                          <p:attrName>ppt_y</p:attrName>
                                        </p:attrNameLst>
                                      </p:cBhvr>
                                      <p:rCtr x="13438" y="1389"/>
                                    </p:animMotion>
                                  </p:childTnLst>
                                </p:cTn>
                              </p:par>
                              <p:par>
                                <p:cTn id="37" presetID="0" presetClass="path" presetSubtype="0" accel="50000" decel="50000" fill="hold" nodeType="withEffect">
                                  <p:stCondLst>
                                    <p:cond delay="0"/>
                                  </p:stCondLst>
                                  <p:childTnLst>
                                    <p:animMotion origin="layout" path="M 5E-6 -8.14815E-6 C 0.05105 0.00416 0.10209 0.00833 0.14219 -0.01876 C 0.1823 -0.04584 0.22483 -0.11945 0.24063 -0.16251 C 0.25643 -0.20556 0.25834 -0.26366 0.23751 -0.27709 C 0.21667 -0.29052 0.13751 -0.25556 0.11563 -0.24376 C 0.09376 -0.23195 0.10001 -0.21922 0.10626 -0.20626 " pathEditMode="relative" ptsTypes="aaaaaA">
                                      <p:cBhvr>
                                        <p:cTn id="38" dur="2000" fill="hold"/>
                                        <p:tgtEl>
                                          <p:spTgt spid="31"/>
                                        </p:tgtEl>
                                        <p:attrNameLst>
                                          <p:attrName>ppt_x</p:attrName>
                                          <p:attrName>ppt_y</p:attrName>
                                        </p:attrNameLst>
                                      </p:cBhvr>
                                    </p:animMotion>
                                  </p:childTnLst>
                                </p:cTn>
                              </p:par>
                            </p:childTnLst>
                          </p:cTn>
                        </p:par>
                        <p:par>
                          <p:cTn id="39" fill="hold">
                            <p:stCondLst>
                              <p:cond delay="3000"/>
                            </p:stCondLst>
                            <p:childTnLst>
                              <p:par>
                                <p:cTn id="40" presetID="47" presetClass="exit" presetSubtype="0" fill="hold" nodeType="afterEffect">
                                  <p:stCondLst>
                                    <p:cond delay="0"/>
                                  </p:stCondLst>
                                  <p:childTnLst>
                                    <p:animEffect transition="out" filter="fade">
                                      <p:cBhvr>
                                        <p:cTn id="41" dur="2000"/>
                                        <p:tgtEl>
                                          <p:spTgt spid="31"/>
                                        </p:tgtEl>
                                      </p:cBhvr>
                                    </p:animEffect>
                                    <p:anim calcmode="lin" valueType="num">
                                      <p:cBhvr>
                                        <p:cTn id="42" dur="2000"/>
                                        <p:tgtEl>
                                          <p:spTgt spid="31"/>
                                        </p:tgtEl>
                                        <p:attrNameLst>
                                          <p:attrName>ppt_x</p:attrName>
                                        </p:attrNameLst>
                                      </p:cBhvr>
                                      <p:tavLst>
                                        <p:tav tm="0">
                                          <p:val>
                                            <p:strVal val="ppt_x"/>
                                          </p:val>
                                        </p:tav>
                                        <p:tav tm="100000">
                                          <p:val>
                                            <p:strVal val="ppt_x"/>
                                          </p:val>
                                        </p:tav>
                                      </p:tavLst>
                                    </p:anim>
                                    <p:anim calcmode="lin" valueType="num">
                                      <p:cBhvr>
                                        <p:cTn id="43" dur="2000"/>
                                        <p:tgtEl>
                                          <p:spTgt spid="31"/>
                                        </p:tgtEl>
                                        <p:attrNameLst>
                                          <p:attrName>ppt_y</p:attrName>
                                        </p:attrNameLst>
                                      </p:cBhvr>
                                      <p:tavLst>
                                        <p:tav tm="0">
                                          <p:val>
                                            <p:strVal val="ppt_y"/>
                                          </p:val>
                                        </p:tav>
                                        <p:tav tm="100000">
                                          <p:val>
                                            <p:strVal val="ppt_y-.1"/>
                                          </p:val>
                                        </p:tav>
                                      </p:tavLst>
                                    </p:anim>
                                    <p:set>
                                      <p:cBhvr>
                                        <p:cTn id="44"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grpId="0" nodeType="clickEffect">
                                  <p:stCondLst>
                                    <p:cond delay="0"/>
                                  </p:stCondLst>
                                  <p:childTnLst>
                                    <p:animEffect transition="out" filter="fade">
                                      <p:cBhvr>
                                        <p:cTn id="49" dur="1000"/>
                                        <p:tgtEl>
                                          <p:spTgt spid="20"/>
                                        </p:tgtEl>
                                      </p:cBhvr>
                                    </p:animEffect>
                                    <p:anim calcmode="lin" valueType="num">
                                      <p:cBhvr>
                                        <p:cTn id="50" dur="1000"/>
                                        <p:tgtEl>
                                          <p:spTgt spid="20"/>
                                        </p:tgtEl>
                                        <p:attrNameLst>
                                          <p:attrName>ppt_x</p:attrName>
                                        </p:attrNameLst>
                                      </p:cBhvr>
                                      <p:tavLst>
                                        <p:tav tm="0">
                                          <p:val>
                                            <p:strVal val="ppt_x"/>
                                          </p:val>
                                        </p:tav>
                                        <p:tav tm="100000">
                                          <p:val>
                                            <p:strVal val="ppt_x"/>
                                          </p:val>
                                        </p:tav>
                                      </p:tavLst>
                                    </p:anim>
                                    <p:anim calcmode="lin" valueType="num">
                                      <p:cBhvr>
                                        <p:cTn id="51" dur="1000"/>
                                        <p:tgtEl>
                                          <p:spTgt spid="20"/>
                                        </p:tgtEl>
                                        <p:attrNameLst>
                                          <p:attrName>ppt_y</p:attrName>
                                        </p:attrNameLst>
                                      </p:cBhvr>
                                      <p:tavLst>
                                        <p:tav tm="0">
                                          <p:val>
                                            <p:strVal val="ppt_y"/>
                                          </p:val>
                                        </p:tav>
                                        <p:tav tm="100000">
                                          <p:val>
                                            <p:strVal val="ppt_y-.1"/>
                                          </p:val>
                                        </p:tav>
                                      </p:tavLst>
                                    </p:anim>
                                    <p:set>
                                      <p:cBhvr>
                                        <p:cTn id="52" dur="1" fill="hold">
                                          <p:stCondLst>
                                            <p:cond delay="999"/>
                                          </p:stCondLst>
                                        </p:cTn>
                                        <p:tgtEl>
                                          <p:spTgt spid="20"/>
                                        </p:tgtEl>
                                        <p:attrNameLst>
                                          <p:attrName>style.visibility</p:attrName>
                                        </p:attrNameLst>
                                      </p:cBhvr>
                                      <p:to>
                                        <p:strVal val="hidden"/>
                                      </p:to>
                                    </p:set>
                                  </p:childTnLst>
                                </p:cTn>
                              </p:par>
                              <p:par>
                                <p:cTn id="53" presetID="47" presetClass="exit" presetSubtype="0" fill="hold" nodeType="withEffect">
                                  <p:stCondLst>
                                    <p:cond delay="0"/>
                                  </p:stCondLst>
                                  <p:childTnLst>
                                    <p:animEffect transition="out" filter="fade">
                                      <p:cBhvr>
                                        <p:cTn id="54" dur="1000"/>
                                        <p:tgtEl>
                                          <p:spTgt spid="12"/>
                                        </p:tgtEl>
                                      </p:cBhvr>
                                    </p:animEffect>
                                    <p:anim calcmode="lin" valueType="num">
                                      <p:cBhvr>
                                        <p:cTn id="55" dur="1000"/>
                                        <p:tgtEl>
                                          <p:spTgt spid="12"/>
                                        </p:tgtEl>
                                        <p:attrNameLst>
                                          <p:attrName>ppt_x</p:attrName>
                                        </p:attrNameLst>
                                      </p:cBhvr>
                                      <p:tavLst>
                                        <p:tav tm="0">
                                          <p:val>
                                            <p:strVal val="ppt_x"/>
                                          </p:val>
                                        </p:tav>
                                        <p:tav tm="100000">
                                          <p:val>
                                            <p:strVal val="ppt_x"/>
                                          </p:val>
                                        </p:tav>
                                      </p:tavLst>
                                    </p:anim>
                                    <p:anim calcmode="lin" valueType="num">
                                      <p:cBhvr>
                                        <p:cTn id="56" dur="1000"/>
                                        <p:tgtEl>
                                          <p:spTgt spid="12"/>
                                        </p:tgtEl>
                                        <p:attrNameLst>
                                          <p:attrName>ppt_y</p:attrName>
                                        </p:attrNameLst>
                                      </p:cBhvr>
                                      <p:tavLst>
                                        <p:tav tm="0">
                                          <p:val>
                                            <p:strVal val="ppt_y"/>
                                          </p:val>
                                        </p:tav>
                                        <p:tav tm="100000">
                                          <p:val>
                                            <p:strVal val="ppt_y-.1"/>
                                          </p:val>
                                        </p:tav>
                                      </p:tavLst>
                                    </p:anim>
                                    <p:set>
                                      <p:cBhvr>
                                        <p:cTn id="57" dur="1" fill="hold">
                                          <p:stCondLst>
                                            <p:cond delay="999"/>
                                          </p:stCondLst>
                                        </p:cTn>
                                        <p:tgtEl>
                                          <p:spTgt spid="12"/>
                                        </p:tgtEl>
                                        <p:attrNameLst>
                                          <p:attrName>style.visibility</p:attrName>
                                        </p:attrNameLst>
                                      </p:cBhvr>
                                      <p:to>
                                        <p:strVal val="hidden"/>
                                      </p:to>
                                    </p:set>
                                  </p:childTnLst>
                                </p:cTn>
                              </p:par>
                            </p:childTnLst>
                          </p:cTn>
                        </p:par>
                        <p:par>
                          <p:cTn id="58" fill="hold">
                            <p:stCondLst>
                              <p:cond delay="1000"/>
                            </p:stCondLst>
                            <p:childTnLst>
                              <p:par>
                                <p:cTn id="59" presetID="1"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3" name="sai-1.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grpId="0" nodeType="clickEffect">
                                  <p:stCondLst>
                                    <p:cond delay="0"/>
                                  </p:stCondLst>
                                  <p:childTnLst>
                                    <p:animEffect transition="out" filter="fade">
                                      <p:cBhvr>
                                        <p:cTn id="65" dur="1000"/>
                                        <p:tgtEl>
                                          <p:spTgt spid="21"/>
                                        </p:tgtEl>
                                      </p:cBhvr>
                                    </p:animEffect>
                                    <p:anim calcmode="lin" valueType="num">
                                      <p:cBhvr>
                                        <p:cTn id="66" dur="1000"/>
                                        <p:tgtEl>
                                          <p:spTgt spid="21"/>
                                        </p:tgtEl>
                                        <p:attrNameLst>
                                          <p:attrName>ppt_x</p:attrName>
                                        </p:attrNameLst>
                                      </p:cBhvr>
                                      <p:tavLst>
                                        <p:tav tm="0">
                                          <p:val>
                                            <p:strVal val="ppt_x"/>
                                          </p:val>
                                        </p:tav>
                                        <p:tav tm="100000">
                                          <p:val>
                                            <p:strVal val="ppt_x"/>
                                          </p:val>
                                        </p:tav>
                                      </p:tavLst>
                                    </p:anim>
                                    <p:anim calcmode="lin" valueType="num">
                                      <p:cBhvr>
                                        <p:cTn id="67" dur="1000"/>
                                        <p:tgtEl>
                                          <p:spTgt spid="21"/>
                                        </p:tgtEl>
                                        <p:attrNameLst>
                                          <p:attrName>ppt_y</p:attrName>
                                        </p:attrNameLst>
                                      </p:cBhvr>
                                      <p:tavLst>
                                        <p:tav tm="0">
                                          <p:val>
                                            <p:strVal val="ppt_y"/>
                                          </p:val>
                                        </p:tav>
                                        <p:tav tm="100000">
                                          <p:val>
                                            <p:strVal val="ppt_y-.1"/>
                                          </p:val>
                                        </p:tav>
                                      </p:tavLst>
                                    </p:anim>
                                    <p:set>
                                      <p:cBhvr>
                                        <p:cTn id="68" dur="1" fill="hold">
                                          <p:stCondLst>
                                            <p:cond delay="999"/>
                                          </p:stCondLst>
                                        </p:cTn>
                                        <p:tgtEl>
                                          <p:spTgt spid="21"/>
                                        </p:tgtEl>
                                        <p:attrNameLst>
                                          <p:attrName>style.visibility</p:attrName>
                                        </p:attrNameLst>
                                      </p:cBhvr>
                                      <p:to>
                                        <p:strVal val="hidden"/>
                                      </p:to>
                                    </p:set>
                                  </p:childTnLst>
                                </p:cTn>
                              </p:par>
                              <p:par>
                                <p:cTn id="69" presetID="47" presetClass="exit" presetSubtype="0" fill="hold" nodeType="withEffect">
                                  <p:stCondLst>
                                    <p:cond delay="0"/>
                                  </p:stCondLst>
                                  <p:childTnLst>
                                    <p:animEffect transition="out" filter="fade">
                                      <p:cBhvr>
                                        <p:cTn id="70" dur="1000"/>
                                        <p:tgtEl>
                                          <p:spTgt spid="13"/>
                                        </p:tgtEl>
                                      </p:cBhvr>
                                    </p:animEffect>
                                    <p:anim calcmode="lin" valueType="num">
                                      <p:cBhvr>
                                        <p:cTn id="71" dur="1000"/>
                                        <p:tgtEl>
                                          <p:spTgt spid="13"/>
                                        </p:tgtEl>
                                        <p:attrNameLst>
                                          <p:attrName>ppt_x</p:attrName>
                                        </p:attrNameLst>
                                      </p:cBhvr>
                                      <p:tavLst>
                                        <p:tav tm="0">
                                          <p:val>
                                            <p:strVal val="ppt_x"/>
                                          </p:val>
                                        </p:tav>
                                        <p:tav tm="100000">
                                          <p:val>
                                            <p:strVal val="ppt_x"/>
                                          </p:val>
                                        </p:tav>
                                      </p:tavLst>
                                    </p:anim>
                                    <p:anim calcmode="lin" valueType="num">
                                      <p:cBhvr>
                                        <p:cTn id="72" dur="1000"/>
                                        <p:tgtEl>
                                          <p:spTgt spid="13"/>
                                        </p:tgtEl>
                                        <p:attrNameLst>
                                          <p:attrName>ppt_y</p:attrName>
                                        </p:attrNameLst>
                                      </p:cBhvr>
                                      <p:tavLst>
                                        <p:tav tm="0">
                                          <p:val>
                                            <p:strVal val="ppt_y"/>
                                          </p:val>
                                        </p:tav>
                                        <p:tav tm="100000">
                                          <p:val>
                                            <p:strVal val="ppt_y-.1"/>
                                          </p:val>
                                        </p:tav>
                                      </p:tavLst>
                                    </p:anim>
                                    <p:set>
                                      <p:cBhvr>
                                        <p:cTn id="73" dur="1" fill="hold">
                                          <p:stCondLst>
                                            <p:cond delay="999"/>
                                          </p:stCondLst>
                                        </p:cTn>
                                        <p:tgtEl>
                                          <p:spTgt spid="13"/>
                                        </p:tgtEl>
                                        <p:attrNameLst>
                                          <p:attrName>style.visibility</p:attrName>
                                        </p:attrNameLst>
                                      </p:cBhvr>
                                      <p:to>
                                        <p:strVal val="hidden"/>
                                      </p:to>
                                    </p:set>
                                  </p:childTnLst>
                                </p:cTn>
                              </p:par>
                            </p:childTnLst>
                          </p:cTn>
                        </p:par>
                        <p:par>
                          <p:cTn id="74" fill="hold">
                            <p:stCondLst>
                              <p:cond delay="1000"/>
                            </p:stCondLst>
                            <p:childTnLst>
                              <p:par>
                                <p:cTn id="75" presetID="1"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3" name="sai-1.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47" presetClass="exit" presetSubtype="0" fill="hold" grpId="0" nodeType="clickEffect">
                                  <p:stCondLst>
                                    <p:cond delay="0"/>
                                  </p:stCondLst>
                                  <p:childTnLst>
                                    <p:animEffect transition="out" filter="fade">
                                      <p:cBhvr>
                                        <p:cTn id="81" dur="1000"/>
                                        <p:tgtEl>
                                          <p:spTgt spid="32"/>
                                        </p:tgtEl>
                                      </p:cBhvr>
                                    </p:animEffect>
                                    <p:anim calcmode="lin" valueType="num">
                                      <p:cBhvr>
                                        <p:cTn id="82" dur="1000"/>
                                        <p:tgtEl>
                                          <p:spTgt spid="32"/>
                                        </p:tgtEl>
                                        <p:attrNameLst>
                                          <p:attrName>ppt_x</p:attrName>
                                        </p:attrNameLst>
                                      </p:cBhvr>
                                      <p:tavLst>
                                        <p:tav tm="0">
                                          <p:val>
                                            <p:strVal val="ppt_x"/>
                                          </p:val>
                                        </p:tav>
                                        <p:tav tm="100000">
                                          <p:val>
                                            <p:strVal val="ppt_x"/>
                                          </p:val>
                                        </p:tav>
                                      </p:tavLst>
                                    </p:anim>
                                    <p:anim calcmode="lin" valueType="num">
                                      <p:cBhvr>
                                        <p:cTn id="83" dur="1000"/>
                                        <p:tgtEl>
                                          <p:spTgt spid="32"/>
                                        </p:tgtEl>
                                        <p:attrNameLst>
                                          <p:attrName>ppt_y</p:attrName>
                                        </p:attrNameLst>
                                      </p:cBhvr>
                                      <p:tavLst>
                                        <p:tav tm="0">
                                          <p:val>
                                            <p:strVal val="ppt_y"/>
                                          </p:val>
                                        </p:tav>
                                        <p:tav tm="100000">
                                          <p:val>
                                            <p:strVal val="ppt_y-.1"/>
                                          </p:val>
                                        </p:tav>
                                      </p:tavLst>
                                    </p:anim>
                                    <p:set>
                                      <p:cBhvr>
                                        <p:cTn id="84" dur="1" fill="hold">
                                          <p:stCondLst>
                                            <p:cond delay="999"/>
                                          </p:stCondLst>
                                        </p:cTn>
                                        <p:tgtEl>
                                          <p:spTgt spid="32"/>
                                        </p:tgtEl>
                                        <p:attrNameLst>
                                          <p:attrName>style.visibility</p:attrName>
                                        </p:attrNameLst>
                                      </p:cBhvr>
                                      <p:to>
                                        <p:strVal val="hidden"/>
                                      </p:to>
                                    </p:set>
                                  </p:childTnLst>
                                </p:cTn>
                              </p:par>
                              <p:par>
                                <p:cTn id="85" presetID="47" presetClass="exit" presetSubtype="0" fill="hold" nodeType="withEffect">
                                  <p:stCondLst>
                                    <p:cond delay="0"/>
                                  </p:stCondLst>
                                  <p:childTnLst>
                                    <p:animEffect transition="out" filter="fade">
                                      <p:cBhvr>
                                        <p:cTn id="86" dur="1000"/>
                                        <p:tgtEl>
                                          <p:spTgt spid="10"/>
                                        </p:tgtEl>
                                      </p:cBhvr>
                                    </p:animEffect>
                                    <p:anim calcmode="lin" valueType="num">
                                      <p:cBhvr>
                                        <p:cTn id="87" dur="1000"/>
                                        <p:tgtEl>
                                          <p:spTgt spid="10"/>
                                        </p:tgtEl>
                                        <p:attrNameLst>
                                          <p:attrName>ppt_x</p:attrName>
                                        </p:attrNameLst>
                                      </p:cBhvr>
                                      <p:tavLst>
                                        <p:tav tm="0">
                                          <p:val>
                                            <p:strVal val="ppt_x"/>
                                          </p:val>
                                        </p:tav>
                                        <p:tav tm="100000">
                                          <p:val>
                                            <p:strVal val="ppt_x"/>
                                          </p:val>
                                        </p:tav>
                                      </p:tavLst>
                                    </p:anim>
                                    <p:anim calcmode="lin" valueType="num">
                                      <p:cBhvr>
                                        <p:cTn id="88" dur="1000"/>
                                        <p:tgtEl>
                                          <p:spTgt spid="10"/>
                                        </p:tgtEl>
                                        <p:attrNameLst>
                                          <p:attrName>ppt_y</p:attrName>
                                        </p:attrNameLst>
                                      </p:cBhvr>
                                      <p:tavLst>
                                        <p:tav tm="0">
                                          <p:val>
                                            <p:strVal val="ppt_y"/>
                                          </p:val>
                                        </p:tav>
                                        <p:tav tm="100000">
                                          <p:val>
                                            <p:strVal val="ppt_y-.1"/>
                                          </p:val>
                                        </p:tav>
                                      </p:tavLst>
                                    </p:anim>
                                    <p:set>
                                      <p:cBhvr>
                                        <p:cTn id="89" dur="1" fill="hold">
                                          <p:stCondLst>
                                            <p:cond delay="999"/>
                                          </p:stCondLst>
                                        </p:cTn>
                                        <p:tgtEl>
                                          <p:spTgt spid="1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21" grpId="0"/>
      <p:bldP spid="24" grpId="0" animBg="1"/>
      <p:bldP spid="28" grpId="0" animBg="1"/>
      <p:bldP spid="29" grpId="0" animBg="1"/>
      <p:bldP spid="30" grpId="0" animBg="1"/>
      <p:bldP spid="32" grpId="0"/>
      <p:bldP spid="20" grpId="0"/>
      <p:bldP spid="19" grpId="0"/>
      <p:bldP spid="22" grpId="0" animBg="1"/>
      <p:bldP spid="23"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1" cstate="print"/>
          <a:stretch>
            <a:fillRect/>
          </a:stretch>
        </p:blipFill>
        <p:spPr>
          <a:xfrm>
            <a:off x="0" y="-1066800"/>
            <a:ext cx="12192000" cy="7924800"/>
          </a:xfrm>
          <a:prstGeom prst="rect">
            <a:avLst/>
          </a:prstGeom>
        </p:spPr>
      </p:pic>
      <p:pic>
        <p:nvPicPr>
          <p:cNvPr id="7" name="Picture 6" descr="e324d9d037662d64fc16b51b9bfbdbac.png"/>
          <p:cNvPicPr>
            <a:picLocks noChangeAspect="1"/>
          </p:cNvPicPr>
          <p:nvPr/>
        </p:nvPicPr>
        <p:blipFill>
          <a:blip r:embed="rId2" cstate="print"/>
          <a:stretch>
            <a:fillRect/>
          </a:stretch>
        </p:blipFill>
        <p:spPr>
          <a:xfrm>
            <a:off x="3810000" y="5334000"/>
            <a:ext cx="1905000" cy="2057400"/>
          </a:xfrm>
          <a:prstGeom prst="rect">
            <a:avLst/>
          </a:prstGeom>
        </p:spPr>
      </p:pic>
      <p:pic>
        <p:nvPicPr>
          <p:cNvPr id="8" name="Picture 7" descr="e324d9d037662d64fc16b51b9bfbdbac.png"/>
          <p:cNvPicPr>
            <a:picLocks noChangeAspect="1"/>
          </p:cNvPicPr>
          <p:nvPr/>
        </p:nvPicPr>
        <p:blipFill>
          <a:blip r:embed="rId3" cstate="print"/>
          <a:stretch>
            <a:fillRect/>
          </a:stretch>
        </p:blipFill>
        <p:spPr>
          <a:xfrm>
            <a:off x="6096000" y="5410200"/>
            <a:ext cx="1905000" cy="1923494"/>
          </a:xfrm>
          <a:prstGeom prst="rect">
            <a:avLst/>
          </a:prstGeom>
        </p:spPr>
      </p:pic>
      <p:pic>
        <p:nvPicPr>
          <p:cNvPr id="9" name="Picture 8" descr="e324d9d037662d64fc16b51b9bfbdbac.png"/>
          <p:cNvPicPr>
            <a:picLocks noChangeAspect="1"/>
          </p:cNvPicPr>
          <p:nvPr/>
        </p:nvPicPr>
        <p:blipFill>
          <a:blip r:embed="rId4" cstate="print"/>
          <a:stretch>
            <a:fillRect/>
          </a:stretch>
        </p:blipFill>
        <p:spPr>
          <a:xfrm>
            <a:off x="8458203" y="5486403"/>
            <a:ext cx="1811217" cy="1828801"/>
          </a:xfrm>
          <a:prstGeom prst="rect">
            <a:avLst/>
          </a:prstGeom>
        </p:spPr>
      </p:pic>
      <p:pic>
        <p:nvPicPr>
          <p:cNvPr id="5" name="Picture 4" descr="e324d9d037662d64fc16b51b9bfbdbac.png"/>
          <p:cNvPicPr>
            <a:picLocks noChangeAspect="1"/>
          </p:cNvPicPr>
          <p:nvPr/>
        </p:nvPicPr>
        <p:blipFill>
          <a:blip r:embed="rId3" cstate="print"/>
          <a:stretch>
            <a:fillRect/>
          </a:stretch>
        </p:blipFill>
        <p:spPr>
          <a:xfrm>
            <a:off x="1524000" y="5410200"/>
            <a:ext cx="1905000" cy="1923494"/>
          </a:xfrm>
          <a:prstGeom prst="rect">
            <a:avLst/>
          </a:prstGeom>
        </p:spPr>
      </p:pic>
      <p:pic>
        <p:nvPicPr>
          <p:cNvPr id="12" name="Picture 11" descr="e86f050d219b5585368f7ef298c00175.png"/>
          <p:cNvPicPr>
            <a:picLocks noChangeAspect="1"/>
          </p:cNvPicPr>
          <p:nvPr/>
        </p:nvPicPr>
        <p:blipFill>
          <a:blip r:embed="rId5" cstate="print"/>
          <a:stretch>
            <a:fillRect/>
          </a:stretch>
        </p:blipFill>
        <p:spPr>
          <a:xfrm>
            <a:off x="6324600" y="4953000"/>
            <a:ext cx="1676400" cy="1676400"/>
          </a:xfrm>
          <a:prstGeom prst="rect">
            <a:avLst/>
          </a:prstGeom>
        </p:spPr>
      </p:pic>
      <p:pic>
        <p:nvPicPr>
          <p:cNvPr id="13" name="Picture 12" descr="e86f050d219b5585368f7ef298c00175.png"/>
          <p:cNvPicPr>
            <a:picLocks noChangeAspect="1"/>
          </p:cNvPicPr>
          <p:nvPr/>
        </p:nvPicPr>
        <p:blipFill>
          <a:blip r:embed="rId6" cstate="print"/>
          <a:stretch>
            <a:fillRect/>
          </a:stretch>
        </p:blipFill>
        <p:spPr>
          <a:xfrm>
            <a:off x="8610600" y="4953000"/>
            <a:ext cx="1752600" cy="1752600"/>
          </a:xfrm>
          <a:prstGeom prst="rect">
            <a:avLst/>
          </a:prstGeom>
        </p:spPr>
      </p:pic>
      <p:pic>
        <p:nvPicPr>
          <p:cNvPr id="11" name="Picture 10" descr="e86f050d219b5585368f7ef298c00175.png"/>
          <p:cNvPicPr>
            <a:picLocks noChangeAspect="1"/>
          </p:cNvPicPr>
          <p:nvPr/>
        </p:nvPicPr>
        <p:blipFill>
          <a:blip r:embed="rId7" cstate="print"/>
          <a:stretch>
            <a:fillRect/>
          </a:stretch>
        </p:blipFill>
        <p:spPr>
          <a:xfrm>
            <a:off x="3962400" y="4953000"/>
            <a:ext cx="1752600" cy="1676400"/>
          </a:xfrm>
          <a:prstGeom prst="rect">
            <a:avLst/>
          </a:prstGeom>
        </p:spPr>
      </p:pic>
      <p:sp>
        <p:nvSpPr>
          <p:cNvPr id="17" name="Rectangle 16"/>
          <p:cNvSpPr/>
          <p:nvPr/>
        </p:nvSpPr>
        <p:spPr>
          <a:xfrm>
            <a:off x="1524000" y="0"/>
            <a:ext cx="914400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UTM Avo" panose="02040603050506020204" pitchFamily="18"/>
                <a:cs typeface="Arial" panose="020B0604020202020204" pitchFamily="34" charset="0"/>
              </a:rPr>
              <a:t>Câu</a:t>
            </a:r>
            <a:r>
              <a:rPr lang="en-US" sz="2800" b="1" dirty="0">
                <a:solidFill>
                  <a:schemeClr val="tx1"/>
                </a:solidFill>
                <a:latin typeface="UTM Avo" panose="02040603050506020204" pitchFamily="18"/>
                <a:cs typeface="Arial" panose="020B0604020202020204" pitchFamily="34" charset="0"/>
              </a:rPr>
              <a:t> 4: </a:t>
            </a:r>
            <a:r>
              <a:rPr lang="vi-VN" sz="2800" dirty="0">
                <a:solidFill>
                  <a:schemeClr val="tx1"/>
                </a:solidFill>
                <a:latin typeface="UTM Avo" panose="02040603050506020204" pitchFamily="18"/>
                <a:cs typeface="Arial" panose="020B0604020202020204" pitchFamily="34" charset="0"/>
              </a:rPr>
              <a:t>Chùa Cầu do ai xây dựng?</a:t>
            </a:r>
            <a:endParaRPr lang="en-US" sz="2800" dirty="0">
              <a:solidFill>
                <a:schemeClr val="tx1"/>
              </a:solidFill>
              <a:latin typeface="UTM Avo" panose="02040603050506020204" pitchFamily="18"/>
              <a:cs typeface="Arial" panose="020B0604020202020204" pitchFamily="34" charset="0"/>
            </a:endParaRPr>
          </a:p>
        </p:txBody>
      </p:sp>
      <p:sp>
        <p:nvSpPr>
          <p:cNvPr id="19" name="TextBox 18"/>
          <p:cNvSpPr txBox="1"/>
          <p:nvPr/>
        </p:nvSpPr>
        <p:spPr>
          <a:xfrm>
            <a:off x="4343400" y="54102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 B</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0" name="TextBox 19"/>
          <p:cNvSpPr txBox="1"/>
          <p:nvPr/>
        </p:nvSpPr>
        <p:spPr>
          <a:xfrm>
            <a:off x="6705600" y="5419456"/>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C</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1" name="TextBox 20"/>
          <p:cNvSpPr txBox="1"/>
          <p:nvPr/>
        </p:nvSpPr>
        <p:spPr>
          <a:xfrm>
            <a:off x="9067800" y="54864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D</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4" name="Rectangle 23"/>
          <p:cNvSpPr/>
          <p:nvPr/>
        </p:nvSpPr>
        <p:spPr>
          <a:xfrm>
            <a:off x="1524000" y="1295399"/>
            <a:ext cx="4267200" cy="1023902"/>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vi-VN" sz="2400" dirty="0">
                <a:solidFill>
                  <a:schemeClr val="tx1"/>
                </a:solidFill>
                <a:latin typeface="UTM Avo" panose="02040603050506020204" pitchFamily="18"/>
                <a:cs typeface="Arial" panose="020B0604020202020204" pitchFamily="34" charset="0"/>
              </a:rPr>
              <a:t>A. Thương nhân Nhật Bản</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28" name="Rectangle 27"/>
          <p:cNvSpPr/>
          <p:nvPr/>
        </p:nvSpPr>
        <p:spPr>
          <a:xfrm>
            <a:off x="1524000" y="2421926"/>
            <a:ext cx="4267200" cy="1023902"/>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vi-VN" sz="2400" dirty="0">
                <a:solidFill>
                  <a:schemeClr val="tx1"/>
                </a:solidFill>
                <a:latin typeface="UTM Avo" panose="02040603050506020204" pitchFamily="18"/>
                <a:cs typeface="Arial" panose="020B0604020202020204" pitchFamily="34" charset="0"/>
              </a:rPr>
              <a:t>B. Người Chăm</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29" name="Rectangle 28"/>
          <p:cNvSpPr/>
          <p:nvPr/>
        </p:nvSpPr>
        <p:spPr>
          <a:xfrm>
            <a:off x="6705600" y="1295400"/>
            <a:ext cx="4267200" cy="1023902"/>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b"/>
          <a:lstStyle/>
          <a:p>
            <a:pPr algn="ctr">
              <a:lnSpc>
                <a:spcPct val="150000"/>
              </a:lnSpc>
            </a:pPr>
            <a:r>
              <a:rPr lang="vi-VN" sz="2400" dirty="0">
                <a:solidFill>
                  <a:schemeClr val="tx1"/>
                </a:solidFill>
                <a:latin typeface="UTM Avo" panose="02040603050506020204" pitchFamily="18"/>
                <a:cs typeface="Arial" panose="020B0604020202020204" pitchFamily="34" charset="0"/>
              </a:rPr>
              <a:t>C. Nhà truyền giáo </a:t>
            </a:r>
            <a:br>
              <a:rPr lang="vi-VN" sz="2400" dirty="0">
                <a:solidFill>
                  <a:schemeClr val="tx1"/>
                </a:solidFill>
                <a:latin typeface="UTM Avo" panose="02040603050506020204" pitchFamily="18"/>
                <a:cs typeface="Arial" panose="020B0604020202020204" pitchFamily="34" charset="0"/>
              </a:rPr>
            </a:br>
            <a:r>
              <a:rPr lang="vi-VN" sz="2400" dirty="0">
                <a:solidFill>
                  <a:schemeClr val="tx1"/>
                </a:solidFill>
                <a:latin typeface="UTM Avo" panose="02040603050506020204" pitchFamily="18"/>
                <a:cs typeface="Arial" panose="020B0604020202020204" pitchFamily="34" charset="0"/>
              </a:rPr>
              <a:t>phương Tây</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sp>
        <p:nvSpPr>
          <p:cNvPr id="30" name="Rectangle 29"/>
          <p:cNvSpPr/>
          <p:nvPr/>
        </p:nvSpPr>
        <p:spPr>
          <a:xfrm>
            <a:off x="6705600" y="2421926"/>
            <a:ext cx="4267200" cy="1023902"/>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vi-VN" sz="2400" dirty="0">
                <a:solidFill>
                  <a:schemeClr val="tx1"/>
                </a:solidFill>
                <a:latin typeface="UTM Avo" panose="02040603050506020204" pitchFamily="18"/>
                <a:cs typeface="Arial" panose="020B0604020202020204" pitchFamily="34" charset="0"/>
              </a:rPr>
              <a:t>D. Người Việt cổ</a:t>
            </a:r>
            <a:r>
              <a:rPr lang="en-US" sz="2400" dirty="0">
                <a:solidFill>
                  <a:schemeClr val="tx1"/>
                </a:solidFill>
                <a:latin typeface="UTM Avo" panose="02040603050506020204" pitchFamily="18"/>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UTM Avo" panose="02040603050506020204" pitchFamily="18"/>
              <a:cs typeface="Times New Roman" panose="02020603050405020304" pitchFamily="18" charset="0"/>
            </a:endParaRPr>
          </a:p>
        </p:txBody>
      </p:sp>
      <p:pic>
        <p:nvPicPr>
          <p:cNvPr id="16" name="Picture 15" descr="4f942a9486ec68153575dc78a42d480b.png"/>
          <p:cNvPicPr>
            <a:picLocks noChangeAspect="1"/>
          </p:cNvPicPr>
          <p:nvPr/>
        </p:nvPicPr>
        <p:blipFill>
          <a:blip r:embed="rId8" cstate="print"/>
          <a:stretch>
            <a:fillRect/>
          </a:stretch>
        </p:blipFill>
        <p:spPr>
          <a:xfrm>
            <a:off x="-990600" y="2514600"/>
            <a:ext cx="4114800" cy="3733800"/>
          </a:xfrm>
          <a:prstGeom prst="rect">
            <a:avLst/>
          </a:prstGeom>
        </p:spPr>
      </p:pic>
      <p:pic>
        <p:nvPicPr>
          <p:cNvPr id="31" name="Picture 30" descr="ca.png"/>
          <p:cNvPicPr>
            <a:picLocks noChangeAspect="1"/>
          </p:cNvPicPr>
          <p:nvPr/>
        </p:nvPicPr>
        <p:blipFill>
          <a:blip r:embed="rId9" cstate="print"/>
          <a:stretch>
            <a:fillRect/>
          </a:stretch>
        </p:blipFill>
        <p:spPr>
          <a:xfrm>
            <a:off x="2209800" y="5867403"/>
            <a:ext cx="533400" cy="473671"/>
          </a:xfrm>
          <a:prstGeom prst="rect">
            <a:avLst/>
          </a:prstGeom>
        </p:spPr>
      </p:pic>
      <p:pic>
        <p:nvPicPr>
          <p:cNvPr id="10" name="Picture 9" descr="e86f050d219b5585368f7ef298c00175.png"/>
          <p:cNvPicPr>
            <a:picLocks noChangeAspect="1"/>
          </p:cNvPicPr>
          <p:nvPr/>
        </p:nvPicPr>
        <p:blipFill>
          <a:blip r:embed="rId10" cstate="print"/>
          <a:stretch>
            <a:fillRect/>
          </a:stretch>
        </p:blipFill>
        <p:spPr>
          <a:xfrm>
            <a:off x="1524000" y="4879734"/>
            <a:ext cx="1905000" cy="1978269"/>
          </a:xfrm>
          <a:prstGeom prst="rect">
            <a:avLst/>
          </a:prstGeom>
        </p:spPr>
      </p:pic>
      <p:sp>
        <p:nvSpPr>
          <p:cNvPr id="32" name="TextBox 31"/>
          <p:cNvSpPr txBox="1"/>
          <p:nvPr/>
        </p:nvSpPr>
        <p:spPr>
          <a:xfrm>
            <a:off x="1752600" y="5537708"/>
            <a:ext cx="91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  A</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 name="Rectangle 1"/>
          <p:cNvSpPr/>
          <p:nvPr/>
        </p:nvSpPr>
        <p:spPr>
          <a:xfrm>
            <a:off x="6364886" y="5351289"/>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 name="Rectangle 2"/>
          <p:cNvSpPr/>
          <p:nvPr/>
        </p:nvSpPr>
        <p:spPr>
          <a:xfrm>
            <a:off x="4038600" y="5345043"/>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6" name="Rectangle 5"/>
          <p:cNvSpPr/>
          <p:nvPr/>
        </p:nvSpPr>
        <p:spPr>
          <a:xfrm>
            <a:off x="8689922" y="5407394"/>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14" name="Picture 13" descr="Logo, company name&#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grpId="0" nodeType="clickEffect">
                                  <p:stCondLst>
                                    <p:cond delay="0"/>
                                  </p:stCondLst>
                                  <p:childTnLst>
                                    <p:animEffect transition="out" filter="fade">
                                      <p:cBhvr>
                                        <p:cTn id="25" dur="1000"/>
                                        <p:tgtEl>
                                          <p:spTgt spid="19"/>
                                        </p:tgtEl>
                                      </p:cBhvr>
                                    </p:animEffect>
                                    <p:anim calcmode="lin" valueType="num">
                                      <p:cBhvr>
                                        <p:cTn id="26" dur="1000"/>
                                        <p:tgtEl>
                                          <p:spTgt spid="19"/>
                                        </p:tgtEl>
                                        <p:attrNameLst>
                                          <p:attrName>ppt_x</p:attrName>
                                        </p:attrNameLst>
                                      </p:cBhvr>
                                      <p:tavLst>
                                        <p:tav tm="0">
                                          <p:val>
                                            <p:strVal val="ppt_x"/>
                                          </p:val>
                                        </p:tav>
                                        <p:tav tm="100000">
                                          <p:val>
                                            <p:strVal val="ppt_x"/>
                                          </p:val>
                                        </p:tav>
                                      </p:tavLst>
                                    </p:anim>
                                    <p:anim calcmode="lin" valueType="num">
                                      <p:cBhvr>
                                        <p:cTn id="27" dur="1000"/>
                                        <p:tgtEl>
                                          <p:spTgt spid="19"/>
                                        </p:tgtEl>
                                        <p:attrNameLst>
                                          <p:attrName>ppt_y</p:attrName>
                                        </p:attrNameLst>
                                      </p:cBhvr>
                                      <p:tavLst>
                                        <p:tav tm="0">
                                          <p:val>
                                            <p:strVal val="ppt_y"/>
                                          </p:val>
                                        </p:tav>
                                        <p:tav tm="100000">
                                          <p:val>
                                            <p:strVal val="ppt_y-.1"/>
                                          </p:val>
                                        </p:tav>
                                      </p:tavLst>
                                    </p:anim>
                                    <p:set>
                                      <p:cBhvr>
                                        <p:cTn id="28" dur="1" fill="hold">
                                          <p:stCondLst>
                                            <p:cond delay="999"/>
                                          </p:stCondLst>
                                        </p:cTn>
                                        <p:tgtEl>
                                          <p:spTgt spid="19"/>
                                        </p:tgtEl>
                                        <p:attrNameLst>
                                          <p:attrName>style.visibility</p:attrName>
                                        </p:attrNameLst>
                                      </p:cBhvr>
                                      <p:to>
                                        <p:strVal val="hidden"/>
                                      </p:to>
                                    </p:set>
                                  </p:childTnLst>
                                </p:cTn>
                              </p:par>
                              <p:par>
                                <p:cTn id="29" presetID="47" presetClass="exit" presetSubtype="0" fill="hold" nodeType="withEffect">
                                  <p:stCondLst>
                                    <p:cond delay="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grpId="0" nodeType="clickEffect">
                                  <p:stCondLst>
                                    <p:cond delay="0"/>
                                  </p:stCondLst>
                                  <p:childTnLst>
                                    <p:animEffect transition="out" filter="fade">
                                      <p:cBhvr>
                                        <p:cTn id="41" dur="1000"/>
                                        <p:tgtEl>
                                          <p:spTgt spid="20"/>
                                        </p:tgtEl>
                                      </p:cBhvr>
                                    </p:animEffect>
                                    <p:anim calcmode="lin" valueType="num">
                                      <p:cBhvr>
                                        <p:cTn id="42" dur="1000"/>
                                        <p:tgtEl>
                                          <p:spTgt spid="20"/>
                                        </p:tgtEl>
                                        <p:attrNameLst>
                                          <p:attrName>ppt_x</p:attrName>
                                        </p:attrNameLst>
                                      </p:cBhvr>
                                      <p:tavLst>
                                        <p:tav tm="0">
                                          <p:val>
                                            <p:strVal val="ppt_x"/>
                                          </p:val>
                                        </p:tav>
                                        <p:tav tm="100000">
                                          <p:val>
                                            <p:strVal val="ppt_x"/>
                                          </p:val>
                                        </p:tav>
                                      </p:tavLst>
                                    </p:anim>
                                    <p:anim calcmode="lin" valueType="num">
                                      <p:cBhvr>
                                        <p:cTn id="43" dur="1000"/>
                                        <p:tgtEl>
                                          <p:spTgt spid="20"/>
                                        </p:tgtEl>
                                        <p:attrNameLst>
                                          <p:attrName>ppt_y</p:attrName>
                                        </p:attrNameLst>
                                      </p:cBhvr>
                                      <p:tavLst>
                                        <p:tav tm="0">
                                          <p:val>
                                            <p:strVal val="ppt_y"/>
                                          </p:val>
                                        </p:tav>
                                        <p:tav tm="100000">
                                          <p:val>
                                            <p:strVal val="ppt_y-.1"/>
                                          </p:val>
                                        </p:tav>
                                      </p:tavLst>
                                    </p:anim>
                                    <p:set>
                                      <p:cBhvr>
                                        <p:cTn id="44" dur="1" fill="hold">
                                          <p:stCondLst>
                                            <p:cond delay="999"/>
                                          </p:stCondLst>
                                        </p:cTn>
                                        <p:tgtEl>
                                          <p:spTgt spid="20"/>
                                        </p:tgtEl>
                                        <p:attrNameLst>
                                          <p:attrName>style.visibility</p:attrName>
                                        </p:attrNameLst>
                                      </p:cBhvr>
                                      <p:to>
                                        <p:strVal val="hidden"/>
                                      </p:to>
                                    </p:set>
                                  </p:childTnLst>
                                </p:cTn>
                              </p:par>
                              <p:par>
                                <p:cTn id="45" presetID="47" presetClass="exit" presetSubtype="0" fill="hold" nodeType="with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0"/>
                                        <p:tgtEl>
                                          <p:spTgt spid="12"/>
                                        </p:tgtEl>
                                        <p:attrNameLst>
                                          <p:attrName>ppt_y</p:attrName>
                                        </p:attrNameLst>
                                      </p:cBhvr>
                                      <p:tavLst>
                                        <p:tav tm="0">
                                          <p:val>
                                            <p:strVal val="ppt_y"/>
                                          </p:val>
                                        </p:tav>
                                        <p:tav tm="100000">
                                          <p:val>
                                            <p:strVal val="ppt_y-.1"/>
                                          </p:val>
                                        </p:tav>
                                      </p:tavLst>
                                    </p:anim>
                                    <p:set>
                                      <p:cBhvr>
                                        <p:cTn id="49" dur="1" fill="hold">
                                          <p:stCondLst>
                                            <p:cond delay="999"/>
                                          </p:stCondLst>
                                        </p:cTn>
                                        <p:tgtEl>
                                          <p:spTgt spid="12"/>
                                        </p:tgtEl>
                                        <p:attrNameLst>
                                          <p:attrName>style.visibility</p:attrName>
                                        </p:attrNameLst>
                                      </p:cBhvr>
                                      <p:to>
                                        <p:strVal val="hidden"/>
                                      </p:to>
                                    </p:set>
                                  </p:childTnLst>
                                </p:cTn>
                              </p:par>
                            </p:childTnLst>
                          </p:cTn>
                        </p:par>
                        <p:par>
                          <p:cTn id="50" fill="hold">
                            <p:stCondLst>
                              <p:cond delay="1000"/>
                            </p:stCondLst>
                            <p:childTnLst>
                              <p:par>
                                <p:cTn id="51" presetID="1" presetClass="entr" presetSubtype="0"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1"/>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grpId="0" nodeType="clickEffect">
                                  <p:stCondLst>
                                    <p:cond delay="0"/>
                                  </p:stCondLst>
                                  <p:childTnLst>
                                    <p:animEffect transition="out" filter="fade">
                                      <p:cBhvr>
                                        <p:cTn id="57" dur="1000"/>
                                        <p:tgtEl>
                                          <p:spTgt spid="21"/>
                                        </p:tgtEl>
                                      </p:cBhvr>
                                    </p:animEffect>
                                    <p:anim calcmode="lin" valueType="num">
                                      <p:cBhvr>
                                        <p:cTn id="58" dur="1000"/>
                                        <p:tgtEl>
                                          <p:spTgt spid="21"/>
                                        </p:tgtEl>
                                        <p:attrNameLst>
                                          <p:attrName>ppt_x</p:attrName>
                                        </p:attrNameLst>
                                      </p:cBhvr>
                                      <p:tavLst>
                                        <p:tav tm="0">
                                          <p:val>
                                            <p:strVal val="ppt_x"/>
                                          </p:val>
                                        </p:tav>
                                        <p:tav tm="100000">
                                          <p:val>
                                            <p:strVal val="ppt_x"/>
                                          </p:val>
                                        </p:tav>
                                      </p:tavLst>
                                    </p:anim>
                                    <p:anim calcmode="lin" valueType="num">
                                      <p:cBhvr>
                                        <p:cTn id="59" dur="1000"/>
                                        <p:tgtEl>
                                          <p:spTgt spid="21"/>
                                        </p:tgtEl>
                                        <p:attrNameLst>
                                          <p:attrName>ppt_y</p:attrName>
                                        </p:attrNameLst>
                                      </p:cBhvr>
                                      <p:tavLst>
                                        <p:tav tm="0">
                                          <p:val>
                                            <p:strVal val="ppt_y"/>
                                          </p:val>
                                        </p:tav>
                                        <p:tav tm="100000">
                                          <p:val>
                                            <p:strVal val="ppt_y-.1"/>
                                          </p:val>
                                        </p:tav>
                                      </p:tavLst>
                                    </p:anim>
                                    <p:set>
                                      <p:cBhvr>
                                        <p:cTn id="60" dur="1" fill="hold">
                                          <p:stCondLst>
                                            <p:cond delay="999"/>
                                          </p:stCondLst>
                                        </p:cTn>
                                        <p:tgtEl>
                                          <p:spTgt spid="21"/>
                                        </p:tgtEl>
                                        <p:attrNameLst>
                                          <p:attrName>style.visibility</p:attrName>
                                        </p:attrNameLst>
                                      </p:cBhvr>
                                      <p:to>
                                        <p:strVal val="hidden"/>
                                      </p:to>
                                    </p:set>
                                  </p:childTnLst>
                                </p:cTn>
                              </p:par>
                              <p:par>
                                <p:cTn id="61" presetID="47" presetClass="exit" presetSubtype="0" fill="hold" nodeType="withEffect">
                                  <p:stCondLst>
                                    <p:cond delay="0"/>
                                  </p:stCondLst>
                                  <p:childTnLst>
                                    <p:animEffect transition="out" filter="fade">
                                      <p:cBhvr>
                                        <p:cTn id="62" dur="1000"/>
                                        <p:tgtEl>
                                          <p:spTgt spid="13"/>
                                        </p:tgtEl>
                                      </p:cBhvr>
                                    </p:animEffect>
                                    <p:anim calcmode="lin" valueType="num">
                                      <p:cBhvr>
                                        <p:cTn id="63" dur="1000"/>
                                        <p:tgtEl>
                                          <p:spTgt spid="13"/>
                                        </p:tgtEl>
                                        <p:attrNameLst>
                                          <p:attrName>ppt_x</p:attrName>
                                        </p:attrNameLst>
                                      </p:cBhvr>
                                      <p:tavLst>
                                        <p:tav tm="0">
                                          <p:val>
                                            <p:strVal val="ppt_x"/>
                                          </p:val>
                                        </p:tav>
                                        <p:tav tm="100000">
                                          <p:val>
                                            <p:strVal val="ppt_x"/>
                                          </p:val>
                                        </p:tav>
                                      </p:tavLst>
                                    </p:anim>
                                    <p:anim calcmode="lin" valueType="num">
                                      <p:cBhvr>
                                        <p:cTn id="64" dur="1000"/>
                                        <p:tgtEl>
                                          <p:spTgt spid="13"/>
                                        </p:tgtEl>
                                        <p:attrNameLst>
                                          <p:attrName>ppt_y</p:attrName>
                                        </p:attrNameLst>
                                      </p:cBhvr>
                                      <p:tavLst>
                                        <p:tav tm="0">
                                          <p:val>
                                            <p:strVal val="ppt_y"/>
                                          </p:val>
                                        </p:tav>
                                        <p:tav tm="100000">
                                          <p:val>
                                            <p:strVal val="ppt_y-.1"/>
                                          </p:val>
                                        </p:tav>
                                      </p:tavLst>
                                    </p:anim>
                                    <p:set>
                                      <p:cBhvr>
                                        <p:cTn id="65" dur="1" fill="hold">
                                          <p:stCondLst>
                                            <p:cond delay="999"/>
                                          </p:stCondLst>
                                        </p:cTn>
                                        <p:tgtEl>
                                          <p:spTgt spid="13"/>
                                        </p:tgtEl>
                                        <p:attrNameLst>
                                          <p:attrName>style.visibility</p:attrName>
                                        </p:attrNameLst>
                                      </p:cBhvr>
                                      <p:to>
                                        <p:strVal val="hidden"/>
                                      </p:to>
                                    </p:set>
                                  </p:childTnLst>
                                </p:cTn>
                              </p:par>
                            </p:childTnLst>
                          </p:cTn>
                        </p:par>
                        <p:par>
                          <p:cTn id="66" fill="hold">
                            <p:stCondLst>
                              <p:cond delay="1000"/>
                            </p:stCondLst>
                            <p:childTnLst>
                              <p:par>
                                <p:cTn id="67" presetID="1" presetClass="entr" presetSubtype="0" fill="hold" grpId="0" nodeType="afterEffect">
                                  <p:stCondLst>
                                    <p:cond delay="0"/>
                                  </p:stCondLst>
                                  <p:childTnLst>
                                    <p:set>
                                      <p:cBhvr>
                                        <p:cTn id="6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21"/>
                  </p:tgtEl>
                </p:cond>
              </p:nextCondLst>
            </p:seq>
            <p:seq concurrent="1" nextAc="seek">
              <p:cTn id="69" restart="whenNotActive" fill="hold" evtFilter="cancelBubble" nodeType="interactiveSeq">
                <p:stCondLst>
                  <p:cond evt="onClick" delay="0">
                    <p:tgtEl>
                      <p:spTgt spid="32"/>
                    </p:tgtEl>
                  </p:cond>
                </p:stCondLst>
                <p:endSync evt="end" delay="0">
                  <p:rtn val="all"/>
                </p:endSync>
                <p:childTnLst>
                  <p:par>
                    <p:cTn id="70" fill="hold">
                      <p:stCondLst>
                        <p:cond delay="0"/>
                      </p:stCondLst>
                      <p:childTnLst>
                        <p:par>
                          <p:cTn id="71" fill="hold">
                            <p:stCondLst>
                              <p:cond delay="0"/>
                            </p:stCondLst>
                            <p:childTnLst>
                              <p:par>
                                <p:cTn id="72" presetID="47" presetClass="exit" presetSubtype="0" fill="hold" grpId="0" nodeType="clickEffect">
                                  <p:stCondLst>
                                    <p:cond delay="0"/>
                                  </p:stCondLst>
                                  <p:childTnLst>
                                    <p:animEffect transition="out" filter="fade">
                                      <p:cBhvr>
                                        <p:cTn id="73" dur="1000"/>
                                        <p:tgtEl>
                                          <p:spTgt spid="32"/>
                                        </p:tgtEl>
                                      </p:cBhvr>
                                    </p:animEffect>
                                    <p:anim calcmode="lin" valueType="num">
                                      <p:cBhvr>
                                        <p:cTn id="74" dur="1000"/>
                                        <p:tgtEl>
                                          <p:spTgt spid="32"/>
                                        </p:tgtEl>
                                        <p:attrNameLst>
                                          <p:attrName>ppt_x</p:attrName>
                                        </p:attrNameLst>
                                      </p:cBhvr>
                                      <p:tavLst>
                                        <p:tav tm="0">
                                          <p:val>
                                            <p:strVal val="ppt_x"/>
                                          </p:val>
                                        </p:tav>
                                        <p:tav tm="100000">
                                          <p:val>
                                            <p:strVal val="ppt_x"/>
                                          </p:val>
                                        </p:tav>
                                      </p:tavLst>
                                    </p:anim>
                                    <p:anim calcmode="lin" valueType="num">
                                      <p:cBhvr>
                                        <p:cTn id="75" dur="1000"/>
                                        <p:tgtEl>
                                          <p:spTgt spid="32"/>
                                        </p:tgtEl>
                                        <p:attrNameLst>
                                          <p:attrName>ppt_y</p:attrName>
                                        </p:attrNameLst>
                                      </p:cBhvr>
                                      <p:tavLst>
                                        <p:tav tm="0">
                                          <p:val>
                                            <p:strVal val="ppt_y"/>
                                          </p:val>
                                        </p:tav>
                                        <p:tav tm="100000">
                                          <p:val>
                                            <p:strVal val="ppt_y-.1"/>
                                          </p:val>
                                        </p:tav>
                                      </p:tavLst>
                                    </p:anim>
                                    <p:set>
                                      <p:cBhvr>
                                        <p:cTn id="7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13" name="dung .wav"/>
                                        </p:tgtEl>
                                      </p:cMediaNode>
                                    </p:audio>
                                  </p:subTnLst>
                                </p:cTn>
                              </p:par>
                              <p:par>
                                <p:cTn id="77" presetID="47" presetClass="exit" presetSubtype="0" fill="hold" nodeType="withEffect">
                                  <p:stCondLst>
                                    <p:cond delay="0"/>
                                  </p:stCondLst>
                                  <p:childTnLst>
                                    <p:animEffect transition="out" filter="fade">
                                      <p:cBhvr>
                                        <p:cTn id="78" dur="1000"/>
                                        <p:tgtEl>
                                          <p:spTgt spid="10"/>
                                        </p:tgtEl>
                                      </p:cBhvr>
                                    </p:animEffect>
                                    <p:anim calcmode="lin" valueType="num">
                                      <p:cBhvr>
                                        <p:cTn id="79" dur="1000"/>
                                        <p:tgtEl>
                                          <p:spTgt spid="10"/>
                                        </p:tgtEl>
                                        <p:attrNameLst>
                                          <p:attrName>ppt_x</p:attrName>
                                        </p:attrNameLst>
                                      </p:cBhvr>
                                      <p:tavLst>
                                        <p:tav tm="0">
                                          <p:val>
                                            <p:strVal val="ppt_x"/>
                                          </p:val>
                                        </p:tav>
                                        <p:tav tm="100000">
                                          <p:val>
                                            <p:strVal val="ppt_x"/>
                                          </p:val>
                                        </p:tav>
                                      </p:tavLst>
                                    </p:anim>
                                    <p:anim calcmode="lin" valueType="num">
                                      <p:cBhvr>
                                        <p:cTn id="80" dur="1000"/>
                                        <p:tgtEl>
                                          <p:spTgt spid="10"/>
                                        </p:tgtEl>
                                        <p:attrNameLst>
                                          <p:attrName>ppt_y</p:attrName>
                                        </p:attrNameLst>
                                      </p:cBhvr>
                                      <p:tavLst>
                                        <p:tav tm="0">
                                          <p:val>
                                            <p:strVal val="ppt_y"/>
                                          </p:val>
                                        </p:tav>
                                        <p:tav tm="100000">
                                          <p:val>
                                            <p:strVal val="ppt_y-.1"/>
                                          </p:val>
                                        </p:tav>
                                      </p:tavLst>
                                    </p:anim>
                                    <p:set>
                                      <p:cBhvr>
                                        <p:cTn id="81" dur="1" fill="hold">
                                          <p:stCondLst>
                                            <p:cond delay="999"/>
                                          </p:stCondLst>
                                        </p:cTn>
                                        <p:tgtEl>
                                          <p:spTgt spid="10"/>
                                        </p:tgtEl>
                                        <p:attrNameLst>
                                          <p:attrName>style.visibility</p:attrName>
                                        </p:attrNameLst>
                                      </p:cBhvr>
                                      <p:to>
                                        <p:strVal val="hidden"/>
                                      </p:to>
                                    </p:set>
                                  </p:childTnLst>
                                </p:cTn>
                              </p:par>
                            </p:childTnLst>
                          </p:cTn>
                        </p:par>
                        <p:par>
                          <p:cTn id="82" fill="hold">
                            <p:stCondLst>
                              <p:cond delay="1000"/>
                            </p:stCondLst>
                            <p:childTnLst>
                              <p:par>
                                <p:cTn id="83" presetID="42" presetClass="path" presetSubtype="0" accel="50000" decel="50000" fill="hold" nodeType="afterEffect">
                                  <p:stCondLst>
                                    <p:cond delay="0"/>
                                  </p:stCondLst>
                                  <p:childTnLst>
                                    <p:animMotion origin="layout" path="M 2.77556E-17 1.11111E-6 L 0.3625 0.01829 " pathEditMode="relative" rAng="0" ptsTypes="AA">
                                      <p:cBhvr>
                                        <p:cTn id="84" dur="2000" fill="hold"/>
                                        <p:tgtEl>
                                          <p:spTgt spid="16"/>
                                        </p:tgtEl>
                                        <p:attrNameLst>
                                          <p:attrName>ppt_x</p:attrName>
                                          <p:attrName>ppt_y</p:attrName>
                                        </p:attrNameLst>
                                      </p:cBhvr>
                                      <p:rCtr x="18125" y="903"/>
                                    </p:animMotion>
                                  </p:childTnLst>
                                </p:cTn>
                              </p:par>
                              <p:par>
                                <p:cTn id="85" presetID="0" presetClass="path" presetSubtype="0" accel="50000" decel="50000" fill="hold" nodeType="withEffect">
                                  <p:stCondLst>
                                    <p:cond delay="0"/>
                                  </p:stCondLst>
                                  <p:childTnLst>
                                    <p:animMotion origin="layout" path="M 3.33333E-6 3.7037E-6 C 0.00312 -0.04653 0.00694 -0.09236 0.05659 -0.11852 C 0.10625 -0.14468 0.23316 -0.14584 0.29809 -0.15787 C 0.36267 -0.16991 0.42708 -0.17269 0.44479 -0.19167 C 0.4625 -0.21065 0.41406 -0.26459 0.4033 -0.27223 C 0.39236 -0.27894 0.38593 -0.25834 0.37968 -0.23658 " pathEditMode="relative" rAng="0" ptsTypes="aaaaaA">
                                      <p:cBhvr>
                                        <p:cTn id="86" dur="2000" fill="hold"/>
                                        <p:tgtEl>
                                          <p:spTgt spid="31"/>
                                        </p:tgtEl>
                                        <p:attrNameLst>
                                          <p:attrName>ppt_x</p:attrName>
                                          <p:attrName>ppt_y</p:attrName>
                                        </p:attrNameLst>
                                      </p:cBhvr>
                                      <p:rCtr x="23100" y="-14000"/>
                                    </p:animMotion>
                                  </p:childTnLst>
                                </p:cTn>
                              </p:par>
                            </p:childTnLst>
                          </p:cTn>
                        </p:par>
                        <p:par>
                          <p:cTn id="87" fill="hold">
                            <p:stCondLst>
                              <p:cond delay="3000"/>
                            </p:stCondLst>
                            <p:childTnLst>
                              <p:par>
                                <p:cTn id="88" presetID="47" presetClass="exit" presetSubtype="0" fill="hold" nodeType="afterEffect">
                                  <p:stCondLst>
                                    <p:cond delay="0"/>
                                  </p:stCondLst>
                                  <p:childTnLst>
                                    <p:animEffect transition="out" filter="fade">
                                      <p:cBhvr>
                                        <p:cTn id="89" dur="2000"/>
                                        <p:tgtEl>
                                          <p:spTgt spid="31"/>
                                        </p:tgtEl>
                                      </p:cBhvr>
                                    </p:animEffect>
                                    <p:anim calcmode="lin" valueType="num">
                                      <p:cBhvr>
                                        <p:cTn id="90" dur="2000"/>
                                        <p:tgtEl>
                                          <p:spTgt spid="31"/>
                                        </p:tgtEl>
                                        <p:attrNameLst>
                                          <p:attrName>ppt_x</p:attrName>
                                        </p:attrNameLst>
                                      </p:cBhvr>
                                      <p:tavLst>
                                        <p:tav tm="0">
                                          <p:val>
                                            <p:strVal val="ppt_x"/>
                                          </p:val>
                                        </p:tav>
                                        <p:tav tm="100000">
                                          <p:val>
                                            <p:strVal val="ppt_x"/>
                                          </p:val>
                                        </p:tav>
                                      </p:tavLst>
                                    </p:anim>
                                    <p:anim calcmode="lin" valueType="num">
                                      <p:cBhvr>
                                        <p:cTn id="91" dur="2000"/>
                                        <p:tgtEl>
                                          <p:spTgt spid="31"/>
                                        </p:tgtEl>
                                        <p:attrNameLst>
                                          <p:attrName>ppt_y</p:attrName>
                                        </p:attrNameLst>
                                      </p:cBhvr>
                                      <p:tavLst>
                                        <p:tav tm="0">
                                          <p:val>
                                            <p:strVal val="ppt_y"/>
                                          </p:val>
                                        </p:tav>
                                        <p:tav tm="100000">
                                          <p:val>
                                            <p:strVal val="ppt_y-.1"/>
                                          </p:val>
                                        </p:tav>
                                      </p:tavLst>
                                    </p:anim>
                                    <p:set>
                                      <p:cBhvr>
                                        <p:cTn id="9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7" grpId="0" animBg="1"/>
      <p:bldP spid="19" grpId="0"/>
      <p:bldP spid="20" grpId="0"/>
      <p:bldP spid="21" grpId="0"/>
      <p:bldP spid="24" grpId="0" animBg="1"/>
      <p:bldP spid="28" grpId="0" animBg="1"/>
      <p:bldP spid="29" grpId="0" animBg="1"/>
      <p:bldP spid="30" grpId="0" animBg="1"/>
      <p:bldP spid="32" grpId="0"/>
      <p:bldP spid="2" grpId="0" animBg="1"/>
      <p:bldP spid="3"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bf70f5ebf1a718aef076b27dd45a5b3.png"/>
          <p:cNvPicPr>
            <a:picLocks noChangeAspect="1"/>
          </p:cNvPicPr>
          <p:nvPr/>
        </p:nvPicPr>
        <p:blipFill>
          <a:blip r:embed="rId1" cstate="print"/>
          <a:stretch>
            <a:fillRect/>
          </a:stretch>
        </p:blipFill>
        <p:spPr>
          <a:xfrm>
            <a:off x="0" y="-1063052"/>
            <a:ext cx="12192000" cy="7924800"/>
          </a:xfrm>
          <a:prstGeom prst="rect">
            <a:avLst/>
          </a:prstGeom>
        </p:spPr>
      </p:pic>
      <p:pic>
        <p:nvPicPr>
          <p:cNvPr id="7" name="Picture 6" descr="e324d9d037662d64fc16b51b9bfbdbac.png"/>
          <p:cNvPicPr>
            <a:picLocks noChangeAspect="1"/>
          </p:cNvPicPr>
          <p:nvPr/>
        </p:nvPicPr>
        <p:blipFill>
          <a:blip r:embed="rId2" cstate="print"/>
          <a:stretch>
            <a:fillRect/>
          </a:stretch>
        </p:blipFill>
        <p:spPr>
          <a:xfrm>
            <a:off x="3810000" y="5334000"/>
            <a:ext cx="1905000" cy="2057400"/>
          </a:xfrm>
          <a:prstGeom prst="rect">
            <a:avLst/>
          </a:prstGeom>
        </p:spPr>
      </p:pic>
      <p:pic>
        <p:nvPicPr>
          <p:cNvPr id="4" name="Picture 3" descr="4f942a9486ec68153575dc78a42d480b.png"/>
          <p:cNvPicPr>
            <a:picLocks noChangeAspect="1"/>
          </p:cNvPicPr>
          <p:nvPr/>
        </p:nvPicPr>
        <p:blipFill>
          <a:blip r:embed="rId3" cstate="print"/>
          <a:stretch>
            <a:fillRect/>
          </a:stretch>
        </p:blipFill>
        <p:spPr>
          <a:xfrm>
            <a:off x="-990600" y="2514600"/>
            <a:ext cx="4114800" cy="3733800"/>
          </a:xfrm>
          <a:prstGeom prst="rect">
            <a:avLst/>
          </a:prstGeom>
        </p:spPr>
      </p:pic>
      <p:pic>
        <p:nvPicPr>
          <p:cNvPr id="8" name="Picture 7" descr="e324d9d037662d64fc16b51b9bfbdbac.png"/>
          <p:cNvPicPr>
            <a:picLocks noChangeAspect="1"/>
          </p:cNvPicPr>
          <p:nvPr/>
        </p:nvPicPr>
        <p:blipFill>
          <a:blip r:embed="rId4" cstate="print"/>
          <a:stretch>
            <a:fillRect/>
          </a:stretch>
        </p:blipFill>
        <p:spPr>
          <a:xfrm>
            <a:off x="6096000" y="5410200"/>
            <a:ext cx="1905000" cy="1923494"/>
          </a:xfrm>
          <a:prstGeom prst="rect">
            <a:avLst/>
          </a:prstGeom>
        </p:spPr>
      </p:pic>
      <p:pic>
        <p:nvPicPr>
          <p:cNvPr id="9" name="Picture 8" descr="e324d9d037662d64fc16b51b9bfbdbac.png"/>
          <p:cNvPicPr>
            <a:picLocks noChangeAspect="1"/>
          </p:cNvPicPr>
          <p:nvPr/>
        </p:nvPicPr>
        <p:blipFill>
          <a:blip r:embed="rId5" cstate="print"/>
          <a:stretch>
            <a:fillRect/>
          </a:stretch>
        </p:blipFill>
        <p:spPr>
          <a:xfrm>
            <a:off x="8458203" y="5486403"/>
            <a:ext cx="1811217" cy="1828801"/>
          </a:xfrm>
          <a:prstGeom prst="rect">
            <a:avLst/>
          </a:prstGeom>
        </p:spPr>
      </p:pic>
      <p:pic>
        <p:nvPicPr>
          <p:cNvPr id="5" name="Picture 4" descr="e324d9d037662d64fc16b51b9bfbdbac.png"/>
          <p:cNvPicPr>
            <a:picLocks noChangeAspect="1"/>
          </p:cNvPicPr>
          <p:nvPr/>
        </p:nvPicPr>
        <p:blipFill>
          <a:blip r:embed="rId4" cstate="print"/>
          <a:stretch>
            <a:fillRect/>
          </a:stretch>
        </p:blipFill>
        <p:spPr>
          <a:xfrm>
            <a:off x="1524000" y="5410200"/>
            <a:ext cx="1905000" cy="1923494"/>
          </a:xfrm>
          <a:prstGeom prst="rect">
            <a:avLst/>
          </a:prstGeom>
        </p:spPr>
      </p:pic>
      <p:pic>
        <p:nvPicPr>
          <p:cNvPr id="13" name="Picture 12" descr="e86f050d219b5585368f7ef298c00175.png"/>
          <p:cNvPicPr>
            <a:picLocks noChangeAspect="1"/>
          </p:cNvPicPr>
          <p:nvPr/>
        </p:nvPicPr>
        <p:blipFill>
          <a:blip r:embed="rId6" cstate="print"/>
          <a:stretch>
            <a:fillRect/>
          </a:stretch>
        </p:blipFill>
        <p:spPr>
          <a:xfrm>
            <a:off x="8610600" y="4953000"/>
            <a:ext cx="1752600" cy="1752600"/>
          </a:xfrm>
          <a:prstGeom prst="rect">
            <a:avLst/>
          </a:prstGeom>
        </p:spPr>
      </p:pic>
      <p:pic>
        <p:nvPicPr>
          <p:cNvPr id="11" name="Picture 10" descr="e86f050d219b5585368f7ef298c00175.png"/>
          <p:cNvPicPr>
            <a:picLocks noChangeAspect="1"/>
          </p:cNvPicPr>
          <p:nvPr/>
        </p:nvPicPr>
        <p:blipFill>
          <a:blip r:embed="rId7" cstate="print"/>
          <a:stretch>
            <a:fillRect/>
          </a:stretch>
        </p:blipFill>
        <p:spPr>
          <a:xfrm>
            <a:off x="3962400" y="4953000"/>
            <a:ext cx="1752600" cy="1676400"/>
          </a:xfrm>
          <a:prstGeom prst="rect">
            <a:avLst/>
          </a:prstGeom>
        </p:spPr>
      </p:pic>
      <p:sp>
        <p:nvSpPr>
          <p:cNvPr id="17" name="Rectangle 16"/>
          <p:cNvSpPr/>
          <p:nvPr/>
        </p:nvSpPr>
        <p:spPr>
          <a:xfrm>
            <a:off x="1524000" y="51803"/>
            <a:ext cx="9590202" cy="164186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UTM Avo" panose="02040603050506020204" pitchFamily="18"/>
                <a:cs typeface="Arial" panose="020B0604020202020204" pitchFamily="34" charset="0"/>
              </a:rPr>
              <a:t>Câu</a:t>
            </a:r>
            <a:r>
              <a:rPr lang="en-US" sz="2800" b="1" dirty="0">
                <a:solidFill>
                  <a:schemeClr val="tx1"/>
                </a:solidFill>
                <a:latin typeface="UTM Avo" panose="02040603050506020204" pitchFamily="18"/>
                <a:cs typeface="Arial" panose="020B0604020202020204" pitchFamily="34" charset="0"/>
              </a:rPr>
              <a:t> 5: </a:t>
            </a:r>
            <a:r>
              <a:rPr lang="vi-VN" sz="2800" dirty="0">
                <a:solidFill>
                  <a:schemeClr val="tx1"/>
                </a:solidFill>
                <a:latin typeface="UTM Avo" panose="02040603050506020204" pitchFamily="18"/>
                <a:cs typeface="Arial" panose="020B0604020202020204" pitchFamily="34" charset="0"/>
              </a:rPr>
              <a:t>Phố cổ Hội An được UNESCO công nhận là di sản văn hóa thế giới vào năm nào?</a:t>
            </a:r>
            <a:endParaRPr lang="en-US" sz="2800" dirty="0">
              <a:solidFill>
                <a:schemeClr val="tx1"/>
              </a:solidFill>
              <a:latin typeface="UTM Avo" panose="02040603050506020204" pitchFamily="18"/>
              <a:cs typeface="Arial" panose="020B0604020202020204" pitchFamily="34" charset="0"/>
            </a:endParaRPr>
          </a:p>
        </p:txBody>
      </p:sp>
      <p:sp>
        <p:nvSpPr>
          <p:cNvPr id="19" name="TextBox 18"/>
          <p:cNvSpPr txBox="1"/>
          <p:nvPr/>
        </p:nvSpPr>
        <p:spPr>
          <a:xfrm>
            <a:off x="4343400" y="54102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 B</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1" name="TextBox 20"/>
          <p:cNvSpPr txBox="1"/>
          <p:nvPr/>
        </p:nvSpPr>
        <p:spPr>
          <a:xfrm>
            <a:off x="9067800" y="54864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D</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24" name="Rectangle 23"/>
          <p:cNvSpPr/>
          <p:nvPr/>
        </p:nvSpPr>
        <p:spPr>
          <a:xfrm>
            <a:off x="1524000" y="1847236"/>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n-US" sz="2400" dirty="0">
                <a:solidFill>
                  <a:schemeClr val="tx1"/>
                </a:solidFill>
                <a:latin typeface="UTM Avo" panose="02040603050506020204" pitchFamily="18"/>
                <a:cs typeface="Arial" panose="020B0604020202020204" pitchFamily="34" charset="0"/>
              </a:rPr>
              <a:t>A. 2015</a:t>
            </a:r>
            <a:endParaRPr lang="en-US" sz="2400" dirty="0">
              <a:solidFill>
                <a:schemeClr val="tx1"/>
              </a:solidFill>
              <a:latin typeface="UTM Avo" panose="02040603050506020204" pitchFamily="18"/>
              <a:cs typeface="Arial" panose="020B0604020202020204" pitchFamily="34" charset="0"/>
            </a:endParaRPr>
          </a:p>
        </p:txBody>
      </p:sp>
      <p:sp>
        <p:nvSpPr>
          <p:cNvPr id="28" name="Rectangle 27"/>
          <p:cNvSpPr/>
          <p:nvPr/>
        </p:nvSpPr>
        <p:spPr>
          <a:xfrm>
            <a:off x="1524000" y="2609236"/>
            <a:ext cx="42672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B. 2003</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sp>
        <p:nvSpPr>
          <p:cNvPr id="29" name="Rectangle 28"/>
          <p:cNvSpPr/>
          <p:nvPr/>
        </p:nvSpPr>
        <p:spPr>
          <a:xfrm>
            <a:off x="6705600" y="1847236"/>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C. 1999</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sp>
        <p:nvSpPr>
          <p:cNvPr id="30" name="Rectangle 29"/>
          <p:cNvSpPr/>
          <p:nvPr/>
        </p:nvSpPr>
        <p:spPr>
          <a:xfrm>
            <a:off x="6705600" y="2609236"/>
            <a:ext cx="3962400" cy="533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lvl="0" algn="ctr"/>
            <a:r>
              <a:rPr lang="en-US" sz="2400" dirty="0">
                <a:solidFill>
                  <a:schemeClr val="tx1"/>
                </a:solidFill>
                <a:latin typeface="UTM Avo" panose="02040603050506020204" pitchFamily="18"/>
                <a:cs typeface="Arial" panose="020B0604020202020204" pitchFamily="34" charset="0"/>
              </a:rPr>
              <a:t>D. 1990</a:t>
            </a:r>
            <a:endParaRPr kumimoji="0" lang="en-US" sz="2400" b="0" i="0" u="none" strike="noStrike" kern="1200" cap="none" spc="0" normalizeH="0" baseline="0" noProof="0" dirty="0">
              <a:ln>
                <a:noFill/>
              </a:ln>
              <a:solidFill>
                <a:schemeClr val="tx1"/>
              </a:solidFill>
              <a:effectLst/>
              <a:uLnTx/>
              <a:uFillTx/>
              <a:latin typeface="UTM Avo" panose="02040603050506020204" pitchFamily="18"/>
              <a:cs typeface="Times New Roman" panose="02020603050405020304" pitchFamily="18" charset="0"/>
            </a:endParaRPr>
          </a:p>
        </p:txBody>
      </p:sp>
      <p:pic>
        <p:nvPicPr>
          <p:cNvPr id="10" name="Picture 9" descr="e86f050d219b5585368f7ef298c00175.png"/>
          <p:cNvPicPr>
            <a:picLocks noChangeAspect="1"/>
          </p:cNvPicPr>
          <p:nvPr/>
        </p:nvPicPr>
        <p:blipFill>
          <a:blip r:embed="rId8"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A</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pic>
        <p:nvPicPr>
          <p:cNvPr id="31" name="Picture 30" descr="ca.png"/>
          <p:cNvPicPr>
            <a:picLocks noChangeAspect="1"/>
          </p:cNvPicPr>
          <p:nvPr/>
        </p:nvPicPr>
        <p:blipFill>
          <a:blip r:embed="rId9" cstate="print"/>
          <a:stretch>
            <a:fillRect/>
          </a:stretch>
        </p:blipFill>
        <p:spPr>
          <a:xfrm>
            <a:off x="6781800" y="5867403"/>
            <a:ext cx="533400" cy="473671"/>
          </a:xfrm>
          <a:prstGeom prst="rect">
            <a:avLst/>
          </a:prstGeom>
        </p:spPr>
      </p:pic>
      <p:pic>
        <p:nvPicPr>
          <p:cNvPr id="12" name="Picture 11" descr="e86f050d219b5585368f7ef298c00175.png"/>
          <p:cNvPicPr>
            <a:picLocks noChangeAspect="1"/>
          </p:cNvPicPr>
          <p:nvPr/>
        </p:nvPicPr>
        <p:blipFill>
          <a:blip r:embed="rId10" cstate="print"/>
          <a:stretch>
            <a:fillRect/>
          </a:stretch>
        </p:blipFill>
        <p:spPr>
          <a:xfrm>
            <a:off x="6324600" y="5029200"/>
            <a:ext cx="1676400" cy="1676400"/>
          </a:xfrm>
          <a:prstGeom prst="rect">
            <a:avLst/>
          </a:prstGeom>
        </p:spPr>
      </p:pic>
      <p:sp>
        <p:nvSpPr>
          <p:cNvPr id="20" name="TextBox 19"/>
          <p:cNvSpPr txBox="1"/>
          <p:nvPr/>
        </p:nvSpPr>
        <p:spPr>
          <a:xfrm>
            <a:off x="6705600" y="5562600"/>
            <a:ext cx="68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rPr>
              <a:t>C</a:t>
            </a:r>
            <a:endParaRPr kumimoji="0" lang="en-US" sz="4000" b="0"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sp>
        <p:nvSpPr>
          <p:cNvPr id="14" name="Rectangle 13"/>
          <p:cNvSpPr/>
          <p:nvPr/>
        </p:nvSpPr>
        <p:spPr>
          <a:xfrm>
            <a:off x="4038600" y="541020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5" name="Rectangle 14"/>
          <p:cNvSpPr/>
          <p:nvPr/>
        </p:nvSpPr>
        <p:spPr>
          <a:xfrm>
            <a:off x="1696168" y="5529937"/>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8" name="Rectangle 17"/>
          <p:cNvSpPr/>
          <p:nvPr/>
        </p:nvSpPr>
        <p:spPr>
          <a:xfrm>
            <a:off x="8716111" y="545812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Sai</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22" name="Picture 21" descr="Logo, company name&#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grpId="0" nodeType="clickEffect">
                                  <p:stCondLst>
                                    <p:cond delay="0"/>
                                  </p:stCondLst>
                                  <p:childTnLst>
                                    <p:animEffect transition="out" filter="fade">
                                      <p:cBhvr>
                                        <p:cTn id="25" dur="1000"/>
                                        <p:tgtEl>
                                          <p:spTgt spid="19"/>
                                        </p:tgtEl>
                                      </p:cBhvr>
                                    </p:animEffect>
                                    <p:anim calcmode="lin" valueType="num">
                                      <p:cBhvr>
                                        <p:cTn id="26" dur="1000"/>
                                        <p:tgtEl>
                                          <p:spTgt spid="19"/>
                                        </p:tgtEl>
                                        <p:attrNameLst>
                                          <p:attrName>ppt_x</p:attrName>
                                        </p:attrNameLst>
                                      </p:cBhvr>
                                      <p:tavLst>
                                        <p:tav tm="0">
                                          <p:val>
                                            <p:strVal val="ppt_x"/>
                                          </p:val>
                                        </p:tav>
                                        <p:tav tm="100000">
                                          <p:val>
                                            <p:strVal val="ppt_x"/>
                                          </p:val>
                                        </p:tav>
                                      </p:tavLst>
                                    </p:anim>
                                    <p:anim calcmode="lin" valueType="num">
                                      <p:cBhvr>
                                        <p:cTn id="27" dur="1000"/>
                                        <p:tgtEl>
                                          <p:spTgt spid="19"/>
                                        </p:tgtEl>
                                        <p:attrNameLst>
                                          <p:attrName>ppt_y</p:attrName>
                                        </p:attrNameLst>
                                      </p:cBhvr>
                                      <p:tavLst>
                                        <p:tav tm="0">
                                          <p:val>
                                            <p:strVal val="ppt_y"/>
                                          </p:val>
                                        </p:tav>
                                        <p:tav tm="100000">
                                          <p:val>
                                            <p:strVal val="ppt_y-.1"/>
                                          </p:val>
                                        </p:tav>
                                      </p:tavLst>
                                    </p:anim>
                                    <p:set>
                                      <p:cBhvr>
                                        <p:cTn id="28" dur="1" fill="hold">
                                          <p:stCondLst>
                                            <p:cond delay="999"/>
                                          </p:stCondLst>
                                        </p:cTn>
                                        <p:tgtEl>
                                          <p:spTgt spid="19"/>
                                        </p:tgtEl>
                                        <p:attrNameLst>
                                          <p:attrName>style.visibility</p:attrName>
                                        </p:attrNameLst>
                                      </p:cBhvr>
                                      <p:to>
                                        <p:strVal val="hidden"/>
                                      </p:to>
                                    </p:set>
                                  </p:childTnLst>
                                </p:cTn>
                              </p:par>
                              <p:par>
                                <p:cTn id="29" presetID="47" presetClass="exit" presetSubtype="0" fill="hold" nodeType="withEffect">
                                  <p:stCondLst>
                                    <p:cond delay="0"/>
                                  </p:stCondLst>
                                  <p:childTnLst>
                                    <p:animEffect transition="out" filter="fade">
                                      <p:cBhvr>
                                        <p:cTn id="30" dur="1000"/>
                                        <p:tgtEl>
                                          <p:spTgt spid="11"/>
                                        </p:tgtEl>
                                      </p:cBhvr>
                                    </p:animEffect>
                                    <p:anim calcmode="lin" valueType="num">
                                      <p:cBhvr>
                                        <p:cTn id="31" dur="1000"/>
                                        <p:tgtEl>
                                          <p:spTgt spid="11"/>
                                        </p:tgtEl>
                                        <p:attrNameLst>
                                          <p:attrName>ppt_x</p:attrName>
                                        </p:attrNameLst>
                                      </p:cBhvr>
                                      <p:tavLst>
                                        <p:tav tm="0">
                                          <p:val>
                                            <p:strVal val="ppt_x"/>
                                          </p:val>
                                        </p:tav>
                                        <p:tav tm="100000">
                                          <p:val>
                                            <p:strVal val="ppt_x"/>
                                          </p:val>
                                        </p:tav>
                                      </p:tavLst>
                                    </p:anim>
                                    <p:anim calcmode="lin" valueType="num">
                                      <p:cBhvr>
                                        <p:cTn id="32" dur="1000"/>
                                        <p:tgtEl>
                                          <p:spTgt spid="11"/>
                                        </p:tgtEl>
                                        <p:attrNameLst>
                                          <p:attrName>ppt_y</p:attrName>
                                        </p:attrNameLst>
                                      </p:cBhvr>
                                      <p:tavLst>
                                        <p:tav tm="0">
                                          <p:val>
                                            <p:strVal val="ppt_y"/>
                                          </p:val>
                                        </p:tav>
                                        <p:tav tm="100000">
                                          <p:val>
                                            <p:strVal val="ppt_y-.1"/>
                                          </p:val>
                                        </p:tav>
                                      </p:tavLst>
                                    </p:anim>
                                    <p:set>
                                      <p:cBhvr>
                                        <p:cTn id="33" dur="1" fill="hold">
                                          <p:stCondLst>
                                            <p:cond delay="999"/>
                                          </p:stCondLst>
                                        </p:cTn>
                                        <p:tgtEl>
                                          <p:spTgt spid="11"/>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grpId="0" nodeType="clickEffect">
                                  <p:stCondLst>
                                    <p:cond delay="0"/>
                                  </p:stCondLst>
                                  <p:childTnLst>
                                    <p:animEffect transition="out" filter="fade">
                                      <p:cBhvr>
                                        <p:cTn id="41" dur="1000"/>
                                        <p:tgtEl>
                                          <p:spTgt spid="20"/>
                                        </p:tgtEl>
                                      </p:cBhvr>
                                    </p:animEffect>
                                    <p:anim calcmode="lin" valueType="num">
                                      <p:cBhvr>
                                        <p:cTn id="42" dur="1000"/>
                                        <p:tgtEl>
                                          <p:spTgt spid="20"/>
                                        </p:tgtEl>
                                        <p:attrNameLst>
                                          <p:attrName>ppt_x</p:attrName>
                                        </p:attrNameLst>
                                      </p:cBhvr>
                                      <p:tavLst>
                                        <p:tav tm="0">
                                          <p:val>
                                            <p:strVal val="ppt_x"/>
                                          </p:val>
                                        </p:tav>
                                        <p:tav tm="100000">
                                          <p:val>
                                            <p:strVal val="ppt_x"/>
                                          </p:val>
                                        </p:tav>
                                      </p:tavLst>
                                    </p:anim>
                                    <p:anim calcmode="lin" valueType="num">
                                      <p:cBhvr>
                                        <p:cTn id="43" dur="1000"/>
                                        <p:tgtEl>
                                          <p:spTgt spid="20"/>
                                        </p:tgtEl>
                                        <p:attrNameLst>
                                          <p:attrName>ppt_y</p:attrName>
                                        </p:attrNameLst>
                                      </p:cBhvr>
                                      <p:tavLst>
                                        <p:tav tm="0">
                                          <p:val>
                                            <p:strVal val="ppt_y"/>
                                          </p:val>
                                        </p:tav>
                                        <p:tav tm="100000">
                                          <p:val>
                                            <p:strVal val="ppt_y-.1"/>
                                          </p:val>
                                        </p:tav>
                                      </p:tavLst>
                                    </p:anim>
                                    <p:set>
                                      <p:cBhvr>
                                        <p:cTn id="4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13" name="dung .wav"/>
                                        </p:tgtEl>
                                      </p:cMediaNode>
                                    </p:audio>
                                  </p:subTnLst>
                                </p:cTn>
                              </p:par>
                              <p:par>
                                <p:cTn id="45" presetID="47" presetClass="exit" presetSubtype="0" fill="hold" nodeType="withEffect">
                                  <p:stCondLst>
                                    <p:cond delay="0"/>
                                  </p:stCondLst>
                                  <p:childTnLst>
                                    <p:animEffect transition="out"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0"/>
                                        <p:tgtEl>
                                          <p:spTgt spid="12"/>
                                        </p:tgtEl>
                                        <p:attrNameLst>
                                          <p:attrName>ppt_y</p:attrName>
                                        </p:attrNameLst>
                                      </p:cBhvr>
                                      <p:tavLst>
                                        <p:tav tm="0">
                                          <p:val>
                                            <p:strVal val="ppt_y"/>
                                          </p:val>
                                        </p:tav>
                                        <p:tav tm="100000">
                                          <p:val>
                                            <p:strVal val="ppt_y-.1"/>
                                          </p:val>
                                        </p:tav>
                                      </p:tavLst>
                                    </p:anim>
                                    <p:set>
                                      <p:cBhvr>
                                        <p:cTn id="49" dur="1" fill="hold">
                                          <p:stCondLst>
                                            <p:cond delay="999"/>
                                          </p:stCondLst>
                                        </p:cTn>
                                        <p:tgtEl>
                                          <p:spTgt spid="12"/>
                                        </p:tgtEl>
                                        <p:attrNameLst>
                                          <p:attrName>style.visibility</p:attrName>
                                        </p:attrNameLst>
                                      </p:cBhvr>
                                      <p:to>
                                        <p:strVal val="hidden"/>
                                      </p:to>
                                    </p:set>
                                  </p:childTnLst>
                                </p:cTn>
                              </p:par>
                            </p:childTnLst>
                          </p:cTn>
                        </p:par>
                        <p:par>
                          <p:cTn id="50" fill="hold">
                            <p:stCondLst>
                              <p:cond delay="1000"/>
                            </p:stCondLst>
                            <p:childTnLst>
                              <p:par>
                                <p:cTn id="51" presetID="42" presetClass="path" presetSubtype="0" accel="50000" decel="50000" fill="hold" nodeType="afterEffect">
                                  <p:stCondLst>
                                    <p:cond delay="0"/>
                                  </p:stCondLst>
                                  <p:childTnLst>
                                    <p:animMotion origin="layout" path="M 2.77556E-17 1.11111E-6 L 0.24245 0.02778 " pathEditMode="relative" rAng="0" ptsTypes="AA">
                                      <p:cBhvr>
                                        <p:cTn id="52" dur="2000" fill="hold"/>
                                        <p:tgtEl>
                                          <p:spTgt spid="4"/>
                                        </p:tgtEl>
                                        <p:attrNameLst>
                                          <p:attrName>ppt_x</p:attrName>
                                          <p:attrName>ppt_y</p:attrName>
                                        </p:attrNameLst>
                                      </p:cBhvr>
                                      <p:rCtr x="12122" y="1389"/>
                                    </p:animMotion>
                                  </p:childTnLst>
                                </p:cTn>
                              </p:par>
                              <p:par>
                                <p:cTn id="53" presetID="0" presetClass="path" presetSubtype="0" accel="50000" decel="50000" fill="hold" nodeType="withEffect">
                                  <p:stCondLst>
                                    <p:cond delay="0"/>
                                  </p:stCondLst>
                                  <p:childTnLst>
                                    <p:animMotion origin="layout" path="M 3.33333E-6 3.7037E-6 C 0.04687 -0.03473 0.09375 -0.06922 0.10937 -0.10973 C 0.125 -0.15024 0.12465 -0.21528 0.09375 -0.24399 C 0.06284 -0.27246 -0.03889 -0.29005 -0.07657 -0.28195 C -0.11424 -0.27385 -0.12361 -0.23426 -0.13282 -0.19468 " pathEditMode="relative" rAng="0" ptsTypes="aaaaA">
                                      <p:cBhvr>
                                        <p:cTn id="54" dur="2000" fill="hold"/>
                                        <p:tgtEl>
                                          <p:spTgt spid="31"/>
                                        </p:tgtEl>
                                        <p:attrNameLst>
                                          <p:attrName>ppt_x</p:attrName>
                                          <p:attrName>ppt_y</p:attrName>
                                        </p:attrNameLst>
                                      </p:cBhvr>
                                      <p:rCtr x="-400" y="-14500"/>
                                    </p:animMotion>
                                  </p:childTnLst>
                                </p:cTn>
                              </p:par>
                            </p:childTnLst>
                          </p:cTn>
                        </p:par>
                        <p:par>
                          <p:cTn id="55" fill="hold">
                            <p:stCondLst>
                              <p:cond delay="3000"/>
                            </p:stCondLst>
                            <p:childTnLst>
                              <p:par>
                                <p:cTn id="56" presetID="47" presetClass="exit" presetSubtype="0" fill="hold" nodeType="afterEffect">
                                  <p:stCondLst>
                                    <p:cond delay="0"/>
                                  </p:stCondLst>
                                  <p:childTnLst>
                                    <p:animEffect transition="out" filter="fade">
                                      <p:cBhvr>
                                        <p:cTn id="57" dur="2000"/>
                                        <p:tgtEl>
                                          <p:spTgt spid="31"/>
                                        </p:tgtEl>
                                      </p:cBhvr>
                                    </p:animEffect>
                                    <p:anim calcmode="lin" valueType="num">
                                      <p:cBhvr>
                                        <p:cTn id="58" dur="2000"/>
                                        <p:tgtEl>
                                          <p:spTgt spid="31"/>
                                        </p:tgtEl>
                                        <p:attrNameLst>
                                          <p:attrName>ppt_x</p:attrName>
                                        </p:attrNameLst>
                                      </p:cBhvr>
                                      <p:tavLst>
                                        <p:tav tm="0">
                                          <p:val>
                                            <p:strVal val="ppt_x"/>
                                          </p:val>
                                        </p:tav>
                                        <p:tav tm="100000">
                                          <p:val>
                                            <p:strVal val="ppt_x"/>
                                          </p:val>
                                        </p:tav>
                                      </p:tavLst>
                                    </p:anim>
                                    <p:anim calcmode="lin" valueType="num">
                                      <p:cBhvr>
                                        <p:cTn id="59" dur="2000"/>
                                        <p:tgtEl>
                                          <p:spTgt spid="31"/>
                                        </p:tgtEl>
                                        <p:attrNameLst>
                                          <p:attrName>ppt_y</p:attrName>
                                        </p:attrNameLst>
                                      </p:cBhvr>
                                      <p:tavLst>
                                        <p:tav tm="0">
                                          <p:val>
                                            <p:strVal val="ppt_y"/>
                                          </p:val>
                                        </p:tav>
                                        <p:tav tm="100000">
                                          <p:val>
                                            <p:strVal val="ppt_y-.1"/>
                                          </p:val>
                                        </p:tav>
                                      </p:tavLst>
                                    </p:anim>
                                    <p:set>
                                      <p:cBhvr>
                                        <p:cTn id="60"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grpId="0" nodeType="clickEffect">
                                  <p:stCondLst>
                                    <p:cond delay="0"/>
                                  </p:stCondLst>
                                  <p:childTnLst>
                                    <p:animEffect transition="out" filter="fade">
                                      <p:cBhvr>
                                        <p:cTn id="65" dur="1000"/>
                                        <p:tgtEl>
                                          <p:spTgt spid="21"/>
                                        </p:tgtEl>
                                      </p:cBhvr>
                                    </p:animEffect>
                                    <p:anim calcmode="lin" valueType="num">
                                      <p:cBhvr>
                                        <p:cTn id="66" dur="1000"/>
                                        <p:tgtEl>
                                          <p:spTgt spid="21"/>
                                        </p:tgtEl>
                                        <p:attrNameLst>
                                          <p:attrName>ppt_x</p:attrName>
                                        </p:attrNameLst>
                                      </p:cBhvr>
                                      <p:tavLst>
                                        <p:tav tm="0">
                                          <p:val>
                                            <p:strVal val="ppt_x"/>
                                          </p:val>
                                        </p:tav>
                                        <p:tav tm="100000">
                                          <p:val>
                                            <p:strVal val="ppt_x"/>
                                          </p:val>
                                        </p:tav>
                                      </p:tavLst>
                                    </p:anim>
                                    <p:anim calcmode="lin" valueType="num">
                                      <p:cBhvr>
                                        <p:cTn id="67" dur="1000"/>
                                        <p:tgtEl>
                                          <p:spTgt spid="21"/>
                                        </p:tgtEl>
                                        <p:attrNameLst>
                                          <p:attrName>ppt_y</p:attrName>
                                        </p:attrNameLst>
                                      </p:cBhvr>
                                      <p:tavLst>
                                        <p:tav tm="0">
                                          <p:val>
                                            <p:strVal val="ppt_y"/>
                                          </p:val>
                                        </p:tav>
                                        <p:tav tm="100000">
                                          <p:val>
                                            <p:strVal val="ppt_y-.1"/>
                                          </p:val>
                                        </p:tav>
                                      </p:tavLst>
                                    </p:anim>
                                    <p:set>
                                      <p:cBhvr>
                                        <p:cTn id="68" dur="1" fill="hold">
                                          <p:stCondLst>
                                            <p:cond delay="999"/>
                                          </p:stCondLst>
                                        </p:cTn>
                                        <p:tgtEl>
                                          <p:spTgt spid="21"/>
                                        </p:tgtEl>
                                        <p:attrNameLst>
                                          <p:attrName>style.visibility</p:attrName>
                                        </p:attrNameLst>
                                      </p:cBhvr>
                                      <p:to>
                                        <p:strVal val="hidden"/>
                                      </p:to>
                                    </p:set>
                                  </p:childTnLst>
                                </p:cTn>
                              </p:par>
                              <p:par>
                                <p:cTn id="69" presetID="47" presetClass="exit" presetSubtype="0" fill="hold" nodeType="withEffect">
                                  <p:stCondLst>
                                    <p:cond delay="0"/>
                                  </p:stCondLst>
                                  <p:childTnLst>
                                    <p:animEffect transition="out" filter="fade">
                                      <p:cBhvr>
                                        <p:cTn id="70" dur="1000"/>
                                        <p:tgtEl>
                                          <p:spTgt spid="13"/>
                                        </p:tgtEl>
                                      </p:cBhvr>
                                    </p:animEffect>
                                    <p:anim calcmode="lin" valueType="num">
                                      <p:cBhvr>
                                        <p:cTn id="71" dur="1000"/>
                                        <p:tgtEl>
                                          <p:spTgt spid="13"/>
                                        </p:tgtEl>
                                        <p:attrNameLst>
                                          <p:attrName>ppt_x</p:attrName>
                                        </p:attrNameLst>
                                      </p:cBhvr>
                                      <p:tavLst>
                                        <p:tav tm="0">
                                          <p:val>
                                            <p:strVal val="ppt_x"/>
                                          </p:val>
                                        </p:tav>
                                        <p:tav tm="100000">
                                          <p:val>
                                            <p:strVal val="ppt_x"/>
                                          </p:val>
                                        </p:tav>
                                      </p:tavLst>
                                    </p:anim>
                                    <p:anim calcmode="lin" valueType="num">
                                      <p:cBhvr>
                                        <p:cTn id="72" dur="1000"/>
                                        <p:tgtEl>
                                          <p:spTgt spid="13"/>
                                        </p:tgtEl>
                                        <p:attrNameLst>
                                          <p:attrName>ppt_y</p:attrName>
                                        </p:attrNameLst>
                                      </p:cBhvr>
                                      <p:tavLst>
                                        <p:tav tm="0">
                                          <p:val>
                                            <p:strVal val="ppt_y"/>
                                          </p:val>
                                        </p:tav>
                                        <p:tav tm="100000">
                                          <p:val>
                                            <p:strVal val="ppt_y-.1"/>
                                          </p:val>
                                        </p:tav>
                                      </p:tavLst>
                                    </p:anim>
                                    <p:set>
                                      <p:cBhvr>
                                        <p:cTn id="73" dur="1" fill="hold">
                                          <p:stCondLst>
                                            <p:cond delay="999"/>
                                          </p:stCondLst>
                                        </p:cTn>
                                        <p:tgtEl>
                                          <p:spTgt spid="13"/>
                                        </p:tgtEl>
                                        <p:attrNameLst>
                                          <p:attrName>style.visibility</p:attrName>
                                        </p:attrNameLst>
                                      </p:cBhvr>
                                      <p:to>
                                        <p:strVal val="hidden"/>
                                      </p:to>
                                    </p:set>
                                  </p:childTnLst>
                                </p:cTn>
                              </p:par>
                            </p:childTnLst>
                          </p:cTn>
                        </p:par>
                        <p:par>
                          <p:cTn id="74" fill="hold">
                            <p:stCondLst>
                              <p:cond delay="1000"/>
                            </p:stCondLst>
                            <p:childTnLst>
                              <p:par>
                                <p:cTn id="75" presetID="1" presetClass="entr" presetSubtype="0"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47" presetClass="exit" presetSubtype="0" fill="hold" grpId="0" nodeType="clickEffect">
                                  <p:stCondLst>
                                    <p:cond delay="0"/>
                                  </p:stCondLst>
                                  <p:childTnLst>
                                    <p:animEffect transition="out" filter="fade">
                                      <p:cBhvr>
                                        <p:cTn id="81" dur="1000"/>
                                        <p:tgtEl>
                                          <p:spTgt spid="32"/>
                                        </p:tgtEl>
                                      </p:cBhvr>
                                    </p:animEffect>
                                    <p:anim calcmode="lin" valueType="num">
                                      <p:cBhvr>
                                        <p:cTn id="82" dur="1000"/>
                                        <p:tgtEl>
                                          <p:spTgt spid="32"/>
                                        </p:tgtEl>
                                        <p:attrNameLst>
                                          <p:attrName>ppt_x</p:attrName>
                                        </p:attrNameLst>
                                      </p:cBhvr>
                                      <p:tavLst>
                                        <p:tav tm="0">
                                          <p:val>
                                            <p:strVal val="ppt_x"/>
                                          </p:val>
                                        </p:tav>
                                        <p:tav tm="100000">
                                          <p:val>
                                            <p:strVal val="ppt_x"/>
                                          </p:val>
                                        </p:tav>
                                      </p:tavLst>
                                    </p:anim>
                                    <p:anim calcmode="lin" valueType="num">
                                      <p:cBhvr>
                                        <p:cTn id="83" dur="1000"/>
                                        <p:tgtEl>
                                          <p:spTgt spid="32"/>
                                        </p:tgtEl>
                                        <p:attrNameLst>
                                          <p:attrName>ppt_y</p:attrName>
                                        </p:attrNameLst>
                                      </p:cBhvr>
                                      <p:tavLst>
                                        <p:tav tm="0">
                                          <p:val>
                                            <p:strVal val="ppt_y"/>
                                          </p:val>
                                        </p:tav>
                                        <p:tav tm="100000">
                                          <p:val>
                                            <p:strVal val="ppt_y-.1"/>
                                          </p:val>
                                        </p:tav>
                                      </p:tavLst>
                                    </p:anim>
                                    <p:set>
                                      <p:cBhvr>
                                        <p:cTn id="84" dur="1" fill="hold">
                                          <p:stCondLst>
                                            <p:cond delay="999"/>
                                          </p:stCondLst>
                                        </p:cTn>
                                        <p:tgtEl>
                                          <p:spTgt spid="32"/>
                                        </p:tgtEl>
                                        <p:attrNameLst>
                                          <p:attrName>style.visibility</p:attrName>
                                        </p:attrNameLst>
                                      </p:cBhvr>
                                      <p:to>
                                        <p:strVal val="hidden"/>
                                      </p:to>
                                    </p:set>
                                  </p:childTnLst>
                                </p:cTn>
                              </p:par>
                              <p:par>
                                <p:cTn id="85" presetID="47" presetClass="exit" presetSubtype="0" fill="hold" nodeType="withEffect">
                                  <p:stCondLst>
                                    <p:cond delay="0"/>
                                  </p:stCondLst>
                                  <p:childTnLst>
                                    <p:animEffect transition="out" filter="fade">
                                      <p:cBhvr>
                                        <p:cTn id="86" dur="1000"/>
                                        <p:tgtEl>
                                          <p:spTgt spid="10"/>
                                        </p:tgtEl>
                                      </p:cBhvr>
                                    </p:animEffect>
                                    <p:anim calcmode="lin" valueType="num">
                                      <p:cBhvr>
                                        <p:cTn id="87" dur="1000"/>
                                        <p:tgtEl>
                                          <p:spTgt spid="10"/>
                                        </p:tgtEl>
                                        <p:attrNameLst>
                                          <p:attrName>ppt_x</p:attrName>
                                        </p:attrNameLst>
                                      </p:cBhvr>
                                      <p:tavLst>
                                        <p:tav tm="0">
                                          <p:val>
                                            <p:strVal val="ppt_x"/>
                                          </p:val>
                                        </p:tav>
                                        <p:tav tm="100000">
                                          <p:val>
                                            <p:strVal val="ppt_x"/>
                                          </p:val>
                                        </p:tav>
                                      </p:tavLst>
                                    </p:anim>
                                    <p:anim calcmode="lin" valueType="num">
                                      <p:cBhvr>
                                        <p:cTn id="88" dur="1000"/>
                                        <p:tgtEl>
                                          <p:spTgt spid="10"/>
                                        </p:tgtEl>
                                        <p:attrNameLst>
                                          <p:attrName>ppt_y</p:attrName>
                                        </p:attrNameLst>
                                      </p:cBhvr>
                                      <p:tavLst>
                                        <p:tav tm="0">
                                          <p:val>
                                            <p:strVal val="ppt_y"/>
                                          </p:val>
                                        </p:tav>
                                        <p:tav tm="100000">
                                          <p:val>
                                            <p:strVal val="ppt_y-.1"/>
                                          </p:val>
                                        </p:tav>
                                      </p:tavLst>
                                    </p:anim>
                                    <p:set>
                                      <p:cBhvr>
                                        <p:cTn id="89" dur="1" fill="hold">
                                          <p:stCondLst>
                                            <p:cond delay="999"/>
                                          </p:stCondLst>
                                        </p:cTn>
                                        <p:tgtEl>
                                          <p:spTgt spid="1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2"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21" grpId="0"/>
      <p:bldP spid="24" grpId="0" animBg="1"/>
      <p:bldP spid="28" grpId="0" animBg="1"/>
      <p:bldP spid="29" grpId="0" animBg="1"/>
      <p:bldP spid="30" grpId="0" animBg="1"/>
      <p:bldP spid="32" grpId="0"/>
      <p:bldP spid="20" grpId="0"/>
      <p:bldP spid="14" grpId="0" animBg="1"/>
      <p:bldP spid="15"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4858311"/>
            <a:ext cx="12192000" cy="1873590"/>
          </a:xfrm>
          <a:prstGeom prst="rect">
            <a:avLst/>
          </a:prstGeom>
          <a:noFill/>
        </p:spPr>
        <p:txBody>
          <a:bodyPr wrap="square" rtlCol="0">
            <a:spAutoFit/>
          </a:bodyPr>
          <a:lstStyle/>
          <a:p>
            <a:pPr marL="381000" indent="-381000" algn="just">
              <a:lnSpc>
                <a:spcPct val="150000"/>
              </a:lnSpc>
              <a:buFont typeface="Wingdings" panose="05000000000000000000" pitchFamily="2" charset="2"/>
              <a:buChar char="§"/>
            </a:pPr>
            <a:r>
              <a:rPr lang="en-US" sz="2000" dirty="0" err="1">
                <a:latin typeface="UTM Avo" panose="02040603050506020204" pitchFamily="18"/>
                <a:cs typeface="Arial" panose="020B0604020202020204" pitchFamily="34" charset="0"/>
              </a:rPr>
              <a:t>Công</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trình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kiến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trúc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có</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trên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mặt</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sau</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của</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tờ</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tiền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mệnh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giá</a:t>
            </a:r>
            <a:r>
              <a:rPr lang="en-US" sz="2000" dirty="0">
                <a:latin typeface="UTM Avo" panose="02040603050506020204" pitchFamily="18"/>
                <a:cs typeface="Arial" panose="020B0604020202020204" pitchFamily="34" charset="0"/>
              </a:rPr>
              <a:t> 20.000 </a:t>
            </a:r>
            <a:r>
              <a:rPr lang="en-US" sz="2000" dirty="0" err="1">
                <a:latin typeface="UTM Avo" panose="02040603050506020204" pitchFamily="18"/>
                <a:cs typeface="Arial" panose="020B0604020202020204" pitchFamily="34" charset="0"/>
              </a:rPr>
              <a:t>đồng</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cầu</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Chùa</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ở</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phố</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cổ</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Hội</a:t>
            </a:r>
            <a:r>
              <a:rPr lang="en-US" sz="2000" dirty="0">
                <a:latin typeface="UTM Avo" panose="02040603050506020204" pitchFamily="18"/>
                <a:cs typeface="Arial" panose="020B0604020202020204" pitchFamily="34" charset="0"/>
              </a:rPr>
              <a:t> An, </a:t>
            </a:r>
            <a:r>
              <a:rPr lang="en-US" sz="2000" dirty="0" err="1">
                <a:latin typeface="UTM Avo" panose="02040603050506020204" pitchFamily="18"/>
                <a:cs typeface="Arial" panose="020B0604020202020204" pitchFamily="34" charset="0"/>
              </a:rPr>
              <a:t>thuộc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tỉnh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Quảng</a:t>
            </a:r>
            <a:r>
              <a:rPr lang="en-US" sz="2000" dirty="0">
                <a:latin typeface="UTM Avo" panose="02040603050506020204" pitchFamily="18"/>
                <a:cs typeface="Arial" panose="020B0604020202020204" pitchFamily="34" charset="0"/>
              </a:rPr>
              <a:t> Nam. </a:t>
            </a:r>
            <a:endParaRPr lang="en-US" sz="20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000" dirty="0" err="1">
                <a:latin typeface="UTM Avo" panose="02040603050506020204" pitchFamily="18"/>
                <a:cs typeface="Arial" panose="020B0604020202020204" pitchFamily="34" charset="0"/>
              </a:rPr>
              <a:t>Về</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mặt</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tâm</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linh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mục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đích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xây</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dựng</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cây</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cầu</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nhằm</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giúp</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gìn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giữ</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sự</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bình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yên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của</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người</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dân</a:t>
            </a:r>
            <a:r>
              <a:rPr lang="en-US" sz="2000" dirty="0">
                <a:latin typeface="UTM Avo" panose="02040603050506020204" pitchFamily="18"/>
                <a:cs typeface="Arial" panose="020B0604020202020204" pitchFamily="34" charset="0"/>
              </a:rPr>
              <a:t>. </a:t>
            </a:r>
            <a:endParaRPr lang="en-US" sz="2000" dirty="0">
              <a:latin typeface="UTM Avo" panose="02040603050506020204" pitchFamily="18"/>
              <a:cs typeface="Arial" panose="020B0604020202020204" pitchFamily="34" charset="0"/>
            </a:endParaRPr>
          </a:p>
          <a:p>
            <a:pPr marL="381000" indent="-381000" algn="just">
              <a:lnSpc>
                <a:spcPct val="150000"/>
              </a:lnSpc>
              <a:buFont typeface="Wingdings" panose="05000000000000000000" pitchFamily="2" charset="2"/>
              <a:buChar char="§"/>
            </a:pPr>
            <a:r>
              <a:rPr lang="en-US" sz="2000" dirty="0" err="1">
                <a:latin typeface="UTM Avo" panose="02040603050506020204" pitchFamily="18"/>
                <a:cs typeface="Arial" panose="020B0604020202020204" pitchFamily="34" charset="0"/>
              </a:rPr>
              <a:t>Chùa</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Cầu</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hiện</a:t>
            </a:r>
            <a:r>
              <a:rPr lang="en-US" sz="2000" dirty="0">
                <a:latin typeface="UTM Avo" panose="02040603050506020204" pitchFamily="18"/>
                <a:cs typeface="Arial" panose="020B0604020202020204" pitchFamily="34" charset="0"/>
              </a:rPr>
              <a:t> nay </a:t>
            </a:r>
            <a:r>
              <a:rPr lang="en-US" sz="2000" dirty="0" err="1">
                <a:latin typeface="UTM Avo" panose="02040603050506020204" pitchFamily="18"/>
                <a:cs typeface="Arial" panose="020B0604020202020204" pitchFamily="34" charset="0"/>
              </a:rPr>
              <a:t>được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công</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nhận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là</a:t>
            </a:r>
            <a:r>
              <a:rPr lang="en-US" sz="2000" dirty="0">
                <a:latin typeface="UTM Avo" panose="02040603050506020204" pitchFamily="18"/>
                <a:cs typeface="Arial" panose="020B0604020202020204" pitchFamily="34" charset="0"/>
              </a:rPr>
              <a:t> di </a:t>
            </a:r>
            <a:r>
              <a:rPr lang="en-US" sz="2000" dirty="0" err="1">
                <a:latin typeface="UTM Avo" panose="02040603050506020204" pitchFamily="18"/>
                <a:cs typeface="Arial" panose="020B0604020202020204" pitchFamily="34" charset="0"/>
              </a:rPr>
              <a:t>tích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lịch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sử</a:t>
            </a:r>
            <a:r>
              <a:rPr lang="en-US" sz="2000" dirty="0">
                <a:latin typeface="UTM Avo" panose="02040603050506020204" pitchFamily="18"/>
                <a:cs typeface="Arial" panose="020B0604020202020204" pitchFamily="34" charset="0"/>
              </a:rPr>
              <a:t>. </a:t>
            </a:r>
            <a:endParaRPr lang="en-US" sz="2000" dirty="0">
              <a:latin typeface="UTM Avo" panose="02040603050506020204" pitchFamily="18"/>
              <a:cs typeface="Arial" panose="020B0604020202020204" pitchFamily="34" charset="0"/>
            </a:endParaRPr>
          </a:p>
        </p:txBody>
      </p:sp>
      <p:grpSp>
        <p:nvGrpSpPr>
          <p:cNvPr id="3" name="Group 2"/>
          <p:cNvGrpSpPr/>
          <p:nvPr/>
        </p:nvGrpSpPr>
        <p:grpSpPr>
          <a:xfrm>
            <a:off x="-191082" y="1915481"/>
            <a:ext cx="6502400" cy="2879728"/>
            <a:chOff x="-242095" y="931433"/>
            <a:chExt cx="9753600" cy="4319591"/>
          </a:xfrm>
        </p:grpSpPr>
        <p:pic>
          <p:nvPicPr>
            <p:cNvPr id="4" name="Picture 2" descr="Hình ảnh các địa danh được in trên đồng tiề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31433"/>
              <a:ext cx="7593014" cy="35687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2095" y="4505628"/>
              <a:ext cx="9753600" cy="745396"/>
            </a:xfrm>
            <a:prstGeom prst="rect">
              <a:avLst/>
            </a:prstGeom>
            <a:noFill/>
          </p:spPr>
          <p:txBody>
            <a:bodyPr wrap="square" rtlCol="0">
              <a:spAutoFit/>
            </a:bodyPr>
            <a:lstStyle/>
            <a:p>
              <a:pPr algn="ctr">
                <a:lnSpc>
                  <a:spcPct val="150000"/>
                </a:lnSpc>
              </a:pPr>
              <a:r>
                <a:rPr lang="en-US" sz="2000" dirty="0" err="1">
                  <a:latin typeface="UTM Avo" panose="02040603050506020204" pitchFamily="18"/>
                  <a:cs typeface="Arial" panose="020B0604020202020204" pitchFamily="34" charset="0"/>
                </a:rPr>
                <a:t>Mặt</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sau</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tờ</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tiền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mệnh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giá</a:t>
              </a:r>
              <a:r>
                <a:rPr lang="en-US" sz="2000" dirty="0">
                  <a:latin typeface="UTM Avo" panose="02040603050506020204" pitchFamily="18"/>
                  <a:cs typeface="Arial" panose="020B0604020202020204" pitchFamily="34" charset="0"/>
                </a:rPr>
                <a:t> 20 000 </a:t>
              </a:r>
              <a:r>
                <a:rPr lang="en-US" sz="2000" dirty="0" err="1">
                  <a:latin typeface="UTM Avo" panose="02040603050506020204" pitchFamily="18"/>
                  <a:cs typeface="Arial" panose="020B0604020202020204" pitchFamily="34" charset="0"/>
                </a:rPr>
                <a:t>đồng</a:t>
              </a:r>
              <a:endParaRPr lang="en-US" sz="2000" dirty="0">
                <a:latin typeface="UTM Avo" panose="02040603050506020204" pitchFamily="18"/>
                <a:cs typeface="Arial" panose="020B0604020202020204" pitchFamily="34" charset="0"/>
              </a:endParaRPr>
            </a:p>
          </p:txBody>
        </p:sp>
      </p:grpSp>
      <p:grpSp>
        <p:nvGrpSpPr>
          <p:cNvPr id="6" name="Group 5"/>
          <p:cNvGrpSpPr/>
          <p:nvPr/>
        </p:nvGrpSpPr>
        <p:grpSpPr>
          <a:xfrm>
            <a:off x="5583714" y="1899921"/>
            <a:ext cx="6502400" cy="2910851"/>
            <a:chOff x="8420100" y="908091"/>
            <a:chExt cx="9753600" cy="4366277"/>
          </a:xfrm>
        </p:grpSpPr>
        <p:pic>
          <p:nvPicPr>
            <p:cNvPr id="7" name="Picture 2" descr="Chùa Cầu Hội An: Kiến trúc giao thoa Việt - Nhật - Trung"/>
            <p:cNvPicPr>
              <a:picLocks noChangeAspect="1" noChangeArrowheads="1"/>
            </p:cNvPicPr>
            <p:nvPr/>
          </p:nvPicPr>
          <p:blipFill rotWithShape="1">
            <a:blip r:embed="rId3">
              <a:extLst>
                <a:ext uri="{28A0092B-C50C-407E-A947-70E740481C1C}">
                  <a14:useLocalDpi xmlns:a14="http://schemas.microsoft.com/office/drawing/2010/main" val="0"/>
                </a:ext>
              </a:extLst>
            </a:blip>
            <a:srcRect l="18467" t="16957" r="17294"/>
            <a:stretch>
              <a:fillRect/>
            </a:stretch>
          </p:blipFill>
          <p:spPr bwMode="auto">
            <a:xfrm>
              <a:off x="8915400" y="908091"/>
              <a:ext cx="8763000" cy="36154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20100" y="4528971"/>
              <a:ext cx="9753600" cy="745397"/>
            </a:xfrm>
            <a:prstGeom prst="rect">
              <a:avLst/>
            </a:prstGeom>
            <a:noFill/>
          </p:spPr>
          <p:txBody>
            <a:bodyPr wrap="square" rtlCol="0">
              <a:spAutoFit/>
            </a:bodyPr>
            <a:lstStyle/>
            <a:p>
              <a:pPr algn="ctr">
                <a:lnSpc>
                  <a:spcPct val="150000"/>
                </a:lnSpc>
              </a:pPr>
              <a:r>
                <a:rPr lang="en-US" sz="2000" dirty="0" err="1">
                  <a:latin typeface="UTM Avo" panose="02040603050506020204" pitchFamily="18"/>
                  <a:cs typeface="Arial" panose="020B0604020202020204" pitchFamily="34" charset="0"/>
                </a:rPr>
                <a:t>Chùa</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Cầu</a:t>
              </a:r>
              <a:endParaRPr lang="en-US" sz="2000" dirty="0">
                <a:latin typeface="UTM Avo" panose="02040603050506020204" pitchFamily="18"/>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2" cstate="print"/>
          <a:stretch>
            <a:fillRect/>
          </a:stretch>
        </p:blipFill>
        <p:spPr>
          <a:xfrm>
            <a:off x="3505200" y="3581400"/>
            <a:ext cx="5638800" cy="4191000"/>
          </a:xfrm>
          <a:prstGeom prst="rect">
            <a:avLst/>
          </a:prstGeom>
        </p:spPr>
      </p:pic>
      <p:sp>
        <p:nvSpPr>
          <p:cNvPr id="5" name="Cloud 4"/>
          <p:cNvSpPr/>
          <p:nvPr/>
        </p:nvSpPr>
        <p:spPr>
          <a:xfrm>
            <a:off x="6477000" y="1981200"/>
            <a:ext cx="2895600" cy="2209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Ông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cảm</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ơn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cháu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giúp</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ông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nha</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6" name="Oval 5"/>
          <p:cNvSpPr/>
          <p:nvPr/>
        </p:nvSpPr>
        <p:spPr>
          <a:xfrm>
            <a:off x="5715000" y="4572000"/>
            <a:ext cx="22860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7" name="Oval 6"/>
          <p:cNvSpPr/>
          <p:nvPr/>
        </p:nvSpPr>
        <p:spPr>
          <a:xfrm>
            <a:off x="6096000" y="4114800"/>
            <a:ext cx="381000" cy="304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8" name="Oval 7"/>
          <p:cNvSpPr/>
          <p:nvPr/>
        </p:nvSpPr>
        <p:spPr>
          <a:xfrm>
            <a:off x="5486400" y="4953000"/>
            <a:ext cx="228600" cy="152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pic>
        <p:nvPicPr>
          <p:cNvPr id="2" name="Picture 1" descr="Logo, company nam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 y="0"/>
            <a:ext cx="689429" cy="76937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372286" y="1698557"/>
            <a:ext cx="11447428" cy="3460886"/>
            <a:chOff x="952500" y="2199807"/>
            <a:chExt cx="16383000" cy="5191329"/>
          </a:xfrm>
          <a:solidFill>
            <a:schemeClr val="accent2">
              <a:lumMod val="20000"/>
              <a:lumOff val="80000"/>
            </a:schemeClr>
          </a:solidFill>
        </p:grpSpPr>
        <p:sp>
          <p:nvSpPr>
            <p:cNvPr id="3" name="Rectangle 2"/>
            <p:cNvSpPr/>
            <p:nvPr/>
          </p:nvSpPr>
          <p:spPr>
            <a:xfrm>
              <a:off x="952500" y="2199807"/>
              <a:ext cx="16383000" cy="5191329"/>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4" name="TextBox 3"/>
            <p:cNvSpPr txBox="1"/>
            <p:nvPr/>
          </p:nvSpPr>
          <p:spPr>
            <a:xfrm>
              <a:off x="1009650" y="2384379"/>
              <a:ext cx="16268700" cy="5006755"/>
            </a:xfrm>
            <a:prstGeom prst="rect">
              <a:avLst/>
            </a:prstGeom>
            <a:grpFill/>
          </p:spPr>
          <p:txBody>
            <a:bodyPr wrap="square" rtlCol="0">
              <a:spAutoFit/>
            </a:bodyPr>
            <a:lstStyle/>
            <a:p>
              <a:pPr algn="just">
                <a:lnSpc>
                  <a:spcPct val="150000"/>
                </a:lnSpc>
              </a:pPr>
              <a:r>
                <a:rPr lang="en-US" sz="2400" i="1" dirty="0" err="1">
                  <a:latin typeface="UTM Avo" panose="02040603050506020204" pitchFamily="18"/>
                  <a:cs typeface="Arial" panose="020B0604020202020204" pitchFamily="34" charset="0"/>
                </a:rPr>
                <a:t>Lựa</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chọn</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một</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trong</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hai</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nhiệm</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vụ</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dưới</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đây</a:t>
              </a:r>
              <a:r>
                <a:rPr lang="en-US" sz="2400" i="1" dirty="0">
                  <a:latin typeface="UTM Avo" panose="02040603050506020204" pitchFamily="18"/>
                  <a:cs typeface="Arial" panose="020B0604020202020204" pitchFamily="34" charset="0"/>
                </a:rPr>
                <a:t>: </a:t>
              </a:r>
              <a:endParaRPr lang="en-US" sz="2400" i="1" dirty="0">
                <a:latin typeface="UTM Avo" panose="02040603050506020204" pitchFamily="18"/>
                <a:cs typeface="Arial" panose="020B0604020202020204" pitchFamily="34" charset="0"/>
              </a:endParaRPr>
            </a:p>
            <a:p>
              <a:pPr marL="495300" indent="-495300" algn="just">
                <a:lnSpc>
                  <a:spcPct val="150000"/>
                </a:lnSpc>
                <a:buFont typeface="+mj-lt"/>
                <a:buAutoNum type="arabicPeriod"/>
              </a:pPr>
              <a:r>
                <a:rPr lang="en-US" sz="2400" dirty="0" err="1">
                  <a:latin typeface="UTM Avo" panose="02040603050506020204" pitchFamily="18"/>
                  <a:cs typeface="Arial" panose="020B0604020202020204" pitchFamily="34" charset="0"/>
                </a:rPr>
                <a:t>Sưu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tầm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tư</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liệu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thiệu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một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kiến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trúc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nổi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tiếng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An </a:t>
              </a:r>
              <a:r>
                <a:rPr lang="en-US" sz="2400" dirty="0" err="1">
                  <a:latin typeface="UTM Avo" panose="02040603050506020204" pitchFamily="18"/>
                  <a:cs typeface="Arial" panose="020B0604020202020204" pitchFamily="34" charset="0"/>
                </a:rPr>
                <a:t>mà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yêu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thích</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495300" indent="-495300" algn="just">
                <a:lnSpc>
                  <a:spcPct val="150000"/>
                </a:lnSpc>
                <a:buFont typeface="+mj-lt"/>
                <a:buAutoNum type="arabicPeriod"/>
              </a:pPr>
              <a:r>
                <a:rPr lang="en-US" sz="2400" dirty="0" err="1">
                  <a:latin typeface="UTM Avo" panose="02040603050506020204" pitchFamily="18"/>
                  <a:cs typeface="Arial" panose="020B0604020202020204" pitchFamily="34" charset="0"/>
                </a:rPr>
                <a:t>Thiết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kế</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tay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hướng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dẫn</a:t>
              </a:r>
              <a:r>
                <a:rPr lang="en-US" sz="2400" dirty="0">
                  <a:latin typeface="UTM Avo" panose="02040603050506020204" pitchFamily="18"/>
                  <a:cs typeface="Arial" panose="020B0604020202020204" pitchFamily="34" charset="0"/>
                </a:rPr>
                <a:t> du </a:t>
              </a:r>
              <a:r>
                <a:rPr lang="en-US" sz="2400" dirty="0" err="1">
                  <a:latin typeface="UTM Avo" panose="02040603050506020204" pitchFamily="18"/>
                  <a:cs typeface="Arial" panose="020B0604020202020204" pitchFamily="34" charset="0"/>
                </a:rPr>
                <a:t>lịch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văn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minh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An” </a:t>
              </a:r>
              <a:r>
                <a:rPr lang="en-US" sz="2400" dirty="0" err="1">
                  <a:latin typeface="UTM Avo" panose="02040603050506020204" pitchFamily="18"/>
                  <a:cs typeface="Arial" panose="020B0604020202020204" pitchFamily="34" charset="0"/>
                </a:rPr>
                <a:t>dành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sinh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lưu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ý</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giữ</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gìn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môi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trường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bảo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vệ</a:t>
              </a:r>
              <a:r>
                <a:rPr lang="en-US" sz="2400" dirty="0">
                  <a:latin typeface="UTM Avo" panose="02040603050506020204" pitchFamily="18"/>
                  <a:cs typeface="Arial" panose="020B0604020202020204" pitchFamily="34" charset="0"/>
                </a:rPr>
                <a:t> di </a:t>
              </a:r>
              <a:r>
                <a:rPr lang="en-US" sz="2400" dirty="0" err="1">
                  <a:latin typeface="UTM Avo" panose="02040603050506020204" pitchFamily="18"/>
                  <a:cs typeface="Arial" panose="020B0604020202020204" pitchFamily="34" charset="0"/>
                </a:rPr>
                <a:t>sản</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p:txBody>
        </p:sp>
      </p:grpSp>
      <p:sp>
        <p:nvSpPr>
          <p:cNvPr id="5" name="Freeform 2"/>
          <p:cNvSpPr/>
          <p:nvPr/>
        </p:nvSpPr>
        <p:spPr>
          <a:xfrm>
            <a:off x="3963194" y="4827093"/>
            <a:ext cx="3835400" cy="2027968"/>
          </a:xfrm>
          <a:custGeom>
            <a:avLst/>
            <a:gdLst/>
            <a:ahLst/>
            <a:cxnLst/>
            <a:rect l="l" t="t" r="r" b="b"/>
            <a:pathLst>
              <a:path w="15564255" h="8229600">
                <a:moveTo>
                  <a:pt x="0" y="0"/>
                </a:moveTo>
                <a:lnTo>
                  <a:pt x="15564255" y="0"/>
                </a:lnTo>
                <a:lnTo>
                  <a:pt x="15564255" y="8229600"/>
                </a:lnTo>
                <a:lnTo>
                  <a:pt x="0" y="8229600"/>
                </a:lnTo>
                <a:lnTo>
                  <a:pt x="0" y="0"/>
                </a:lnTo>
                <a:close/>
              </a:path>
            </a:pathLst>
          </a:custGeom>
          <a:blipFill>
            <a:blip r:embed="rId2"/>
            <a:stretch>
              <a:fillRect/>
            </a:stretch>
          </a:blipFill>
        </p:spPr>
        <p:txBody>
          <a:bodyPr/>
          <a:lstStyle/>
          <a:p>
            <a:endParaRPr lang="en-US" sz="800">
              <a:latin typeface="UTM Avo" panose="02040603050506020204"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Freeform 4"/>
          <p:cNvSpPr/>
          <p:nvPr/>
        </p:nvSpPr>
        <p:spPr>
          <a:xfrm rot="-1154782">
            <a:off x="8573334" y="5882471"/>
            <a:ext cx="4546281" cy="1383368"/>
          </a:xfrm>
          <a:custGeom>
            <a:avLst/>
            <a:gdLst/>
            <a:ahLst/>
            <a:cxnLst/>
            <a:rect l="l" t="t" r="r" b="b"/>
            <a:pathLst>
              <a:path w="6819421" h="2075052">
                <a:moveTo>
                  <a:pt x="0" y="0"/>
                </a:moveTo>
                <a:lnTo>
                  <a:pt x="6819421" y="0"/>
                </a:lnTo>
                <a:lnTo>
                  <a:pt x="6819421" y="2075052"/>
                </a:lnTo>
                <a:lnTo>
                  <a:pt x="0" y="2075052"/>
                </a:lnTo>
                <a:lnTo>
                  <a:pt x="0" y="0"/>
                </a:lnTo>
                <a:close/>
              </a:path>
            </a:pathLst>
          </a:custGeom>
          <a:blipFill>
            <a:blip r:embed="rId2"/>
            <a:stretch>
              <a:fillRect/>
            </a:stretch>
          </a:blipFill>
        </p:spPr>
        <p:txBody>
          <a:bodyPr/>
          <a:lstStyle/>
          <a:p>
            <a:endParaRPr lang="en-US" sz="800"/>
          </a:p>
        </p:txBody>
      </p:sp>
      <p:sp>
        <p:nvSpPr>
          <p:cNvPr id="4" name="TextBox 3"/>
          <p:cNvSpPr txBox="1"/>
          <p:nvPr/>
        </p:nvSpPr>
        <p:spPr>
          <a:xfrm>
            <a:off x="2935915" y="1384158"/>
            <a:ext cx="6066071" cy="646331"/>
          </a:xfrm>
          <a:prstGeom prst="rect">
            <a:avLst/>
          </a:prstGeom>
          <a:noFill/>
        </p:spPr>
        <p:txBody>
          <a:bodyPr wrap="square" rtlCol="0">
            <a:spAutoFit/>
          </a:bodyPr>
          <a:lstStyle/>
          <a:p>
            <a:pPr algn="ctr" defTabSz="609600"/>
            <a:r>
              <a:rPr lang="en-US" sz="3600" b="1">
                <a:latin typeface="UTM Avo" panose="02040603050506020204" pitchFamily="18"/>
                <a:cs typeface="Arial" panose="020B0604020202020204" pitchFamily="34" charset="0"/>
              </a:rPr>
              <a:t>HƯỚNG DẪN VỀ NHÀ </a:t>
            </a:r>
            <a:endParaRPr lang="en-US" sz="3600" b="1">
              <a:latin typeface="UTM Avo" panose="02040603050506020204" pitchFamily="18"/>
              <a:cs typeface="Arial" panose="020B0604020202020204" pitchFamily="34" charset="0"/>
            </a:endParaRPr>
          </a:p>
        </p:txBody>
      </p:sp>
      <p:sp>
        <p:nvSpPr>
          <p:cNvPr id="5" name="TextBox 4"/>
          <p:cNvSpPr txBox="1"/>
          <p:nvPr/>
        </p:nvSpPr>
        <p:spPr>
          <a:xfrm>
            <a:off x="1145216" y="2541944"/>
            <a:ext cx="10063254" cy="2239652"/>
          </a:xfrm>
          <a:prstGeom prst="rect">
            <a:avLst/>
          </a:prstGeom>
          <a:noFill/>
        </p:spPr>
        <p:txBody>
          <a:bodyPr wrap="square">
            <a:spAutoFit/>
          </a:bodyPr>
          <a:lstStyle/>
          <a:p>
            <a:pPr marL="381000" marR="0" lvl="0" indent="-381000" algn="just" defTabSz="609600" eaLnBrk="1" fontAlgn="auto" latinLnBrk="0" hangingPunct="1">
              <a:lnSpc>
                <a:spcPct val="150000"/>
              </a:lnSpc>
              <a:spcBef>
                <a:spcPts val="0"/>
              </a:spcBef>
              <a:spcAft>
                <a:spcPts val="0"/>
              </a:spcAft>
              <a:buClrTx/>
              <a:buSzTx/>
              <a:buFont typeface="Wingdings" panose="05000000000000000000" pitchFamily="2" charset="2"/>
              <a:buChar char="§"/>
              <a:defRPr/>
            </a:pPr>
            <a:r>
              <a:rPr kumimoji="0" lang="vi-VN" sz="2400" b="0" i="0" u="none" strike="noStrike" kern="0" cap="none" spc="0" normalizeH="0" baseline="0" noProof="0" dirty="0">
                <a:ln>
                  <a:noFill/>
                </a:ln>
                <a:effectLst/>
                <a:uLnTx/>
                <a:uFillTx/>
                <a:latin typeface="UTM Avo" panose="02040603050506020204" pitchFamily="18"/>
              </a:rPr>
              <a:t>Đọc lại bài học Phố cổ Hội An.</a:t>
            </a:r>
            <a:endParaRPr kumimoji="0" lang="vi-VN" sz="2400" b="0" i="0" u="none" strike="noStrike" kern="0" cap="none" spc="0" normalizeH="0" baseline="0" noProof="0" dirty="0">
              <a:ln>
                <a:noFill/>
              </a:ln>
              <a:effectLst/>
              <a:uLnTx/>
              <a:uFillTx/>
              <a:latin typeface="UTM Avo" panose="02040603050506020204" pitchFamily="18"/>
            </a:endParaRPr>
          </a:p>
          <a:p>
            <a:pPr marL="381000" marR="0" lvl="0" indent="-381000" algn="just" defTabSz="609600" eaLnBrk="1" fontAlgn="auto" latinLnBrk="0" hangingPunct="1">
              <a:lnSpc>
                <a:spcPct val="150000"/>
              </a:lnSpc>
              <a:spcBef>
                <a:spcPts val="0"/>
              </a:spcBef>
              <a:spcAft>
                <a:spcPts val="0"/>
              </a:spcAft>
              <a:buClrTx/>
              <a:buSzTx/>
              <a:buFont typeface="Wingdings" panose="05000000000000000000" pitchFamily="2" charset="2"/>
              <a:buChar char="§"/>
              <a:defRPr/>
            </a:pPr>
            <a:r>
              <a:rPr kumimoji="0" lang="vi-VN" sz="2400" b="0" i="0" u="none" strike="noStrike" kern="0" cap="none" spc="0" normalizeH="0" baseline="0" noProof="0" dirty="0">
                <a:ln>
                  <a:noFill/>
                </a:ln>
                <a:effectLst/>
                <a:uLnTx/>
                <a:uFillTx/>
                <a:latin typeface="UTM Avo" panose="02040603050506020204" pitchFamily="18"/>
              </a:rPr>
              <a:t>Có ý thức chăm chỉ, tìm tòi về vẻ đẹp của Phố cổ Hội An và có trách nhiệm tự hào, phát huy, giữ gìn các giá trị của nơi đây. </a:t>
            </a:r>
            <a:endParaRPr kumimoji="0" lang="vi-VN" sz="2400" b="0" i="0" u="none" strike="noStrike" kern="0" cap="none" spc="0" normalizeH="0" baseline="0" noProof="0" dirty="0">
              <a:ln>
                <a:noFill/>
              </a:ln>
              <a:effectLst/>
              <a:uLnTx/>
              <a:uFillTx/>
              <a:latin typeface="UTM Avo" panose="02040603050506020204" pitchFamily="18"/>
            </a:endParaRPr>
          </a:p>
          <a:p>
            <a:pPr marL="381000" marR="0" lvl="0" indent="-381000" algn="just" defTabSz="609600" eaLnBrk="1" fontAlgn="auto" latinLnBrk="0" hangingPunct="1">
              <a:lnSpc>
                <a:spcPct val="150000"/>
              </a:lnSpc>
              <a:spcBef>
                <a:spcPts val="0"/>
              </a:spcBef>
              <a:spcAft>
                <a:spcPts val="0"/>
              </a:spcAft>
              <a:buClrTx/>
              <a:buSzTx/>
              <a:buFont typeface="Wingdings" panose="05000000000000000000" pitchFamily="2" charset="2"/>
              <a:buChar char="§"/>
              <a:defRPr/>
            </a:pPr>
            <a:r>
              <a:rPr kumimoji="0" lang="vi-VN" sz="2400" b="0" i="0" u="none" strike="noStrike" kern="0" cap="none" spc="0" normalizeH="0" baseline="0" noProof="0" dirty="0">
                <a:ln>
                  <a:noFill/>
                </a:ln>
                <a:effectLst/>
                <a:uLnTx/>
                <a:uFillTx/>
                <a:latin typeface="UTM Avo" panose="02040603050506020204" pitchFamily="18"/>
              </a:rPr>
              <a:t>Đọc trước </a:t>
            </a:r>
            <a:r>
              <a:rPr kumimoji="0" lang="vi-VN" sz="2400" b="1" i="1" u="none" strike="noStrike" kern="0" cap="none" spc="0" normalizeH="0" baseline="0" noProof="0" dirty="0">
                <a:ln>
                  <a:noFill/>
                </a:ln>
                <a:effectLst/>
                <a:uLnTx/>
                <a:uFillTx/>
                <a:latin typeface="UTM Avo" panose="02040603050506020204" pitchFamily="18"/>
              </a:rPr>
              <a:t>Bài 1</a:t>
            </a:r>
            <a:r>
              <a:rPr kumimoji="0" lang="en-US" sz="2400" b="1" i="1" u="none" strike="noStrike" kern="0" cap="none" spc="0" normalizeH="0" baseline="0" noProof="0" dirty="0">
                <a:ln>
                  <a:noFill/>
                </a:ln>
                <a:effectLst/>
                <a:uLnTx/>
                <a:uFillTx/>
                <a:latin typeface="UTM Avo" panose="02040603050506020204" pitchFamily="18"/>
                <a:cs typeface="Arial" panose="020B0604020202020204" pitchFamily="34" charset="0"/>
              </a:rPr>
              <a:t>5</a:t>
            </a:r>
            <a:r>
              <a:rPr kumimoji="0" lang="vi-VN" sz="2400" b="1" i="1" u="none" strike="noStrike" kern="0" cap="none" spc="0" normalizeH="0" baseline="0" noProof="0" dirty="0">
                <a:ln>
                  <a:noFill/>
                </a:ln>
                <a:effectLst/>
                <a:uLnTx/>
                <a:uFillTx/>
                <a:latin typeface="UTM Avo" panose="02040603050506020204" pitchFamily="18"/>
              </a:rPr>
              <a:t> – Thiên nhiên vùng Tây Nguyên (SHS tr.8</a:t>
            </a:r>
            <a:r>
              <a:rPr kumimoji="0" lang="en-US" sz="2400" b="1" i="1" u="none" strike="noStrike" kern="0" cap="none" spc="0" normalizeH="0" baseline="0" noProof="0" dirty="0">
                <a:ln>
                  <a:noFill/>
                </a:ln>
                <a:effectLst/>
                <a:uLnTx/>
                <a:uFillTx/>
                <a:latin typeface="UTM Avo" panose="02040603050506020204" pitchFamily="18"/>
                <a:cs typeface="Arial" panose="020B0604020202020204" pitchFamily="34" charset="0"/>
              </a:rPr>
              <a:t>1</a:t>
            </a:r>
            <a:r>
              <a:rPr kumimoji="0" lang="vi-VN" sz="2400" b="1" i="1" u="none" strike="noStrike" kern="0" cap="none" spc="0" normalizeH="0" baseline="0" noProof="0" dirty="0">
                <a:ln>
                  <a:noFill/>
                </a:ln>
                <a:effectLst/>
                <a:uLnTx/>
                <a:uFillTx/>
                <a:latin typeface="UTM Avo" panose="02040603050506020204" pitchFamily="18"/>
              </a:rPr>
              <a:t>).</a:t>
            </a:r>
            <a:endParaRPr kumimoji="0" lang="vi-VN" sz="2400" b="1" i="1" u="none" strike="noStrike" kern="0" cap="none" spc="0" normalizeH="0" baseline="0" noProof="0" dirty="0">
              <a:ln>
                <a:noFill/>
              </a:ln>
              <a:effectLst/>
              <a:uLnTx/>
              <a:uFillTx/>
              <a:latin typeface="UTM Avo" panose="02040603050506020204" pitchFamily="18"/>
            </a:endParaRPr>
          </a:p>
        </p:txBody>
      </p:sp>
      <p:sp>
        <p:nvSpPr>
          <p:cNvPr id="6" name="Freeform 29"/>
          <p:cNvSpPr/>
          <p:nvPr/>
        </p:nvSpPr>
        <p:spPr>
          <a:xfrm flipH="1">
            <a:off x="-304006" y="3708808"/>
            <a:ext cx="1209589" cy="4241177"/>
          </a:xfrm>
          <a:custGeom>
            <a:avLst/>
            <a:gdLst/>
            <a:ahLst/>
            <a:cxnLst/>
            <a:rect l="l" t="t" r="r" b="b"/>
            <a:pathLst>
              <a:path w="1814383" h="6361766">
                <a:moveTo>
                  <a:pt x="1814383" y="0"/>
                </a:moveTo>
                <a:lnTo>
                  <a:pt x="0" y="0"/>
                </a:lnTo>
                <a:lnTo>
                  <a:pt x="0" y="6361766"/>
                </a:lnTo>
                <a:lnTo>
                  <a:pt x="1814383" y="6361766"/>
                </a:lnTo>
                <a:lnTo>
                  <a:pt x="181438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7" name="Freeform 6"/>
          <p:cNvSpPr/>
          <p:nvPr/>
        </p:nvSpPr>
        <p:spPr>
          <a:xfrm rot="9326555" flipH="1" flipV="1">
            <a:off x="9479177" y="5836459"/>
            <a:ext cx="4795455" cy="5191291"/>
          </a:xfrm>
          <a:custGeom>
            <a:avLst/>
            <a:gdLst/>
            <a:ahLst/>
            <a:cxnLst/>
            <a:rect l="l" t="t" r="r" b="b"/>
            <a:pathLst>
              <a:path w="7193183" h="7786937">
                <a:moveTo>
                  <a:pt x="7193183" y="7786938"/>
                </a:moveTo>
                <a:lnTo>
                  <a:pt x="0" y="7786938"/>
                </a:lnTo>
                <a:lnTo>
                  <a:pt x="0" y="0"/>
                </a:lnTo>
                <a:lnTo>
                  <a:pt x="7193183" y="0"/>
                </a:lnTo>
                <a:lnTo>
                  <a:pt x="7193183" y="7786938"/>
                </a:lnTo>
                <a:close/>
              </a:path>
            </a:pathLst>
          </a:custGeom>
          <a:blipFill>
            <a:blip r:embed="rId5"/>
            <a:stretch>
              <a:fillRect/>
            </a:stretch>
          </a:blipFill>
        </p:spPr>
        <p:txBody>
          <a:bodyPr/>
          <a:lstStyle/>
          <a:p>
            <a:endParaRPr lang="en-US" sz="800"/>
          </a:p>
        </p:txBody>
      </p:sp>
      <p:sp>
        <p:nvSpPr>
          <p:cNvPr id="9" name="Freeform 7"/>
          <p:cNvSpPr/>
          <p:nvPr/>
        </p:nvSpPr>
        <p:spPr>
          <a:xfrm rot="1124514">
            <a:off x="11316775" y="4489493"/>
            <a:ext cx="1458200" cy="3314091"/>
          </a:xfrm>
          <a:custGeom>
            <a:avLst/>
            <a:gdLst/>
            <a:ahLst/>
            <a:cxnLst/>
            <a:rect l="l" t="t" r="r" b="b"/>
            <a:pathLst>
              <a:path w="2187300" h="4971136">
                <a:moveTo>
                  <a:pt x="0" y="0"/>
                </a:moveTo>
                <a:lnTo>
                  <a:pt x="2187300" y="0"/>
                </a:lnTo>
                <a:lnTo>
                  <a:pt x="2187300" y="4971136"/>
                </a:lnTo>
                <a:lnTo>
                  <a:pt x="0" y="4971136"/>
                </a:lnTo>
                <a:lnTo>
                  <a:pt x="0" y="0"/>
                </a:lnTo>
                <a:close/>
              </a:path>
            </a:pathLst>
          </a:custGeom>
          <a:blipFill>
            <a:blip r:embed="rId6"/>
            <a:stretch>
              <a:fillRect/>
            </a:stretch>
          </a:blipFill>
        </p:spPr>
        <p:txBody>
          <a:bodyPr/>
          <a:lstStyle/>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423321" y="1977406"/>
            <a:ext cx="5384800" cy="461665"/>
          </a:xfrm>
          <a:prstGeom prst="rect">
            <a:avLst/>
          </a:prstGeom>
          <a:noFill/>
        </p:spPr>
        <p:txBody>
          <a:bodyPr wrap="square" rtlCol="0">
            <a:spAutoFit/>
          </a:bodyPr>
          <a:lstStyle/>
          <a:p>
            <a:pPr algn="ctr"/>
            <a:r>
              <a:rPr lang="en-US" sz="2400" b="1" dirty="0">
                <a:latin typeface="UTM Avo" panose="02040603050506020204" pitchFamily="18"/>
                <a:cs typeface="Arial" panose="020B0604020202020204" pitchFamily="34" charset="0"/>
              </a:rPr>
              <a:t>LÀM VIỆC NHÓM </a:t>
            </a:r>
            <a:endParaRPr lang="en-US" sz="2400" b="1" dirty="0">
              <a:latin typeface="UTM Avo" panose="02040603050506020204" pitchFamily="18"/>
              <a:cs typeface="Arial" panose="020B0604020202020204" pitchFamily="34" charset="0"/>
            </a:endParaRPr>
          </a:p>
        </p:txBody>
      </p:sp>
      <p:grpSp>
        <p:nvGrpSpPr>
          <p:cNvPr id="3" name="Group 2"/>
          <p:cNvGrpSpPr/>
          <p:nvPr/>
        </p:nvGrpSpPr>
        <p:grpSpPr>
          <a:xfrm>
            <a:off x="6423323" y="2421535"/>
            <a:ext cx="5403462" cy="3594033"/>
            <a:chOff x="9655108" y="3277918"/>
            <a:chExt cx="8105194" cy="5391049"/>
          </a:xfrm>
        </p:grpSpPr>
        <p:sp>
          <p:nvSpPr>
            <p:cNvPr id="4" name="Rectangle 3"/>
            <p:cNvSpPr/>
            <p:nvPr/>
          </p:nvSpPr>
          <p:spPr>
            <a:xfrm>
              <a:off x="9655108" y="3993262"/>
              <a:ext cx="8077200" cy="4675705"/>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5" name="TextBox 4"/>
            <p:cNvSpPr txBox="1"/>
            <p:nvPr/>
          </p:nvSpPr>
          <p:spPr>
            <a:xfrm>
              <a:off x="9845608" y="4742537"/>
              <a:ext cx="7696200" cy="3502882"/>
            </a:xfrm>
            <a:prstGeom prst="rect">
              <a:avLst/>
            </a:prstGeom>
            <a:noFill/>
          </p:spPr>
          <p:txBody>
            <a:bodyPr wrap="square" rtlCol="0">
              <a:spAutoFit/>
            </a:bodyPr>
            <a:lstStyle/>
            <a:p>
              <a:pPr algn="just">
                <a:lnSpc>
                  <a:spcPct val="150000"/>
                </a:lnSpc>
              </a:pPr>
              <a:r>
                <a:rPr lang="en-US" sz="2000" dirty="0">
                  <a:latin typeface="UTM Avo" panose="02040603050506020204" pitchFamily="18"/>
                  <a:cs typeface="Arial" panose="020B0604020202020204" pitchFamily="34" charset="0"/>
                </a:rPr>
                <a:t>Quan </a:t>
              </a:r>
              <a:r>
                <a:rPr lang="en-US" sz="2000" dirty="0" err="1">
                  <a:latin typeface="UTM Avo" panose="02040603050506020204" pitchFamily="18"/>
                  <a:cs typeface="Arial" panose="020B0604020202020204" pitchFamily="34" charset="0"/>
                </a:rPr>
                <a:t>sát</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lược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đồ</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hình</a:t>
              </a:r>
              <a:r>
                <a:rPr lang="en-US" sz="2000" dirty="0">
                  <a:latin typeface="UTM Avo" panose="02040603050506020204" pitchFamily="18"/>
                  <a:cs typeface="Arial" panose="020B0604020202020204" pitchFamily="34" charset="0"/>
                </a:rPr>
                <a:t> 2, </a:t>
              </a:r>
              <a:r>
                <a:rPr lang="en-US" sz="2000" dirty="0" err="1">
                  <a:latin typeface="UTM Avo" panose="02040603050506020204" pitchFamily="18"/>
                  <a:cs typeface="Arial" panose="020B0604020202020204" pitchFamily="34" charset="0"/>
                </a:rPr>
                <a:t>đọc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thông</a:t>
              </a:r>
              <a:r>
                <a:rPr lang="en-US" sz="2000" dirty="0">
                  <a:latin typeface="UTM Avo" panose="02040603050506020204" pitchFamily="18"/>
                  <a:cs typeface="Arial" panose="020B0604020202020204" pitchFamily="34" charset="0"/>
                </a:rPr>
                <a:t> tin </a:t>
              </a:r>
              <a:r>
                <a:rPr lang="en-US" sz="2000" dirty="0" err="1">
                  <a:latin typeface="UTM Avo" panose="02040603050506020204" pitchFamily="18"/>
                  <a:cs typeface="Arial" panose="020B0604020202020204" pitchFamily="34" charset="0"/>
                </a:rPr>
                <a:t>và</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trả</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lời</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câu</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hỏi</a:t>
              </a:r>
              <a:r>
                <a:rPr lang="en-US" sz="2000" dirty="0">
                  <a:latin typeface="UTM Avo" panose="02040603050506020204" pitchFamily="18"/>
                  <a:cs typeface="Arial" panose="020B0604020202020204" pitchFamily="34" charset="0"/>
                </a:rPr>
                <a:t>: </a:t>
              </a:r>
              <a:endParaRPr lang="en-US" sz="2000" dirty="0">
                <a:latin typeface="UTM Avo" panose="02040603050506020204" pitchFamily="18"/>
                <a:cs typeface="Arial" panose="020B0604020202020204" pitchFamily="34" charset="0"/>
              </a:endParaRPr>
            </a:p>
            <a:p>
              <a:pPr marL="381000" indent="-381000" algn="just">
                <a:lnSpc>
                  <a:spcPct val="150000"/>
                </a:lnSpc>
                <a:buFont typeface="Arial" panose="020B0604020202020204" pitchFamily="34" charset="0"/>
                <a:buChar char="•"/>
              </a:pPr>
              <a:r>
                <a:rPr lang="vi-VN" sz="2000" dirty="0">
                  <a:latin typeface="UTM Avo" panose="02040603050506020204" pitchFamily="18"/>
                  <a:cs typeface="Arial" panose="020B0604020202020204" pitchFamily="34" charset="0"/>
                </a:rPr>
                <a:t>Phố cổ Hội An nằm ở phường nào, thuộc thành phố và tỉnh nào? Nằm cạnh dòng sông nào?</a:t>
              </a:r>
              <a:endParaRPr lang="vi-VN" sz="2000" dirty="0">
                <a:latin typeface="UTM Avo" panose="02040603050506020204" pitchFamily="18"/>
                <a:cs typeface="Arial" panose="020B0604020202020204" pitchFamily="34" charset="0"/>
              </a:endParaRPr>
            </a:p>
          </p:txBody>
        </p:sp>
        <p:sp>
          <p:nvSpPr>
            <p:cNvPr id="6" name="Freeform 7"/>
            <p:cNvSpPr/>
            <p:nvPr/>
          </p:nvSpPr>
          <p:spPr>
            <a:xfrm>
              <a:off x="15929388" y="3277918"/>
              <a:ext cx="1830914" cy="1341144"/>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latin typeface="UTM Avo" panose="02040603050506020204" pitchFamily="18"/>
              </a:endParaRPr>
            </a:p>
          </p:txBody>
        </p:sp>
      </p:grpSp>
      <p:grpSp>
        <p:nvGrpSpPr>
          <p:cNvPr id="7" name="Group 6"/>
          <p:cNvGrpSpPr/>
          <p:nvPr/>
        </p:nvGrpSpPr>
        <p:grpSpPr>
          <a:xfrm>
            <a:off x="289719" y="1803405"/>
            <a:ext cx="5908675" cy="4821763"/>
            <a:chOff x="774878" y="2171700"/>
            <a:chExt cx="8863013" cy="7232645"/>
          </a:xfrm>
        </p:grpSpPr>
        <p:sp>
          <p:nvSpPr>
            <p:cNvPr id="8" name="TextBox 7"/>
            <p:cNvSpPr txBox="1"/>
            <p:nvPr/>
          </p:nvSpPr>
          <p:spPr>
            <a:xfrm>
              <a:off x="774878" y="8664719"/>
              <a:ext cx="8863013" cy="739626"/>
            </a:xfrm>
            <a:prstGeom prst="rect">
              <a:avLst/>
            </a:prstGeom>
            <a:noFill/>
          </p:spPr>
          <p:txBody>
            <a:bodyPr wrap="square" rtlCol="0">
              <a:spAutoFit/>
            </a:bodyPr>
            <a:lstStyle/>
            <a:p>
              <a:pPr algn="ctr">
                <a:lnSpc>
                  <a:spcPct val="150000"/>
                </a:lnSpc>
              </a:pPr>
              <a:r>
                <a:rPr lang="en-US" sz="2000" b="1" dirty="0" err="1">
                  <a:latin typeface="UTM Avo" panose="02040603050506020204" pitchFamily="18"/>
                  <a:cs typeface="Arial" panose="020B0604020202020204" pitchFamily="34" charset="0"/>
                </a:rPr>
                <a:t>Hình</a:t>
              </a:r>
              <a:r>
                <a:rPr lang="en-US" sz="2000" b="1" dirty="0">
                  <a:latin typeface="UTM Avo" panose="02040603050506020204" pitchFamily="18"/>
                  <a:cs typeface="Arial" panose="020B0604020202020204" pitchFamily="34" charset="0"/>
                </a:rPr>
                <a:t> 2. </a:t>
              </a:r>
              <a:r>
                <a:rPr lang="en-US" sz="2000" dirty="0" err="1">
                  <a:latin typeface="UTM Avo" panose="02040603050506020204" pitchFamily="18"/>
                  <a:cs typeface="Arial" panose="020B0604020202020204" pitchFamily="34" charset="0"/>
                </a:rPr>
                <a:t>Lược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đồ</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hành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chính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thành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phố</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Hội</a:t>
              </a:r>
              <a:r>
                <a:rPr lang="en-US" sz="2000" dirty="0">
                  <a:latin typeface="UTM Avo" panose="02040603050506020204" pitchFamily="18"/>
                  <a:cs typeface="Arial" panose="020B0604020202020204" pitchFamily="34" charset="0"/>
                </a:rPr>
                <a:t> An</a:t>
              </a:r>
              <a:endParaRPr lang="en-US" sz="2000" dirty="0">
                <a:latin typeface="UTM Avo" panose="02040603050506020204" pitchFamily="18"/>
                <a:cs typeface="Arial" panose="020B0604020202020204" pitchFamily="34" charset="0"/>
              </a:endParaRPr>
            </a:p>
          </p:txBody>
        </p:sp>
        <p:pic>
          <p:nvPicPr>
            <p:cNvPr id="9" name="Picture 8"/>
            <p:cNvPicPr>
              <a:picLocks noChangeAspect="1"/>
            </p:cNvPicPr>
            <p:nvPr/>
          </p:nvPicPr>
          <p:blipFill>
            <a:blip r:embed="rId4"/>
            <a:stretch>
              <a:fillRect/>
            </a:stretch>
          </p:blipFill>
          <p:spPr>
            <a:xfrm>
              <a:off x="888122" y="2171700"/>
              <a:ext cx="8636526" cy="6516831"/>
            </a:xfrm>
            <a:prstGeom prst="rect">
              <a:avLst/>
            </a:prstGeom>
          </p:spPr>
        </p:pic>
      </p:grpSp>
      <p:sp>
        <p:nvSpPr>
          <p:cNvPr id="10" name="TextBox 24"/>
          <p:cNvSpPr txBox="1"/>
          <p:nvPr/>
        </p:nvSpPr>
        <p:spPr>
          <a:xfrm>
            <a:off x="1560699" y="708698"/>
            <a:ext cx="9070601" cy="827855"/>
          </a:xfrm>
          <a:prstGeom prst="rect">
            <a:avLst/>
          </a:prstGeom>
        </p:spPr>
        <p:txBody>
          <a:bodyPr lIns="0" tIns="0" rIns="0" bIns="0" rtlCol="0" anchor="t">
            <a:spAutoFit/>
          </a:bodyPr>
          <a:lstStyle/>
          <a:p>
            <a:pPr algn="ctr">
              <a:lnSpc>
                <a:spcPts val="7800"/>
              </a:lnSpc>
            </a:pPr>
            <a:r>
              <a:rPr lang="en-US" sz="2800" b="1" dirty="0">
                <a:latin typeface="UTM Avo" panose="02040603050506020204" pitchFamily="18"/>
                <a:cs typeface="Arial" panose="020B0604020202020204" pitchFamily="34" charset="0"/>
              </a:rPr>
              <a:t>1. VỊ TRÍ ĐỊA LÍ </a:t>
            </a:r>
            <a:endParaRPr lang="en-US" sz="2800" b="1" dirty="0">
              <a:latin typeface="UTM Avo" panose="02040603050506020204" pitchFamily="1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289719" y="1803405"/>
            <a:ext cx="5908675" cy="4821763"/>
            <a:chOff x="774878" y="2171700"/>
            <a:chExt cx="8863013" cy="7232645"/>
          </a:xfrm>
        </p:grpSpPr>
        <p:sp>
          <p:nvSpPr>
            <p:cNvPr id="8" name="TextBox 7"/>
            <p:cNvSpPr txBox="1"/>
            <p:nvPr/>
          </p:nvSpPr>
          <p:spPr>
            <a:xfrm>
              <a:off x="774878" y="8664719"/>
              <a:ext cx="8863013" cy="739626"/>
            </a:xfrm>
            <a:prstGeom prst="rect">
              <a:avLst/>
            </a:prstGeom>
            <a:noFill/>
          </p:spPr>
          <p:txBody>
            <a:bodyPr wrap="square" rtlCol="0">
              <a:spAutoFit/>
            </a:bodyPr>
            <a:lstStyle/>
            <a:p>
              <a:pPr algn="ctr">
                <a:lnSpc>
                  <a:spcPct val="150000"/>
                </a:lnSpc>
              </a:pPr>
              <a:r>
                <a:rPr lang="en-US" sz="2000" b="1" dirty="0" err="1">
                  <a:latin typeface="UTM Avo" panose="02040603050506020204" pitchFamily="18"/>
                  <a:cs typeface="Arial" panose="020B0604020202020204" pitchFamily="34" charset="0"/>
                </a:rPr>
                <a:t>Hình</a:t>
              </a:r>
              <a:r>
                <a:rPr lang="en-US" sz="2000" b="1" dirty="0">
                  <a:latin typeface="UTM Avo" panose="02040603050506020204" pitchFamily="18"/>
                  <a:cs typeface="Arial" panose="020B0604020202020204" pitchFamily="34" charset="0"/>
                </a:rPr>
                <a:t> 2. </a:t>
              </a:r>
              <a:r>
                <a:rPr lang="en-US" sz="2000" dirty="0" err="1">
                  <a:latin typeface="UTM Avo" panose="02040603050506020204" pitchFamily="18"/>
                  <a:cs typeface="Arial" panose="020B0604020202020204" pitchFamily="34" charset="0"/>
                </a:rPr>
                <a:t>Lược</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đồ</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hành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chính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thành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phố</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Hội</a:t>
              </a:r>
              <a:r>
                <a:rPr lang="en-US" sz="2000" dirty="0">
                  <a:latin typeface="UTM Avo" panose="02040603050506020204" pitchFamily="18"/>
                  <a:cs typeface="Arial" panose="020B0604020202020204" pitchFamily="34" charset="0"/>
                </a:rPr>
                <a:t> An</a:t>
              </a:r>
              <a:endParaRPr lang="en-US" sz="2000" dirty="0">
                <a:latin typeface="UTM Avo" panose="02040603050506020204" pitchFamily="18"/>
                <a:cs typeface="Arial" panose="020B0604020202020204" pitchFamily="34" charset="0"/>
              </a:endParaRPr>
            </a:p>
          </p:txBody>
        </p:sp>
        <p:pic>
          <p:nvPicPr>
            <p:cNvPr id="9" name="Picture 8"/>
            <p:cNvPicPr>
              <a:picLocks noChangeAspect="1"/>
            </p:cNvPicPr>
            <p:nvPr/>
          </p:nvPicPr>
          <p:blipFill>
            <a:blip r:embed="rId2"/>
            <a:stretch>
              <a:fillRect/>
            </a:stretch>
          </p:blipFill>
          <p:spPr>
            <a:xfrm>
              <a:off x="888122" y="2171700"/>
              <a:ext cx="8636526" cy="6516831"/>
            </a:xfrm>
            <a:prstGeom prst="rect">
              <a:avLst/>
            </a:prstGeom>
          </p:spPr>
        </p:pic>
      </p:grpSp>
      <p:sp>
        <p:nvSpPr>
          <p:cNvPr id="13" name="TextBox 12"/>
          <p:cNvSpPr txBox="1"/>
          <p:nvPr/>
        </p:nvSpPr>
        <p:spPr>
          <a:xfrm>
            <a:off x="6657500" y="2326671"/>
            <a:ext cx="4775199" cy="3891835"/>
          </a:xfrm>
          <a:prstGeom prst="rect">
            <a:avLst/>
          </a:prstGeom>
          <a:noFill/>
        </p:spPr>
        <p:txBody>
          <a:bodyPr wrap="square">
            <a:spAutoFit/>
          </a:bodyPr>
          <a:lstStyle/>
          <a:p>
            <a:pPr marL="381000" indent="-381000" algn="just" defTabSz="609600">
              <a:lnSpc>
                <a:spcPct val="150000"/>
              </a:lnSpc>
              <a:buFont typeface="Wingdings" panose="05000000000000000000" pitchFamily="2" charset="2"/>
              <a:buChar char="§"/>
              <a:defRPr/>
            </a:pPr>
            <a:r>
              <a:rPr lang="vi-VN" sz="2400" dirty="0">
                <a:latin typeface="UTM Avo" panose="02040603050506020204" pitchFamily="18"/>
                <a:cs typeface="Arial" panose="020B0604020202020204" pitchFamily="34" charset="0"/>
              </a:rPr>
              <a:t>Phố cổ Hội An nằm ven dòng sông Thu Bồn.</a:t>
            </a:r>
            <a:endParaRPr lang="vi-VN" sz="2400" dirty="0">
              <a:latin typeface="UTM Avo" panose="02040603050506020204" pitchFamily="18"/>
              <a:cs typeface="Arial" panose="020B0604020202020204" pitchFamily="34" charset="0"/>
            </a:endParaRPr>
          </a:p>
          <a:p>
            <a:pPr marL="381000" indent="-381000" algn="just" defTabSz="609600">
              <a:lnSpc>
                <a:spcPct val="150000"/>
              </a:lnSpc>
              <a:buFont typeface="Wingdings" panose="05000000000000000000" pitchFamily="2" charset="2"/>
              <a:buChar char="§"/>
              <a:defRPr/>
            </a:pPr>
            <a:r>
              <a:rPr lang="vi-VN" sz="2400" dirty="0">
                <a:latin typeface="UTM Avo" panose="02040603050506020204" pitchFamily="18"/>
                <a:cs typeface="Arial" panose="020B0604020202020204" pitchFamily="34" charset="0"/>
              </a:rPr>
              <a:t>Nay thuộc phường Minh An, thành phố Hội An, tỉnh Quảng Nam, cách thành phố Đà Nẵng khoảng 30 km về phía Nam.</a:t>
            </a:r>
            <a:endParaRPr lang="vi-VN" sz="2400" dirty="0">
              <a:latin typeface="UTM Avo" panose="02040603050506020204" pitchFamily="18"/>
              <a:cs typeface="Arial" panose="020B0604020202020204" pitchFamily="34" charset="0"/>
            </a:endParaRPr>
          </a:p>
        </p:txBody>
      </p:sp>
      <p:sp>
        <p:nvSpPr>
          <p:cNvPr id="14" name="TextBox 13"/>
          <p:cNvSpPr txBox="1"/>
          <p:nvPr/>
        </p:nvSpPr>
        <p:spPr>
          <a:xfrm>
            <a:off x="6736875" y="1803451"/>
            <a:ext cx="1524000" cy="523220"/>
          </a:xfrm>
          <a:prstGeom prst="rect">
            <a:avLst/>
          </a:prstGeom>
          <a:noFill/>
        </p:spPr>
        <p:txBody>
          <a:bodyPr wrap="square" rtlCol="0">
            <a:spAutoFit/>
          </a:bodyPr>
          <a:lstStyle/>
          <a:p>
            <a:pPr defTabSz="609600"/>
            <a:r>
              <a:rPr lang="en-US" sz="2800" b="1" i="1" u="sng">
                <a:latin typeface="UTM Avo" panose="02040603050506020204" pitchFamily="18"/>
                <a:cs typeface="Arial" panose="020B0604020202020204" pitchFamily="34" charset="0"/>
              </a:rPr>
              <a:t>Trả lời: </a:t>
            </a:r>
            <a:endParaRPr lang="en-US" sz="2800" b="1" i="1" u="sng">
              <a:latin typeface="UTM Avo" panose="02040603050506020204" pitchFamily="1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19200" y="1493520"/>
            <a:ext cx="9753600" cy="574388"/>
          </a:xfrm>
          <a:prstGeom prst="rect">
            <a:avLst/>
          </a:prstGeom>
          <a:noFill/>
        </p:spPr>
        <p:txBody>
          <a:bodyPr wrap="square" rtlCol="0">
            <a:spAutoFit/>
          </a:bodyPr>
          <a:lstStyle/>
          <a:p>
            <a:pPr algn="ctr">
              <a:lnSpc>
                <a:spcPct val="150000"/>
              </a:lnSpc>
            </a:pPr>
            <a:r>
              <a:rPr lang="en-US" sz="2400" b="1" dirty="0" err="1">
                <a:latin typeface="UTM Avo" panose="02040603050506020204" pitchFamily="18"/>
                <a:cs typeface="Arial" panose="020B0604020202020204" pitchFamily="34" charset="0"/>
              </a:rPr>
              <a:t>Mời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các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em</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cùng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đón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xem</a:t>
            </a:r>
            <a:r>
              <a:rPr lang="en-US" sz="2400" b="1" dirty="0">
                <a:latin typeface="UTM Avo" panose="02040603050506020204" pitchFamily="18"/>
                <a:cs typeface="Arial" panose="020B0604020202020204" pitchFamily="34" charset="0"/>
              </a:rPr>
              <a:t> video </a:t>
            </a:r>
            <a:r>
              <a:rPr lang="en-US" sz="2400" b="1" dirty="0" err="1">
                <a:latin typeface="UTM Avo" panose="02040603050506020204" pitchFamily="18"/>
                <a:cs typeface="Arial" panose="020B0604020202020204" pitchFamily="34" charset="0"/>
              </a:rPr>
              <a:t>giới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thiệu</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phố</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Cổ</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Hội</a:t>
            </a:r>
            <a:r>
              <a:rPr lang="en-US" sz="2400" b="1" dirty="0">
                <a:latin typeface="UTM Avo" panose="02040603050506020204" pitchFamily="18"/>
                <a:cs typeface="Arial" panose="020B0604020202020204" pitchFamily="34" charset="0"/>
              </a:rPr>
              <a:t> An  </a:t>
            </a:r>
            <a:endParaRPr lang="en-US" sz="2400" b="1" dirty="0">
              <a:latin typeface="UTM Avo" panose="02040603050506020204" pitchFamily="18"/>
              <a:cs typeface="Arial" panose="020B0604020202020204" pitchFamily="34" charset="0"/>
            </a:endParaRPr>
          </a:p>
        </p:txBody>
      </p:sp>
      <p:pic>
        <p:nvPicPr>
          <p:cNvPr id="3" name="PHỐ CỔ HỘI AN - Flycam 4K (Hoi An Ancient Town in Quang Nam )">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2032000" y="2159348"/>
            <a:ext cx="8128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9" name="TextBox 28"/>
          <p:cNvSpPr txBox="1"/>
          <p:nvPr/>
        </p:nvSpPr>
        <p:spPr>
          <a:xfrm>
            <a:off x="3403599" y="1487775"/>
            <a:ext cx="5384800" cy="523220"/>
          </a:xfrm>
          <a:prstGeom prst="rect">
            <a:avLst/>
          </a:prstGeom>
          <a:noFill/>
        </p:spPr>
        <p:txBody>
          <a:bodyPr wrap="square" rtlCol="0">
            <a:spAutoFit/>
          </a:bodyPr>
          <a:lstStyle/>
          <a:p>
            <a:pPr algn="ctr" defTabSz="609600"/>
            <a:r>
              <a:rPr lang="en-US" sz="2800" b="1" dirty="0">
                <a:latin typeface="UTM Avo" panose="02040603050506020204" pitchFamily="18"/>
                <a:cs typeface="Arial" panose="020B0604020202020204" pitchFamily="34" charset="0"/>
              </a:rPr>
              <a:t>LÀM VIỆC NHÓM </a:t>
            </a:r>
            <a:endParaRPr lang="en-US" sz="2800" b="1" dirty="0">
              <a:latin typeface="UTM Avo" panose="02040603050506020204" pitchFamily="18"/>
              <a:cs typeface="Arial" panose="020B0604020202020204" pitchFamily="34" charset="0"/>
            </a:endParaRPr>
          </a:p>
        </p:txBody>
      </p:sp>
      <p:sp>
        <p:nvSpPr>
          <p:cNvPr id="31" name="TextBox 30"/>
          <p:cNvSpPr txBox="1"/>
          <p:nvPr/>
        </p:nvSpPr>
        <p:spPr>
          <a:xfrm>
            <a:off x="315347" y="2118192"/>
            <a:ext cx="11748088" cy="461665"/>
          </a:xfrm>
          <a:prstGeom prst="rect">
            <a:avLst/>
          </a:prstGeom>
          <a:noFill/>
        </p:spPr>
        <p:txBody>
          <a:bodyPr wrap="square" rtlCol="0">
            <a:spAutoFit/>
          </a:bodyPr>
          <a:lstStyle/>
          <a:p>
            <a:pPr algn="ctr" defTabSz="609600"/>
            <a:r>
              <a:rPr lang="en-US" sz="2400" dirty="0">
                <a:latin typeface="UTM Avo" panose="02040603050506020204" pitchFamily="18"/>
                <a:cs typeface="Arial" panose="020B0604020202020204" pitchFamily="34" charset="0"/>
              </a:rPr>
              <a:t>Quan </a:t>
            </a:r>
            <a:r>
              <a:rPr lang="en-US" sz="2400" dirty="0" err="1">
                <a:latin typeface="UTM Avo" panose="02040603050506020204" pitchFamily="18"/>
                <a:cs typeface="Arial" panose="020B0604020202020204" pitchFamily="34" charset="0"/>
              </a:rPr>
              <a:t>sát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hình</a:t>
            </a:r>
            <a:r>
              <a:rPr lang="en-US" sz="2400" dirty="0">
                <a:latin typeface="UTM Avo" panose="02040603050506020204" pitchFamily="18"/>
                <a:cs typeface="Arial" panose="020B0604020202020204" pitchFamily="34" charset="0"/>
              </a:rPr>
              <a:t> 3, 4, 5; </a:t>
            </a:r>
            <a:r>
              <a:rPr lang="en-US" sz="2400" dirty="0" err="1">
                <a:latin typeface="UTM Avo" panose="02040603050506020204" pitchFamily="18"/>
                <a:cs typeface="Arial" panose="020B0604020202020204" pitchFamily="34" charset="0"/>
              </a:rPr>
              <a:t>đọc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thông</a:t>
            </a:r>
            <a:r>
              <a:rPr lang="en-US" sz="2400" dirty="0">
                <a:latin typeface="UTM Avo" panose="02040603050506020204" pitchFamily="18"/>
                <a:cs typeface="Arial" panose="020B0604020202020204" pitchFamily="34" charset="0"/>
              </a:rPr>
              <a:t> tin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hoàn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phiếu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tập</a:t>
            </a:r>
            <a:r>
              <a:rPr lang="en-US"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p:txBody>
      </p:sp>
      <p:cxnSp>
        <p:nvCxnSpPr>
          <p:cNvPr id="32" name="Straight Connector 31"/>
          <p:cNvCxnSpPr/>
          <p:nvPr/>
        </p:nvCxnSpPr>
        <p:spPr>
          <a:xfrm>
            <a:off x="-361316" y="3804122"/>
            <a:ext cx="13462000" cy="0"/>
          </a:xfrm>
          <a:prstGeom prst="line">
            <a:avLst/>
          </a:prstGeom>
          <a:noFill/>
          <a:ln w="38100" cap="flat" cmpd="sng" algn="ctr">
            <a:solidFill>
              <a:sysClr val="windowText" lastClr="000000"/>
            </a:solidFill>
            <a:prstDash val="solid"/>
          </a:ln>
          <a:effectLst/>
        </p:spPr>
      </p:cxnSp>
      <p:grpSp>
        <p:nvGrpSpPr>
          <p:cNvPr id="33" name="Group 32"/>
          <p:cNvGrpSpPr/>
          <p:nvPr/>
        </p:nvGrpSpPr>
        <p:grpSpPr>
          <a:xfrm>
            <a:off x="660399" y="2809337"/>
            <a:ext cx="3098800" cy="3746588"/>
            <a:chOff x="-38100" y="3650629"/>
            <a:chExt cx="4648200" cy="5619882"/>
          </a:xfrm>
        </p:grpSpPr>
        <p:sp>
          <p:nvSpPr>
            <p:cNvPr id="34" name="Star: 7 Points 8"/>
            <p:cNvSpPr/>
            <p:nvPr/>
          </p:nvSpPr>
          <p:spPr>
            <a:xfrm>
              <a:off x="2019301" y="4876800"/>
              <a:ext cx="533399" cy="533399"/>
            </a:xfrm>
            <a:prstGeom prst="star7">
              <a:avLst/>
            </a:prstGeom>
            <a:solidFill>
              <a:srgbClr val="4BACC6">
                <a:lumMod val="75000"/>
              </a:srgbClr>
            </a:solidFill>
            <a:ln w="25400" cap="flat" cmpd="sng" algn="ctr">
              <a:solidFill>
                <a:srgbClr val="4BACC6">
                  <a:lumMod val="75000"/>
                </a:srgbClr>
              </a:solidFill>
              <a:prstDash val="solid"/>
            </a:ln>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en-US" sz="800" b="0" i="0" u="none" strike="noStrike" kern="0" cap="none" spc="0" normalizeH="0" baseline="0" noProof="0">
                <a:ln>
                  <a:noFill/>
                </a:ln>
                <a:effectLst/>
                <a:uLnTx/>
                <a:uFillTx/>
                <a:latin typeface="UTM Avo" panose="02040603050506020204" pitchFamily="18"/>
              </a:endParaRPr>
            </a:p>
          </p:txBody>
        </p:sp>
        <p:sp>
          <p:nvSpPr>
            <p:cNvPr id="35" name="Rectangle: Rounded Corners 9"/>
            <p:cNvSpPr/>
            <p:nvPr/>
          </p:nvSpPr>
          <p:spPr>
            <a:xfrm>
              <a:off x="914400" y="3650629"/>
              <a:ext cx="2743200" cy="838199"/>
            </a:xfrm>
            <a:prstGeom prst="round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400" b="1" i="1" u="none" strike="noStrike" kern="0" cap="none" spc="0" normalizeH="0" baseline="0" noProof="0" dirty="0" err="1">
                  <a:ln>
                    <a:noFill/>
                  </a:ln>
                  <a:effectLst/>
                  <a:uLnTx/>
                  <a:uFillTx/>
                  <a:latin typeface="UTM Avo" panose="02040603050506020204" pitchFamily="18"/>
                  <a:cs typeface="Arial" panose="020B0604020202020204" pitchFamily="34" charset="0"/>
                </a:rPr>
                <a:t>Nhóm</a:t>
              </a:r>
              <a:r>
                <a:rPr kumimoji="0" lang="en-US" sz="2400" b="1" i="1" u="none" strike="noStrike" kern="0" cap="none" spc="0" normalizeH="0" baseline="0" noProof="0" dirty="0">
                  <a:ln>
                    <a:noFill/>
                  </a:ln>
                  <a:effectLst/>
                  <a:uLnTx/>
                  <a:uFillTx/>
                  <a:latin typeface="UTM Avo" panose="02040603050506020204" pitchFamily="18"/>
                  <a:cs typeface="Arial" panose="020B0604020202020204" pitchFamily="34" charset="0"/>
                </a:rPr>
                <a:t> 1 </a:t>
              </a:r>
              <a:endParaRPr kumimoji="0" lang="en-US" sz="2400" b="1" i="1"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pic>
          <p:nvPicPr>
            <p:cNvPr id="36" name="Picture 35"/>
            <p:cNvPicPr>
              <a:picLocks noChangeAspect="1"/>
            </p:cNvPicPr>
            <p:nvPr/>
          </p:nvPicPr>
          <p:blipFill>
            <a:blip r:embed="rId2"/>
            <a:stretch>
              <a:fillRect/>
            </a:stretch>
          </p:blipFill>
          <p:spPr>
            <a:xfrm>
              <a:off x="228600" y="5741536"/>
              <a:ext cx="4216960" cy="2795242"/>
            </a:xfrm>
            <a:prstGeom prst="rect">
              <a:avLst/>
            </a:prstGeom>
          </p:spPr>
        </p:pic>
        <p:sp>
          <p:nvSpPr>
            <p:cNvPr id="37" name="TextBox 36"/>
            <p:cNvSpPr txBox="1"/>
            <p:nvPr/>
          </p:nvSpPr>
          <p:spPr>
            <a:xfrm>
              <a:off x="-38100" y="8670346"/>
              <a:ext cx="4648200" cy="600165"/>
            </a:xfrm>
            <a:prstGeom prst="rect">
              <a:avLst/>
            </a:prstGeom>
            <a:noFill/>
          </p:spPr>
          <p:txBody>
            <a:bodyPr wrap="square" rtlCol="0">
              <a:spAutoFit/>
            </a:bodyP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000" b="0" i="0" u="none" strike="noStrike" kern="0" cap="none" spc="0" normalizeH="0" baseline="0" noProof="0" dirty="0" err="1">
                  <a:ln>
                    <a:noFill/>
                  </a:ln>
                  <a:effectLst/>
                  <a:uLnTx/>
                  <a:uFillTx/>
                  <a:latin typeface="UTM Avo" panose="02040603050506020204" pitchFamily="18"/>
                  <a:cs typeface="Arial" panose="020B0604020202020204" pitchFamily="34" charset="0"/>
                </a:rPr>
                <a:t>Nhà</a:t>
              </a:r>
              <a:r>
                <a:rPr kumimoji="0" lang="en-US" sz="20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effectLst/>
                  <a:uLnTx/>
                  <a:uFillTx/>
                  <a:latin typeface="UTM Avo" panose="02040603050506020204" pitchFamily="18"/>
                  <a:cs typeface="Arial" panose="020B0604020202020204" pitchFamily="34" charset="0"/>
                </a:rPr>
                <a:t>cổ</a:t>
              </a:r>
              <a:r>
                <a:rPr kumimoji="0" lang="en-US" sz="20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effectLst/>
                  <a:uLnTx/>
                  <a:uFillTx/>
                  <a:latin typeface="UTM Avo" panose="02040603050506020204" pitchFamily="18"/>
                  <a:cs typeface="Arial" panose="020B0604020202020204" pitchFamily="34" charset="0"/>
                </a:rPr>
                <a:t>Phùng</a:t>
              </a:r>
              <a:r>
                <a:rPr kumimoji="0" lang="en-US" sz="20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effectLst/>
                  <a:uLnTx/>
                  <a:uFillTx/>
                  <a:latin typeface="UTM Avo" panose="02040603050506020204" pitchFamily="18"/>
                  <a:cs typeface="Arial" panose="020B0604020202020204" pitchFamily="34" charset="0"/>
                </a:rPr>
                <a:t>Hưng</a:t>
              </a:r>
              <a:r>
                <a:rPr kumimoji="0" lang="en-US" sz="2000" b="0" i="0" u="none" strike="noStrike" kern="0" cap="none" spc="0" normalizeH="0" baseline="0" noProof="0" dirty="0">
                  <a:ln>
                    <a:noFill/>
                  </a:ln>
                  <a:effectLst/>
                  <a:uLnTx/>
                  <a:uFillTx/>
                  <a:latin typeface="UTM Avo" panose="02040603050506020204" pitchFamily="18"/>
                  <a:cs typeface="Arial" panose="020B0604020202020204" pitchFamily="34" charset="0"/>
                </a:rPr>
                <a:t> </a:t>
              </a:r>
              <a:endParaRPr kumimoji="0" lang="en-US" sz="2000" b="0" i="0"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grpSp>
      <p:grpSp>
        <p:nvGrpSpPr>
          <p:cNvPr id="38" name="Group 37"/>
          <p:cNvGrpSpPr/>
          <p:nvPr/>
        </p:nvGrpSpPr>
        <p:grpSpPr>
          <a:xfrm>
            <a:off x="4492197" y="2809295"/>
            <a:ext cx="3098800" cy="3746588"/>
            <a:chOff x="5562600" y="3269629"/>
            <a:chExt cx="4648200" cy="5619882"/>
          </a:xfrm>
        </p:grpSpPr>
        <p:grpSp>
          <p:nvGrpSpPr>
            <p:cNvPr id="39" name="Group 38"/>
            <p:cNvGrpSpPr/>
            <p:nvPr/>
          </p:nvGrpSpPr>
          <p:grpSpPr>
            <a:xfrm>
              <a:off x="5562600" y="3269629"/>
              <a:ext cx="4648200" cy="5619882"/>
              <a:chOff x="-38100" y="3650629"/>
              <a:chExt cx="4648200" cy="5619882"/>
            </a:xfrm>
          </p:grpSpPr>
          <p:sp>
            <p:nvSpPr>
              <p:cNvPr id="41" name="Star: 7 Points 14"/>
              <p:cNvSpPr/>
              <p:nvPr/>
            </p:nvSpPr>
            <p:spPr>
              <a:xfrm>
                <a:off x="2178610" y="4876800"/>
                <a:ext cx="533399" cy="533399"/>
              </a:xfrm>
              <a:prstGeom prst="star7">
                <a:avLst/>
              </a:prstGeom>
              <a:solidFill>
                <a:srgbClr val="4BACC6">
                  <a:lumMod val="75000"/>
                </a:srgbClr>
              </a:solidFill>
              <a:ln w="25400" cap="flat" cmpd="sng" algn="ctr">
                <a:solidFill>
                  <a:srgbClr val="4BACC6">
                    <a:lumMod val="75000"/>
                  </a:srgbClr>
                </a:solidFill>
                <a:prstDash val="solid"/>
              </a:ln>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en-US" sz="800" b="0" i="0" u="none" strike="noStrike" kern="0" cap="none" spc="0" normalizeH="0" baseline="0" noProof="0">
                  <a:ln>
                    <a:noFill/>
                  </a:ln>
                  <a:effectLst/>
                  <a:uLnTx/>
                  <a:uFillTx/>
                  <a:latin typeface="UTM Avo" panose="02040603050506020204" pitchFamily="18"/>
                </a:endParaRPr>
              </a:p>
            </p:txBody>
          </p:sp>
          <p:sp>
            <p:nvSpPr>
              <p:cNvPr id="42" name="Rectangle: Rounded Corners 15"/>
              <p:cNvSpPr/>
              <p:nvPr/>
            </p:nvSpPr>
            <p:spPr>
              <a:xfrm>
                <a:off x="1063579" y="3650629"/>
                <a:ext cx="2743200" cy="838199"/>
              </a:xfrm>
              <a:prstGeom prst="round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400" b="1" i="1" u="none" strike="noStrike" kern="0" cap="none" spc="0" normalizeH="0" baseline="0" noProof="0" dirty="0" err="1">
                    <a:ln>
                      <a:noFill/>
                    </a:ln>
                    <a:effectLst/>
                    <a:uLnTx/>
                    <a:uFillTx/>
                    <a:latin typeface="UTM Avo" panose="02040603050506020204" pitchFamily="18"/>
                    <a:cs typeface="Arial" panose="020B0604020202020204" pitchFamily="34" charset="0"/>
                  </a:rPr>
                  <a:t>Nhóm</a:t>
                </a:r>
                <a:r>
                  <a:rPr kumimoji="0" lang="en-US" sz="2400" b="1" i="1" u="none" strike="noStrike" kern="0" cap="none" spc="0" normalizeH="0" baseline="0" noProof="0" dirty="0">
                    <a:ln>
                      <a:noFill/>
                    </a:ln>
                    <a:effectLst/>
                    <a:uLnTx/>
                    <a:uFillTx/>
                    <a:latin typeface="UTM Avo" panose="02040603050506020204" pitchFamily="18"/>
                    <a:cs typeface="Arial" panose="020B0604020202020204" pitchFamily="34" charset="0"/>
                  </a:rPr>
                  <a:t> 2 </a:t>
                </a:r>
                <a:endParaRPr kumimoji="0" lang="en-US" sz="2400" b="1" i="1"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sp>
            <p:nvSpPr>
              <p:cNvPr id="43" name="TextBox 42"/>
              <p:cNvSpPr txBox="1"/>
              <p:nvPr/>
            </p:nvSpPr>
            <p:spPr>
              <a:xfrm>
                <a:off x="-38100" y="8670346"/>
                <a:ext cx="4648200" cy="600165"/>
              </a:xfrm>
              <a:prstGeom prst="rect">
                <a:avLst/>
              </a:prstGeom>
              <a:noFill/>
            </p:spPr>
            <p:txBody>
              <a:bodyPr wrap="square" rtlCol="0">
                <a:spAutoFit/>
              </a:bodyP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000" b="0" i="0" u="none" strike="noStrike" kern="0" cap="none" spc="0" normalizeH="0" baseline="0" noProof="0" dirty="0" err="1">
                    <a:ln>
                      <a:noFill/>
                    </a:ln>
                    <a:effectLst/>
                    <a:uLnTx/>
                    <a:uFillTx/>
                    <a:latin typeface="UTM Avo" panose="02040603050506020204" pitchFamily="18"/>
                    <a:cs typeface="Arial" panose="020B0604020202020204" pitchFamily="34" charset="0"/>
                  </a:rPr>
                  <a:t>Hội</a:t>
                </a:r>
                <a:r>
                  <a:rPr kumimoji="0" lang="en-US" sz="20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effectLst/>
                    <a:uLnTx/>
                    <a:uFillTx/>
                    <a:latin typeface="UTM Avo" panose="02040603050506020204" pitchFamily="18"/>
                    <a:cs typeface="Arial" panose="020B0604020202020204" pitchFamily="34" charset="0"/>
                  </a:rPr>
                  <a:t>quán</a:t>
                </a:r>
                <a:r>
                  <a:rPr kumimoji="0" lang="en-US" sz="20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effectLst/>
                    <a:uLnTx/>
                    <a:uFillTx/>
                    <a:latin typeface="UTM Avo" panose="02040603050506020204" pitchFamily="18"/>
                    <a:cs typeface="Arial" panose="020B0604020202020204" pitchFamily="34" charset="0"/>
                  </a:rPr>
                  <a:t>Phúc</a:t>
                </a:r>
                <a:r>
                  <a:rPr kumimoji="0" lang="en-US" sz="20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effectLst/>
                    <a:uLnTx/>
                    <a:uFillTx/>
                    <a:latin typeface="UTM Avo" panose="02040603050506020204" pitchFamily="18"/>
                    <a:cs typeface="Arial" panose="020B0604020202020204" pitchFamily="34" charset="0"/>
                  </a:rPr>
                  <a:t>Kiến</a:t>
                </a:r>
                <a:endParaRPr kumimoji="0" lang="en-US" sz="2000" b="0" i="0"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grpSp>
        <p:pic>
          <p:nvPicPr>
            <p:cNvPr id="40" name="Picture 2" descr="Giới thiệu về Hội Quán Phúc Kiến Hội An - nét đẹp được gìn gi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5508" y="5328073"/>
              <a:ext cx="4301004" cy="28601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8402954" y="2536013"/>
            <a:ext cx="3098800" cy="3985348"/>
            <a:chOff x="12344400" y="2902246"/>
            <a:chExt cx="4648200" cy="5978022"/>
          </a:xfrm>
        </p:grpSpPr>
        <p:grpSp>
          <p:nvGrpSpPr>
            <p:cNvPr id="45" name="Group 44"/>
            <p:cNvGrpSpPr/>
            <p:nvPr/>
          </p:nvGrpSpPr>
          <p:grpSpPr>
            <a:xfrm>
              <a:off x="12344400" y="2902246"/>
              <a:ext cx="4648200" cy="5978022"/>
              <a:chOff x="-38100" y="3292489"/>
              <a:chExt cx="4648200" cy="5978022"/>
            </a:xfrm>
          </p:grpSpPr>
          <p:sp>
            <p:nvSpPr>
              <p:cNvPr id="47" name="Star: 7 Points 23"/>
              <p:cNvSpPr/>
              <p:nvPr/>
            </p:nvSpPr>
            <p:spPr>
              <a:xfrm>
                <a:off x="2090028" y="4510088"/>
                <a:ext cx="533399" cy="533399"/>
              </a:xfrm>
              <a:prstGeom prst="star7">
                <a:avLst/>
              </a:prstGeom>
              <a:solidFill>
                <a:srgbClr val="4BACC6">
                  <a:lumMod val="75000"/>
                </a:srgbClr>
              </a:solidFill>
              <a:ln w="25400" cap="flat" cmpd="sng" algn="ctr">
                <a:solidFill>
                  <a:srgbClr val="4BACC6">
                    <a:lumMod val="75000"/>
                  </a:srgbClr>
                </a:solidFill>
                <a:prstDash val="solid"/>
              </a:ln>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endParaRPr kumimoji="0" lang="en-US" sz="800" b="0" i="0" u="none" strike="noStrike" kern="0" cap="none" spc="0" normalizeH="0" baseline="0" noProof="0">
                  <a:ln>
                    <a:noFill/>
                  </a:ln>
                  <a:effectLst/>
                  <a:uLnTx/>
                  <a:uFillTx/>
                  <a:latin typeface="UTM Avo" panose="02040603050506020204" pitchFamily="18"/>
                </a:endParaRPr>
              </a:p>
            </p:txBody>
          </p:sp>
          <p:sp>
            <p:nvSpPr>
              <p:cNvPr id="48" name="Rectangle: Rounded Corners 24"/>
              <p:cNvSpPr/>
              <p:nvPr/>
            </p:nvSpPr>
            <p:spPr>
              <a:xfrm>
                <a:off x="914400" y="3292489"/>
                <a:ext cx="2743200" cy="838199"/>
              </a:xfrm>
              <a:prstGeom prst="round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400" b="1" i="1" u="none" strike="noStrike" kern="0" cap="none" spc="0" normalizeH="0" baseline="0" noProof="0" dirty="0" err="1">
                    <a:ln>
                      <a:noFill/>
                    </a:ln>
                    <a:effectLst/>
                    <a:uLnTx/>
                    <a:uFillTx/>
                    <a:latin typeface="UTM Avo" panose="02040603050506020204" pitchFamily="18"/>
                    <a:cs typeface="Arial" panose="020B0604020202020204" pitchFamily="34" charset="0"/>
                  </a:rPr>
                  <a:t>Nhóm</a:t>
                </a:r>
                <a:r>
                  <a:rPr kumimoji="0" lang="en-US" sz="2400" b="1" i="1" u="none" strike="noStrike" kern="0" cap="none" spc="0" normalizeH="0" baseline="0" noProof="0" dirty="0">
                    <a:ln>
                      <a:noFill/>
                    </a:ln>
                    <a:effectLst/>
                    <a:uLnTx/>
                    <a:uFillTx/>
                    <a:latin typeface="UTM Avo" panose="02040603050506020204" pitchFamily="18"/>
                    <a:cs typeface="Arial" panose="020B0604020202020204" pitchFamily="34" charset="0"/>
                  </a:rPr>
                  <a:t> 3 </a:t>
                </a:r>
                <a:endParaRPr kumimoji="0" lang="en-US" sz="2400" b="1" i="1"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sp>
            <p:nvSpPr>
              <p:cNvPr id="49" name="TextBox 48"/>
              <p:cNvSpPr txBox="1"/>
              <p:nvPr/>
            </p:nvSpPr>
            <p:spPr>
              <a:xfrm>
                <a:off x="-38100" y="8670346"/>
                <a:ext cx="4648200" cy="600165"/>
              </a:xfrm>
              <a:prstGeom prst="rect">
                <a:avLst/>
              </a:prstGeom>
              <a:noFill/>
            </p:spPr>
            <p:txBody>
              <a:bodyPr wrap="square" rtlCol="0">
                <a:spAutoFit/>
              </a:bodyPr>
              <a:lstStyle/>
              <a:p>
                <a:pPr marL="0" marR="0" lvl="0" indent="0" algn="ctr" defTabSz="609600" eaLnBrk="1" fontAlgn="auto" latinLnBrk="0" hangingPunct="1">
                  <a:lnSpc>
                    <a:spcPct val="100000"/>
                  </a:lnSpc>
                  <a:spcBef>
                    <a:spcPts val="0"/>
                  </a:spcBef>
                  <a:spcAft>
                    <a:spcPts val="0"/>
                  </a:spcAft>
                  <a:buClrTx/>
                  <a:buSzTx/>
                  <a:buFontTx/>
                  <a:buNone/>
                  <a:defRPr/>
                </a:pPr>
                <a:r>
                  <a:rPr kumimoji="0" lang="en-US" sz="2000" b="0" i="0" u="none" strike="noStrike" kern="0" cap="none" spc="0" normalizeH="0" baseline="0" noProof="0" dirty="0" err="1">
                    <a:ln>
                      <a:noFill/>
                    </a:ln>
                    <a:effectLst/>
                    <a:uLnTx/>
                    <a:uFillTx/>
                    <a:latin typeface="UTM Avo" panose="02040603050506020204" pitchFamily="18"/>
                    <a:cs typeface="Arial" panose="020B0604020202020204" pitchFamily="34" charset="0"/>
                  </a:rPr>
                  <a:t>Chùa</a:t>
                </a:r>
                <a:r>
                  <a:rPr kumimoji="0" lang="en-US" sz="20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effectLst/>
                    <a:uLnTx/>
                    <a:uFillTx/>
                    <a:latin typeface="UTM Avo" panose="02040603050506020204" pitchFamily="18"/>
                    <a:cs typeface="Arial" panose="020B0604020202020204" pitchFamily="34" charset="0"/>
                  </a:rPr>
                  <a:t>Cầu</a:t>
                </a:r>
                <a:endParaRPr kumimoji="0" lang="en-US" sz="2000" b="0" i="0"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grpSp>
        <p:pic>
          <p:nvPicPr>
            <p:cNvPr id="46" name="Picture 4" descr="Chùa Cầu Hội An - Linh hồn của phố Hội mang dấu ấn thời gi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81668" y="5335440"/>
              <a:ext cx="3773663" cy="282485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24"/>
          <p:cNvSpPr txBox="1"/>
          <p:nvPr/>
        </p:nvSpPr>
        <p:spPr>
          <a:xfrm>
            <a:off x="838209" y="591880"/>
            <a:ext cx="10703539" cy="485518"/>
          </a:xfrm>
          <a:prstGeom prst="rect">
            <a:avLst/>
          </a:prstGeom>
        </p:spPr>
        <p:txBody>
          <a:bodyPr wrap="square" lIns="0" tIns="0" rIns="0" bIns="0" rtlCol="0" anchor="t">
            <a:spAutoFit/>
          </a:bodyPr>
          <a:lstStyle/>
          <a:p>
            <a:pPr algn="ctr" defTabSz="609600">
              <a:lnSpc>
                <a:spcPct val="150000"/>
              </a:lnSpc>
            </a:pPr>
            <a:r>
              <a:rPr lang="en-US" sz="2400" b="1" dirty="0">
                <a:latin typeface="UTM Avo" panose="02040603050506020204" pitchFamily="18"/>
                <a:cs typeface="Arial" panose="020B0604020202020204" pitchFamily="34" charset="0"/>
              </a:rPr>
              <a:t>2. </a:t>
            </a:r>
            <a:r>
              <a:rPr lang="en-US" sz="2400" b="1" dirty="0" err="1">
                <a:latin typeface="UTM Avo" panose="02040603050506020204" pitchFamily="18"/>
                <a:cs typeface="Arial" panose="020B0604020202020204" pitchFamily="34" charset="0"/>
              </a:rPr>
              <a:t>Một</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số</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công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trình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tiêu</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biểu</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của</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phố</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cổ</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Hội</a:t>
            </a:r>
            <a:r>
              <a:rPr lang="en-US" sz="2400" b="1" dirty="0">
                <a:latin typeface="UTM Avo" panose="02040603050506020204" pitchFamily="18"/>
                <a:cs typeface="Arial" panose="020B0604020202020204" pitchFamily="34" charset="0"/>
              </a:rPr>
              <a:t> An</a:t>
            </a:r>
            <a:endParaRPr lang="en-US" sz="2400" b="1" dirty="0">
              <a:latin typeface="UTM Avo" panose="02040603050506020204" pitchFamily="1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par>
                                <p:cTn id="17" presetID="2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8"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par>
                                <p:cTn id="23" presetID="22" presetClass="entr" presetSubtype="8"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06935" y="1086335"/>
            <a:ext cx="4984788" cy="4680857"/>
            <a:chOff x="83589" y="176423"/>
            <a:chExt cx="9898611" cy="9295076"/>
          </a:xfrm>
        </p:grpSpPr>
        <p:pic>
          <p:nvPicPr>
            <p:cNvPr id="3" name="Picture 2"/>
            <p:cNvPicPr>
              <a:picLocks noChangeAspect="1"/>
            </p:cNvPicPr>
            <p:nvPr/>
          </p:nvPicPr>
          <p:blipFill rotWithShape="1">
            <a:blip r:embed="rId2"/>
            <a:srcRect b="4014"/>
            <a:stretch>
              <a:fillRect/>
            </a:stretch>
          </p:blipFill>
          <p:spPr>
            <a:xfrm>
              <a:off x="83589" y="176423"/>
              <a:ext cx="9898611" cy="8548477"/>
            </a:xfrm>
            <a:prstGeom prst="rect">
              <a:avLst/>
            </a:prstGeom>
          </p:spPr>
        </p:pic>
        <p:sp>
          <p:nvSpPr>
            <p:cNvPr id="4" name="TextBox 3"/>
            <p:cNvSpPr txBox="1"/>
            <p:nvPr/>
          </p:nvSpPr>
          <p:spPr>
            <a:xfrm>
              <a:off x="1337195" y="8871334"/>
              <a:ext cx="7391400" cy="600165"/>
            </a:xfrm>
            <a:prstGeom prst="rect">
              <a:avLst/>
            </a:prstGeom>
            <a:noFill/>
          </p:spPr>
          <p:txBody>
            <a:bodyPr wrap="square" rtlCol="0">
              <a:spAutoFit/>
            </a:bodyPr>
            <a:lstStyle/>
            <a:p>
              <a:pPr algn="ctr"/>
              <a:r>
                <a:rPr lang="en-US" sz="2000" b="1">
                  <a:latin typeface="UTM Avo" panose="02040603050506020204" pitchFamily="18"/>
                  <a:cs typeface="Arial" panose="020B0604020202020204" pitchFamily="34" charset="0"/>
                </a:rPr>
                <a:t>Hình 3. </a:t>
              </a:r>
              <a:r>
                <a:rPr lang="en-US" sz="2000">
                  <a:latin typeface="UTM Avo" panose="02040603050506020204" pitchFamily="18"/>
                  <a:cs typeface="Arial" panose="020B0604020202020204" pitchFamily="34" charset="0"/>
                </a:rPr>
                <a:t>Mặt tiền Nhà cổ Phùng Hưng </a:t>
              </a:r>
              <a:endParaRPr lang="en-US" sz="2000">
                <a:latin typeface="UTM Avo" panose="02040603050506020204" pitchFamily="18"/>
                <a:cs typeface="Arial" panose="020B0604020202020204" pitchFamily="34" charset="0"/>
              </a:endParaRPr>
            </a:p>
          </p:txBody>
        </p:sp>
      </p:grpSp>
      <p:grpSp>
        <p:nvGrpSpPr>
          <p:cNvPr id="5" name="Group 4"/>
          <p:cNvGrpSpPr/>
          <p:nvPr/>
        </p:nvGrpSpPr>
        <p:grpSpPr>
          <a:xfrm>
            <a:off x="7080553" y="1276835"/>
            <a:ext cx="3978560" cy="2460170"/>
            <a:chOff x="10210800" y="176423"/>
            <a:chExt cx="7704485" cy="4764121"/>
          </a:xfrm>
        </p:grpSpPr>
        <p:pic>
          <p:nvPicPr>
            <p:cNvPr id="6" name="Picture 5"/>
            <p:cNvPicPr>
              <a:picLocks noChangeAspect="1"/>
            </p:cNvPicPr>
            <p:nvPr/>
          </p:nvPicPr>
          <p:blipFill>
            <a:blip r:embed="rId3"/>
            <a:stretch>
              <a:fillRect/>
            </a:stretch>
          </p:blipFill>
          <p:spPr>
            <a:xfrm>
              <a:off x="10210800" y="176423"/>
              <a:ext cx="7704485" cy="4189200"/>
            </a:xfrm>
            <a:prstGeom prst="rect">
              <a:avLst/>
            </a:prstGeom>
          </p:spPr>
        </p:pic>
        <p:sp>
          <p:nvSpPr>
            <p:cNvPr id="7" name="TextBox 6"/>
            <p:cNvSpPr txBox="1"/>
            <p:nvPr/>
          </p:nvSpPr>
          <p:spPr>
            <a:xfrm>
              <a:off x="10210800" y="4340379"/>
              <a:ext cx="7391400" cy="600165"/>
            </a:xfrm>
            <a:prstGeom prst="rect">
              <a:avLst/>
            </a:prstGeom>
            <a:noFill/>
          </p:spPr>
          <p:txBody>
            <a:bodyPr wrap="square" rtlCol="0">
              <a:spAutoFit/>
            </a:bodyPr>
            <a:lstStyle/>
            <a:p>
              <a:pPr algn="ctr"/>
              <a:r>
                <a:rPr lang="en-US" sz="2000" b="1">
                  <a:latin typeface="UTM Avo" panose="02040603050506020204" pitchFamily="18"/>
                  <a:cs typeface="Arial" panose="020B0604020202020204" pitchFamily="34" charset="0"/>
                </a:rPr>
                <a:t>Hình 4. </a:t>
              </a:r>
              <a:r>
                <a:rPr lang="en-US" sz="2000">
                  <a:latin typeface="UTM Avo" panose="02040603050506020204" pitchFamily="18"/>
                  <a:cs typeface="Arial" panose="020B0604020202020204" pitchFamily="34" charset="0"/>
                </a:rPr>
                <a:t>Hội quán Phúc Kiến</a:t>
              </a:r>
              <a:endParaRPr lang="en-US" sz="2000">
                <a:latin typeface="UTM Avo" panose="02040603050506020204" pitchFamily="18"/>
                <a:cs typeface="Arial" panose="020B0604020202020204" pitchFamily="34" charset="0"/>
              </a:endParaRPr>
            </a:p>
          </p:txBody>
        </p:sp>
      </p:grpSp>
      <p:grpSp>
        <p:nvGrpSpPr>
          <p:cNvPr id="8" name="Group 7"/>
          <p:cNvGrpSpPr/>
          <p:nvPr/>
        </p:nvGrpSpPr>
        <p:grpSpPr>
          <a:xfrm>
            <a:off x="7023522" y="4064391"/>
            <a:ext cx="4205652" cy="2163283"/>
            <a:chOff x="10109547" y="5026213"/>
            <a:chExt cx="7704484" cy="3962996"/>
          </a:xfrm>
        </p:grpSpPr>
        <p:pic>
          <p:nvPicPr>
            <p:cNvPr id="9" name="Picture 8"/>
            <p:cNvPicPr>
              <a:picLocks noChangeAspect="1"/>
            </p:cNvPicPr>
            <p:nvPr/>
          </p:nvPicPr>
          <p:blipFill rotWithShape="1">
            <a:blip r:embed="rId4"/>
            <a:srcRect t="10002"/>
            <a:stretch>
              <a:fillRect/>
            </a:stretch>
          </p:blipFill>
          <p:spPr>
            <a:xfrm>
              <a:off x="10109547" y="5026213"/>
              <a:ext cx="7704484" cy="3219299"/>
            </a:xfrm>
            <a:prstGeom prst="rect">
              <a:avLst/>
            </a:prstGeom>
          </p:spPr>
        </p:pic>
        <p:sp>
          <p:nvSpPr>
            <p:cNvPr id="10" name="TextBox 9"/>
            <p:cNvSpPr txBox="1"/>
            <p:nvPr/>
          </p:nvSpPr>
          <p:spPr>
            <a:xfrm>
              <a:off x="10109547" y="8389044"/>
              <a:ext cx="7391400" cy="600165"/>
            </a:xfrm>
            <a:prstGeom prst="rect">
              <a:avLst/>
            </a:prstGeom>
            <a:noFill/>
          </p:spPr>
          <p:txBody>
            <a:bodyPr wrap="square" rtlCol="0">
              <a:spAutoFit/>
            </a:bodyPr>
            <a:lstStyle/>
            <a:p>
              <a:pPr algn="ctr"/>
              <a:r>
                <a:rPr lang="en-US" sz="2000" b="1">
                  <a:latin typeface="UTM Avo" panose="02040603050506020204" pitchFamily="18"/>
                  <a:cs typeface="Arial" panose="020B0604020202020204" pitchFamily="34" charset="0"/>
                </a:rPr>
                <a:t>Hình 5. </a:t>
              </a:r>
              <a:r>
                <a:rPr lang="en-US" sz="2000">
                  <a:latin typeface="UTM Avo" panose="02040603050506020204" pitchFamily="18"/>
                  <a:cs typeface="Arial" panose="020B0604020202020204" pitchFamily="34" charset="0"/>
                </a:rPr>
                <a:t>Chùa Cầu</a:t>
              </a:r>
              <a:endParaRPr lang="en-US" sz="2000">
                <a:latin typeface="UTM Avo" panose="02040603050506020204" pitchFamily="18"/>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3962408" y="1507967"/>
            <a:ext cx="3945025" cy="5350033"/>
            <a:chOff x="1068945" y="269407"/>
            <a:chExt cx="8713230" cy="11816418"/>
          </a:xfrm>
        </p:grpSpPr>
        <p:sp>
          <p:nvSpPr>
            <p:cNvPr id="12" name="Rectangle 11"/>
            <p:cNvSpPr/>
            <p:nvPr/>
          </p:nvSpPr>
          <p:spPr>
            <a:xfrm>
              <a:off x="1143000" y="342900"/>
              <a:ext cx="8610600" cy="10058400"/>
            </a:xfrm>
            <a:prstGeom prst="rect">
              <a:avLst/>
            </a:prstGeom>
            <a:solidFill>
              <a:srgbClr val="1E7CA6"/>
            </a:solidFill>
            <a:ln>
              <a:solidFill>
                <a:srgbClr val="1E7C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grpSp>
          <p:nvGrpSpPr>
            <p:cNvPr id="13" name="Group 12"/>
            <p:cNvGrpSpPr/>
            <p:nvPr/>
          </p:nvGrpSpPr>
          <p:grpSpPr>
            <a:xfrm>
              <a:off x="1068945" y="1951225"/>
              <a:ext cx="8713230" cy="10134600"/>
              <a:chOff x="732481" y="1562100"/>
              <a:chExt cx="8411519" cy="9601534"/>
            </a:xfrm>
          </p:grpSpPr>
          <p:grpSp>
            <p:nvGrpSpPr>
              <p:cNvPr id="32" name="Group 2"/>
              <p:cNvGrpSpPr/>
              <p:nvPr/>
            </p:nvGrpSpPr>
            <p:grpSpPr>
              <a:xfrm>
                <a:off x="732481" y="1562100"/>
                <a:ext cx="8411519" cy="9449134"/>
                <a:chOff x="0" y="0"/>
                <a:chExt cx="4166870" cy="4680880"/>
              </a:xfrm>
            </p:grpSpPr>
            <p:sp>
              <p:nvSpPr>
                <p:cNvPr id="35" name="Freeform 3"/>
                <p:cNvSpPr/>
                <p:nvPr/>
              </p:nvSpPr>
              <p:spPr>
                <a:xfrm>
                  <a:off x="0" y="0"/>
                  <a:ext cx="4168140" cy="4680880"/>
                </a:xfrm>
                <a:custGeom>
                  <a:avLst/>
                  <a:gdLst/>
                  <a:ahLst/>
                  <a:cxnLst/>
                  <a:rect l="l" t="t" r="r" b="b"/>
                  <a:pathLst>
                    <a:path w="4168140" h="4680880">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4680880"/>
                      </a:lnTo>
                      <a:lnTo>
                        <a:pt x="4166870" y="4680880"/>
                      </a:lnTo>
                      <a:lnTo>
                        <a:pt x="4166870" y="441960"/>
                      </a:lnTo>
                      <a:lnTo>
                        <a:pt x="4168140" y="441960"/>
                      </a:lnTo>
                      <a:lnTo>
                        <a:pt x="4166870" y="193040"/>
                      </a:lnTo>
                      <a:close/>
                    </a:path>
                  </a:pathLst>
                </a:custGeom>
                <a:solidFill>
                  <a:srgbClr val="FFFFFF"/>
                </a:solidFill>
              </p:spPr>
              <p:txBody>
                <a:bodyPr/>
                <a:lstStyle/>
                <a:p>
                  <a:endParaRPr lang="en-US" sz="800">
                    <a:latin typeface="UTM Avo" panose="02040603050506020204" pitchFamily="18"/>
                  </a:endParaRPr>
                </a:p>
              </p:txBody>
            </p:sp>
          </p:grpSp>
          <p:grpSp>
            <p:nvGrpSpPr>
              <p:cNvPr id="33" name="Group 4"/>
              <p:cNvGrpSpPr/>
              <p:nvPr/>
            </p:nvGrpSpPr>
            <p:grpSpPr>
              <a:xfrm>
                <a:off x="732481" y="1714500"/>
                <a:ext cx="8411519" cy="9449134"/>
                <a:chOff x="0" y="0"/>
                <a:chExt cx="4166870" cy="4680880"/>
              </a:xfrm>
            </p:grpSpPr>
            <p:sp>
              <p:nvSpPr>
                <p:cNvPr id="34" name="Freeform 5"/>
                <p:cNvSpPr/>
                <p:nvPr/>
              </p:nvSpPr>
              <p:spPr>
                <a:xfrm>
                  <a:off x="0" y="0"/>
                  <a:ext cx="4168140" cy="4680880"/>
                </a:xfrm>
                <a:custGeom>
                  <a:avLst/>
                  <a:gdLst/>
                  <a:ahLst/>
                  <a:cxnLst/>
                  <a:rect l="l" t="t" r="r" b="b"/>
                  <a:pathLst>
                    <a:path w="4168140" h="4680880">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4680880"/>
                      </a:lnTo>
                      <a:lnTo>
                        <a:pt x="4166870" y="4680880"/>
                      </a:lnTo>
                      <a:lnTo>
                        <a:pt x="4166870" y="441960"/>
                      </a:lnTo>
                      <a:lnTo>
                        <a:pt x="4168140" y="441960"/>
                      </a:lnTo>
                      <a:lnTo>
                        <a:pt x="4166870" y="193040"/>
                      </a:lnTo>
                      <a:close/>
                    </a:path>
                  </a:pathLst>
                </a:custGeom>
                <a:solidFill>
                  <a:srgbClr val="FFDEA7"/>
                </a:solidFill>
              </p:spPr>
              <p:txBody>
                <a:bodyPr/>
                <a:lstStyle/>
                <a:p>
                  <a:endParaRPr lang="en-US" sz="800">
                    <a:latin typeface="UTM Avo" panose="02040603050506020204" pitchFamily="18"/>
                  </a:endParaRPr>
                </a:p>
              </p:txBody>
            </p:sp>
          </p:grpSp>
        </p:grpSp>
        <p:grpSp>
          <p:nvGrpSpPr>
            <p:cNvPr id="14" name="Group 13"/>
            <p:cNvGrpSpPr/>
            <p:nvPr/>
          </p:nvGrpSpPr>
          <p:grpSpPr>
            <a:xfrm>
              <a:off x="5448300" y="2694357"/>
              <a:ext cx="3810000" cy="3531296"/>
              <a:chOff x="1371600" y="2453551"/>
              <a:chExt cx="3810000" cy="3531296"/>
            </a:xfrm>
          </p:grpSpPr>
          <p:sp>
            <p:nvSpPr>
              <p:cNvPr id="29" name="Freeform 8"/>
              <p:cNvSpPr/>
              <p:nvPr/>
            </p:nvSpPr>
            <p:spPr>
              <a:xfrm>
                <a:off x="1752600" y="2857500"/>
                <a:ext cx="3429000" cy="3127347"/>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sz="800">
                  <a:latin typeface="UTM Avo" panose="02040603050506020204" pitchFamily="18"/>
                </a:endParaRPr>
              </a:p>
            </p:txBody>
          </p:sp>
          <p:pic>
            <p:nvPicPr>
              <p:cNvPr id="30" name="Picture 2" descr="Kinh thành Huế - Khám phá công trình kiến trúc đồ sộ thời Nguyễ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52"/>
              <a:stretch>
                <a:fillRect/>
              </a:stretch>
            </p:blipFill>
            <p:spPr bwMode="auto">
              <a:xfrm>
                <a:off x="1906945" y="3011151"/>
                <a:ext cx="3134838" cy="2820044"/>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28"/>
              <p:cNvSpPr/>
              <p:nvPr/>
            </p:nvSpPr>
            <p:spPr>
              <a:xfrm>
                <a:off x="1371600" y="2453551"/>
                <a:ext cx="1032590" cy="1089805"/>
              </a:xfrm>
              <a:custGeom>
                <a:avLst/>
                <a:gdLst/>
                <a:ahLst/>
                <a:cxnLst/>
                <a:rect l="l" t="t" r="r" b="b"/>
                <a:pathLst>
                  <a:path w="1032590" h="1089805">
                    <a:moveTo>
                      <a:pt x="0" y="0"/>
                    </a:moveTo>
                    <a:lnTo>
                      <a:pt x="1032590" y="0"/>
                    </a:lnTo>
                    <a:lnTo>
                      <a:pt x="1032590" y="1089805"/>
                    </a:lnTo>
                    <a:lnTo>
                      <a:pt x="0" y="1089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grpSp>
        <p:grpSp>
          <p:nvGrpSpPr>
            <p:cNvPr id="15" name="Group 14"/>
            <p:cNvGrpSpPr/>
            <p:nvPr/>
          </p:nvGrpSpPr>
          <p:grpSpPr>
            <a:xfrm>
              <a:off x="1259251" y="3646273"/>
              <a:ext cx="4305300" cy="1918480"/>
              <a:chOff x="1111769" y="2958833"/>
              <a:chExt cx="4305300" cy="1918480"/>
            </a:xfrm>
          </p:grpSpPr>
          <p:grpSp>
            <p:nvGrpSpPr>
              <p:cNvPr id="24" name="Group 13"/>
              <p:cNvGrpSpPr/>
              <p:nvPr/>
            </p:nvGrpSpPr>
            <p:grpSpPr>
              <a:xfrm>
                <a:off x="1214384" y="3367400"/>
                <a:ext cx="4202685" cy="1509913"/>
                <a:chOff x="0" y="0"/>
                <a:chExt cx="1113319" cy="265343"/>
              </a:xfrm>
            </p:grpSpPr>
            <p:sp>
              <p:nvSpPr>
                <p:cNvPr id="27" name="Freeform 14"/>
                <p:cNvSpPr/>
                <p:nvPr/>
              </p:nvSpPr>
              <p:spPr>
                <a:xfrm>
                  <a:off x="0" y="0"/>
                  <a:ext cx="1113319" cy="265343"/>
                </a:xfrm>
                <a:custGeom>
                  <a:avLst/>
                  <a:gdLst/>
                  <a:ahLst/>
                  <a:cxnLst/>
                  <a:rect l="l" t="t" r="r" b="b"/>
                  <a:pathLst>
                    <a:path w="1113319" h="265343">
                      <a:moveTo>
                        <a:pt x="92209" y="0"/>
                      </a:moveTo>
                      <a:lnTo>
                        <a:pt x="1021110" y="0"/>
                      </a:lnTo>
                      <a:cubicBezTo>
                        <a:pt x="1072036" y="0"/>
                        <a:pt x="1113319" y="41283"/>
                        <a:pt x="1113319" y="92209"/>
                      </a:cubicBezTo>
                      <a:lnTo>
                        <a:pt x="1113319" y="173134"/>
                      </a:lnTo>
                      <a:cubicBezTo>
                        <a:pt x="1113319" y="197589"/>
                        <a:pt x="1103604" y="221043"/>
                        <a:pt x="1086312" y="238335"/>
                      </a:cubicBezTo>
                      <a:cubicBezTo>
                        <a:pt x="1069019" y="255628"/>
                        <a:pt x="1045565" y="265343"/>
                        <a:pt x="1021110" y="265343"/>
                      </a:cubicBezTo>
                      <a:lnTo>
                        <a:pt x="92209" y="265343"/>
                      </a:lnTo>
                      <a:cubicBezTo>
                        <a:pt x="41283" y="265343"/>
                        <a:pt x="0" y="224059"/>
                        <a:pt x="0" y="173134"/>
                      </a:cubicBezTo>
                      <a:lnTo>
                        <a:pt x="0" y="92209"/>
                      </a:lnTo>
                      <a:cubicBezTo>
                        <a:pt x="0" y="67753"/>
                        <a:pt x="9715" y="44300"/>
                        <a:pt x="27007" y="27007"/>
                      </a:cubicBezTo>
                      <a:cubicBezTo>
                        <a:pt x="44300" y="9715"/>
                        <a:pt x="67753" y="0"/>
                        <a:pt x="92209" y="0"/>
                      </a:cubicBezTo>
                      <a:close/>
                    </a:path>
                  </a:pathLst>
                </a:custGeom>
                <a:solidFill>
                  <a:srgbClr val="FFFFFF"/>
                </a:solidFill>
              </p:spPr>
              <p:txBody>
                <a:bodyPr/>
                <a:lstStyle/>
                <a:p>
                  <a:endParaRPr lang="en-US" sz="800">
                    <a:latin typeface="UTM Avo" panose="02040603050506020204" pitchFamily="18"/>
                  </a:endParaRPr>
                </a:p>
              </p:txBody>
            </p:sp>
            <p:sp>
              <p:nvSpPr>
                <p:cNvPr id="28" name="TextBox 15"/>
                <p:cNvSpPr txBox="1"/>
                <p:nvPr/>
              </p:nvSpPr>
              <p:spPr>
                <a:xfrm>
                  <a:off x="0" y="-28575"/>
                  <a:ext cx="1113319" cy="293918"/>
                </a:xfrm>
                <a:prstGeom prst="rect">
                  <a:avLst/>
                </a:prstGeom>
              </p:spPr>
              <p:txBody>
                <a:bodyPr lIns="33867" tIns="33867" rIns="33867" bIns="33867" rtlCol="0" anchor="ctr"/>
                <a:lstStyle/>
                <a:p>
                  <a:pPr algn="ctr">
                    <a:lnSpc>
                      <a:spcPts val="1305"/>
                    </a:lnSpc>
                  </a:pPr>
                  <a:endParaRPr sz="800">
                    <a:latin typeface="UTM Avo" panose="02040603050506020204" pitchFamily="18"/>
                  </a:endParaRPr>
                </a:p>
              </p:txBody>
            </p:sp>
          </p:grpSp>
          <p:sp>
            <p:nvSpPr>
              <p:cNvPr id="25" name="TextBox 24"/>
              <p:cNvSpPr txBox="1"/>
              <p:nvPr/>
            </p:nvSpPr>
            <p:spPr>
              <a:xfrm>
                <a:off x="1578351" y="3299926"/>
                <a:ext cx="3696429" cy="1530342"/>
              </a:xfrm>
              <a:prstGeom prst="rect">
                <a:avLst/>
              </a:prstGeom>
              <a:noFill/>
            </p:spPr>
            <p:txBody>
              <a:bodyPr wrap="square" rtlCol="0">
                <a:spAutoFit/>
              </a:bodyPr>
              <a:lstStyle/>
              <a:p>
                <a:pPr algn="ctr">
                  <a:lnSpc>
                    <a:spcPct val="150000"/>
                  </a:lnSpc>
                </a:pPr>
                <a:r>
                  <a:rPr lang="en-US" sz="1400" b="1" dirty="0" err="1">
                    <a:latin typeface="UTM Avo" panose="02040603050506020204" pitchFamily="18"/>
                    <a:cs typeface="Arial" panose="020B0604020202020204" pitchFamily="34" charset="0"/>
                  </a:rPr>
                  <a:t>Tên</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công</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trình</a:t>
                </a:r>
                <a:endParaRPr lang="en-US" sz="1400" b="1" dirty="0">
                  <a:latin typeface="UTM Avo" panose="02040603050506020204" pitchFamily="18"/>
                  <a:cs typeface="Arial" panose="020B0604020202020204" pitchFamily="34" charset="0"/>
                </a:endParaRPr>
              </a:p>
              <a:p>
                <a:pPr algn="ctr">
                  <a:lnSpc>
                    <a:spcPct val="150000"/>
                  </a:lnSpc>
                </a:pPr>
                <a:r>
                  <a:rPr lang="en-US" sz="1400" dirty="0" err="1">
                    <a:latin typeface="UTM Avo" panose="02040603050506020204" pitchFamily="18"/>
                    <a:cs typeface="Arial" panose="020B0604020202020204" pitchFamily="34" charset="0"/>
                  </a:rPr>
                  <a:t>Kinh</a:t>
                </a:r>
                <a:r>
                  <a:rPr lang="en-US" sz="1400" dirty="0">
                    <a:latin typeface="UTM Avo" panose="02040603050506020204" pitchFamily="18"/>
                    <a:cs typeface="Arial" panose="020B0604020202020204" pitchFamily="34" charset="0"/>
                  </a:rPr>
                  <a:t> </a:t>
                </a:r>
                <a:r>
                  <a:rPr lang="en-US" sz="1400" dirty="0" err="1">
                    <a:latin typeface="UTM Avo" panose="02040603050506020204" pitchFamily="18"/>
                    <a:cs typeface="Arial" panose="020B0604020202020204" pitchFamily="34" charset="0"/>
                  </a:rPr>
                  <a:t>thành</a:t>
                </a:r>
                <a:r>
                  <a:rPr lang="en-US" sz="1400" dirty="0">
                    <a:latin typeface="UTM Avo" panose="02040603050506020204" pitchFamily="18"/>
                    <a:cs typeface="Arial" panose="020B0604020202020204" pitchFamily="34" charset="0"/>
                  </a:rPr>
                  <a:t> </a:t>
                </a:r>
                <a:r>
                  <a:rPr lang="en-US" sz="1400" dirty="0" err="1">
                    <a:latin typeface="UTM Avo" panose="02040603050506020204" pitchFamily="18"/>
                    <a:cs typeface="Arial" panose="020B0604020202020204" pitchFamily="34" charset="0"/>
                  </a:rPr>
                  <a:t>Huế</a:t>
                </a:r>
                <a:endParaRPr lang="en-US" sz="1400" dirty="0">
                  <a:latin typeface="UTM Avo" panose="02040603050506020204" pitchFamily="18"/>
                  <a:cs typeface="Arial" panose="020B0604020202020204" pitchFamily="34" charset="0"/>
                </a:endParaRPr>
              </a:p>
            </p:txBody>
          </p:sp>
          <p:sp>
            <p:nvSpPr>
              <p:cNvPr id="26" name="Freeform 29"/>
              <p:cNvSpPr/>
              <p:nvPr/>
            </p:nvSpPr>
            <p:spPr>
              <a:xfrm>
                <a:off x="1111769" y="2958833"/>
                <a:ext cx="775461" cy="876227"/>
              </a:xfrm>
              <a:custGeom>
                <a:avLst/>
                <a:gdLst/>
                <a:ahLst/>
                <a:cxnLst/>
                <a:rect l="l" t="t" r="r" b="b"/>
                <a:pathLst>
                  <a:path w="775461" h="876227">
                    <a:moveTo>
                      <a:pt x="0" y="0"/>
                    </a:moveTo>
                    <a:lnTo>
                      <a:pt x="775461" y="0"/>
                    </a:lnTo>
                    <a:lnTo>
                      <a:pt x="775461" y="876227"/>
                    </a:lnTo>
                    <a:lnTo>
                      <a:pt x="0" y="876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grpSp>
        <p:grpSp>
          <p:nvGrpSpPr>
            <p:cNvPr id="16" name="Group 15"/>
            <p:cNvGrpSpPr/>
            <p:nvPr/>
          </p:nvGrpSpPr>
          <p:grpSpPr>
            <a:xfrm>
              <a:off x="1514728" y="6411498"/>
              <a:ext cx="8088436" cy="3860634"/>
              <a:chOff x="1514728" y="6158691"/>
              <a:chExt cx="8088436" cy="3860634"/>
            </a:xfrm>
          </p:grpSpPr>
          <p:grpSp>
            <p:nvGrpSpPr>
              <p:cNvPr id="18" name="Group 16"/>
              <p:cNvGrpSpPr/>
              <p:nvPr/>
            </p:nvGrpSpPr>
            <p:grpSpPr>
              <a:xfrm>
                <a:off x="1514728" y="6158691"/>
                <a:ext cx="7867144" cy="3584531"/>
                <a:chOff x="0" y="0"/>
                <a:chExt cx="1112488" cy="1434686"/>
              </a:xfrm>
            </p:grpSpPr>
            <p:sp>
              <p:nvSpPr>
                <p:cNvPr id="22" name="Freeform 17"/>
                <p:cNvSpPr/>
                <p:nvPr/>
              </p:nvSpPr>
              <p:spPr>
                <a:xfrm>
                  <a:off x="0" y="0"/>
                  <a:ext cx="1112488" cy="1434686"/>
                </a:xfrm>
                <a:custGeom>
                  <a:avLst/>
                  <a:gdLst/>
                  <a:ahLst/>
                  <a:cxnLst/>
                  <a:rect l="l" t="t" r="r" b="b"/>
                  <a:pathLst>
                    <a:path w="1112488" h="1434686">
                      <a:moveTo>
                        <a:pt x="92278" y="0"/>
                      </a:moveTo>
                      <a:lnTo>
                        <a:pt x="1020210" y="0"/>
                      </a:lnTo>
                      <a:cubicBezTo>
                        <a:pt x="1071173" y="0"/>
                        <a:pt x="1112488" y="41314"/>
                        <a:pt x="1112488" y="92278"/>
                      </a:cubicBezTo>
                      <a:lnTo>
                        <a:pt x="1112488" y="1342408"/>
                      </a:lnTo>
                      <a:cubicBezTo>
                        <a:pt x="1112488" y="1393372"/>
                        <a:pt x="1071173" y="1434686"/>
                        <a:pt x="1020210" y="1434686"/>
                      </a:cubicBezTo>
                      <a:lnTo>
                        <a:pt x="92278" y="1434686"/>
                      </a:lnTo>
                      <a:cubicBezTo>
                        <a:pt x="41314" y="1434686"/>
                        <a:pt x="0" y="1393372"/>
                        <a:pt x="0" y="1342408"/>
                      </a:cubicBezTo>
                      <a:lnTo>
                        <a:pt x="0" y="92278"/>
                      </a:lnTo>
                      <a:cubicBezTo>
                        <a:pt x="0" y="41314"/>
                        <a:pt x="41314" y="0"/>
                        <a:pt x="92278" y="0"/>
                      </a:cubicBezTo>
                      <a:close/>
                    </a:path>
                  </a:pathLst>
                </a:custGeom>
                <a:solidFill>
                  <a:srgbClr val="FFFFFF"/>
                </a:solidFill>
              </p:spPr>
              <p:txBody>
                <a:bodyPr/>
                <a:lstStyle/>
                <a:p>
                  <a:endParaRPr lang="en-US" sz="800">
                    <a:latin typeface="UTM Avo" panose="02040603050506020204" pitchFamily="18"/>
                  </a:endParaRPr>
                </a:p>
              </p:txBody>
            </p:sp>
            <p:sp>
              <p:nvSpPr>
                <p:cNvPr id="23" name="TextBox 18"/>
                <p:cNvSpPr txBox="1"/>
                <p:nvPr/>
              </p:nvSpPr>
              <p:spPr>
                <a:xfrm>
                  <a:off x="0" y="-28575"/>
                  <a:ext cx="1112488" cy="1463261"/>
                </a:xfrm>
                <a:prstGeom prst="rect">
                  <a:avLst/>
                </a:prstGeom>
              </p:spPr>
              <p:txBody>
                <a:bodyPr lIns="33867" tIns="33867" rIns="33867" bIns="33867" rtlCol="0" anchor="ctr"/>
                <a:lstStyle/>
                <a:p>
                  <a:pPr algn="ctr">
                    <a:lnSpc>
                      <a:spcPts val="1305"/>
                    </a:lnSpc>
                  </a:pPr>
                  <a:endParaRPr sz="800">
                    <a:latin typeface="UTM Avo" panose="02040603050506020204" pitchFamily="18"/>
                  </a:endParaRPr>
                </a:p>
              </p:txBody>
            </p:sp>
          </p:grpSp>
          <p:sp>
            <p:nvSpPr>
              <p:cNvPr id="19" name="TextBox 18"/>
              <p:cNvSpPr txBox="1"/>
              <p:nvPr/>
            </p:nvSpPr>
            <p:spPr>
              <a:xfrm>
                <a:off x="1975683" y="6447469"/>
                <a:ext cx="6893156" cy="824935"/>
              </a:xfrm>
              <a:prstGeom prst="rect">
                <a:avLst/>
              </a:prstGeom>
              <a:noFill/>
            </p:spPr>
            <p:txBody>
              <a:bodyPr wrap="square" rtlCol="0">
                <a:spAutoFit/>
              </a:bodyPr>
              <a:lstStyle/>
              <a:p>
                <a:pPr algn="ctr">
                  <a:lnSpc>
                    <a:spcPct val="150000"/>
                  </a:lnSpc>
                </a:pPr>
                <a:r>
                  <a:rPr lang="en-US" sz="1400" b="1" dirty="0" err="1">
                    <a:latin typeface="UTM Avo" panose="02040603050506020204" pitchFamily="18"/>
                    <a:cs typeface="Arial" panose="020B0604020202020204" pitchFamily="34" charset="0"/>
                  </a:rPr>
                  <a:t>Đặc</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điểm</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nổi</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bật</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về</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kiến</a:t>
                </a:r>
                <a:r>
                  <a:rPr lang="en-US" sz="1400" b="1" dirty="0">
                    <a:latin typeface="UTM Avo" panose="02040603050506020204" pitchFamily="18"/>
                    <a:cs typeface="Arial" panose="020B0604020202020204" pitchFamily="34" charset="0"/>
                  </a:rPr>
                  <a:t> </a:t>
                </a:r>
                <a:r>
                  <a:rPr lang="en-US" sz="1400" b="1" dirty="0" err="1">
                    <a:latin typeface="UTM Avo" panose="02040603050506020204" pitchFamily="18"/>
                    <a:cs typeface="Arial" panose="020B0604020202020204" pitchFamily="34" charset="0"/>
                  </a:rPr>
                  <a:t>trúc</a:t>
                </a:r>
                <a:r>
                  <a:rPr lang="en-US" sz="1400" b="1" dirty="0">
                    <a:latin typeface="UTM Avo" panose="02040603050506020204" pitchFamily="18"/>
                    <a:cs typeface="Arial" panose="020B0604020202020204" pitchFamily="34" charset="0"/>
                  </a:rPr>
                  <a:t> </a:t>
                </a:r>
                <a:endParaRPr lang="en-US" sz="1400" b="1" dirty="0">
                  <a:latin typeface="UTM Avo" panose="02040603050506020204" pitchFamily="18"/>
                  <a:cs typeface="Arial" panose="020B0604020202020204" pitchFamily="34" charset="0"/>
                </a:endParaRPr>
              </a:p>
            </p:txBody>
          </p:sp>
          <p:sp>
            <p:nvSpPr>
              <p:cNvPr id="20" name="TextBox 19"/>
              <p:cNvSpPr txBox="1"/>
              <p:nvPr/>
            </p:nvSpPr>
            <p:spPr>
              <a:xfrm>
                <a:off x="1728929" y="7309150"/>
                <a:ext cx="7315201" cy="1959877"/>
              </a:xfrm>
              <a:prstGeom prst="rect">
                <a:avLst/>
              </a:prstGeom>
              <a:noFill/>
            </p:spPr>
            <p:txBody>
              <a:bodyPr wrap="square" rtlCol="0">
                <a:spAutoFit/>
              </a:bodyPr>
              <a:lstStyle/>
              <a:p>
                <a:pPr algn="ctr">
                  <a:lnSpc>
                    <a:spcPct val="150000"/>
                  </a:lnSpc>
                </a:pPr>
                <a:r>
                  <a:rPr lang="en-US" sz="1200" b="1" dirty="0">
                    <a:latin typeface="UTM Avo" panose="02040603050506020204" pitchFamily="18"/>
                    <a:cs typeface="Arial" panose="020B0604020202020204" pitchFamily="34" charset="0"/>
                  </a:rPr>
                  <a:t>………………………………………………………………………………………………………………………………………………………………</a:t>
                </a:r>
                <a:endParaRPr lang="en-US" sz="1200" b="1" dirty="0">
                  <a:latin typeface="UTM Avo" panose="02040603050506020204" pitchFamily="18"/>
                  <a:cs typeface="Arial" panose="020B0604020202020204" pitchFamily="34" charset="0"/>
                </a:endParaRPr>
              </a:p>
            </p:txBody>
          </p:sp>
          <p:sp>
            <p:nvSpPr>
              <p:cNvPr id="21" name="Freeform 30"/>
              <p:cNvSpPr/>
              <p:nvPr/>
            </p:nvSpPr>
            <p:spPr>
              <a:xfrm>
                <a:off x="8485094" y="8597296"/>
                <a:ext cx="1118070" cy="1422029"/>
              </a:xfrm>
              <a:custGeom>
                <a:avLst/>
                <a:gdLst/>
                <a:ahLst/>
                <a:cxnLst/>
                <a:rect l="l" t="t" r="r" b="b"/>
                <a:pathLst>
                  <a:path w="1118070" h="1422029">
                    <a:moveTo>
                      <a:pt x="0" y="0"/>
                    </a:moveTo>
                    <a:lnTo>
                      <a:pt x="1118070" y="0"/>
                    </a:lnTo>
                    <a:lnTo>
                      <a:pt x="1118070" y="1422029"/>
                    </a:lnTo>
                    <a:lnTo>
                      <a:pt x="0" y="14220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grpSp>
        <p:sp>
          <p:nvSpPr>
            <p:cNvPr id="17" name="TextBox 16"/>
            <p:cNvSpPr txBox="1"/>
            <p:nvPr/>
          </p:nvSpPr>
          <p:spPr>
            <a:xfrm>
              <a:off x="2344364" y="269407"/>
              <a:ext cx="6170054" cy="1729460"/>
            </a:xfrm>
            <a:prstGeom prst="rect">
              <a:avLst/>
            </a:prstGeom>
            <a:noFill/>
          </p:spPr>
          <p:txBody>
            <a:bodyPr wrap="square" rtlCol="0">
              <a:spAutoFit/>
            </a:bodyPr>
            <a:lstStyle/>
            <a:p>
              <a:pPr algn="ctr">
                <a:lnSpc>
                  <a:spcPct val="150000"/>
                </a:lnSpc>
              </a:pPr>
              <a:r>
                <a:rPr lang="en-US" sz="1600" b="1" dirty="0">
                  <a:solidFill>
                    <a:schemeClr val="bg1"/>
                  </a:solidFill>
                  <a:latin typeface="UTM Avo" panose="02040603050506020204" pitchFamily="18"/>
                  <a:cs typeface="Arial" panose="020B0604020202020204" pitchFamily="34" charset="0"/>
                </a:rPr>
                <a:t>MÔ TẢ CÔNG TRÌNH </a:t>
              </a:r>
              <a:endParaRPr lang="en-US" sz="1600" b="1" dirty="0">
                <a:solidFill>
                  <a:schemeClr val="bg1"/>
                </a:solidFill>
                <a:latin typeface="UTM Avo" panose="02040603050506020204" pitchFamily="18"/>
                <a:cs typeface="Arial" panose="020B0604020202020204" pitchFamily="34" charset="0"/>
              </a:endParaRPr>
            </a:p>
            <a:p>
              <a:pPr algn="ctr">
                <a:lnSpc>
                  <a:spcPct val="150000"/>
                </a:lnSpc>
              </a:pPr>
              <a:r>
                <a:rPr lang="en-US" sz="1600" b="1" dirty="0">
                  <a:solidFill>
                    <a:schemeClr val="bg1"/>
                  </a:solidFill>
                  <a:latin typeface="UTM Avo" panose="02040603050506020204" pitchFamily="18"/>
                  <a:cs typeface="Arial" panose="020B0604020202020204" pitchFamily="34" charset="0"/>
                </a:rPr>
                <a:t>KIẾN TRÚC TIÊU BIỂU </a:t>
              </a:r>
              <a:endParaRPr lang="en-US" sz="1600" b="1" dirty="0">
                <a:solidFill>
                  <a:schemeClr val="bg1"/>
                </a:solidFill>
                <a:latin typeface="UTM Avo" panose="02040603050506020204" pitchFamily="18"/>
                <a:cs typeface="Arial" panose="020B0604020202020204" pitchFamily="34" charset="0"/>
              </a:endParaRPr>
            </a:p>
          </p:txBody>
        </p:sp>
      </p:grpSp>
      <p:sp>
        <p:nvSpPr>
          <p:cNvPr id="36" name="Freeform 2"/>
          <p:cNvSpPr/>
          <p:nvPr/>
        </p:nvSpPr>
        <p:spPr>
          <a:xfrm flipH="1">
            <a:off x="528661" y="1760560"/>
            <a:ext cx="2552421" cy="5056634"/>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9"/>
            <a:stretch>
              <a:fillRect/>
            </a:stretch>
          </a:blipFill>
        </p:spPr>
        <p:txBody>
          <a:bodyPr/>
          <a:lstStyle/>
          <a:p>
            <a:endParaRPr lang="en-US" sz="800">
              <a:latin typeface="UTM Avo" panose="02040603050506020204" pitchFamily="18"/>
            </a:endParaRPr>
          </a:p>
        </p:txBody>
      </p:sp>
      <p:grpSp>
        <p:nvGrpSpPr>
          <p:cNvPr id="37" name="Group 36"/>
          <p:cNvGrpSpPr/>
          <p:nvPr/>
        </p:nvGrpSpPr>
        <p:grpSpPr>
          <a:xfrm>
            <a:off x="8788759" y="2196423"/>
            <a:ext cx="3162627" cy="3057019"/>
            <a:chOff x="13181947" y="3294633"/>
            <a:chExt cx="4743940" cy="4585529"/>
          </a:xfrm>
        </p:grpSpPr>
        <p:sp>
          <p:nvSpPr>
            <p:cNvPr id="38" name="Speech Bubble: Rectangle 54"/>
            <p:cNvSpPr/>
            <p:nvPr/>
          </p:nvSpPr>
          <p:spPr>
            <a:xfrm>
              <a:off x="13181947" y="3294633"/>
              <a:ext cx="4743940" cy="4585529"/>
            </a:xfrm>
            <a:prstGeom prst="wedgeRectCallout">
              <a:avLst>
                <a:gd name="adj1" fmla="val -69321"/>
                <a:gd name="adj2" fmla="val 37512"/>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39" name="TextBox 38"/>
            <p:cNvSpPr txBox="1"/>
            <p:nvPr/>
          </p:nvSpPr>
          <p:spPr>
            <a:xfrm>
              <a:off x="13372772" y="3844925"/>
              <a:ext cx="4362288" cy="3344762"/>
            </a:xfrm>
            <a:prstGeom prst="rect">
              <a:avLst/>
            </a:prstGeom>
            <a:noFill/>
          </p:spPr>
          <p:txBody>
            <a:bodyPr wrap="square" rtlCol="0">
              <a:spAutoFit/>
            </a:bodyPr>
            <a:lstStyle/>
            <a:p>
              <a:pPr algn="ctr">
                <a:lnSpc>
                  <a:spcPct val="150000"/>
                </a:lnSpc>
              </a:pPr>
              <a:r>
                <a:rPr lang="en-US" sz="2400" dirty="0" err="1">
                  <a:latin typeface="UTM Avo" panose="02040603050506020204" pitchFamily="18"/>
                  <a:cs typeface="Arial" panose="020B0604020202020204" pitchFamily="34" charset="0"/>
                </a:rPr>
                <a:t>Từ</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nhiệm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vụ</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giao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hãy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hoàn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thành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phiếu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tập</a:t>
              </a:r>
              <a:r>
                <a:rPr lang="en-US" sz="2400" dirty="0">
                  <a:latin typeface="UTM Avo" panose="02040603050506020204" pitchFamily="18"/>
                  <a:cs typeface="Arial" panose="020B0604020202020204" pitchFamily="34" charset="0"/>
                </a:rPr>
                <a:t>!</a:t>
              </a:r>
              <a:endParaRPr lang="en-US" sz="2400" dirty="0">
                <a:latin typeface="UTM Avo" panose="02040603050506020204" pitchFamily="18"/>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Template_Dao duc 4</Template>
  <TotalTime>0</TotalTime>
  <Words>7539</Words>
  <Application>WPS Presentation</Application>
  <PresentationFormat>Widescreen</PresentationFormat>
  <Paragraphs>378</Paragraphs>
  <Slides>32</Slides>
  <Notes>7</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32</vt:i4>
      </vt:variant>
    </vt:vector>
  </HeadingPairs>
  <TitlesOfParts>
    <vt:vector size="48" baseType="lpstr">
      <vt:lpstr>Arial</vt:lpstr>
      <vt:lpstr>SimSun</vt:lpstr>
      <vt:lpstr>Wingdings</vt:lpstr>
      <vt:lpstr>UTM Avo</vt:lpstr>
      <vt:lpstr>Segoe Print</vt:lpstr>
      <vt:lpstr>UTM Avo</vt:lpstr>
      <vt:lpstr>Microsoft YaHei</vt:lpstr>
      <vt:lpstr>Arial Unicode MS</vt:lpstr>
      <vt:lpstr>Calibri Light</vt:lpstr>
      <vt:lpstr>Calibri</vt:lpstr>
      <vt:lpstr>Times New Roman</vt:lpstr>
      <vt:lpstr>Calibri</vt:lpstr>
      <vt:lpstr>UD Digi Kyokasho N-B</vt:lpstr>
      <vt:lpstr>Yu Gothic UI Semilight</vt:lpstr>
      <vt:lpstr>1_Office Theme</vt:lpstr>
      <vt:lpstr>Blue Waves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vo tuan</cp:lastModifiedBy>
  <cp:revision>18</cp:revision>
  <dcterms:created xsi:type="dcterms:W3CDTF">2023-10-17T08:44:00Z</dcterms:created>
  <dcterms:modified xsi:type="dcterms:W3CDTF">2025-02-24T12:22:02Z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6C6E01B9834240A39F947D2C79A185E5_13</vt:lpwstr>
  </property>
  <property fmtid="{D5CDD505-2E9C-101B-9397-08002B2CF9AE}" pid="3" name="KSOProductBuildVer">
    <vt:lpwstr>1033-12.2.0.20323</vt:lpwstr>
  </property>
</Properties>
</file>