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0" r:id="rId2"/>
    <p:sldMasterId id="2147483719" r:id="rId3"/>
  </p:sldMasterIdLst>
  <p:notesMasterIdLst>
    <p:notesMasterId r:id="rId18"/>
  </p:notesMasterIdLst>
  <p:sldIdLst>
    <p:sldId id="305" r:id="rId4"/>
    <p:sldId id="347" r:id="rId5"/>
    <p:sldId id="352" r:id="rId6"/>
    <p:sldId id="414" r:id="rId7"/>
    <p:sldId id="416" r:id="rId8"/>
    <p:sldId id="418" r:id="rId9"/>
    <p:sldId id="266" r:id="rId10"/>
    <p:sldId id="351" r:id="rId11"/>
    <p:sldId id="426" r:id="rId12"/>
    <p:sldId id="427" r:id="rId13"/>
    <p:sldId id="360" r:id="rId14"/>
    <p:sldId id="429" r:id="rId15"/>
    <p:sldId id="371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2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19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28" y="44"/>
      </p:cViewPr>
      <p:guideLst>
        <p:guide orient="horz" pos="2202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599F9-6F7C-4DDF-ADCD-C8EDC782133D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3BBD9-F3A3-491A-8FE0-60F3FDA52B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01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11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61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3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28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13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F28-439A-4FA4-9AF8-2DCA4CCF423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4F4A8-7305-4905-BDB7-1C0B1A23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24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262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19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44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50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63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5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96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60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2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71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57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27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5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3F6F-ACA2-4024-A092-DA4E426CE6F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1" tIns="45715" rIns="91431" bIns="4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B3F6F-ACA2-4024-A092-DA4E426CE6F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C3B20-7F5D-499B-92D5-4C3A4B6D80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6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png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971" y="1220993"/>
            <a:ext cx="8186057" cy="268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5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ng</a:t>
            </a:r>
            <a:r>
              <a:rPr lang="vi-VN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ý,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dàn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ý)</a:t>
            </a:r>
          </a:p>
        </p:txBody>
      </p:sp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479342" y="2266999"/>
            <a:ext cx="701040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dàn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49864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9BE3A-91F9-4F73-A27C-C32F1B05ABB2}"/>
              </a:ext>
            </a:extLst>
          </p:cNvPr>
          <p:cNvSpPr txBox="1"/>
          <p:nvPr/>
        </p:nvSpPr>
        <p:spPr>
          <a:xfrm>
            <a:off x="0" y="110879"/>
            <a:ext cx="117457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>
              <a:tabLst>
                <a:tab pos="270510" algn="l"/>
              </a:tabLst>
            </a:pPr>
            <a:r>
              <a:rPr lang="en-US" sz="32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</a:t>
            </a:r>
            <a:r>
              <a:rPr lang="vi-VN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ời đã </a:t>
            </a:r>
            <a:r>
              <a:rPr lang="en-US" sz="3600" b="1" kern="100" dirty="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b="1" kern="100" dirty="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b="1" kern="100" err="1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100">
                <a:solidFill>
                  <a:srgbClr val="1D4E89">
                    <a:lumMod val="7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(trang 23).</a:t>
            </a:r>
            <a:endParaRPr lang="en-US" sz="3600" b="1" kern="100" dirty="0">
              <a:solidFill>
                <a:srgbClr val="1D4E89">
                  <a:lumMod val="75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hape 239">
            <a:extLst>
              <a:ext uri="{FF2B5EF4-FFF2-40B4-BE49-F238E27FC236}">
                <a16:creationId xmlns:a16="http://schemas.microsoft.com/office/drawing/2014/main" id="{7F84D715-86FF-44B2-A45E-074417A45B1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12369" y="1525696"/>
            <a:ext cx="4392891" cy="3798092"/>
          </a:xfrm>
          <a:prstGeom prst="rect">
            <a:avLst/>
          </a:prstGeom>
        </p:spPr>
      </p:pic>
      <p:pic>
        <p:nvPicPr>
          <p:cNvPr id="8" name="Shape 241">
            <a:extLst>
              <a:ext uri="{FF2B5EF4-FFF2-40B4-BE49-F238E27FC236}">
                <a16:creationId xmlns:a16="http://schemas.microsoft.com/office/drawing/2014/main" id="{49712932-4C94-420C-9A98-36FCD091F29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567362" y="1432874"/>
            <a:ext cx="5000085" cy="420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13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850284A-FEA6-41AF-8DE3-412221E5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0"/>
            <a:ext cx="12306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359492" y="1278041"/>
            <a:ext cx="110730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3641350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" y="-1590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8217C-E7C0-43F1-845F-3DD323DFAD85}"/>
              </a:ext>
            </a:extLst>
          </p:cNvPr>
          <p:cNvSpPr txBox="1"/>
          <p:nvPr/>
        </p:nvSpPr>
        <p:spPr>
          <a:xfrm>
            <a:off x="152400" y="920517"/>
            <a:ext cx="1122997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tabLst>
                <a:tab pos="270510" algn="l"/>
              </a:tabLst>
            </a:pPr>
            <a:r>
              <a:rPr lang="vi-VN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Em học tập được điều gì </a:t>
            </a:r>
            <a:r>
              <a:rPr lang="en-US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b="1" kern="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kern="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b="1" kern="100" dirty="0">
              <a:solidFill>
                <a:srgbClr val="3F3F3F"/>
              </a:solidFill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E64F8-DA24-4A5C-9719-C1ED6857CA14}"/>
              </a:ext>
            </a:extLst>
          </p:cNvPr>
          <p:cNvSpPr txBox="1"/>
          <p:nvPr/>
        </p:nvSpPr>
        <p:spPr>
          <a:xfrm>
            <a:off x="152400" y="2024636"/>
            <a:ext cx="1167765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tabLst>
                <a:tab pos="270510" algn="l"/>
                <a:tab pos="505460" algn="l"/>
              </a:tabLst>
            </a:pP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HS: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kern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người qua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kern="0" dirty="0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3600" kern="100" dirty="0">
              <a:solidFill>
                <a:srgbClr val="FF0000"/>
              </a:solidFill>
              <a:latin typeface="Arai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E8789-ED48-4C12-9684-0272CB8344AB}"/>
              </a:ext>
            </a:extLst>
          </p:cNvPr>
          <p:cNvSpPr txBox="1"/>
          <p:nvPr/>
        </p:nvSpPr>
        <p:spPr>
          <a:xfrm>
            <a:off x="357675" y="3482197"/>
            <a:ext cx="11677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: 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nghe</a:t>
            </a:r>
            <a:r>
              <a:rPr lang="en-US" sz="3600">
                <a:solidFill>
                  <a:srgbClr val="000000"/>
                </a:solidFill>
                <a:latin typeface="Arial "/>
                <a:ea typeface="Times New Roman" panose="02020603050405020304" pitchFamily="18" charset="0"/>
              </a:rPr>
              <a:t>: </a:t>
            </a:r>
            <a:r>
              <a:rPr lang="en-US" sz="360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Học và hành</a:t>
            </a:r>
            <a:endParaRPr lang="en-US" sz="3600" dirty="0">
              <a:solidFill>
                <a:srgbClr val="FF000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13684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2403630" y="2410939"/>
            <a:ext cx="77207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ARAOKE- CÔ GIÁO EM - NHẠC VÀ LỜI- TRẦN KIẾT TƯỜNG - THỰC HIỆN KARAOKE- NGUYỄN THIỆN TRÚC">
            <a:hlinkClick r:id="" action="ppaction://media"/>
            <a:extLst>
              <a:ext uri="{FF2B5EF4-FFF2-40B4-BE49-F238E27FC236}">
                <a16:creationId xmlns:a16="http://schemas.microsoft.com/office/drawing/2014/main" id="{58C2514C-D59E-40C9-A82F-479DE88ED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09" y="52825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19" y="788973"/>
            <a:ext cx="10849510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083" y="2016252"/>
            <a:ext cx="7857400" cy="164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ng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ời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ý, </a:t>
            </a:r>
            <a:r>
              <a:rPr lang="en-US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dàn</a:t>
            </a:r>
            <a:r>
              <a:rPr 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ý)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48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FC13AE70-1761-43DF-A17D-FD9B5E844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19" y="355340"/>
            <a:ext cx="11576172" cy="147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203200">
              <a:lnSpc>
                <a:spcPct val="130000"/>
              </a:lnSpc>
              <a:spcAft>
                <a:spcPts val="1300"/>
              </a:spcAft>
            </a:pPr>
            <a:r>
              <a:rPr lang="en-US" sz="3600">
                <a:solidFill>
                  <a:srgbClr val="231F20"/>
                </a:solidFill>
                <a:ea typeface="Arial" panose="020B0604020202020204" pitchFamily="34" charset="0"/>
              </a:rPr>
              <a:t>Tìm ý và lập dàn ý cho bài văn tả một người bạn mà em quý mến.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45F387BD-9192-446C-85B6-521A7A308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69" y="2571578"/>
            <a:ext cx="11576172" cy="355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Aft>
                <a:spcPts val="0"/>
              </a:spcAft>
              <a:buClr>
                <a:srgbClr val="231F20"/>
              </a:buClr>
              <a:buSzPts val="1100"/>
              <a:tabLst>
                <a:tab pos="763270" algn="l"/>
              </a:tabLs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1. Sử dụng sơ đồ tư duy để tìm ý: </a:t>
            </a:r>
          </a:p>
          <a:p>
            <a:pPr lvl="0">
              <a:spcAft>
                <a:spcPts val="0"/>
              </a:spcAft>
              <a:buClr>
                <a:srgbClr val="231F20"/>
              </a:buClr>
              <a:buSzPts val="1100"/>
              <a:tabLst>
                <a:tab pos="763270" algn="l"/>
              </a:tabLs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    - Viết ra giấy bất kì từ nào thể hiện suy nghĩ hoặc kết quả quan sát của em (từ khoá).</a:t>
            </a:r>
          </a:p>
          <a:p>
            <a:pPr lvl="0">
              <a:spcAft>
                <a:spcPts val="0"/>
              </a:spcAft>
              <a:buClr>
                <a:srgbClr val="231F20"/>
              </a:buClr>
              <a:buSzPts val="1100"/>
              <a:tabLst>
                <a:tab pos="763270" algn="l"/>
              </a:tabLs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    - Lựa chọn, kết nối các ý:</a:t>
            </a:r>
          </a:p>
          <a:p>
            <a:pPr indent="508000"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• Nối các từ khoá có quan hệ gần nhất với nhau.</a:t>
            </a:r>
          </a:p>
          <a:p>
            <a:pPr indent="508000"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• Bỏ bớt những từ không phù hợp hoặc không cần thiết.</a:t>
            </a:r>
          </a:p>
          <a:p>
            <a:pPr indent="508000">
              <a:spcAft>
                <a:spcPts val="0"/>
              </a:spcAft>
            </a:pPr>
            <a:r>
              <a:rPr lang="en-US" sz="3200">
                <a:solidFill>
                  <a:srgbClr val="231F20"/>
                </a:solidFill>
                <a:ea typeface="Arial" panose="020B0604020202020204" pitchFamily="34" charset="0"/>
              </a:rPr>
              <a:t>• Sắp xếp lại các từ khoá theo thứ bậc từ ý lớn đến ý nhỏ.</a:t>
            </a:r>
          </a:p>
        </p:txBody>
      </p:sp>
      <p:pic>
        <p:nvPicPr>
          <p:cNvPr id="8" name="Shape 518">
            <a:extLst>
              <a:ext uri="{FF2B5EF4-FFF2-40B4-BE49-F238E27FC236}">
                <a16:creationId xmlns:a16="http://schemas.microsoft.com/office/drawing/2014/main" id="{A010ACD0-2609-463F-81FF-9C3900E2BEA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3951" y="1829496"/>
            <a:ext cx="1385740" cy="7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5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Shape 444">
            <a:extLst>
              <a:ext uri="{FF2B5EF4-FFF2-40B4-BE49-F238E27FC236}">
                <a16:creationId xmlns:a16="http://schemas.microsoft.com/office/drawing/2014/main" id="{A484C56C-2F07-4049-A1E4-BFAD6247F64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0057" y="669303"/>
            <a:ext cx="912390" cy="747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FE928F-E646-468A-85AB-277C82F89ECD}"/>
              </a:ext>
            </a:extLst>
          </p:cNvPr>
          <p:cNvSpPr/>
          <p:nvPr/>
        </p:nvSpPr>
        <p:spPr>
          <a:xfrm>
            <a:off x="386499" y="3996598"/>
            <a:ext cx="1451728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 ng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E26952-473E-44B5-9ED2-59350AC27149}"/>
              </a:ext>
            </a:extLst>
          </p:cNvPr>
          <p:cNvSpPr/>
          <p:nvPr/>
        </p:nvSpPr>
        <p:spPr>
          <a:xfrm>
            <a:off x="2356704" y="3996598"/>
            <a:ext cx="1498859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 tóc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E54331-50D4-4EB0-A067-F5A238B8358A}"/>
              </a:ext>
            </a:extLst>
          </p:cNvPr>
          <p:cNvSpPr/>
          <p:nvPr/>
        </p:nvSpPr>
        <p:spPr>
          <a:xfrm>
            <a:off x="4248347" y="3996598"/>
            <a:ext cx="1398309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 mặt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35CD3-CE07-4B74-818C-679882F3D4D5}"/>
              </a:ext>
            </a:extLst>
          </p:cNvPr>
          <p:cNvSpPr/>
          <p:nvPr/>
        </p:nvSpPr>
        <p:spPr>
          <a:xfrm>
            <a:off x="7373332" y="3996598"/>
            <a:ext cx="1847653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A22858-81E0-49EC-AF11-7DEE8A8682EC}"/>
              </a:ext>
            </a:extLst>
          </p:cNvPr>
          <p:cNvSpPr/>
          <p:nvPr/>
        </p:nvSpPr>
        <p:spPr>
          <a:xfrm>
            <a:off x="9968848" y="4015085"/>
            <a:ext cx="1847653" cy="74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cách</a:t>
            </a:r>
          </a:p>
        </p:txBody>
      </p:sp>
      <p:sp>
        <p:nvSpPr>
          <p:cNvPr id="26" name="Google Shape;2351;p42">
            <a:extLst>
              <a:ext uri="{FF2B5EF4-FFF2-40B4-BE49-F238E27FC236}">
                <a16:creationId xmlns:a16="http://schemas.microsoft.com/office/drawing/2014/main" id="{3AB6F426-0B93-4A37-9883-026F3D50273C}"/>
              </a:ext>
            </a:extLst>
          </p:cNvPr>
          <p:cNvSpPr txBox="1">
            <a:spLocks/>
          </p:cNvSpPr>
          <p:nvPr/>
        </p:nvSpPr>
        <p:spPr>
          <a:xfrm>
            <a:off x="4700833" y="669303"/>
            <a:ext cx="2982012" cy="9726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E6FFFD"/>
              </a:buClr>
            </a:pPr>
            <a:r>
              <a:rPr lang="en-US" sz="3600" b="1" ker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 của em</a:t>
            </a:r>
            <a:endParaRPr lang="en-US" sz="36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EAA90E43-61A9-425E-9397-AC929A4BE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533" y="2224727"/>
            <a:ext cx="2743200" cy="1025164"/>
          </a:xfrm>
          <a:prstGeom prst="rect">
            <a:avLst/>
          </a:prstGeom>
          <a:solidFill>
            <a:srgbClr val="EFB5A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Ngoại</a:t>
            </a:r>
            <a:r>
              <a:rPr kumimoji="0" lang="en-US" altLang="en-US" sz="3200" b="1" i="0" u="none" strike="noStrike" kern="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 h</a:t>
            </a: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ình</a:t>
            </a: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2C848B7F-7649-4DA6-BF85-A2260D127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7159" y="2348820"/>
            <a:ext cx="2743200" cy="1025164"/>
          </a:xfrm>
          <a:prstGeom prst="rect">
            <a:avLst/>
          </a:prstGeom>
          <a:solidFill>
            <a:srgbClr val="EFB5A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>
                <a:solidFill>
                  <a:srgbClr val="0000CC"/>
                </a:solidFill>
                <a:cs typeface="Arial" panose="020B0604020202020204" pitchFamily="34" charset="0"/>
              </a:rPr>
              <a:t>Hoạt động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>
                <a:solidFill>
                  <a:srgbClr val="0000CC"/>
                </a:solidFill>
                <a:cs typeface="Arial" panose="020B0604020202020204" pitchFamily="34" charset="0"/>
              </a:rPr>
              <a:t>t</a:t>
            </a: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ính</a:t>
            </a:r>
            <a:r>
              <a:rPr kumimoji="0" lang="en-US" altLang="en-US" sz="3200" b="1" i="0" u="none" strike="noStrike" kern="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Arial" panose="020B0604020202020204" pitchFamily="34" charset="0"/>
              </a:rPr>
              <a:t> cách</a:t>
            </a:r>
            <a:endParaRPr kumimoji="0" lang="en-US" altLang="en-US" sz="3200" b="1" i="0" u="none" strike="noStrike" kern="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D2C13B3D-F4CA-4BD4-9D4E-D09AE961838D}"/>
              </a:ext>
            </a:extLst>
          </p:cNvPr>
          <p:cNvSpPr/>
          <p:nvPr/>
        </p:nvSpPr>
        <p:spPr>
          <a:xfrm>
            <a:off x="5929460" y="1155608"/>
            <a:ext cx="4204353" cy="1370776"/>
          </a:xfrm>
          <a:prstGeom prst="arc">
            <a:avLst>
              <a:gd name="adj1" fmla="val 14752847"/>
              <a:gd name="adj2" fmla="val 104248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A6D05620-6119-468E-BBEA-C59C7AE6251C}"/>
              </a:ext>
            </a:extLst>
          </p:cNvPr>
          <p:cNvSpPr/>
          <p:nvPr/>
        </p:nvSpPr>
        <p:spPr>
          <a:xfrm flipH="1">
            <a:off x="2318993" y="1166606"/>
            <a:ext cx="4212208" cy="1370776"/>
          </a:xfrm>
          <a:prstGeom prst="arc">
            <a:avLst>
              <a:gd name="adj1" fmla="val 14752847"/>
              <a:gd name="adj2" fmla="val 104248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7DA511-5D3A-4A5E-B94A-CA9195B0DB4C}"/>
              </a:ext>
            </a:extLst>
          </p:cNvPr>
          <p:cNvCxnSpPr/>
          <p:nvPr/>
        </p:nvCxnSpPr>
        <p:spPr>
          <a:xfrm flipH="1">
            <a:off x="1179798" y="3249891"/>
            <a:ext cx="1431427" cy="746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7CABDD-4553-4D8E-B339-384C3C94FBA5}"/>
              </a:ext>
            </a:extLst>
          </p:cNvPr>
          <p:cNvCxnSpPr>
            <a:endCxn id="22" idx="0"/>
          </p:cNvCxnSpPr>
          <p:nvPr/>
        </p:nvCxnSpPr>
        <p:spPr>
          <a:xfrm>
            <a:off x="3032226" y="3290269"/>
            <a:ext cx="73908" cy="706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53CFBE-3FEF-4AAD-84E5-0B87BE085004}"/>
              </a:ext>
            </a:extLst>
          </p:cNvPr>
          <p:cNvCxnSpPr>
            <a:endCxn id="23" idx="0"/>
          </p:cNvCxnSpPr>
          <p:nvPr/>
        </p:nvCxnSpPr>
        <p:spPr>
          <a:xfrm>
            <a:off x="3437609" y="3270080"/>
            <a:ext cx="1509893" cy="726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0F9ABC-5DC4-4C7D-8F50-4ADA34A0B351}"/>
              </a:ext>
            </a:extLst>
          </p:cNvPr>
          <p:cNvCxnSpPr>
            <a:endCxn id="24" idx="0"/>
          </p:cNvCxnSpPr>
          <p:nvPr/>
        </p:nvCxnSpPr>
        <p:spPr>
          <a:xfrm flipH="1">
            <a:off x="8297159" y="3373984"/>
            <a:ext cx="1244338" cy="62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D2EB3D-2B6D-4117-9EEC-29786B50B883}"/>
              </a:ext>
            </a:extLst>
          </p:cNvPr>
          <p:cNvCxnSpPr>
            <a:cxnSpLocks/>
          </p:cNvCxnSpPr>
          <p:nvPr/>
        </p:nvCxnSpPr>
        <p:spPr>
          <a:xfrm>
            <a:off x="9678970" y="3401492"/>
            <a:ext cx="1213704" cy="595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14">
            <a:extLst>
              <a:ext uri="{FF2B5EF4-FFF2-40B4-BE49-F238E27FC236}">
                <a16:creationId xmlns:a16="http://schemas.microsoft.com/office/drawing/2014/main" id="{5AED6CDC-745C-471E-9E79-C1F3CFD49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29" y="5020086"/>
            <a:ext cx="11576172" cy="109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Aft>
                <a:spcPts val="0"/>
              </a:spcAft>
              <a:buClr>
                <a:srgbClr val="231F20"/>
              </a:buClr>
              <a:buSzPts val="1100"/>
              <a:tabLst>
                <a:tab pos="763270" algn="l"/>
              </a:tabLst>
            </a:pP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dàn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2 (</a:t>
            </a:r>
            <a:r>
              <a:rPr lang="en-US" sz="3200" dirty="0" err="1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rgbClr val="231F20"/>
                </a:solidFill>
                <a:ea typeface="Arial" panose="020B0604020202020204" pitchFamily="34" charset="0"/>
                <a:cs typeface="Arial" panose="020B0604020202020204" pitchFamily="34" charset="0"/>
              </a:rPr>
              <a:t> 23).</a:t>
            </a:r>
            <a:endParaRPr lang="en-US" sz="4000" dirty="0">
              <a:solidFill>
                <a:srgbClr val="231F2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136099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121225"/>
            <a:ext cx="620557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Thanh Nhac TL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1AE793EC-79A4-4149-AA27-4459FDE56901}"/>
              </a:ext>
            </a:extLst>
          </p:cNvPr>
          <p:cNvSpPr/>
          <p:nvPr/>
        </p:nvSpPr>
        <p:spPr>
          <a:xfrm>
            <a:off x="3034748" y="159024"/>
            <a:ext cx="4359966" cy="2517914"/>
          </a:xfrm>
          <a:prstGeom prst="cloud">
            <a:avLst/>
          </a:prstGeom>
          <a:solidFill>
            <a:srgbClr val="1D4E8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9BC114-5A7C-4C14-A746-C8641AD19946}"/>
              </a:ext>
            </a:extLst>
          </p:cNvPr>
          <p:cNvSpPr/>
          <p:nvPr/>
        </p:nvSpPr>
        <p:spPr>
          <a:xfrm>
            <a:off x="768626" y="2994991"/>
            <a:ext cx="10071652" cy="11860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ngoại hình, hoạt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tính cách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24424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080591"/>
            <a:ext cx="595022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183773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296</Words>
  <Application>Microsoft Office PowerPoint</Application>
  <PresentationFormat>Widescreen</PresentationFormat>
  <Paragraphs>34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A3.OpenSansBold-San</vt:lpstr>
      <vt:lpstr>A3.OpenSans-San</vt:lpstr>
      <vt:lpstr>Arail</vt:lpstr>
      <vt:lpstr>Arial</vt:lpstr>
      <vt:lpstr>Arial </vt:lpstr>
      <vt:lpstr>Calibri</vt:lpstr>
      <vt:lpstr>Calibri Light</vt:lpstr>
      <vt:lpstr>Pacifico</vt:lpstr>
      <vt:lpstr>Times New Roman</vt:lpstr>
      <vt:lpstr>UTM Avo</vt:lpstr>
      <vt:lpstr>UTM Thanh Nhac TL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232</cp:revision>
  <dcterms:created xsi:type="dcterms:W3CDTF">2022-09-23T07:10:00Z</dcterms:created>
  <dcterms:modified xsi:type="dcterms:W3CDTF">2024-10-07T14:00:31Z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9927457221964C459E2B47459A388BC2_13</vt:lpwstr>
  </property>
  <property fmtid="{D5CDD505-2E9C-101B-9397-08002B2CF9AE}" pid="3" name="KSOProductBuildVer">
    <vt:lpwstr>2057-12.2.0.13190</vt:lpwstr>
  </property>
</Properties>
</file>