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310" r:id="rId3"/>
    <p:sldId id="309" r:id="rId4"/>
    <p:sldId id="277" r:id="rId5"/>
    <p:sldId id="294" r:id="rId6"/>
    <p:sldId id="289" r:id="rId7"/>
    <p:sldId id="287" r:id="rId8"/>
    <p:sldId id="279" r:id="rId9"/>
    <p:sldId id="275" r:id="rId10"/>
    <p:sldId id="278" r:id="rId11"/>
    <p:sldId id="307" r:id="rId12"/>
    <p:sldId id="296" r:id="rId13"/>
    <p:sldId id="312" r:id="rId14"/>
    <p:sldId id="295" r:id="rId15"/>
    <p:sldId id="297" r:id="rId16"/>
    <p:sldId id="298" r:id="rId17"/>
    <p:sldId id="284" r:id="rId18"/>
    <p:sldId id="280" r:id="rId19"/>
    <p:sldId id="281" r:id="rId20"/>
    <p:sldId id="299" r:id="rId21"/>
    <p:sldId id="300" r:id="rId22"/>
    <p:sldId id="301" r:id="rId23"/>
    <p:sldId id="302" r:id="rId24"/>
    <p:sldId id="272" r:id="rId25"/>
    <p:sldId id="303" r:id="rId26"/>
    <p:sldId id="305" r:id="rId27"/>
    <p:sldId id="306" r:id="rId28"/>
    <p:sldId id="291" r:id="rId29"/>
    <p:sldId id="304" r:id="rId30"/>
    <p:sldId id="30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F1FF"/>
    <a:srgbClr val="DDF6FF"/>
    <a:srgbClr val="FFE697"/>
    <a:srgbClr val="F7F597"/>
    <a:srgbClr val="F0EC44"/>
    <a:srgbClr val="476E2C"/>
    <a:srgbClr val="385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50" autoAdjust="0"/>
    <p:restoredTop sz="94660"/>
  </p:normalViewPr>
  <p:slideViewPr>
    <p:cSldViewPr snapToGrid="0">
      <p:cViewPr varScale="1">
        <p:scale>
          <a:sx n="92" d="100"/>
          <a:sy n="92" d="100"/>
        </p:scale>
        <p:origin x="-38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474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913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76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84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32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81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95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33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659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34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34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C42A8-DD3E-4B83-993A-B83CC34C684F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03A30-0590-4941-AADB-07DF131B6C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1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This contains an image of: {{ pinTitle }}">
            <a:extLst>
              <a:ext uri="{FF2B5EF4-FFF2-40B4-BE49-F238E27FC236}">
                <a16:creationId xmlns:a16="http://schemas.microsoft.com/office/drawing/2014/main" xmlns="" id="{E0F742EC-DC0E-46E0-A025-466AE006A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84878"/>
            <a:ext cx="11315699" cy="677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71551" y="2051365"/>
            <a:ext cx="680152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11500" b="1" dirty="0" err="1" smtClean="0">
                <a:solidFill>
                  <a:srgbClr val="C00000"/>
                </a:solidFill>
              </a:rPr>
              <a:t>Mĩ</a:t>
            </a:r>
            <a:r>
              <a:rPr lang="en-US" sz="11500" b="1" dirty="0" smtClean="0">
                <a:solidFill>
                  <a:srgbClr val="C00000"/>
                </a:solidFill>
              </a:rPr>
              <a:t> </a:t>
            </a:r>
            <a:r>
              <a:rPr lang="en-US" sz="11500" b="1" dirty="0" err="1" smtClean="0">
                <a:solidFill>
                  <a:srgbClr val="C00000"/>
                </a:solidFill>
              </a:rPr>
              <a:t>thuật</a:t>
            </a:r>
            <a:r>
              <a:rPr lang="en-US" sz="11500" b="1" dirty="0" smtClean="0">
                <a:solidFill>
                  <a:srgbClr val="C00000"/>
                </a:solidFill>
              </a:rPr>
              <a:t> 1 </a:t>
            </a:r>
          </a:p>
        </p:txBody>
      </p:sp>
    </p:spTree>
    <p:extLst>
      <p:ext uri="{BB962C8B-B14F-4D97-AF65-F5344CB8AC3E}">
        <p14:creationId xmlns:p14="http://schemas.microsoft.com/office/powerpoint/2010/main" val="1693334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CF9606F-6474-48FB-B045-E00A73A42F80}"/>
              </a:ext>
            </a:extLst>
          </p:cNvPr>
          <p:cNvSpPr/>
          <p:nvPr/>
        </p:nvSpPr>
        <p:spPr>
          <a:xfrm>
            <a:off x="5875426" y="1342361"/>
            <a:ext cx="5253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2F8FB5B-C09A-4F12-A1CF-050B908028CD}"/>
              </a:ext>
            </a:extLst>
          </p:cNvPr>
          <p:cNvSpPr/>
          <p:nvPr/>
        </p:nvSpPr>
        <p:spPr>
          <a:xfrm>
            <a:off x="10101618" y="280532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xmlns="" id="{CD935949-8F24-40E1-A8EE-5D6DCB5AD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00" y="138410"/>
            <a:ext cx="10477702" cy="627593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0CFCED0-E493-458C-B4F2-CA6E418A7AC9}"/>
              </a:ext>
            </a:extLst>
          </p:cNvPr>
          <p:cNvSpPr/>
          <p:nvPr/>
        </p:nvSpPr>
        <p:spPr>
          <a:xfrm>
            <a:off x="1998751" y="6124575"/>
            <a:ext cx="7753350" cy="57954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866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ontainer, box&#10;&#10;Description automatically generated">
            <a:extLst>
              <a:ext uri="{FF2B5EF4-FFF2-40B4-BE49-F238E27FC236}">
                <a16:creationId xmlns:a16="http://schemas.microsoft.com/office/drawing/2014/main" xmlns="" id="{6AF3EEB8-F135-426A-8944-C4F477D847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826487"/>
            <a:ext cx="5023419" cy="5088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EEABE79-9026-471A-BFFF-322FA6ABF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149" y="826487"/>
            <a:ext cx="4385242" cy="508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226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>
            <a:extLst>
              <a:ext uri="{FF2B5EF4-FFF2-40B4-BE49-F238E27FC236}">
                <a16:creationId xmlns:a16="http://schemas.microsoft.com/office/drawing/2014/main" xmlns="" id="{7F284CCA-B2D4-47AE-92D6-941F970F0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5" y="29159"/>
            <a:ext cx="11876690" cy="679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92A377FF-2C91-47A1-880B-EE07576633D3}"/>
              </a:ext>
            </a:extLst>
          </p:cNvPr>
          <p:cNvSpPr/>
          <p:nvPr/>
        </p:nvSpPr>
        <p:spPr>
          <a:xfrm>
            <a:off x="1390650" y="2514600"/>
            <a:ext cx="7143750" cy="348680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ts val="1100"/>
              </a:lnSpc>
            </a:pP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ts val="3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);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ts val="3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2, 3: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718797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his contains an image of: {{ pinTitle }}">
            <a:extLst>
              <a:ext uri="{FF2B5EF4-FFF2-40B4-BE49-F238E27FC236}">
                <a16:creationId xmlns:a16="http://schemas.microsoft.com/office/drawing/2014/main" xmlns="" id="{D2CA5A89-5DAF-4056-88D1-E59BC581A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03"/>
            <a:ext cx="12191999" cy="665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CC85668-E6C1-4EC6-8E9A-ECC14D0E8E79}"/>
              </a:ext>
            </a:extLst>
          </p:cNvPr>
          <p:cNvSpPr/>
          <p:nvPr/>
        </p:nvSpPr>
        <p:spPr>
          <a:xfrm>
            <a:off x="1828798" y="826375"/>
            <a:ext cx="9420227" cy="2107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3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7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>
              <a:lnSpc>
                <a:spcPts val="1100"/>
              </a:lnSpc>
            </a:pP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434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his contains an image of: {{ pinTitle }}">
            <a:extLst>
              <a:ext uri="{FF2B5EF4-FFF2-40B4-BE49-F238E27FC236}">
                <a16:creationId xmlns:a16="http://schemas.microsoft.com/office/drawing/2014/main" xmlns="" id="{D2CA5A89-5DAF-4056-88D1-E59BC581A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03"/>
            <a:ext cx="12191999" cy="665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CC85668-E6C1-4EC6-8E9A-ECC14D0E8E79}"/>
              </a:ext>
            </a:extLst>
          </p:cNvPr>
          <p:cNvSpPr/>
          <p:nvPr/>
        </p:nvSpPr>
        <p:spPr>
          <a:xfrm>
            <a:off x="1828798" y="826375"/>
            <a:ext cx="9420227" cy="2107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1100"/>
              </a:lnSpc>
            </a:pPr>
            <a:endParaRPr lang="en-US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§"/>
            </a:pP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340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This contains an image of: {{ pinTitle }}">
            <a:extLst>
              <a:ext uri="{FF2B5EF4-FFF2-40B4-BE49-F238E27FC236}">
                <a16:creationId xmlns:a16="http://schemas.microsoft.com/office/drawing/2014/main" xmlns="" id="{252DA61F-3AE9-4F52-A7DD-88A71905B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84878"/>
            <a:ext cx="11315699" cy="677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3B322E38-59C3-425F-A0DD-5E9B9FC29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37" y="457200"/>
            <a:ext cx="6285738" cy="284797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70A660C-2A18-4A90-81FE-6F337071D839}"/>
              </a:ext>
            </a:extLst>
          </p:cNvPr>
          <p:cNvSpPr/>
          <p:nvPr/>
        </p:nvSpPr>
        <p:spPr>
          <a:xfrm>
            <a:off x="3105150" y="2466975"/>
            <a:ext cx="1457325" cy="4476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060"/>
                </a:solidFill>
              </a:rPr>
              <a:t>Tiết</a:t>
            </a:r>
            <a:r>
              <a:rPr lang="en-US" b="1" dirty="0">
                <a:solidFill>
                  <a:srgbClr val="002060"/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30914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FA56AF5-2C6F-4209-B17D-5653DBCE71CC}"/>
              </a:ext>
            </a:extLst>
          </p:cNvPr>
          <p:cNvSpPr txBox="1"/>
          <p:nvPr/>
        </p:nvSpPr>
        <p:spPr>
          <a:xfrm>
            <a:off x="3957447" y="283469"/>
            <a:ext cx="3771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Quan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814598D-155D-4978-9135-0BB5D9194D29}"/>
              </a:ext>
            </a:extLst>
          </p:cNvPr>
          <p:cNvSpPr/>
          <p:nvPr/>
        </p:nvSpPr>
        <p:spPr>
          <a:xfrm>
            <a:off x="4598883" y="2194346"/>
            <a:ext cx="2800359" cy="32184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000" dirty="0">
              <a:solidFill>
                <a:srgbClr val="002060"/>
              </a:solidFill>
            </a:endParaRPr>
          </a:p>
          <a:p>
            <a:pPr algn="just"/>
            <a:endParaRPr lang="en-US" sz="2400" dirty="0">
              <a:solidFill>
                <a:srgbClr val="002060"/>
              </a:solidFill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</a:rPr>
              <a:t>- </a:t>
            </a:r>
            <a:r>
              <a:rPr lang="en-US" sz="2400" dirty="0" err="1">
                <a:solidFill>
                  <a:srgbClr val="002060"/>
                </a:solidFill>
              </a:rPr>
              <a:t>Có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nhiều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ngôi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trường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cao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tầng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thấp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tầng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khác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nhau</a:t>
            </a:r>
            <a:endParaRPr lang="en-US" sz="2400" dirty="0">
              <a:solidFill>
                <a:srgbClr val="002060"/>
              </a:solidFill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</a:rPr>
              <a:t>- </a:t>
            </a:r>
            <a:r>
              <a:rPr lang="en-US" sz="2400" dirty="0" err="1">
                <a:solidFill>
                  <a:srgbClr val="002060"/>
                </a:solidFill>
              </a:rPr>
              <a:t>Có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thể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tạo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hình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ngôi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trường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cách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cắt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dán</a:t>
            </a:r>
            <a:r>
              <a:rPr lang="en-US" sz="2400" dirty="0">
                <a:solidFill>
                  <a:srgbClr val="002060"/>
                </a:solidFill>
              </a:rPr>
              <a:t>, vẽ...</a:t>
            </a:r>
          </a:p>
          <a:p>
            <a:pPr algn="just"/>
            <a:endParaRPr lang="en-US" sz="2400" dirty="0">
              <a:solidFill>
                <a:srgbClr val="002060"/>
              </a:solidFill>
            </a:endParaRPr>
          </a:p>
          <a:p>
            <a:pPr algn="just"/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7" name="Picture 6" descr="A building with a red roof&#10;&#10;Description automatically generated with low confidence">
            <a:extLst>
              <a:ext uri="{FF2B5EF4-FFF2-40B4-BE49-F238E27FC236}">
                <a16:creationId xmlns:a16="http://schemas.microsoft.com/office/drawing/2014/main" xmlns="" id="{28CA6F68-CBF9-4996-B3E4-5D706E550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894808"/>
            <a:ext cx="3414522" cy="2319096"/>
          </a:xfrm>
          <a:prstGeom prst="rect">
            <a:avLst/>
          </a:prstGeom>
        </p:spPr>
      </p:pic>
      <p:pic>
        <p:nvPicPr>
          <p:cNvPr id="9" name="Picture 8" descr="A picture containing sky, building, outdoor&#10;&#10;Description automatically generated">
            <a:extLst>
              <a:ext uri="{FF2B5EF4-FFF2-40B4-BE49-F238E27FC236}">
                <a16:creationId xmlns:a16="http://schemas.microsoft.com/office/drawing/2014/main" xmlns="" id="{73228997-F1F8-4BB7-8E50-4A4C757FA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3644097"/>
            <a:ext cx="3663696" cy="2871216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175E4186-D4F3-4536-9341-426F6A2288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346" y="318517"/>
            <a:ext cx="4305129" cy="3015446"/>
          </a:xfrm>
          <a:prstGeom prst="rect">
            <a:avLst/>
          </a:prstGeom>
        </p:spPr>
      </p:pic>
      <p:pic>
        <p:nvPicPr>
          <p:cNvPr id="11" name="Picture 10" descr="A picture containing text, container&#10;&#10;Description automatically generated">
            <a:extLst>
              <a:ext uri="{FF2B5EF4-FFF2-40B4-BE49-F238E27FC236}">
                <a16:creationId xmlns:a16="http://schemas.microsoft.com/office/drawing/2014/main" xmlns="" id="{3139BB3E-762C-4BCB-AB62-1A62803B26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7181">
            <a:off x="8319281" y="3232639"/>
            <a:ext cx="2437361" cy="332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9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81BE47BF-D552-48E4-8418-84E865899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15" y="1389940"/>
            <a:ext cx="6132252" cy="4963291"/>
          </a:xfrm>
          <a:prstGeom prst="rect">
            <a:avLst/>
          </a:prstGeom>
        </p:spPr>
      </p:pic>
      <p:pic>
        <p:nvPicPr>
          <p:cNvPr id="5" name="Picture 4" descr="A picture containing text, container, box&#10;&#10;Description automatically generated">
            <a:extLst>
              <a:ext uri="{FF2B5EF4-FFF2-40B4-BE49-F238E27FC236}">
                <a16:creationId xmlns:a16="http://schemas.microsoft.com/office/drawing/2014/main" xmlns="" id="{12070273-8E8D-49D3-8507-3EEC7C5F7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437" y="1389939"/>
            <a:ext cx="5006916" cy="49632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8AC3085-8D19-405B-8583-DE8737CCA960}"/>
              </a:ext>
            </a:extLst>
          </p:cNvPr>
          <p:cNvSpPr txBox="1"/>
          <p:nvPr/>
        </p:nvSpPr>
        <p:spPr>
          <a:xfrm>
            <a:off x="1666875" y="504769"/>
            <a:ext cx="105251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08687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odel of a house&#10;&#10;Description automatically generated with low confidence">
            <a:extLst>
              <a:ext uri="{FF2B5EF4-FFF2-40B4-BE49-F238E27FC236}">
                <a16:creationId xmlns:a16="http://schemas.microsoft.com/office/drawing/2014/main" xmlns="" id="{63069A2A-DEA5-4B3B-927F-69E80D952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372" y="693158"/>
            <a:ext cx="4648200" cy="4100158"/>
          </a:xfrm>
          <a:prstGeom prst="rect">
            <a:avLst/>
          </a:prstGeom>
        </p:spPr>
      </p:pic>
      <p:pic>
        <p:nvPicPr>
          <p:cNvPr id="6" name="Picture 5" descr="Diagram&#10;&#10;Description automatically generated with low confidence">
            <a:extLst>
              <a:ext uri="{FF2B5EF4-FFF2-40B4-BE49-F238E27FC236}">
                <a16:creationId xmlns:a16="http://schemas.microsoft.com/office/drawing/2014/main" xmlns="" id="{CBCA8D84-88CF-4F7E-BF1D-66A329D3D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572" y="2319009"/>
            <a:ext cx="4330701" cy="3716147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50069308-BA31-46CF-A63D-DE3CCA9E98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83" y="2234926"/>
            <a:ext cx="2961289" cy="413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625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34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4E878E9-9F16-40C8-BCEF-05052D05AD40}"/>
              </a:ext>
            </a:extLst>
          </p:cNvPr>
          <p:cNvSpPr/>
          <p:nvPr/>
        </p:nvSpPr>
        <p:spPr>
          <a:xfrm>
            <a:off x="71437" y="76200"/>
            <a:ext cx="12049125" cy="69342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model of a house&#10;&#10;Description automatically generated with low confidence">
            <a:extLst>
              <a:ext uri="{FF2B5EF4-FFF2-40B4-BE49-F238E27FC236}">
                <a16:creationId xmlns:a16="http://schemas.microsoft.com/office/drawing/2014/main" xmlns="" id="{058B6741-305E-4393-BAFA-ACC650931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30" y="169120"/>
            <a:ext cx="10509336" cy="651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548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M YÊU TRƯỜNG EM  Bé Ellie KHÁNH NGỌC [MV Official]  Nhạc Thiếu Nhi Cho Bé Hay Nhất 2022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3184.48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058" y="346364"/>
            <a:ext cx="10715087" cy="583059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>
            <a:extLst>
              <a:ext uri="{FF2B5EF4-FFF2-40B4-BE49-F238E27FC236}">
                <a16:creationId xmlns:a16="http://schemas.microsoft.com/office/drawing/2014/main" xmlns="" id="{A2C22DDE-843E-4910-8AD0-C9C99B7DB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5" y="29159"/>
            <a:ext cx="11876690" cy="679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D0399FF-4C92-466F-9A17-C95B81EC8B76}"/>
              </a:ext>
            </a:extLst>
          </p:cNvPr>
          <p:cNvSpPr/>
          <p:nvPr/>
        </p:nvSpPr>
        <p:spPr>
          <a:xfrm>
            <a:off x="1390650" y="2514600"/>
            <a:ext cx="7143750" cy="348680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</a:rPr>
              <a:t>Nhiệm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vụ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của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nhóm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em</a:t>
            </a:r>
            <a:r>
              <a:rPr lang="en-US" sz="2400" b="1" dirty="0">
                <a:solidFill>
                  <a:srgbClr val="002060"/>
                </a:solidFill>
              </a:rPr>
              <a:t>:</a:t>
            </a:r>
          </a:p>
          <a:p>
            <a:pPr algn="ctr">
              <a:lnSpc>
                <a:spcPts val="1100"/>
              </a:lnSpc>
            </a:pPr>
            <a:endParaRPr lang="en-US" sz="2400" b="1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ts val="3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</a:rPr>
              <a:t>Sử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dụng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sản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phẩm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tiết</a:t>
            </a:r>
            <a:r>
              <a:rPr lang="en-US" sz="2400" dirty="0">
                <a:solidFill>
                  <a:srgbClr val="002060"/>
                </a:solidFill>
              </a:rPr>
              <a:t> 1, </a:t>
            </a:r>
            <a:r>
              <a:rPr lang="en-US" sz="2400" dirty="0" err="1">
                <a:solidFill>
                  <a:srgbClr val="C00000"/>
                </a:solidFill>
              </a:rPr>
              <a:t>thảo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luận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chọn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kiểu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mái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xác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định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vị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trí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các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tầng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các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lớp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học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của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mô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hình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ngôi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trường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và</a:t>
            </a:r>
            <a:r>
              <a:rPr lang="en-US" sz="2400" dirty="0">
                <a:solidFill>
                  <a:srgbClr val="002060"/>
                </a:solidFill>
              </a:rPr>
              <a:t> vẽ </a:t>
            </a:r>
            <a:r>
              <a:rPr lang="en-US" sz="2400" dirty="0" err="1">
                <a:solidFill>
                  <a:srgbClr val="002060"/>
                </a:solidFill>
              </a:rPr>
              <a:t>các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</a:rPr>
              <a:t>chi </a:t>
            </a:r>
            <a:r>
              <a:rPr lang="en-US" sz="2400" dirty="0" err="1">
                <a:solidFill>
                  <a:srgbClr val="C00000"/>
                </a:solidFill>
              </a:rPr>
              <a:t>tiết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rgbClr val="002060"/>
                </a:solidFill>
              </a:rPr>
              <a:t>(</a:t>
            </a:r>
            <a:r>
              <a:rPr lang="en-US" sz="2400" dirty="0" err="1">
                <a:solidFill>
                  <a:srgbClr val="002060"/>
                </a:solidFill>
              </a:rPr>
              <a:t>cửa</a:t>
            </a:r>
            <a:r>
              <a:rPr lang="en-US" sz="2400" dirty="0">
                <a:solidFill>
                  <a:srgbClr val="002060"/>
                </a:solidFill>
              </a:rPr>
              <a:t> ra </a:t>
            </a:r>
            <a:r>
              <a:rPr lang="en-US" sz="2400" dirty="0" err="1">
                <a:solidFill>
                  <a:srgbClr val="002060"/>
                </a:solidFill>
              </a:rPr>
              <a:t>vào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cửa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sổ</a:t>
            </a:r>
            <a:r>
              <a:rPr lang="en-US" sz="2400" dirty="0">
                <a:solidFill>
                  <a:srgbClr val="002060"/>
                </a:solidFill>
              </a:rPr>
              <a:t>…) </a:t>
            </a:r>
          </a:p>
          <a:p>
            <a:pPr marL="342900" indent="-342900" algn="just">
              <a:lnSpc>
                <a:spcPts val="3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</a:rPr>
              <a:t>Có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thể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tạo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thêm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các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hình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ảnh</a:t>
            </a:r>
            <a:r>
              <a:rPr lang="en-US" sz="2400" dirty="0">
                <a:solidFill>
                  <a:srgbClr val="002060"/>
                </a:solidFill>
              </a:rPr>
              <a:t>, chi </a:t>
            </a:r>
            <a:r>
              <a:rPr lang="en-US" sz="2400" dirty="0" err="1">
                <a:solidFill>
                  <a:srgbClr val="002060"/>
                </a:solidFill>
              </a:rPr>
              <a:t>tiết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trang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trí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mô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hình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ngôi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trường</a:t>
            </a:r>
            <a:r>
              <a:rPr lang="en-US" sz="2400" dirty="0">
                <a:solidFill>
                  <a:srgbClr val="002060"/>
                </a:solidFill>
              </a:rPr>
              <a:t> (</a:t>
            </a:r>
            <a:r>
              <a:rPr lang="en-US" sz="2400" dirty="0" err="1">
                <a:solidFill>
                  <a:srgbClr val="002060"/>
                </a:solidFill>
              </a:rPr>
              <a:t>cờ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bóng</a:t>
            </a:r>
            <a:r>
              <a:rPr lang="en-US" sz="2400" dirty="0">
                <a:solidFill>
                  <a:srgbClr val="002060"/>
                </a:solidFill>
              </a:rPr>
              <a:t> bay, </a:t>
            </a:r>
            <a:r>
              <a:rPr lang="en-US" sz="2400" dirty="0" err="1">
                <a:solidFill>
                  <a:srgbClr val="002060"/>
                </a:solidFill>
              </a:rPr>
              <a:t>hoa</a:t>
            </a:r>
            <a:r>
              <a:rPr lang="en-US" sz="2400" dirty="0">
                <a:solidFill>
                  <a:srgbClr val="002060"/>
                </a:solidFill>
              </a:rPr>
              <a:t>…). </a:t>
            </a:r>
          </a:p>
        </p:txBody>
      </p:sp>
    </p:spTree>
    <p:extLst>
      <p:ext uri="{BB962C8B-B14F-4D97-AF65-F5344CB8AC3E}">
        <p14:creationId xmlns:p14="http://schemas.microsoft.com/office/powerpoint/2010/main" val="226571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artoon poster background">
            <a:extLst>
              <a:ext uri="{FF2B5EF4-FFF2-40B4-BE49-F238E27FC236}">
                <a16:creationId xmlns:a16="http://schemas.microsoft.com/office/drawing/2014/main" xmlns="" id="{E3911FD3-38A0-42D6-94B2-2F162CEA2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C14FE15-B755-45C5-81B4-F448D2BAF815}"/>
              </a:ext>
            </a:extLst>
          </p:cNvPr>
          <p:cNvSpPr/>
          <p:nvPr/>
        </p:nvSpPr>
        <p:spPr>
          <a:xfrm>
            <a:off x="2590800" y="1314450"/>
            <a:ext cx="8274926" cy="3925614"/>
          </a:xfrm>
          <a:prstGeom prst="roundRect">
            <a:avLst/>
          </a:prstGeom>
          <a:solidFill>
            <a:srgbClr val="FFE697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</a:rPr>
              <a:t>3. </a:t>
            </a:r>
            <a:r>
              <a:rPr lang="en-US" sz="3000" b="1" dirty="0" err="1">
                <a:solidFill>
                  <a:srgbClr val="002060"/>
                </a:solidFill>
              </a:rPr>
              <a:t>Cảm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nhận</a:t>
            </a:r>
            <a:r>
              <a:rPr lang="en-US" sz="3000" b="1" dirty="0">
                <a:solidFill>
                  <a:srgbClr val="002060"/>
                </a:solidFill>
              </a:rPr>
              <a:t>, chia </a:t>
            </a:r>
            <a:r>
              <a:rPr lang="en-US" sz="3000" b="1" dirty="0" err="1">
                <a:solidFill>
                  <a:srgbClr val="002060"/>
                </a:solidFill>
              </a:rPr>
              <a:t>sẻ</a:t>
            </a:r>
            <a:endParaRPr lang="en-US" sz="3000" b="1" dirty="0">
              <a:solidFill>
                <a:srgbClr val="002060"/>
              </a:solidFill>
            </a:endParaRPr>
          </a:p>
          <a:p>
            <a:pPr marL="180000" indent="-457200" algn="just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002060"/>
                </a:solidFill>
              </a:rPr>
              <a:t>Em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cùng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bạn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đã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C00000"/>
                </a:solidFill>
              </a:rPr>
              <a:t>tạo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 err="1">
                <a:solidFill>
                  <a:srgbClr val="C00000"/>
                </a:solidFill>
              </a:rPr>
              <a:t>mái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cho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mô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hình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ngôi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trường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bằn</a:t>
            </a:r>
            <a:r>
              <a:rPr lang="en-US" sz="2600" dirty="0" err="1">
                <a:solidFill>
                  <a:srgbClr val="0070C0"/>
                </a:solidFill>
              </a:rPr>
              <a:t>g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 err="1">
                <a:solidFill>
                  <a:srgbClr val="C00000"/>
                </a:solidFill>
              </a:rPr>
              <a:t>cách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 err="1">
                <a:solidFill>
                  <a:srgbClr val="C00000"/>
                </a:solidFill>
              </a:rPr>
              <a:t>nào</a:t>
            </a:r>
            <a:r>
              <a:rPr lang="en-US" sz="2600" dirty="0">
                <a:solidFill>
                  <a:srgbClr val="002060"/>
                </a:solidFill>
              </a:rPr>
              <a:t>?</a:t>
            </a:r>
          </a:p>
          <a:p>
            <a:pPr marL="180000" indent="-457200" algn="just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002060"/>
                </a:solidFill>
              </a:rPr>
              <a:t>Mô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hình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ngôi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trường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của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nhóm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em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có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C00000"/>
                </a:solidFill>
              </a:rPr>
              <a:t>mấy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 err="1">
                <a:solidFill>
                  <a:srgbClr val="C00000"/>
                </a:solidFill>
              </a:rPr>
              <a:t>tầng</a:t>
            </a:r>
            <a:r>
              <a:rPr lang="en-US" sz="2600" dirty="0">
                <a:solidFill>
                  <a:srgbClr val="002060"/>
                </a:solidFill>
              </a:rPr>
              <a:t>?</a:t>
            </a:r>
          </a:p>
          <a:p>
            <a:pPr marL="180000" indent="-457200" algn="just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002060"/>
                </a:solidFill>
              </a:rPr>
              <a:t>Các</a:t>
            </a:r>
            <a:r>
              <a:rPr lang="en-US" sz="2600" dirty="0">
                <a:solidFill>
                  <a:srgbClr val="002060"/>
                </a:solidFill>
              </a:rPr>
              <a:t> chi </a:t>
            </a:r>
            <a:r>
              <a:rPr lang="en-US" sz="2600" dirty="0" err="1">
                <a:solidFill>
                  <a:srgbClr val="002060"/>
                </a:solidFill>
              </a:rPr>
              <a:t>tiết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cửa</a:t>
            </a:r>
            <a:r>
              <a:rPr lang="en-US" sz="2600" dirty="0">
                <a:solidFill>
                  <a:srgbClr val="002060"/>
                </a:solidFill>
              </a:rPr>
              <a:t> ra </a:t>
            </a:r>
            <a:r>
              <a:rPr lang="en-US" sz="2600" dirty="0" err="1">
                <a:solidFill>
                  <a:srgbClr val="002060"/>
                </a:solidFill>
              </a:rPr>
              <a:t>vào</a:t>
            </a:r>
            <a:r>
              <a:rPr lang="en-US" sz="2600" dirty="0">
                <a:solidFill>
                  <a:srgbClr val="002060"/>
                </a:solidFill>
              </a:rPr>
              <a:t>, </a:t>
            </a:r>
            <a:r>
              <a:rPr lang="en-US" sz="2600" dirty="0" err="1">
                <a:solidFill>
                  <a:srgbClr val="002060"/>
                </a:solidFill>
              </a:rPr>
              <a:t>cửa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sổ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của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các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lớp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học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trên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mô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hình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ngôi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trường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có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dạng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C00000"/>
                </a:solidFill>
              </a:rPr>
              <a:t>hình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 err="1">
                <a:solidFill>
                  <a:srgbClr val="C00000"/>
                </a:solidFill>
              </a:rPr>
              <a:t>cơ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 err="1">
                <a:solidFill>
                  <a:srgbClr val="C00000"/>
                </a:solidFill>
              </a:rPr>
              <a:t>bản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nào</a:t>
            </a:r>
            <a:r>
              <a:rPr lang="en-US" sz="2600" dirty="0">
                <a:solidFill>
                  <a:srgbClr val="002060"/>
                </a:solidFill>
              </a:rPr>
              <a:t>?</a:t>
            </a:r>
          </a:p>
          <a:p>
            <a:pPr marL="180000" indent="-457200" algn="just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002060"/>
                </a:solidFill>
              </a:rPr>
              <a:t>Mô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hình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ngôi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trường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của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các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nhóm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bạn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có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điểm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nào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em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thích</a:t>
            </a:r>
            <a:r>
              <a:rPr lang="en-US" sz="2600" dirty="0">
                <a:solidFill>
                  <a:srgbClr val="002060"/>
                </a:solidFill>
              </a:rPr>
              <a:t>?  </a:t>
            </a:r>
          </a:p>
        </p:txBody>
      </p:sp>
    </p:spTree>
    <p:extLst>
      <p:ext uri="{BB962C8B-B14F-4D97-AF65-F5344CB8AC3E}">
        <p14:creationId xmlns:p14="http://schemas.microsoft.com/office/powerpoint/2010/main" val="13157353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This contains an image of: {{ pinTitle }}">
            <a:extLst>
              <a:ext uri="{FF2B5EF4-FFF2-40B4-BE49-F238E27FC236}">
                <a16:creationId xmlns:a16="http://schemas.microsoft.com/office/drawing/2014/main" xmlns="" id="{8E1C6187-3550-4BAF-ACA1-FBDE1D402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84878"/>
            <a:ext cx="11315699" cy="677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5F077E93-89A9-497F-9497-8DE42774B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37" y="457200"/>
            <a:ext cx="6285738" cy="284797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003914E5-F73A-43C1-82B8-E0FA22BD2AC6}"/>
              </a:ext>
            </a:extLst>
          </p:cNvPr>
          <p:cNvSpPr/>
          <p:nvPr/>
        </p:nvSpPr>
        <p:spPr>
          <a:xfrm>
            <a:off x="3105150" y="2466975"/>
            <a:ext cx="1457325" cy="4476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060"/>
                </a:solidFill>
              </a:rPr>
              <a:t>Tiết</a:t>
            </a:r>
            <a:r>
              <a:rPr lang="en-US" b="1" dirty="0">
                <a:solidFill>
                  <a:srgbClr val="002060"/>
                </a:solidFill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20538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B5157E0-3EC8-49FB-8172-17A32168BCD9}"/>
              </a:ext>
            </a:extLst>
          </p:cNvPr>
          <p:cNvSpPr txBox="1"/>
          <p:nvPr/>
        </p:nvSpPr>
        <p:spPr>
          <a:xfrm>
            <a:off x="645401" y="1543396"/>
            <a:ext cx="3771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Quan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34E1D885-DB56-4FAF-B95C-3B8B642B9C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494" y="486120"/>
            <a:ext cx="6777868" cy="610682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35C90841-C76B-4122-A1A3-EDB1E6F18AAB}"/>
              </a:ext>
            </a:extLst>
          </p:cNvPr>
          <p:cNvSpPr/>
          <p:nvPr/>
        </p:nvSpPr>
        <p:spPr>
          <a:xfrm>
            <a:off x="742638" y="2333625"/>
            <a:ext cx="3405352" cy="203687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thể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trang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trí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thêm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hình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ảnh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, chi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tiết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nào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cho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mô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hình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ngôi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trường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76732145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FD4C141-8249-46BA-90F5-7A24F10EA6A2}"/>
              </a:ext>
            </a:extLst>
          </p:cNvPr>
          <p:cNvSpPr/>
          <p:nvPr/>
        </p:nvSpPr>
        <p:spPr>
          <a:xfrm>
            <a:off x="0" y="0"/>
            <a:ext cx="12125325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D079EA7-73D5-44D1-92CC-C4047A506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27" y="271661"/>
            <a:ext cx="11044946" cy="631467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4EC9A5EE-9119-4153-B389-FEAAE9ABEDCC}"/>
              </a:ext>
            </a:extLst>
          </p:cNvPr>
          <p:cNvSpPr/>
          <p:nvPr/>
        </p:nvSpPr>
        <p:spPr>
          <a:xfrm>
            <a:off x="1028700" y="6022082"/>
            <a:ext cx="9305925" cy="6762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thể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sắp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xếp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sản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phẩm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thành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mô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hình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ngôi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trường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như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thế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nào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8399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86FF76B9-219D-4469-AF87-0236D2903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DB88BD78-87E1-424D-B479-C37D8E41B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C05EB894-9410-4B20-95E4-7A25101AB8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166E38B6-B050-4340-8E8F-3A971DADC0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xmlns="" id="{633C5E46-DAC5-4661-9C87-22B08E2A51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583D0EDA-30B2-4FE8-AE43-396B65675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172879"/>
            <a:ext cx="10763250" cy="5755885"/>
          </a:xfrm>
          <a:prstGeom prst="rect">
            <a:avLst/>
          </a:prstGeom>
          <a:ln>
            <a:noFill/>
          </a:ln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2491B64E-7DE6-4147-B462-A345CB190829}"/>
              </a:ext>
            </a:extLst>
          </p:cNvPr>
          <p:cNvSpPr/>
          <p:nvPr/>
        </p:nvSpPr>
        <p:spPr>
          <a:xfrm>
            <a:off x="1254236" y="6008846"/>
            <a:ext cx="9305925" cy="6762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thể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tạo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thêm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cảnh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quan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cho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ngôi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trường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bằng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cách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nào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56598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Nền Powerpoint Đẹp ❤️ Background PPT Chuyên Nghiệp">
            <a:extLst>
              <a:ext uri="{FF2B5EF4-FFF2-40B4-BE49-F238E27FC236}">
                <a16:creationId xmlns:a16="http://schemas.microsoft.com/office/drawing/2014/main" xmlns="" id="{A8445AA2-6F8D-4FC6-AB6E-ABA7FB173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192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7E3DCD2-2EDC-4938-9232-D35F83DCF93F}"/>
              </a:ext>
            </a:extLst>
          </p:cNvPr>
          <p:cNvSpPr/>
          <p:nvPr/>
        </p:nvSpPr>
        <p:spPr>
          <a:xfrm>
            <a:off x="2495550" y="1193909"/>
            <a:ext cx="7639050" cy="2739916"/>
          </a:xfrm>
          <a:prstGeom prst="rect">
            <a:avLst/>
          </a:prstGeom>
          <a:solidFill>
            <a:srgbClr val="DDF6FF"/>
          </a:solidFill>
          <a:ln>
            <a:solidFill>
              <a:srgbClr val="C9F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2. </a:t>
            </a:r>
            <a:r>
              <a:rPr lang="en-US" sz="2800" b="1" dirty="0" err="1">
                <a:solidFill>
                  <a:srgbClr val="002060"/>
                </a:solidFill>
              </a:rPr>
              <a:t>Thực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hành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sáng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tạo</a:t>
            </a:r>
            <a:endParaRPr lang="en-US" sz="2800" b="1" dirty="0">
              <a:solidFill>
                <a:srgbClr val="002060"/>
              </a:solidFill>
            </a:endParaRPr>
          </a:p>
          <a:p>
            <a:pPr algn="ctr">
              <a:lnSpc>
                <a:spcPts val="900"/>
              </a:lnSpc>
            </a:pPr>
            <a:endParaRPr lang="en-US" sz="2800" b="1" dirty="0">
              <a:solidFill>
                <a:srgbClr val="C00000"/>
              </a:solidFill>
            </a:endParaRPr>
          </a:p>
          <a:p>
            <a:pPr algn="ctr">
              <a:lnSpc>
                <a:spcPts val="3200"/>
              </a:lnSpc>
            </a:pP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Nhiệm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vụ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của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nhóm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em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pPr marL="457200" indent="-457200" algn="just">
              <a:lnSpc>
                <a:spcPts val="32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Tạo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thêm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</a:rPr>
              <a:t>chi </a:t>
            </a:r>
            <a:r>
              <a:rPr lang="en-US" sz="2400" dirty="0" err="1">
                <a:solidFill>
                  <a:srgbClr val="C00000"/>
                </a:solidFill>
              </a:rPr>
              <a:t>tiết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để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trang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trí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cho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mô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hình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ngôi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trường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marL="457200" indent="-457200" algn="just">
              <a:lnSpc>
                <a:spcPts val="32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rgbClr val="C00000"/>
                </a:solidFill>
              </a:rPr>
              <a:t>Thảo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luận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sắp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xếp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tạo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mô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hình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ngôi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trường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nhóm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. </a:t>
            </a:r>
          </a:p>
          <a:p>
            <a:pPr marL="457200" indent="-457200" algn="just">
              <a:lnSpc>
                <a:spcPts val="32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thể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tạo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thêm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hình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ảnh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làm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cảnh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quan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xung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quanh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cho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mô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hình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ngôi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trường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6486110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DA55B18E-3653-497E-A77A-0629292FF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08726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990F85A6-4186-47B3-990D-FEB673E5E37F}"/>
              </a:ext>
            </a:extLst>
          </p:cNvPr>
          <p:cNvSpPr/>
          <p:nvPr/>
        </p:nvSpPr>
        <p:spPr>
          <a:xfrm>
            <a:off x="1279938" y="1352550"/>
            <a:ext cx="9848850" cy="20764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9F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3. </a:t>
            </a:r>
            <a:r>
              <a:rPr lang="en-US" sz="2800" b="1" dirty="0" err="1">
                <a:solidFill>
                  <a:srgbClr val="002060"/>
                </a:solidFill>
              </a:rPr>
              <a:t>Cảm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nhận</a:t>
            </a:r>
            <a:r>
              <a:rPr lang="en-US" sz="2800" b="1" dirty="0">
                <a:solidFill>
                  <a:srgbClr val="002060"/>
                </a:solidFill>
              </a:rPr>
              <a:t>, chia </a:t>
            </a:r>
            <a:r>
              <a:rPr lang="en-US" sz="2800" b="1" dirty="0" err="1">
                <a:solidFill>
                  <a:srgbClr val="002060"/>
                </a:solidFill>
              </a:rPr>
              <a:t>sẻ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200" dirty="0" err="1">
                <a:solidFill>
                  <a:srgbClr val="002060"/>
                </a:solidFill>
              </a:rPr>
              <a:t>Mô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hình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ngôi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trường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của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nhóm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em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được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tạo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nên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C00000"/>
                </a:solidFill>
              </a:rPr>
              <a:t>bằng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 err="1">
                <a:solidFill>
                  <a:srgbClr val="C00000"/>
                </a:solidFill>
              </a:rPr>
              <a:t>cách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nào</a:t>
            </a:r>
            <a:r>
              <a:rPr lang="en-US" sz="2200" dirty="0">
                <a:solidFill>
                  <a:srgbClr val="002060"/>
                </a:solidFill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sz="2200" dirty="0" err="1">
                <a:solidFill>
                  <a:srgbClr val="002060"/>
                </a:solidFill>
              </a:rPr>
              <a:t>Nhóm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em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đã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sử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dụng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vỏ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hộp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giấy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có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dạng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C00000"/>
                </a:solidFill>
              </a:rPr>
              <a:t>khối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nào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để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tạo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mô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hình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trường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học</a:t>
            </a:r>
            <a:endParaRPr lang="en-US" sz="2200" dirty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200" dirty="0" err="1">
                <a:solidFill>
                  <a:srgbClr val="002060"/>
                </a:solidFill>
              </a:rPr>
              <a:t>Mô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hình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trường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học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của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nhóm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em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có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những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C00000"/>
                </a:solidFill>
              </a:rPr>
              <a:t>màu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nào</a:t>
            </a:r>
            <a:r>
              <a:rPr lang="en-US" sz="2200" dirty="0">
                <a:solidFill>
                  <a:srgbClr val="002060"/>
                </a:solidFill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sz="2200" dirty="0" err="1">
                <a:solidFill>
                  <a:srgbClr val="002060"/>
                </a:solidFill>
              </a:rPr>
              <a:t>Em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thích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mô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hình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trường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học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của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nhóm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nào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nhất</a:t>
            </a:r>
            <a:r>
              <a:rPr lang="en-US" sz="2200" dirty="0">
                <a:solidFill>
                  <a:srgbClr val="002060"/>
                </a:solidFill>
              </a:rPr>
              <a:t>, </a:t>
            </a:r>
            <a:r>
              <a:rPr lang="en-US" sz="2200" dirty="0" err="1">
                <a:solidFill>
                  <a:srgbClr val="002060"/>
                </a:solidFill>
              </a:rPr>
              <a:t>vì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sao</a:t>
            </a:r>
            <a:r>
              <a:rPr lang="en-US" sz="2200" dirty="0">
                <a:solidFill>
                  <a:srgbClr val="002060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551947400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stationary, businesscard, screenshot&#10;&#10;Description automatically generated">
            <a:extLst>
              <a:ext uri="{FF2B5EF4-FFF2-40B4-BE49-F238E27FC236}">
                <a16:creationId xmlns:a16="http://schemas.microsoft.com/office/drawing/2014/main" xmlns="" id="{A41D4BAE-EB2D-4A2A-8479-4B9BAE8CF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092" y="567163"/>
            <a:ext cx="7856009" cy="6088408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4249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Иллюстрация детей различных рас за баннер на — стоковое изображение">
            <a:extLst>
              <a:ext uri="{FF2B5EF4-FFF2-40B4-BE49-F238E27FC236}">
                <a16:creationId xmlns:a16="http://schemas.microsoft.com/office/drawing/2014/main" xmlns="" id="{F018D090-D08C-48D6-AA2D-421EAEAE5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180" y="0"/>
            <a:ext cx="9879396" cy="685800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611F5C0-109E-4B83-9B3C-56B82522464D}"/>
              </a:ext>
            </a:extLst>
          </p:cNvPr>
          <p:cNvSpPr/>
          <p:nvPr/>
        </p:nvSpPr>
        <p:spPr>
          <a:xfrm>
            <a:off x="3076575" y="3962400"/>
            <a:ext cx="6486525" cy="2009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Chúng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mình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cùng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chuẩn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bị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học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bài</a:t>
            </a:r>
            <a:r>
              <a:rPr lang="en-US" sz="2800" b="1" dirty="0">
                <a:solidFill>
                  <a:srgbClr val="002060"/>
                </a:solidFill>
              </a:rPr>
              <a:t> 17</a:t>
            </a:r>
          </a:p>
          <a:p>
            <a:pPr algn="ctr">
              <a:lnSpc>
                <a:spcPts val="1100"/>
              </a:lnSpc>
            </a:pPr>
            <a:endParaRPr lang="en-US" sz="2400" b="1" dirty="0">
              <a:solidFill>
                <a:srgbClr val="002060"/>
              </a:solidFill>
            </a:endParaRPr>
          </a:p>
          <a:p>
            <a:pPr algn="just"/>
            <a:r>
              <a:rPr lang="en-US" sz="2400" dirty="0" err="1">
                <a:solidFill>
                  <a:srgbClr val="002060"/>
                </a:solidFill>
              </a:rPr>
              <a:t>Em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hãy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mang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đến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lớp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những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sản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phẩm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đã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sáng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tạo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trong</a:t>
            </a:r>
            <a:r>
              <a:rPr lang="en-US" sz="2400" dirty="0">
                <a:solidFill>
                  <a:srgbClr val="002060"/>
                </a:solidFill>
              </a:rPr>
              <a:t> hoc </a:t>
            </a:r>
            <a:r>
              <a:rPr lang="en-US" sz="2400" dirty="0" err="1">
                <a:solidFill>
                  <a:srgbClr val="002060"/>
                </a:solidFill>
              </a:rPr>
              <a:t>kì</a:t>
            </a:r>
            <a:r>
              <a:rPr lang="en-US" sz="2400" dirty="0">
                <a:solidFill>
                  <a:srgbClr val="002060"/>
                </a:solidFill>
              </a:rPr>
              <a:t> 2 </a:t>
            </a:r>
            <a:r>
              <a:rPr lang="en-US" sz="2400" dirty="0" err="1">
                <a:solidFill>
                  <a:srgbClr val="002060"/>
                </a:solidFill>
              </a:rPr>
              <a:t>và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năm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học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lớp</a:t>
            </a:r>
            <a:r>
              <a:rPr lang="en-US" sz="2400" dirty="0">
                <a:solidFill>
                  <a:srgbClr val="002060"/>
                </a:solidFill>
              </a:rPr>
              <a:t> 2 </a:t>
            </a:r>
            <a:r>
              <a:rPr lang="en-US" sz="2400" dirty="0" err="1">
                <a:solidFill>
                  <a:srgbClr val="002060"/>
                </a:solidFill>
              </a:rPr>
              <a:t>để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cùng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học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bài</a:t>
            </a:r>
            <a:r>
              <a:rPr lang="en-US" sz="2400" dirty="0">
                <a:solidFill>
                  <a:srgbClr val="002060"/>
                </a:solidFill>
              </a:rPr>
              <a:t> 17 (</a:t>
            </a:r>
            <a:r>
              <a:rPr lang="en-US" sz="2400" dirty="0" err="1">
                <a:solidFill>
                  <a:srgbClr val="002060"/>
                </a:solidFill>
              </a:rPr>
              <a:t>Cùng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nhau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ôn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tập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học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kì</a:t>
            </a:r>
            <a:r>
              <a:rPr lang="en-US" sz="2400" dirty="0">
                <a:solidFill>
                  <a:srgbClr val="002060"/>
                </a:solidFill>
              </a:rPr>
              <a:t> 2, </a:t>
            </a:r>
            <a:r>
              <a:rPr lang="en-US" sz="2400" dirty="0" err="1">
                <a:solidFill>
                  <a:srgbClr val="002060"/>
                </a:solidFill>
              </a:rPr>
              <a:t>trang</a:t>
            </a:r>
            <a:r>
              <a:rPr lang="en-US" sz="2400" dirty="0">
                <a:solidFill>
                  <a:srgbClr val="002060"/>
                </a:solidFill>
              </a:rPr>
              <a:t> 74, SGK). </a:t>
            </a:r>
          </a:p>
        </p:txBody>
      </p:sp>
    </p:spTree>
    <p:extLst>
      <p:ext uri="{BB962C8B-B14F-4D97-AF65-F5344CB8AC3E}">
        <p14:creationId xmlns:p14="http://schemas.microsoft.com/office/powerpoint/2010/main" val="169547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++ hình nền powerpoint đẹp long lan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xmlns="" id="{EDC10E38-E8AD-4235-8654-8AB69812A6F5}"/>
              </a:ext>
            </a:extLst>
          </p:cNvPr>
          <p:cNvSpPr/>
          <p:nvPr/>
        </p:nvSpPr>
        <p:spPr>
          <a:xfrm>
            <a:off x="508958" y="776378"/>
            <a:ext cx="10489721" cy="52189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200"/>
              </a:lnSpc>
            </a:pP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18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04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2025</a:t>
            </a:r>
            <a:endParaRPr lang="en-US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200"/>
              </a:lnSpc>
            </a:pPr>
            <a:r>
              <a:rPr lang="en-US" sz="40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0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0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ts val="4200"/>
              </a:lnSpc>
            </a:pPr>
            <a:endParaRPr lang="en-US" sz="40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200"/>
              </a:lnSpc>
            </a:pP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7: TRƯỜNG HỌC YÊU THƯƠNG</a:t>
            </a:r>
          </a:p>
          <a:p>
            <a:pPr algn="ctr"/>
            <a:endParaRPr lang="en-US" sz="14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200"/>
              </a:lnSpc>
            </a:pP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16: NGÔI TRƯỜNG EM YÊU</a:t>
            </a:r>
          </a:p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5A99EDD0-6B79-4A94-876C-2D6482BDE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260" y="1031966"/>
            <a:ext cx="6285738" cy="2847975"/>
          </a:xfrm>
          <a:prstGeom prst="rect">
            <a:avLst/>
          </a:prstGeom>
        </p:spPr>
      </p:pic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xmlns="" id="{8D44EF21-7E5D-495B-AB29-91DB7524D001}"/>
              </a:ext>
            </a:extLst>
          </p:cNvPr>
          <p:cNvSpPr/>
          <p:nvPr/>
        </p:nvSpPr>
        <p:spPr>
          <a:xfrm>
            <a:off x="3640727" y="2858861"/>
            <a:ext cx="1457325" cy="4476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060"/>
                </a:solidFill>
              </a:rPr>
              <a:t>Tiết</a:t>
            </a:r>
            <a:r>
              <a:rPr lang="en-US" b="1" dirty="0">
                <a:solidFill>
                  <a:srgbClr val="002060"/>
                </a:solidFill>
              </a:rPr>
              <a:t> 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B79E5F8-E4AB-4F00-9C83-6A115024EA5B}"/>
              </a:ext>
            </a:extLst>
          </p:cNvPr>
          <p:cNvSpPr txBox="1"/>
          <p:nvPr/>
        </p:nvSpPr>
        <p:spPr>
          <a:xfrm>
            <a:off x="4495801" y="476250"/>
            <a:ext cx="37719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Quan </a:t>
            </a:r>
            <a:r>
              <a:rPr lang="en-US" sz="27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27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group of people standing outside a building&#10;&#10;Description automatically generated with low confidence">
            <a:extLst>
              <a:ext uri="{FF2B5EF4-FFF2-40B4-BE49-F238E27FC236}">
                <a16:creationId xmlns:a16="http://schemas.microsoft.com/office/drawing/2014/main" xmlns="" id="{D100A825-FA4C-4E66-A502-7C2D552EB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431">
            <a:off x="376665" y="1294959"/>
            <a:ext cx="5404281" cy="4194285"/>
          </a:xfrm>
          <a:prstGeom prst="rect">
            <a:avLst/>
          </a:prstGeom>
        </p:spPr>
      </p:pic>
      <p:pic>
        <p:nvPicPr>
          <p:cNvPr id="8" name="Picture 7" descr="A picture containing text, tree, outdoor, sign&#10;&#10;Description automatically generated">
            <a:extLst>
              <a:ext uri="{FF2B5EF4-FFF2-40B4-BE49-F238E27FC236}">
                <a16:creationId xmlns:a16="http://schemas.microsoft.com/office/drawing/2014/main" xmlns="" id="{93B8BB2B-0171-4BD1-8BEC-19302BC64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883">
            <a:off x="6254606" y="1207870"/>
            <a:ext cx="5529435" cy="456500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D212331C-8BB2-4909-A4CE-0065E2BE30C2}"/>
              </a:ext>
            </a:extLst>
          </p:cNvPr>
          <p:cNvSpPr/>
          <p:nvPr/>
        </p:nvSpPr>
        <p:spPr>
          <a:xfrm>
            <a:off x="1619250" y="5862162"/>
            <a:ext cx="7810500" cy="6762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519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outdoor, ground, plant&#10;&#10;Description automatically generated">
            <a:extLst>
              <a:ext uri="{FF2B5EF4-FFF2-40B4-BE49-F238E27FC236}">
                <a16:creationId xmlns:a16="http://schemas.microsoft.com/office/drawing/2014/main" xmlns="" id="{3E2703E5-9797-4D93-9026-1B8369E4D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30" y="476437"/>
            <a:ext cx="5838970" cy="4595313"/>
          </a:xfrm>
          <a:prstGeom prst="rect">
            <a:avLst/>
          </a:prstGeom>
        </p:spPr>
      </p:pic>
      <p:pic>
        <p:nvPicPr>
          <p:cNvPr id="6" name="Picture 5" descr="A building with a red roof&#10;&#10;Description automatically generated with low confidence">
            <a:extLst>
              <a:ext uri="{FF2B5EF4-FFF2-40B4-BE49-F238E27FC236}">
                <a16:creationId xmlns:a16="http://schemas.microsoft.com/office/drawing/2014/main" xmlns="" id="{7BFFA0DF-5C49-4DD8-BBEF-9B2842096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926" y="1965434"/>
            <a:ext cx="5801864" cy="43723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1783" y="5583382"/>
            <a:ext cx="584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1719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9772789-5C89-48BA-BCA1-A48F74274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299" y="124560"/>
            <a:ext cx="9765552" cy="5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2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ilding&#10;&#10;Description automatically generated">
            <a:extLst>
              <a:ext uri="{FF2B5EF4-FFF2-40B4-BE49-F238E27FC236}">
                <a16:creationId xmlns:a16="http://schemas.microsoft.com/office/drawing/2014/main" xmlns="" id="{880DCA84-EB76-4463-800F-CF399ECFA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27" y="1059911"/>
            <a:ext cx="10043012" cy="59192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463606B-2005-4935-BE08-16C514CEC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001">
            <a:off x="8873844" y="1583177"/>
            <a:ext cx="2610291" cy="312379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DDE6668-C733-4F77-99E7-E6AF6576F268}"/>
              </a:ext>
            </a:extLst>
          </p:cNvPr>
          <p:cNvSpPr/>
          <p:nvPr/>
        </p:nvSpPr>
        <p:spPr>
          <a:xfrm>
            <a:off x="2425639" y="110835"/>
            <a:ext cx="7848600" cy="103647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64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50F0277-AFE7-421A-AD83-3296CDC4DAD1}"/>
              </a:ext>
            </a:extLst>
          </p:cNvPr>
          <p:cNvSpPr txBox="1"/>
          <p:nvPr/>
        </p:nvSpPr>
        <p:spPr>
          <a:xfrm>
            <a:off x="3847493" y="126619"/>
            <a:ext cx="449700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7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7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text, container&#10;&#10;Description automatically generated">
            <a:extLst>
              <a:ext uri="{FF2B5EF4-FFF2-40B4-BE49-F238E27FC236}">
                <a16:creationId xmlns:a16="http://schemas.microsoft.com/office/drawing/2014/main" xmlns="" id="{28CFE251-91EF-48DB-BC1D-19DF2BE10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69" y="739225"/>
            <a:ext cx="9668257" cy="560442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7535460-A022-4CE1-B356-2064DC5D0E4B}"/>
              </a:ext>
            </a:extLst>
          </p:cNvPr>
          <p:cNvSpPr/>
          <p:nvPr/>
        </p:nvSpPr>
        <p:spPr>
          <a:xfrm>
            <a:off x="4705350" y="6257925"/>
            <a:ext cx="152400" cy="1714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F5F7427-493B-4F17-9E8E-D7C7D5EA7983}"/>
              </a:ext>
            </a:extLst>
          </p:cNvPr>
          <p:cNvSpPr/>
          <p:nvPr/>
        </p:nvSpPr>
        <p:spPr>
          <a:xfrm>
            <a:off x="2286000" y="6158651"/>
            <a:ext cx="7753350" cy="57954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673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box, container&#10;&#10;Description automatically generated">
            <a:extLst>
              <a:ext uri="{FF2B5EF4-FFF2-40B4-BE49-F238E27FC236}">
                <a16:creationId xmlns:a16="http://schemas.microsoft.com/office/drawing/2014/main" xmlns="" id="{E542FD3B-42B7-4D05-919A-F659E0C57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4" y="52408"/>
            <a:ext cx="2888155" cy="3438919"/>
          </a:xfrm>
          <a:prstGeom prst="rect">
            <a:avLst/>
          </a:prstGeom>
        </p:spPr>
      </p:pic>
      <p:pic>
        <p:nvPicPr>
          <p:cNvPr id="13" name="Picture 12" descr="A picture containing text, yellow&#10;&#10;Description automatically generated">
            <a:extLst>
              <a:ext uri="{FF2B5EF4-FFF2-40B4-BE49-F238E27FC236}">
                <a16:creationId xmlns:a16="http://schemas.microsoft.com/office/drawing/2014/main" xmlns="" id="{010EA279-8CD0-45EC-9611-90E87204F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5196" y="3139372"/>
            <a:ext cx="3640302" cy="3415522"/>
          </a:xfrm>
          <a:prstGeom prst="rect">
            <a:avLst/>
          </a:prstGeom>
        </p:spPr>
      </p:pic>
      <p:pic>
        <p:nvPicPr>
          <p:cNvPr id="15" name="Picture 14" descr="A screenshot of a game&#10;&#10;Description automatically generated with medium confidence">
            <a:extLst>
              <a:ext uri="{FF2B5EF4-FFF2-40B4-BE49-F238E27FC236}">
                <a16:creationId xmlns:a16="http://schemas.microsoft.com/office/drawing/2014/main" xmlns="" id="{B7E24B7E-B8D0-4D1D-B14C-D184BD5FAE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7635" y="815971"/>
            <a:ext cx="3547020" cy="2650808"/>
          </a:xfrm>
          <a:prstGeom prst="rect">
            <a:avLst/>
          </a:prstGeom>
        </p:spPr>
      </p:pic>
      <p:pic>
        <p:nvPicPr>
          <p:cNvPr id="17" name="Picture 16" descr="A picture containing text, container&#10;&#10;Description automatically generated">
            <a:extLst>
              <a:ext uri="{FF2B5EF4-FFF2-40B4-BE49-F238E27FC236}">
                <a16:creationId xmlns:a16="http://schemas.microsoft.com/office/drawing/2014/main" xmlns="" id="{DCC2094F-78C2-4AED-A7AA-CB164A30EA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7364">
            <a:off x="8368321" y="1187669"/>
            <a:ext cx="3697555" cy="516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724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1691</TotalTime>
  <Words>683</Words>
  <Application>Microsoft Office PowerPoint</Application>
  <PresentationFormat>Custom</PresentationFormat>
  <Paragraphs>67</Paragraphs>
  <Slides>30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147</cp:revision>
  <dcterms:created xsi:type="dcterms:W3CDTF">2020-11-01T06:53:25Z</dcterms:created>
  <dcterms:modified xsi:type="dcterms:W3CDTF">2025-10-13T08:54:09Z</dcterms:modified>
</cp:coreProperties>
</file>