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1.wav" ContentType="audio/x-wav"/>
  <Override PartName="/ppt/media/audio2.wav" ContentType="audio/x-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x-wav"/>
  <Override PartName="/ppt/media/audio4.wav" ContentType="audio/x-wav"/>
  <Override PartName="/ppt/media/audio5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0" r:id="rId2"/>
    <p:sldMasterId id="2147483673" r:id="rId3"/>
    <p:sldMasterId id="2147483685" r:id="rId4"/>
  </p:sldMasterIdLst>
  <p:notesMasterIdLst>
    <p:notesMasterId r:id="rId22"/>
  </p:notesMasterIdLst>
  <p:sldIdLst>
    <p:sldId id="256" r:id="rId5"/>
    <p:sldId id="257" r:id="rId6"/>
    <p:sldId id="284" r:id="rId7"/>
    <p:sldId id="289" r:id="rId8"/>
    <p:sldId id="259" r:id="rId9"/>
    <p:sldId id="260" r:id="rId10"/>
    <p:sldId id="273" r:id="rId11"/>
    <p:sldId id="274" r:id="rId12"/>
    <p:sldId id="290" r:id="rId13"/>
    <p:sldId id="291" r:id="rId14"/>
    <p:sldId id="292" r:id="rId15"/>
    <p:sldId id="261" r:id="rId16"/>
    <p:sldId id="262" r:id="rId17"/>
    <p:sldId id="293" r:id="rId18"/>
    <p:sldId id="265" r:id="rId19"/>
    <p:sldId id="266" r:id="rId20"/>
    <p:sldId id="294" r:id="rId21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23" roundtripDataSignature="AMtx7mjF1eoKn1/DWUVyqwlDt6VU43LcL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28"/>
  </p:normalViewPr>
  <p:slideViewPr>
    <p:cSldViewPr snapToGrid="0">
      <p:cViewPr>
        <p:scale>
          <a:sx n="94" d="100"/>
          <a:sy n="94" d="100"/>
        </p:scale>
        <p:origin x="-384" y="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customschemas.google.com/relationships/presentationmetadata" Target="meta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22789774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6565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1110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5" name="Google Shape;10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9" name="Google Shape;109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771135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1" name="Google Shape;121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8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Gv</a:t>
            </a:r>
            <a:r>
              <a:rPr lang="en-US" dirty="0"/>
              <a:t>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hộp</a:t>
            </a:r>
            <a:r>
              <a:rPr lang="en-US" dirty="0"/>
              <a:t> </a:t>
            </a:r>
            <a:r>
              <a:rPr lang="en-US" dirty="0" err="1"/>
              <a:t>quà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bắt</a:t>
            </a:r>
            <a:r>
              <a:rPr lang="en-US" dirty="0"/>
              <a:t> </a:t>
            </a:r>
            <a:r>
              <a:rPr lang="en-US" dirty="0" err="1"/>
              <a:t>đầu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2994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khoảng</a:t>
            </a:r>
            <a:r>
              <a:rPr lang="en-US" dirty="0"/>
              <a:t> </a:t>
            </a:r>
            <a:r>
              <a:rPr lang="en-US" dirty="0" err="1"/>
              <a:t>trống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  <a:p>
            <a:r>
              <a:rPr lang="en-US" dirty="0"/>
              <a:t>GV click </a:t>
            </a:r>
            <a:r>
              <a:rPr lang="en-US" dirty="0" err="1"/>
              <a:t>vào</a:t>
            </a:r>
            <a:r>
              <a:rPr lang="en-US" dirty="0"/>
              <a:t> Go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chuyển</a:t>
            </a:r>
            <a:r>
              <a:rPr lang="en-US" dirty="0"/>
              <a:t> slide</a:t>
            </a:r>
          </a:p>
        </p:txBody>
      </p:sp>
    </p:spTree>
    <p:extLst>
      <p:ext uri="{BB962C8B-B14F-4D97-AF65-F5344CB8AC3E}">
        <p14:creationId xmlns:p14="http://schemas.microsoft.com/office/powerpoint/2010/main" val="28724463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01" name="Google Shape;10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GV click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ô </a:t>
            </a:r>
            <a:r>
              <a:rPr lang="en-US" baseline="0" dirty="0" err="1"/>
              <a:t>số</a:t>
            </a:r>
            <a:r>
              <a:rPr lang="en-US" baseline="0" dirty="0"/>
              <a:t> 1-9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hiện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.</a:t>
            </a:r>
          </a:p>
          <a:p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lười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PLAY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xoay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, click </a:t>
            </a:r>
            <a:r>
              <a:rPr lang="en-US" baseline="0" dirty="0" err="1"/>
              <a:t>vào</a:t>
            </a:r>
            <a:r>
              <a:rPr lang="en-US" baseline="0" dirty="0"/>
              <a:t> STOP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dừng</a:t>
            </a:r>
            <a:r>
              <a:rPr lang="en-US" baseline="0" dirty="0"/>
              <a:t> </a:t>
            </a:r>
            <a:r>
              <a:rPr lang="en-US" baseline="0" dirty="0" err="1"/>
              <a:t>lại</a:t>
            </a:r>
            <a:r>
              <a:rPr lang="en-US" baseline="0" dirty="0"/>
              <a:t>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kết</a:t>
            </a:r>
            <a:r>
              <a:rPr lang="en-US" baseline="0" dirty="0"/>
              <a:t> </a:t>
            </a:r>
            <a:r>
              <a:rPr lang="en-US" baseline="0" dirty="0" err="1"/>
              <a:t>quả</a:t>
            </a:r>
            <a:r>
              <a:rPr lang="en-US" baseline="0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37993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26556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Hướng</a:t>
            </a:r>
            <a:r>
              <a:rPr lang="en-US" baseline="0" dirty="0"/>
              <a:t> </a:t>
            </a:r>
            <a:r>
              <a:rPr lang="en-US" baseline="0" dirty="0" err="1"/>
              <a:t>dẫn</a:t>
            </a:r>
            <a:r>
              <a:rPr lang="en-US" baseline="0" dirty="0"/>
              <a:t>: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HS </a:t>
            </a:r>
            <a:r>
              <a:rPr lang="en-US" baseline="0" dirty="0" err="1"/>
              <a:t>trả</a:t>
            </a:r>
            <a:r>
              <a:rPr lang="en-US" baseline="0" dirty="0"/>
              <a:t> </a:t>
            </a:r>
            <a:r>
              <a:rPr lang="en-US" baseline="0" dirty="0" err="1"/>
              <a:t>lời</a:t>
            </a:r>
            <a:r>
              <a:rPr lang="en-US" baseline="0" dirty="0"/>
              <a:t> </a:t>
            </a:r>
            <a:r>
              <a:rPr lang="en-US" baseline="0" dirty="0" err="1"/>
              <a:t>đúng</a:t>
            </a:r>
            <a:r>
              <a:rPr lang="en-US" baseline="0" dirty="0"/>
              <a:t>, GV click </a:t>
            </a:r>
            <a:r>
              <a:rPr lang="en-US" baseline="0" dirty="0" err="1"/>
              <a:t>vào</a:t>
            </a:r>
            <a:r>
              <a:rPr lang="en-US" baseline="0" dirty="0"/>
              <a:t> “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vòng</a:t>
            </a:r>
            <a:r>
              <a:rPr lang="en-US" baseline="0" dirty="0"/>
              <a:t> quay”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cho</a:t>
            </a:r>
            <a:r>
              <a:rPr lang="en-US" baseline="0" dirty="0"/>
              <a:t> HS quay </a:t>
            </a:r>
            <a:r>
              <a:rPr lang="en-US" baseline="0" dirty="0" err="1"/>
              <a:t>lấy</a:t>
            </a:r>
            <a:r>
              <a:rPr lang="en-US" baseline="0" dirty="0"/>
              <a:t> </a:t>
            </a:r>
            <a:r>
              <a:rPr lang="en-US" baseline="0" dirty="0" err="1"/>
              <a:t>điểm</a:t>
            </a:r>
            <a:r>
              <a:rPr lang="en-US" baseline="0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C99908-BD8C-4D42-845E-47FC8930B4C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92913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3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3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7477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368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03744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2387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8461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0620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69733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055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4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4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7369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4152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4952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283585" y="25260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sz="2400" dirty="0">
              <a:latin typeface="Yeseva One" panose="00000500000000000000" charset="0"/>
              <a:ea typeface="Yeseva One" panose="000005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936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02637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30741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0666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5059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96492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341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85138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503374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7840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576641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25119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67885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08902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1454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45843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9718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6950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22822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44558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056081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131607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6793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8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1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8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18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566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32C21-FD13-4697-ADCD-F9E33DDFF06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85D699-091F-4322-9983-565B97A178FD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4521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ED132D-452A-49E5-B8CD-EA0C46A12A5F}" type="datetimeFigureOut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10/12/2024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B03046-9975-4CD1-8163-35C299AA086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616375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hyperlink" Target="https://hoc10.vn/doc-sach/tu-nhien-va-xa-hoi-2/1/16/30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audio" Target="../media/audio5.wav"/><Relationship Id="rId15" Type="http://schemas.openxmlformats.org/officeDocument/2006/relationships/slide" Target="slide7.xml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3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audio" Target="../media/audio5.wav"/><Relationship Id="rId15" Type="http://schemas.openxmlformats.org/officeDocument/2006/relationships/slide" Target="slide7.xml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6.png"/><Relationship Id="rId3" Type="http://schemas.openxmlformats.org/officeDocument/2006/relationships/image" Target="../media/image40.jpg"/><Relationship Id="rId7" Type="http://schemas.openxmlformats.org/officeDocument/2006/relationships/image" Target="../media/image49.svg"/><Relationship Id="rId12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11" Type="http://schemas.openxmlformats.org/officeDocument/2006/relationships/image" Target="../media/image53.svg"/><Relationship Id="rId5" Type="http://schemas.openxmlformats.org/officeDocument/2006/relationships/image" Target="../media/image47.svg"/><Relationship Id="rId15" Type="http://schemas.openxmlformats.org/officeDocument/2006/relationships/image" Target="../media/image48.png"/><Relationship Id="rId10" Type="http://schemas.openxmlformats.org/officeDocument/2006/relationships/image" Target="../media/image44.png"/><Relationship Id="rId4" Type="http://schemas.openxmlformats.org/officeDocument/2006/relationships/image" Target="../media/image41.png"/><Relationship Id="rId9" Type="http://schemas.openxmlformats.org/officeDocument/2006/relationships/image" Target="../media/image51.sv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40.jpg"/><Relationship Id="rId7" Type="http://schemas.openxmlformats.org/officeDocument/2006/relationships/image" Target="../media/image27.svg"/><Relationship Id="rId12" Type="http://schemas.openxmlformats.org/officeDocument/2006/relationships/image" Target="../media/image4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11" Type="http://schemas.openxmlformats.org/officeDocument/2006/relationships/image" Target="../media/image47.png"/><Relationship Id="rId5" Type="http://schemas.openxmlformats.org/officeDocument/2006/relationships/image" Target="../media/image59.svg"/><Relationship Id="rId10" Type="http://schemas.openxmlformats.org/officeDocument/2006/relationships/image" Target="../media/image46.png"/><Relationship Id="rId4" Type="http://schemas.openxmlformats.org/officeDocument/2006/relationships/image" Target="../media/image49.png"/><Relationship Id="rId9" Type="http://schemas.openxmlformats.org/officeDocument/2006/relationships/image" Target="../media/image2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55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svg"/><Relationship Id="rId12" Type="http://schemas.openxmlformats.org/officeDocument/2006/relationships/slide" Target="slide4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11" Type="http://schemas.openxmlformats.org/officeDocument/2006/relationships/image" Target="../media/image12.svg"/><Relationship Id="rId5" Type="http://schemas.openxmlformats.org/officeDocument/2006/relationships/image" Target="../media/image6.png"/><Relationship Id="rId15" Type="http://schemas.openxmlformats.org/officeDocument/2006/relationships/image" Target="../media/image12.jpe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0.sv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13" Type="http://schemas.openxmlformats.org/officeDocument/2006/relationships/image" Target="../media/image18.gif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12" Type="http://schemas.openxmlformats.org/officeDocument/2006/relationships/image" Target="../media/image17.gif"/><Relationship Id="rId17" Type="http://schemas.openxmlformats.org/officeDocument/2006/relationships/audio" Target="NUL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11" Type="http://schemas.openxmlformats.org/officeDocument/2006/relationships/image" Target="../media/image16.gif"/><Relationship Id="rId5" Type="http://schemas.openxmlformats.org/officeDocument/2006/relationships/image" Target="../media/image13.gif"/><Relationship Id="rId15" Type="http://schemas.openxmlformats.org/officeDocument/2006/relationships/image" Target="../media/image20.gif"/><Relationship Id="rId10" Type="http://schemas.openxmlformats.org/officeDocument/2006/relationships/image" Target="../media/image15.gif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19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2.jpg"/><Relationship Id="rId7" Type="http://schemas.openxmlformats.org/officeDocument/2006/relationships/image" Target="../media/image29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7.svg"/><Relationship Id="rId10" Type="http://schemas.openxmlformats.org/officeDocument/2006/relationships/image" Target="../media/image27.png"/><Relationship Id="rId4" Type="http://schemas.openxmlformats.org/officeDocument/2006/relationships/image" Target="../media/image23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13" Type="http://schemas.openxmlformats.org/officeDocument/2006/relationships/image" Target="../media/image20.gif"/><Relationship Id="rId3" Type="http://schemas.openxmlformats.org/officeDocument/2006/relationships/slideLayout" Target="../slideLayouts/slideLayout25.xml"/><Relationship Id="rId7" Type="http://schemas.openxmlformats.org/officeDocument/2006/relationships/slide" Target="slide8.xml"/><Relationship Id="rId12" Type="http://schemas.openxmlformats.org/officeDocument/2006/relationships/image" Target="../media/image19.gif"/><Relationship Id="rId2" Type="http://schemas.openxmlformats.org/officeDocument/2006/relationships/audio" Target="../media/media2.wav"/><Relationship Id="rId16" Type="http://schemas.openxmlformats.org/officeDocument/2006/relationships/image" Target="../media/image32.jpeg"/><Relationship Id="rId1" Type="http://schemas.microsoft.com/office/2007/relationships/media" Target="../media/media2.wav"/><Relationship Id="rId6" Type="http://schemas.openxmlformats.org/officeDocument/2006/relationships/image" Target="../media/image30.png"/><Relationship Id="rId11" Type="http://schemas.openxmlformats.org/officeDocument/2006/relationships/slide" Target="slide12.xml"/><Relationship Id="rId5" Type="http://schemas.openxmlformats.org/officeDocument/2006/relationships/image" Target="../media/image29.png"/><Relationship Id="rId15" Type="http://schemas.openxmlformats.org/officeDocument/2006/relationships/image" Target="../media/image6.png"/><Relationship Id="rId10" Type="http://schemas.openxmlformats.org/officeDocument/2006/relationships/slide" Target="slide11.xml"/><Relationship Id="rId4" Type="http://schemas.openxmlformats.org/officeDocument/2006/relationships/notesSlide" Target="../notesSlides/notesSlide7.xml"/><Relationship Id="rId9" Type="http://schemas.openxmlformats.org/officeDocument/2006/relationships/slide" Target="slide10.xml"/><Relationship Id="rId14" Type="http://schemas.openxmlformats.org/officeDocument/2006/relationships/image" Target="../media/image31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audio" Target="../media/audio5.wav"/><Relationship Id="rId15" Type="http://schemas.openxmlformats.org/officeDocument/2006/relationships/slide" Target="slide7.xml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36.png"/><Relationship Id="rId17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2.jpe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3.png"/><Relationship Id="rId11" Type="http://schemas.microsoft.com/office/2007/relationships/hdphoto" Target="../media/hdphoto4.wdp"/><Relationship Id="rId5" Type="http://schemas.openxmlformats.org/officeDocument/2006/relationships/audio" Target="../media/audio5.wav"/><Relationship Id="rId15" Type="http://schemas.openxmlformats.org/officeDocument/2006/relationships/slide" Target="slide7.xml"/><Relationship Id="rId10" Type="http://schemas.openxmlformats.org/officeDocument/2006/relationships/image" Target="../media/image35.png"/><Relationship Id="rId4" Type="http://schemas.openxmlformats.org/officeDocument/2006/relationships/audio" Target="../media/audio4.wav"/><Relationship Id="rId9" Type="http://schemas.microsoft.com/office/2007/relationships/hdphoto" Target="../media/hdphoto3.wdp"/><Relationship Id="rId14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/>
          <p:nvPr/>
        </p:nvSpPr>
        <p:spPr>
          <a:xfrm>
            <a:off x="1860329" y="595745"/>
            <a:ext cx="9648497" cy="2353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endParaRPr lang="en-US" sz="5200" b="1" dirty="0" smtClean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endParaRPr lang="en-US" sz="5200" b="1" dirty="0" smtClean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endParaRPr lang="en-US" sz="5200" b="1" dirty="0" smtClean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endParaRPr lang="en-US" sz="5200" b="1" dirty="0" smtClean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endParaRPr lang="en-US" sz="5200" b="1" dirty="0" smtClean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endParaRPr lang="en-US" sz="5200" b="1" dirty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endParaRPr lang="en-US" sz="5200" b="1" dirty="0" smtClean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Kính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chào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quý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thầy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cô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đến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dự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  <a:r>
              <a:rPr lang="en-US" sz="5200" b="1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giờ</a:t>
            </a:r>
            <a:r>
              <a:rPr lang="en-US" sz="5200" b="1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ts val="5200"/>
              <a:buFont typeface="Arial"/>
              <a:buNone/>
            </a:pPr>
            <a:r>
              <a:rPr lang="en-US" sz="52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GV: </a:t>
            </a:r>
            <a:r>
              <a:rPr lang="en-US" sz="52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Ngô</a:t>
            </a:r>
            <a:r>
              <a:rPr lang="en-US" sz="52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 </a:t>
            </a:r>
            <a:r>
              <a:rPr lang="en-US" sz="52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Văn</a:t>
            </a:r>
            <a:r>
              <a:rPr lang="en-US" sz="52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 </a:t>
            </a:r>
            <a:r>
              <a:rPr lang="en-US" sz="52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Hiên</a:t>
            </a:r>
            <a:r>
              <a:rPr lang="en-US" sz="52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, </a:t>
            </a:r>
            <a:r>
              <a:rPr lang="en-US" sz="52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tiết</a:t>
            </a:r>
            <a:r>
              <a:rPr lang="en-US" sz="52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 </a:t>
            </a:r>
            <a:r>
              <a:rPr lang="en-US" sz="52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dạy</a:t>
            </a:r>
            <a:r>
              <a:rPr lang="en-US" sz="52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: </a:t>
            </a:r>
            <a:r>
              <a:rPr lang="en-US" sz="5200" b="1" i="0" u="none" strike="noStrike" cap="none" dirty="0" err="1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lớp</a:t>
            </a:r>
            <a:r>
              <a:rPr lang="en-US" sz="5200" b="1" i="0" u="none" strike="noStrike" cap="none" dirty="0" smtClean="0">
                <a:solidFill>
                  <a:srgbClr val="00206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 2D</a:t>
            </a:r>
            <a:endParaRPr sz="5200" b="1" i="0" u="none" strike="noStrike" cap="none" dirty="0">
              <a:solidFill>
                <a:srgbClr val="002060"/>
              </a:solidFill>
              <a:latin typeface="UTM Avo" panose="02040603050506020204" pitchFamily="18" charset="0"/>
              <a:ea typeface="UD Digi Kyokasho N-B" panose="02020700000000000000" pitchFamily="17" charset="-128"/>
              <a:sym typeface="Arial"/>
            </a:endParaRPr>
          </a:p>
        </p:txBody>
      </p:sp>
      <p:sp>
        <p:nvSpPr>
          <p:cNvPr id="85" name="Google Shape;85;p1"/>
          <p:cNvSpPr txBox="1"/>
          <p:nvPr/>
        </p:nvSpPr>
        <p:spPr>
          <a:xfrm>
            <a:off x="1860329" y="3081092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i="0" u="none" strike="noStrike" cap="none" dirty="0" err="1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Bài</a:t>
            </a:r>
            <a:r>
              <a:rPr lang="en-US" sz="4800" b="1" i="0" u="none" strike="noStrike" cap="none" dirty="0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 5</a:t>
            </a:r>
            <a:endParaRPr lang="en-US" sz="4800" b="1" dirty="0">
              <a:solidFill>
                <a:srgbClr val="FF0000"/>
              </a:solidFill>
              <a:latin typeface="UTM Avo" panose="02040603050506020204" pitchFamily="18" charset="0"/>
              <a:ea typeface="UD Digi Kyokasho N-B" panose="02020700000000000000" pitchFamily="17" charset="-128"/>
            </a:endParaRP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Một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số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sự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kiện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ở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trường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học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ct val="100000"/>
              <a:buFont typeface="Arial"/>
              <a:buNone/>
            </a:pP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( </a:t>
            </a:r>
            <a:r>
              <a:rPr lang="en-US" sz="4800" b="1" dirty="0" err="1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Tiết</a:t>
            </a:r>
            <a:r>
              <a:rPr lang="en-US" sz="4800" b="1" dirty="0">
                <a:solidFill>
                  <a:srgbClr val="FF0000"/>
                </a:solidFill>
                <a:latin typeface="UTM Avo" panose="02040603050506020204" pitchFamily="18" charset="0"/>
                <a:ea typeface="UD Digi Kyokasho N-B" panose="02020700000000000000" pitchFamily="17" charset="-128"/>
              </a:rPr>
              <a:t> 3 )</a:t>
            </a:r>
            <a:endParaRPr sz="4800" dirty="0">
              <a:latin typeface="UTM Avo" panose="02040603050506020204" pitchFamily="18" charset="0"/>
              <a:ea typeface="UD Digi Kyokasho N-B" panose="02020700000000000000" pitchFamily="17" charset="-128"/>
            </a:endParaRPr>
          </a:p>
        </p:txBody>
      </p:sp>
      <p:sp>
        <p:nvSpPr>
          <p:cNvPr id="86" name="Google Shape;86;p1"/>
          <p:cNvSpPr txBox="1"/>
          <p:nvPr/>
        </p:nvSpPr>
        <p:spPr>
          <a:xfrm>
            <a:off x="9063429" y="214969"/>
            <a:ext cx="2782110" cy="7168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Arial"/>
              <a:buNone/>
            </a:pPr>
            <a:r>
              <a:rPr lang="en-US" sz="3600" b="0" i="0" u="none" strike="noStrike" cap="none" dirty="0">
                <a:solidFill>
                  <a:schemeClr val="l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ea typeface="UD Digi Kyokasho N-B" panose="02020700000000000000" pitchFamily="17" charset="-128"/>
                <a:sym typeface="Arial"/>
              </a:rPr>
              <a:t>TNXH 2</a:t>
            </a:r>
            <a:endParaRPr sz="3600" b="0" i="0" u="none" strike="noStrike" cap="none" dirty="0">
              <a:solidFill>
                <a:schemeClr val="l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Avo" panose="02040603050506020204" pitchFamily="18" charset="0"/>
              <a:ea typeface="UD Digi Kyokasho N-B" panose="02020700000000000000" pitchFamily="17" charset="-128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24E3BCE4-A022-7411-3268-ECB70D612507}"/>
              </a:ext>
            </a:extLst>
          </p:cNvPr>
          <p:cNvGrpSpPr/>
          <p:nvPr/>
        </p:nvGrpSpPr>
        <p:grpSpPr>
          <a:xfrm>
            <a:off x="492058" y="1390088"/>
            <a:ext cx="2168016" cy="1563624"/>
            <a:chOff x="309542" y="967667"/>
            <a:chExt cx="2878585" cy="1558939"/>
          </a:xfrm>
        </p:grpSpPr>
        <p:pic>
          <p:nvPicPr>
            <p:cNvPr id="3" name="Picture 2">
              <a:hlinkClick r:id="rId4"/>
              <a:extLst>
                <a:ext uri="{FF2B5EF4-FFF2-40B4-BE49-F238E27FC236}">
                  <a16:creationId xmlns:a16="http://schemas.microsoft.com/office/drawing/2014/main" xmlns="" id="{F1B6E87F-3AFF-8756-9611-F73BCB98E05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905522" y="1221589"/>
              <a:ext cx="1438182" cy="130501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xmlns="" id="{C9432F87-00ED-A156-6014-0370249E6B3A}"/>
                </a:ext>
              </a:extLst>
            </p:cNvPr>
            <p:cNvSpPr txBox="1"/>
            <p:nvPr/>
          </p:nvSpPr>
          <p:spPr>
            <a:xfrm>
              <a:off x="309542" y="967667"/>
              <a:ext cx="287858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800" b="1">
                  <a:solidFill>
                    <a:schemeClr val="accent2"/>
                  </a:solidFill>
                  <a:latin typeface="UTM Avo" panose="02040603050506020204" pitchFamily="18" charset="0"/>
                </a:rPr>
                <a:t>Ấn để đến trang sách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611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975571" y="3736856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D. Biểu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diễn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văn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nghệ</a:t>
            </a:r>
            <a:endParaRPr lang="vi-VN" sz="2200" kern="12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5569" y="2892854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200" kern="1200" noProof="0" dirty="0">
                <a:solidFill>
                  <a:prstClr val="black"/>
                </a:solidFill>
                <a:latin typeface="UTM Avo" panose="02040603050506020204" pitchFamily="18" charset="0"/>
              </a:rPr>
              <a:t>B. Trang </a:t>
            </a:r>
            <a:r>
              <a:rPr lang="en-US" sz="2200" kern="1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trí</a:t>
            </a:r>
            <a:r>
              <a:rPr lang="en-US" sz="2200" kern="1200" noProof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lớp</a:t>
            </a:r>
            <a:r>
              <a:rPr lang="en-US" sz="2200" kern="1200" noProof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0807" y="3730760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</a:t>
            </a:r>
            <a:r>
              <a:rPr lang="vi-VN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Làm báo tường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910806" y="2909606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A.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Làm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thiệp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chúc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mừng</a:t>
            </a:r>
            <a:endParaRPr lang="en-US" sz="2200" kern="12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46" y="3763011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13069" y="3764124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2863" y="2950378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46" y="2939362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8F6E1E8-A4D6-157A-F749-8DECC37E1DB3}"/>
              </a:ext>
            </a:extLst>
          </p:cNvPr>
          <p:cNvGrpSpPr/>
          <p:nvPr/>
        </p:nvGrpSpPr>
        <p:grpSpPr>
          <a:xfrm>
            <a:off x="600075" y="232479"/>
            <a:ext cx="9214747" cy="1604597"/>
            <a:chOff x="832636" y="199869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32636" y="199869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5841F52-AED3-2B71-7CB9-67369F0E8CE9}"/>
                </a:ext>
              </a:extLst>
            </p:cNvPr>
            <p:cNvSpPr txBox="1"/>
            <p:nvPr/>
          </p:nvSpPr>
          <p:spPr>
            <a:xfrm>
              <a:off x="1393276" y="450436"/>
              <a:ext cx="9431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hãy nêu tên các hoạt động học sinh có thể làm trong bức tranh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AF8E73DC-F885-75E7-BD01-DF4118971E7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223" y="11258"/>
            <a:ext cx="2371738" cy="2146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438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0611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096000" y="369704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D. Biểu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diễn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văn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nghệ</a:t>
            </a:r>
            <a:endParaRPr lang="vi-VN" sz="2200" kern="12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031234" y="3743969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C</a:t>
            </a:r>
            <a:r>
              <a:rPr lang="en-US" sz="2200" kern="1200" noProof="0" dirty="0">
                <a:solidFill>
                  <a:prstClr val="black"/>
                </a:solidFill>
                <a:latin typeface="UTM Avo" panose="02040603050506020204" pitchFamily="18" charset="0"/>
              </a:rPr>
              <a:t>. </a:t>
            </a:r>
            <a:r>
              <a:rPr lang="en-US" sz="2200" kern="1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Làm</a:t>
            </a:r>
            <a:r>
              <a:rPr lang="en-US" sz="2200" kern="1200" noProof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báo</a:t>
            </a:r>
            <a:r>
              <a:rPr lang="en-US" sz="2200" kern="1200" noProof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tường</a:t>
            </a:r>
            <a:r>
              <a:rPr lang="en-US" sz="2200" kern="1200" noProof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6096000" y="2861428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B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Trang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trí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lớp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endParaRPr lang="vi-VN" sz="2200" kern="12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1031235" y="2869798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A.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Làm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thiệp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chúc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mừng</a:t>
            </a:r>
            <a:endParaRPr lang="en-US" sz="2200" kern="12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7075" y="3723203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10198262" y="2894792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292" y="2910570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2311" y="3790477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86D4C9DA-0BA9-0FD5-132A-DB7F25AD664F}"/>
                </a:ext>
              </a:extLst>
            </p:cNvPr>
            <p:cNvSpPr txBox="1"/>
            <p:nvPr/>
          </p:nvSpPr>
          <p:spPr>
            <a:xfrm>
              <a:off x="5109899" y="4878216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2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Về</a:t>
              </a:r>
              <a:r>
                <a:rPr lang="en-US" sz="22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</a:t>
              </a:r>
              <a:r>
                <a:rPr lang="en-US" sz="2200" b="1" kern="1200" dirty="0" err="1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vòng</a:t>
              </a:r>
              <a:r>
                <a:rPr lang="en-US" sz="2200" b="1" kern="1200" dirty="0">
                  <a:solidFill>
                    <a:prstClr val="black"/>
                  </a:solidFill>
                  <a:latin typeface="UTM Avo" panose="02040603050506020204" pitchFamily="18" charset="0"/>
                  <a:ea typeface="+mn-ea"/>
                  <a:cs typeface="Times New Roman" pitchFamily="18" charset="0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8F6E1E8-A4D6-157A-F749-8DECC37E1DB3}"/>
              </a:ext>
            </a:extLst>
          </p:cNvPr>
          <p:cNvGrpSpPr/>
          <p:nvPr/>
        </p:nvGrpSpPr>
        <p:grpSpPr>
          <a:xfrm>
            <a:off x="600075" y="248302"/>
            <a:ext cx="9269831" cy="1604597"/>
            <a:chOff x="832636" y="199869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832636" y="199869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5841F52-AED3-2B71-7CB9-67369F0E8CE9}"/>
                </a:ext>
              </a:extLst>
            </p:cNvPr>
            <p:cNvSpPr txBox="1"/>
            <p:nvPr/>
          </p:nvSpPr>
          <p:spPr>
            <a:xfrm>
              <a:off x="1393276" y="450436"/>
              <a:ext cx="9431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hãy nêu tên các hoạt động học sinh có thể làm trong bức tranh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45F9DDD8-776E-49AA-5551-33CB3A6A1113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9906" y="-24364"/>
            <a:ext cx="2322094" cy="2422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44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>
            <a:extLst>
              <a:ext uri="{FF2B5EF4-FFF2-40B4-BE49-F238E27FC236}">
                <a16:creationId xmlns:a16="http://schemas.microsoft.com/office/drawing/2014/main" xmlns="" id="{B797D520-5453-B5A0-095E-F6E8146E23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4810274">
            <a:off x="501484" y="8194922"/>
            <a:ext cx="941917" cy="1269523"/>
          </a:xfrm>
          <a:prstGeom prst="rect">
            <a:avLst/>
          </a:prstGeom>
        </p:spPr>
      </p:pic>
      <p:pic>
        <p:nvPicPr>
          <p:cNvPr id="5" name="Picture 12">
            <a:extLst>
              <a:ext uri="{FF2B5EF4-FFF2-40B4-BE49-F238E27FC236}">
                <a16:creationId xmlns:a16="http://schemas.microsoft.com/office/drawing/2014/main" xmlns="" id="{B7B9828E-7100-A348-17D4-BE9A303BE7D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2851397">
            <a:off x="11316561" y="1044667"/>
            <a:ext cx="179898" cy="185051"/>
          </a:xfrm>
          <a:prstGeom prst="rect">
            <a:avLst/>
          </a:prstGeom>
        </p:spPr>
      </p:pic>
      <p:pic>
        <p:nvPicPr>
          <p:cNvPr id="6" name="Picture 13">
            <a:extLst>
              <a:ext uri="{FF2B5EF4-FFF2-40B4-BE49-F238E27FC236}">
                <a16:creationId xmlns:a16="http://schemas.microsoft.com/office/drawing/2014/main" xmlns="" id="{ECF7AA5D-A288-12D2-CB85-49318430BE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0019461">
            <a:off x="17692220" y="-213528"/>
            <a:ext cx="311178" cy="278795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xmlns="" id="{16E718EB-102F-F896-1E75-3C353FFDDCB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800043">
            <a:off x="10086171" y="8017437"/>
            <a:ext cx="341808" cy="352307"/>
          </a:xfrm>
          <a:prstGeom prst="rect">
            <a:avLst/>
          </a:prstGeom>
        </p:spPr>
      </p:pic>
      <p:pic>
        <p:nvPicPr>
          <p:cNvPr id="8" name="Picture 16">
            <a:extLst>
              <a:ext uri="{FF2B5EF4-FFF2-40B4-BE49-F238E27FC236}">
                <a16:creationId xmlns:a16="http://schemas.microsoft.com/office/drawing/2014/main" xmlns="" id="{A8E7C5FB-AB58-C6C6-893E-B359D11BE8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693431">
            <a:off x="949622" y="-81039"/>
            <a:ext cx="497924" cy="666275"/>
          </a:xfrm>
          <a:prstGeom prst="rect">
            <a:avLst/>
          </a:prstGeom>
        </p:spPr>
      </p:pic>
      <p:pic>
        <p:nvPicPr>
          <p:cNvPr id="9" name="Picture 17">
            <a:extLst>
              <a:ext uri="{FF2B5EF4-FFF2-40B4-BE49-F238E27FC236}">
                <a16:creationId xmlns:a16="http://schemas.microsoft.com/office/drawing/2014/main" xmlns="" id="{9F917B79-8605-8E15-0BC1-C74D5BB0951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7483644">
            <a:off x="4625836" y="7473509"/>
            <a:ext cx="286183" cy="294381"/>
          </a:xfrm>
          <a:prstGeom prst="rect">
            <a:avLst/>
          </a:prstGeom>
        </p:spPr>
      </p:pic>
      <p:pic>
        <p:nvPicPr>
          <p:cNvPr id="10" name="Picture 18">
            <a:extLst>
              <a:ext uri="{FF2B5EF4-FFF2-40B4-BE49-F238E27FC236}">
                <a16:creationId xmlns:a16="http://schemas.microsoft.com/office/drawing/2014/main" xmlns="" id="{890B46D4-14CF-3919-C1CD-3EBA0E9190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-1839255">
            <a:off x="8173705" y="8134933"/>
            <a:ext cx="333976" cy="299221"/>
          </a:xfrm>
          <a:prstGeom prst="rect">
            <a:avLst/>
          </a:prstGeom>
        </p:spPr>
      </p:pic>
      <p:pic>
        <p:nvPicPr>
          <p:cNvPr id="11" name="Picture 19">
            <a:extLst>
              <a:ext uri="{FF2B5EF4-FFF2-40B4-BE49-F238E27FC236}">
                <a16:creationId xmlns:a16="http://schemas.microsoft.com/office/drawing/2014/main" xmlns="" id="{EBEF95EE-08A3-024F-5167-33F1FB09BFD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2419102">
            <a:off x="16134941" y="-128243"/>
            <a:ext cx="558673" cy="747564"/>
          </a:xfrm>
          <a:prstGeom prst="rect">
            <a:avLst/>
          </a:prstGeom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xmlns="" id="{892BB6A5-7B56-5C0F-0121-FF6F47877AD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3208208">
            <a:off x="17053505" y="8386267"/>
            <a:ext cx="941917" cy="1269523"/>
          </a:xfrm>
          <a:prstGeom prst="rect">
            <a:avLst/>
          </a:prstGeom>
        </p:spPr>
      </p:pic>
      <p:sp>
        <p:nvSpPr>
          <p:cNvPr id="14" name="Rounded Rectangle 7">
            <a:extLst>
              <a:ext uri="{FF2B5EF4-FFF2-40B4-BE49-F238E27FC236}">
                <a16:creationId xmlns:a16="http://schemas.microsoft.com/office/drawing/2014/main" xmlns="" id="{1257A0D4-2DF6-0FDB-C88E-23A62A8939EB}"/>
              </a:ext>
            </a:extLst>
          </p:cNvPr>
          <p:cNvSpPr/>
          <p:nvPr/>
        </p:nvSpPr>
        <p:spPr>
          <a:xfrm>
            <a:off x="266603" y="1709843"/>
            <a:ext cx="3979270" cy="55401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600" b="1">
                <a:latin typeface="UTM Avo" panose="02040603050506020204" pitchFamily="18" charset="0"/>
                <a:cs typeface="Arial" pitchFamily="34" charset="0"/>
              </a:rPr>
              <a:t>HOẠT ĐỘNG NHÓM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FC0127B3-7A51-75ED-D346-29AAD2F4AC9E}"/>
              </a:ext>
            </a:extLst>
          </p:cNvPr>
          <p:cNvSpPr/>
          <p:nvPr/>
        </p:nvSpPr>
        <p:spPr>
          <a:xfrm>
            <a:off x="887926" y="4136358"/>
            <a:ext cx="5749946" cy="24080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nl-NL" sz="26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Mỗi nhóm chọn một hoạt động </a:t>
            </a:r>
          </a:p>
          <a:p>
            <a:pPr algn="just">
              <a:lnSpc>
                <a:spcPct val="150000"/>
              </a:lnSpc>
            </a:pPr>
            <a:r>
              <a:rPr lang="nl-NL" sz="26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phù hợp với khả năng của nhóm </a:t>
            </a:r>
          </a:p>
          <a:p>
            <a:pPr algn="just">
              <a:lnSpc>
                <a:spcPct val="150000"/>
              </a:lnSpc>
            </a:pPr>
            <a:r>
              <a:rPr lang="nl-NL" sz="26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mình để chuẩn bị chào mừng </a:t>
            </a:r>
          </a:p>
          <a:p>
            <a:pPr algn="just">
              <a:lnSpc>
                <a:spcPct val="150000"/>
              </a:lnSpc>
            </a:pPr>
            <a:r>
              <a:rPr lang="nl-NL" sz="26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Ngày Nhà giáo Việt Nam.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16" name="Picture 2" descr="https://free.vector6.com/wp-content/uploads/2021/03/0000000705-giao-duc-hoc-tap-hoc-sinh-kien-thuc-hoc-nhom-tai-hinh-png-187.png">
            <a:extLst>
              <a:ext uri="{FF2B5EF4-FFF2-40B4-BE49-F238E27FC236}">
                <a16:creationId xmlns:a16="http://schemas.microsoft.com/office/drawing/2014/main" xmlns="" id="{11A39DF1-D724-C3E6-2004-7CEF921A3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695" y="2130626"/>
            <a:ext cx="2187042" cy="1713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9FA137A5-D706-26B4-1E5F-0A898D761D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001" y="1517626"/>
            <a:ext cx="3783597" cy="24510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8A3742B-17E2-7685-9A83-E0324828CDF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6732" y="1709843"/>
            <a:ext cx="3408665" cy="22588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52131163-3CD0-854A-2735-20117E4187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2024" y="4101566"/>
            <a:ext cx="3693437" cy="21400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xmlns="" id="{F22FA190-037A-375E-8AB6-01C6FB55F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409566" y="1719422"/>
            <a:ext cx="7090296" cy="2070199"/>
          </a:xfrm>
          <a:prstGeom prst="rect">
            <a:avLst/>
          </a:prstGeom>
        </p:spPr>
      </p:pic>
      <p:pic>
        <p:nvPicPr>
          <p:cNvPr id="3" name="Picture 5">
            <a:extLst>
              <a:ext uri="{FF2B5EF4-FFF2-40B4-BE49-F238E27FC236}">
                <a16:creationId xmlns:a16="http://schemas.microsoft.com/office/drawing/2014/main" xmlns="" id="{F1C9E260-24FB-D645-F877-1208ACB0940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0946448" y="921493"/>
            <a:ext cx="1001146" cy="795258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xmlns="" id="{81D1F082-E74D-306E-2979-87C4361BDC8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 l="12160" t="17796" r="14927" b="21823"/>
          <a:stretch>
            <a:fillRect/>
          </a:stretch>
        </p:blipFill>
        <p:spPr>
          <a:xfrm rot="-311875">
            <a:off x="11080286" y="949754"/>
            <a:ext cx="784906" cy="650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1CAAD1A-C097-3F3F-7587-7D1E13A1474F}"/>
              </a:ext>
            </a:extLst>
          </p:cNvPr>
          <p:cNvSpPr/>
          <p:nvPr/>
        </p:nvSpPr>
        <p:spPr>
          <a:xfrm>
            <a:off x="4585358" y="1727617"/>
            <a:ext cx="6440605" cy="18078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6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Nói về cảm nhận của em khi tham gia các hoạt động chuẩn bị cho Ngày Nhà giáo Việt Nam. 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FD538D5-22B6-20FD-D85B-ED8A99214CB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8" y="1583028"/>
            <a:ext cx="3899041" cy="2628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455B0871-859E-3D53-BF85-9C77CC45D4B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78" y="4150274"/>
            <a:ext cx="3899041" cy="259191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4BB5FB5-9BA0-2B37-3209-A874BFBBA09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66" y="4123698"/>
            <a:ext cx="4878542" cy="2618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846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oogle Shape;573;p53">
            <a:extLst>
              <a:ext uri="{FF2B5EF4-FFF2-40B4-BE49-F238E27FC236}">
                <a16:creationId xmlns:a16="http://schemas.microsoft.com/office/drawing/2014/main" xmlns="" id="{510AAF81-FDD3-5A64-C17F-ED7C57B6CAA7}"/>
              </a:ext>
            </a:extLst>
          </p:cNvPr>
          <p:cNvGrpSpPr/>
          <p:nvPr/>
        </p:nvGrpSpPr>
        <p:grpSpPr>
          <a:xfrm>
            <a:off x="3394635" y="607652"/>
            <a:ext cx="4245872" cy="1991091"/>
            <a:chOff x="-82425" y="1854000"/>
            <a:chExt cx="1631250" cy="1631525"/>
          </a:xfrm>
        </p:grpSpPr>
        <p:sp>
          <p:nvSpPr>
            <p:cNvPr id="7" name="Google Shape;574;p53">
              <a:extLst>
                <a:ext uri="{FF2B5EF4-FFF2-40B4-BE49-F238E27FC236}">
                  <a16:creationId xmlns:a16="http://schemas.microsoft.com/office/drawing/2014/main" xmlns="" id="{E784ED6E-821B-A347-83FF-DE25637B71E3}"/>
                </a:ext>
              </a:extLst>
            </p:cNvPr>
            <p:cNvSpPr/>
            <p:nvPr/>
          </p:nvSpPr>
          <p:spPr>
            <a:xfrm>
              <a:off x="-72650" y="1864050"/>
              <a:ext cx="1621475" cy="1621475"/>
            </a:xfrm>
            <a:custGeom>
              <a:avLst/>
              <a:gdLst/>
              <a:ahLst/>
              <a:cxnLst/>
              <a:rect l="l" t="t" r="r" b="b"/>
              <a:pathLst>
                <a:path w="64859" h="64859" extrusionOk="0">
                  <a:moveTo>
                    <a:pt x="7060" y="1"/>
                  </a:moveTo>
                  <a:lnTo>
                    <a:pt x="1" y="57794"/>
                  </a:lnTo>
                  <a:lnTo>
                    <a:pt x="57800" y="64858"/>
                  </a:lnTo>
                  <a:lnTo>
                    <a:pt x="64858" y="7060"/>
                  </a:lnTo>
                  <a:lnTo>
                    <a:pt x="58170" y="6238"/>
                  </a:lnTo>
                  <a:lnTo>
                    <a:pt x="58170" y="6238"/>
                  </a:lnTo>
                  <a:cubicBezTo>
                    <a:pt x="59249" y="7937"/>
                    <a:pt x="58324" y="10802"/>
                    <a:pt x="55874" y="10802"/>
                  </a:cubicBezTo>
                  <a:cubicBezTo>
                    <a:pt x="55742" y="10802"/>
                    <a:pt x="55605" y="10794"/>
                    <a:pt x="55465" y="10777"/>
                  </a:cubicBezTo>
                  <a:cubicBezTo>
                    <a:pt x="52716" y="10439"/>
                    <a:pt x="52395" y="7185"/>
                    <a:pt x="53935" y="5721"/>
                  </a:cubicBezTo>
                  <a:lnTo>
                    <a:pt x="48068" y="5008"/>
                  </a:lnTo>
                  <a:lnTo>
                    <a:pt x="48068" y="5008"/>
                  </a:lnTo>
                  <a:cubicBezTo>
                    <a:pt x="48897" y="6661"/>
                    <a:pt x="47978" y="9180"/>
                    <a:pt x="45724" y="9180"/>
                  </a:cubicBezTo>
                  <a:cubicBezTo>
                    <a:pt x="45596" y="9180"/>
                    <a:pt x="45463" y="9172"/>
                    <a:pt x="45325" y="9155"/>
                  </a:cubicBezTo>
                  <a:cubicBezTo>
                    <a:pt x="42784" y="8845"/>
                    <a:pt x="42397" y="5955"/>
                    <a:pt x="43671" y="4464"/>
                  </a:cubicBezTo>
                  <a:lnTo>
                    <a:pt x="37369" y="3702"/>
                  </a:lnTo>
                  <a:lnTo>
                    <a:pt x="37369" y="3702"/>
                  </a:lnTo>
                  <a:cubicBezTo>
                    <a:pt x="37603" y="3974"/>
                    <a:pt x="37782" y="4284"/>
                    <a:pt x="37907" y="4621"/>
                  </a:cubicBezTo>
                  <a:cubicBezTo>
                    <a:pt x="38098" y="5062"/>
                    <a:pt x="38169" y="5547"/>
                    <a:pt x="38109" y="6026"/>
                  </a:cubicBezTo>
                  <a:lnTo>
                    <a:pt x="37929" y="6728"/>
                  </a:lnTo>
                  <a:cubicBezTo>
                    <a:pt x="37487" y="7799"/>
                    <a:pt x="36466" y="8409"/>
                    <a:pt x="35415" y="8409"/>
                  </a:cubicBezTo>
                  <a:cubicBezTo>
                    <a:pt x="34849" y="8409"/>
                    <a:pt x="34274" y="8232"/>
                    <a:pt x="33777" y="7854"/>
                  </a:cubicBezTo>
                  <a:cubicBezTo>
                    <a:pt x="33472" y="7647"/>
                    <a:pt x="33211" y="7392"/>
                    <a:pt x="32998" y="7092"/>
                  </a:cubicBezTo>
                  <a:cubicBezTo>
                    <a:pt x="32558" y="6494"/>
                    <a:pt x="32340" y="5802"/>
                    <a:pt x="32432" y="5051"/>
                  </a:cubicBezTo>
                  <a:cubicBezTo>
                    <a:pt x="32519" y="4333"/>
                    <a:pt x="32884" y="3674"/>
                    <a:pt x="33450" y="3223"/>
                  </a:cubicBezTo>
                  <a:lnTo>
                    <a:pt x="26761" y="2406"/>
                  </a:lnTo>
                  <a:lnTo>
                    <a:pt x="26761" y="2406"/>
                  </a:lnTo>
                  <a:cubicBezTo>
                    <a:pt x="27618" y="4006"/>
                    <a:pt x="26733" y="6506"/>
                    <a:pt x="24519" y="6506"/>
                  </a:cubicBezTo>
                  <a:cubicBezTo>
                    <a:pt x="24398" y="6506"/>
                    <a:pt x="24273" y="6498"/>
                    <a:pt x="24144" y="6483"/>
                  </a:cubicBezTo>
                  <a:cubicBezTo>
                    <a:pt x="21662" y="6178"/>
                    <a:pt x="21303" y="3315"/>
                    <a:pt x="22587" y="1895"/>
                  </a:cubicBezTo>
                  <a:lnTo>
                    <a:pt x="17493" y="1274"/>
                  </a:lnTo>
                  <a:lnTo>
                    <a:pt x="17493" y="1274"/>
                  </a:lnTo>
                  <a:cubicBezTo>
                    <a:pt x="17536" y="1405"/>
                    <a:pt x="17564" y="1541"/>
                    <a:pt x="17585" y="1677"/>
                  </a:cubicBezTo>
                  <a:cubicBezTo>
                    <a:pt x="17607" y="2194"/>
                    <a:pt x="17651" y="2787"/>
                    <a:pt x="17389" y="3266"/>
                  </a:cubicBezTo>
                  <a:cubicBezTo>
                    <a:pt x="17134" y="3729"/>
                    <a:pt x="16927" y="4164"/>
                    <a:pt x="16464" y="4469"/>
                  </a:cubicBezTo>
                  <a:cubicBezTo>
                    <a:pt x="16002" y="4779"/>
                    <a:pt x="15577" y="5030"/>
                    <a:pt x="15011" y="5089"/>
                  </a:cubicBezTo>
                  <a:cubicBezTo>
                    <a:pt x="14876" y="5109"/>
                    <a:pt x="14739" y="5118"/>
                    <a:pt x="14603" y="5118"/>
                  </a:cubicBezTo>
                  <a:cubicBezTo>
                    <a:pt x="14237" y="5118"/>
                    <a:pt x="13872" y="5049"/>
                    <a:pt x="13531" y="4910"/>
                  </a:cubicBezTo>
                  <a:cubicBezTo>
                    <a:pt x="11838" y="4213"/>
                    <a:pt x="11256" y="2112"/>
                    <a:pt x="12355" y="648"/>
                  </a:cubicBezTo>
                  <a:lnTo>
                    <a:pt x="7060" y="1"/>
                  </a:lnTo>
                  <a:close/>
                </a:path>
              </a:pathLst>
            </a:custGeom>
            <a:solidFill>
              <a:schemeClr val="dk1">
                <a:alpha val="26789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>
                <a:latin typeface="UTM Avo" panose="02040603050506020204" pitchFamily="18" charset="0"/>
              </a:endParaRPr>
            </a:p>
          </p:txBody>
        </p:sp>
        <p:sp>
          <p:nvSpPr>
            <p:cNvPr id="8" name="Google Shape;575;p53">
              <a:extLst>
                <a:ext uri="{FF2B5EF4-FFF2-40B4-BE49-F238E27FC236}">
                  <a16:creationId xmlns:a16="http://schemas.microsoft.com/office/drawing/2014/main" xmlns="" id="{8BE6F951-4252-0CA0-ADF0-C5AD19496756}"/>
                </a:ext>
              </a:extLst>
            </p:cNvPr>
            <p:cNvSpPr/>
            <p:nvPr/>
          </p:nvSpPr>
          <p:spPr>
            <a:xfrm>
              <a:off x="-82425" y="1854000"/>
              <a:ext cx="1621450" cy="1621725"/>
            </a:xfrm>
            <a:custGeom>
              <a:avLst/>
              <a:gdLst/>
              <a:ahLst/>
              <a:cxnLst/>
              <a:rect l="l" t="t" r="r" b="b"/>
              <a:pathLst>
                <a:path w="64858" h="64869" extrusionOk="0">
                  <a:moveTo>
                    <a:pt x="7064" y="0"/>
                  </a:moveTo>
                  <a:lnTo>
                    <a:pt x="0" y="57810"/>
                  </a:lnTo>
                  <a:lnTo>
                    <a:pt x="57799" y="64868"/>
                  </a:lnTo>
                  <a:lnTo>
                    <a:pt x="64857" y="7064"/>
                  </a:lnTo>
                  <a:lnTo>
                    <a:pt x="58169" y="6248"/>
                  </a:lnTo>
                  <a:lnTo>
                    <a:pt x="58169" y="6248"/>
                  </a:lnTo>
                  <a:cubicBezTo>
                    <a:pt x="59248" y="7947"/>
                    <a:pt x="58323" y="10812"/>
                    <a:pt x="55873" y="10812"/>
                  </a:cubicBezTo>
                  <a:cubicBezTo>
                    <a:pt x="55741" y="10812"/>
                    <a:pt x="55605" y="10804"/>
                    <a:pt x="55464" y="10787"/>
                  </a:cubicBezTo>
                  <a:cubicBezTo>
                    <a:pt x="52715" y="10449"/>
                    <a:pt x="52394" y="7195"/>
                    <a:pt x="53935" y="5731"/>
                  </a:cubicBezTo>
                  <a:lnTo>
                    <a:pt x="48068" y="5018"/>
                  </a:lnTo>
                  <a:lnTo>
                    <a:pt x="48068" y="5018"/>
                  </a:lnTo>
                  <a:cubicBezTo>
                    <a:pt x="48897" y="6671"/>
                    <a:pt x="47982" y="9190"/>
                    <a:pt x="45724" y="9190"/>
                  </a:cubicBezTo>
                  <a:cubicBezTo>
                    <a:pt x="45595" y="9190"/>
                    <a:pt x="45462" y="9182"/>
                    <a:pt x="45325" y="9165"/>
                  </a:cubicBezTo>
                  <a:cubicBezTo>
                    <a:pt x="42783" y="8849"/>
                    <a:pt x="42397" y="5965"/>
                    <a:pt x="43670" y="4474"/>
                  </a:cubicBezTo>
                  <a:lnTo>
                    <a:pt x="37368" y="3701"/>
                  </a:lnTo>
                  <a:lnTo>
                    <a:pt x="37368" y="3701"/>
                  </a:lnTo>
                  <a:cubicBezTo>
                    <a:pt x="37602" y="3973"/>
                    <a:pt x="37781" y="4289"/>
                    <a:pt x="37907" y="4621"/>
                  </a:cubicBezTo>
                  <a:cubicBezTo>
                    <a:pt x="38097" y="5061"/>
                    <a:pt x="38168" y="5551"/>
                    <a:pt x="38108" y="6025"/>
                  </a:cubicBezTo>
                  <a:cubicBezTo>
                    <a:pt x="38048" y="6264"/>
                    <a:pt x="37988" y="6498"/>
                    <a:pt x="37928" y="6732"/>
                  </a:cubicBezTo>
                  <a:cubicBezTo>
                    <a:pt x="37486" y="7801"/>
                    <a:pt x="36463" y="8410"/>
                    <a:pt x="35412" y="8410"/>
                  </a:cubicBezTo>
                  <a:cubicBezTo>
                    <a:pt x="34846" y="8410"/>
                    <a:pt x="34272" y="8234"/>
                    <a:pt x="33776" y="7859"/>
                  </a:cubicBezTo>
                  <a:cubicBezTo>
                    <a:pt x="33471" y="7652"/>
                    <a:pt x="33210" y="7396"/>
                    <a:pt x="32998" y="7097"/>
                  </a:cubicBezTo>
                  <a:cubicBezTo>
                    <a:pt x="32557" y="6498"/>
                    <a:pt x="32339" y="5802"/>
                    <a:pt x="32432" y="5056"/>
                  </a:cubicBezTo>
                  <a:cubicBezTo>
                    <a:pt x="32519" y="4332"/>
                    <a:pt x="32889" y="3679"/>
                    <a:pt x="33455" y="3222"/>
                  </a:cubicBezTo>
                  <a:lnTo>
                    <a:pt x="26766" y="2406"/>
                  </a:lnTo>
                  <a:lnTo>
                    <a:pt x="26766" y="2406"/>
                  </a:lnTo>
                  <a:cubicBezTo>
                    <a:pt x="27623" y="4005"/>
                    <a:pt x="26737" y="6505"/>
                    <a:pt x="24523" y="6505"/>
                  </a:cubicBezTo>
                  <a:cubicBezTo>
                    <a:pt x="24402" y="6505"/>
                    <a:pt x="24277" y="6497"/>
                    <a:pt x="24148" y="6482"/>
                  </a:cubicBezTo>
                  <a:cubicBezTo>
                    <a:pt x="21666" y="6177"/>
                    <a:pt x="21307" y="3320"/>
                    <a:pt x="22592" y="1899"/>
                  </a:cubicBezTo>
                  <a:lnTo>
                    <a:pt x="17497" y="1274"/>
                  </a:lnTo>
                  <a:lnTo>
                    <a:pt x="17497" y="1274"/>
                  </a:lnTo>
                  <a:cubicBezTo>
                    <a:pt x="17541" y="1410"/>
                    <a:pt x="17568" y="1540"/>
                    <a:pt x="17590" y="1676"/>
                  </a:cubicBezTo>
                  <a:cubicBezTo>
                    <a:pt x="17612" y="2193"/>
                    <a:pt x="17655" y="2787"/>
                    <a:pt x="17394" y="3265"/>
                  </a:cubicBezTo>
                  <a:cubicBezTo>
                    <a:pt x="17138" y="3728"/>
                    <a:pt x="16931" y="4163"/>
                    <a:pt x="16469" y="4474"/>
                  </a:cubicBezTo>
                  <a:cubicBezTo>
                    <a:pt x="16006" y="4778"/>
                    <a:pt x="15582" y="5029"/>
                    <a:pt x="15016" y="5089"/>
                  </a:cubicBezTo>
                  <a:cubicBezTo>
                    <a:pt x="14879" y="5110"/>
                    <a:pt x="14741" y="5120"/>
                    <a:pt x="14604" y="5120"/>
                  </a:cubicBezTo>
                  <a:cubicBezTo>
                    <a:pt x="14238" y="5120"/>
                    <a:pt x="13875" y="5047"/>
                    <a:pt x="13535" y="4909"/>
                  </a:cubicBezTo>
                  <a:cubicBezTo>
                    <a:pt x="11843" y="4218"/>
                    <a:pt x="11260" y="2112"/>
                    <a:pt x="12360" y="648"/>
                  </a:cubicBezTo>
                  <a:lnTo>
                    <a:pt x="7064" y="0"/>
                  </a:lnTo>
                  <a:close/>
                </a:path>
              </a:pathLst>
            </a:cu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600">
                <a:latin typeface="UTM Avo" panose="02040603050506020204" pitchFamily="18" charset="0"/>
              </a:endParaRP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887C6C-A46E-3126-F30D-0481C3EC842E}"/>
              </a:ext>
            </a:extLst>
          </p:cNvPr>
          <p:cNvSpPr txBox="1"/>
          <p:nvPr/>
        </p:nvSpPr>
        <p:spPr>
          <a:xfrm>
            <a:off x="4108771" y="726646"/>
            <a:ext cx="2655434" cy="1557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200000"/>
              </a:lnSpc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HƯỚNG DẪN</a:t>
            </a:r>
          </a:p>
          <a:p>
            <a:pPr algn="ctr">
              <a:lnSpc>
                <a:spcPct val="200000"/>
              </a:lnSpc>
            </a:pPr>
            <a:r>
              <a:rPr lang="en-US" sz="2600" b="1" dirty="0">
                <a:solidFill>
                  <a:schemeClr val="tx1"/>
                </a:solidFill>
                <a:latin typeface="UTM Avo" panose="02040603050506020204" pitchFamily="18" charset="0"/>
                <a:cs typeface="Arial" pitchFamily="34" charset="0"/>
              </a:rPr>
              <a:t>VỀ NHÀ</a:t>
            </a:r>
          </a:p>
        </p:txBody>
      </p:sp>
      <p:sp>
        <p:nvSpPr>
          <p:cNvPr id="11" name="Rounded Rectangle 20">
            <a:extLst>
              <a:ext uri="{FF2B5EF4-FFF2-40B4-BE49-F238E27FC236}">
                <a16:creationId xmlns:a16="http://schemas.microsoft.com/office/drawing/2014/main" xmlns="" id="{0570B0EE-C2FF-27B0-92A9-0576D67474DC}"/>
              </a:ext>
            </a:extLst>
          </p:cNvPr>
          <p:cNvSpPr/>
          <p:nvPr/>
        </p:nvSpPr>
        <p:spPr>
          <a:xfrm>
            <a:off x="2347569" y="3085022"/>
            <a:ext cx="8162652" cy="1236071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571500" indent="-5715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6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Kể với người thân những sự kiện diễn ra ở trường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12" name="Rounded Rectangle 22">
            <a:extLst>
              <a:ext uri="{FF2B5EF4-FFF2-40B4-BE49-F238E27FC236}">
                <a16:creationId xmlns:a16="http://schemas.microsoft.com/office/drawing/2014/main" xmlns="" id="{8763D75B-0EC6-FEEB-A97B-BD8C0DA8669D}"/>
              </a:ext>
            </a:extLst>
          </p:cNvPr>
          <p:cNvSpPr/>
          <p:nvPr/>
        </p:nvSpPr>
        <p:spPr>
          <a:xfrm>
            <a:off x="2377115" y="4528233"/>
            <a:ext cx="8251439" cy="1722115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ctr">
              <a:lnSpc>
                <a:spcPct val="150000"/>
              </a:lnSpc>
              <a:buFont typeface="Wingdings" pitchFamily="2" charset="2"/>
              <a:buChar char="Ø"/>
            </a:pPr>
            <a:r>
              <a:rPr lang="nl-NL" sz="2600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Cùng các bạn trong nhóm chuẩn bị hoạt động mà nhóm em đã đăng kí trước lớp.</a:t>
            </a:r>
            <a:endParaRPr lang="en-US" sz="2600" dirty="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13" name="Picture 2" descr="Trẻ Em, Học Tập, Học Bài, Giáo Dục, Tải hình PNG 91 - Free.Vector6.com">
            <a:extLst>
              <a:ext uri="{FF2B5EF4-FFF2-40B4-BE49-F238E27FC236}">
                <a16:creationId xmlns:a16="http://schemas.microsoft.com/office/drawing/2014/main" xmlns="" id="{0AABDCA4-077C-98C1-7831-61A21BA9D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416" y="965026"/>
            <a:ext cx="2631756" cy="2061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84;p1">
            <a:extLst>
              <a:ext uri="{FF2B5EF4-FFF2-40B4-BE49-F238E27FC236}">
                <a16:creationId xmlns:a16="http://schemas.microsoft.com/office/drawing/2014/main" xmlns="" id="{46ADC6F7-43DF-B474-97C7-3830BEB9AB71}"/>
              </a:ext>
            </a:extLst>
          </p:cNvPr>
          <p:cNvSpPr/>
          <p:nvPr/>
        </p:nvSpPr>
        <p:spPr>
          <a:xfrm>
            <a:off x="4540957" y="3585180"/>
            <a:ext cx="2944537" cy="295847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1764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pic>
        <p:nvPicPr>
          <p:cNvPr id="3" name="Google Shape;85;p1">
            <a:extLst>
              <a:ext uri="{FF2B5EF4-FFF2-40B4-BE49-F238E27FC236}">
                <a16:creationId xmlns:a16="http://schemas.microsoft.com/office/drawing/2014/main" xmlns="" id="{DA9F90AC-AF76-1329-68BD-ADE250A20C5B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01956" y="3753145"/>
            <a:ext cx="2622541" cy="2622541"/>
          </a:xfrm>
          <a:prstGeom prst="roundRect">
            <a:avLst>
              <a:gd name="adj" fmla="val 16667"/>
            </a:avLst>
          </a:prstGeom>
          <a:noFill/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4" name="Google Shape;86;p1">
            <a:extLst>
              <a:ext uri="{FF2B5EF4-FFF2-40B4-BE49-F238E27FC236}">
                <a16:creationId xmlns:a16="http://schemas.microsoft.com/office/drawing/2014/main" xmlns="" id="{FE6F4DF9-2B56-BCEE-CB52-6E2CDFF075CF}"/>
              </a:ext>
            </a:extLst>
          </p:cNvPr>
          <p:cNvSpPr txBox="1"/>
          <p:nvPr/>
        </p:nvSpPr>
        <p:spPr>
          <a:xfrm>
            <a:off x="454403" y="574846"/>
            <a:ext cx="11367083" cy="1477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Để kết nối cộng đồng giáo viên và nhận thêm nhiều tài liệu giảng dạy, 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mời quý thầy cô tham gia Group Facebook</a:t>
            </a:r>
            <a:endParaRPr>
              <a:latin typeface="UTM Avo" panose="02040603050506020204" pitchFamily="18" charset="0"/>
            </a:endParaRPr>
          </a:p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theo đường link:  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5" name="Google Shape;87;p1">
            <a:extLst>
              <a:ext uri="{FF2B5EF4-FFF2-40B4-BE49-F238E27FC236}">
                <a16:creationId xmlns:a16="http://schemas.microsoft.com/office/drawing/2014/main" xmlns="" id="{1558CF37-1F8A-0D2A-4610-DAB72F3666CF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>
              <a:gd name="adj" fmla="val 16667"/>
            </a:avLst>
          </a:prstGeom>
          <a:solidFill>
            <a:srgbClr val="FBE4D4"/>
          </a:solidFill>
          <a:ln w="12700" cap="flat" cmpd="sng">
            <a:solidFill>
              <a:srgbClr val="C55A1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88;p1">
            <a:hlinkClick r:id="rId4"/>
            <a:extLst>
              <a:ext uri="{FF2B5EF4-FFF2-40B4-BE49-F238E27FC236}">
                <a16:creationId xmlns:a16="http://schemas.microsoft.com/office/drawing/2014/main" xmlns="" id="{CDAAFA93-0805-164E-8FAA-B6A33FFDBEC9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sng" strike="noStrike" cap="none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Hoc10 – Đồng hành cùng giáo viên tiểu học</a:t>
            </a:r>
            <a:endParaRPr>
              <a:latin typeface="UTM Avo" panose="02040603050506020204" pitchFamily="18" charset="0"/>
            </a:endParaRPr>
          </a:p>
        </p:txBody>
      </p:sp>
      <p:sp>
        <p:nvSpPr>
          <p:cNvPr id="7" name="Google Shape;89;p1">
            <a:extLst>
              <a:ext uri="{FF2B5EF4-FFF2-40B4-BE49-F238E27FC236}">
                <a16:creationId xmlns:a16="http://schemas.microsoft.com/office/drawing/2014/main" xmlns="" id="{D4293F9C-9064-705B-EFC5-23373BBE6B6D}"/>
              </a:ext>
            </a:extLst>
          </p:cNvPr>
          <p:cNvSpPr txBox="1"/>
          <p:nvPr/>
        </p:nvSpPr>
        <p:spPr>
          <a:xfrm>
            <a:off x="4011326" y="2381351"/>
            <a:ext cx="4321723" cy="5539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rgbClr val="833C0B"/>
                </a:solidFill>
                <a:latin typeface="UTM Avo" panose="02040603050506020204" pitchFamily="18" charset="0"/>
                <a:sym typeface="Arial"/>
              </a:rPr>
              <a:t>Hoặc truy cập qua QR code</a:t>
            </a:r>
            <a:endParaRPr>
              <a:latin typeface="UTM Avo" panose="02040603050506020204" pitchFamily="18" charset="0"/>
            </a:endParaRPr>
          </a:p>
        </p:txBody>
      </p:sp>
      <p:pic>
        <p:nvPicPr>
          <p:cNvPr id="8" name="Google Shape;90;p1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xmlns="" id="{171FC1E3-DF47-B35D-A0AE-33DD4A157CB4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-5400000">
            <a:off x="5444625" y="2851979"/>
            <a:ext cx="1053311" cy="74902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04754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FE0A47F-DE0D-4AFB-A019-3B65ECEF2308}"/>
              </a:ext>
            </a:extLst>
          </p:cNvPr>
          <p:cNvSpPr/>
          <p:nvPr/>
        </p:nvSpPr>
        <p:spPr>
          <a:xfrm>
            <a:off x="5389609" y="939800"/>
            <a:ext cx="6676829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TRÒ CH</a:t>
            </a:r>
            <a:r>
              <a:rPr kumimoji="0" lang="vi-VN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Ơ</a:t>
            </a:r>
            <a:r>
              <a:rPr kumimoji="0" lang="en-US" sz="3600" b="1" i="0" u="none" strike="noStrike" kern="1200" cap="none" spc="0" normalizeH="0" baseline="0" noProof="0" dirty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C0504D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I HỘP QUÀ BÍ MẬT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xmlns="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61927" y="-800100"/>
            <a:ext cx="609600" cy="609600"/>
          </a:xfrm>
          <a:prstGeom prst="rect">
            <a:avLst/>
          </a:prstGeom>
        </p:spPr>
      </p:pic>
      <p:pic>
        <p:nvPicPr>
          <p:cNvPr id="21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13547" y="1268046"/>
            <a:ext cx="6100597" cy="5873849"/>
          </a:xfrm>
          <a:prstGeom prst="rect">
            <a:avLst/>
          </a:prstGeom>
        </p:spPr>
      </p:pic>
      <p:pic>
        <p:nvPicPr>
          <p:cNvPr id="22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676400" y="2362200"/>
            <a:ext cx="2571277" cy="3170857"/>
          </a:xfrm>
          <a:prstGeom prst="rect">
            <a:avLst/>
          </a:prstGeom>
        </p:spPr>
      </p:pic>
      <p:pic>
        <p:nvPicPr>
          <p:cNvPr id="23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2524263">
            <a:off x="4314737" y="2328682"/>
            <a:ext cx="634580" cy="444206"/>
          </a:xfrm>
          <a:prstGeom prst="rect">
            <a:avLst/>
          </a:prstGeom>
        </p:spPr>
      </p:pic>
      <p:pic>
        <p:nvPicPr>
          <p:cNvPr id="24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-7480614">
            <a:off x="1561473" y="5584246"/>
            <a:ext cx="634580" cy="444206"/>
          </a:xfrm>
          <a:prstGeom prst="rect">
            <a:avLst/>
          </a:prstGeom>
        </p:spPr>
      </p:pic>
      <p:pic>
        <p:nvPicPr>
          <p:cNvPr id="25" name="Picture 24">
            <a:hlinkClick r:id="rId12" action="ppaction://hlinksldjump"/>
            <a:extLst>
              <a:ext uri="{FF2B5EF4-FFF2-40B4-BE49-F238E27FC236}">
                <a16:creationId xmlns:a16="http://schemas.microsoft.com/office/drawing/2014/main" xmlns="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7337" y="4450038"/>
            <a:ext cx="1969179" cy="1743607"/>
          </a:xfrm>
          <a:prstGeom prst="rect">
            <a:avLst/>
          </a:prstGeom>
        </p:spPr>
      </p:pic>
      <p:pic>
        <p:nvPicPr>
          <p:cNvPr id="26" name="Picture 25">
            <a:hlinkClick r:id="" action="ppaction://noaction"/>
            <a:extLst>
              <a:ext uri="{FF2B5EF4-FFF2-40B4-BE49-F238E27FC236}">
                <a16:creationId xmlns:a16="http://schemas.microsoft.com/office/drawing/2014/main" xmlns="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1612" y="3937927"/>
            <a:ext cx="2060627" cy="1383912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FD9C885A-F205-6B6F-115B-000409484C8E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8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4.93827E-6 L 4.58333E-6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xmlns="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0571" y="274523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8" y="4860842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3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xmlns="" id="{6FCD71A2-4BFE-4953-931C-BECE5B4A1D66}"/>
              </a:ext>
            </a:extLst>
          </p:cNvPr>
          <p:cNvSpPr/>
          <p:nvPr/>
        </p:nvSpPr>
        <p:spPr>
          <a:xfrm>
            <a:off x="9926541" y="3920235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nhận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10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điểm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xmlns="" id="{A468FF43-48BE-45C8-AE0E-72371E21D00D}"/>
              </a:ext>
            </a:extLst>
          </p:cNvPr>
          <p:cNvSpPr/>
          <p:nvPr/>
        </p:nvSpPr>
        <p:spPr>
          <a:xfrm>
            <a:off x="508001" y="275771"/>
            <a:ext cx="9622971" cy="1727200"/>
          </a:xfrm>
          <a:prstGeom prst="foldedCorner">
            <a:avLst/>
          </a:prstGeom>
          <a:solidFill>
            <a:schemeClr val="accent1">
              <a:lumMod val="60000"/>
              <a:lumOff val="4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Theo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ý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nghĩa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của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ngày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Nhà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giáo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Việt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Nam 20-11 là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gì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xmlns="" id="{02105D08-1F14-416F-86C2-51DFEA1D8826}"/>
              </a:ext>
            </a:extLst>
          </p:cNvPr>
          <p:cNvSpPr/>
          <p:nvPr/>
        </p:nvSpPr>
        <p:spPr>
          <a:xfrm>
            <a:off x="507998" y="2131123"/>
            <a:ext cx="10305314" cy="1127467"/>
          </a:xfrm>
          <a:prstGeom prst="foldedCorner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tri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ân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công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lao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dạy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học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của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Thầy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Cô</a:t>
            </a:r>
            <a:r>
              <a:rPr lang="en-US" sz="3200" kern="1200" dirty="0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kern="1200" dirty="0" err="1">
                <a:solidFill>
                  <a:srgbClr val="002060"/>
                </a:solidFill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rPr>
              <a:t>giáo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8A1AF95E-ACBD-46E9-8F43-1F6D65A0D221}"/>
              </a:ext>
            </a:extLst>
          </p:cNvPr>
          <p:cNvSpPr/>
          <p:nvPr/>
        </p:nvSpPr>
        <p:spPr>
          <a:xfrm rot="5600923">
            <a:off x="2831325" y="4994113"/>
            <a:ext cx="2438331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xmlns="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9" cy="899515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GO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1" y="5457467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xmlns="" id="{9A9D8C94-FF71-4542-A1F8-47F84D77E78E}"/>
              </a:ext>
            </a:extLst>
          </p:cNvPr>
          <p:cNvSpPr/>
          <p:nvPr/>
        </p:nvSpPr>
        <p:spPr>
          <a:xfrm>
            <a:off x="4025901" y="4194326"/>
            <a:ext cx="154407" cy="154407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9" y="5154121"/>
            <a:ext cx="1164057" cy="1275987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xmlns="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972260"/>
            <a:ext cx="1164057" cy="1275987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5" y="3437713"/>
            <a:ext cx="777979" cy="768643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xmlns="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6" y="3664879"/>
            <a:ext cx="880161" cy="843195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xmlns="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2" y="3919038"/>
            <a:ext cx="495300" cy="438151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xmlns="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4" y="3822036"/>
            <a:ext cx="714375" cy="1190625"/>
          </a:xfrm>
          <a:prstGeom prst="rect">
            <a:avLst/>
          </a:prstGeom>
        </p:spPr>
      </p:pic>
      <p:pic>
        <p:nvPicPr>
          <p:cNvPr id="2" name="Picture 1" descr="Logo, company name&#10;&#10;Description automatically generated">
            <a:extLst>
              <a:ext uri="{FF2B5EF4-FFF2-40B4-BE49-F238E27FC236}">
                <a16:creationId xmlns:a16="http://schemas.microsoft.com/office/drawing/2014/main" xmlns="" id="{2AF4ED0F-2076-E9A6-7452-0E9EE870F20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14541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981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3" name="chimes.wav"/>
          </p:stSnd>
        </p:sndAc>
      </p:transition>
    </mc:Choice>
    <mc:Fallback xmlns="">
      <p:transition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xmlns="" id="{D02D2A90-58C1-6E51-D03F-048C552F77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465986" y="1634771"/>
            <a:ext cx="720627" cy="677390"/>
          </a:xfrm>
          <a:prstGeom prst="rect">
            <a:avLst/>
          </a:prstGeom>
        </p:spPr>
      </p:pic>
      <p:pic>
        <p:nvPicPr>
          <p:cNvPr id="3" name="Picture 8">
            <a:extLst>
              <a:ext uri="{FF2B5EF4-FFF2-40B4-BE49-F238E27FC236}">
                <a16:creationId xmlns:a16="http://schemas.microsoft.com/office/drawing/2014/main" xmlns="" id="{0CF531E2-2A5D-152E-F61E-6B3BCAA453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l="12160" t="17796" r="14927" b="21823"/>
          <a:stretch>
            <a:fillRect/>
          </a:stretch>
        </p:blipFill>
        <p:spPr>
          <a:xfrm rot="-311875">
            <a:off x="610460" y="1794723"/>
            <a:ext cx="431681" cy="357486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766F0237-E2EB-3937-2145-3866AB45096A}"/>
              </a:ext>
            </a:extLst>
          </p:cNvPr>
          <p:cNvSpPr/>
          <p:nvPr/>
        </p:nvSpPr>
        <p:spPr>
          <a:xfrm>
            <a:off x="1246823" y="1537633"/>
            <a:ext cx="9674117" cy="11272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2400" b="1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5. Một số hoạt động học sinh có thể làm để chào </a:t>
            </a:r>
            <a:r>
              <a:rPr lang="nl-NL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mừng</a:t>
            </a:r>
            <a:r>
              <a:rPr lang="nl-NL" sz="2400" b="1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</a:t>
            </a:r>
            <a:r>
              <a:rPr lang="nl-NL" sz="2400" b="1" dirty="0" err="1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ngày</a:t>
            </a:r>
            <a:r>
              <a:rPr lang="nl-NL" sz="2400" b="1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 Nhà giáo Việt Nam</a:t>
            </a:r>
            <a:endParaRPr lang="en-US" sz="2400" dirty="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8C8FACCD-1323-9A9B-F5B7-CB3DB317F79A}"/>
              </a:ext>
            </a:extLst>
          </p:cNvPr>
          <p:cNvSpPr/>
          <p:nvPr/>
        </p:nvSpPr>
        <p:spPr>
          <a:xfrm>
            <a:off x="1110704" y="2875398"/>
            <a:ext cx="13138628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1900" i="1" dirty="0">
                <a:solidFill>
                  <a:srgbClr val="002060"/>
                </a:solidFill>
                <a:latin typeface="UTM Avo" panose="02040603050506020204" pitchFamily="18" charset="0"/>
                <a:cs typeface="Arial" pitchFamily="34" charset="0"/>
              </a:rPr>
              <a:t>Hãy kể tên một số hoạt động các em có thể làm để chuẩn bị cho Ngày nhà giáo Việt Nam.</a:t>
            </a:r>
            <a:endParaRPr lang="en-US" sz="1900" i="1" dirty="0">
              <a:solidFill>
                <a:srgbClr val="002060"/>
              </a:solidFill>
              <a:latin typeface="UTM Avo" panose="02040603050506020204" pitchFamily="18" charset="0"/>
              <a:cs typeface="Arial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D3A89CA-3BBE-3B6B-2DD5-787DF157EF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704" y="3440170"/>
            <a:ext cx="2386094" cy="21142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D3D47684-D30F-643F-4BD1-19C95783B36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695" y="3429000"/>
            <a:ext cx="2393229" cy="221938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F119956C-5520-C2CE-8DA4-AA1CA7E058E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821" y="3558702"/>
            <a:ext cx="2320340" cy="20996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B79E2462-0422-DA49-F469-82D2FE685D6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7377" y="3558702"/>
            <a:ext cx="2103563" cy="2194508"/>
          </a:xfrm>
          <a:prstGeom prst="rect">
            <a:avLst/>
          </a:prstGeom>
        </p:spPr>
      </p:pic>
      <p:sp>
        <p:nvSpPr>
          <p:cNvPr id="14" name="Rounded Rectangle 11">
            <a:extLst>
              <a:ext uri="{FF2B5EF4-FFF2-40B4-BE49-F238E27FC236}">
                <a16:creationId xmlns:a16="http://schemas.microsoft.com/office/drawing/2014/main" xmlns="" id="{4DC2D08A-5B7B-B314-8C92-64EEE3E15AEC}"/>
              </a:ext>
            </a:extLst>
          </p:cNvPr>
          <p:cNvSpPr/>
          <p:nvPr/>
        </p:nvSpPr>
        <p:spPr>
          <a:xfrm>
            <a:off x="1321909" y="5768638"/>
            <a:ext cx="1963683" cy="79877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itchFamily="34" charset="0"/>
              </a:rPr>
              <a:t>BIỂU DIỄN VĂN NGHỆ</a:t>
            </a:r>
          </a:p>
        </p:txBody>
      </p:sp>
      <p:sp>
        <p:nvSpPr>
          <p:cNvPr id="15" name="Rounded Rectangle 18">
            <a:extLst>
              <a:ext uri="{FF2B5EF4-FFF2-40B4-BE49-F238E27FC236}">
                <a16:creationId xmlns:a16="http://schemas.microsoft.com/office/drawing/2014/main" xmlns="" id="{B03FDF82-6417-717D-7C83-78B145656A0F}"/>
              </a:ext>
            </a:extLst>
          </p:cNvPr>
          <p:cNvSpPr/>
          <p:nvPr/>
        </p:nvSpPr>
        <p:spPr>
          <a:xfrm>
            <a:off x="3793445" y="5839560"/>
            <a:ext cx="2137727" cy="69240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itchFamily="34" charset="0"/>
              </a:rPr>
              <a:t>LÀM THIỆP CHÚC MỪNG</a:t>
            </a:r>
          </a:p>
        </p:txBody>
      </p:sp>
      <p:sp>
        <p:nvSpPr>
          <p:cNvPr id="16" name="Rounded Rectangle 19">
            <a:extLst>
              <a:ext uri="{FF2B5EF4-FFF2-40B4-BE49-F238E27FC236}">
                <a16:creationId xmlns:a16="http://schemas.microsoft.com/office/drawing/2014/main" xmlns="" id="{57EE5047-46B2-7B40-D1AD-DADC3F7B2734}"/>
              </a:ext>
            </a:extLst>
          </p:cNvPr>
          <p:cNvSpPr/>
          <p:nvPr/>
        </p:nvSpPr>
        <p:spPr>
          <a:xfrm>
            <a:off x="6410434" y="5798958"/>
            <a:ext cx="2137727" cy="73813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itchFamily="34" charset="0"/>
              </a:rPr>
              <a:t>TRANG TRÍ LỚP HỌC</a:t>
            </a:r>
          </a:p>
        </p:txBody>
      </p:sp>
      <p:sp>
        <p:nvSpPr>
          <p:cNvPr id="17" name="Rounded Rectangle 21">
            <a:extLst>
              <a:ext uri="{FF2B5EF4-FFF2-40B4-BE49-F238E27FC236}">
                <a16:creationId xmlns:a16="http://schemas.microsoft.com/office/drawing/2014/main" xmlns="" id="{C9165D5B-EC48-D6F5-04B7-0BC9CDE42D34}"/>
              </a:ext>
            </a:extLst>
          </p:cNvPr>
          <p:cNvSpPr/>
          <p:nvPr/>
        </p:nvSpPr>
        <p:spPr>
          <a:xfrm>
            <a:off x="8929144" y="5812866"/>
            <a:ext cx="2137727" cy="71031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UTM Avo" panose="02040603050506020204" pitchFamily="18" charset="0"/>
                <a:cs typeface="Arial" pitchFamily="34" charset="0"/>
              </a:rPr>
              <a:t>LÀM BÁO TƯỜNG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4" grpId="0" animBg="1"/>
      <p:bldP spid="15" grpId="0" animBg="1"/>
      <p:bldP spid="16" grpId="0" animBg="1"/>
      <p:bldP spid="1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alphaModFix amt="62000"/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vong quay"/>
          <p:cNvGrpSpPr/>
          <p:nvPr/>
        </p:nvGrpSpPr>
        <p:grpSpPr>
          <a:xfrm>
            <a:off x="5825983" y="323960"/>
            <a:ext cx="5042125" cy="5036855"/>
            <a:chOff x="5425622" y="113954"/>
            <a:chExt cx="5834378" cy="582828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5622" y="113954"/>
              <a:ext cx="5834378" cy="58282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 rot="14949661">
              <a:off x="6674685" y="126928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 rot="12232592">
              <a:off x="5742637" y="2184872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 rot="17590276">
              <a:off x="8020996" y="126636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 rot="20155085">
              <a:off x="9037343" y="19914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 rot="9501114">
              <a:off x="5685017" y="352466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 rot="6703311">
              <a:off x="6660976" y="4492996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 rot="3829829">
              <a:off x="8019634" y="4485091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 rot="1321648">
              <a:off x="8940448" y="3556175"/>
              <a:ext cx="2025648" cy="67665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</a:p>
          </p:txBody>
        </p:sp>
      </p:grpSp>
      <p:sp>
        <p:nvSpPr>
          <p:cNvPr id="23" name="Isosceles Triangle 2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5" name="quay dung"/>
          <p:cNvSpPr/>
          <p:nvPr/>
        </p:nvSpPr>
        <p:spPr>
          <a:xfrm>
            <a:off x="6998072" y="5616411"/>
            <a:ext cx="2704012" cy="849085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PLAY</a:t>
            </a: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635358" y="235886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133275" y="235886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1635358" y="38336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3133275" y="3833655"/>
            <a:ext cx="1337688" cy="1337688"/>
          </a:xfrm>
          <a:prstGeom prst="roundRect">
            <a:avLst/>
          </a:prstGeom>
          <a:solidFill>
            <a:srgbClr val="92D05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  <a:endParaRPr kumimoji="0" lang="vi-VN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41" name="Rectangle 40">
            <a:hlinkClick r:id="rId11" action="ppaction://hlinksldjump"/>
          </p:cNvPr>
          <p:cNvSpPr/>
          <p:nvPr/>
        </p:nvSpPr>
        <p:spPr>
          <a:xfrm>
            <a:off x="616740" y="95110"/>
            <a:ext cx="5121915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807" y="845531"/>
            <a:ext cx="495300" cy="43815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9739" y="1207472"/>
            <a:ext cx="495300" cy="43815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9150" y="680278"/>
            <a:ext cx="495300" cy="43815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881" y="66380"/>
            <a:ext cx="1475511" cy="1514118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1952" y="2255676"/>
            <a:ext cx="1354214" cy="1155064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714152" y="-693733"/>
            <a:ext cx="609600" cy="6096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61" name="Isosceles Triangle 60"/>
          <p:cNvSpPr/>
          <p:nvPr/>
        </p:nvSpPr>
        <p:spPr>
          <a:xfrm rot="16200000">
            <a:off x="10840537" y="2330646"/>
            <a:ext cx="605716" cy="1320071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1351621" y="2586449"/>
            <a:ext cx="783772" cy="783770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pic>
        <p:nvPicPr>
          <p:cNvPr id="62" name="Picture 61"/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253" y="5451628"/>
            <a:ext cx="1242047" cy="1059392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0535964" y="5403792"/>
            <a:ext cx="1208625" cy="115506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rPr>
              <a:t>STOP</a:t>
            </a:r>
          </a:p>
        </p:txBody>
      </p:sp>
      <p:pic>
        <p:nvPicPr>
          <p:cNvPr id="6" name="Picture 5" descr="Logo, company name&#10;&#10;Description automatically generated">
            <a:extLst>
              <a:ext uri="{FF2B5EF4-FFF2-40B4-BE49-F238E27FC236}">
                <a16:creationId xmlns:a16="http://schemas.microsoft.com/office/drawing/2014/main" xmlns="" id="{79E1F8EB-50A3-2881-636C-C5872072E2F6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91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125E-6 -2.59259E-6 L 3.12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7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910806" y="260394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A. </a:t>
            </a:r>
            <a:r>
              <a:rPr lang="vi-VN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Làm thiệp chúc mừng</a:t>
            </a: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5975570" y="3487420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D</a:t>
            </a: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. </a:t>
            </a:r>
            <a:r>
              <a:rPr lang="vi-VN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Biểu diễn văn nghệ 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0806" y="3493113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</a:t>
            </a:r>
            <a:r>
              <a:rPr lang="vi-VN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Làm báo tường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975570" y="259626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B. Trang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trí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lớp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endParaRPr lang="en-US" sz="2200" kern="12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882" y="2629416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13068" y="3526477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627" y="2637041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627" y="3564567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8F6E1E8-A4D6-157A-F749-8DECC37E1DB3}"/>
              </a:ext>
            </a:extLst>
          </p:cNvPr>
          <p:cNvGrpSpPr/>
          <p:nvPr/>
        </p:nvGrpSpPr>
        <p:grpSpPr>
          <a:xfrm>
            <a:off x="581358" y="199869"/>
            <a:ext cx="9236781" cy="1604597"/>
            <a:chOff x="546266" y="199869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546266" y="199869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5841F52-AED3-2B71-7CB9-67369F0E8CE9}"/>
                </a:ext>
              </a:extLst>
            </p:cNvPr>
            <p:cNvSpPr txBox="1"/>
            <p:nvPr/>
          </p:nvSpPr>
          <p:spPr>
            <a:xfrm>
              <a:off x="1106906" y="450436"/>
              <a:ext cx="9431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hãy nêu tên các hoạt động học sinh có thể làm trong bức tranh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6625968-02DB-A260-9342-E3857349040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8139" y="-6522"/>
            <a:ext cx="2386094" cy="2114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7" y="4515854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8" y="5130389"/>
            <a:ext cx="520391" cy="566575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5975570" y="3606771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D. Biểu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diễn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văn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nghệ</a:t>
            </a:r>
            <a:endParaRPr lang="vi-VN" sz="2200" kern="12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5" y="4902196"/>
            <a:ext cx="567114" cy="349210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1" name="Cloud 40"/>
          <p:cNvSpPr/>
          <p:nvPr/>
        </p:nvSpPr>
        <p:spPr>
          <a:xfrm>
            <a:off x="13632601" y="4702499"/>
            <a:ext cx="891420" cy="548907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1011" y="2695405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200" kern="1200" noProof="0" dirty="0">
                <a:solidFill>
                  <a:prstClr val="black"/>
                </a:solidFill>
                <a:latin typeface="UTM Avo" panose="02040603050506020204" pitchFamily="18" charset="0"/>
              </a:rPr>
              <a:t>A. </a:t>
            </a:r>
            <a:r>
              <a:rPr lang="en-US" sz="2200" kern="1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Làm</a:t>
            </a:r>
            <a:r>
              <a:rPr lang="en-US" sz="2200" kern="1200" noProof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thiệp</a:t>
            </a:r>
            <a:r>
              <a:rPr lang="en-US" sz="2200" kern="1200" noProof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chúc</a:t>
            </a:r>
            <a:r>
              <a:rPr lang="en-US" sz="2200" kern="1200" noProof="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noProof="0" dirty="0" err="1">
                <a:solidFill>
                  <a:prstClr val="black"/>
                </a:solidFill>
                <a:latin typeface="UTM Avo" panose="02040603050506020204" pitchFamily="18" charset="0"/>
              </a:rPr>
              <a:t>mừng</a:t>
            </a: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910806" y="3600675"/>
            <a:ext cx="4906798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C. </a:t>
            </a:r>
            <a:r>
              <a:rPr lang="vi-VN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Làm báo tường</a:t>
            </a:r>
          </a:p>
        </p:txBody>
      </p:sp>
      <p:sp>
        <p:nvSpPr>
          <p:cNvPr id="44" name="Rectangle 43"/>
          <p:cNvSpPr/>
          <p:nvPr/>
        </p:nvSpPr>
        <p:spPr>
          <a:xfrm>
            <a:off x="5975570" y="2703831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buClrTx/>
              <a:defRPr/>
            </a:pP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B. Trang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trí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lớp</a:t>
            </a:r>
            <a:r>
              <a:rPr lang="en-US" sz="2200" kern="1200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en-US" sz="2200" kern="1200" dirty="0" err="1">
                <a:solidFill>
                  <a:prstClr val="black"/>
                </a:solidFill>
                <a:latin typeface="UTM Avo" panose="02040603050506020204" pitchFamily="18" charset="0"/>
              </a:rPr>
              <a:t>học</a:t>
            </a:r>
            <a:endParaRPr lang="en-US" sz="2200" kern="1200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645" y="3632926"/>
            <a:ext cx="805722" cy="708059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013068" y="3634039"/>
            <a:ext cx="804536" cy="704088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7627" y="2744603"/>
            <a:ext cx="804742" cy="707197"/>
          </a:xfrm>
          <a:prstGeom prst="rect">
            <a:avLst/>
          </a:prstGeom>
          <a:solidFill>
            <a:srgbClr val="C00000"/>
          </a:solidFill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068" y="2772552"/>
            <a:ext cx="804742" cy="643793"/>
          </a:xfrm>
          <a:prstGeom prst="rect">
            <a:avLst/>
          </a:prstGeom>
          <a:solidFill>
            <a:srgbClr val="000066"/>
          </a:solidFill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EF6BD2E2-2F14-C125-9561-A087B6FAD545}"/>
              </a:ext>
            </a:extLst>
          </p:cNvPr>
          <p:cNvGrpSpPr/>
          <p:nvPr/>
        </p:nvGrpSpPr>
        <p:grpSpPr>
          <a:xfrm>
            <a:off x="4667494" y="4702499"/>
            <a:ext cx="2830586" cy="1104900"/>
            <a:chOff x="4667494" y="4702499"/>
            <a:chExt cx="2359211" cy="1104900"/>
          </a:xfrm>
          <a:solidFill>
            <a:srgbClr val="00B0F0"/>
          </a:solidFill>
        </p:grpSpPr>
        <p:sp>
          <p:nvSpPr>
            <p:cNvPr id="3" name="Cloud 2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10C7B254-B144-00D2-B87E-5714030752D7}"/>
                </a:ext>
              </a:extLst>
            </p:cNvPr>
            <p:cNvSpPr/>
            <p:nvPr/>
          </p:nvSpPr>
          <p:spPr>
            <a:xfrm>
              <a:off x="4667494" y="4702499"/>
              <a:ext cx="2359211" cy="1104900"/>
            </a:xfrm>
            <a:prstGeom prst="cloud">
              <a:avLst/>
            </a:prstGeom>
            <a:grp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5" name="TextBox 4">
              <a:hlinkClick r:id="rId15" action="ppaction://hlinksldjump"/>
              <a:extLst>
                <a:ext uri="{FF2B5EF4-FFF2-40B4-BE49-F238E27FC236}">
                  <a16:creationId xmlns:a16="http://schemas.microsoft.com/office/drawing/2014/main" xmlns="" id="{86D4C9DA-0BA9-0FD5-132A-DB7F25AD664F}"/>
                </a:ext>
              </a:extLst>
            </p:cNvPr>
            <p:cNvSpPr txBox="1"/>
            <p:nvPr/>
          </p:nvSpPr>
          <p:spPr>
            <a:xfrm>
              <a:off x="5131881" y="4853628"/>
              <a:ext cx="1474401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Về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</a:t>
              </a:r>
              <a:r>
                <a:rPr kumimoji="0" lang="en-US" sz="22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vòng</a:t>
              </a:r>
              <a:r>
                <a:rPr kumimoji="0" lang="en-US" sz="2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Times New Roman" pitchFamily="18" charset="0"/>
                  <a:sym typeface="Arial"/>
                </a:rPr>
                <a:t> quay</a:t>
              </a:r>
              <a:endParaRPr kumimoji="0" lang="vi-VN" sz="2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EA7C782-0238-FEDE-BB74-8D6F0129ADE1}"/>
              </a:ext>
            </a:extLst>
          </p:cNvPr>
          <p:cNvSpPr txBox="1"/>
          <p:nvPr/>
        </p:nvSpPr>
        <p:spPr>
          <a:xfrm>
            <a:off x="10361978" y="6478960"/>
            <a:ext cx="1726928" cy="43088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xmlns="" id="{AFD20DE9-387C-25F8-9E8E-469ADF57D9FC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695"/>
            <a:ext cx="600075" cy="669657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28F6E1E8-A4D6-157A-F749-8DECC37E1DB3}"/>
              </a:ext>
            </a:extLst>
          </p:cNvPr>
          <p:cNvGrpSpPr/>
          <p:nvPr/>
        </p:nvGrpSpPr>
        <p:grpSpPr>
          <a:xfrm>
            <a:off x="600075" y="229690"/>
            <a:ext cx="9324916" cy="1604597"/>
            <a:chOff x="570102" y="202397"/>
            <a:chExt cx="10526728" cy="1604597"/>
          </a:xfrm>
        </p:grpSpPr>
        <p:sp>
          <p:nvSpPr>
            <p:cNvPr id="4" name="Snip Diagonal Corner Rectangle 3"/>
            <p:cNvSpPr/>
            <p:nvPr/>
          </p:nvSpPr>
          <p:spPr>
            <a:xfrm>
              <a:off x="570102" y="202397"/>
              <a:ext cx="10526728" cy="1604597"/>
            </a:xfrm>
            <a:prstGeom prst="snip2DiagRect">
              <a:avLst/>
            </a:prstGeom>
            <a:solidFill>
              <a:schemeClr val="accent4">
                <a:lumMod val="40000"/>
                <a:lumOff val="60000"/>
              </a:schemeClr>
            </a:solidFill>
            <a:ln/>
          </p:spPr>
          <p:style>
            <a:lnRef idx="2">
              <a:schemeClr val="accent3">
                <a:shade val="50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  <a:sym typeface="Arial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xmlns="" id="{B5841F52-AED3-2B71-7CB9-67369F0E8CE9}"/>
                </a:ext>
              </a:extLst>
            </p:cNvPr>
            <p:cNvSpPr txBox="1"/>
            <p:nvPr/>
          </p:nvSpPr>
          <p:spPr>
            <a:xfrm>
              <a:off x="1235394" y="404530"/>
              <a:ext cx="9431767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Em hãy nêu tên các hoạt động học sinh có thể làm trong bức tranh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cs typeface="Arial"/>
                  <a:sym typeface="Arial"/>
                </a:rPr>
                <a:t>?</a:t>
              </a:r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FE2389B5-5331-3A72-CB28-0CCBCB3472CE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5973" y="0"/>
            <a:ext cx="2393229" cy="221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737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85</TotalTime>
  <Words>619</Words>
  <Application>Microsoft Office PowerPoint</Application>
  <PresentationFormat>Custom</PresentationFormat>
  <Paragraphs>98</Paragraphs>
  <Slides>17</Slides>
  <Notes>16</Notes>
  <HiddenSlides>0</HiddenSlides>
  <MMClips>2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17</vt:i4>
      </vt:variant>
    </vt:vector>
  </HeadingPairs>
  <TitlesOfParts>
    <vt:vector size="21" baseType="lpstr">
      <vt:lpstr>Office Theme</vt:lpstr>
      <vt:lpstr>1_Office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Ziczac</dc:creator>
  <cp:lastModifiedBy>AutoBVT</cp:lastModifiedBy>
  <cp:revision>9</cp:revision>
  <dcterms:created xsi:type="dcterms:W3CDTF">2023-04-10T09:01:57Z</dcterms:created>
  <dcterms:modified xsi:type="dcterms:W3CDTF">2024-12-10T00:55:25Z</dcterms:modified>
</cp:coreProperties>
</file>