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1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8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6251B-2AC0-40D2-BD25-784C96AB7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5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1457A-67F2-4DA8-9345-0566153A42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4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7FE16-C04E-4841-BEE4-F5032C797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88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10EC9-F4EE-4149-8D58-0C849745F4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7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FD74E-AA0C-4CAD-A4C2-149EADE35A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6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2C3C5-E50A-4DD8-85CC-E6ACAEDE24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61EC9-FC4D-48F3-8D12-0EC41A461A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8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9DEB-507F-4615-8DBF-991180AF14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1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91F2-3DB7-48AC-8470-1D75974421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8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74BC0-C815-4B51-8ECE-F43053E930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5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FB0EB-8879-46E7-988D-9CE046CC2C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0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F5A2B-C1FE-48C7-9ADA-A1D38E337B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3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8005B7-93EF-493B-A3D3-F2079774DB4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3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90" y="28579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3668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03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82123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4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3068640" y="73025"/>
            <a:ext cx="3006725" cy="2643188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2133600" y="5326063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093" name="Em y165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854201" y="1268417"/>
            <a:ext cx="5441950" cy="58007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kern="10" dirty="0" err="1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5400" kern="10" dirty="0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5400" kern="10" dirty="0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5400" kern="10" dirty="0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5400" kern="10" dirty="0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5400" kern="10" dirty="0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5400" kern="10" dirty="0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5400" kern="10" dirty="0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endParaRPr lang="vi-VN" sz="5400" kern="10" dirty="0">
              <a:ln w="9525">
                <a:solidFill>
                  <a:srgbClr val="BBE0E3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kern="10" dirty="0">
              <a:ln w="9525">
                <a:solidFill>
                  <a:srgbClr val="BBE0E3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2286000" y="2613100"/>
            <a:ext cx="4305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MÔN TIẾNG VIỆT LỚP 1</a:t>
            </a:r>
          </a:p>
        </p:txBody>
      </p:sp>
      <p:sp>
        <p:nvSpPr>
          <p:cNvPr id="2064" name="Text Box 20"/>
          <p:cNvSpPr txBox="1">
            <a:spLocks noChangeArrowheads="1"/>
          </p:cNvSpPr>
          <p:nvPr/>
        </p:nvSpPr>
        <p:spPr bwMode="auto">
          <a:xfrm>
            <a:off x="0" y="58674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hiện:Phùng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4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Thu Giang</a:t>
            </a:r>
            <a:endParaRPr lang="en-US" altLang="en-US" sz="4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5" name="WordArt 3"/>
          <p:cNvSpPr>
            <a:spLocks noChangeArrowheads="1" noChangeShapeType="1" noTextEdit="1"/>
          </p:cNvSpPr>
          <p:nvPr/>
        </p:nvSpPr>
        <p:spPr bwMode="auto">
          <a:xfrm>
            <a:off x="979489" y="4365629"/>
            <a:ext cx="7569200" cy="960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48: 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ôm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ôp</a:t>
            </a:r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22574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  <p:bldP spid="140303" grpId="0" animBg="1"/>
      <p:bldP spid="140303" grpId="1" animBg="1"/>
      <p:bldP spid="140302" grpId="0" animBg="1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00100" y="152404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05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2020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42014" y="685800"/>
            <a:ext cx="1888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a typeface="HP001 4H" pitchFamily="34" charset="-127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Việt</a:t>
            </a:r>
            <a:endParaRPr lang="en-US" sz="2800" b="1" u="sng" dirty="0">
              <a:solidFill>
                <a:srgbClr val="000000"/>
              </a:solidFill>
              <a:ea typeface="HP001 4H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3700" y="1295400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</a:rPr>
              <a:t>Bài</a:t>
            </a:r>
            <a:r>
              <a:rPr lang="en-US" sz="2800" dirty="0">
                <a:solidFill>
                  <a:srgbClr val="000000"/>
                </a:solidFill>
              </a:rPr>
              <a:t> 48:</a:t>
            </a:r>
            <a:endParaRPr lang="en-US" sz="2800" dirty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7982" y="1295400"/>
            <a:ext cx="18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«m- «p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8288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itchFamily="34" charset="0"/>
              </a:rPr>
              <a:t>2. </a:t>
            </a:r>
            <a:r>
              <a:rPr lang="en-US" sz="2800" dirty="0" err="1">
                <a:latin typeface=".VnAvant" pitchFamily="34" charset="0"/>
              </a:rPr>
              <a:t>TiÕng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nµo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vÇn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«m</a:t>
            </a:r>
            <a:r>
              <a:rPr lang="en-US" sz="2800" dirty="0">
                <a:latin typeface=".VnAvant" pitchFamily="34" charset="0"/>
              </a:rPr>
              <a:t>? </a:t>
            </a:r>
            <a:r>
              <a:rPr lang="en-US" sz="2800" dirty="0" err="1">
                <a:latin typeface=".VnAvant" pitchFamily="34" charset="0"/>
              </a:rPr>
              <a:t>tiÕng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nµo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vÇn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«p</a:t>
            </a:r>
            <a:r>
              <a:rPr lang="en-US" sz="2800" dirty="0">
                <a:latin typeface=".VnAvant" pitchFamily="34" charset="0"/>
              </a:rPr>
              <a:t>?</a:t>
            </a:r>
          </a:p>
        </p:txBody>
      </p:sp>
      <p:pic>
        <p:nvPicPr>
          <p:cNvPr id="3074" name="Picture 2" descr="C:\Users\Admin\Downloads\20201103_200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4038600"/>
            <a:ext cx="140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lèp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xe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3075" name="Picture 3" descr="C:\Users\Admin\Downloads\20201103_2004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38400"/>
            <a:ext cx="20015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62350" y="4038600"/>
            <a:ext cx="140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cèm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3076" name="Picture 4" descr="C:\Users\Admin\Downloads\20201103_2005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352020"/>
            <a:ext cx="2057399" cy="176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29400" y="3962400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®</a:t>
            </a:r>
            <a:r>
              <a:rPr lang="en-US" sz="2800" b="1" dirty="0" err="1">
                <a:latin typeface=".VnAvant" pitchFamily="34" charset="0"/>
              </a:rPr>
              <a:t>èm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l­öa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3077" name="Picture 5" descr="C:\Users\Admin\Downloads\20201103_2005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485620"/>
            <a:ext cx="2628899" cy="19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270808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ch«m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ch«m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3078" name="Picture 6" descr="C:\Users\Admin\Downloads\20201103_2006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18630"/>
            <a:ext cx="2895600" cy="157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28209" y="6248400"/>
            <a:ext cx="1610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tèp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ca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3079" name="Picture 7" descr="C:\Users\Admin\Downloads\20201103_20064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85620"/>
            <a:ext cx="2209800" cy="165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923809" y="6241473"/>
            <a:ext cx="1610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.VnAvant" pitchFamily="34" charset="0"/>
              </a:rPr>
              <a:t>®å </a:t>
            </a:r>
            <a:r>
              <a:rPr lang="en-US" sz="2800" b="1" dirty="0" err="1">
                <a:latin typeface=".VnAvant" pitchFamily="34" charset="0"/>
              </a:rPr>
              <a:t>gèm</a:t>
            </a:r>
            <a:endParaRPr lang="en-US" sz="2800" b="1" dirty="0">
              <a:latin typeface=".VnAvant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00100" y="4485620"/>
            <a:ext cx="495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67200" y="6705600"/>
            <a:ext cx="495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76700" y="4468513"/>
            <a:ext cx="4953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81200" y="6705600"/>
            <a:ext cx="4953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10500" y="6705600"/>
            <a:ext cx="4953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10400" y="4419600"/>
            <a:ext cx="4953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38200" y="6693159"/>
            <a:ext cx="514350" cy="1244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00100" y="152404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05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2020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42014" y="685800"/>
            <a:ext cx="1888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a typeface="HP001 4H" pitchFamily="34" charset="-127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Việt</a:t>
            </a:r>
            <a:endParaRPr lang="en-US" sz="2800" b="1" u="sng" dirty="0">
              <a:solidFill>
                <a:srgbClr val="000000"/>
              </a:solidFill>
              <a:ea typeface="HP001 4H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3700" y="1447800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</a:rPr>
              <a:t>Bài</a:t>
            </a:r>
            <a:r>
              <a:rPr lang="en-US" sz="2800" dirty="0">
                <a:solidFill>
                  <a:srgbClr val="000000"/>
                </a:solidFill>
              </a:rPr>
              <a:t> 48:</a:t>
            </a:r>
            <a:endParaRPr lang="en-US" sz="2800" dirty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7982" y="1447800"/>
            <a:ext cx="18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«m- «p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250567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HP001 4 hàng 2 ô ly" pitchFamily="34" charset="-93"/>
              </a:rPr>
              <a:t> </a:t>
            </a:r>
            <a:r>
              <a:rPr lang="en-US" sz="5400" b="1" dirty="0" err="1">
                <a:latin typeface="HP001 4 hàng 2 ô ly" pitchFamily="34" charset="-93"/>
              </a:rPr>
              <a:t>ôm</a:t>
            </a:r>
            <a:r>
              <a:rPr lang="en-US" sz="5400" b="1" dirty="0">
                <a:latin typeface="HP001 4 hàng 2 ô ly" pitchFamily="34" charset="-93"/>
              </a:rPr>
              <a:t>       </a:t>
            </a:r>
            <a:r>
              <a:rPr lang="en-US" sz="5400" b="1" dirty="0" err="1">
                <a:latin typeface="HP001 4 hàng 2 ô ly" pitchFamily="34" charset="-93"/>
              </a:rPr>
              <a:t>tôm</a:t>
            </a:r>
            <a:r>
              <a:rPr lang="en-US" sz="5400" b="1" dirty="0">
                <a:latin typeface="HP001 4 hàng 2 ô ly" pitchFamily="34" charset="-93"/>
              </a:rPr>
              <a:t>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38100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HP001 4 hàng 2 ô ly" pitchFamily="34" charset="-93"/>
              </a:rPr>
              <a:t> </a:t>
            </a:r>
            <a:r>
              <a:rPr lang="en-US" sz="5400" b="1" dirty="0" err="1">
                <a:latin typeface="HP001 4 hàng 2 ô ly" pitchFamily="34" charset="-93"/>
              </a:rPr>
              <a:t>ôp</a:t>
            </a:r>
            <a:r>
              <a:rPr lang="en-US" sz="5400" b="1" dirty="0">
                <a:latin typeface="HP001 4 hàng 2 ô ly" pitchFamily="34" charset="-93"/>
              </a:rPr>
              <a:t>        </a:t>
            </a:r>
            <a:r>
              <a:rPr lang="en-US" sz="5400" b="1" dirty="0" err="1">
                <a:latin typeface="HP001 4 hàng 2 ô ly" pitchFamily="34" charset="-93"/>
              </a:rPr>
              <a:t>hộp</a:t>
            </a:r>
            <a:r>
              <a:rPr lang="en-US" sz="5400" b="1" dirty="0">
                <a:latin typeface="HP001 4 hàng 2 ô ly" pitchFamily="34" charset="-93"/>
              </a:rPr>
              <a:t> </a:t>
            </a:r>
            <a:r>
              <a:rPr lang="en-US" sz="5400" b="1" dirty="0" err="1">
                <a:latin typeface="HP001 4 hàng 2 ô ly" pitchFamily="34" charset="-93"/>
              </a:rPr>
              <a:t>sữa</a:t>
            </a:r>
            <a:r>
              <a:rPr lang="en-US" sz="5400" b="1" dirty="0">
                <a:latin typeface="HP001 4 hàng 2 ô ly" pitchFamily="34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5597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00100" y="152404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05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2020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42014" y="838201"/>
            <a:ext cx="1888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a typeface="HP001 4H" pitchFamily="34" charset="-127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Việt</a:t>
            </a:r>
            <a:endParaRPr lang="en-US" sz="2800" b="1" u="sng" dirty="0">
              <a:solidFill>
                <a:srgbClr val="000000"/>
              </a:solidFill>
              <a:ea typeface="HP001 4H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7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00100" y="152404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05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2020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42014" y="838201"/>
            <a:ext cx="1888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a typeface="HP001 4H" pitchFamily="34" charset="-127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Việt</a:t>
            </a:r>
            <a:endParaRPr lang="en-US" sz="2800" b="1" u="sng" dirty="0">
              <a:solidFill>
                <a:srgbClr val="000000"/>
              </a:solidFill>
              <a:ea typeface="HP001 4H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3700" y="1447800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</a:rPr>
              <a:t>Bài</a:t>
            </a:r>
            <a:r>
              <a:rPr lang="en-US" sz="2800" dirty="0">
                <a:solidFill>
                  <a:srgbClr val="000000"/>
                </a:solidFill>
              </a:rPr>
              <a:t> 48:</a:t>
            </a:r>
            <a:endParaRPr lang="en-US" sz="2800" dirty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7982" y="1447800"/>
            <a:ext cx="123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«m </a:t>
            </a:r>
          </a:p>
        </p:txBody>
      </p:sp>
      <p:pic>
        <p:nvPicPr>
          <p:cNvPr id="1026" name="Picture 2" descr="C:\Users\Admin\Downloads\20201103_194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71020"/>
            <a:ext cx="4059382" cy="4124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00200" y="5555159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«m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7" name="Picture 3" descr="C:\Users\Admin\Downloads\20201103_1944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71020"/>
            <a:ext cx="4572000" cy="359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10200" y="5410200"/>
            <a:ext cx="291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ép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s÷a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1447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«p</a:t>
            </a:r>
          </a:p>
        </p:txBody>
      </p:sp>
    </p:spTree>
    <p:extLst>
      <p:ext uri="{BB962C8B-B14F-4D97-AF65-F5344CB8AC3E}">
        <p14:creationId xmlns:p14="http://schemas.microsoft.com/office/powerpoint/2010/main" val="94125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00100" y="152404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05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2020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42014" y="685800"/>
            <a:ext cx="1888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a typeface="HP001 4H" pitchFamily="34" charset="-127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Việt</a:t>
            </a:r>
            <a:endParaRPr lang="en-US" sz="2800" b="1" u="sng" dirty="0">
              <a:solidFill>
                <a:srgbClr val="000000"/>
              </a:solidFill>
              <a:ea typeface="HP001 4H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3700" y="1371600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48: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7982" y="1371600"/>
            <a:ext cx="18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«m- «p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3700" y="6096000"/>
            <a:ext cx="3162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lèp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xe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1026" name="Picture 2" descr="C:\Users\Admin\Downloads\20201104_044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73" y="2133600"/>
            <a:ext cx="5867399" cy="37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3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00100" y="152404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05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2020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42014" y="685800"/>
            <a:ext cx="1888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a typeface="HP001 4H" pitchFamily="34" charset="-127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Việt</a:t>
            </a:r>
            <a:endParaRPr lang="en-US" sz="2800" b="1" u="sng" dirty="0">
              <a:solidFill>
                <a:srgbClr val="000000"/>
              </a:solidFill>
              <a:ea typeface="HP001 4H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3700" y="1371600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48: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7982" y="1371600"/>
            <a:ext cx="18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«m- «p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6742" y="5866138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cèm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2050" name="Picture 2" descr="C:\Users\Admin\Downloads\20201104_044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86" y="2005311"/>
            <a:ext cx="6234688" cy="374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00100" y="152404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05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2020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42014" y="685800"/>
            <a:ext cx="1888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a typeface="HP001 4H" pitchFamily="34" charset="-127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Việt</a:t>
            </a:r>
            <a:endParaRPr lang="en-US" sz="2800" b="1" u="sng" dirty="0">
              <a:solidFill>
                <a:srgbClr val="000000"/>
              </a:solidFill>
              <a:ea typeface="HP001 4H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3700" y="1371600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48: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7982" y="1371600"/>
            <a:ext cx="18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«m- «p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5974984"/>
            <a:ext cx="295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.VnAvant" pitchFamily="34" charset="0"/>
              </a:rPr>
              <a:t>®</a:t>
            </a:r>
            <a:r>
              <a:rPr lang="en-US" sz="3600" b="1" dirty="0" err="1">
                <a:latin typeface=".VnAvant" pitchFamily="34" charset="0"/>
              </a:rPr>
              <a:t>èm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l­öa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3074" name="Picture 2" descr="C:\Users\Admin\Downloads\20201104_044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05" y="2048029"/>
            <a:ext cx="5868495" cy="38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00100" y="152404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05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2020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42014" y="685800"/>
            <a:ext cx="1888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a typeface="HP001 4H" pitchFamily="34" charset="-127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Việt</a:t>
            </a:r>
            <a:endParaRPr lang="en-US" sz="2800" b="1" u="sng" dirty="0">
              <a:solidFill>
                <a:srgbClr val="000000"/>
              </a:solidFill>
              <a:ea typeface="HP001 4H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3700" y="1371600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48: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7982" y="1371600"/>
            <a:ext cx="18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«m- «p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5830669"/>
            <a:ext cx="383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ch«m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ch«m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4098" name="Picture 2" descr="C:\Users\Admin\Downloads\20201104_045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73" y="1894820"/>
            <a:ext cx="6475915" cy="40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00100" y="152404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05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2020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42014" y="685800"/>
            <a:ext cx="1888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a typeface="HP001 4H" pitchFamily="34" charset="-127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Việt</a:t>
            </a:r>
            <a:endParaRPr lang="en-US" sz="2800" b="1" u="sng" dirty="0">
              <a:solidFill>
                <a:srgbClr val="000000"/>
              </a:solidFill>
              <a:ea typeface="HP001 4H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3700" y="1371600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48: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7982" y="1371600"/>
            <a:ext cx="18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«m- «p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0739" y="5931932"/>
            <a:ext cx="2677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tèp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ca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5122" name="Picture 2" descr="C:\Users\Admin\Downloads\20201104_044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98" y="1894820"/>
            <a:ext cx="7760404" cy="40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00100" y="152404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05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2020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42014" y="685800"/>
            <a:ext cx="1888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a typeface="HP001 4H" pitchFamily="34" charset="-127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a typeface="HP001 4H" pitchFamily="34" charset="-127"/>
              </a:rPr>
              <a:t>Việt</a:t>
            </a:r>
            <a:endParaRPr lang="en-US" sz="2800" b="1" u="sng" dirty="0">
              <a:solidFill>
                <a:srgbClr val="000000"/>
              </a:solidFill>
              <a:ea typeface="HP001 4H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3700" y="1371600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48: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0" y="1371600"/>
            <a:ext cx="18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«m- «p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9676" y="5906869"/>
            <a:ext cx="250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.VnAvant" pitchFamily="34" charset="0"/>
              </a:rPr>
              <a:t>®å </a:t>
            </a:r>
            <a:r>
              <a:rPr lang="en-US" sz="3600" b="1" dirty="0" err="1">
                <a:latin typeface=".VnAvant" pitchFamily="34" charset="0"/>
              </a:rPr>
              <a:t>gèm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6146" name="Picture 2" descr="C:\Users\Admin\Downloads\20201104_045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68" y="2001401"/>
            <a:ext cx="7059463" cy="390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270</Words>
  <Application>Microsoft Office PowerPoint</Application>
  <PresentationFormat>On-screen Show (4:3)</PresentationFormat>
  <Paragraphs>61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.VnAvant</vt:lpstr>
      <vt:lpstr>.VnExoticH</vt:lpstr>
      <vt:lpstr>Arial</vt:lpstr>
      <vt:lpstr>HP001 4 hàng 2 ô ly</vt:lpstr>
      <vt:lpstr>HP001 4H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37</cp:revision>
  <dcterms:created xsi:type="dcterms:W3CDTF">2020-11-03T11:53:17Z</dcterms:created>
  <dcterms:modified xsi:type="dcterms:W3CDTF">2024-11-13T06:51:51Z</dcterms:modified>
</cp:coreProperties>
</file>