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400" r:id="rId2"/>
    <p:sldId id="280" r:id="rId3"/>
    <p:sldId id="256" r:id="rId4"/>
    <p:sldId id="392" r:id="rId5"/>
    <p:sldId id="257" r:id="rId6"/>
    <p:sldId id="393" r:id="rId7"/>
    <p:sldId id="395" r:id="rId8"/>
    <p:sldId id="397" r:id="rId9"/>
    <p:sldId id="396" r:id="rId10"/>
    <p:sldId id="399" r:id="rId11"/>
    <p:sldId id="308" r:id="rId12"/>
  </p:sldIdLst>
  <p:sldSz cx="9144000" cy="5715000" type="screen16x10"/>
  <p:notesSz cx="6858000" cy="9144000"/>
  <p:embeddedFontLst>
    <p:embeddedFont>
      <p:font typeface="Tahoma" pitchFamily="34" charset="0"/>
      <p:regular r:id="rId14"/>
      <p:bold r:id="rId15"/>
    </p:embeddedFont>
    <p:embeddedFont>
      <p:font typeface="VNI-Thufap2" pitchFamily="2" charset="0"/>
      <p:regular r:id="rId16"/>
    </p:embeddedFont>
    <p:embeddedFont>
      <p:font typeface="Arial Black" pitchFamily="34" charset="0"/>
      <p:bold r:id="rId17"/>
    </p:embeddedFont>
    <p:embeddedFont>
      <p:font typeface="Calibri" pitchFamily="34" charset="0"/>
      <p:regular r:id="rId18"/>
      <p:bold r:id="rId19"/>
      <p:italic r:id="rId20"/>
      <p:boldItalic r:id="rId21"/>
    </p:embeddedFont>
    <p:embeddedFont>
      <p:font typeface="宋体" pitchFamily="2" charset="-122"/>
      <p:regular r:id="rId22"/>
    </p:embeddedFont>
    <p:embeddedFont>
      <p:font typeface=".VnTifani Heavy" pitchFamily="34" charset="0"/>
      <p:regular r:id="rId23"/>
    </p:embeddedFont>
    <p:embeddedFont>
      <p:font typeface="微软雅黑" pitchFamily="34" charset="-122"/>
      <p:regular r:id="rId24"/>
      <p:bold r:id="rId25"/>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CC"/>
    <a:srgbClr val="0066CC"/>
    <a:srgbClr val="FF66FF"/>
    <a:srgbClr val="FFFF99"/>
    <a:srgbClr val="FFCCFF"/>
    <a:srgbClr val="99FFCC"/>
    <a:srgbClr val="00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53" autoAdjust="0"/>
    <p:restoredTop sz="88434" autoAdjust="0"/>
  </p:normalViewPr>
  <p:slideViewPr>
    <p:cSldViewPr snapToGrid="0">
      <p:cViewPr>
        <p:scale>
          <a:sx n="132" d="100"/>
          <a:sy n="132" d="100"/>
        </p:scale>
        <p:origin x="-1458" y="-4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pPr/>
              <a:t>1/10/2024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pPr/>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2024/1/10</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gi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audio" Target="../media/audio4.wav"/><Relationship Id="rId18" Type="http://schemas.openxmlformats.org/officeDocument/2006/relationships/image" Target="../media/image17.gif"/><Relationship Id="rId26" Type="http://schemas.openxmlformats.org/officeDocument/2006/relationships/image" Target="../media/image25.gif"/><Relationship Id="rId3" Type="http://schemas.openxmlformats.org/officeDocument/2006/relationships/tags" Target="../tags/tag11.xml"/><Relationship Id="rId21" Type="http://schemas.openxmlformats.org/officeDocument/2006/relationships/image" Target="../media/image20.gif"/><Relationship Id="rId7" Type="http://schemas.openxmlformats.org/officeDocument/2006/relationships/tags" Target="../tags/tag15.xml"/><Relationship Id="rId12" Type="http://schemas.openxmlformats.org/officeDocument/2006/relationships/audio" Target="../media/audio1.wav"/><Relationship Id="rId17" Type="http://schemas.openxmlformats.org/officeDocument/2006/relationships/hyperlink" Target="../My%20Documents/SONG/ATGT%20(khoi7)/vong3(khoi7).ppt" TargetMode="External"/><Relationship Id="rId25" Type="http://schemas.openxmlformats.org/officeDocument/2006/relationships/image" Target="../media/image24.gif"/><Relationship Id="rId2" Type="http://schemas.openxmlformats.org/officeDocument/2006/relationships/tags" Target="../tags/tag10.xml"/><Relationship Id="rId16" Type="http://schemas.openxmlformats.org/officeDocument/2006/relationships/audio" Target="../media/audio6.wav"/><Relationship Id="rId20" Type="http://schemas.openxmlformats.org/officeDocument/2006/relationships/image" Target="../media/image19.gif"/><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audio" Target="../media/audio3.wav"/><Relationship Id="rId24" Type="http://schemas.openxmlformats.org/officeDocument/2006/relationships/image" Target="../media/image23.gif"/><Relationship Id="rId5" Type="http://schemas.openxmlformats.org/officeDocument/2006/relationships/tags" Target="../tags/tag13.xml"/><Relationship Id="rId15" Type="http://schemas.openxmlformats.org/officeDocument/2006/relationships/audio" Target="../media/audio5.wav"/><Relationship Id="rId23" Type="http://schemas.openxmlformats.org/officeDocument/2006/relationships/image" Target="../media/image22.gif"/><Relationship Id="rId10" Type="http://schemas.openxmlformats.org/officeDocument/2006/relationships/notesSlide" Target="../notesSlides/notesSlide1.xml"/><Relationship Id="rId19" Type="http://schemas.openxmlformats.org/officeDocument/2006/relationships/image" Target="../media/image18.gif"/><Relationship Id="rId4" Type="http://schemas.openxmlformats.org/officeDocument/2006/relationships/tags" Target="../tags/tag12.xml"/><Relationship Id="rId9" Type="http://schemas.openxmlformats.org/officeDocument/2006/relationships/slideLayout" Target="../slideLayouts/slideLayout1.xml"/><Relationship Id="rId14" Type="http://schemas.openxmlformats.org/officeDocument/2006/relationships/audio" Target="../media/audio2.wav"/><Relationship Id="rId22"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128951"/>
          </a:xfrm>
          <a:prstGeom prst="rect">
            <a:avLst/>
          </a:prstGeom>
          <a:noFill/>
          <a:ln w="9525">
            <a:noFill/>
            <a:miter lim="800000"/>
            <a:headEnd/>
            <a:tailEnd/>
          </a:ln>
          <a:effectLst/>
        </p:spPr>
      </p:pic>
      <p:sp>
        <p:nvSpPr>
          <p:cNvPr id="3" name="Text Box 5"/>
          <p:cNvSpPr txBox="1">
            <a:spLocks noChangeArrowheads="1"/>
          </p:cNvSpPr>
          <p:nvPr/>
        </p:nvSpPr>
        <p:spPr bwMode="auto">
          <a:xfrm>
            <a:off x="1297459" y="61779"/>
            <a:ext cx="5906530" cy="2616101"/>
          </a:xfrm>
          <a:prstGeom prst="rect">
            <a:avLst/>
          </a:prstGeom>
          <a:noFill/>
          <a:ln w="9525">
            <a:noFill/>
            <a:miter lim="800000"/>
            <a:headEnd/>
            <a:tailEnd/>
          </a:ln>
          <a:effectLst/>
        </p:spPr>
        <p:txBody>
          <a:bodyPr wrap="square">
            <a:spAutoFit/>
          </a:bodyPr>
          <a:lstStyle/>
          <a:p>
            <a:pPr algn="ctr" defTabSz="685800" eaLnBrk="0" hangingPunct="0">
              <a:spcBef>
                <a:spcPct val="50000"/>
              </a:spcBef>
            </a:pPr>
            <a:r>
              <a:rPr lang="en-US" sz="2000" b="1" dirty="0" smtClean="0">
                <a:solidFill>
                  <a:srgbClr val="FF0000"/>
                </a:solidFill>
                <a:latin typeface="Times New Roman" panose="02020603050405020304" pitchFamily="18" charset="0"/>
                <a:ea typeface="微软雅黑"/>
                <a:cs typeface="Times New Roman" panose="02020603050405020304" pitchFamily="18" charset="0"/>
              </a:rPr>
              <a:t>Bài  16:Em làm việc tốt ( tiết 2)</a:t>
            </a:r>
          </a:p>
          <a:p>
            <a:pPr algn="ctr" defTabSz="685800" eaLnBrk="0" hangingPunct="0">
              <a:spcBef>
                <a:spcPct val="50000"/>
              </a:spcBef>
            </a:pPr>
            <a:r>
              <a:rPr lang="en-US" sz="2000" b="1" dirty="0" smtClean="0">
                <a:solidFill>
                  <a:srgbClr val="0070C0"/>
                </a:solidFill>
                <a:latin typeface="Times New Roman" panose="02020603050405020304" pitchFamily="18" charset="0"/>
                <a:ea typeface="微软雅黑"/>
                <a:cs typeface="Times New Roman" panose="02020603050405020304" pitchFamily="18" charset="0"/>
              </a:rPr>
              <a:t>Lớp 1B</a:t>
            </a:r>
          </a:p>
          <a:p>
            <a:pPr algn="ctr" defTabSz="685800" eaLnBrk="0" hangingPunct="0">
              <a:spcBef>
                <a:spcPct val="50000"/>
              </a:spcBef>
            </a:pPr>
            <a:r>
              <a:rPr lang="en-US" sz="2000" b="1" dirty="0" smtClean="0">
                <a:solidFill>
                  <a:srgbClr val="FF00FF"/>
                </a:solidFill>
                <a:latin typeface="Times New Roman" panose="02020603050405020304" pitchFamily="18" charset="0"/>
                <a:ea typeface="微软雅黑"/>
                <a:cs typeface="Times New Roman" panose="02020603050405020304" pitchFamily="18" charset="0"/>
              </a:rPr>
              <a:t>Hoạt động trải nghiệm</a:t>
            </a:r>
          </a:p>
          <a:p>
            <a:pPr algn="ctr" defTabSz="685800" eaLnBrk="0" hangingPunct="0">
              <a:spcBef>
                <a:spcPct val="50000"/>
              </a:spcBef>
            </a:pPr>
            <a:r>
              <a:rPr lang="en-US" sz="2000" b="1" dirty="0" smtClean="0">
                <a:solidFill>
                  <a:srgbClr val="FF0000"/>
                </a:solidFill>
                <a:latin typeface="Times New Roman" panose="02020603050405020304" pitchFamily="18" charset="0"/>
                <a:ea typeface="微软雅黑"/>
                <a:cs typeface="Times New Roman" panose="02020603050405020304" pitchFamily="18" charset="0"/>
              </a:rPr>
              <a:t>Giáo viên: Lê Thị Ngọc Dung</a:t>
            </a:r>
          </a:p>
          <a:p>
            <a:pPr defTabSz="685800" eaLnBrk="0" hangingPunct="0">
              <a:spcBef>
                <a:spcPct val="50000"/>
              </a:spcBef>
            </a:pPr>
            <a:endParaRPr lang="en-US" sz="3600" b="1" dirty="0">
              <a:solidFill>
                <a:srgbClr val="FF0000"/>
              </a:solidFill>
              <a:latin typeface="Times New Roman" panose="02020603050405020304" pitchFamily="18" charset="0"/>
              <a:ea typeface="微软雅黑"/>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7205"/>
            <a:ext cx="9143999" cy="5057310"/>
          </a:xfrm>
          <a:prstGeom prst="rect">
            <a:avLst/>
          </a:prstGeom>
        </p:spPr>
      </p:pic>
      <p:sp>
        <p:nvSpPr>
          <p:cNvPr id="6" name="Rectangle 5"/>
          <p:cNvSpPr/>
          <p:nvPr/>
        </p:nvSpPr>
        <p:spPr>
          <a:xfrm>
            <a:off x="2853308" y="66643"/>
            <a:ext cx="3439814" cy="441352"/>
          </a:xfrm>
          <a:prstGeom prst="rect">
            <a:avLst/>
          </a:prstGeom>
        </p:spPr>
        <p:txBody>
          <a:bodyPr wrap="none" lIns="71323" tIns="35662" rIns="71323" bIns="35662">
            <a:spAutoFit/>
          </a:bodyPr>
          <a:lstStyle/>
          <a:p>
            <a:pPr algn="ctr"/>
            <a:r>
              <a:rPr lang="en-US" sz="2400" b="1" dirty="0" smtClean="0">
                <a:solidFill>
                  <a:srgbClr val="FF0000"/>
                </a:solidFill>
                <a:latin typeface="Arial" pitchFamily="34" charset="0"/>
                <a:cs typeface="Arial" pitchFamily="34" charset="0"/>
              </a:rPr>
              <a:t> Cùng vận động và hát</a:t>
            </a:r>
            <a:endParaRPr lang="vi-VN" sz="2400" b="1" dirty="0">
              <a:solidFill>
                <a:srgbClr val="FF0000"/>
              </a:solidFill>
              <a:latin typeface="Arial" pitchFamily="34" charset="0"/>
              <a:cs typeface="Arial" pitchFamily="34" charset="0"/>
            </a:endParaRPr>
          </a:p>
        </p:txBody>
      </p:sp>
      <p:pic>
        <p:nvPicPr>
          <p:cNvPr id="2" name="Dieu do tuy thuoc hanh dong cua ban.video karaoke.loi bai hat  _Kara _ Vietsub HD_.vide by conT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37152" y="667205"/>
            <a:ext cx="6705599" cy="4572000"/>
          </a:xfrm>
          <a:prstGeom prst="rect">
            <a:avLst/>
          </a:prstGeom>
        </p:spPr>
      </p:pic>
    </p:spTree>
    <p:extLst>
      <p:ext uri="{BB962C8B-B14F-4D97-AF65-F5344CB8AC3E}">
        <p14:creationId xmlns:p14="http://schemas.microsoft.com/office/powerpoint/2010/main" val="372503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915367" y="314243"/>
            <a:ext cx="7358683" cy="144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Chào</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mừng</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quý</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thầy</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cô</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về</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dự</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giờ,thăm</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33CC33"/>
                  </a:solidFill>
                </a:ln>
                <a:solidFill>
                  <a:srgbClr val="FF0000"/>
                </a:solidFill>
                <a:latin typeface="Times New Roman" panose="02020603050405020304" pitchFamily="18" charset="0"/>
                <a:cs typeface="Times New Roman" panose="02020603050405020304" pitchFamily="18" charset="0"/>
              </a:rPr>
              <a:t>lớp</a:t>
            </a:r>
            <a:r>
              <a:rPr lang="en-US" sz="4400" b="1" dirty="0">
                <a:ln>
                  <a:solidFill>
                    <a:srgbClr val="33CC33"/>
                  </a:solidFill>
                </a:ln>
                <a:solidFill>
                  <a:srgbClr val="FF0000"/>
                </a:solidFill>
                <a:latin typeface="Times New Roman" panose="02020603050405020304" pitchFamily="18" charset="0"/>
                <a:cs typeface="Times New Roman" panose="02020603050405020304" pitchFamily="18" charset="0"/>
              </a:rPr>
              <a:t> 1B</a:t>
            </a:r>
          </a:p>
        </p:txBody>
      </p:sp>
      <p:sp>
        <p:nvSpPr>
          <p:cNvPr id="68708" name="Text Box 100"/>
          <p:cNvSpPr txBox="1">
            <a:spLocks noChangeArrowheads="1"/>
          </p:cNvSpPr>
          <p:nvPr/>
        </p:nvSpPr>
        <p:spPr bwMode="auto">
          <a:xfrm>
            <a:off x="0" y="2182920"/>
            <a:ext cx="9144000" cy="206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HOẠT ĐỘNG TRẢI NGHIỆM</a:t>
            </a:r>
          </a:p>
          <a:p>
            <a:pPr algn="ctr">
              <a:spcBef>
                <a:spcPct val="50000"/>
              </a:spcBef>
            </a:pPr>
            <a:r>
              <a:rPr lang="en-US" sz="2000" b="1" dirty="0">
                <a:solidFill>
                  <a:srgbClr val="FF0000"/>
                </a:solidFill>
                <a:latin typeface="Times New Roman" panose="02020603050405020304" pitchFamily="18" charset="0"/>
                <a:cs typeface="Times New Roman" panose="02020603050405020304" pitchFamily="18" charset="0"/>
              </a:rPr>
              <a:t>BÀI 16:</a:t>
            </a:r>
            <a:r>
              <a:rPr lang="en-US" sz="3600" b="1" dirty="0">
                <a:solidFill>
                  <a:srgbClr val="FF0000"/>
                </a:solidFill>
                <a:latin typeface="Times New Roman" panose="02020603050405020304" pitchFamily="18" charset="0"/>
                <a:cs typeface="Times New Roman" panose="02020603050405020304" pitchFamily="18" charset="0"/>
              </a:rPr>
              <a:t>Hoạt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 Em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endParaRPr lang="en-US" sz="36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sz="3600" b="1" dirty="0">
                <a:solidFill>
                  <a:srgbClr val="FF0000"/>
                </a:solidFill>
                <a:latin typeface="Times New Roman" panose="02020603050405020304" pitchFamily="18" charset="0"/>
                <a:cs typeface="Times New Roman" panose="02020603050405020304" pitchFamily="18" charset="0"/>
              </a:rPr>
              <a:t>GV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Lê </a:t>
            </a:r>
            <a:r>
              <a:rPr lang="en-US" sz="3600" b="1" dirty="0" err="1">
                <a:solidFill>
                  <a:srgbClr val="FF0000"/>
                </a:solidFill>
                <a:latin typeface="Times New Roman" panose="02020603050405020304" pitchFamily="18" charset="0"/>
                <a:cs typeface="Times New Roman" panose="02020603050405020304" pitchFamily="18" charset="0"/>
              </a:rPr>
              <a:t>Thị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Ngọc</a:t>
            </a:r>
            <a:r>
              <a:rPr lang="en-US" sz="3600" b="1" dirty="0">
                <a:solidFill>
                  <a:srgbClr val="FF0000"/>
                </a:solidFill>
                <a:latin typeface="Times New Roman" panose="02020603050405020304" pitchFamily="18" charset="0"/>
                <a:cs typeface="Times New Roman" panose="02020603050405020304" pitchFamily="18" charset="0"/>
              </a:rPr>
              <a:t> Dung</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94" name="Picture 13" descr="bluline[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0" y="1794766"/>
            <a:ext cx="9144000" cy="16924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2300" y="4391674"/>
            <a:ext cx="3303867" cy="93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60009" y="143967"/>
            <a:ext cx="8360228" cy="1843314"/>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Times New Roman" panose="02020603050405020304" pitchFamily="18" charset="0"/>
                <a:ea typeface="Tahoma" pitchFamily="34" charset="0"/>
                <a:cs typeface="Times New Roman" panose="02020603050405020304" pitchFamily="18" charset="0"/>
              </a:rPr>
              <a:t>Thứ</a:t>
            </a:r>
            <a:r>
              <a:rPr lang="en-US" sz="2800" b="1" dirty="0">
                <a:solidFill>
                  <a:srgbClr val="0000CC"/>
                </a:solidFill>
                <a:latin typeface="Times New Roman" panose="02020603050405020304" pitchFamily="18" charset="0"/>
                <a:ea typeface="Tahoma" pitchFamily="34" charset="0"/>
                <a:cs typeface="Times New Roman" panose="02020603050405020304" pitchFamily="18" charset="0"/>
              </a:rPr>
              <a:t> Ba </a:t>
            </a:r>
            <a:r>
              <a:rPr lang="en-US" sz="2800" b="1" dirty="0" err="1">
                <a:solidFill>
                  <a:srgbClr val="0000CC"/>
                </a:solidFill>
                <a:latin typeface="Times New Roman" panose="02020603050405020304" pitchFamily="18" charset="0"/>
                <a:ea typeface="Tahoma" pitchFamily="34" charset="0"/>
                <a:cs typeface="Times New Roman" panose="02020603050405020304" pitchFamily="18" charset="0"/>
              </a:rPr>
              <a:t>ngày</a:t>
            </a:r>
            <a:r>
              <a:rPr lang="en-US" sz="2800" b="1" dirty="0">
                <a:solidFill>
                  <a:srgbClr val="0000CC"/>
                </a:solidFill>
                <a:latin typeface="Times New Roman" panose="02020603050405020304" pitchFamily="18" charset="0"/>
                <a:ea typeface="Tahoma" pitchFamily="34" charset="0"/>
                <a:cs typeface="Times New Roman" panose="02020603050405020304" pitchFamily="18" charset="0"/>
              </a:rPr>
              <a:t> 19 </a:t>
            </a:r>
            <a:r>
              <a:rPr lang="en-US" sz="2800" b="1" dirty="0" err="1">
                <a:solidFill>
                  <a:srgbClr val="0000CC"/>
                </a:solidFill>
                <a:latin typeface="Times New Roman" panose="02020603050405020304" pitchFamily="18" charset="0"/>
                <a:ea typeface="Tahoma" pitchFamily="34" charset="0"/>
                <a:cs typeface="Times New Roman" panose="02020603050405020304" pitchFamily="18" charset="0"/>
              </a:rPr>
              <a:t>tháng</a:t>
            </a:r>
            <a:r>
              <a:rPr lang="en-US" sz="2800" b="1" dirty="0">
                <a:solidFill>
                  <a:srgbClr val="0000CC"/>
                </a:solidFill>
                <a:latin typeface="Times New Roman" panose="02020603050405020304" pitchFamily="18" charset="0"/>
                <a:ea typeface="Tahoma" pitchFamily="34" charset="0"/>
                <a:cs typeface="Times New Roman" panose="02020603050405020304" pitchFamily="18" charset="0"/>
              </a:rPr>
              <a:t> 12 </a:t>
            </a:r>
            <a:r>
              <a:rPr lang="en-US" sz="2800" b="1" dirty="0" err="1">
                <a:solidFill>
                  <a:srgbClr val="0000CC"/>
                </a:solidFill>
                <a:latin typeface="Times New Roman" panose="02020603050405020304" pitchFamily="18" charset="0"/>
                <a:ea typeface="Tahoma" pitchFamily="34" charset="0"/>
                <a:cs typeface="Times New Roman" panose="02020603050405020304" pitchFamily="18" charset="0"/>
              </a:rPr>
              <a:t>năm</a:t>
            </a:r>
            <a:r>
              <a:rPr lang="en-US" sz="2800" b="1" dirty="0">
                <a:solidFill>
                  <a:srgbClr val="0000CC"/>
                </a:solidFill>
                <a:latin typeface="Times New Roman" panose="02020603050405020304" pitchFamily="18" charset="0"/>
                <a:ea typeface="Tahoma" pitchFamily="34" charset="0"/>
                <a:cs typeface="Times New Roman" panose="02020603050405020304" pitchFamily="18" charset="0"/>
              </a:rPr>
              <a:t> 2023</a:t>
            </a:r>
          </a:p>
          <a:p>
            <a:pPr algn="ctr"/>
            <a:r>
              <a:rPr lang="en-US" sz="2800" b="1" u="sng" dirty="0" err="1">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Hoạt</a:t>
            </a:r>
            <a:r>
              <a:rPr lang="en-US" sz="2800" b="1" u="sng" dirty="0">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u="sng" dirty="0" err="1">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động</a:t>
            </a:r>
            <a:r>
              <a:rPr lang="en-US" sz="2800" b="1" u="sng" dirty="0">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u="sng" dirty="0" err="1">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trải</a:t>
            </a:r>
            <a:r>
              <a:rPr lang="en-US" sz="2800" b="1" u="sng" dirty="0">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 </a:t>
            </a:r>
            <a:r>
              <a:rPr lang="en-US" sz="2800" b="1" u="sng" dirty="0" err="1">
                <a:solidFill>
                  <a:schemeClr val="accent2">
                    <a:lumMod val="75000"/>
                  </a:schemeClr>
                </a:solidFill>
                <a:latin typeface="Times New Roman" panose="02020603050405020304" pitchFamily="18" charset="0"/>
                <a:ea typeface="Tahoma" pitchFamily="34" charset="0"/>
                <a:cs typeface="Times New Roman" panose="02020603050405020304" pitchFamily="18" charset="0"/>
              </a:rPr>
              <a:t>nghiệm</a:t>
            </a:r>
            <a:endParaRPr lang="en-US" sz="2800" b="1" u="sng" dirty="0">
              <a:solidFill>
                <a:schemeClr val="accent2">
                  <a:lumMod val="75000"/>
                </a:schemeClr>
              </a:solidFill>
              <a:latin typeface="Times New Roman" panose="02020603050405020304" pitchFamily="18" charset="0"/>
              <a:ea typeface="Tahoma" pitchFamily="34"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ea typeface="Tahoma" pitchFamily="34" charset="0"/>
                <a:cs typeface="Times New Roman" panose="02020603050405020304" pitchFamily="18" charset="0"/>
              </a:rPr>
              <a:t>Bài</a:t>
            </a:r>
            <a:r>
              <a:rPr lang="en-US" sz="2800" b="1" dirty="0">
                <a:solidFill>
                  <a:srgbClr val="FF0000"/>
                </a:solidFill>
                <a:latin typeface="Times New Roman" panose="02020603050405020304" pitchFamily="18" charset="0"/>
                <a:ea typeface="Tahoma" pitchFamily="34" charset="0"/>
                <a:cs typeface="Times New Roman" panose="02020603050405020304" pitchFamily="18" charset="0"/>
              </a:rPr>
              <a:t> 16:EM LÀM VIỆC TỐT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566" y="2335856"/>
            <a:ext cx="6612984" cy="316505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custDataLst>
              <p:tags r:id="rId1"/>
            </p:custDataLst>
          </p:nvPr>
        </p:nvSpPr>
        <p:spPr bwMode="auto">
          <a:xfrm>
            <a:off x="1787979" y="1700710"/>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400" b="1" dirty="0">
                <a:solidFill>
                  <a:srgbClr val="FF0000"/>
                </a:solidFill>
                <a:latin typeface="Arial" charset="0"/>
                <a:cs typeface="Arial" charset="0"/>
              </a:rPr>
              <a:t>THẢO LUẬN: </a:t>
            </a:r>
            <a:r>
              <a:rPr lang="vi-VN" altLang="en-US" sz="2400" b="1" dirty="0">
                <a:solidFill>
                  <a:srgbClr val="FF0000"/>
                </a:solidFill>
                <a:latin typeface="Arial" charset="0"/>
                <a:cs typeface="Arial" charset="0"/>
              </a:rPr>
              <a:t>Chia sẻ việc tốt em đã làm</a:t>
            </a:r>
          </a:p>
        </p:txBody>
      </p:sp>
      <p:sp>
        <p:nvSpPr>
          <p:cNvPr id="10" name="Rounded Rectangle 9"/>
          <p:cNvSpPr/>
          <p:nvPr>
            <p:custDataLst>
              <p:tags r:id="rId2"/>
            </p:custDataLst>
          </p:nvPr>
        </p:nvSpPr>
        <p:spPr>
          <a:xfrm>
            <a:off x="107601" y="2163087"/>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 Bạn đã làm gì để giúp đỡ bạn bè, người thân và những người xung quanh?</a:t>
            </a:r>
          </a:p>
          <a:p>
            <a:pPr algn="just"/>
            <a:r>
              <a:rPr lang="vi-VN" sz="2800" b="1" dirty="0">
                <a:solidFill>
                  <a:srgbClr val="FFFF00"/>
                </a:solidFill>
              </a:rPr>
              <a:t>- Bạn làm việc đó khi nào?</a:t>
            </a:r>
          </a:p>
          <a:p>
            <a:pPr algn="just"/>
            <a:r>
              <a:rPr lang="vi-VN" sz="2800" b="1" dirty="0">
                <a:solidFill>
                  <a:srgbClr val="FFFF00"/>
                </a:solidFill>
              </a:rPr>
              <a:t>- Bạn cảm thấy như thế nào sau khi làm những việc đó?</a:t>
            </a:r>
          </a:p>
        </p:txBody>
      </p:sp>
      <p:sp>
        <p:nvSpPr>
          <p:cNvPr id="12" name="Text Box 6"/>
          <p:cNvSpPr txBox="1">
            <a:spLocks noChangeArrowheads="1"/>
          </p:cNvSpPr>
          <p:nvPr/>
        </p:nvSpPr>
        <p:spPr bwMode="auto">
          <a:xfrm>
            <a:off x="7391189" y="72378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0</a:t>
            </a:r>
          </a:p>
        </p:txBody>
      </p:sp>
      <p:sp>
        <p:nvSpPr>
          <p:cNvPr id="13" name="Text Box 7"/>
          <p:cNvSpPr txBox="1">
            <a:spLocks noChangeArrowheads="1"/>
          </p:cNvSpPr>
          <p:nvPr/>
        </p:nvSpPr>
        <p:spPr bwMode="auto">
          <a:xfrm>
            <a:off x="7415521" y="761788"/>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7624389" y="774116"/>
            <a:ext cx="13214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7426069" y="748115"/>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3</a:t>
            </a:r>
          </a:p>
        </p:txBody>
      </p:sp>
      <p:sp>
        <p:nvSpPr>
          <p:cNvPr id="16" name="Text Box 10"/>
          <p:cNvSpPr txBox="1">
            <a:spLocks noChangeArrowheads="1"/>
          </p:cNvSpPr>
          <p:nvPr/>
        </p:nvSpPr>
        <p:spPr bwMode="auto">
          <a:xfrm>
            <a:off x="7502402" y="848745"/>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4</a:t>
            </a:r>
          </a:p>
        </p:txBody>
      </p:sp>
      <p:sp>
        <p:nvSpPr>
          <p:cNvPr id="17" name="Text Box 11"/>
          <p:cNvSpPr txBox="1">
            <a:spLocks noChangeArrowheads="1"/>
          </p:cNvSpPr>
          <p:nvPr/>
        </p:nvSpPr>
        <p:spPr bwMode="auto">
          <a:xfrm>
            <a:off x="7452778" y="79894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7439061" y="774302"/>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6</a:t>
            </a:r>
          </a:p>
        </p:txBody>
      </p:sp>
      <p:sp>
        <p:nvSpPr>
          <p:cNvPr id="19" name="Text Box 13"/>
          <p:cNvSpPr txBox="1">
            <a:spLocks noChangeArrowheads="1"/>
          </p:cNvSpPr>
          <p:nvPr/>
        </p:nvSpPr>
        <p:spPr bwMode="auto">
          <a:xfrm>
            <a:off x="7415722" y="74975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7</a:t>
            </a:r>
          </a:p>
        </p:txBody>
      </p:sp>
      <p:sp>
        <p:nvSpPr>
          <p:cNvPr id="20" name="Text Box 14"/>
          <p:cNvSpPr txBox="1">
            <a:spLocks noChangeArrowheads="1"/>
          </p:cNvSpPr>
          <p:nvPr/>
        </p:nvSpPr>
        <p:spPr bwMode="auto">
          <a:xfrm>
            <a:off x="7450836" y="80005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7427056" y="7983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7489468" y="793815"/>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10</a:t>
            </a:r>
          </a:p>
        </p:txBody>
      </p:sp>
      <p:sp>
        <p:nvSpPr>
          <p:cNvPr id="23" name="Text Box 17"/>
          <p:cNvSpPr txBox="1">
            <a:spLocks noChangeArrowheads="1"/>
          </p:cNvSpPr>
          <p:nvPr/>
        </p:nvSpPr>
        <p:spPr bwMode="auto">
          <a:xfrm>
            <a:off x="7467395" y="791579"/>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20</a:t>
            </a:r>
          </a:p>
        </p:txBody>
      </p:sp>
      <p:sp>
        <p:nvSpPr>
          <p:cNvPr id="24" name="Text Box 18"/>
          <p:cNvSpPr txBox="1">
            <a:spLocks noChangeArrowheads="1"/>
          </p:cNvSpPr>
          <p:nvPr/>
        </p:nvSpPr>
        <p:spPr bwMode="auto">
          <a:xfrm>
            <a:off x="7467395" y="74133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30</a:t>
            </a:r>
          </a:p>
        </p:txBody>
      </p:sp>
      <p:sp>
        <p:nvSpPr>
          <p:cNvPr id="25" name="Text Box 19"/>
          <p:cNvSpPr txBox="1">
            <a:spLocks noChangeArrowheads="1"/>
          </p:cNvSpPr>
          <p:nvPr/>
        </p:nvSpPr>
        <p:spPr bwMode="auto">
          <a:xfrm>
            <a:off x="7467396" y="780808"/>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40</a:t>
            </a:r>
          </a:p>
        </p:txBody>
      </p:sp>
      <p:sp>
        <p:nvSpPr>
          <p:cNvPr id="26" name="Text Box 20"/>
          <p:cNvSpPr txBox="1">
            <a:spLocks noChangeArrowheads="1"/>
          </p:cNvSpPr>
          <p:nvPr/>
        </p:nvSpPr>
        <p:spPr bwMode="auto">
          <a:xfrm>
            <a:off x="7454721" y="78138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50</a:t>
            </a:r>
          </a:p>
        </p:txBody>
      </p:sp>
      <p:sp>
        <p:nvSpPr>
          <p:cNvPr id="27" name="Text Box 21"/>
          <p:cNvSpPr txBox="1">
            <a:spLocks noChangeArrowheads="1"/>
          </p:cNvSpPr>
          <p:nvPr/>
        </p:nvSpPr>
        <p:spPr bwMode="auto">
          <a:xfrm>
            <a:off x="7443387" y="790962"/>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60</a:t>
            </a:r>
          </a:p>
        </p:txBody>
      </p:sp>
      <p:sp>
        <p:nvSpPr>
          <p:cNvPr id="28" name="Text Box 22"/>
          <p:cNvSpPr txBox="1">
            <a:spLocks noChangeArrowheads="1"/>
          </p:cNvSpPr>
          <p:nvPr/>
        </p:nvSpPr>
        <p:spPr bwMode="auto">
          <a:xfrm>
            <a:off x="7454721" y="831957"/>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70</a:t>
            </a:r>
          </a:p>
        </p:txBody>
      </p:sp>
      <p:sp>
        <p:nvSpPr>
          <p:cNvPr id="29" name="Text Box 23"/>
          <p:cNvSpPr txBox="1">
            <a:spLocks noChangeArrowheads="1"/>
          </p:cNvSpPr>
          <p:nvPr/>
        </p:nvSpPr>
        <p:spPr bwMode="auto">
          <a:xfrm>
            <a:off x="7406113" y="746252"/>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80</a:t>
            </a:r>
          </a:p>
        </p:txBody>
      </p:sp>
      <p:sp>
        <p:nvSpPr>
          <p:cNvPr id="30" name="Text Box 24"/>
          <p:cNvSpPr txBox="1">
            <a:spLocks noChangeArrowheads="1"/>
          </p:cNvSpPr>
          <p:nvPr/>
        </p:nvSpPr>
        <p:spPr bwMode="auto">
          <a:xfrm>
            <a:off x="7431382" y="755504"/>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7428714" y="793198"/>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100</a:t>
            </a:r>
          </a:p>
        </p:txBody>
      </p:sp>
      <p:sp>
        <p:nvSpPr>
          <p:cNvPr id="32" name="Text Box 26"/>
          <p:cNvSpPr txBox="1">
            <a:spLocks noChangeArrowheads="1"/>
          </p:cNvSpPr>
          <p:nvPr/>
        </p:nvSpPr>
        <p:spPr bwMode="auto">
          <a:xfrm>
            <a:off x="7444057" y="807372"/>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110</a:t>
            </a:r>
          </a:p>
        </p:txBody>
      </p:sp>
      <p:sp>
        <p:nvSpPr>
          <p:cNvPr id="33" name="Text Box 27"/>
          <p:cNvSpPr txBox="1">
            <a:spLocks noChangeArrowheads="1"/>
          </p:cNvSpPr>
          <p:nvPr/>
        </p:nvSpPr>
        <p:spPr bwMode="auto">
          <a:xfrm>
            <a:off x="7467396" y="80791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120</a:t>
            </a:r>
          </a:p>
        </p:txBody>
      </p:sp>
      <p:sp>
        <p:nvSpPr>
          <p:cNvPr id="36" name="Text Box 27"/>
          <p:cNvSpPr txBox="1">
            <a:spLocks noChangeArrowheads="1"/>
          </p:cNvSpPr>
          <p:nvPr/>
        </p:nvSpPr>
        <p:spPr bwMode="auto">
          <a:xfrm>
            <a:off x="7414042" y="752442"/>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130</a:t>
            </a:r>
          </a:p>
        </p:txBody>
      </p:sp>
      <p:sp>
        <p:nvSpPr>
          <p:cNvPr id="37" name="Text Box 27"/>
          <p:cNvSpPr txBox="1">
            <a:spLocks noChangeArrowheads="1"/>
          </p:cNvSpPr>
          <p:nvPr/>
        </p:nvSpPr>
        <p:spPr bwMode="auto">
          <a:xfrm>
            <a:off x="7550751" y="790387"/>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140</a:t>
            </a:r>
          </a:p>
        </p:txBody>
      </p:sp>
      <p:sp>
        <p:nvSpPr>
          <p:cNvPr id="38" name="Text Box 27"/>
          <p:cNvSpPr txBox="1">
            <a:spLocks noChangeArrowheads="1"/>
          </p:cNvSpPr>
          <p:nvPr/>
        </p:nvSpPr>
        <p:spPr bwMode="auto">
          <a:xfrm>
            <a:off x="7414042" y="77064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150</a:t>
            </a:r>
          </a:p>
        </p:txBody>
      </p:sp>
      <p:sp>
        <p:nvSpPr>
          <p:cNvPr id="39" name="Text Box 27"/>
          <p:cNvSpPr txBox="1">
            <a:spLocks noChangeArrowheads="1"/>
          </p:cNvSpPr>
          <p:nvPr/>
        </p:nvSpPr>
        <p:spPr bwMode="auto">
          <a:xfrm flipH="1">
            <a:off x="7420718" y="812089"/>
            <a:ext cx="1554618"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160</a:t>
            </a:r>
          </a:p>
        </p:txBody>
      </p:sp>
      <p:sp>
        <p:nvSpPr>
          <p:cNvPr id="40" name="Text Box 27"/>
          <p:cNvSpPr txBox="1">
            <a:spLocks noChangeArrowheads="1"/>
          </p:cNvSpPr>
          <p:nvPr/>
        </p:nvSpPr>
        <p:spPr bwMode="auto">
          <a:xfrm>
            <a:off x="7444057" y="82352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170</a:t>
            </a:r>
          </a:p>
        </p:txBody>
      </p:sp>
      <p:sp>
        <p:nvSpPr>
          <p:cNvPr id="41" name="Text Box 27"/>
          <p:cNvSpPr txBox="1">
            <a:spLocks noChangeArrowheads="1"/>
          </p:cNvSpPr>
          <p:nvPr/>
        </p:nvSpPr>
        <p:spPr bwMode="auto">
          <a:xfrm>
            <a:off x="7460725" y="77902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dirty="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2463" y="825176"/>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5397" y="815219"/>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815941" y="63288"/>
            <a:ext cx="9144000" cy="1549348"/>
          </a:xfrm>
          <a:prstGeom prst="rect">
            <a:avLst/>
          </a:prstGeom>
        </p:spPr>
        <p:txBody>
          <a:bodyPr wrap="square" lIns="71323" tIns="35662" rIns="71323" bIns="35662">
            <a:sp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Ba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ngày</a:t>
            </a: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 19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tháng</a:t>
            </a: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 12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năm</a:t>
            </a: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Tahoma" pitchFamily="34" charset="0"/>
                <a:cs typeface="Times New Roman" panose="02020603050405020304" pitchFamily="18" charset="0"/>
              </a:rPr>
              <a:t> 2023</a:t>
            </a:r>
          </a:p>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Hoạt</a:t>
            </a:r>
            <a:r>
              <a:rPr kumimoji="0" lang="en-US" sz="2400" b="1" i="0" u="sng"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400" b="1" i="0" u="sng"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động</a:t>
            </a:r>
            <a:r>
              <a:rPr kumimoji="0" lang="en-US" sz="2400" b="1" i="0" u="sng"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400" b="1" i="0" u="sng"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trải</a:t>
            </a:r>
            <a:r>
              <a:rPr kumimoji="0" lang="en-US" sz="2400" b="1" i="0" u="sng"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400" b="1" i="0" u="sng"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rPr>
              <a:t>nghiệm</a:t>
            </a:r>
            <a:endParaRPr kumimoji="0" lang="en-US" sz="2400" b="1" i="0" u="sng"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ahoma" pitchFamily="34" charset="0"/>
              <a:cs typeface="Times New Roman" panose="02020603050405020304" pitchFamily="18" charset="0"/>
            </a:endParaRPr>
          </a:p>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Bài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16:EM LÀM VIỆC TỐT</a:t>
            </a:r>
          </a:p>
          <a:p>
            <a:pPr algn="ctr"/>
            <a:endParaRPr lang="vi-VN" sz="2800" b="1"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617" y="2552383"/>
            <a:ext cx="3610719" cy="2710031"/>
          </a:xfrm>
          <a:prstGeom prst="rect">
            <a:avLst/>
          </a:prstGeom>
        </p:spPr>
      </p:pic>
      <p:sp>
        <p:nvSpPr>
          <p:cNvPr id="4" name="TextBox 3">
            <a:extLst>
              <a:ext uri="{FF2B5EF4-FFF2-40B4-BE49-F238E27FC236}">
                <a16:creationId xmlns:a16="http://schemas.microsoft.com/office/drawing/2014/main" xmlns="" id="{3B7B46B2-1E08-E791-0EA8-A4843618F087}"/>
              </a:ext>
            </a:extLst>
          </p:cNvPr>
          <p:cNvSpPr txBox="1"/>
          <p:nvPr/>
        </p:nvSpPr>
        <p:spPr>
          <a:xfrm>
            <a:off x="23083" y="1662708"/>
            <a:ext cx="2433197" cy="461665"/>
          </a:xfrm>
          <a:prstGeom prst="rect">
            <a:avLst/>
          </a:prstGeom>
          <a:noFill/>
        </p:spPr>
        <p:txBody>
          <a:bodyPr wrap="square">
            <a:sp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Hoạt</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động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1:</a:t>
            </a:r>
            <a:endParaRPr kumimoji="0" lang="vi-VN"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086973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4"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4"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4"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4"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4"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4"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4"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4"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4"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4"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4"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4"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4"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4"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4"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4"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4"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4"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4"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4"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4"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4"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4"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4"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4"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4"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4"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4"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5"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5"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26757" y="72355"/>
            <a:ext cx="7216346" cy="933795"/>
          </a:xfrm>
          <a:prstGeom prst="rect">
            <a:avLst/>
          </a:prstGeom>
        </p:spPr>
        <p:txBody>
          <a:bodyPr wrap="square" lIns="71323" tIns="35662" rIns="71323" bIns="35662">
            <a:spAutoFit/>
          </a:bodyPr>
          <a:lstStyle/>
          <a:p>
            <a:pPr algn="ctr"/>
            <a:r>
              <a:rPr lang="en-US" sz="2400" b="1" dirty="0" err="1">
                <a:solidFill>
                  <a:schemeClr val="accent1"/>
                </a:solidFill>
                <a:latin typeface="Times New Roman" panose="02020603050405020304" pitchFamily="18" charset="0"/>
                <a:cs typeface="Times New Roman" panose="02020603050405020304" pitchFamily="18" charset="0"/>
              </a:rPr>
              <a:t>Thứ</a:t>
            </a:r>
            <a:r>
              <a:rPr lang="en-US" sz="2400" b="1" dirty="0">
                <a:solidFill>
                  <a:schemeClr val="accent1"/>
                </a:solidFill>
                <a:latin typeface="Times New Roman" panose="02020603050405020304" pitchFamily="18" charset="0"/>
                <a:cs typeface="Times New Roman" panose="02020603050405020304" pitchFamily="18" charset="0"/>
              </a:rPr>
              <a:t> Ba </a:t>
            </a:r>
            <a:r>
              <a:rPr lang="en-US" sz="2400" b="1" dirty="0" err="1">
                <a:solidFill>
                  <a:schemeClr val="accent1"/>
                </a:solidFill>
                <a:latin typeface="Times New Roman" panose="02020603050405020304" pitchFamily="18" charset="0"/>
                <a:cs typeface="Times New Roman" panose="02020603050405020304" pitchFamily="18" charset="0"/>
              </a:rPr>
              <a:t>ngày</a:t>
            </a:r>
            <a:r>
              <a:rPr lang="en-US" sz="2400" b="1" dirty="0">
                <a:solidFill>
                  <a:schemeClr val="accent1"/>
                </a:solidFill>
                <a:latin typeface="Times New Roman" panose="02020603050405020304" pitchFamily="18" charset="0"/>
                <a:cs typeface="Times New Roman" panose="02020603050405020304" pitchFamily="18" charset="0"/>
              </a:rPr>
              <a:t> 19 </a:t>
            </a:r>
            <a:r>
              <a:rPr lang="en-US" sz="2400" b="1" dirty="0" err="1">
                <a:solidFill>
                  <a:schemeClr val="accent1"/>
                </a:solidFill>
                <a:latin typeface="Times New Roman" panose="02020603050405020304" pitchFamily="18" charset="0"/>
                <a:cs typeface="Times New Roman" panose="02020603050405020304" pitchFamily="18" charset="0"/>
              </a:rPr>
              <a:t>tháng</a:t>
            </a:r>
            <a:r>
              <a:rPr lang="en-US" sz="2400" b="1" dirty="0">
                <a:solidFill>
                  <a:schemeClr val="accent1"/>
                </a:solidFill>
                <a:latin typeface="Times New Roman" panose="02020603050405020304" pitchFamily="18" charset="0"/>
                <a:cs typeface="Times New Roman" panose="02020603050405020304" pitchFamily="18" charset="0"/>
              </a:rPr>
              <a:t> 12 </a:t>
            </a:r>
            <a:r>
              <a:rPr lang="en-US" sz="2400" b="1" dirty="0" err="1">
                <a:solidFill>
                  <a:schemeClr val="accent1"/>
                </a:solidFill>
                <a:latin typeface="Times New Roman" panose="02020603050405020304" pitchFamily="18" charset="0"/>
                <a:cs typeface="Times New Roman" panose="02020603050405020304" pitchFamily="18" charset="0"/>
              </a:rPr>
              <a:t>năm</a:t>
            </a:r>
            <a:r>
              <a:rPr lang="en-US" sz="2400" b="1" dirty="0">
                <a:solidFill>
                  <a:schemeClr val="accent1"/>
                </a:solidFill>
                <a:latin typeface="Times New Roman" panose="02020603050405020304" pitchFamily="18" charset="0"/>
                <a:cs typeface="Times New Roman" panose="02020603050405020304" pitchFamily="18" charset="0"/>
              </a:rPr>
              <a:t> 2023</a:t>
            </a:r>
          </a:p>
          <a:p>
            <a:pPr algn="ctr"/>
            <a:r>
              <a:rPr lang="en-US" sz="1800" b="1" u="sng" dirty="0" err="1">
                <a:solidFill>
                  <a:schemeClr val="bg1"/>
                </a:solidFill>
                <a:latin typeface="Arial" pitchFamily="34" charset="0"/>
                <a:cs typeface="Arial" pitchFamily="34" charset="0"/>
              </a:rPr>
              <a:t>Hoạt</a:t>
            </a:r>
            <a:r>
              <a:rPr lang="en-US" sz="1800" b="1" u="sng" dirty="0">
                <a:solidFill>
                  <a:schemeClr val="bg1"/>
                </a:solidFill>
                <a:latin typeface="Arial" pitchFamily="34" charset="0"/>
                <a:cs typeface="Arial" pitchFamily="34" charset="0"/>
              </a:rPr>
              <a:t> </a:t>
            </a:r>
            <a:r>
              <a:rPr lang="en-US" sz="1800" b="1" u="sng" dirty="0" err="1">
                <a:solidFill>
                  <a:schemeClr val="bg1"/>
                </a:solidFill>
                <a:latin typeface="Arial" pitchFamily="34" charset="0"/>
                <a:cs typeface="Arial" pitchFamily="34" charset="0"/>
              </a:rPr>
              <a:t>động</a:t>
            </a:r>
            <a:r>
              <a:rPr lang="en-US" sz="1800" b="1" u="sng" dirty="0">
                <a:solidFill>
                  <a:schemeClr val="bg1"/>
                </a:solidFill>
                <a:latin typeface="Arial" pitchFamily="34" charset="0"/>
                <a:cs typeface="Arial" pitchFamily="34" charset="0"/>
              </a:rPr>
              <a:t> </a:t>
            </a:r>
            <a:r>
              <a:rPr lang="en-US" sz="1800" b="1" u="sng" dirty="0" err="1">
                <a:solidFill>
                  <a:schemeClr val="bg1"/>
                </a:solidFill>
                <a:latin typeface="Arial" pitchFamily="34" charset="0"/>
                <a:cs typeface="Arial" pitchFamily="34" charset="0"/>
              </a:rPr>
              <a:t>trải</a:t>
            </a:r>
            <a:r>
              <a:rPr lang="en-US" sz="1800" b="1" u="sng" dirty="0">
                <a:solidFill>
                  <a:schemeClr val="bg1"/>
                </a:solidFill>
                <a:latin typeface="Arial" pitchFamily="34" charset="0"/>
                <a:cs typeface="Arial" pitchFamily="34" charset="0"/>
              </a:rPr>
              <a:t> </a:t>
            </a:r>
            <a:r>
              <a:rPr lang="en-US" sz="1800" b="1" u="sng" dirty="0" err="1">
                <a:solidFill>
                  <a:schemeClr val="bg1"/>
                </a:solidFill>
                <a:latin typeface="Arial" pitchFamily="34" charset="0"/>
                <a:cs typeface="Arial" pitchFamily="34" charset="0"/>
              </a:rPr>
              <a:t>nghiệm</a:t>
            </a:r>
            <a:r>
              <a:rPr lang="en-US" sz="1800" b="1" u="sng" dirty="0">
                <a:solidFill>
                  <a:schemeClr val="bg1"/>
                </a:solidFill>
                <a:latin typeface="Arial" pitchFamily="34" charset="0"/>
                <a:cs typeface="Arial" pitchFamily="34"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16</a:t>
            </a:r>
            <a:r>
              <a:rPr lang="en-US" sz="3200" b="1" dirty="0">
                <a:solidFill>
                  <a:srgbClr val="FF0000"/>
                </a:solidFill>
                <a:latin typeface="Arial" pitchFamily="34" charset="0"/>
                <a:cs typeface="Arial" pitchFamily="34" charset="0"/>
              </a:rPr>
              <a:t>: Em </a:t>
            </a:r>
            <a:r>
              <a:rPr lang="en-US" sz="3200" b="1" dirty="0" err="1">
                <a:solidFill>
                  <a:srgbClr val="FF0000"/>
                </a:solidFill>
                <a:latin typeface="Arial" pitchFamily="34" charset="0"/>
                <a:cs typeface="Arial" pitchFamily="34" charset="0"/>
              </a:rPr>
              <a:t>làm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việc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tốt</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135922" y="1006150"/>
            <a:ext cx="9008077" cy="93602"/>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45145" y="1099752"/>
            <a:ext cx="8862933" cy="447373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Kết</a:t>
            </a: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32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luận</a:t>
            </a:r>
            <a:endParaRPr kumimoji="0" lang="vi-VN"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 name="Rounded Rectangle 1"/>
          <p:cNvSpPr/>
          <p:nvPr/>
        </p:nvSpPr>
        <p:spPr>
          <a:xfrm>
            <a:off x="268333" y="1799304"/>
            <a:ext cx="4548632"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latin typeface="+mj-lt"/>
              </a:rPr>
              <a:t>Khi bạn bè, người thân gặp khó khăn, em nên sẵn sàng giúp đỡ bằng những việc làm cụ thể, phù hợp như: giúp bạn học bài; giúp đỡ, thăm hỏi khi bạn bị đau, ốm; chia sẻ khi bạn có chuyện buồn; giúp đỡ bố mẹ việc nhà; quan tâm, chăm sóc ông bà, cha mẹ.</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530" y="2158526"/>
            <a:ext cx="3933371" cy="2758914"/>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81000" y="1434629"/>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94003" y="1363519"/>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Cá</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nhân</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107601" y="2103364"/>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Cắt, xé giấy màu để tạo thành những bông hoa, chiếc lá hoặc quả. Viết hoặc vẽ lên mồi bông hoa, chiếc lá hoặc quả một việc tốt mà mình đã thực hiện trong ngày.</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381000" y="900567"/>
            <a:ext cx="2341756" cy="502908"/>
          </a:xfrm>
          <a:prstGeom prst="rect">
            <a:avLst/>
          </a:prstGeom>
        </p:spPr>
        <p:txBody>
          <a:bodyPr wrap="none" lIns="71323" tIns="35662" rIns="71323" bIns="35662">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435759" y="900567"/>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371" y="2408494"/>
            <a:ext cx="2975429" cy="3243218"/>
          </a:xfrm>
          <a:prstGeom prst="rect">
            <a:avLst/>
          </a:prstGeom>
          <a:effectLst>
            <a:glow rad="139700">
              <a:schemeClr val="accent5">
                <a:satMod val="175000"/>
                <a:alpha val="40000"/>
              </a:schemeClr>
            </a:glow>
          </a:effectLst>
        </p:spPr>
      </p:pic>
      <p:sp>
        <p:nvSpPr>
          <p:cNvPr id="5" name="TextBox 4">
            <a:extLst>
              <a:ext uri="{FF2B5EF4-FFF2-40B4-BE49-F238E27FC236}">
                <a16:creationId xmlns:a16="http://schemas.microsoft.com/office/drawing/2014/main" xmlns="" id="{EC516C12-1BA4-67C2-6E16-7AB38EF871ED}"/>
              </a:ext>
            </a:extLst>
          </p:cNvPr>
          <p:cNvSpPr txBox="1"/>
          <p:nvPr/>
        </p:nvSpPr>
        <p:spPr>
          <a:xfrm>
            <a:off x="2029597" y="35048"/>
            <a:ext cx="6508921" cy="707886"/>
          </a:xfrm>
          <a:prstGeom prst="rect">
            <a:avLst/>
          </a:prstGeom>
          <a:noFill/>
        </p:spPr>
        <p:txBody>
          <a:bodyPr wrap="square">
            <a:spAutoFit/>
          </a:bodyPr>
          <a:lstStyle/>
          <a:p>
            <a:pPr algn="ctr"/>
            <a:r>
              <a:rPr lang="en-US" sz="2000" b="1" dirty="0" err="1">
                <a:solidFill>
                  <a:schemeClr val="accent1"/>
                </a:solidFill>
                <a:latin typeface="Times New Roman" panose="02020603050405020304" pitchFamily="18" charset="0"/>
                <a:cs typeface="Times New Roman" panose="02020603050405020304" pitchFamily="18" charset="0"/>
              </a:rPr>
              <a:t>Thứ</a:t>
            </a:r>
            <a:r>
              <a:rPr lang="en-US" sz="2000" b="1" dirty="0">
                <a:solidFill>
                  <a:schemeClr val="accent1"/>
                </a:solidFill>
                <a:latin typeface="Times New Roman" panose="02020603050405020304" pitchFamily="18" charset="0"/>
                <a:cs typeface="Times New Roman" panose="02020603050405020304" pitchFamily="18" charset="0"/>
              </a:rPr>
              <a:t> Ba </a:t>
            </a:r>
            <a:r>
              <a:rPr lang="en-US" sz="2000" b="1" dirty="0" err="1">
                <a:solidFill>
                  <a:schemeClr val="accent1"/>
                </a:solidFill>
                <a:latin typeface="Times New Roman" panose="02020603050405020304" pitchFamily="18" charset="0"/>
                <a:cs typeface="Times New Roman" panose="02020603050405020304" pitchFamily="18" charset="0"/>
              </a:rPr>
              <a:t>ngày</a:t>
            </a:r>
            <a:r>
              <a:rPr lang="en-US" sz="2000" b="1" dirty="0">
                <a:solidFill>
                  <a:schemeClr val="accent1"/>
                </a:solidFill>
                <a:latin typeface="Times New Roman" panose="02020603050405020304" pitchFamily="18" charset="0"/>
                <a:cs typeface="Times New Roman" panose="02020603050405020304" pitchFamily="18" charset="0"/>
              </a:rPr>
              <a:t> 19 </a:t>
            </a:r>
            <a:r>
              <a:rPr lang="en-US" sz="2000" b="1" dirty="0" err="1">
                <a:solidFill>
                  <a:schemeClr val="accent1"/>
                </a:solidFill>
                <a:latin typeface="Times New Roman" panose="02020603050405020304" pitchFamily="18" charset="0"/>
                <a:cs typeface="Times New Roman" panose="02020603050405020304" pitchFamily="18" charset="0"/>
              </a:rPr>
              <a:t>tháng</a:t>
            </a:r>
            <a:r>
              <a:rPr lang="en-US" sz="2000" b="1" dirty="0">
                <a:solidFill>
                  <a:schemeClr val="accent1"/>
                </a:solidFill>
                <a:latin typeface="Times New Roman" panose="02020603050405020304" pitchFamily="18" charset="0"/>
                <a:cs typeface="Times New Roman" panose="02020603050405020304" pitchFamily="18" charset="0"/>
              </a:rPr>
              <a:t> 12 </a:t>
            </a:r>
            <a:r>
              <a:rPr lang="en-US" sz="2000" b="1" dirty="0" err="1">
                <a:solidFill>
                  <a:schemeClr val="accent1"/>
                </a:solidFill>
                <a:latin typeface="Times New Roman" panose="02020603050405020304" pitchFamily="18" charset="0"/>
                <a:cs typeface="Times New Roman" panose="02020603050405020304" pitchFamily="18" charset="0"/>
              </a:rPr>
              <a:t>năm</a:t>
            </a:r>
            <a:r>
              <a:rPr lang="en-US" sz="2000" b="1" dirty="0">
                <a:solidFill>
                  <a:schemeClr val="accent1"/>
                </a:solidFill>
                <a:latin typeface="Times New Roman" panose="02020603050405020304" pitchFamily="18" charset="0"/>
                <a:cs typeface="Times New Roman" panose="02020603050405020304" pitchFamily="18" charset="0"/>
              </a:rPr>
              <a:t> 2023</a:t>
            </a:r>
          </a:p>
          <a:p>
            <a:pPr algn="ctr"/>
            <a:r>
              <a:rPr lang="en-US" sz="2000" b="1" u="sng" dirty="0" err="1">
                <a:solidFill>
                  <a:srgbClr val="FF0000"/>
                </a:solidFill>
                <a:latin typeface="Arial" pitchFamily="34" charset="0"/>
                <a:cs typeface="Arial" pitchFamily="34" charset="0"/>
              </a:rPr>
              <a:t>Hoạt</a:t>
            </a:r>
            <a:r>
              <a:rPr lang="en-US" sz="2000" b="1" u="sng" dirty="0">
                <a:solidFill>
                  <a:srgbClr val="FF0000"/>
                </a:solidFill>
                <a:latin typeface="Arial" pitchFamily="34" charset="0"/>
                <a:cs typeface="Arial" pitchFamily="34" charset="0"/>
              </a:rPr>
              <a:t> </a:t>
            </a:r>
            <a:r>
              <a:rPr lang="en-US" sz="2000" b="1" u="sng" dirty="0" err="1">
                <a:solidFill>
                  <a:srgbClr val="FF0000"/>
                </a:solidFill>
                <a:latin typeface="Arial" pitchFamily="34" charset="0"/>
                <a:cs typeface="Arial" pitchFamily="34" charset="0"/>
              </a:rPr>
              <a:t>động</a:t>
            </a:r>
            <a:r>
              <a:rPr lang="en-US" sz="2000" b="1" u="sng" dirty="0">
                <a:solidFill>
                  <a:srgbClr val="FF0000"/>
                </a:solidFill>
                <a:latin typeface="Arial" pitchFamily="34" charset="0"/>
                <a:cs typeface="Arial" pitchFamily="34" charset="0"/>
              </a:rPr>
              <a:t> </a:t>
            </a:r>
            <a:r>
              <a:rPr lang="en-US" sz="2000" b="1" u="sng" dirty="0" err="1">
                <a:solidFill>
                  <a:srgbClr val="FF0000"/>
                </a:solidFill>
                <a:latin typeface="Arial" pitchFamily="34" charset="0"/>
                <a:cs typeface="Arial" pitchFamily="34" charset="0"/>
              </a:rPr>
              <a:t>trải</a:t>
            </a:r>
            <a:r>
              <a:rPr lang="en-US" sz="2000" b="1" u="sng" dirty="0">
                <a:solidFill>
                  <a:srgbClr val="FF0000"/>
                </a:solidFill>
                <a:latin typeface="Arial" pitchFamily="34" charset="0"/>
                <a:cs typeface="Arial" pitchFamily="34" charset="0"/>
              </a:rPr>
              <a:t> </a:t>
            </a:r>
            <a:r>
              <a:rPr lang="en-US" sz="2000" b="1" u="sng" dirty="0" err="1">
                <a:solidFill>
                  <a:srgbClr val="FF0000"/>
                </a:solidFill>
                <a:latin typeface="Arial" pitchFamily="34" charset="0"/>
                <a:cs typeface="Arial" pitchFamily="34" charset="0"/>
              </a:rPr>
              <a:t>nghiệm</a:t>
            </a:r>
            <a:r>
              <a:rPr lang="en-US" sz="2000" b="1" u="sng" dirty="0">
                <a:solidFill>
                  <a:srgbClr val="FF0000"/>
                </a:solidFill>
                <a:latin typeface="Arial" pitchFamily="34" charset="0"/>
                <a:cs typeface="Arial" pitchFamily="34" charset="0"/>
              </a:rPr>
              <a:t>  </a:t>
            </a:r>
            <a:r>
              <a:rPr lang="en-US" sz="2000" b="1" dirty="0" err="1">
                <a:solidFill>
                  <a:srgbClr val="FF0000"/>
                </a:solidFill>
                <a:latin typeface="Times New Roman" panose="02020603050405020304" pitchFamily="18" charset="0"/>
                <a:cs typeface="Times New Roman" panose="02020603050405020304" pitchFamily="18" charset="0"/>
              </a:rPr>
              <a:t>Bài</a:t>
            </a:r>
            <a:r>
              <a:rPr lang="en-US" sz="2000" b="1" dirty="0">
                <a:solidFill>
                  <a:srgbClr val="FF0000"/>
                </a:solidFill>
                <a:latin typeface="Times New Roman" panose="02020603050405020304" pitchFamily="18" charset="0"/>
                <a:cs typeface="Times New Roman" panose="02020603050405020304" pitchFamily="18" charset="0"/>
              </a:rPr>
              <a:t> 16</a:t>
            </a:r>
            <a:r>
              <a:rPr lang="en-US" sz="2000" b="1" dirty="0">
                <a:solidFill>
                  <a:srgbClr val="FF0000"/>
                </a:solidFill>
                <a:latin typeface="Arial" pitchFamily="34" charset="0"/>
                <a:cs typeface="Arial" pitchFamily="34" charset="0"/>
              </a:rPr>
              <a:t>: Em </a:t>
            </a:r>
            <a:r>
              <a:rPr lang="en-US" sz="2000" b="1" dirty="0" err="1">
                <a:solidFill>
                  <a:srgbClr val="FF0000"/>
                </a:solidFill>
                <a:latin typeface="Arial" pitchFamily="34" charset="0"/>
                <a:cs typeface="Arial" pitchFamily="34" charset="0"/>
              </a:rPr>
              <a:t>làm</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việc</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tốt</a:t>
            </a:r>
            <a:endParaRPr lang="vi-VN" sz="2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48780551"/>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697710"/>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995362" y="628903"/>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Cả</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lớp</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68317" y="1166638"/>
            <a:ext cx="9036399" cy="1112106"/>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Từng HS dán những bông hoa, chiếc lá hoặc quả việc tốt mà bản thân đã thực hiện lên Cây việc tốt.</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a:solidFill>
                  <a:srgbClr val="FF0000"/>
                </a:solidFill>
                <a:latin typeface="Arial" pitchFamily="34" charset="0"/>
                <a:cs typeface="Arial" pitchFamily="34" charset="0"/>
              </a:rPr>
              <a:t>Hoạt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động</a:t>
            </a:r>
            <a:r>
              <a:rPr lang="en-US" sz="2800" b="1" dirty="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878224" y="63288"/>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grpSp>
        <p:nvGrpSpPr>
          <p:cNvPr id="6" name="Group 5"/>
          <p:cNvGrpSpPr/>
          <p:nvPr/>
        </p:nvGrpSpPr>
        <p:grpSpPr>
          <a:xfrm>
            <a:off x="2634633" y="2436586"/>
            <a:ext cx="4194048" cy="2925934"/>
            <a:chOff x="2634633" y="2436586"/>
            <a:chExt cx="4194048" cy="2925934"/>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4633" y="2442536"/>
              <a:ext cx="4194048" cy="2919984"/>
            </a:xfrm>
            <a:prstGeom prst="rect">
              <a:avLst/>
            </a:prstGeom>
          </p:spPr>
        </p:pic>
        <p:sp>
          <p:nvSpPr>
            <p:cNvPr id="5" name="Rectangle 4"/>
            <p:cNvSpPr/>
            <p:nvPr/>
          </p:nvSpPr>
          <p:spPr>
            <a:xfrm>
              <a:off x="5966269" y="2436586"/>
              <a:ext cx="862412" cy="93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0690481"/>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684547"/>
          </a:xfrm>
          <a:prstGeom prst="rect">
            <a:avLst/>
          </a:prstGeom>
        </p:spPr>
      </p:pic>
      <p:sp>
        <p:nvSpPr>
          <p:cNvPr id="3" name="TextBox 2">
            <a:extLst>
              <a:ext uri="{FF2B5EF4-FFF2-40B4-BE49-F238E27FC236}">
                <a16:creationId xmlns:a16="http://schemas.microsoft.com/office/drawing/2014/main" xmlns="" id="{32BEA672-3F70-14DA-545A-F5974FBB3BD8}"/>
              </a:ext>
            </a:extLst>
          </p:cNvPr>
          <p:cNvSpPr txBox="1"/>
          <p:nvPr/>
        </p:nvSpPr>
        <p:spPr>
          <a:xfrm>
            <a:off x="2242752" y="2555616"/>
            <a:ext cx="4658496" cy="830997"/>
          </a:xfrm>
          <a:prstGeom prst="rect">
            <a:avLst/>
          </a:prstGeom>
          <a:noFill/>
        </p:spPr>
        <p:txBody>
          <a:bodyPr wrap="square">
            <a:sp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79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7" action="ppaction://hlinkpres?slideindex=1&amp;slidetitl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7" action="ppaction://hlinkpres?slideindex=1&amp;slidetitl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7" action="ppaction://hlinkpres?slideindex=1&amp;slidetitl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7" action="ppaction://hlinkpres?slideindex=1&amp;slidetitl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50141" y="936511"/>
            <a:ext cx="6527802"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vi-VN" sz="2800" b="1" dirty="0">
                <a:solidFill>
                  <a:srgbClr val="FF0000"/>
                </a:solidFill>
                <a:latin typeface="+mj-lt"/>
                <a:cs typeface="Arial" pitchFamily="34" charset="0"/>
              </a:rPr>
              <a:t>Khi bạn bè, người thân gặp khó khăn, em nên làm gì?</a:t>
            </a:r>
            <a:endParaRPr lang="en-US" sz="2800" b="1" dirty="0">
              <a:solidFill>
                <a:srgbClr val="FF0000"/>
              </a:solidFill>
              <a:latin typeface="+mj-lt"/>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2" name="Flowchart: Terminator 41"/>
          <p:cNvSpPr/>
          <p:nvPr>
            <p:custDataLst>
              <p:tags r:id="rId1"/>
            </p:custDataLst>
          </p:nvPr>
        </p:nvSpPr>
        <p:spPr>
          <a:xfrm>
            <a:off x="2338609" y="3578815"/>
            <a:ext cx="5760360" cy="45169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just"/>
            <a:r>
              <a:rPr lang="en-US" sz="2000" b="1" dirty="0">
                <a:solidFill>
                  <a:srgbClr val="FFFF00"/>
                </a:solidFill>
                <a:latin typeface="Times New Roman" panose="02020603050405020304" pitchFamily="18" charset="0"/>
                <a:cs typeface="Times New Roman" panose="02020603050405020304" pitchFamily="18" charset="0"/>
              </a:rPr>
              <a:t>3. </a:t>
            </a:r>
            <a:r>
              <a:rPr lang="vi-VN" sz="2000" b="1" dirty="0">
                <a:solidFill>
                  <a:srgbClr val="FFFF00"/>
                </a:solidFill>
                <a:latin typeface="Times New Roman" panose="02020603050405020304" pitchFamily="18" charset="0"/>
                <a:cs typeface="Times New Roman" panose="02020603050405020304" pitchFamily="18" charset="0"/>
              </a:rPr>
              <a:t>Giúp đỡ bố mẹ việc nhà.</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43" name="Flowchart: Terminator 42"/>
          <p:cNvSpPr/>
          <p:nvPr>
            <p:custDataLst>
              <p:tags r:id="rId2"/>
            </p:custDataLst>
          </p:nvPr>
        </p:nvSpPr>
        <p:spPr>
          <a:xfrm>
            <a:off x="2348807" y="2883628"/>
            <a:ext cx="5750162" cy="46838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a:solidFill>
                  <a:srgbClr val="FFFF00"/>
                </a:solidFill>
                <a:latin typeface="Times New Roman" panose="02020603050405020304" pitchFamily="18" charset="0"/>
                <a:cs typeface="Times New Roman" panose="02020603050405020304" pitchFamily="18" charset="0"/>
              </a:rPr>
              <a:t>2. </a:t>
            </a:r>
            <a:r>
              <a:rPr lang="vi-VN" sz="2000" b="1" dirty="0">
                <a:solidFill>
                  <a:srgbClr val="FFFF00"/>
                </a:solidFill>
                <a:latin typeface="Times New Roman" panose="02020603050405020304" pitchFamily="18" charset="0"/>
                <a:cs typeface="Times New Roman" panose="02020603050405020304" pitchFamily="18" charset="0"/>
              </a:rPr>
              <a:t>Giúp bạn học bài.</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44" name="Flowchart: Terminator 43"/>
          <p:cNvSpPr/>
          <p:nvPr>
            <p:custDataLst>
              <p:tags r:id="rId3"/>
            </p:custDataLst>
          </p:nvPr>
        </p:nvSpPr>
        <p:spPr>
          <a:xfrm>
            <a:off x="2316726" y="4307302"/>
            <a:ext cx="5782244" cy="445576"/>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a:solidFill>
                  <a:srgbClr val="FFFF00"/>
                </a:solidFill>
                <a:latin typeface="Times New Roman" panose="02020603050405020304" pitchFamily="18" charset="0"/>
                <a:cs typeface="Times New Roman" panose="02020603050405020304" pitchFamily="18" charset="0"/>
              </a:rPr>
              <a:t>4. </a:t>
            </a:r>
            <a:r>
              <a:rPr lang="en-US" sz="2000" b="1" dirty="0" err="1">
                <a:solidFill>
                  <a:srgbClr val="FFFF00"/>
                </a:solidFill>
                <a:latin typeface="Times New Roman" panose="02020603050405020304" pitchFamily="18" charset="0"/>
                <a:cs typeface="Times New Roman" panose="02020603050405020304" pitchFamily="18" charset="0"/>
              </a:rPr>
              <a:t>Tất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cả</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các</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phương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án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trên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đều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đúng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47" name="Flowchart: Terminator 46"/>
          <p:cNvSpPr/>
          <p:nvPr>
            <p:custDataLst>
              <p:tags r:id="rId4"/>
            </p:custDataLst>
          </p:nvPr>
        </p:nvSpPr>
        <p:spPr>
          <a:xfrm>
            <a:off x="2293253" y="2170698"/>
            <a:ext cx="5805716" cy="45649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a:solidFill>
                  <a:srgbClr val="FFFF00"/>
                </a:solidFill>
                <a:latin typeface="Times New Roman" panose="02020603050405020304" pitchFamily="18" charset="0"/>
                <a:cs typeface="Times New Roman" panose="02020603050405020304" pitchFamily="18" charset="0"/>
              </a:rPr>
              <a:t>1. </a:t>
            </a:r>
            <a:r>
              <a:rPr lang="vi-VN" sz="2000" b="1" dirty="0">
                <a:solidFill>
                  <a:srgbClr val="FFFF00"/>
                </a:solidFill>
                <a:latin typeface="Times New Roman" panose="02020603050405020304" pitchFamily="18" charset="0"/>
                <a:cs typeface="Times New Roman" panose="02020603050405020304" pitchFamily="18" charset="0"/>
              </a:rPr>
              <a:t>Thăm hỏi khi bạn bị đau ốm.</a:t>
            </a:r>
            <a:endParaRPr lang="en-US" sz="2000" b="1" dirty="0">
              <a:solidFill>
                <a:srgbClr val="FFFF00"/>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68584" y="3970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538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1"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1"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1" name="breeze.wav"/>
                                        </p:tgtEl>
                                      </p:cMediaNode>
                                    </p:audio>
                                  </p:sub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subTnLst>
                                    <p:audio>
                                      <p:cMediaNode vol="76000">
                                        <p:cTn display="0" masterRel="sameClick">
                                          <p:stCondLst>
                                            <p:cond evt="begin" delay="0">
                                              <p:tn val="14"/>
                                            </p:cond>
                                          </p:stCondLst>
                                          <p:endCondLst>
                                            <p:cond evt="onStopAudio" delay="0">
                                              <p:tgtEl>
                                                <p:sldTgt/>
                                              </p:tgtEl>
                                            </p:cond>
                                          </p:endCondLst>
                                        </p:cTn>
                                        <p:tgtEl>
                                          <p:sndTgt r:embed="rId11"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subTnLst>
                                    <p:set>
                                      <p:cBhvr override="childStyle">
                                        <p:cTn dur="1" fill="hold" display="0" masterRel="sameClick" afterEffect="1">
                                          <p:stCondLst>
                                            <p:cond evt="end" delay="0">
                                              <p:tn val="19"/>
                                            </p:cond>
                                          </p:stCondLst>
                                        </p:cTn>
                                        <p:tgtEl>
                                          <p:spTgt spid="37"/>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12" name="click.wav"/>
                                        </p:tgtEl>
                                      </p:cMediaNode>
                                    </p:audio>
                                  </p:subTnLst>
                                </p:cTn>
                              </p:par>
                            </p:childTnLst>
                          </p:cTn>
                        </p:par>
                        <p:par>
                          <p:cTn id="24" fill="hold" nodeType="afterGroup">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3"/>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subTnLst>
                                    <p:set>
                                      <p:cBhvr override="childStyle">
                                        <p:cTn dur="1" fill="hold" display="0" masterRel="sameClick" afterEffect="1">
                                          <p:stCondLst>
                                            <p:cond evt="end" delay="0">
                                              <p:tn val="25"/>
                                            </p:cond>
                                          </p:stCondLst>
                                        </p:cTn>
                                        <p:tgtEl>
                                          <p:spTgt spid="3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12" name="click.wav"/>
                                        </p:tgtEl>
                                      </p:cMediaNode>
                                    </p:audio>
                                  </p:subTnLst>
                                </p:cTn>
                              </p:par>
                            </p:childTnLst>
                          </p:cTn>
                        </p:par>
                        <p:par>
                          <p:cTn id="30" fill="hold" nodeType="afterGroup">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par>
                          <p:cTn id="36" fill="hold" nodeType="afterGroup">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3"/>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12" name="click.wav"/>
                                        </p:tgtEl>
                                      </p:cMediaNode>
                                    </p:audio>
                                  </p:subTnLst>
                                </p:cTn>
                              </p:par>
                            </p:childTnLst>
                          </p:cTn>
                        </p:par>
                        <p:par>
                          <p:cTn id="42" fill="hold" nodeType="afterGroup">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strVal val="#ppt_w+.3"/>
                                          </p:val>
                                        </p:tav>
                                        <p:tav tm="100000">
                                          <p:val>
                                            <p:strVal val="#ppt_w"/>
                                          </p:val>
                                        </p:tav>
                                      </p:tavLst>
                                    </p:anim>
                                    <p:anim calcmode="lin" valueType="num">
                                      <p:cBhvr>
                                        <p:cTn id="46" dur="1000" fill="hold"/>
                                        <p:tgtEl>
                                          <p:spTgt spid="33"/>
                                        </p:tgtEl>
                                        <p:attrNameLst>
                                          <p:attrName>ppt_h</p:attrName>
                                        </p:attrNameLst>
                                      </p:cBhvr>
                                      <p:tavLst>
                                        <p:tav tm="0">
                                          <p:val>
                                            <p:strVal val="#ppt_h"/>
                                          </p:val>
                                        </p:tav>
                                        <p:tav tm="100000">
                                          <p:val>
                                            <p:strVal val="#ppt_h"/>
                                          </p:val>
                                        </p:tav>
                                      </p:tavLst>
                                    </p:anim>
                                    <p:animEffect transition="in" filter="fade">
                                      <p:cBhvr>
                                        <p:cTn id="47" dur="1000"/>
                                        <p:tgtEl>
                                          <p:spTgt spid="33"/>
                                        </p:tgtEl>
                                      </p:cBhvr>
                                    </p:animEffect>
                                  </p:childTnLst>
                                  <p:subTnLst>
                                    <p:set>
                                      <p:cBhvr override="childStyle">
                                        <p:cTn dur="1" fill="hold" display="0" masterRel="sameClick" afterEffect="1">
                                          <p:stCondLst>
                                            <p:cond evt="end" delay="0">
                                              <p:tn val="43"/>
                                            </p:cond>
                                          </p:stCondLst>
                                        </p:cTn>
                                        <p:tgtEl>
                                          <p:spTgt spid="33"/>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13" name="chimes.wav"/>
                                        </p:tgtEl>
                                      </p:cMediaNode>
                                    </p:audio>
                                  </p:subTnLst>
                                </p:cTn>
                              </p:par>
                            </p:childTnLst>
                          </p:cTn>
                        </p:par>
                        <p:par>
                          <p:cTn id="48" fill="hold" nodeType="afterGroup">
                            <p:stCondLst>
                              <p:cond delay="5000"/>
                            </p:stCondLst>
                            <p:childTnLst>
                              <p:par>
                                <p:cTn id="49" presetID="3" presetClass="entr" presetSubtype="1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linds(horizontal)">
                                      <p:cBhvr>
                                        <p:cTn id="51" dur="500"/>
                                        <p:tgtEl>
                                          <p:spTgt spid="45"/>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1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6"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80">
                                          <p:stCondLst>
                                            <p:cond delay="0"/>
                                          </p:stCondLst>
                                        </p:cTn>
                                        <p:tgtEl>
                                          <p:spTgt spid="49"/>
                                        </p:tgtEl>
                                      </p:cBhvr>
                                    </p:animEffect>
                                    <p:anim calcmode="lin" valueType="num">
                                      <p:cBhvr>
                                        <p:cTn id="5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3" dur="26">
                                          <p:stCondLst>
                                            <p:cond delay="650"/>
                                          </p:stCondLst>
                                        </p:cTn>
                                        <p:tgtEl>
                                          <p:spTgt spid="49"/>
                                        </p:tgtEl>
                                      </p:cBhvr>
                                      <p:to x="100000" y="60000"/>
                                    </p:animScale>
                                    <p:animScale>
                                      <p:cBhvr>
                                        <p:cTn id="64" dur="166" decel="50000">
                                          <p:stCondLst>
                                            <p:cond delay="676"/>
                                          </p:stCondLst>
                                        </p:cTn>
                                        <p:tgtEl>
                                          <p:spTgt spid="49"/>
                                        </p:tgtEl>
                                      </p:cBhvr>
                                      <p:to x="100000" y="100000"/>
                                    </p:animScale>
                                    <p:animScale>
                                      <p:cBhvr>
                                        <p:cTn id="65" dur="26">
                                          <p:stCondLst>
                                            <p:cond delay="1312"/>
                                          </p:stCondLst>
                                        </p:cTn>
                                        <p:tgtEl>
                                          <p:spTgt spid="49"/>
                                        </p:tgtEl>
                                      </p:cBhvr>
                                      <p:to x="100000" y="80000"/>
                                    </p:animScale>
                                    <p:animScale>
                                      <p:cBhvr>
                                        <p:cTn id="66" dur="166" decel="50000">
                                          <p:stCondLst>
                                            <p:cond delay="1338"/>
                                          </p:stCondLst>
                                        </p:cTn>
                                        <p:tgtEl>
                                          <p:spTgt spid="49"/>
                                        </p:tgtEl>
                                      </p:cBhvr>
                                      <p:to x="100000" y="100000"/>
                                    </p:animScale>
                                    <p:animScale>
                                      <p:cBhvr>
                                        <p:cTn id="67" dur="26">
                                          <p:stCondLst>
                                            <p:cond delay="1642"/>
                                          </p:stCondLst>
                                        </p:cTn>
                                        <p:tgtEl>
                                          <p:spTgt spid="49"/>
                                        </p:tgtEl>
                                      </p:cBhvr>
                                      <p:to x="100000" y="90000"/>
                                    </p:animScale>
                                    <p:animScale>
                                      <p:cBhvr>
                                        <p:cTn id="68" dur="166" decel="50000">
                                          <p:stCondLst>
                                            <p:cond delay="1668"/>
                                          </p:stCondLst>
                                        </p:cTn>
                                        <p:tgtEl>
                                          <p:spTgt spid="49"/>
                                        </p:tgtEl>
                                      </p:cBhvr>
                                      <p:to x="100000" y="100000"/>
                                    </p:animScale>
                                    <p:animScale>
                                      <p:cBhvr>
                                        <p:cTn id="69" dur="26">
                                          <p:stCondLst>
                                            <p:cond delay="1808"/>
                                          </p:stCondLst>
                                        </p:cTn>
                                        <p:tgtEl>
                                          <p:spTgt spid="49"/>
                                        </p:tgtEl>
                                      </p:cBhvr>
                                      <p:to x="100000" y="95000"/>
                                    </p:animScale>
                                    <p:animScale>
                                      <p:cBhvr>
                                        <p:cTn id="70" dur="166" decel="50000">
                                          <p:stCondLst>
                                            <p:cond delay="1834"/>
                                          </p:stCondLst>
                                        </p:cTn>
                                        <p:tgtEl>
                                          <p:spTgt spid="49"/>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15" name="Nhac hieu thua cuoc.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xit" presetSubtype="21" fill="hold" nodeType="clickEffect">
                                  <p:stCondLst>
                                    <p:cond delay="0"/>
                                  </p:stCondLst>
                                  <p:childTnLst>
                                    <p:animEffect transition="out" filter="barn(inVertical)">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80">
                                          <p:stCondLst>
                                            <p:cond delay="0"/>
                                          </p:stCondLst>
                                        </p:cTn>
                                        <p:tgtEl>
                                          <p:spTgt spid="50"/>
                                        </p:tgtEl>
                                      </p:cBhvr>
                                    </p:animEffect>
                                    <p:anim calcmode="lin" valueType="num">
                                      <p:cBhvr>
                                        <p:cTn id="8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87" dur="26">
                                          <p:stCondLst>
                                            <p:cond delay="650"/>
                                          </p:stCondLst>
                                        </p:cTn>
                                        <p:tgtEl>
                                          <p:spTgt spid="50"/>
                                        </p:tgtEl>
                                      </p:cBhvr>
                                      <p:to x="100000" y="60000"/>
                                    </p:animScale>
                                    <p:animScale>
                                      <p:cBhvr>
                                        <p:cTn id="88" dur="166" decel="50000">
                                          <p:stCondLst>
                                            <p:cond delay="676"/>
                                          </p:stCondLst>
                                        </p:cTn>
                                        <p:tgtEl>
                                          <p:spTgt spid="50"/>
                                        </p:tgtEl>
                                      </p:cBhvr>
                                      <p:to x="100000" y="100000"/>
                                    </p:animScale>
                                    <p:animScale>
                                      <p:cBhvr>
                                        <p:cTn id="89" dur="26">
                                          <p:stCondLst>
                                            <p:cond delay="1312"/>
                                          </p:stCondLst>
                                        </p:cTn>
                                        <p:tgtEl>
                                          <p:spTgt spid="50"/>
                                        </p:tgtEl>
                                      </p:cBhvr>
                                      <p:to x="100000" y="80000"/>
                                    </p:animScale>
                                    <p:animScale>
                                      <p:cBhvr>
                                        <p:cTn id="90" dur="166" decel="50000">
                                          <p:stCondLst>
                                            <p:cond delay="1338"/>
                                          </p:stCondLst>
                                        </p:cTn>
                                        <p:tgtEl>
                                          <p:spTgt spid="50"/>
                                        </p:tgtEl>
                                      </p:cBhvr>
                                      <p:to x="100000" y="100000"/>
                                    </p:animScale>
                                    <p:animScale>
                                      <p:cBhvr>
                                        <p:cTn id="91" dur="26">
                                          <p:stCondLst>
                                            <p:cond delay="1642"/>
                                          </p:stCondLst>
                                        </p:cTn>
                                        <p:tgtEl>
                                          <p:spTgt spid="50"/>
                                        </p:tgtEl>
                                      </p:cBhvr>
                                      <p:to x="100000" y="90000"/>
                                    </p:animScale>
                                    <p:animScale>
                                      <p:cBhvr>
                                        <p:cTn id="92" dur="166" decel="50000">
                                          <p:stCondLst>
                                            <p:cond delay="1668"/>
                                          </p:stCondLst>
                                        </p:cTn>
                                        <p:tgtEl>
                                          <p:spTgt spid="50"/>
                                        </p:tgtEl>
                                      </p:cBhvr>
                                      <p:to x="100000" y="100000"/>
                                    </p:animScale>
                                    <p:animScale>
                                      <p:cBhvr>
                                        <p:cTn id="93" dur="26">
                                          <p:stCondLst>
                                            <p:cond delay="1808"/>
                                          </p:stCondLst>
                                        </p:cTn>
                                        <p:tgtEl>
                                          <p:spTgt spid="50"/>
                                        </p:tgtEl>
                                      </p:cBhvr>
                                      <p:to x="100000" y="95000"/>
                                    </p:animScale>
                                    <p:animScale>
                                      <p:cBhvr>
                                        <p:cTn id="94" dur="166" decel="50000">
                                          <p:stCondLst>
                                            <p:cond delay="1834"/>
                                          </p:stCondLst>
                                        </p:cTn>
                                        <p:tgtEl>
                                          <p:spTgt spid="50"/>
                                        </p:tgtEl>
                                      </p:cBhvr>
                                      <p:to x="100000" y="100000"/>
                                    </p:animScale>
                                  </p:childTnLst>
                                  <p:subTnLst>
                                    <p:audio>
                                      <p:cMediaNode>
                                        <p:cTn display="0" masterRel="sameClick">
                                          <p:stCondLst>
                                            <p:cond evt="begin" delay="0">
                                              <p:tn val="79"/>
                                            </p:cond>
                                          </p:stCondLst>
                                          <p:endCondLst>
                                            <p:cond evt="onStopAudio" delay="0">
                                              <p:tgtEl>
                                                <p:sldTgt/>
                                              </p:tgtEl>
                                            </p:cond>
                                          </p:endCondLst>
                                        </p:cTn>
                                        <p:tgtEl>
                                          <p:sndTgt r:embed="rId15" name="Nhac hieu thua cuoc.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xit" presetSubtype="21" fill="hold" nodeType="clickEffect">
                                  <p:stCondLst>
                                    <p:cond delay="0"/>
                                  </p:stCondLst>
                                  <p:childTnLst>
                                    <p:animEffect transition="out" filter="barn(inVertical)">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0" restart="whenNotActive" fill="hold" evtFilter="cancelBubble" nodeType="interactiveSeq">
                <p:stCondLst>
                  <p:cond evt="onClick" delay="0">
                    <p:tgtEl>
                      <p:spTgt spid="47"/>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6"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down)">
                                      <p:cBhvr>
                                        <p:cTn id="105" dur="580">
                                          <p:stCondLst>
                                            <p:cond delay="0"/>
                                          </p:stCondLst>
                                        </p:cTn>
                                        <p:tgtEl>
                                          <p:spTgt spid="51"/>
                                        </p:tgtEl>
                                      </p:cBhvr>
                                    </p:animEffect>
                                    <p:anim calcmode="lin" valueType="num">
                                      <p:cBhvr>
                                        <p:cTn id="10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11" dur="26">
                                          <p:stCondLst>
                                            <p:cond delay="650"/>
                                          </p:stCondLst>
                                        </p:cTn>
                                        <p:tgtEl>
                                          <p:spTgt spid="51"/>
                                        </p:tgtEl>
                                      </p:cBhvr>
                                      <p:to x="100000" y="60000"/>
                                    </p:animScale>
                                    <p:animScale>
                                      <p:cBhvr>
                                        <p:cTn id="112" dur="166" decel="50000">
                                          <p:stCondLst>
                                            <p:cond delay="676"/>
                                          </p:stCondLst>
                                        </p:cTn>
                                        <p:tgtEl>
                                          <p:spTgt spid="51"/>
                                        </p:tgtEl>
                                      </p:cBhvr>
                                      <p:to x="100000" y="100000"/>
                                    </p:animScale>
                                    <p:animScale>
                                      <p:cBhvr>
                                        <p:cTn id="113" dur="26">
                                          <p:stCondLst>
                                            <p:cond delay="1312"/>
                                          </p:stCondLst>
                                        </p:cTn>
                                        <p:tgtEl>
                                          <p:spTgt spid="51"/>
                                        </p:tgtEl>
                                      </p:cBhvr>
                                      <p:to x="100000" y="80000"/>
                                    </p:animScale>
                                    <p:animScale>
                                      <p:cBhvr>
                                        <p:cTn id="114" dur="166" decel="50000">
                                          <p:stCondLst>
                                            <p:cond delay="1338"/>
                                          </p:stCondLst>
                                        </p:cTn>
                                        <p:tgtEl>
                                          <p:spTgt spid="51"/>
                                        </p:tgtEl>
                                      </p:cBhvr>
                                      <p:to x="100000" y="100000"/>
                                    </p:animScale>
                                    <p:animScale>
                                      <p:cBhvr>
                                        <p:cTn id="115" dur="26">
                                          <p:stCondLst>
                                            <p:cond delay="1642"/>
                                          </p:stCondLst>
                                        </p:cTn>
                                        <p:tgtEl>
                                          <p:spTgt spid="51"/>
                                        </p:tgtEl>
                                      </p:cBhvr>
                                      <p:to x="100000" y="90000"/>
                                    </p:animScale>
                                    <p:animScale>
                                      <p:cBhvr>
                                        <p:cTn id="116" dur="166" decel="50000">
                                          <p:stCondLst>
                                            <p:cond delay="1668"/>
                                          </p:stCondLst>
                                        </p:cTn>
                                        <p:tgtEl>
                                          <p:spTgt spid="51"/>
                                        </p:tgtEl>
                                      </p:cBhvr>
                                      <p:to x="100000" y="100000"/>
                                    </p:animScale>
                                    <p:animScale>
                                      <p:cBhvr>
                                        <p:cTn id="117" dur="26">
                                          <p:stCondLst>
                                            <p:cond delay="1808"/>
                                          </p:stCondLst>
                                        </p:cTn>
                                        <p:tgtEl>
                                          <p:spTgt spid="51"/>
                                        </p:tgtEl>
                                      </p:cBhvr>
                                      <p:to x="100000" y="95000"/>
                                    </p:animScale>
                                    <p:animScale>
                                      <p:cBhvr>
                                        <p:cTn id="118" dur="166" decel="50000">
                                          <p:stCondLst>
                                            <p:cond delay="1834"/>
                                          </p:stCondLst>
                                        </p:cTn>
                                        <p:tgtEl>
                                          <p:spTgt spid="51"/>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5" name="Nhac hieu thua cuoc.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xit" presetSubtype="21" fill="hold" nodeType="clickEffect">
                                  <p:stCondLst>
                                    <p:cond delay="0"/>
                                  </p:stCondLst>
                                  <p:childTnLst>
                                    <p:animEffect transition="out" filter="barn(inVertical)">
                                      <p:cBhvr>
                                        <p:cTn id="122" dur="500"/>
                                        <p:tgtEl>
                                          <p:spTgt spid="51"/>
                                        </p:tgtEl>
                                      </p:cBhvr>
                                    </p:animEffect>
                                    <p:set>
                                      <p:cBhvr>
                                        <p:cTn id="12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4" restart="whenNotActive" fill="hold" evtFilter="cancelBubble" nodeType="interactiveSeq">
                <p:stCondLst>
                  <p:cond evt="onClick" delay="0">
                    <p:tgtEl>
                      <p:spTgt spid="44"/>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3" presetClass="entr" presetSubtype="16"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p:cTn id="129" dur="500" fill="hold"/>
                                        <p:tgtEl>
                                          <p:spTgt spid="48"/>
                                        </p:tgtEl>
                                        <p:attrNameLst>
                                          <p:attrName>ppt_w</p:attrName>
                                        </p:attrNameLst>
                                      </p:cBhvr>
                                      <p:tavLst>
                                        <p:tav tm="0">
                                          <p:val>
                                            <p:fltVal val="0"/>
                                          </p:val>
                                        </p:tav>
                                        <p:tav tm="100000">
                                          <p:val>
                                            <p:strVal val="#ppt_w"/>
                                          </p:val>
                                        </p:tav>
                                      </p:tavLst>
                                    </p:anim>
                                    <p:anim calcmode="lin" valueType="num">
                                      <p:cBhvr>
                                        <p:cTn id="130" dur="500" fill="hold"/>
                                        <p:tgtEl>
                                          <p:spTgt spid="48"/>
                                        </p:tgtEl>
                                        <p:attrNameLst>
                                          <p:attrName>ppt_h</p:attrName>
                                        </p:attrNameLst>
                                      </p:cBhvr>
                                      <p:tavLst>
                                        <p:tav tm="0">
                                          <p:val>
                                            <p:fltVal val="0"/>
                                          </p:val>
                                        </p:tav>
                                        <p:tav tm="100000">
                                          <p:val>
                                            <p:strVal val="#ppt_h"/>
                                          </p:val>
                                        </p:tav>
                                      </p:tavLst>
                                    </p:anim>
                                    <p:animEffect transition="in" filter="fade">
                                      <p:cBhvr>
                                        <p:cTn id="131" dur="500"/>
                                        <p:tgtEl>
                                          <p:spTgt spid="48"/>
                                        </p:tgtEl>
                                      </p:cBhvr>
                                    </p:animEffect>
                                  </p:childTnLst>
                                  <p:subTnLst>
                                    <p:audio>
                                      <p:cMediaNode>
                                        <p:cTn display="0" masterRel="sameClick">
                                          <p:stCondLst>
                                            <p:cond evt="begin" delay="0">
                                              <p:tn val="127"/>
                                            </p:cond>
                                          </p:stCondLst>
                                          <p:endCondLst>
                                            <p:cond evt="onStopAudio" delay="0">
                                              <p:tgtEl>
                                                <p:sldTgt/>
                                              </p:tgtEl>
                                            </p:cond>
                                          </p:endCondLst>
                                        </p:cTn>
                                        <p:tgtEl>
                                          <p:sndTgt r:embed="rId16" name="Tieng vo tay.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xit" presetSubtype="21" fill="hold" nodeType="clickEffect">
                                  <p:stCondLst>
                                    <p:cond delay="0"/>
                                  </p:stCondLst>
                                  <p:childTnLst>
                                    <p:animEffect transition="out" filter="barn(inVertic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430</Words>
  <Application>Microsoft Office PowerPoint</Application>
  <PresentationFormat>On-screen Show (16:10)</PresentationFormat>
  <Paragraphs>71</Paragraphs>
  <Slides>11</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Tahoma</vt:lpstr>
      <vt:lpstr>VNI-Thufap2</vt:lpstr>
      <vt:lpstr>Arial Black</vt:lpstr>
      <vt:lpstr>Calibri</vt:lpstr>
      <vt:lpstr>宋体</vt:lpstr>
      <vt:lpstr>.VnTifani Heavy</vt:lpstr>
      <vt:lpstr>Times New Roman</vt:lpstr>
      <vt:lpstr>微软雅黑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Administrator</cp:lastModifiedBy>
  <cp:revision>258</cp:revision>
  <dcterms:created xsi:type="dcterms:W3CDTF">2020-02-10T09:35:50Z</dcterms:created>
  <dcterms:modified xsi:type="dcterms:W3CDTF">2024-01-10T06:43:17Z</dcterms:modified>
</cp:coreProperties>
</file>