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3"/>
    <p:sldId id="298" r:id="rId4"/>
    <p:sldId id="308" r:id="rId5"/>
    <p:sldId id="279" r:id="rId6"/>
    <p:sldId id="263" r:id="rId7"/>
    <p:sldId id="325" r:id="rId8"/>
    <p:sldId id="258" r:id="rId9"/>
    <p:sldId id="264" r:id="rId10"/>
    <p:sldId id="260" r:id="rId11"/>
    <p:sldId id="278" r:id="rId12"/>
    <p:sldId id="309" r:id="rId13"/>
    <p:sldId id="341" r:id="rId14"/>
    <p:sldId id="265" r:id="rId15"/>
    <p:sldId id="261" r:id="rId16"/>
    <p:sldId id="272" r:id="rId17"/>
    <p:sldId id="340" r:id="rId18"/>
    <p:sldId id="310" r:id="rId19"/>
    <p:sldId id="276" r:id="rId20"/>
    <p:sldId id="277" r:id="rId21"/>
    <p:sldId id="275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Manh" initials="N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10" Type="http://schemas.openxmlformats.org/officeDocument/2006/relationships/image" Target="../media/image33.sv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Relationship Id="rId3" Type="http://schemas.openxmlformats.org/officeDocument/2006/relationships/image" Target="../media/image40.GIF"/><Relationship Id="rId2" Type="http://schemas.openxmlformats.org/officeDocument/2006/relationships/slide" Target="slide1.xml"/><Relationship Id="rId1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8" descr="C:\Users\ADMIN\Downloads\hu1\not-nha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48333" y="0"/>
            <a:ext cx="2015067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9" descr="C:\Users\ADMIN\Downloads\hu1\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590800"/>
            <a:ext cx="2921000" cy="20870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3" descr="G:\BIEN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620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5" name="WordArt 60"/>
          <p:cNvSpPr>
            <a:spLocks noChangeArrowheads="1" noChangeShapeType="1" noTextEdit="1"/>
          </p:cNvSpPr>
          <p:nvPr/>
        </p:nvSpPr>
        <p:spPr bwMode="auto">
          <a:xfrm>
            <a:off x="914400" y="381000"/>
            <a:ext cx="11074400" cy="2667000"/>
          </a:xfrm>
          <a:prstGeom prst="rect">
            <a:avLst/>
          </a:prstGeom>
          <a:noFill/>
          <a:ln>
            <a:noFill/>
          </a:ln>
        </p:spPr>
        <p:txBody>
          <a:bodyPr wrap="none" numCol="1" fromWordArt="1">
            <a:prstTxWarp prst="textDeflate">
              <a:avLst>
                <a:gd name="adj" fmla="val 2622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4935" b="1" i="0" u="none" strike="noStrike" kern="1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TIẾT DẠY ỨNG DỤNG CÔNG NGHỆ THÔNG TIN</a:t>
            </a:r>
            <a:endParaRPr kumimoji="0" lang="en-US" altLang="vi-VN" sz="4935" b="1" i="0" u="none" strike="noStrike" kern="1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9222" name="WordArt 59"/>
          <p:cNvSpPr>
            <a:spLocks noTextEdit="1"/>
          </p:cNvSpPr>
          <p:nvPr/>
        </p:nvSpPr>
        <p:spPr>
          <a:xfrm>
            <a:off x="10049933" y="2326217"/>
            <a:ext cx="732367" cy="91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p>
            <a:pPr algn="ctr"/>
            <a:endParaRPr lang="en-US" sz="4935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223" name="Picture 10" descr="blumen-pflanzen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572000" y="5645151"/>
            <a:ext cx="3048000" cy="12128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12" descr="blumen-pflanzen0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5562600"/>
            <a:ext cx="19050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3" descr="WhitecornerFlow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3200" y="3536951"/>
            <a:ext cx="4673600" cy="33210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6" name="Text Box 14"/>
          <p:cNvSpPr txBox="1"/>
          <p:nvPr/>
        </p:nvSpPr>
        <p:spPr>
          <a:xfrm>
            <a:off x="2724150" y="4996815"/>
            <a:ext cx="7455535" cy="732790"/>
          </a:xfrm>
          <a:prstGeom prst="rect">
            <a:avLst/>
          </a:prstGeom>
          <a:noFill/>
          <a:ln w="9525">
            <a:noFill/>
          </a:ln>
        </p:spPr>
        <p:txBody>
          <a:bodyPr lIns="126784" tIns="63392" rIns="126784" bIns="63392">
            <a:noAutofit/>
          </a:bodyPr>
          <a:p>
            <a:pPr algn="ctr"/>
            <a:r>
              <a:rPr lang="en-US" altLang="en-US" sz="3735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 viên</a:t>
            </a:r>
            <a:r>
              <a:rPr lang="vi-VN" altLang="en-US" sz="3735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735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Nguyễn Thị Mỹ Trúc</a:t>
            </a:r>
            <a:endParaRPr lang="en-US" altLang="en-US" sz="3735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en-US" sz="3735" b="1" dirty="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527175" y="3048000"/>
            <a:ext cx="9343390" cy="112649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121666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Bài 23C: Chuyện ở </a:t>
            </a:r>
            <a:r>
              <a:rPr lang="en-US" altLang="zh-CN" sz="4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trường, </a:t>
            </a:r>
            <a:r>
              <a:rPr lang="en-US" altLang="zh-CN" sz="4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ở </a:t>
            </a:r>
            <a:r>
              <a:rPr lang="en-US" altLang="zh-CN" sz="4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lớp</a:t>
            </a:r>
            <a:endParaRPr lang="en-US" altLang="zh-CN" sz="4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295" y="53530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0140" y="105697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9627" y="2687116"/>
            <a:ext cx="29184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7228" y="4317561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4388" y="575974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5634" y="1043235"/>
            <a:ext cx="40894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2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634" y="272204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213" y="431756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2991857" y="75119"/>
            <a:ext cx="71380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khổ thơ - ngắt nghỉ hơi,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giải nghĩa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886395" y="112506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6643315" y="112506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405950" y="147304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427925" y="186674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55100" y="180324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285300" y="219694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36100" y="220011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86395" y="280336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43315" y="280336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19870" y="315198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55100" y="348853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943670" y="382508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002090" y="382508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285300" y="439848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345750" y="439848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396550" y="439848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765485" y="474710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100640" y="5075398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589590" y="5402423"/>
            <a:ext cx="76200" cy="26670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621340" y="5392898"/>
            <a:ext cx="76200" cy="28575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68590" y="2463008"/>
            <a:ext cx="92202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1820" y="120586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4600" y="250223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1735" y="2502535"/>
            <a:ext cx="4089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2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2225" y="36893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0140" y="105697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7407" y="2722041"/>
            <a:ext cx="29184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7228" y="4317561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4388" y="575974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5634" y="1043235"/>
            <a:ext cx="40894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2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634" y="272204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213" y="431756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49985" y="741045"/>
            <a:ext cx="107670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Bạn nhỏ kể cho mẹ nghe những gì về các bạn ở lớp?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316480" y="1939925"/>
            <a:ext cx="977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645275" y="1939925"/>
            <a:ext cx="977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50620" y="2903220"/>
            <a:ext cx="2669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a. Bạn Hoa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50620" y="3803650"/>
            <a:ext cx="2785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b. Bạn Hùng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149985" y="4704080"/>
            <a:ext cx="2785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c. Bạn Mai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581015" y="2903220"/>
            <a:ext cx="4580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1. Bôi bẩn ra bàn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581015" y="3686810"/>
            <a:ext cx="3281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2. không học bài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5581015" y="4615815"/>
            <a:ext cx="4667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3. trêu bạn trong lớp.</a:t>
            </a:r>
            <a:endParaRPr lang="en-US" sz="360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11843" y="3325813"/>
            <a:ext cx="2458720" cy="580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11843" y="4188143"/>
            <a:ext cx="2356485" cy="64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91828" y="3410903"/>
            <a:ext cx="2561590" cy="1741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3" grpId="0"/>
      <p:bldP spid="3" grpId="1"/>
      <p:bldP spid="6" grpId="0"/>
      <p:bldP spid="6" grpId="1"/>
      <p:bldP spid="10" grpId="0"/>
      <p:bldP spid="10" grpId="1"/>
      <p:bldP spid="7" grpId="0"/>
      <p:bldP spid="7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0840" y="988695"/>
            <a:ext cx="100863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Bạn Hùng làm gì ở lớp? Việc làm đó là việc tốt hay xấu?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1261724" y="988539"/>
            <a:ext cx="378853" cy="49244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77695" y="2642870"/>
            <a:ext cx="9459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- Bạn Hùng trêu chọc bạn ở lớp. 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013585" y="3650615"/>
            <a:ext cx="7444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  <a:sym typeface="+mn-ea"/>
              </a:rPr>
              <a:t>- Việc làm đó là không nên.</a:t>
            </a:r>
            <a:endParaRPr lang="en-US" sz="36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6445" y="3684270"/>
            <a:ext cx="460375" cy="442595"/>
          </a:xfrm>
          <a:custGeom>
            <a:avLst/>
            <a:gdLst/>
            <a:ahLst/>
            <a:cxnLst/>
            <a:rect l="l" t="t" r="r" b="b"/>
            <a:pathLst>
              <a:path w="1535748" h="1535748">
                <a:moveTo>
                  <a:pt x="0" y="0"/>
                </a:moveTo>
                <a:lnTo>
                  <a:pt x="1535748" y="0"/>
                </a:lnTo>
                <a:lnTo>
                  <a:pt x="1535748" y="1535748"/>
                </a:lnTo>
                <a:lnTo>
                  <a:pt x="0" y="15357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5630" y="615950"/>
            <a:ext cx="7700010" cy="12865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280"/>
              </a:lnSpc>
            </a:pPr>
            <a:r>
              <a:rPr lang="en-US" sz="346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bạn nhỏ muốn biết điều gì?</a:t>
            </a:r>
            <a:endParaRPr lang="en-US" sz="346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280"/>
              </a:lnSpc>
            </a:pPr>
            <a:endParaRPr lang="en-US" sz="3465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65630" y="1902460"/>
            <a:ext cx="8173720" cy="125349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7280"/>
              </a:lnSpc>
            </a:pPr>
            <a:r>
              <a:rPr lang="en-US" sz="346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Mẹ muốn biết bạn nào chưa ngoan.</a:t>
            </a:r>
            <a:endParaRPr lang="en-US" sz="3465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280"/>
              </a:lnSpc>
            </a:pPr>
            <a:endParaRPr lang="en-US" sz="3465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23135" y="3287395"/>
            <a:ext cx="7501890" cy="102743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ts val="7280"/>
              </a:lnSpc>
            </a:pPr>
            <a:r>
              <a:rPr lang="en-US" sz="3465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b. Mẹ muốn biết con  ngoan thế nào.</a:t>
            </a:r>
            <a:endParaRPr lang="en-US" sz="3465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lnSpc>
                <a:spcPts val="7280"/>
              </a:lnSpc>
            </a:pPr>
            <a:endParaRPr lang="en-US" sz="3465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tiếng vỗ tay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826500" y="3580765"/>
            <a:ext cx="622300" cy="54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100000">
                <p:cTn id="27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353" y="549920"/>
            <a:ext cx="6112066" cy="274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Đón xem mẹ bạn nhỏ muốn khuyên bạn ấy điều gì qua hai câu thơ cuối bài.</a:t>
            </a:r>
            <a:endParaRPr lang="en-US" sz="34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58756" y="175895"/>
            <a:ext cx="4885915" cy="2778865"/>
          </a:xfrm>
          <a:custGeom>
            <a:avLst/>
            <a:gdLst/>
            <a:ahLst/>
            <a:cxnLst/>
            <a:rect l="l" t="t" r="r" b="b"/>
            <a:pathLst>
              <a:path w="7328873" h="4168297">
                <a:moveTo>
                  <a:pt x="0" y="0"/>
                </a:moveTo>
                <a:lnTo>
                  <a:pt x="7328873" y="0"/>
                </a:lnTo>
                <a:lnTo>
                  <a:pt x="7328873" y="4168297"/>
                </a:lnTo>
                <a:lnTo>
                  <a:pt x="0" y="416829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3909">
            <a:off x="-34485" y="3861384"/>
            <a:ext cx="5284474" cy="3005545"/>
          </a:xfrm>
          <a:custGeom>
            <a:avLst/>
            <a:gdLst/>
            <a:ahLst/>
            <a:cxnLst/>
            <a:rect l="l" t="t" r="r" b="b"/>
            <a:pathLst>
              <a:path w="7926711" h="4508317">
                <a:moveTo>
                  <a:pt x="0" y="0"/>
                </a:moveTo>
                <a:lnTo>
                  <a:pt x="7926711" y="0"/>
                </a:lnTo>
                <a:lnTo>
                  <a:pt x="7926711" y="4508317"/>
                </a:lnTo>
                <a:lnTo>
                  <a:pt x="0" y="4508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4315" y="2850515"/>
            <a:ext cx="6930390" cy="3858260"/>
          </a:xfrm>
          <a:custGeom>
            <a:avLst/>
            <a:gdLst/>
            <a:ahLst/>
            <a:cxnLst/>
            <a:rect l="l" t="t" r="r" b="b"/>
            <a:pathLst>
              <a:path w="10167459" h="5786979">
                <a:moveTo>
                  <a:pt x="0" y="0"/>
                </a:moveTo>
                <a:lnTo>
                  <a:pt x="10167459" y="0"/>
                </a:lnTo>
                <a:lnTo>
                  <a:pt x="10167459" y="5786979"/>
                </a:lnTo>
                <a:lnTo>
                  <a:pt x="0" y="5786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700" y="142240"/>
            <a:ext cx="6405245" cy="3154045"/>
          </a:xfrm>
          <a:custGeom>
            <a:avLst/>
            <a:gdLst/>
            <a:ahLst/>
            <a:cxnLst/>
            <a:rect l="l" t="t" r="r" b="b"/>
            <a:pathLst>
              <a:path w="9680063" h="4731131">
                <a:moveTo>
                  <a:pt x="0" y="0"/>
                </a:moveTo>
                <a:lnTo>
                  <a:pt x="9680063" y="0"/>
                </a:lnTo>
                <a:lnTo>
                  <a:pt x="9680063" y="4731131"/>
                </a:lnTo>
                <a:lnTo>
                  <a:pt x="0" y="47311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090552" flipV="1">
            <a:off x="4091706" y="3490024"/>
            <a:ext cx="1250717" cy="811403"/>
          </a:xfrm>
          <a:custGeom>
            <a:avLst/>
            <a:gdLst/>
            <a:ahLst/>
            <a:cxnLst/>
            <a:rect l="l" t="t" r="r" b="b"/>
            <a:pathLst>
              <a:path w="1876075" h="1217104">
                <a:moveTo>
                  <a:pt x="0" y="1217104"/>
                </a:moveTo>
                <a:lnTo>
                  <a:pt x="1876076" y="1217104"/>
                </a:lnTo>
                <a:lnTo>
                  <a:pt x="1876076" y="0"/>
                </a:lnTo>
                <a:lnTo>
                  <a:pt x="0" y="0"/>
                </a:lnTo>
                <a:lnTo>
                  <a:pt x="0" y="121710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64099" y="652790"/>
            <a:ext cx="4780573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465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 chỉ nhìn vào lỗi sai của người khác.</a:t>
            </a:r>
            <a:endParaRPr lang="en-US" sz="3465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9683" y="4411807"/>
            <a:ext cx="4628799" cy="229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2845">
                <a:solidFill>
                  <a:srgbClr val="BA3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nhìn vào điều tốt của những bạn gương mẫu mà học hỏi.</a:t>
            </a:r>
            <a:endParaRPr lang="en-US" sz="2845">
              <a:solidFill>
                <a:srgbClr val="BA3D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82615" y="3601085"/>
            <a:ext cx="6509385" cy="35261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80"/>
              </a:lnSpc>
            </a:pPr>
            <a:r>
              <a:rPr lang="en-US" sz="2800">
                <a:solidFill>
                  <a:srgbClr val="FF2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nhìn lại xem mình đã làm được việc tốt nào rồi, việc nào chưa tốt cần phải sửa chữa để tiến bộ mỗi ngày.</a:t>
            </a:r>
            <a:endParaRPr lang="en-US" sz="2800">
              <a:solidFill>
                <a:srgbClr val="FF2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8100000" flipV="1">
            <a:off x="6547485" y="2385060"/>
            <a:ext cx="1214120" cy="921385"/>
          </a:xfrm>
          <a:custGeom>
            <a:avLst/>
            <a:gdLst/>
            <a:ahLst/>
            <a:cxnLst/>
            <a:rect l="l" t="t" r="r" b="b"/>
            <a:pathLst>
              <a:path w="2223633" h="1442582">
                <a:moveTo>
                  <a:pt x="0" y="1442582"/>
                </a:moveTo>
                <a:lnTo>
                  <a:pt x="2223633" y="1442582"/>
                </a:lnTo>
                <a:lnTo>
                  <a:pt x="2223633" y="0"/>
                </a:lnTo>
                <a:lnTo>
                  <a:pt x="0" y="0"/>
                </a:lnTo>
                <a:lnTo>
                  <a:pt x="0" y="144258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44930" flipH="1">
            <a:off x="6444275" y="453900"/>
            <a:ext cx="1482422" cy="961721"/>
          </a:xfrm>
          <a:custGeom>
            <a:avLst/>
            <a:gdLst/>
            <a:ahLst/>
            <a:cxnLst/>
            <a:rect l="l" t="t" r="r" b="b"/>
            <a:pathLst>
              <a:path w="2223633" h="1442582">
                <a:moveTo>
                  <a:pt x="2223633" y="0"/>
                </a:moveTo>
                <a:lnTo>
                  <a:pt x="0" y="0"/>
                </a:lnTo>
                <a:lnTo>
                  <a:pt x="0" y="1442582"/>
                </a:lnTo>
                <a:lnTo>
                  <a:pt x="2223633" y="1442582"/>
                </a:lnTo>
                <a:lnTo>
                  <a:pt x="22236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391795" y="875665"/>
            <a:ext cx="379095" cy="611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10" grpId="0"/>
      <p:bldP spid="10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1855" y="89090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7228" y="2201741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7278" y="389157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9958" y="220174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681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6465" y="89090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7238" y="2076011"/>
            <a:ext cx="3105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  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4388" y="575974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2193" y="207601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736465" y="2505710"/>
            <a:ext cx="278130" cy="297180"/>
          </a:xfrm>
          <a:custGeom>
            <a:avLst/>
            <a:gdLst/>
            <a:ahLst/>
            <a:cxnLst/>
            <a:rect l="l" t="t" r="r" b="b"/>
            <a:pathLst>
              <a:path w="1426836" h="1269884">
                <a:moveTo>
                  <a:pt x="0" y="0"/>
                </a:moveTo>
                <a:lnTo>
                  <a:pt x="1426837" y="0"/>
                </a:lnTo>
                <a:lnTo>
                  <a:pt x="1426837" y="1269884"/>
                </a:lnTo>
                <a:lnTo>
                  <a:pt x="0" y="126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>
            <a:off x="6096000" y="2208530"/>
            <a:ext cx="310515" cy="297180"/>
          </a:xfrm>
          <a:custGeom>
            <a:avLst/>
            <a:gdLst/>
            <a:ahLst/>
            <a:cxnLst/>
            <a:rect l="l" t="t" r="r" b="b"/>
            <a:pathLst>
              <a:path w="1426836" h="1269884">
                <a:moveTo>
                  <a:pt x="0" y="0"/>
                </a:moveTo>
                <a:lnTo>
                  <a:pt x="1426837" y="0"/>
                </a:lnTo>
                <a:lnTo>
                  <a:pt x="1426837" y="1269884"/>
                </a:lnTo>
                <a:lnTo>
                  <a:pt x="0" y="126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/>
          <p:cNvSpPr/>
          <p:nvPr/>
        </p:nvSpPr>
        <p:spPr>
          <a:xfrm>
            <a:off x="5014595" y="2802890"/>
            <a:ext cx="321945" cy="297180"/>
          </a:xfrm>
          <a:custGeom>
            <a:avLst/>
            <a:gdLst/>
            <a:ahLst/>
            <a:cxnLst/>
            <a:rect l="l" t="t" r="r" b="b"/>
            <a:pathLst>
              <a:path w="1426836" h="1269884">
                <a:moveTo>
                  <a:pt x="0" y="0"/>
                </a:moveTo>
                <a:lnTo>
                  <a:pt x="1426837" y="0"/>
                </a:lnTo>
                <a:lnTo>
                  <a:pt x="1426837" y="1269884"/>
                </a:lnTo>
                <a:lnTo>
                  <a:pt x="0" y="126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681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7895" y="89090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7880" y="2172335"/>
            <a:ext cx="27019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     con   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       ? 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6783" y="393856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7588" y="217253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660390" y="2289175"/>
            <a:ext cx="248920" cy="297180"/>
          </a:xfrm>
          <a:custGeom>
            <a:avLst/>
            <a:gdLst/>
            <a:ahLst/>
            <a:cxnLst/>
            <a:rect l="l" t="t" r="r" b="b"/>
            <a:pathLst>
              <a:path w="1426836" h="1269884">
                <a:moveTo>
                  <a:pt x="0" y="0"/>
                </a:moveTo>
                <a:lnTo>
                  <a:pt x="1426837" y="0"/>
                </a:lnTo>
                <a:lnTo>
                  <a:pt x="1426837" y="1269884"/>
                </a:lnTo>
                <a:lnTo>
                  <a:pt x="0" y="126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>
            <a:off x="5208905" y="2936240"/>
            <a:ext cx="248920" cy="297180"/>
          </a:xfrm>
          <a:custGeom>
            <a:avLst/>
            <a:gdLst/>
            <a:ahLst/>
            <a:cxnLst/>
            <a:rect l="l" t="t" r="r" b="b"/>
            <a:pathLst>
              <a:path w="1426836" h="1269884">
                <a:moveTo>
                  <a:pt x="0" y="0"/>
                </a:moveTo>
                <a:lnTo>
                  <a:pt x="1426837" y="0"/>
                </a:lnTo>
                <a:lnTo>
                  <a:pt x="1426837" y="1269884"/>
                </a:lnTo>
                <a:lnTo>
                  <a:pt x="0" y="126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/>
          <p:cNvSpPr/>
          <p:nvPr/>
        </p:nvSpPr>
        <p:spPr>
          <a:xfrm>
            <a:off x="4959985" y="2586355"/>
            <a:ext cx="248920" cy="297180"/>
          </a:xfrm>
          <a:custGeom>
            <a:avLst/>
            <a:gdLst/>
            <a:ahLst/>
            <a:cxnLst/>
            <a:rect l="l" t="t" r="r" b="b"/>
            <a:pathLst>
              <a:path w="1426836" h="1269884">
                <a:moveTo>
                  <a:pt x="0" y="0"/>
                </a:moveTo>
                <a:lnTo>
                  <a:pt x="1426837" y="0"/>
                </a:lnTo>
                <a:lnTo>
                  <a:pt x="1426837" y="1269884"/>
                </a:lnTo>
                <a:lnTo>
                  <a:pt x="0" y="126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5"/>
          <p:cNvSpPr/>
          <p:nvPr/>
        </p:nvSpPr>
        <p:spPr>
          <a:xfrm flipV="1">
            <a:off x="4545965" y="2289175"/>
            <a:ext cx="556260" cy="256540"/>
          </a:xfrm>
          <a:custGeom>
            <a:avLst/>
            <a:gdLst/>
            <a:ahLst/>
            <a:cxnLst/>
            <a:rect l="l" t="t" r="r" b="b"/>
            <a:pathLst>
              <a:path w="1558408" h="1558408">
                <a:moveTo>
                  <a:pt x="0" y="0"/>
                </a:moveTo>
                <a:lnTo>
                  <a:pt x="1558408" y="0"/>
                </a:lnTo>
                <a:lnTo>
                  <a:pt x="1558408" y="1558408"/>
                </a:lnTo>
                <a:lnTo>
                  <a:pt x="0" y="1558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 flipV="1">
            <a:off x="6555105" y="2602230"/>
            <a:ext cx="556260" cy="256540"/>
          </a:xfrm>
          <a:custGeom>
            <a:avLst/>
            <a:gdLst/>
            <a:ahLst/>
            <a:cxnLst/>
            <a:rect l="l" t="t" r="r" b="b"/>
            <a:pathLst>
              <a:path w="1558408" h="1558408">
                <a:moveTo>
                  <a:pt x="0" y="0"/>
                </a:moveTo>
                <a:lnTo>
                  <a:pt x="1558408" y="0"/>
                </a:lnTo>
                <a:lnTo>
                  <a:pt x="1558408" y="1558408"/>
                </a:lnTo>
                <a:lnTo>
                  <a:pt x="0" y="1558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5"/>
          <p:cNvSpPr/>
          <p:nvPr/>
        </p:nvSpPr>
        <p:spPr>
          <a:xfrm flipV="1">
            <a:off x="6341745" y="2936240"/>
            <a:ext cx="556260" cy="256540"/>
          </a:xfrm>
          <a:custGeom>
            <a:avLst/>
            <a:gdLst/>
            <a:ahLst/>
            <a:cxnLst/>
            <a:rect l="l" t="t" r="r" b="b"/>
            <a:pathLst>
              <a:path w="1558408" h="1558408">
                <a:moveTo>
                  <a:pt x="0" y="0"/>
                </a:moveTo>
                <a:lnTo>
                  <a:pt x="1558408" y="0"/>
                </a:lnTo>
                <a:lnTo>
                  <a:pt x="1558408" y="1558408"/>
                </a:lnTo>
                <a:lnTo>
                  <a:pt x="0" y="1558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5"/>
          <p:cNvSpPr/>
          <p:nvPr/>
        </p:nvSpPr>
        <p:spPr>
          <a:xfrm>
            <a:off x="6555105" y="3270250"/>
            <a:ext cx="556260" cy="280670"/>
          </a:xfrm>
          <a:custGeom>
            <a:avLst/>
            <a:gdLst/>
            <a:ahLst/>
            <a:cxnLst/>
            <a:rect l="l" t="t" r="r" b="b"/>
            <a:pathLst>
              <a:path w="1558408" h="1558408">
                <a:moveTo>
                  <a:pt x="0" y="0"/>
                </a:moveTo>
                <a:lnTo>
                  <a:pt x="1558408" y="0"/>
                </a:lnTo>
                <a:lnTo>
                  <a:pt x="1558408" y="1558408"/>
                </a:lnTo>
                <a:lnTo>
                  <a:pt x="0" y="1558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ú e yêu trường e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4940" y="1694815"/>
            <a:ext cx="9559290" cy="50088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02485" y="127000"/>
            <a:ext cx="824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i="1">
                <a:solidFill>
                  <a:schemeClr val="accent5"/>
                </a:solidFill>
              </a:rPr>
              <a:t>Thứ Năm ngày 27 tháng 2 năm 2025</a:t>
            </a:r>
            <a:endParaRPr lang="en-US" sz="3200" i="1">
              <a:solidFill>
                <a:schemeClr val="accent5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713480" y="798830"/>
            <a:ext cx="4764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404289319_1273983553271652_4891925177870723008_n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0065" y="215900"/>
            <a:ext cx="11924030" cy="638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eaLnBrk="1" hangingPunct="1"/>
            <a:endParaRPr dirty="0"/>
          </a:p>
        </p:txBody>
      </p:sp>
      <p:pic>
        <p:nvPicPr>
          <p:cNvPr id="18436" name="Picture 4" descr="Picture1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 rot="16200000">
            <a:off x="53340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ath" pitchFamily="2" charset="0"/>
              <a:ea typeface="+mn-ea"/>
              <a:cs typeface="+mn-cs"/>
            </a:endParaRPr>
          </a:p>
        </p:txBody>
      </p:sp>
      <p:sp>
        <p:nvSpPr>
          <p:cNvPr id="18438" name="AutoShape 6"/>
          <p:cNvSpPr/>
          <p:nvPr/>
        </p:nvSpPr>
        <p:spPr>
          <a:xfrm>
            <a:off x="3352800" y="4038600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39" name="AutoShape 7"/>
          <p:cNvSpPr/>
          <p:nvPr/>
        </p:nvSpPr>
        <p:spPr>
          <a:xfrm>
            <a:off x="7315200" y="5029200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40" name="AutoShape 8">
            <a:hlinkClick r:id="rId2" action="ppaction://hlinksldjump"/>
          </p:cNvPr>
          <p:cNvSpPr/>
          <p:nvPr/>
        </p:nvSpPr>
        <p:spPr>
          <a:xfrm rot="-5400000">
            <a:off x="8915400" y="3581400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41" name="AutoShape 9"/>
          <p:cNvSpPr/>
          <p:nvPr/>
        </p:nvSpPr>
        <p:spPr>
          <a:xfrm>
            <a:off x="2362200" y="3200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42" name="AutoShape 10"/>
          <p:cNvSpPr/>
          <p:nvPr/>
        </p:nvSpPr>
        <p:spPr>
          <a:xfrm>
            <a:off x="1828800" y="1752600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43" name="AutoShape 11"/>
          <p:cNvSpPr/>
          <p:nvPr/>
        </p:nvSpPr>
        <p:spPr>
          <a:xfrm>
            <a:off x="4572000" y="3810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44" name="AutoShape 12"/>
          <p:cNvSpPr/>
          <p:nvPr/>
        </p:nvSpPr>
        <p:spPr>
          <a:xfrm>
            <a:off x="4495800" y="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pic>
        <p:nvPicPr>
          <p:cNvPr id="18445" name="Picture 13" descr="D00404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81000"/>
            <a:ext cx="1470025" cy="122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6" name="AutoShape 14"/>
          <p:cNvSpPr/>
          <p:nvPr/>
        </p:nvSpPr>
        <p:spPr>
          <a:xfrm>
            <a:off x="6800850" y="76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sp>
        <p:nvSpPr>
          <p:cNvPr id="18447" name="AutoShape 15"/>
          <p:cNvSpPr/>
          <p:nvPr/>
        </p:nvSpPr>
        <p:spPr>
          <a:xfrm>
            <a:off x="8763000" y="381000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algn="ctr" eaLnBrk="0" hangingPunct="0"/>
            <a:endParaRPr dirty="0">
              <a:latin typeface="Symath" pitchFamily="2" charset="0"/>
            </a:endParaRPr>
          </a:p>
        </p:txBody>
      </p:sp>
      <p:pic>
        <p:nvPicPr>
          <p:cNvPr id="10255" name="Picture 17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8194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6" name="Picture 18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7432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7" name="Picture 19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524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8" name="Picture 20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895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9" name="Picture 21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419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0" name="Picture 22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715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23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895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4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3528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3" name="Picture 2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67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4" name="Picture 26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133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5" name="Picture 27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54102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6" name="Picture 28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2098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7" name="Picture 29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8288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8" name="Picture 30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609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9" name="Picture 31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60198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0" name="Picture 32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715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1" name="Picture 33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8862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2" name="Picture 34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9144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3" name="Picture 35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6096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4" name="Picture 36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775" y="228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5" name="Picture 37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61722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6" name="Picture 38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286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7" name="Picture 39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8382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8" name="Picture 40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48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9" name="Picture 41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49530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0" name="Picture 42" descr="ti 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33800"/>
            <a:ext cx="784225" cy="43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1" name="WordArt 43"/>
          <p:cNvSpPr>
            <a:spLocks noTextEdit="1"/>
          </p:cNvSpPr>
          <p:nvPr/>
        </p:nvSpPr>
        <p:spPr>
          <a:xfrm>
            <a:off x="2286000" y="609600"/>
            <a:ext cx="7467600" cy="384651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9256041"/>
              </a:avLst>
            </a:prstTxWarp>
            <a:normAutofit/>
          </a:bodyPr>
          <a:p>
            <a:pPr algn="ctr" eaLnBrk="0" hangingPunct="0"/>
            <a:r>
              <a:rPr lang="en-US" sz="36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charset="0"/>
                <a:ea typeface="Times New Roman" panose="02020603050405020304" charset="0"/>
              </a:rPr>
              <a:t>TIẾT HỌC ĐÃ KẾT THÚC</a:t>
            </a:r>
            <a:endParaRPr lang="en-US" sz="36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0282" name="WordArt 45"/>
          <p:cNvSpPr>
            <a:spLocks noTextEdit="1"/>
          </p:cNvSpPr>
          <p:nvPr/>
        </p:nvSpPr>
        <p:spPr>
          <a:xfrm>
            <a:off x="2971800" y="2743200"/>
            <a:ext cx="619125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 eaLnBrk="0" hangingPunct="0"/>
            <a:r>
              <a:rPr lang="en-US" sz="3600" b="1">
                <a:solidFill>
                  <a:srgbClr val="0000FF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KÍNH CHÚC QUÝ THẦY CÔ </a:t>
            </a:r>
            <a:endParaRPr lang="en-US" sz="3600" b="1">
              <a:solidFill>
                <a:srgbClr val="0000FF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0283" name="WordArt 46"/>
          <p:cNvSpPr>
            <a:spLocks noTextEdit="1"/>
          </p:cNvSpPr>
          <p:nvPr/>
        </p:nvSpPr>
        <p:spPr>
          <a:xfrm>
            <a:off x="3048000" y="3581400"/>
            <a:ext cx="6096000" cy="10366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 eaLnBrk="0" hangingPunct="0"/>
            <a:r>
              <a:rPr lang="en-US" sz="3600" b="1">
                <a:solidFill>
                  <a:srgbClr val="0000FF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MẠNH KHỎE - HẠNH PHÚC</a:t>
            </a:r>
            <a:endParaRPr lang="en-US" sz="3600" b="1">
              <a:solidFill>
                <a:srgbClr val="0000FF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10284" name="Picture 48" descr="blumen-pflanzen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143000"/>
            <a:ext cx="10668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5" name="Picture 49" descr="blumen-pflanzen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143000"/>
            <a:ext cx="9906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6" name="Picture 50" descr="blumen-pflanzen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905000"/>
            <a:ext cx="12192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7" name="Picture 51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343400"/>
            <a:ext cx="25146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8" name="Picture 54" descr="Froc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4343400"/>
            <a:ext cx="25146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9" name="WordArt 55"/>
          <p:cNvSpPr>
            <a:spLocks noTextEdit="1"/>
          </p:cNvSpPr>
          <p:nvPr/>
        </p:nvSpPr>
        <p:spPr>
          <a:xfrm>
            <a:off x="2895600" y="5638800"/>
            <a:ext cx="617220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eaLnBrk="0" hangingPunct="0"/>
            <a:r>
              <a:rPr lang="en-US" sz="3600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CHÚC CÁC EM CHĂM NGOAN - HỌC GIỎI</a:t>
            </a:r>
            <a:endParaRPr lang="en-US" sz="3600"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ldLvl="0" animBg="1"/>
      <p:bldP spid="18438" grpId="0" bldLvl="0" animBg="1"/>
      <p:bldP spid="18439" grpId="0" bldLvl="0" animBg="1"/>
      <p:bldP spid="18440" grpId="0" bldLvl="0" animBg="1"/>
      <p:bldP spid="18441" grpId="0" bldLvl="0" animBg="1"/>
      <p:bldP spid="18442" grpId="0" bldLvl="0" animBg="1"/>
      <p:bldP spid="18443" grpId="0" bldLvl="0" animBg="1"/>
      <p:bldP spid="18444" grpId="0" bldLvl="0" animBg="1"/>
      <p:bldP spid="18446" grpId="0" bldLvl="0" animBg="1"/>
      <p:bldP spid="184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185545" y="352425"/>
            <a:ext cx="10363200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74320" algn="just">
              <a:spcAft>
                <a:spcPts val="600"/>
              </a:spcAft>
            </a:pPr>
            <a:endParaRPr lang="en-US" sz="2400" spc="-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Quét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dọn</a:t>
            </a:r>
            <a:r>
              <a:rPr lang="en-US" altLang="zh-CN" sz="2800" spc="-100" dirty="0">
                <a:latin typeface="Arial-SGK-TV" pitchFamily="2" charset="0"/>
                <a:cs typeface="Arial-SGK-TV" pitchFamily="2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lớp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quét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dọn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lối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chung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sân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chơi</a:t>
            </a:r>
            <a:r>
              <a:rPr lang="en-US" altLang="zh-CN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2800" spc="-1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84910" y="1320800"/>
            <a:ext cx="10466070" cy="1537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Chăm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sóc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cây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ở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sân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trường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vườn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trường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800" spc="-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Trồng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thêm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cây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xanh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ở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trường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kể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cả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cây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cảnh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nhỏ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).</a:t>
            </a:r>
            <a:endParaRPr lang="en-US" sz="2800" spc="-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Kiểm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việc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dùng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nước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dùng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điện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để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kiệm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nước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và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điện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800" spc="-1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184910" y="2858770"/>
            <a:ext cx="103632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>
              <a:spcAft>
                <a:spcPts val="600"/>
              </a:spcAft>
              <a:buNone/>
            </a:pP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5.   Dự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buổi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nói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chuyện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việc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hạn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chế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dùng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túi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</a:t>
            </a:r>
            <a:r>
              <a:rPr lang="en-US" sz="2800" spc="-1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</a:t>
            </a:r>
            <a:r>
              <a:rPr lang="en-US" sz="2800" spc="-1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để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bọc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đồ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spc="-1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vật</a:t>
            </a:r>
            <a:r>
              <a:rPr lang="en-US" sz="2800" spc="-1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800" spc="-1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102485" y="127000"/>
            <a:ext cx="8242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 Năm ngày 27 tháng 2 năm 2025</a:t>
            </a:r>
            <a:endParaRPr lang="en-US" sz="3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60145" y="1345565"/>
            <a:ext cx="2407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u="sng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r>
              <a:rPr 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567430" y="1345565"/>
            <a:ext cx="44564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 23 C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14800" y="2216150"/>
            <a:ext cx="4592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Chuyện ở trường, ở lớp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988060"/>
            <a:ext cx="11790045" cy="5869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4275" y="988695"/>
            <a:ext cx="7757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b="1633"/>
          <a:stretch>
            <a:fillRect/>
          </a:stretch>
        </p:blipFill>
        <p:spPr>
          <a:xfrm>
            <a:off x="1089025" y="2069465"/>
            <a:ext cx="4032250" cy="359156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77" y="3073880"/>
            <a:ext cx="4161864" cy="3393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 b="13197"/>
          <a:stretch>
            <a:fillRect/>
          </a:stretch>
        </p:blipFill>
        <p:spPr>
          <a:xfrm>
            <a:off x="8072755" y="1566545"/>
            <a:ext cx="3589655" cy="449961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Freeform 14"/>
          <p:cNvSpPr/>
          <p:nvPr/>
        </p:nvSpPr>
        <p:spPr>
          <a:xfrm>
            <a:off x="343535" y="272415"/>
            <a:ext cx="4107815" cy="2722880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8" y="0"/>
                </a:lnTo>
                <a:lnTo>
                  <a:pt x="5441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10100" y="184785"/>
            <a:ext cx="4018280" cy="2811145"/>
          </a:xfrm>
          <a:custGeom>
            <a:avLst/>
            <a:gdLst/>
            <a:ahLst/>
            <a:cxnLst/>
            <a:rect l="l" t="t" r="r" b="b"/>
            <a:pathLst>
              <a:path w="5627175" h="3749105">
                <a:moveTo>
                  <a:pt x="0" y="0"/>
                </a:moveTo>
                <a:lnTo>
                  <a:pt x="5627175" y="0"/>
                </a:lnTo>
                <a:lnTo>
                  <a:pt x="5627175" y="3749105"/>
                </a:lnTo>
                <a:lnTo>
                  <a:pt x="0" y="3749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0345" y="3129915"/>
            <a:ext cx="5207635" cy="3391535"/>
          </a:xfrm>
          <a:custGeom>
            <a:avLst/>
            <a:gdLst/>
            <a:ahLst/>
            <a:cxnLst/>
            <a:rect l="l" t="t" r="r" b="b"/>
            <a:pathLst>
              <a:path w="7526650" h="5014631">
                <a:moveTo>
                  <a:pt x="0" y="0"/>
                </a:moveTo>
                <a:lnTo>
                  <a:pt x="7526650" y="0"/>
                </a:lnTo>
                <a:lnTo>
                  <a:pt x="7526650" y="5014631"/>
                </a:lnTo>
                <a:lnTo>
                  <a:pt x="0" y="5014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86450" y="3129915"/>
            <a:ext cx="5933440" cy="3391535"/>
          </a:xfrm>
          <a:custGeom>
            <a:avLst/>
            <a:gdLst/>
            <a:ahLst/>
            <a:cxnLst/>
            <a:rect l="l" t="t" r="r" b="b"/>
            <a:pathLst>
              <a:path w="5383394" h="4118296">
                <a:moveTo>
                  <a:pt x="0" y="0"/>
                </a:moveTo>
                <a:lnTo>
                  <a:pt x="5383394" y="0"/>
                </a:lnTo>
                <a:lnTo>
                  <a:pt x="5383394" y="4118297"/>
                </a:lnTo>
                <a:lnTo>
                  <a:pt x="0" y="4118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28380" y="185420"/>
            <a:ext cx="3564255" cy="2809875"/>
          </a:xfrm>
          <a:custGeom>
            <a:avLst/>
            <a:gdLst/>
            <a:ahLst/>
            <a:cxnLst/>
            <a:rect l="l" t="t" r="r" b="b"/>
            <a:pathLst>
              <a:path w="6876826" h="4590281">
                <a:moveTo>
                  <a:pt x="0" y="0"/>
                </a:moveTo>
                <a:lnTo>
                  <a:pt x="6876826" y="0"/>
                </a:lnTo>
                <a:lnTo>
                  <a:pt x="6876826" y="4590281"/>
                </a:lnTo>
                <a:lnTo>
                  <a:pt x="0" y="4590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2225" y="368935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0140" y="105697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7407" y="2722041"/>
            <a:ext cx="29184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7228" y="4317561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4388" y="575974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5634" y="1043235"/>
            <a:ext cx="40894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2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634" y="272204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213" y="431756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938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295" y="614680"/>
            <a:ext cx="258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Chuyện</a:t>
            </a:r>
            <a:r>
              <a:rPr lang="en-US" sz="2800" b="1" i="1" dirty="0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 ở </a:t>
            </a:r>
            <a:r>
              <a:rPr lang="en-US" sz="2800" b="1" i="1" dirty="0" err="1">
                <a:solidFill>
                  <a:srgbClr val="1D90D0"/>
                </a:solidFill>
                <a:latin typeface="Calibri" panose="020F0502020204030204" charset="0"/>
                <a:cs typeface="Calibri" panose="020F0502020204030204" charset="0"/>
              </a:rPr>
              <a:t>lớp</a:t>
            </a:r>
            <a:endParaRPr lang="en-US" sz="2800" b="1" i="1" dirty="0">
              <a:solidFill>
                <a:srgbClr val="1D90D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0140" y="105697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7407" y="2722041"/>
            <a:ext cx="29184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4228" y="4470596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4388" y="575974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5634" y="1043235"/>
            <a:ext cx="40894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22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634" y="272204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6183" y="4476946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4160140" y="105697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177407" y="2720136"/>
            <a:ext cx="29184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2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–</a:t>
            </a:r>
            <a:r>
              <a:rPr lang="en-US" altLang="zh-CN" sz="2200" dirty="0" smtClean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altLang="zh-CN" sz="2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zh-CN" sz="2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5764228" y="4470596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306057" y="154494"/>
            <a:ext cx="78530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 thơ theo lẩu băng chuyền -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tìm từ khó đọc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19365" y="1043305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rgbClr val="FF0000"/>
                </a:solidFill>
              </a:rPr>
              <a:t>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7619365" y="1467485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rgbClr val="FF0000"/>
                </a:solidFill>
              </a:rPr>
              <a:t>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619365" y="1785620"/>
            <a:ext cx="22860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rgbClr val="FF0000"/>
                </a:solidFill>
              </a:rPr>
              <a:t>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7619365" y="2132330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rgbClr val="FF0000"/>
                </a:solidFill>
              </a:rPr>
              <a:t>4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7390765" y="2800350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5"/>
                </a:solidFill>
              </a:rPr>
              <a:t>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7390765" y="3124835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5"/>
                </a:solidFill>
              </a:rPr>
              <a:t>2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7390765" y="3449320"/>
            <a:ext cx="22860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5"/>
                </a:solidFill>
              </a:rPr>
              <a:t>3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7390765" y="3751580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5"/>
                </a:solidFill>
              </a:rPr>
              <a:t>4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9079865" y="4476750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079865" y="4849495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9079865" y="5123180"/>
            <a:ext cx="228600" cy="302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3</a:t>
            </a:r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9079865" y="5485765"/>
            <a:ext cx="228600" cy="273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4</a:t>
            </a:r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" grpId="0"/>
      <p:bldP spid="5" grpId="0"/>
      <p:bldP spid="15" grpId="0"/>
      <p:bldP spid="14" grpId="0"/>
      <p:bldP spid="2" grpId="0"/>
      <p:bldP spid="2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9742" y="369193"/>
            <a:ext cx="7588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187" y="369193"/>
            <a:ext cx="21488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0140" y="1056975"/>
            <a:ext cx="332232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tai…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7407" y="2722041"/>
            <a:ext cx="29184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bôi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7228" y="4317561"/>
            <a:ext cx="32111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Vuốt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1228" y="5759741"/>
            <a:ext cx="15373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 Tô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Hà)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5634" y="1043235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634" y="272204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213" y="4317561"/>
            <a:ext cx="40830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941769" y="3377607"/>
            <a:ext cx="580390" cy="1651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99441" y="2470474"/>
            <a:ext cx="12801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14835" y="4146557"/>
            <a:ext cx="100584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37716" y="4713929"/>
            <a:ext cx="1092835" cy="1651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30310" y="5692618"/>
            <a:ext cx="73152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3374</Words>
  <Application>WPS Presentation</Application>
  <PresentationFormat>Widescreen</PresentationFormat>
  <Paragraphs>301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Times New Roman</vt:lpstr>
      <vt:lpstr>Arial-SGK-TV</vt:lpstr>
      <vt:lpstr>Segoe Print</vt:lpstr>
      <vt:lpstr>Calibri</vt:lpstr>
      <vt:lpstr>Microsoft YaHei</vt:lpstr>
      <vt:lpstr>Arial Unicode MS</vt:lpstr>
      <vt:lpstr>Calibri Light</vt:lpstr>
      <vt:lpstr>Symath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Như Nguyễn</cp:lastModifiedBy>
  <cp:revision>34</cp:revision>
  <dcterms:created xsi:type="dcterms:W3CDTF">2024-02-12T04:14:00Z</dcterms:created>
  <dcterms:modified xsi:type="dcterms:W3CDTF">2025-03-06T07:57:09Z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FA1A48C5B0D34312B72E1455C770A8F0_12</vt:lpwstr>
  </property>
  <property fmtid="{D5CDD505-2E9C-101B-9397-08002B2CF9AE}" pid="3" name="KSOProductBuildVer">
    <vt:lpwstr>1033-12.2.0.20323</vt:lpwstr>
  </property>
</Properties>
</file>