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2" r:id="rId4"/>
    <p:sldId id="263" r:id="rId5"/>
    <p:sldId id="264" r:id="rId6"/>
    <p:sldId id="270" r:id="rId7"/>
    <p:sldId id="271" r:id="rId8"/>
    <p:sldId id="266" r:id="rId9"/>
    <p:sldId id="272" r:id="rId10"/>
    <p:sldId id="273" r:id="rId11"/>
    <p:sldId id="274" r:id="rId12"/>
    <p:sldId id="267" r:id="rId13"/>
    <p:sldId id="268" r:id="rId14"/>
    <p:sldId id="269" r:id="rId15"/>
    <p:sldId id="277"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4.svg"/><Relationship Id="rId3" Type="http://schemas.openxmlformats.org/officeDocument/2006/relationships/image" Target="../media/image4.svg"/><Relationship Id="rId21"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6.sv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2.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59.svg"/><Relationship Id="rId5" Type="http://schemas.openxmlformats.org/officeDocument/2006/relationships/image" Target="../media/image8.svg"/><Relationship Id="rId15" Type="http://schemas.openxmlformats.org/officeDocument/2006/relationships/image" Target="../media/image9.png"/><Relationship Id="rId23" Type="http://schemas.openxmlformats.org/officeDocument/2006/relationships/image" Target="../media/image14.png"/><Relationship Id="rId10" Type="http://schemas.openxmlformats.org/officeDocument/2006/relationships/image" Target="../media/image81.sv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sv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21" Type="http://schemas.openxmlformats.org/officeDocument/2006/relationships/image" Target="../media/image43.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 Id="rId31" Type="http://schemas.openxmlformats.org/officeDocument/2006/relationships/image" Target="../media/image300.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5.png"/><Relationship Id="rId41"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25.png"/><Relationship Id="rId24" Type="http://schemas.openxmlformats.org/officeDocument/2006/relationships/image" Target="../media/image46.png"/><Relationship Id="rId5" Type="http://schemas.openxmlformats.org/officeDocument/2006/relationships/image" Target="../media/image8.svg"/><Relationship Id="rId15" Type="http://schemas.openxmlformats.org/officeDocument/2006/relationships/image" Target="../media/image10.svg"/><Relationship Id="rId23" Type="http://schemas.openxmlformats.org/officeDocument/2006/relationships/image" Target="../media/image220.svg"/><Relationship Id="rId19"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5.png"/><Relationship Id="rId32" Type="http://schemas.openxmlformats.org/officeDocument/2006/relationships/image" Target="../media/image123.sv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34" Type="http://schemas.openxmlformats.org/officeDocument/2006/relationships/image" Target="../media/image125.sv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8" Type="http://schemas.openxmlformats.org/officeDocument/2006/relationships/image" Target="../media/image52.png"/><Relationship Id="rId3" Type="http://schemas.openxmlformats.org/officeDocument/2006/relationships/image" Target="../media/image4.svg"/><Relationship Id="rId21"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51.png"/><Relationship Id="rId17" Type="http://schemas.openxmlformats.org/officeDocument/2006/relationships/image" Target="../media/image59.svg"/><Relationship Id="rId2" Type="http://schemas.openxmlformats.org/officeDocument/2006/relationships/image" Target="../media/image1.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1.svg"/><Relationship Id="rId24" Type="http://schemas.openxmlformats.org/officeDocument/2006/relationships/image" Target="../media/image54.png"/><Relationship Id="rId5" Type="http://schemas.openxmlformats.org/officeDocument/2006/relationships/image" Target="../media/image8.svg"/><Relationship Id="rId23" Type="http://schemas.openxmlformats.org/officeDocument/2006/relationships/image" Target="../media/image32.svg"/><Relationship Id="rId10" Type="http://schemas.openxmlformats.org/officeDocument/2006/relationships/image" Target="../media/image50.png"/><Relationship Id="rId19"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12.svg"/><Relationship Id="rId22"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1.png"/><Relationship Id="rId18" Type="http://schemas.openxmlformats.org/officeDocument/2006/relationships/image" Target="../media/image52.png"/><Relationship Id="rId3" Type="http://schemas.openxmlformats.org/officeDocument/2006/relationships/image" Target="../media/image1.png"/><Relationship Id="rId21"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51.svg"/><Relationship Id="rId17" Type="http://schemas.openxmlformats.org/officeDocument/2006/relationships/image" Target="../media/image59.svg"/><Relationship Id="rId25" Type="http://schemas.openxmlformats.org/officeDocument/2006/relationships/image" Target="../media/image55.png"/><Relationship Id="rId2" Type="http://schemas.openxmlformats.org/officeDocument/2006/relationships/slideLayout" Target="../slideLayouts/slideLayout7.xml"/><Relationship Id="rId20" Type="http://schemas.openxmlformats.org/officeDocument/2006/relationships/image" Target="../media/image9.png"/><Relationship Id="rId1" Type="http://schemas.openxmlformats.org/officeDocument/2006/relationships/video" Target="file:///D:\Kh&#244;ng%20X&#7843;%20R&#225;c%20Remix%20-%20Ph&#432;&#417;ng%20Kh&#7843;%20Vy%20Gi&#7885;ng%20H&#225;t%20Vi&#7879;t%20Nh&#237;%20-%20Nh&#7841;c%20Thi&#7871;u%20Nhi%20remix.mp4" TargetMode="External"/><Relationship Id="rId6" Type="http://schemas.openxmlformats.org/officeDocument/2006/relationships/image" Target="../media/image8.svg"/><Relationship Id="rId11" Type="http://schemas.openxmlformats.org/officeDocument/2006/relationships/image" Target="../media/image50.png"/><Relationship Id="rId24" Type="http://schemas.openxmlformats.org/officeDocument/2006/relationships/image" Target="../media/image54.png"/><Relationship Id="rId5" Type="http://schemas.openxmlformats.org/officeDocument/2006/relationships/image" Target="../media/image2.png"/><Relationship Id="rId23" Type="http://schemas.openxmlformats.org/officeDocument/2006/relationships/image" Target="../media/image32.svg"/><Relationship Id="rId10" Type="http://schemas.openxmlformats.org/officeDocument/2006/relationships/image" Target="../media/image12.svg"/><Relationship Id="rId19"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49.png"/><Relationship Id="rId22"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18" Type="http://schemas.openxmlformats.org/officeDocument/2006/relationships/image" Target="../media/image39.svg"/><Relationship Id="rId26" Type="http://schemas.openxmlformats.org/officeDocument/2006/relationships/image" Target="../media/image26.svg"/><Relationship Id="rId3" Type="http://schemas.openxmlformats.org/officeDocument/2006/relationships/image" Target="../media/image1.png"/><Relationship Id="rId21"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10.svg"/><Relationship Id="rId17" Type="http://schemas.openxmlformats.org/officeDocument/2006/relationships/image" Target="../media/image18.png"/><Relationship Id="rId25"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36.svg"/><Relationship Id="rId20" Type="http://schemas.openxmlformats.org/officeDocument/2006/relationships/image" Target="../media/image20.png"/><Relationship Id="rId1" Type="http://schemas.openxmlformats.org/officeDocument/2006/relationships/video" Target="NULL" TargetMode="External"/><Relationship Id="rId6" Type="http://schemas.openxmlformats.org/officeDocument/2006/relationships/image" Target="../media/image2.png"/><Relationship Id="rId11" Type="http://schemas.openxmlformats.org/officeDocument/2006/relationships/image" Target="../media/image16.png"/><Relationship Id="rId24"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17.png"/><Relationship Id="rId23" Type="http://schemas.openxmlformats.org/officeDocument/2006/relationships/image" Target="../media/image24.svg"/><Relationship Id="rId28" Type="http://schemas.openxmlformats.org/officeDocument/2006/relationships/image" Target="../media/image24.png"/><Relationship Id="rId10" Type="http://schemas.openxmlformats.org/officeDocument/2006/relationships/image" Target="../media/image5.png"/><Relationship Id="rId19" Type="http://schemas.openxmlformats.org/officeDocument/2006/relationships/image" Target="../media/image19.png"/><Relationship Id="rId9" Type="http://schemas.openxmlformats.org/officeDocument/2006/relationships/image" Target="../media/image4.png"/><Relationship Id="rId14" Type="http://schemas.openxmlformats.org/officeDocument/2006/relationships/image" Target="../media/image2.svg"/><Relationship Id="rId22" Type="http://schemas.openxmlformats.org/officeDocument/2006/relationships/image" Target="../media/image21.png"/><Relationship Id="rId27" Type="http://schemas.microsoft.com/office/2007/relationships/media" Target="../media/media1.mp3"/></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21" Type="http://schemas.openxmlformats.org/officeDocument/2006/relationships/image" Target="../media/image32.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 Id="rId15" Type="http://schemas.openxmlformats.org/officeDocument/2006/relationships/image" Target="../media/image10.svg"/><Relationship Id="rId19" Type="http://schemas.openxmlformats.org/officeDocument/2006/relationships/image" Target="../media/image2.svg"/><Relationship Id="rId22" Type="http://schemas.openxmlformats.org/officeDocument/2006/relationships/image" Target="../media/image145.sv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4.png"/><Relationship Id="rId18" Type="http://schemas.openxmlformats.org/officeDocument/2006/relationships/image" Target="../media/image14.svg"/><Relationship Id="rId3" Type="http://schemas.openxmlformats.org/officeDocument/2006/relationships/image" Target="../media/image2.svg"/><Relationship Id="rId21" Type="http://schemas.openxmlformats.org/officeDocument/2006/relationships/image" Target="../media/image38.png"/><Relationship Id="rId7" Type="http://schemas.openxmlformats.org/officeDocument/2006/relationships/image" Target="../media/image28.svg"/><Relationship Id="rId12" Type="http://schemas.openxmlformats.org/officeDocument/2006/relationships/image" Target="../media/image5.png"/><Relationship Id="rId17" Type="http://schemas.openxmlformats.org/officeDocument/2006/relationships/image" Target="../media/image36.png"/><Relationship Id="rId2" Type="http://schemas.openxmlformats.org/officeDocument/2006/relationships/image" Target="../media/image9.png"/><Relationship Id="rId16" Type="http://schemas.openxmlformats.org/officeDocument/2006/relationships/image" Target="../media/image30.svg"/><Relationship Id="rId20"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png"/><Relationship Id="rId5" Type="http://schemas.openxmlformats.org/officeDocument/2006/relationships/image" Target="../media/image4.svg"/><Relationship Id="rId15" Type="http://schemas.openxmlformats.org/officeDocument/2006/relationships/image" Target="../media/image35.png"/><Relationship Id="rId23" Type="http://schemas.openxmlformats.org/officeDocument/2006/relationships/image" Target="../media/image34.svg"/><Relationship Id="rId10" Type="http://schemas.openxmlformats.org/officeDocument/2006/relationships/image" Target="../media/image1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8.svg"/><Relationship Id="rId14" Type="http://schemas.openxmlformats.org/officeDocument/2006/relationships/image" Target="../media/image10.svg"/><Relationship Id="rId22"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9.png"/><Relationship Id="rId21" Type="http://schemas.openxmlformats.org/officeDocument/2006/relationships/image" Target="../media/image41.png"/><Relationship Id="rId7" Type="http://schemas.openxmlformats.org/officeDocument/2006/relationships/image" Target="../media/image26.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3.png"/><Relationship Id="rId20"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4.svg"/><Relationship Id="rId5" Type="http://schemas.openxmlformats.org/officeDocument/2006/relationships/image" Target="../media/image8.svg"/><Relationship Id="rId15" Type="http://schemas.openxmlformats.org/officeDocument/2006/relationships/image" Target="../media/image10.svg"/><Relationship Id="rId23" Type="http://schemas.openxmlformats.org/officeDocument/2006/relationships/image" Target="../media/image42.png"/><Relationship Id="rId19" Type="http://schemas.openxmlformats.org/officeDocument/2006/relationships/image" Target="../media/image2.svg"/><Relationship Id="rId22"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47203" y="5551168"/>
            <a:ext cx="11326870" cy="5229238"/>
          </a:xfrm>
          <a:prstGeom prst="rect">
            <a:avLst/>
          </a:prstGeom>
        </p:spPr>
      </p:pic>
      <p:pic>
        <p:nvPicPr>
          <p:cNvPr id="3" name="Picture 3"/>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306814" y="632475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955261" y="6066551"/>
            <a:ext cx="325788" cy="275291"/>
          </a:xfrm>
          <a:prstGeom prst="rect">
            <a:avLst/>
          </a:prstGeom>
        </p:spPr>
      </p:pic>
      <p:pic>
        <p:nvPicPr>
          <p:cNvPr id="5" name="Picture 5"/>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2418458" y="5985164"/>
            <a:ext cx="328929" cy="277945"/>
          </a:xfrm>
          <a:prstGeom prst="rect">
            <a:avLst/>
          </a:prstGeom>
        </p:spPr>
      </p:pic>
      <p:pic>
        <p:nvPicPr>
          <p:cNvPr id="6" name="Picture 6"/>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5042985" y="6172200"/>
            <a:ext cx="474832" cy="401233"/>
          </a:xfrm>
          <a:prstGeom prst="rect">
            <a:avLst/>
          </a:prstGeom>
        </p:spPr>
      </p:pic>
      <p:pic>
        <p:nvPicPr>
          <p:cNvPr id="7" name="Picture 7"/>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asvg="http://schemas.microsoft.com/office/drawing/2016/SVG/main" xmlns="" r:embed="rId10"/>
              </a:ext>
            </a:extLst>
          </a:blip>
          <a:srcRect/>
          <a:stretch>
            <a:fillRect/>
          </a:stretch>
        </p:blipFill>
        <p:spPr>
          <a:xfrm>
            <a:off x="8044835" y="4160069"/>
            <a:ext cx="910346" cy="1964067"/>
          </a:xfrm>
          <a:prstGeom prst="rect">
            <a:avLst/>
          </a:prstGeom>
        </p:spPr>
      </p:pic>
      <p:pic>
        <p:nvPicPr>
          <p:cNvPr id="8" name="Picture 8"/>
          <p:cNvPicPr>
            <a:picLocks noChangeAspect="1"/>
          </p:cNvPicPr>
          <p:nvPr/>
        </p:nvPicPr>
        <p:blipFill>
          <a:blip r:embed="rId11">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a:off x="-137112" y="3313081"/>
            <a:ext cx="1302924" cy="2811055"/>
          </a:xfrm>
          <a:prstGeom prst="rect">
            <a:avLst/>
          </a:prstGeom>
        </p:spPr>
      </p:pic>
      <p:pic>
        <p:nvPicPr>
          <p:cNvPr id="14" name="Picture 14"/>
          <p:cNvPicPr>
            <a:picLocks noChangeAspect="1"/>
          </p:cNvPicPr>
          <p:nvPr/>
        </p:nvPicPr>
        <p:blipFill>
          <a:blip r:embed="rId13" cstate="print">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a:off x="961026" y="457150"/>
            <a:ext cx="753392" cy="1004523"/>
          </a:xfrm>
          <a:prstGeom prst="rect">
            <a:avLst/>
          </a:prstGeom>
        </p:spPr>
      </p:pic>
      <p:pic>
        <p:nvPicPr>
          <p:cNvPr id="15" name="Picture 15"/>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rot="-131186" flipH="1">
            <a:off x="7888078" y="1225138"/>
            <a:ext cx="1686125" cy="1169047"/>
          </a:xfrm>
          <a:prstGeom prst="rect">
            <a:avLst/>
          </a:prstGeom>
        </p:spPr>
      </p:pic>
      <p:pic>
        <p:nvPicPr>
          <p:cNvPr id="16" name="Picture 16"/>
          <p:cNvPicPr>
            <a:picLocks noChangeAspect="1"/>
          </p:cNvPicPr>
          <p:nvPr/>
        </p:nvPicPr>
        <p:blipFill>
          <a:blip r:embed="rId17" cstate="print">
            <a:extLst>
              <a:ext uri="{28A0092B-C50C-407E-A947-70E740481C1C}">
                <a14:useLocalDpi xmlns="" xmlns:a14="http://schemas.microsoft.com/office/drawing/2010/main" val="0"/>
              </a:ext>
              <a:ext uri="{96DAC541-7B7A-43D3-8B79-37D633B846F1}">
                <asvg:svgBlip xmlns:asvg="http://schemas.microsoft.com/office/drawing/2016/SVG/main" xmlns="" r:embed="rId18"/>
              </a:ext>
            </a:extLst>
          </a:blip>
          <a:srcRect/>
          <a:stretch>
            <a:fillRect/>
          </a:stretch>
        </p:blipFill>
        <p:spPr>
          <a:xfrm rot="-3761877">
            <a:off x="7106096" y="4445991"/>
            <a:ext cx="495733" cy="786879"/>
          </a:xfrm>
          <a:prstGeom prst="rect">
            <a:avLst/>
          </a:prstGeom>
        </p:spPr>
      </p:pic>
      <p:pic>
        <p:nvPicPr>
          <p:cNvPr id="17" name="Picture 17"/>
          <p:cNvPicPr>
            <a:picLocks noChangeAspect="1"/>
          </p:cNvPicPr>
          <p:nvPr/>
        </p:nvPicPr>
        <p:blipFill>
          <a:blip r:embed="rId19" cstate="print">
            <a:extLst>
              <a:ext uri="{28A0092B-C50C-407E-A947-70E740481C1C}">
                <a14:useLocalDpi xmlns="" xmlns:a14="http://schemas.microsoft.com/office/drawing/2010/main" val="0"/>
              </a:ext>
              <a:ext uri="{96DAC541-7B7A-43D3-8B79-37D633B846F1}">
                <asvg:svgBlip xmlns:asvg="http://schemas.microsoft.com/office/drawing/2016/SVG/main" xmlns="" r:embed="rId20"/>
              </a:ext>
            </a:extLst>
          </a:blip>
          <a:srcRect/>
          <a:stretch>
            <a:fillRect/>
          </a:stretch>
        </p:blipFill>
        <p:spPr>
          <a:xfrm>
            <a:off x="961026" y="2351283"/>
            <a:ext cx="213212" cy="299245"/>
          </a:xfrm>
          <a:prstGeom prst="rect">
            <a:avLst/>
          </a:prstGeom>
        </p:spPr>
      </p:pic>
      <p:pic>
        <p:nvPicPr>
          <p:cNvPr id="18" name="Picture 18"/>
          <p:cNvPicPr>
            <a:picLocks noChangeAspect="1"/>
          </p:cNvPicPr>
          <p:nvPr/>
        </p:nvPicPr>
        <p:blipFill>
          <a:blip r:embed="rId21" cstate="print">
            <a:extLst>
              <a:ext uri="{28A0092B-C50C-407E-A947-70E740481C1C}">
                <a14:useLocalDpi xmlns="" xmlns:a14="http://schemas.microsoft.com/office/drawing/2010/main" val="0"/>
              </a:ext>
              <a:ext uri="{96DAC541-7B7A-43D3-8B79-37D633B846F1}">
                <asvg:svgBlip xmlns:asvg="http://schemas.microsoft.com/office/drawing/2016/SVG/main" xmlns="" r:embed="rId20"/>
              </a:ext>
            </a:extLst>
          </a:blip>
          <a:srcRect/>
          <a:stretch>
            <a:fillRect/>
          </a:stretch>
        </p:blipFill>
        <p:spPr>
          <a:xfrm rot="-5718378">
            <a:off x="2094587" y="4760165"/>
            <a:ext cx="273767" cy="216132"/>
          </a:xfrm>
          <a:prstGeom prst="rect">
            <a:avLst/>
          </a:prstGeom>
        </p:spPr>
      </p:pic>
      <p:pic>
        <p:nvPicPr>
          <p:cNvPr id="19" name="Picture 19"/>
          <p:cNvPicPr>
            <a:picLocks noChangeAspect="1"/>
          </p:cNvPicPr>
          <p:nvPr/>
        </p:nvPicPr>
        <p:blipFill>
          <a:blip r:embed="rId22" cstate="print">
            <a:extLst>
              <a:ext uri="{28A0092B-C50C-407E-A947-70E740481C1C}">
                <a14:useLocalDpi xmlns="" xmlns:a14="http://schemas.microsoft.com/office/drawing/2010/main" val="0"/>
              </a:ext>
              <a:ext uri="{96DAC541-7B7A-43D3-8B79-37D633B846F1}">
                <asvg:svgBlip xmlns:asvg="http://schemas.microsoft.com/office/drawing/2016/SVG/main" xmlns="" r:embed="rId20"/>
              </a:ext>
            </a:extLst>
          </a:blip>
          <a:srcRect/>
          <a:stretch>
            <a:fillRect/>
          </a:stretch>
        </p:blipFill>
        <p:spPr>
          <a:xfrm>
            <a:off x="8153400" y="3713768"/>
            <a:ext cx="255994" cy="359289"/>
          </a:xfrm>
          <a:prstGeom prst="rect">
            <a:avLst/>
          </a:prstGeom>
        </p:spPr>
      </p:pic>
      <p:pic>
        <p:nvPicPr>
          <p:cNvPr id="20" name="Picture 20"/>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306814" y="761942"/>
            <a:ext cx="1653266" cy="1146264"/>
          </a:xfrm>
          <a:prstGeom prst="rect">
            <a:avLst/>
          </a:prstGeom>
        </p:spPr>
      </p:pic>
      <p:pic>
        <p:nvPicPr>
          <p:cNvPr id="21" name="Picture 21"/>
          <p:cNvPicPr>
            <a:picLocks noChangeAspect="1"/>
          </p:cNvPicPr>
          <p:nvPr/>
        </p:nvPicPr>
        <p:blipFill>
          <a:blip r:embed="rId23" cstate="print">
            <a:extLst>
              <a:ext uri="{28A0092B-C50C-407E-A947-70E740481C1C}">
                <a14:useLocalDpi xmlns="" xmlns:a14="http://schemas.microsoft.com/office/drawing/2010/main" val="0"/>
              </a:ext>
              <a:ext uri="{96DAC541-7B7A-43D3-8B79-37D633B846F1}">
                <asvg:svgBlip xmlns:asvg="http://schemas.microsoft.com/office/drawing/2016/SVG/main" xmlns="" r:embed="rId24"/>
              </a:ext>
            </a:extLst>
          </a:blip>
          <a:srcRect/>
          <a:stretch>
            <a:fillRect/>
          </a:stretch>
        </p:blipFill>
        <p:spPr>
          <a:xfrm>
            <a:off x="6778021" y="457150"/>
            <a:ext cx="614133" cy="822959"/>
          </a:xfrm>
          <a:prstGeom prst="rect">
            <a:avLst/>
          </a:prstGeom>
        </p:spPr>
      </p:pic>
      <p:sp>
        <p:nvSpPr>
          <p:cNvPr id="22" name="TextBox 4"/>
          <p:cNvSpPr txBox="1"/>
          <p:nvPr/>
        </p:nvSpPr>
        <p:spPr>
          <a:xfrm>
            <a:off x="990600" y="1447800"/>
            <a:ext cx="7239000" cy="859210"/>
          </a:xfrm>
          <a:prstGeom prst="rect">
            <a:avLst/>
          </a:prstGeom>
        </p:spPr>
        <p:txBody>
          <a:bodyPr wrap="square" lIns="0" tIns="0" rIns="0" bIns="0" rtlCol="0" anchor="t">
            <a:spAutoFit/>
          </a:bodyPr>
          <a:lstStyle/>
          <a:p>
            <a:pPr algn="ctr">
              <a:lnSpc>
                <a:spcPts val="6720"/>
              </a:lnSpc>
              <a:spcBef>
                <a:spcPct val="0"/>
              </a:spcBef>
            </a:pPr>
            <a:r>
              <a:rPr lang="en-US" sz="2400" b="1" smtClean="0">
                <a:solidFill>
                  <a:srgbClr val="BB332A"/>
                </a:solidFill>
                <a:latin typeface="Times New Roman" pitchFamily="18" charset="0"/>
                <a:cs typeface="Times New Roman" pitchFamily="18" charset="0"/>
              </a:rPr>
              <a:t>KẾ HOẠCH BÀI DẠY THAM GIA DỰ THI CNTT</a:t>
            </a:r>
            <a:endParaRPr lang="en-US" sz="2400" b="1" dirty="0">
              <a:solidFill>
                <a:srgbClr val="BB332A"/>
              </a:solidFill>
              <a:latin typeface="Times New Roman" pitchFamily="18" charset="0"/>
              <a:cs typeface="Times New Roman" pitchFamily="18" charset="0"/>
            </a:endParaRPr>
          </a:p>
        </p:txBody>
      </p:sp>
      <p:sp>
        <p:nvSpPr>
          <p:cNvPr id="23" name="TextBox 22"/>
          <p:cNvSpPr txBox="1"/>
          <p:nvPr/>
        </p:nvSpPr>
        <p:spPr>
          <a:xfrm>
            <a:off x="1219200" y="5029200"/>
            <a:ext cx="2895600" cy="707886"/>
          </a:xfrm>
          <a:prstGeom prst="rect">
            <a:avLst/>
          </a:prstGeom>
          <a:noFill/>
        </p:spPr>
        <p:txBody>
          <a:bodyPr wrap="square" rtlCol="0">
            <a:spAutoFit/>
          </a:bodyPr>
          <a:lstStyle/>
          <a:p>
            <a:pPr algn="just"/>
            <a:r>
              <a:rPr lang="en-US" sz="2000" smtClean="0">
                <a:solidFill>
                  <a:srgbClr val="00B050"/>
                </a:solidFill>
                <a:latin typeface="Times New Roman" pitchFamily="18" charset="0"/>
                <a:cs typeface="Times New Roman" pitchFamily="18" charset="0"/>
              </a:rPr>
              <a:t>Gv: Nguyễn Thị Mỹ Trúc</a:t>
            </a:r>
          </a:p>
          <a:p>
            <a:pPr algn="just"/>
            <a:r>
              <a:rPr lang="en-US" sz="2000" smtClean="0">
                <a:solidFill>
                  <a:srgbClr val="00B050"/>
                </a:solidFill>
                <a:latin typeface="Times New Roman" pitchFamily="18" charset="0"/>
                <a:cs typeface="Times New Roman" pitchFamily="18" charset="0"/>
              </a:rPr>
              <a:t>Lớp 3A</a:t>
            </a:r>
            <a:endParaRPr lang="en-US" sz="2000">
              <a:solidFill>
                <a:srgbClr val="00B050"/>
              </a:solidFill>
              <a:latin typeface="Times New Roman" pitchFamily="18" charset="0"/>
              <a:cs typeface="Times New Roman" pitchFamily="18" charset="0"/>
            </a:endParaRPr>
          </a:p>
        </p:txBody>
      </p:sp>
      <p:sp>
        <p:nvSpPr>
          <p:cNvPr id="24" name="TextBox 23"/>
          <p:cNvSpPr txBox="1"/>
          <p:nvPr/>
        </p:nvSpPr>
        <p:spPr>
          <a:xfrm>
            <a:off x="1066800" y="228600"/>
            <a:ext cx="6705600" cy="584775"/>
          </a:xfrm>
          <a:prstGeom prst="rect">
            <a:avLst/>
          </a:prstGeom>
          <a:noFill/>
        </p:spPr>
        <p:txBody>
          <a:bodyPr wrap="square" rtlCol="0">
            <a:spAutoFit/>
          </a:bodyPr>
          <a:lstStyle/>
          <a:p>
            <a:r>
              <a:rPr lang="en-US" sz="2000" b="1" i="1" smtClean="0">
                <a:solidFill>
                  <a:srgbClr val="002060"/>
                </a:solidFill>
                <a:latin typeface="Times New Roman" pitchFamily="18" charset="0"/>
                <a:cs typeface="Times New Roman" pitchFamily="18" charset="0"/>
              </a:rPr>
              <a:t>     </a:t>
            </a:r>
            <a:r>
              <a:rPr lang="en-US" sz="3200" b="1" i="1" u="sng" smtClean="0">
                <a:solidFill>
                  <a:srgbClr val="002060"/>
                </a:solidFill>
                <a:latin typeface="Times New Roman" pitchFamily="18" charset="0"/>
                <a:cs typeface="Times New Roman" pitchFamily="18" charset="0"/>
              </a:rPr>
              <a:t>Trường Tiểu học số 1 Mỹ Thành</a:t>
            </a:r>
            <a:endParaRPr lang="en-US" sz="3200" b="1" i="1" u="sng">
              <a:solidFill>
                <a:srgbClr val="002060"/>
              </a:solidFill>
              <a:latin typeface="Times New Roman" pitchFamily="18" charset="0"/>
              <a:cs typeface="Times New Roman" pitchFamily="18" charset="0"/>
            </a:endParaRPr>
          </a:p>
        </p:txBody>
      </p:sp>
      <p:sp>
        <p:nvSpPr>
          <p:cNvPr id="27" name="TextBox 26"/>
          <p:cNvSpPr txBox="1"/>
          <p:nvPr/>
        </p:nvSpPr>
        <p:spPr>
          <a:xfrm>
            <a:off x="1219200" y="2438400"/>
            <a:ext cx="7315200" cy="954107"/>
          </a:xfrm>
          <a:prstGeom prst="rect">
            <a:avLst/>
          </a:prstGeom>
          <a:noFill/>
        </p:spPr>
        <p:txBody>
          <a:bodyPr wrap="square" rtlCol="0">
            <a:spAutoFit/>
          </a:bodyPr>
          <a:lstStyle/>
          <a:p>
            <a:pPr algn="ctr"/>
            <a:r>
              <a:rPr lang="en-US" sz="2800" b="1" smtClean="0">
                <a:solidFill>
                  <a:srgbClr val="00B050"/>
                </a:solidFill>
                <a:latin typeface="Times New Roman" pitchFamily="18" charset="0"/>
                <a:cs typeface="Times New Roman" pitchFamily="18" charset="0"/>
              </a:rPr>
              <a:t>Môn Tự nhiên và Xã hội</a:t>
            </a:r>
          </a:p>
          <a:p>
            <a:pPr algn="ctr"/>
            <a:r>
              <a:rPr lang="en-US" sz="2800" b="1" smtClean="0">
                <a:solidFill>
                  <a:srgbClr val="00B050"/>
                </a:solidFill>
                <a:latin typeface="Times New Roman" pitchFamily="18" charset="0"/>
                <a:cs typeface="Times New Roman" pitchFamily="18" charset="0"/>
              </a:rPr>
              <a:t>Bài 4: Giữ vệ sinh xung quanh nhà</a:t>
            </a:r>
            <a:endParaRPr lang="en-US" sz="2800" b="1">
              <a:solidFill>
                <a:srgbClr val="00B05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1220579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pic>
        <p:nvPicPr>
          <p:cNvPr id="16" name="Picture 15"/>
          <p:cNvPicPr/>
          <p:nvPr/>
        </p:nvPicPr>
        <p:blipFill rotWithShape="1">
          <a:blip r:embed="rId20" cstate="print">
            <a:extLst>
              <a:ext uri="{28A0092B-C50C-407E-A947-70E740481C1C}">
                <a14:useLocalDpi xmlns="" xmlns:a14="http://schemas.microsoft.com/office/drawing/2010/main" val="0"/>
              </a:ext>
            </a:extLst>
          </a:blip>
          <a:srcRect t="148" b="50693"/>
          <a:stretch/>
        </p:blipFill>
        <p:spPr>
          <a:xfrm>
            <a:off x="736914" y="1230192"/>
            <a:ext cx="3785487" cy="2380397"/>
          </a:xfrm>
          <a:prstGeom prst="rect">
            <a:avLst/>
          </a:prstGeom>
        </p:spPr>
      </p:pic>
      <p:pic>
        <p:nvPicPr>
          <p:cNvPr id="22" name="Picture 21"/>
          <p:cNvPicPr/>
          <p:nvPr/>
        </p:nvPicPr>
        <p:blipFill rotWithShape="1">
          <a:blip r:embed="rId20" cstate="print">
            <a:extLst>
              <a:ext uri="{28A0092B-C50C-407E-A947-70E740481C1C}">
                <a14:useLocalDpi xmlns="" xmlns:a14="http://schemas.microsoft.com/office/drawing/2010/main" val="0"/>
              </a:ext>
            </a:extLst>
          </a:blip>
          <a:srcRect t="50238"/>
          <a:stretch/>
        </p:blipFill>
        <p:spPr>
          <a:xfrm>
            <a:off x="4491398" y="1230192"/>
            <a:ext cx="3785487" cy="2409585"/>
          </a:xfrm>
          <a:prstGeom prst="rect">
            <a:avLst/>
          </a:prstGeom>
        </p:spPr>
      </p:pic>
      <p:pic>
        <p:nvPicPr>
          <p:cNvPr id="23" name="Picture 6"/>
          <p:cNvPicPr>
            <a:picLocks noChangeAspect="1"/>
          </p:cNvPicPr>
          <p:nvPr/>
        </p:nvPicPr>
        <p:blipFill>
          <a:blip r:embed="rId21" cstate="print"/>
          <a:srcRect/>
          <a:stretch>
            <a:fillRect/>
          </a:stretch>
        </p:blipFill>
        <p:spPr>
          <a:xfrm>
            <a:off x="378392" y="3798239"/>
            <a:ext cx="2070800" cy="2147879"/>
          </a:xfrm>
          <a:prstGeom prst="rect">
            <a:avLst/>
          </a:prstGeom>
        </p:spPr>
      </p:pic>
      <p:sp>
        <p:nvSpPr>
          <p:cNvPr id="7" name="Rectangle 6"/>
          <p:cNvSpPr/>
          <p:nvPr/>
        </p:nvSpPr>
        <p:spPr>
          <a:xfrm>
            <a:off x="2626292" y="3946443"/>
            <a:ext cx="5514431" cy="1647336"/>
          </a:xfrm>
          <a:prstGeom prst="rect">
            <a:avLst/>
          </a:prstGeom>
        </p:spPr>
        <p:txBody>
          <a:bodyPr wrap="square" lIns="51206" tIns="25603" rIns="51206" bIns="25603">
            <a:spAutoFit/>
          </a:bodyPr>
          <a:lstStyle/>
          <a:p>
            <a:pPr algn="just">
              <a:lnSpc>
                <a:spcPct val="150000"/>
              </a:lnSpc>
            </a:pPr>
            <a:r>
              <a:rPr lang="nl-NL" sz="24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4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nl-NL" sz="2400" dirty="0" smtClean="0">
                <a:solidFill>
                  <a:srgbClr val="000000"/>
                </a:solidFill>
                <a:latin typeface="Times New Roman" pitchFamily="18" charset="0"/>
                <a:ea typeface="Calibri" panose="020F0502020204030204" pitchFamily="34" charset="0"/>
                <a:cs typeface="Times New Roman" pitchFamily="18" charset="0"/>
              </a:rPr>
              <a:t>Mọi </a:t>
            </a:r>
            <a:r>
              <a:rPr lang="nl-NL" sz="2400" dirty="0">
                <a:solidFill>
                  <a:srgbClr val="000000"/>
                </a:solidFill>
                <a:latin typeface="Times New Roman" pitchFamily="18" charset="0"/>
                <a:ea typeface="Calibri" panose="020F0502020204030204" pitchFamily="34" charset="0"/>
                <a:cs typeface="Times New Roman" pitchFamily="18" charset="0"/>
              </a:rPr>
              <a:t>người trong hình đang vệ sinh đường phố, vườn cây, chuồng trại, ao hồ xung quanh nhà ở của mình.</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0973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350806" y="1263300"/>
            <a:ext cx="1303614" cy="903839"/>
          </a:xfrm>
          <a:prstGeom prst="rect">
            <a:avLst/>
          </a:prstGeom>
        </p:spPr>
      </p:pic>
      <p:pic>
        <p:nvPicPr>
          <p:cNvPr id="15" name="Picture 19"/>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31"/>
              </a:ext>
            </a:extLst>
          </a:blip>
          <a:srcRect/>
          <a:stretch>
            <a:fillRect/>
          </a:stretch>
        </p:blipFill>
        <p:spPr>
          <a:xfrm>
            <a:off x="591979" y="1715220"/>
            <a:ext cx="2643962" cy="3247667"/>
          </a:xfrm>
          <a:prstGeom prst="rect">
            <a:avLst/>
          </a:prstGeom>
        </p:spPr>
      </p:pic>
      <p:sp>
        <p:nvSpPr>
          <p:cNvPr id="2" name="Rectangle 1"/>
          <p:cNvSpPr/>
          <p:nvPr/>
        </p:nvSpPr>
        <p:spPr>
          <a:xfrm>
            <a:off x="3264911" y="1346200"/>
            <a:ext cx="5096018" cy="3398776"/>
          </a:xfrm>
          <a:prstGeom prst="rect">
            <a:avLst/>
          </a:prstGeom>
        </p:spPr>
        <p:txBody>
          <a:bodyPr wrap="square" lIns="51206" tIns="25603" rIns="51206" bIns="25603">
            <a:spAutoFit/>
          </a:bodyPr>
          <a:lstStyle/>
          <a:p>
            <a:pPr algn="just">
              <a:lnSpc>
                <a:spcPct val="150000"/>
              </a:lnSpc>
            </a:pPr>
            <a:r>
              <a:rPr lang="nl-NL" sz="2500" b="1" dirty="0">
                <a:solidFill>
                  <a:srgbClr val="FF0000"/>
                </a:solidFill>
                <a:latin typeface="Times New Roman" pitchFamily="18" charset="0"/>
                <a:ea typeface="Calibri" panose="020F0502020204030204" pitchFamily="34" charset="0"/>
                <a:cs typeface="Times New Roman" pitchFamily="18" charset="0"/>
              </a:rPr>
              <a:t>Ích lợi của những việc làm đó: </a:t>
            </a:r>
            <a:endParaRPr lang="vi-VN" sz="2500" b="1" dirty="0" smtClean="0">
              <a:solidFill>
                <a:srgbClr val="FF0000"/>
              </a:solidFill>
              <a:latin typeface="Times New Roman" pitchFamily="18" charset="0"/>
              <a:ea typeface="Calibri" panose="020F0502020204030204" pitchFamily="34" charset="0"/>
              <a:cs typeface="Times New Roman" pitchFamily="18" charset="0"/>
            </a:endParaRPr>
          </a:p>
          <a:p>
            <a:pPr marL="320040" indent="-320040" algn="just">
              <a:lnSpc>
                <a:spcPct val="150000"/>
              </a:lnSpc>
            </a:pPr>
            <a:r>
              <a:rPr lang="en-US" sz="2400" smtClean="0">
                <a:solidFill>
                  <a:srgbClr val="000000"/>
                </a:solidFill>
                <a:latin typeface="Times New Roman" pitchFamily="18" charset="0"/>
                <a:ea typeface="Calibri" panose="020F0502020204030204" pitchFamily="34" charset="0"/>
                <a:cs typeface="Times New Roman" pitchFamily="18" charset="0"/>
              </a:rPr>
              <a:t>- </a:t>
            </a:r>
            <a:r>
              <a:rPr lang="vi-VN" sz="2400" smtClean="0">
                <a:solidFill>
                  <a:srgbClr val="000000"/>
                </a:solidFill>
                <a:latin typeface="Times New Roman" pitchFamily="18" charset="0"/>
                <a:ea typeface="Calibri" panose="020F0502020204030204" pitchFamily="34" charset="0"/>
                <a:cs typeface="Times New Roman" pitchFamily="18" charset="0"/>
              </a:rPr>
              <a:t>G</a:t>
            </a:r>
            <a:r>
              <a:rPr lang="nl-NL" sz="2400" dirty="0" smtClean="0">
                <a:solidFill>
                  <a:srgbClr val="000000"/>
                </a:solidFill>
                <a:latin typeface="Times New Roman" pitchFamily="18" charset="0"/>
                <a:ea typeface="Calibri" panose="020F0502020204030204" pitchFamily="34" charset="0"/>
                <a:cs typeface="Times New Roman" pitchFamily="18" charset="0"/>
              </a:rPr>
              <a:t>iữ </a:t>
            </a:r>
            <a:r>
              <a:rPr lang="nl-NL" sz="2400" dirty="0">
                <a:solidFill>
                  <a:srgbClr val="000000"/>
                </a:solidFill>
                <a:latin typeface="Times New Roman" pitchFamily="18" charset="0"/>
                <a:ea typeface="Calibri" panose="020F0502020204030204" pitchFamily="34" charset="0"/>
                <a:cs typeface="Times New Roman" pitchFamily="18" charset="0"/>
              </a:rPr>
              <a:t>cho khu vực xung quanh nhà ở luôn sạch sẽ, thoáng </a:t>
            </a:r>
            <a:r>
              <a:rPr lang="nl-NL" sz="2400" dirty="0" smtClean="0">
                <a:solidFill>
                  <a:srgbClr val="000000"/>
                </a:solidFill>
                <a:latin typeface="Times New Roman" pitchFamily="18" charset="0"/>
                <a:ea typeface="Calibri" panose="020F0502020204030204" pitchFamily="34" charset="0"/>
                <a:cs typeface="Times New Roman" pitchFamily="18" charset="0"/>
              </a:rPr>
              <a:t>mát</a:t>
            </a:r>
            <a:r>
              <a:rPr lang="vi-VN" sz="2400" dirty="0" smtClean="0">
                <a:solidFill>
                  <a:srgbClr val="000000"/>
                </a:solidFill>
                <a:latin typeface="Times New Roman" pitchFamily="18" charset="0"/>
                <a:ea typeface="Calibri" panose="020F0502020204030204" pitchFamily="34" charset="0"/>
                <a:cs typeface="Times New Roman" pitchFamily="18" charset="0"/>
              </a:rPr>
              <a:t>.</a:t>
            </a:r>
          </a:p>
          <a:p>
            <a:pPr marL="320040" indent="-320040" algn="just">
              <a:lnSpc>
                <a:spcPct val="150000"/>
              </a:lnSpc>
            </a:pPr>
            <a:r>
              <a:rPr lang="en-US" sz="2400" smtClean="0">
                <a:solidFill>
                  <a:srgbClr val="000000"/>
                </a:solidFill>
                <a:latin typeface="Times New Roman" pitchFamily="18" charset="0"/>
                <a:ea typeface="Calibri" panose="020F0502020204030204" pitchFamily="34" charset="0"/>
                <a:cs typeface="Times New Roman" pitchFamily="18" charset="0"/>
              </a:rPr>
              <a:t>- </a:t>
            </a:r>
            <a:r>
              <a:rPr lang="vi-VN" sz="2400" smtClean="0">
                <a:solidFill>
                  <a:srgbClr val="000000"/>
                </a:solidFill>
                <a:latin typeface="Times New Roman" pitchFamily="18" charset="0"/>
                <a:ea typeface="Calibri" panose="020F0502020204030204" pitchFamily="34" charset="0"/>
                <a:cs typeface="Times New Roman" pitchFamily="18" charset="0"/>
              </a:rPr>
              <a:t>N</a:t>
            </a:r>
            <a:r>
              <a:rPr lang="nl-NL" sz="2400" dirty="0" smtClean="0">
                <a:solidFill>
                  <a:srgbClr val="000000"/>
                </a:solidFill>
                <a:latin typeface="Times New Roman" pitchFamily="18" charset="0"/>
                <a:ea typeface="Calibri" panose="020F0502020204030204" pitchFamily="34" charset="0"/>
                <a:cs typeface="Times New Roman" pitchFamily="18" charset="0"/>
              </a:rPr>
              <a:t>găn </a:t>
            </a:r>
            <a:r>
              <a:rPr lang="nl-NL" sz="2400" dirty="0">
                <a:solidFill>
                  <a:srgbClr val="000000"/>
                </a:solidFill>
                <a:latin typeface="Times New Roman" pitchFamily="18" charset="0"/>
                <a:ea typeface="Calibri" panose="020F0502020204030204" pitchFamily="34" charset="0"/>
                <a:cs typeface="Times New Roman" pitchFamily="18" charset="0"/>
              </a:rPr>
              <a:t>chặn các mầm bệnh gây hại cho sức khỏe của con người như sốt xuất huyết và các bệnh về đường hô hấp,...</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6400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350806" y="1263300"/>
            <a:ext cx="1303614" cy="903839"/>
          </a:xfrm>
          <a:prstGeom prst="rect">
            <a:avLst/>
          </a:prstGeom>
        </p:spPr>
      </p:pic>
      <p:sp>
        <p:nvSpPr>
          <p:cNvPr id="42" name="TextBox 42"/>
          <p:cNvSpPr txBox="1"/>
          <p:nvPr/>
        </p:nvSpPr>
        <p:spPr>
          <a:xfrm>
            <a:off x="1219200" y="595316"/>
            <a:ext cx="6893483" cy="329642"/>
          </a:xfrm>
          <a:prstGeom prst="rect">
            <a:avLst/>
          </a:prstGeom>
        </p:spPr>
        <p:txBody>
          <a:bodyPr wrap="square" lIns="0" tIns="0" rIns="0" bIns="0" rtlCol="0" anchor="t">
            <a:spAutoFit/>
          </a:bodyPr>
          <a:lstStyle/>
          <a:p>
            <a:pPr algn="ctr">
              <a:lnSpc>
                <a:spcPts val="2520"/>
              </a:lnSpc>
            </a:pPr>
            <a:r>
              <a:rPr lang="vi-VN" sz="2700" b="1" dirty="0">
                <a:solidFill>
                  <a:srgbClr val="5C5C82"/>
                </a:solidFill>
                <a:latin typeface="+mj-lt"/>
              </a:rPr>
              <a:t>3</a:t>
            </a:r>
            <a:r>
              <a:rPr lang="vi-VN" sz="2700" b="1" dirty="0" smtClean="0">
                <a:solidFill>
                  <a:srgbClr val="5C5C82"/>
                </a:solidFill>
                <a:latin typeface="+mj-lt"/>
              </a:rPr>
              <a:t>. </a:t>
            </a:r>
            <a:r>
              <a:rPr lang="vi-VN" sz="2700" b="1" dirty="0">
                <a:solidFill>
                  <a:srgbClr val="5C5C82"/>
                </a:solidFill>
                <a:latin typeface="+mj-lt"/>
              </a:rPr>
              <a:t>Tìm hiểu được thực trạng vệ sinh nơi em ở</a:t>
            </a:r>
            <a:endParaRPr lang="en-US" sz="2700" b="1" dirty="0">
              <a:solidFill>
                <a:srgbClr val="5C5C82"/>
              </a:solidFill>
              <a:latin typeface="+mj-lt"/>
            </a:endParaRPr>
          </a:p>
        </p:txBody>
      </p:sp>
      <p:sp>
        <p:nvSpPr>
          <p:cNvPr id="5" name="Rectangle 4"/>
          <p:cNvSpPr/>
          <p:nvPr/>
        </p:nvSpPr>
        <p:spPr>
          <a:xfrm>
            <a:off x="838200" y="1600200"/>
            <a:ext cx="7508763" cy="821147"/>
          </a:xfrm>
          <a:prstGeom prst="rect">
            <a:avLst/>
          </a:prstGeom>
        </p:spPr>
        <p:txBody>
          <a:bodyPr wrap="square" lIns="51206" tIns="25603" rIns="51206" bIns="25603">
            <a:spAutoFit/>
          </a:bodyPr>
          <a:lstStyle/>
          <a:p>
            <a:pPr marL="384048" indent="-384048" algn="just">
              <a:spcBef>
                <a:spcPts val="168"/>
              </a:spcBef>
              <a:spcAft>
                <a:spcPts val="168"/>
              </a:spcAft>
              <a:buFont typeface="Wingdings" panose="05000000000000000000" pitchFamily="2" charset="2"/>
              <a:buChar char="Ø"/>
            </a:pPr>
            <a:r>
              <a:rPr lang="nl-NL" sz="2500" b="1" dirty="0">
                <a:solidFill>
                  <a:srgbClr val="FF0000"/>
                </a:solidFill>
                <a:latin typeface="Times New Roman" pitchFamily="18" charset="0"/>
                <a:ea typeface="Calibri" panose="020F0502020204030204" pitchFamily="34" charset="0"/>
                <a:cs typeface="Times New Roman" pitchFamily="18" charset="0"/>
              </a:rPr>
              <a:t>HS </a:t>
            </a:r>
            <a:r>
              <a:rPr lang="vi-VN" sz="2500" b="1" dirty="0" smtClean="0">
                <a:solidFill>
                  <a:srgbClr val="FF0000"/>
                </a:solidFill>
                <a:latin typeface="Times New Roman" pitchFamily="18" charset="0"/>
                <a:ea typeface="Calibri" panose="020F0502020204030204" pitchFamily="34" charset="0"/>
                <a:cs typeface="Times New Roman" pitchFamily="18" charset="0"/>
              </a:rPr>
              <a:t>điền p</a:t>
            </a:r>
            <a:r>
              <a:rPr lang="nl-NL" sz="2500" b="1" dirty="0" smtClean="0">
                <a:solidFill>
                  <a:srgbClr val="FF0000"/>
                </a:solidFill>
                <a:latin typeface="Times New Roman" pitchFamily="18" charset="0"/>
                <a:ea typeface="Calibri" panose="020F0502020204030204" pitchFamily="34" charset="0"/>
                <a:cs typeface="Times New Roman" pitchFamily="18" charset="0"/>
              </a:rPr>
              <a:t>hiếu </a:t>
            </a:r>
            <a:r>
              <a:rPr lang="nl-NL" sz="2500" b="1" dirty="0">
                <a:solidFill>
                  <a:srgbClr val="FF0000"/>
                </a:solidFill>
                <a:latin typeface="Times New Roman" pitchFamily="18" charset="0"/>
                <a:ea typeface="Calibri" panose="020F0502020204030204" pitchFamily="34" charset="0"/>
                <a:cs typeface="Times New Roman" pitchFamily="18" charset="0"/>
              </a:rPr>
              <a:t>điều </a:t>
            </a:r>
            <a:r>
              <a:rPr lang="nl-NL" sz="2500" b="1">
                <a:solidFill>
                  <a:srgbClr val="FF0000"/>
                </a:solidFill>
                <a:latin typeface="Times New Roman" pitchFamily="18" charset="0"/>
                <a:ea typeface="Calibri" panose="020F0502020204030204" pitchFamily="34" charset="0"/>
                <a:cs typeface="Times New Roman" pitchFamily="18" charset="0"/>
              </a:rPr>
              <a:t>tra </a:t>
            </a:r>
            <a:r>
              <a:rPr lang="nl-NL" sz="2500" b="1" smtClean="0">
                <a:solidFill>
                  <a:srgbClr val="FF0000"/>
                </a:solidFill>
                <a:latin typeface="Times New Roman" pitchFamily="18" charset="0"/>
                <a:ea typeface="Calibri" panose="020F0502020204030204" pitchFamily="34" charset="0"/>
                <a:cs typeface="Times New Roman" pitchFamily="18" charset="0"/>
              </a:rPr>
              <a:t>tìm </a:t>
            </a:r>
            <a:r>
              <a:rPr lang="nl-NL" sz="2500" b="1" dirty="0">
                <a:solidFill>
                  <a:srgbClr val="FF0000"/>
                </a:solidFill>
                <a:latin typeface="Times New Roman" pitchFamily="18" charset="0"/>
                <a:ea typeface="Calibri" panose="020F0502020204030204" pitchFamily="34" charset="0"/>
                <a:cs typeface="Times New Roman" pitchFamily="18" charset="0"/>
              </a:rPr>
              <a:t>hiểu thực trạng vệ sinh xung quanh nơi em sống:</a:t>
            </a:r>
            <a:endParaRPr lang="en-US" sz="2500" b="1" dirty="0">
              <a:solidFill>
                <a:srgbClr val="FF0000"/>
              </a:solidFill>
              <a:latin typeface="Times New Roman" pitchFamily="18" charset="0"/>
              <a:ea typeface="Calibri" panose="020F0502020204030204" pitchFamily="34"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291410581"/>
              </p:ext>
            </p:extLst>
          </p:nvPr>
        </p:nvGraphicFramePr>
        <p:xfrm>
          <a:off x="1143000" y="2544667"/>
          <a:ext cx="6324600" cy="3181623"/>
        </p:xfrm>
        <a:graphic>
          <a:graphicData uri="http://schemas.openxmlformats.org/drawingml/2006/table">
            <a:tbl>
              <a:tblPr firstRow="1" bandRow="1">
                <a:tableStyleId>{5940675A-B579-460E-94D1-54222C63F5DA}</a:tableStyleId>
              </a:tblPr>
              <a:tblGrid>
                <a:gridCol w="2108200">
                  <a:extLst>
                    <a:ext uri="{9D8B030D-6E8A-4147-A177-3AD203B41FA5}">
                      <a16:colId xmlns="" xmlns:a16="http://schemas.microsoft.com/office/drawing/2014/main" val="3152489222"/>
                    </a:ext>
                  </a:extLst>
                </a:gridCol>
                <a:gridCol w="2108200">
                  <a:extLst>
                    <a:ext uri="{9D8B030D-6E8A-4147-A177-3AD203B41FA5}">
                      <a16:colId xmlns="" xmlns:a16="http://schemas.microsoft.com/office/drawing/2014/main" val="3379321440"/>
                    </a:ext>
                  </a:extLst>
                </a:gridCol>
                <a:gridCol w="2108200">
                  <a:extLst>
                    <a:ext uri="{9D8B030D-6E8A-4147-A177-3AD203B41FA5}">
                      <a16:colId xmlns="" xmlns:a16="http://schemas.microsoft.com/office/drawing/2014/main" val="2141990874"/>
                    </a:ext>
                  </a:extLst>
                </a:gridCol>
              </a:tblGrid>
              <a:tr h="1036733">
                <a:tc>
                  <a:txBody>
                    <a:bodyPr/>
                    <a:lstStyle/>
                    <a:p>
                      <a:pPr algn="ctr"/>
                      <a:r>
                        <a:rPr lang="vi-VN" sz="2300" b="1" dirty="0" smtClean="0">
                          <a:latin typeface="+mj-lt"/>
                        </a:rPr>
                        <a:t>Khu</a:t>
                      </a:r>
                      <a:r>
                        <a:rPr lang="vi-VN" sz="2300" b="1" baseline="0" dirty="0" smtClean="0">
                          <a:latin typeface="+mj-lt"/>
                        </a:rPr>
                        <a:t> vực quan sát</a:t>
                      </a:r>
                      <a:endParaRPr lang="en-US" sz="2300" b="1" dirty="0">
                        <a:latin typeface="+mj-lt"/>
                      </a:endParaRPr>
                    </a:p>
                  </a:txBody>
                  <a:tcPr marL="45720" marR="45720" marT="30480" marB="30480" anchor="ctr">
                    <a:solidFill>
                      <a:schemeClr val="accent5">
                        <a:lumMod val="40000"/>
                        <a:lumOff val="60000"/>
                      </a:schemeClr>
                    </a:solidFill>
                  </a:tcPr>
                </a:tc>
                <a:tc>
                  <a:txBody>
                    <a:bodyPr/>
                    <a:lstStyle/>
                    <a:p>
                      <a:pPr algn="ctr"/>
                      <a:r>
                        <a:rPr lang="vi-VN" sz="2300" b="1" dirty="0" smtClean="0">
                          <a:latin typeface="+mj-lt"/>
                        </a:rPr>
                        <a:t>Thực</a:t>
                      </a:r>
                      <a:r>
                        <a:rPr lang="vi-VN" sz="2300" b="1" baseline="0" dirty="0" smtClean="0">
                          <a:latin typeface="+mj-lt"/>
                        </a:rPr>
                        <a:t> trạng vệ sinh</a:t>
                      </a:r>
                      <a:endParaRPr lang="en-US" sz="2300" b="1" dirty="0">
                        <a:latin typeface="+mj-lt"/>
                      </a:endParaRPr>
                    </a:p>
                  </a:txBody>
                  <a:tcPr marL="45720" marR="45720" marT="30480" marB="30480" anchor="ctr">
                    <a:solidFill>
                      <a:schemeClr val="accent5">
                        <a:lumMod val="40000"/>
                        <a:lumOff val="60000"/>
                      </a:schemeClr>
                    </a:solidFill>
                  </a:tcPr>
                </a:tc>
                <a:tc>
                  <a:txBody>
                    <a:bodyPr/>
                    <a:lstStyle/>
                    <a:p>
                      <a:pPr algn="ctr"/>
                      <a:r>
                        <a:rPr lang="vi-VN" sz="2300" b="1" dirty="0" smtClean="0">
                          <a:latin typeface="+mj-lt"/>
                        </a:rPr>
                        <a:t>Đề</a:t>
                      </a:r>
                      <a:r>
                        <a:rPr lang="vi-VN" sz="2300" b="1" baseline="0" dirty="0" smtClean="0">
                          <a:latin typeface="+mj-lt"/>
                        </a:rPr>
                        <a:t> xuất giải pháp</a:t>
                      </a:r>
                      <a:endParaRPr lang="en-US" sz="2300" b="1" dirty="0">
                        <a:latin typeface="+mj-lt"/>
                      </a:endParaRPr>
                    </a:p>
                  </a:txBody>
                  <a:tcPr marL="45720" marR="45720" marT="30480" marB="30480" anchor="ctr">
                    <a:solidFill>
                      <a:schemeClr val="accent5">
                        <a:lumMod val="40000"/>
                        <a:lumOff val="60000"/>
                      </a:schemeClr>
                    </a:solidFill>
                  </a:tcPr>
                </a:tc>
                <a:extLst>
                  <a:ext uri="{0D108BD9-81ED-4DB2-BD59-A6C34878D82A}">
                    <a16:rowId xmlns="" xmlns:a16="http://schemas.microsoft.com/office/drawing/2014/main" val="1071931583"/>
                  </a:ext>
                </a:extLst>
              </a:tr>
              <a:tr h="1072445">
                <a:tc>
                  <a:txBody>
                    <a:bodyPr/>
                    <a:lstStyle/>
                    <a:p>
                      <a:pPr algn="ctr"/>
                      <a:r>
                        <a:rPr lang="vi-VN" sz="2300" dirty="0" smtClean="0">
                          <a:latin typeface="+mj-lt"/>
                        </a:rPr>
                        <a:t>Sân</a:t>
                      </a:r>
                      <a:r>
                        <a:rPr lang="vi-VN" sz="2300" baseline="0" dirty="0" smtClean="0">
                          <a:latin typeface="+mj-lt"/>
                        </a:rPr>
                        <a:t> trước nhà</a:t>
                      </a:r>
                      <a:endParaRPr lang="en-US" sz="2300" dirty="0">
                        <a:latin typeface="+mj-lt"/>
                      </a:endParaRPr>
                    </a:p>
                  </a:txBody>
                  <a:tcPr marL="45720" marR="45720" marT="30480" marB="30480" anchor="ctr">
                    <a:solidFill>
                      <a:schemeClr val="accent6">
                        <a:lumMod val="40000"/>
                        <a:lumOff val="60000"/>
                      </a:schemeClr>
                    </a:solidFill>
                  </a:tcPr>
                </a:tc>
                <a:tc>
                  <a:txBody>
                    <a:bodyPr/>
                    <a:lstStyle/>
                    <a:p>
                      <a:pPr algn="ctr"/>
                      <a:r>
                        <a:rPr lang="vi-VN" sz="2300" dirty="0" smtClean="0">
                          <a:latin typeface="+mj-lt"/>
                        </a:rPr>
                        <a:t>Có</a:t>
                      </a:r>
                      <a:r>
                        <a:rPr lang="vi-VN" sz="2300" baseline="0" dirty="0" smtClean="0">
                          <a:latin typeface="+mj-lt"/>
                        </a:rPr>
                        <a:t> nhiều lá rụng</a:t>
                      </a:r>
                      <a:endParaRPr lang="en-US" sz="2300" dirty="0">
                        <a:latin typeface="+mj-lt"/>
                      </a:endParaRPr>
                    </a:p>
                  </a:txBody>
                  <a:tcPr marL="45720" marR="45720" marT="30480" marB="30480" anchor="ctr">
                    <a:solidFill>
                      <a:schemeClr val="accent6">
                        <a:lumMod val="40000"/>
                        <a:lumOff val="60000"/>
                      </a:schemeClr>
                    </a:solidFill>
                  </a:tcPr>
                </a:tc>
                <a:tc>
                  <a:txBody>
                    <a:bodyPr/>
                    <a:lstStyle/>
                    <a:p>
                      <a:pPr algn="ctr"/>
                      <a:r>
                        <a:rPr lang="vi-VN" sz="2300" dirty="0" smtClean="0">
                          <a:latin typeface="+mj-lt"/>
                        </a:rPr>
                        <a:t>Quét</a:t>
                      </a:r>
                      <a:r>
                        <a:rPr lang="vi-VN" sz="2300" baseline="0" dirty="0" smtClean="0">
                          <a:latin typeface="+mj-lt"/>
                        </a:rPr>
                        <a:t> dọn sạch sẽ</a:t>
                      </a:r>
                      <a:endParaRPr lang="en-US" sz="2300" dirty="0">
                        <a:latin typeface="+mj-lt"/>
                      </a:endParaRPr>
                    </a:p>
                  </a:txBody>
                  <a:tcPr marL="45720" marR="45720" marT="30480" marB="30480" anchor="ctr">
                    <a:solidFill>
                      <a:schemeClr val="accent6">
                        <a:lumMod val="40000"/>
                        <a:lumOff val="60000"/>
                      </a:schemeClr>
                    </a:solidFill>
                  </a:tcPr>
                </a:tc>
                <a:extLst>
                  <a:ext uri="{0D108BD9-81ED-4DB2-BD59-A6C34878D82A}">
                    <a16:rowId xmlns="" xmlns:a16="http://schemas.microsoft.com/office/drawing/2014/main" val="1292664833"/>
                  </a:ext>
                </a:extLst>
              </a:tr>
              <a:tr h="1072445">
                <a:tc>
                  <a:txBody>
                    <a:bodyPr/>
                    <a:lstStyle/>
                    <a:p>
                      <a:pPr algn="ctr"/>
                      <a:r>
                        <a:rPr lang="vi-VN" sz="2300" dirty="0" smtClean="0">
                          <a:latin typeface="+mj-lt"/>
                        </a:rPr>
                        <a:t>?</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r>
                        <a:rPr lang="vi-VN" sz="2300" dirty="0" smtClean="0">
                          <a:latin typeface="+mj-lt"/>
                        </a:rPr>
                        <a:t>?</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r>
                        <a:rPr lang="vi-VN" sz="2300" dirty="0" smtClean="0">
                          <a:latin typeface="+mj-lt"/>
                        </a:rPr>
                        <a:t>?</a:t>
                      </a:r>
                      <a:endParaRPr lang="en-US" sz="2300" dirty="0">
                        <a:latin typeface="+mj-lt"/>
                      </a:endParaRPr>
                    </a:p>
                  </a:txBody>
                  <a:tcPr marL="45720" marR="45720" marT="30480" marB="30480" anchor="ctr">
                    <a:solidFill>
                      <a:schemeClr val="accent4">
                        <a:lumMod val="20000"/>
                        <a:lumOff val="80000"/>
                      </a:schemeClr>
                    </a:solidFill>
                  </a:tcPr>
                </a:tc>
                <a:extLst>
                  <a:ext uri="{0D108BD9-81ED-4DB2-BD59-A6C34878D82A}">
                    <a16:rowId xmlns="" xmlns:a16="http://schemas.microsoft.com/office/drawing/2014/main" val="3643816954"/>
                  </a:ext>
                </a:extLst>
              </a:tr>
            </a:tbl>
          </a:graphicData>
        </a:graphic>
      </p:graphicFrame>
      <p:pic>
        <p:nvPicPr>
          <p:cNvPr id="14" name="Picture 15"/>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7421845" y="4313005"/>
            <a:ext cx="1796750" cy="2541820"/>
          </a:xfrm>
          <a:prstGeom prst="rect">
            <a:avLst/>
          </a:prstGeom>
        </p:spPr>
      </p:pic>
      <p:pic>
        <p:nvPicPr>
          <p:cNvPr id="16" name="Picture 24"/>
          <p:cNvPicPr>
            <a:picLocks noChangeAspect="1"/>
          </p:cNvPicPr>
          <p:nvPr/>
        </p:nvPicPr>
        <p:blipFill>
          <a:blip r:embed="rId24">
            <a:extLst>
              <a:ext uri="{28A0092B-C50C-407E-A947-70E740481C1C}">
                <a14:useLocalDpi xmlns="" xmlns:a14="http://schemas.microsoft.com/office/drawing/2010/main" val="0"/>
              </a:ext>
              <a:ext uri="{96DAC541-7B7A-43D3-8B79-37D633B846F1}">
                <asvg:svgBlip xmlns:asvg="http://schemas.microsoft.com/office/drawing/2016/SVG/main" xmlns="" r:embed="rId41"/>
              </a:ext>
            </a:extLst>
          </a:blip>
          <a:srcRect/>
          <a:stretch>
            <a:fillRect/>
          </a:stretch>
        </p:blipFill>
        <p:spPr>
          <a:xfrm>
            <a:off x="87233" y="3229188"/>
            <a:ext cx="924617" cy="1406930"/>
          </a:xfrm>
          <a:prstGeom prst="rect">
            <a:avLst/>
          </a:prstGeom>
        </p:spPr>
      </p:pic>
    </p:spTree>
    <p:extLst>
      <p:ext uri="{BB962C8B-B14F-4D97-AF65-F5344CB8AC3E}">
        <p14:creationId xmlns="" xmlns:p14="http://schemas.microsoft.com/office/powerpoint/2010/main" val="41486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900" decel="100000" fill="hold"/>
                                        <p:tgtEl>
                                          <p:spTgt spid="1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350806" y="1263300"/>
            <a:ext cx="1303614" cy="903839"/>
          </a:xfrm>
          <a:prstGeom prst="rect">
            <a:avLst/>
          </a:prstGeom>
        </p:spPr>
      </p:pic>
      <p:sp>
        <p:nvSpPr>
          <p:cNvPr id="5" name="Rectangle 4"/>
          <p:cNvSpPr/>
          <p:nvPr/>
        </p:nvSpPr>
        <p:spPr>
          <a:xfrm>
            <a:off x="914400" y="1066800"/>
            <a:ext cx="7508763" cy="559666"/>
          </a:xfrm>
          <a:prstGeom prst="rect">
            <a:avLst/>
          </a:prstGeom>
        </p:spPr>
        <p:txBody>
          <a:bodyPr wrap="square" lIns="51206" tIns="25603" rIns="51206" bIns="25603">
            <a:spAutoFit/>
          </a:bodyPr>
          <a:lstStyle/>
          <a:p>
            <a:pPr marL="384048" indent="-384048" algn="just">
              <a:lnSpc>
                <a:spcPct val="150000"/>
              </a:lnSpc>
              <a:spcBef>
                <a:spcPts val="168"/>
              </a:spcBef>
              <a:spcAft>
                <a:spcPts val="168"/>
              </a:spcAft>
              <a:buFont typeface="Wingdings" panose="05000000000000000000" pitchFamily="2" charset="2"/>
              <a:buChar char="Ø"/>
            </a:pPr>
            <a:r>
              <a:rPr lang="vi-VN" sz="2500" b="1" dirty="0" smtClean="0">
                <a:solidFill>
                  <a:srgbClr val="FF0000"/>
                </a:solidFill>
                <a:latin typeface="Times New Roman" pitchFamily="18" charset="0"/>
                <a:ea typeface="Calibri" panose="020F0502020204030204" pitchFamily="34" charset="0"/>
                <a:cs typeface="Times New Roman" pitchFamily="18" charset="0"/>
              </a:rPr>
              <a:t>Ví dụ:</a:t>
            </a:r>
            <a:endParaRPr lang="en-US" sz="2500" b="1" dirty="0">
              <a:solidFill>
                <a:srgbClr val="FF0000"/>
              </a:solidFill>
              <a:latin typeface="Times New Roman" pitchFamily="18" charset="0"/>
              <a:ea typeface="Calibri" panose="020F0502020204030204" pitchFamily="34"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1828929238"/>
              </p:ext>
            </p:extLst>
          </p:nvPr>
        </p:nvGraphicFramePr>
        <p:xfrm>
          <a:off x="1106343" y="1844280"/>
          <a:ext cx="7128093" cy="4966265"/>
        </p:xfrm>
        <a:graphic>
          <a:graphicData uri="http://schemas.openxmlformats.org/drawingml/2006/table">
            <a:tbl>
              <a:tblPr firstRow="1" bandRow="1">
                <a:tableStyleId>{5940675A-B579-460E-94D1-54222C63F5DA}</a:tableStyleId>
              </a:tblPr>
              <a:tblGrid>
                <a:gridCol w="2376031">
                  <a:extLst>
                    <a:ext uri="{9D8B030D-6E8A-4147-A177-3AD203B41FA5}">
                      <a16:colId xmlns="" xmlns:a16="http://schemas.microsoft.com/office/drawing/2014/main" val="3152489222"/>
                    </a:ext>
                  </a:extLst>
                </a:gridCol>
                <a:gridCol w="2376031">
                  <a:extLst>
                    <a:ext uri="{9D8B030D-6E8A-4147-A177-3AD203B41FA5}">
                      <a16:colId xmlns="" xmlns:a16="http://schemas.microsoft.com/office/drawing/2014/main" val="3379321440"/>
                    </a:ext>
                  </a:extLst>
                </a:gridCol>
                <a:gridCol w="2376031">
                  <a:extLst>
                    <a:ext uri="{9D8B030D-6E8A-4147-A177-3AD203B41FA5}">
                      <a16:colId xmlns="" xmlns:a16="http://schemas.microsoft.com/office/drawing/2014/main" val="2141990874"/>
                    </a:ext>
                  </a:extLst>
                </a:gridCol>
              </a:tblGrid>
              <a:tr h="1072445">
                <a:tc>
                  <a:txBody>
                    <a:bodyPr/>
                    <a:lstStyle/>
                    <a:p>
                      <a:pPr algn="ctr"/>
                      <a:r>
                        <a:rPr lang="vi-VN" sz="2300" b="1" dirty="0" smtClean="0">
                          <a:latin typeface="+mj-lt"/>
                        </a:rPr>
                        <a:t>Khu</a:t>
                      </a:r>
                      <a:r>
                        <a:rPr lang="vi-VN" sz="2300" b="1" baseline="0" dirty="0" smtClean="0">
                          <a:latin typeface="+mj-lt"/>
                        </a:rPr>
                        <a:t> vực quan sát</a:t>
                      </a:r>
                      <a:endParaRPr lang="en-US" sz="2300" b="1" dirty="0">
                        <a:latin typeface="+mj-lt"/>
                      </a:endParaRPr>
                    </a:p>
                  </a:txBody>
                  <a:tcPr marL="45720" marR="45720" marT="30480" marB="30480" anchor="ctr">
                    <a:solidFill>
                      <a:schemeClr val="accent5">
                        <a:lumMod val="40000"/>
                        <a:lumOff val="60000"/>
                      </a:schemeClr>
                    </a:solidFill>
                  </a:tcPr>
                </a:tc>
                <a:tc>
                  <a:txBody>
                    <a:bodyPr/>
                    <a:lstStyle/>
                    <a:p>
                      <a:pPr algn="ctr"/>
                      <a:r>
                        <a:rPr lang="vi-VN" sz="2300" b="1" dirty="0" smtClean="0">
                          <a:latin typeface="+mj-lt"/>
                        </a:rPr>
                        <a:t>Thực</a:t>
                      </a:r>
                      <a:r>
                        <a:rPr lang="vi-VN" sz="2300" b="1" baseline="0" dirty="0" smtClean="0">
                          <a:latin typeface="+mj-lt"/>
                        </a:rPr>
                        <a:t> trạng vệ sinh</a:t>
                      </a:r>
                      <a:endParaRPr lang="en-US" sz="2300" b="1" dirty="0">
                        <a:latin typeface="+mj-lt"/>
                      </a:endParaRPr>
                    </a:p>
                  </a:txBody>
                  <a:tcPr marL="45720" marR="45720" marT="30480" marB="30480" anchor="ctr">
                    <a:solidFill>
                      <a:schemeClr val="accent5">
                        <a:lumMod val="40000"/>
                        <a:lumOff val="60000"/>
                      </a:schemeClr>
                    </a:solidFill>
                  </a:tcPr>
                </a:tc>
                <a:tc>
                  <a:txBody>
                    <a:bodyPr/>
                    <a:lstStyle/>
                    <a:p>
                      <a:pPr algn="ctr"/>
                      <a:r>
                        <a:rPr lang="vi-VN" sz="2300" b="1" dirty="0" smtClean="0">
                          <a:latin typeface="+mj-lt"/>
                        </a:rPr>
                        <a:t>Đề</a:t>
                      </a:r>
                      <a:r>
                        <a:rPr lang="vi-VN" sz="2300" b="1" baseline="0" dirty="0" smtClean="0">
                          <a:latin typeface="+mj-lt"/>
                        </a:rPr>
                        <a:t> xuất giải pháp</a:t>
                      </a:r>
                      <a:endParaRPr lang="en-US" sz="2300" b="1" dirty="0">
                        <a:latin typeface="+mj-lt"/>
                      </a:endParaRPr>
                    </a:p>
                  </a:txBody>
                  <a:tcPr marL="45720" marR="45720" marT="30480" marB="30480" anchor="ctr">
                    <a:solidFill>
                      <a:schemeClr val="accent5">
                        <a:lumMod val="40000"/>
                        <a:lumOff val="60000"/>
                      </a:schemeClr>
                    </a:solidFill>
                  </a:tcPr>
                </a:tc>
                <a:extLst>
                  <a:ext uri="{0D108BD9-81ED-4DB2-BD59-A6C34878D82A}">
                    <a16:rowId xmlns="" xmlns:a16="http://schemas.microsoft.com/office/drawing/2014/main" val="1071931583"/>
                  </a:ext>
                </a:extLst>
              </a:tr>
              <a:tr h="1127760">
                <a:tc>
                  <a:txBody>
                    <a:bodyPr/>
                    <a:lstStyle/>
                    <a:p>
                      <a:pPr algn="ctr"/>
                      <a:r>
                        <a:rPr lang="vi-VN" sz="2300" dirty="0" smtClean="0">
                          <a:latin typeface="+mj-lt"/>
                        </a:rPr>
                        <a:t>Vườn</a:t>
                      </a:r>
                      <a:r>
                        <a:rPr lang="vi-VN" sz="2300" baseline="0" dirty="0" smtClean="0">
                          <a:latin typeface="+mj-lt"/>
                        </a:rPr>
                        <a:t> cây sau nhà</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lnSpc>
                          <a:spcPct val="150000"/>
                        </a:lnSpc>
                      </a:pPr>
                      <a:r>
                        <a:rPr lang="vi-VN" sz="2300" dirty="0" smtClean="0">
                          <a:latin typeface="+mj-lt"/>
                        </a:rPr>
                        <a:t>Nhiều</a:t>
                      </a:r>
                      <a:r>
                        <a:rPr lang="vi-VN" sz="2300" baseline="0" dirty="0" smtClean="0">
                          <a:latin typeface="+mj-lt"/>
                        </a:rPr>
                        <a:t> cành cây rụng</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lnSpc>
                          <a:spcPct val="150000"/>
                        </a:lnSpc>
                      </a:pPr>
                      <a:r>
                        <a:rPr lang="vi-VN" sz="2300" dirty="0" smtClean="0">
                          <a:latin typeface="+mj-lt"/>
                        </a:rPr>
                        <a:t>Thu gom gọn gàng và cắt tỉa cây cảnh</a:t>
                      </a:r>
                      <a:endParaRPr lang="en-US" sz="2300" dirty="0">
                        <a:latin typeface="+mj-lt"/>
                      </a:endParaRPr>
                    </a:p>
                  </a:txBody>
                  <a:tcPr marL="45720" marR="45720" marT="30480" marB="30480" anchor="ctr">
                    <a:solidFill>
                      <a:schemeClr val="accent4">
                        <a:lumMod val="20000"/>
                        <a:lumOff val="80000"/>
                      </a:schemeClr>
                    </a:solidFill>
                  </a:tcPr>
                </a:tc>
                <a:extLst>
                  <a:ext uri="{0D108BD9-81ED-4DB2-BD59-A6C34878D82A}">
                    <a16:rowId xmlns="" xmlns:a16="http://schemas.microsoft.com/office/drawing/2014/main" val="1292664833"/>
                  </a:ext>
                </a:extLst>
              </a:tr>
              <a:tr h="1127760">
                <a:tc>
                  <a:txBody>
                    <a:bodyPr/>
                    <a:lstStyle/>
                    <a:p>
                      <a:pPr algn="ctr"/>
                      <a:r>
                        <a:rPr lang="vi-VN" sz="2300" dirty="0" smtClean="0">
                          <a:latin typeface="+mj-lt"/>
                        </a:rPr>
                        <a:t>Cống rãnh trước nhà</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lnSpc>
                          <a:spcPct val="150000"/>
                        </a:lnSpc>
                      </a:pPr>
                      <a:r>
                        <a:rPr lang="vi-VN" sz="2300" dirty="0" smtClean="0">
                          <a:latin typeface="+mj-lt"/>
                        </a:rPr>
                        <a:t>Nhiều vỏ trái cây, </a:t>
                      </a:r>
                    </a:p>
                    <a:p>
                      <a:pPr algn="ctr">
                        <a:lnSpc>
                          <a:spcPct val="150000"/>
                        </a:lnSpc>
                      </a:pPr>
                      <a:r>
                        <a:rPr lang="vi-VN" sz="2300" dirty="0" smtClean="0">
                          <a:latin typeface="+mj-lt"/>
                        </a:rPr>
                        <a:t>cọng rau thừa</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lnSpc>
                          <a:spcPct val="150000"/>
                        </a:lnSpc>
                      </a:pPr>
                      <a:r>
                        <a:rPr lang="vi-VN" sz="2300" dirty="0" smtClean="0">
                          <a:latin typeface="+mj-lt"/>
                        </a:rPr>
                        <a:t>Đề nghị lắp đặt lưới ngăn rác thải</a:t>
                      </a:r>
                      <a:endParaRPr lang="en-US" sz="2300" dirty="0">
                        <a:latin typeface="+mj-lt"/>
                      </a:endParaRPr>
                    </a:p>
                  </a:txBody>
                  <a:tcPr marL="45720" marR="45720" marT="30480" marB="30480" anchor="ctr">
                    <a:solidFill>
                      <a:schemeClr val="accent4">
                        <a:lumMod val="20000"/>
                        <a:lumOff val="80000"/>
                      </a:schemeClr>
                    </a:solidFill>
                  </a:tcPr>
                </a:tc>
                <a:extLst>
                  <a:ext uri="{0D108BD9-81ED-4DB2-BD59-A6C34878D82A}">
                    <a16:rowId xmlns="" xmlns:a16="http://schemas.microsoft.com/office/drawing/2014/main" val="3643816954"/>
                  </a:ext>
                </a:extLst>
              </a:tr>
              <a:tr h="1127760">
                <a:tc>
                  <a:txBody>
                    <a:bodyPr/>
                    <a:lstStyle/>
                    <a:p>
                      <a:pPr algn="ctr"/>
                      <a:r>
                        <a:rPr lang="vi-VN" sz="2300" dirty="0" smtClean="0">
                          <a:latin typeface="+mj-lt"/>
                        </a:rPr>
                        <a:t>Chuồng</a:t>
                      </a:r>
                      <a:r>
                        <a:rPr lang="vi-VN" sz="2300" baseline="0" dirty="0" smtClean="0">
                          <a:latin typeface="+mj-lt"/>
                        </a:rPr>
                        <a:t> vật nuôi</a:t>
                      </a:r>
                      <a:endParaRPr lang="en-US" sz="2300" dirty="0">
                        <a:latin typeface="+mj-lt"/>
                      </a:endParaRPr>
                    </a:p>
                  </a:txBody>
                  <a:tcPr marL="45720" marR="45720" marT="30480" marB="30480" anchor="ctr">
                    <a:solidFill>
                      <a:schemeClr val="accent4">
                        <a:lumMod val="20000"/>
                        <a:lumOff val="80000"/>
                      </a:schemeClr>
                    </a:solidFill>
                  </a:tcPr>
                </a:tc>
                <a:tc>
                  <a:txBody>
                    <a:bodyPr/>
                    <a:lstStyle/>
                    <a:p>
                      <a:pPr algn="ctr">
                        <a:lnSpc>
                          <a:spcPct val="150000"/>
                        </a:lnSpc>
                      </a:pPr>
                      <a:r>
                        <a:rPr lang="en-US" sz="2300" dirty="0" err="1" smtClean="0">
                          <a:latin typeface="Times New Roman" pitchFamily="18" charset="0"/>
                          <a:cs typeface="Times New Roman" pitchFamily="18" charset="0"/>
                        </a:rPr>
                        <a:t>Tồn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động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phế</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thải</a:t>
                      </a:r>
                      <a:r>
                        <a:rPr lang="en-US" sz="2300" dirty="0" smtClean="0">
                          <a:latin typeface="Times New Roman" pitchFamily="18" charset="0"/>
                          <a:cs typeface="Times New Roman" pitchFamily="18" charset="0"/>
                        </a:rPr>
                        <a:t> từ </a:t>
                      </a:r>
                      <a:r>
                        <a:rPr lang="en-US" sz="2300" dirty="0" err="1" smtClean="0">
                          <a:latin typeface="Times New Roman" pitchFamily="18" charset="0"/>
                          <a:cs typeface="Times New Roman" pitchFamily="18" charset="0"/>
                        </a:rPr>
                        <a:t>vật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nuôi</a:t>
                      </a:r>
                      <a:r>
                        <a:rPr lang="vi-VN" sz="2300" dirty="0" smtClean="0">
                          <a:latin typeface="Times New Roman" pitchFamily="18" charset="0"/>
                          <a:cs typeface="Times New Roman" pitchFamily="18" charset="0"/>
                        </a:rPr>
                        <a: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thức</a:t>
                      </a:r>
                      <a:r>
                        <a:rPr lang="en-US" sz="2300" dirty="0" smtClean="0">
                          <a:latin typeface="Times New Roman" pitchFamily="18" charset="0"/>
                          <a:cs typeface="Times New Roman" pitchFamily="18" charset="0"/>
                        </a:rPr>
                        <a:t> ăn </a:t>
                      </a:r>
                      <a:r>
                        <a:rPr lang="en-US" sz="2300" dirty="0" err="1" smtClean="0">
                          <a:latin typeface="Times New Roman" pitchFamily="18" charset="0"/>
                          <a:cs typeface="Times New Roman" pitchFamily="18" charset="0"/>
                        </a:rPr>
                        <a:t>thừa</a:t>
                      </a:r>
                      <a:endParaRPr lang="en-US" sz="2300" dirty="0">
                        <a:latin typeface="Times New Roman" pitchFamily="18" charset="0"/>
                        <a:cs typeface="Times New Roman" pitchFamily="18" charset="0"/>
                      </a:endParaRPr>
                    </a:p>
                  </a:txBody>
                  <a:tcPr marL="45720" marR="45720" marT="30480" marB="30480" anchor="ctr">
                    <a:solidFill>
                      <a:schemeClr val="accent4">
                        <a:lumMod val="20000"/>
                        <a:lumOff val="80000"/>
                      </a:schemeClr>
                    </a:solidFill>
                  </a:tcPr>
                </a:tc>
                <a:tc>
                  <a:txBody>
                    <a:bodyPr/>
                    <a:lstStyle/>
                    <a:p>
                      <a:pPr algn="ctr">
                        <a:lnSpc>
                          <a:spcPct val="150000"/>
                        </a:lnSpc>
                      </a:pPr>
                      <a:r>
                        <a:rPr lang="vi-VN" sz="2300" dirty="0" smtClean="0">
                          <a:latin typeface="Times New Roman" pitchFamily="18" charset="0"/>
                          <a:cs typeface="Times New Roman" pitchFamily="18" charset="0"/>
                        </a:rPr>
                        <a:t>Tắm</a:t>
                      </a:r>
                      <a:r>
                        <a:rPr lang="vi-VN" sz="2300" baseline="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rửa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vật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nuôi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vệ</a:t>
                      </a:r>
                      <a:r>
                        <a:rPr lang="en-US" sz="2300" dirty="0" smtClean="0">
                          <a:latin typeface="Times New Roman" pitchFamily="18" charset="0"/>
                          <a:cs typeface="Times New Roman" pitchFamily="18" charset="0"/>
                        </a:rPr>
                        <a:t> sinh </a:t>
                      </a:r>
                      <a:r>
                        <a:rPr lang="en-US" sz="2300" dirty="0" err="1" smtClean="0">
                          <a:latin typeface="Times New Roman" pitchFamily="18" charset="0"/>
                          <a:cs typeface="Times New Roman" pitchFamily="18" charset="0"/>
                        </a:rPr>
                        <a:t>sạch</a:t>
                      </a:r>
                      <a:r>
                        <a:rPr lang="en-US" sz="2300" dirty="0" smtClean="0">
                          <a:latin typeface="Times New Roman" pitchFamily="18" charset="0"/>
                          <a:cs typeface="Times New Roman" pitchFamily="18" charset="0"/>
                        </a:rPr>
                        <a:t> sẽ.</a:t>
                      </a:r>
                      <a:endParaRPr lang="en-US" sz="2300" dirty="0">
                        <a:latin typeface="Times New Roman" pitchFamily="18" charset="0"/>
                        <a:cs typeface="Times New Roman" pitchFamily="18" charset="0"/>
                      </a:endParaRPr>
                    </a:p>
                  </a:txBody>
                  <a:tcPr marL="45720" marR="45720" marT="30480" marB="30480" anchor="ctr">
                    <a:solidFill>
                      <a:schemeClr val="accent4">
                        <a:lumMod val="20000"/>
                        <a:lumOff val="80000"/>
                      </a:schemeClr>
                    </a:solidFill>
                  </a:tcPr>
                </a:tc>
                <a:extLst>
                  <a:ext uri="{0D108BD9-81ED-4DB2-BD59-A6C34878D82A}">
                    <a16:rowId xmlns="" xmlns:a16="http://schemas.microsoft.com/office/drawing/2014/main" val="701679437"/>
                  </a:ext>
                </a:extLst>
              </a:tr>
            </a:tbl>
          </a:graphicData>
        </a:graphic>
      </p:graphicFrame>
      <p:pic>
        <p:nvPicPr>
          <p:cNvPr id="15" name="Picture 17"/>
          <p:cNvPicPr>
            <a:picLocks noChangeAspect="1"/>
          </p:cNvPicPr>
          <p:nvPr/>
        </p:nvPicPr>
        <p:blipFill>
          <a:blip r:embed="rId20" cstate="print">
            <a:extLst>
              <a:ext uri="{28A0092B-C50C-407E-A947-70E740481C1C}">
                <a14:useLocalDpi xmlns="" xmlns:a14="http://schemas.microsoft.com/office/drawing/2010/main" val="0"/>
              </a:ext>
              <a:ext uri="{96DAC541-7B7A-43D3-8B79-37D633B846F1}">
                <asvg:svgBlip xmlns:asvg="http://schemas.microsoft.com/office/drawing/2016/SVG/main" xmlns="" r:embed="rId32"/>
              </a:ext>
            </a:extLst>
          </a:blip>
          <a:srcRect/>
          <a:stretch>
            <a:fillRect/>
          </a:stretch>
        </p:blipFill>
        <p:spPr>
          <a:xfrm>
            <a:off x="-172544" y="4597400"/>
            <a:ext cx="1552929" cy="2369754"/>
          </a:xfrm>
          <a:prstGeom prst="rect">
            <a:avLst/>
          </a:prstGeom>
        </p:spPr>
      </p:pic>
    </p:spTree>
    <p:extLst>
      <p:ext uri="{BB962C8B-B14F-4D97-AF65-F5344CB8AC3E}">
        <p14:creationId xmlns="" xmlns:p14="http://schemas.microsoft.com/office/powerpoint/2010/main" val="39887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7505700" y="6258774"/>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350806" y="1263300"/>
            <a:ext cx="1303614" cy="903839"/>
          </a:xfrm>
          <a:prstGeom prst="rect">
            <a:avLst/>
          </a:prstGeom>
        </p:spPr>
      </p:pic>
      <p:sp>
        <p:nvSpPr>
          <p:cNvPr id="42" name="TextBox 42"/>
          <p:cNvSpPr txBox="1"/>
          <p:nvPr/>
        </p:nvSpPr>
        <p:spPr>
          <a:xfrm>
            <a:off x="1454926" y="595316"/>
            <a:ext cx="6657757" cy="329129"/>
          </a:xfrm>
          <a:prstGeom prst="rect">
            <a:avLst/>
          </a:prstGeom>
        </p:spPr>
        <p:txBody>
          <a:bodyPr wrap="square" lIns="0" tIns="0" rIns="0" bIns="0" rtlCol="0" anchor="t">
            <a:spAutoFit/>
          </a:bodyPr>
          <a:lstStyle/>
          <a:p>
            <a:pPr algn="ctr">
              <a:lnSpc>
                <a:spcPts val="2520"/>
              </a:lnSpc>
            </a:pPr>
            <a:r>
              <a:rPr lang="vi-VN" sz="2700" b="1" dirty="0" smtClean="0">
                <a:solidFill>
                  <a:srgbClr val="5C5C82"/>
                </a:solidFill>
                <a:latin typeface="+mj-lt"/>
              </a:rPr>
              <a:t>4. Thực hành</a:t>
            </a:r>
            <a:endParaRPr lang="en-US" sz="2700" b="1" dirty="0">
              <a:solidFill>
                <a:srgbClr val="5C5C82"/>
              </a:solidFill>
              <a:latin typeface="+mj-lt"/>
            </a:endParaRPr>
          </a:p>
        </p:txBody>
      </p:sp>
      <p:sp>
        <p:nvSpPr>
          <p:cNvPr id="5" name="Rectangle 4"/>
          <p:cNvSpPr/>
          <p:nvPr/>
        </p:nvSpPr>
        <p:spPr>
          <a:xfrm>
            <a:off x="1330793" y="1260126"/>
            <a:ext cx="6688341" cy="1144185"/>
          </a:xfrm>
          <a:prstGeom prst="rect">
            <a:avLst/>
          </a:prstGeom>
          <a:solidFill>
            <a:schemeClr val="accent2">
              <a:lumMod val="20000"/>
              <a:lumOff val="80000"/>
            </a:schemeClr>
          </a:solidFill>
        </p:spPr>
        <p:txBody>
          <a:bodyPr wrap="square" lIns="51206" tIns="25603" rIns="51206" bIns="25603">
            <a:spAutoFit/>
          </a:bodyPr>
          <a:lstStyle/>
          <a:p>
            <a:pPr>
              <a:lnSpc>
                <a:spcPct val="150000"/>
              </a:lnSpc>
              <a:spcBef>
                <a:spcPts val="168"/>
              </a:spcBef>
              <a:spcAft>
                <a:spcPts val="168"/>
              </a:spcAft>
            </a:pPr>
            <a:r>
              <a:rPr lang="vi-VN" sz="2500" b="1" dirty="0">
                <a:latin typeface="+mj-lt"/>
                <a:ea typeface="Calibri" panose="020F0502020204030204" pitchFamily="34" charset="0"/>
                <a:cs typeface="Arial" panose="020B0604020202020204" pitchFamily="34" charset="0"/>
              </a:rPr>
              <a:t>Em cùng bố mẹ, người thân thực hiện làm vệ sinh các khu vực xung quanh nơi em ở. </a:t>
            </a:r>
            <a:endParaRPr lang="en-US" sz="2500" b="1" dirty="0">
              <a:latin typeface="+mj-lt"/>
              <a:ea typeface="Calibri" panose="020F0502020204030204" pitchFamily="34" charset="0"/>
              <a:cs typeface="Arial" panose="020B0604020202020204" pitchFamily="34" charset="0"/>
            </a:endParaRPr>
          </a:p>
        </p:txBody>
      </p:sp>
      <p:sp>
        <p:nvSpPr>
          <p:cNvPr id="14" name="Rectangle 13"/>
          <p:cNvSpPr/>
          <p:nvPr/>
        </p:nvSpPr>
        <p:spPr>
          <a:xfrm>
            <a:off x="725673" y="2877273"/>
            <a:ext cx="3427228" cy="559666"/>
          </a:xfrm>
          <a:prstGeom prst="rect">
            <a:avLst/>
          </a:prstGeom>
        </p:spPr>
        <p:txBody>
          <a:bodyPr wrap="square" lIns="51206" tIns="25603" rIns="51206" bIns="25603">
            <a:spAutoFit/>
          </a:bodyPr>
          <a:lstStyle/>
          <a:p>
            <a:pPr marL="384048" indent="-384048" algn="just">
              <a:lnSpc>
                <a:spcPct val="150000"/>
              </a:lnSpc>
              <a:spcBef>
                <a:spcPts val="168"/>
              </a:spcBef>
              <a:spcAft>
                <a:spcPts val="168"/>
              </a:spcAft>
              <a:buFont typeface="Wingdings" panose="05000000000000000000" pitchFamily="2" charset="2"/>
              <a:buChar char="Ø"/>
            </a:pPr>
            <a:r>
              <a:rPr lang="vi-VN" sz="2500" b="1" dirty="0" smtClean="0">
                <a:solidFill>
                  <a:srgbClr val="FF0000"/>
                </a:solidFill>
                <a:latin typeface="Times New Roman" pitchFamily="18" charset="0"/>
                <a:ea typeface="Calibri" panose="020F0502020204030204" pitchFamily="34" charset="0"/>
                <a:cs typeface="Times New Roman" pitchFamily="18" charset="0"/>
              </a:rPr>
              <a:t>HS thực hiện tại nhà.</a:t>
            </a:r>
            <a:endParaRPr lang="en-US" sz="2500" b="1" dirty="0">
              <a:solidFill>
                <a:srgbClr val="FF0000"/>
              </a:solidFill>
              <a:latin typeface="Times New Roman" pitchFamily="18" charset="0"/>
              <a:ea typeface="Calibri" panose="020F0502020204030204" pitchFamily="34" charset="0"/>
              <a:cs typeface="Times New Roman" pitchFamily="18" charset="0"/>
            </a:endParaRPr>
          </a:p>
        </p:txBody>
      </p:sp>
      <p:pic>
        <p:nvPicPr>
          <p:cNvPr id="16" name="Picture 18"/>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34"/>
              </a:ext>
            </a:extLst>
          </a:blip>
          <a:srcRect/>
          <a:stretch>
            <a:fillRect/>
          </a:stretch>
        </p:blipFill>
        <p:spPr>
          <a:xfrm>
            <a:off x="2209800" y="3371850"/>
            <a:ext cx="4648200" cy="3486150"/>
          </a:xfrm>
          <a:prstGeom prst="rect">
            <a:avLst/>
          </a:prstGeom>
        </p:spPr>
      </p:pic>
    </p:spTree>
    <p:extLst>
      <p:ext uri="{BB962C8B-B14F-4D97-AF65-F5344CB8AC3E}">
        <p14:creationId xmlns="" xmlns:p14="http://schemas.microsoft.com/office/powerpoint/2010/main" val="20862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900" decel="100000" fill="hold"/>
                                        <p:tgtEl>
                                          <p:spTgt spid="1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900" decel="100000" fill="hold"/>
                                        <p:tgtEl>
                                          <p:spTgt spid="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164986" y="5778476"/>
            <a:ext cx="11326870" cy="5229238"/>
          </a:xfrm>
          <a:prstGeom prst="rect">
            <a:avLst/>
          </a:prstGeom>
        </p:spPr>
      </p:pic>
      <p:pic>
        <p:nvPicPr>
          <p:cNvPr id="3" name="Picture 3"/>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1213923" y="6154358"/>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243071" y="6329726"/>
            <a:ext cx="328929" cy="277945"/>
          </a:xfrm>
          <a:prstGeom prst="rect">
            <a:avLst/>
          </a:prstGeom>
        </p:spPr>
      </p:pic>
      <p:pic>
        <p:nvPicPr>
          <p:cNvPr id="5" name="Picture 5"/>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7358901" y="6206438"/>
            <a:ext cx="474832" cy="401233"/>
          </a:xfrm>
          <a:prstGeom prst="rect">
            <a:avLst/>
          </a:prstGeom>
        </p:spPr>
      </p:pic>
      <p:pic>
        <p:nvPicPr>
          <p:cNvPr id="6" name="Picture 6"/>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7927865" y="4064074"/>
            <a:ext cx="1050130" cy="2265653"/>
          </a:xfrm>
          <a:prstGeom prst="rect">
            <a:avLst/>
          </a:prstGeom>
        </p:spPr>
      </p:pic>
      <p:pic>
        <p:nvPicPr>
          <p:cNvPr id="13" name="Picture 13"/>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asvg="http://schemas.microsoft.com/office/drawing/2016/SVG/main" xmlns="" r:embed="rId11"/>
              </a:ext>
            </a:extLst>
          </a:blip>
          <a:srcRect/>
          <a:stretch>
            <a:fillRect/>
          </a:stretch>
        </p:blipFill>
        <p:spPr>
          <a:xfrm>
            <a:off x="-320633" y="4689480"/>
            <a:ext cx="1837101" cy="1999665"/>
          </a:xfrm>
          <a:prstGeom prst="rect">
            <a:avLst/>
          </a:prstGeom>
        </p:spPr>
      </p:pic>
      <p:pic>
        <p:nvPicPr>
          <p:cNvPr id="27" name="Picture 27"/>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386985" y="464703"/>
            <a:ext cx="651560" cy="873113"/>
          </a:xfrm>
          <a:prstGeom prst="rect">
            <a:avLst/>
          </a:prstGeom>
        </p:spPr>
      </p:pic>
      <p:pic>
        <p:nvPicPr>
          <p:cNvPr id="28" name="Picture 28"/>
          <p:cNvPicPr>
            <a:picLocks noChangeAspect="1"/>
          </p:cNvPicPr>
          <p:nvPr/>
        </p:nvPicPr>
        <p:blipFill>
          <a:blip r:embed="rId18" cstate="print">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a:off x="8269556" y="390120"/>
            <a:ext cx="610737" cy="814315"/>
          </a:xfrm>
          <a:prstGeom prst="rect">
            <a:avLst/>
          </a:prstGeom>
        </p:spPr>
      </p:pic>
      <p:pic>
        <p:nvPicPr>
          <p:cNvPr id="29" name="Picture 29"/>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8269556" y="1691582"/>
            <a:ext cx="1131372" cy="784418"/>
          </a:xfrm>
          <a:prstGeom prst="rect">
            <a:avLst/>
          </a:prstGeom>
        </p:spPr>
      </p:pic>
      <p:pic>
        <p:nvPicPr>
          <p:cNvPr id="30" name="Picture 30"/>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21"/>
              </a:ext>
            </a:extLst>
          </a:blip>
          <a:srcRect/>
          <a:stretch>
            <a:fillRect/>
          </a:stretch>
        </p:blipFill>
        <p:spPr>
          <a:xfrm>
            <a:off x="-203408" y="1891834"/>
            <a:ext cx="1180786" cy="818678"/>
          </a:xfrm>
          <a:prstGeom prst="rect">
            <a:avLst/>
          </a:prstGeom>
        </p:spPr>
      </p:pic>
      <p:pic>
        <p:nvPicPr>
          <p:cNvPr id="31" name="Picture 31"/>
          <p:cNvPicPr>
            <a:picLocks noChangeAspect="1"/>
          </p:cNvPicPr>
          <p:nvPr/>
        </p:nvPicPr>
        <p:blipFill>
          <a:blip r:embed="rId22"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8452930" y="3156157"/>
            <a:ext cx="171223" cy="240312"/>
          </a:xfrm>
          <a:prstGeom prst="rect">
            <a:avLst/>
          </a:prstGeom>
        </p:spPr>
      </p:pic>
      <p:pic>
        <p:nvPicPr>
          <p:cNvPr id="32" name="Picture 32"/>
          <p:cNvPicPr>
            <a:picLocks noChangeAspect="1"/>
          </p:cNvPicPr>
          <p:nvPr/>
        </p:nvPicPr>
        <p:blipFill>
          <a:blip r:embed="rId24"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386985" y="3396469"/>
            <a:ext cx="229695" cy="322379"/>
          </a:xfrm>
          <a:prstGeom prst="rect">
            <a:avLst/>
          </a:prstGeom>
        </p:spPr>
      </p:pic>
      <p:sp>
        <p:nvSpPr>
          <p:cNvPr id="19" name="TextBox 18"/>
          <p:cNvSpPr txBox="1"/>
          <p:nvPr/>
        </p:nvSpPr>
        <p:spPr>
          <a:xfrm>
            <a:off x="1905000" y="228600"/>
            <a:ext cx="5943600" cy="523220"/>
          </a:xfrm>
          <a:prstGeom prst="rect">
            <a:avLst/>
          </a:prstGeom>
          <a:noFill/>
        </p:spPr>
        <p:txBody>
          <a:bodyPr wrap="square" rtlCol="0">
            <a:spAutoFit/>
          </a:bodyPr>
          <a:lstStyle/>
          <a:p>
            <a:r>
              <a:rPr lang="en-US" sz="2800" b="1" i="1" smtClean="0">
                <a:solidFill>
                  <a:srgbClr val="00B050"/>
                </a:solidFill>
                <a:latin typeface="Times New Roman" pitchFamily="18" charset="0"/>
                <a:cs typeface="Times New Roman" pitchFamily="18" charset="0"/>
              </a:rPr>
              <a:t>Thứ  Bảy ngày 8 tháng 10 năm 2022</a:t>
            </a:r>
            <a:endParaRPr lang="en-US" sz="2800" b="1" i="1">
              <a:solidFill>
                <a:srgbClr val="00B050"/>
              </a:solidFill>
              <a:latin typeface="Times New Roman" pitchFamily="18" charset="0"/>
              <a:cs typeface="Times New Roman" pitchFamily="18" charset="0"/>
            </a:endParaRPr>
          </a:p>
        </p:txBody>
      </p:sp>
      <p:sp>
        <p:nvSpPr>
          <p:cNvPr id="20" name="TextBox 19"/>
          <p:cNvSpPr txBox="1"/>
          <p:nvPr/>
        </p:nvSpPr>
        <p:spPr>
          <a:xfrm>
            <a:off x="1219200" y="914400"/>
            <a:ext cx="6629400" cy="830997"/>
          </a:xfrm>
          <a:prstGeom prst="rect">
            <a:avLst/>
          </a:prstGeom>
          <a:noFill/>
        </p:spPr>
        <p:txBody>
          <a:bodyPr wrap="square" rtlCol="0">
            <a:spAutoFit/>
          </a:bodyPr>
          <a:lstStyle/>
          <a:p>
            <a:pPr algn="ctr"/>
            <a:r>
              <a:rPr lang="en-US" sz="2000" b="1" smtClean="0">
                <a:solidFill>
                  <a:srgbClr val="00B050"/>
                </a:solidFill>
                <a:latin typeface="Times New Roman" pitchFamily="18" charset="0"/>
                <a:cs typeface="Times New Roman" pitchFamily="18" charset="0"/>
              </a:rPr>
              <a:t>Tự nhiên và xã hội</a:t>
            </a:r>
          </a:p>
          <a:p>
            <a:pPr algn="ctr"/>
            <a:r>
              <a:rPr lang="en-US" sz="2800" b="1" smtClean="0">
                <a:solidFill>
                  <a:srgbClr val="00B050"/>
                </a:solidFill>
                <a:latin typeface="Times New Roman" pitchFamily="18" charset="0"/>
                <a:cs typeface="Times New Roman" pitchFamily="18" charset="0"/>
              </a:rPr>
              <a:t>Giữ vệ sinh xung quanh nhà</a:t>
            </a:r>
            <a:endParaRPr lang="en-US" sz="2800" b="1">
              <a:solidFill>
                <a:srgbClr val="00B050"/>
              </a:solidFill>
              <a:latin typeface="Times New Roman" pitchFamily="18" charset="0"/>
              <a:cs typeface="Times New Roman" pitchFamily="18" charset="0"/>
            </a:endParaRPr>
          </a:p>
        </p:txBody>
      </p:sp>
      <p:sp>
        <p:nvSpPr>
          <p:cNvPr id="22" name="TextBox 21"/>
          <p:cNvSpPr txBox="1"/>
          <p:nvPr/>
        </p:nvSpPr>
        <p:spPr>
          <a:xfrm>
            <a:off x="1143000" y="2209800"/>
            <a:ext cx="7010400" cy="3477875"/>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BÀI HỌC</a:t>
            </a:r>
          </a:p>
          <a:p>
            <a:pPr algn="just"/>
            <a:r>
              <a:rPr lang="en-US" sz="3600" b="1" smtClean="0">
                <a:solidFill>
                  <a:srgbClr val="FF0000"/>
                </a:solidFill>
                <a:latin typeface="Times New Roman" pitchFamily="18" charset="0"/>
                <a:cs typeface="Times New Roman" pitchFamily="18" charset="0"/>
              </a:rPr>
              <a:t>Mỗi gia đình cần bỏ rác đúng nơi quy định; giữ sạch sân vườn, khu vệ sinh và chuồng trại chăn nuôi;… để phòng tránh bệnh tật và bảo vệ sức khỏe.</a:t>
            </a:r>
            <a:endParaRPr lang="en-US" sz="3600" b="1">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a:stretch>
        </p:blipFill>
        <p:spPr>
          <a:xfrm rot="-10800000">
            <a:off x="-1164986" y="5778476"/>
            <a:ext cx="11326870" cy="5229238"/>
          </a:xfrm>
          <a:prstGeom prst="rect">
            <a:avLst/>
          </a:prstGeom>
        </p:spPr>
      </p:pic>
      <p:pic>
        <p:nvPicPr>
          <p:cNvPr id="3" name="Picture 3"/>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1213923" y="6154358"/>
            <a:ext cx="415073" cy="350737"/>
          </a:xfrm>
          <a:prstGeom prst="rect">
            <a:avLst/>
          </a:prstGeom>
        </p:spPr>
      </p:pic>
      <p:pic>
        <p:nvPicPr>
          <p:cNvPr id="4" name="Picture 4"/>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4243071" y="6329726"/>
            <a:ext cx="328929" cy="277945"/>
          </a:xfrm>
          <a:prstGeom prst="rect">
            <a:avLst/>
          </a:prstGeom>
        </p:spPr>
      </p:pic>
      <p:pic>
        <p:nvPicPr>
          <p:cNvPr id="5" name="Picture 5"/>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7358901" y="6206438"/>
            <a:ext cx="474832" cy="401233"/>
          </a:xfrm>
          <a:prstGeom prst="rect">
            <a:avLst/>
          </a:prstGeom>
        </p:spPr>
      </p:pic>
      <p:pic>
        <p:nvPicPr>
          <p:cNvPr id="6" name="Picture 6"/>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asvg="http://schemas.microsoft.com/office/drawing/2016/SVG/main" xmlns="" r:embed="rId10"/>
              </a:ext>
            </a:extLst>
          </a:blip>
          <a:srcRect/>
          <a:stretch>
            <a:fillRect/>
          </a:stretch>
        </p:blipFill>
        <p:spPr>
          <a:xfrm>
            <a:off x="7927865" y="4064074"/>
            <a:ext cx="1050130" cy="2265653"/>
          </a:xfrm>
          <a:prstGeom prst="rect">
            <a:avLst/>
          </a:prstGeom>
        </p:spPr>
      </p:pic>
      <p:pic>
        <p:nvPicPr>
          <p:cNvPr id="13" name="Picture 13"/>
          <p:cNvPicPr>
            <a:picLocks noChangeAspect="1"/>
          </p:cNvPicPr>
          <p:nvPr/>
        </p:nvPicPr>
        <p:blipFill>
          <a:blip r:embed="rId11">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a:off x="-320633" y="4689480"/>
            <a:ext cx="1837101" cy="1999665"/>
          </a:xfrm>
          <a:prstGeom prst="rect">
            <a:avLst/>
          </a:prstGeom>
        </p:spPr>
      </p:pic>
      <p:pic>
        <p:nvPicPr>
          <p:cNvPr id="27" name="Picture 27"/>
          <p:cNvPicPr>
            <a:picLocks noChangeAspect="1"/>
          </p:cNvPicPr>
          <p:nvPr/>
        </p:nvPicPr>
        <p:blipFill>
          <a:blip r:embed="rId13"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386985" y="464703"/>
            <a:ext cx="651560" cy="873113"/>
          </a:xfrm>
          <a:prstGeom prst="rect">
            <a:avLst/>
          </a:prstGeom>
        </p:spPr>
      </p:pic>
      <p:pic>
        <p:nvPicPr>
          <p:cNvPr id="28" name="Picture 28"/>
          <p:cNvPicPr>
            <a:picLocks noChangeAspect="1"/>
          </p:cNvPicPr>
          <p:nvPr/>
        </p:nvPicPr>
        <p:blipFill>
          <a:blip r:embed="rId18" cstate="print">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a:off x="8269556" y="390120"/>
            <a:ext cx="610737" cy="814315"/>
          </a:xfrm>
          <a:prstGeom prst="rect">
            <a:avLst/>
          </a:prstGeom>
        </p:spPr>
      </p:pic>
      <p:pic>
        <p:nvPicPr>
          <p:cNvPr id="29" name="Picture 29"/>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8269556" y="1691582"/>
            <a:ext cx="1131372" cy="784418"/>
          </a:xfrm>
          <a:prstGeom prst="rect">
            <a:avLst/>
          </a:prstGeom>
        </p:spPr>
      </p:pic>
      <p:pic>
        <p:nvPicPr>
          <p:cNvPr id="30" name="Picture 30"/>
          <p:cNvPicPr>
            <a:picLocks noChangeAspect="1"/>
          </p:cNvPicPr>
          <p:nvPr/>
        </p:nvPicPr>
        <p:blipFill>
          <a:blip r:embed="rId20">
            <a:extLst>
              <a:ext uri="{28A0092B-C50C-407E-A947-70E740481C1C}">
                <a14:useLocalDpi xmlns="" xmlns:a14="http://schemas.microsoft.com/office/drawing/2010/main" val="0"/>
              </a:ext>
              <a:ext uri="{96DAC541-7B7A-43D3-8B79-37D633B846F1}">
                <asvg:svgBlip xmlns:asvg="http://schemas.microsoft.com/office/drawing/2016/SVG/main" xmlns="" r:embed="rId21"/>
              </a:ext>
            </a:extLst>
          </a:blip>
          <a:srcRect/>
          <a:stretch>
            <a:fillRect/>
          </a:stretch>
        </p:blipFill>
        <p:spPr>
          <a:xfrm>
            <a:off x="-203408" y="1891834"/>
            <a:ext cx="1180786" cy="818678"/>
          </a:xfrm>
          <a:prstGeom prst="rect">
            <a:avLst/>
          </a:prstGeom>
        </p:spPr>
      </p:pic>
      <p:pic>
        <p:nvPicPr>
          <p:cNvPr id="31" name="Picture 31"/>
          <p:cNvPicPr>
            <a:picLocks noChangeAspect="1"/>
          </p:cNvPicPr>
          <p:nvPr/>
        </p:nvPicPr>
        <p:blipFill>
          <a:blip r:embed="rId22"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8452930" y="3156157"/>
            <a:ext cx="171223" cy="240312"/>
          </a:xfrm>
          <a:prstGeom prst="rect">
            <a:avLst/>
          </a:prstGeom>
        </p:spPr>
      </p:pic>
      <p:pic>
        <p:nvPicPr>
          <p:cNvPr id="32" name="Picture 32"/>
          <p:cNvPicPr>
            <a:picLocks noChangeAspect="1"/>
          </p:cNvPicPr>
          <p:nvPr/>
        </p:nvPicPr>
        <p:blipFill>
          <a:blip r:embed="rId24"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386985" y="3396469"/>
            <a:ext cx="229695" cy="322379"/>
          </a:xfrm>
          <a:prstGeom prst="rect">
            <a:avLst/>
          </a:prstGeom>
        </p:spPr>
      </p:pic>
      <p:sp>
        <p:nvSpPr>
          <p:cNvPr id="36" name="Rectangle 35"/>
          <p:cNvSpPr/>
          <p:nvPr/>
        </p:nvSpPr>
        <p:spPr>
          <a:xfrm>
            <a:off x="381000" y="1295400"/>
            <a:ext cx="3048000" cy="3745025"/>
          </a:xfrm>
          <a:prstGeom prst="rect">
            <a:avLst/>
          </a:prstGeom>
        </p:spPr>
        <p:txBody>
          <a:bodyPr wrap="square" lIns="51206" tIns="25603" rIns="51206" bIns="25603">
            <a:spAutoFit/>
          </a:bodyPr>
          <a:lstStyle/>
          <a:p>
            <a:pPr marL="320040" indent="-320040" algn="just"/>
            <a:r>
              <a:rPr lang="en-US" sz="240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2400" smtClean="0">
                <a:solidFill>
                  <a:srgbClr val="000000"/>
                </a:solidFill>
                <a:latin typeface="Times New Roman" pitchFamily="18" charset="0"/>
                <a:ea typeface="Calibri" panose="020F0502020204030204" pitchFamily="34" charset="0"/>
                <a:cs typeface="Times New Roman" pitchFamily="18" charset="0"/>
              </a:rPr>
              <a:t>Em </a:t>
            </a:r>
            <a:r>
              <a:rPr lang="nl-NL" sz="2400" dirty="0" smtClean="0">
                <a:solidFill>
                  <a:srgbClr val="000000"/>
                </a:solidFill>
                <a:latin typeface="Times New Roman" pitchFamily="18" charset="0"/>
                <a:ea typeface="Calibri" panose="020F0502020204030204" pitchFamily="34" charset="0"/>
                <a:cs typeface="Times New Roman" pitchFamily="18" charset="0"/>
              </a:rPr>
              <a:t>về </a:t>
            </a:r>
            <a:r>
              <a:rPr lang="nl-NL" sz="2400" dirty="0">
                <a:solidFill>
                  <a:srgbClr val="000000"/>
                </a:solidFill>
                <a:latin typeface="Times New Roman" pitchFamily="18" charset="0"/>
                <a:ea typeface="Calibri" panose="020F0502020204030204" pitchFamily="34" charset="0"/>
                <a:cs typeface="Times New Roman" pitchFamily="18" charset="0"/>
              </a:rPr>
              <a:t>nhà tìm hiểu thực trạng vệ sinh xung quanh nơi ở và cùng bố mẹ, người thân thực hiện làm vệ sinh các khu vực xung quanh nơi em ở. </a:t>
            </a:r>
            <a:endParaRPr lang="vi-VN" sz="2400" dirty="0" smtClean="0">
              <a:solidFill>
                <a:srgbClr val="000000"/>
              </a:solidFill>
              <a:latin typeface="Times New Roman" pitchFamily="18" charset="0"/>
              <a:ea typeface="Calibri" panose="020F0502020204030204" pitchFamily="34" charset="0"/>
              <a:cs typeface="Times New Roman" pitchFamily="18" charset="0"/>
            </a:endParaRPr>
          </a:p>
          <a:p>
            <a:pPr marL="320040" indent="-320040" algn="just"/>
            <a:r>
              <a:rPr lang="en-US" sz="2400" smtClean="0">
                <a:solidFill>
                  <a:srgbClr val="000000"/>
                </a:solidFill>
                <a:latin typeface="Times New Roman" pitchFamily="18" charset="0"/>
                <a:cs typeface="Times New Roman" pitchFamily="18" charset="0"/>
              </a:rPr>
              <a:t>- </a:t>
            </a:r>
            <a:r>
              <a:rPr lang="vi-VN" sz="2400" smtClean="0">
                <a:solidFill>
                  <a:srgbClr val="000000"/>
                </a:solidFill>
                <a:latin typeface="Times New Roman" pitchFamily="18" charset="0"/>
                <a:cs typeface="Times New Roman" pitchFamily="18" charset="0"/>
              </a:rPr>
              <a:t>Đọc </a:t>
            </a:r>
            <a:r>
              <a:rPr lang="vi-VN" sz="2400" dirty="0" smtClean="0">
                <a:solidFill>
                  <a:srgbClr val="000000"/>
                </a:solidFill>
                <a:latin typeface="Times New Roman" pitchFamily="18" charset="0"/>
                <a:cs typeface="Times New Roman" pitchFamily="18" charset="0"/>
              </a:rPr>
              <a:t>và chuẩn bị nội dung bài cho tiết 2.</a:t>
            </a:r>
            <a:endParaRPr lang="en-US" sz="2400" dirty="0">
              <a:latin typeface="Times New Roman" pitchFamily="18" charset="0"/>
              <a:cs typeface="Times New Roman" pitchFamily="18" charset="0"/>
            </a:endParaRPr>
          </a:p>
        </p:txBody>
      </p:sp>
      <p:sp>
        <p:nvSpPr>
          <p:cNvPr id="22" name="TextBox 21"/>
          <p:cNvSpPr txBox="1"/>
          <p:nvPr/>
        </p:nvSpPr>
        <p:spPr>
          <a:xfrm>
            <a:off x="1828800" y="609600"/>
            <a:ext cx="5562600"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Hoat  động nối tiếp sau bài học</a:t>
            </a:r>
            <a:endParaRPr lang="en-US" sz="2800" b="1">
              <a:solidFill>
                <a:srgbClr val="FF0000"/>
              </a:solidFill>
              <a:latin typeface="Times New Roman" pitchFamily="18" charset="0"/>
              <a:cs typeface="Times New Roman" pitchFamily="18" charset="0"/>
            </a:endParaRPr>
          </a:p>
        </p:txBody>
      </p:sp>
      <p:pic>
        <p:nvPicPr>
          <p:cNvPr id="20" name="Không Xả Rác Remix - Phương Khả Vy Giọng Hát Việt Nhí - Nhạc Thiếu Nhi remix.mp4">
            <a:hlinkClick r:id="" action="ppaction://media"/>
          </p:cNvPr>
          <p:cNvPicPr>
            <a:picLocks noRot="1" noChangeAspect="1"/>
          </p:cNvPicPr>
          <p:nvPr>
            <a:videoFile r:link="rId1"/>
          </p:nvPr>
        </p:nvPicPr>
        <p:blipFill>
          <a:blip r:embed="rId25"/>
          <a:stretch>
            <a:fillRect/>
          </a:stretch>
        </p:blipFill>
        <p:spPr>
          <a:xfrm>
            <a:off x="3657600" y="1447800"/>
            <a:ext cx="5105400" cy="35814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149948" y="5545903"/>
            <a:ext cx="11326870" cy="5229238"/>
          </a:xfrm>
          <a:prstGeom prst="rect">
            <a:avLst/>
          </a:prstGeom>
        </p:spPr>
      </p:pic>
      <p:pic>
        <p:nvPicPr>
          <p:cNvPr id="3" name="Picture 3"/>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831826" y="6099382"/>
            <a:ext cx="415073" cy="350737"/>
          </a:xfrm>
          <a:prstGeom prst="rect">
            <a:avLst/>
          </a:prstGeom>
        </p:spPr>
      </p:pic>
      <p:pic>
        <p:nvPicPr>
          <p:cNvPr id="4" name="Picture 4"/>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7814981" y="6099382"/>
            <a:ext cx="515279" cy="435411"/>
          </a:xfrm>
          <a:prstGeom prst="rect">
            <a:avLst/>
          </a:prstGeom>
        </p:spPr>
      </p:pic>
      <p:pic>
        <p:nvPicPr>
          <p:cNvPr id="5" name="Picture 5"/>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2909950" y="5894256"/>
            <a:ext cx="328929" cy="277945"/>
          </a:xfrm>
          <a:prstGeom prst="rect">
            <a:avLst/>
          </a:prstGeom>
        </p:spPr>
      </p:pic>
      <p:pic>
        <p:nvPicPr>
          <p:cNvPr id="6" name="Picture 6"/>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5153770" y="5915854"/>
            <a:ext cx="474832" cy="401233"/>
          </a:xfrm>
          <a:prstGeom prst="rect">
            <a:avLst/>
          </a:prstGeom>
        </p:spPr>
      </p:pic>
      <p:pic>
        <p:nvPicPr>
          <p:cNvPr id="7" name="Picture 7"/>
          <p:cNvPicPr>
            <a:picLocks noChangeAspect="1"/>
          </p:cNvPicPr>
          <p:nvPr/>
        </p:nvPicPr>
        <p:blipFill>
          <a:blip r:embed="rId11" cstate="print">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a:off x="8044352" y="348795"/>
            <a:ext cx="688842" cy="918455"/>
          </a:xfrm>
          <a:prstGeom prst="rect">
            <a:avLst/>
          </a:prstGeom>
        </p:spPr>
      </p:pic>
      <p:pic>
        <p:nvPicPr>
          <p:cNvPr id="8" name="Picture 8"/>
          <p:cNvPicPr>
            <a:picLocks noChangeAspect="1"/>
          </p:cNvPicPr>
          <p:nvPr/>
        </p:nvPicPr>
        <p:blipFill>
          <a:blip r:embed="rId13">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rot="231157">
            <a:off x="-410136" y="2526008"/>
            <a:ext cx="1096659" cy="760350"/>
          </a:xfrm>
          <a:prstGeom prst="rect">
            <a:avLst/>
          </a:prstGeom>
        </p:spPr>
      </p:pic>
      <p:grpSp>
        <p:nvGrpSpPr>
          <p:cNvPr id="11" name="Group 11"/>
          <p:cNvGrpSpPr/>
          <p:nvPr/>
        </p:nvGrpSpPr>
        <p:grpSpPr>
          <a:xfrm>
            <a:off x="990600" y="1600200"/>
            <a:ext cx="6942131" cy="4570509"/>
            <a:chOff x="0" y="0"/>
            <a:chExt cx="16718711" cy="8691802"/>
          </a:xfrm>
        </p:grpSpPr>
        <p:sp>
          <p:nvSpPr>
            <p:cNvPr id="12" name="Freeform 12"/>
            <p:cNvSpPr/>
            <p:nvPr/>
          </p:nvSpPr>
          <p:spPr>
            <a:xfrm>
              <a:off x="0" y="-4073"/>
              <a:ext cx="16725102" cy="8698405"/>
            </a:xfrm>
            <a:custGeom>
              <a:avLst/>
              <a:gdLst/>
              <a:ahLst/>
              <a:cxnLst/>
              <a:rect l="l" t="t" r="r" b="b"/>
              <a:pathLst>
                <a:path w="16725102" h="8698405">
                  <a:moveTo>
                    <a:pt x="16097324" y="8643927"/>
                  </a:moveTo>
                  <a:cubicBezTo>
                    <a:pt x="16097324" y="8643927"/>
                    <a:pt x="15366450" y="8698405"/>
                    <a:pt x="13065359" y="8695784"/>
                  </a:cubicBezTo>
                  <a:cubicBezTo>
                    <a:pt x="6019295" y="8693621"/>
                    <a:pt x="1057074" y="8685797"/>
                    <a:pt x="1057074" y="8685797"/>
                  </a:cubicBezTo>
                  <a:cubicBezTo>
                    <a:pt x="812932" y="8676962"/>
                    <a:pt x="449110" y="8655732"/>
                    <a:pt x="282371" y="8597554"/>
                  </a:cubicBezTo>
                  <a:cubicBezTo>
                    <a:pt x="4469" y="8500591"/>
                    <a:pt x="0" y="8327312"/>
                    <a:pt x="0" y="6805540"/>
                  </a:cubicBezTo>
                  <a:lnTo>
                    <a:pt x="0" y="6805464"/>
                  </a:lnTo>
                  <a:cubicBezTo>
                    <a:pt x="8536" y="491230"/>
                    <a:pt x="0" y="345608"/>
                    <a:pt x="77597" y="223930"/>
                  </a:cubicBezTo>
                  <a:cubicBezTo>
                    <a:pt x="217372" y="4759"/>
                    <a:pt x="519255" y="4073"/>
                    <a:pt x="937909" y="4073"/>
                  </a:cubicBezTo>
                  <a:cubicBezTo>
                    <a:pt x="937909" y="4073"/>
                    <a:pt x="3062836" y="15681"/>
                    <a:pt x="10467239" y="7673"/>
                  </a:cubicBezTo>
                  <a:cubicBezTo>
                    <a:pt x="15147522" y="0"/>
                    <a:pt x="15864255" y="6979"/>
                    <a:pt x="15864255" y="6979"/>
                  </a:cubicBezTo>
                  <a:cubicBezTo>
                    <a:pt x="16232563" y="14458"/>
                    <a:pt x="16370822" y="42638"/>
                    <a:pt x="16568562" y="165219"/>
                  </a:cubicBezTo>
                  <a:cubicBezTo>
                    <a:pt x="16719579" y="258836"/>
                    <a:pt x="16725102" y="476157"/>
                    <a:pt x="16715961" y="6805463"/>
                  </a:cubicBezTo>
                  <a:lnTo>
                    <a:pt x="16715961" y="6805539"/>
                  </a:lnTo>
                  <a:cubicBezTo>
                    <a:pt x="16715961" y="8445277"/>
                    <a:pt x="16673176" y="8593865"/>
                    <a:pt x="16097324" y="8643927"/>
                  </a:cubicBezTo>
                  <a:close/>
                </a:path>
              </a:pathLst>
            </a:custGeom>
            <a:solidFill>
              <a:srgbClr val="FFD4CF"/>
            </a:solidFill>
          </p:spPr>
        </p:sp>
      </p:grpSp>
      <p:grpSp>
        <p:nvGrpSpPr>
          <p:cNvPr id="13" name="Group 13"/>
          <p:cNvGrpSpPr/>
          <p:nvPr/>
        </p:nvGrpSpPr>
        <p:grpSpPr>
          <a:xfrm>
            <a:off x="1143000" y="1600200"/>
            <a:ext cx="6586525" cy="3710831"/>
            <a:chOff x="0" y="0"/>
            <a:chExt cx="15693843" cy="6260153"/>
          </a:xfrm>
        </p:grpSpPr>
        <p:sp>
          <p:nvSpPr>
            <p:cNvPr id="14" name="Freeform 14"/>
            <p:cNvSpPr/>
            <p:nvPr/>
          </p:nvSpPr>
          <p:spPr>
            <a:xfrm>
              <a:off x="0" y="-4073"/>
              <a:ext cx="15700234" cy="6266756"/>
            </a:xfrm>
            <a:custGeom>
              <a:avLst/>
              <a:gdLst/>
              <a:ahLst/>
              <a:cxnLst/>
              <a:rect l="l" t="t" r="r" b="b"/>
              <a:pathLst>
                <a:path w="15700234" h="6266756">
                  <a:moveTo>
                    <a:pt x="15072457" y="6212278"/>
                  </a:moveTo>
                  <a:cubicBezTo>
                    <a:pt x="15072457" y="6212278"/>
                    <a:pt x="14341582" y="6266756"/>
                    <a:pt x="12187579" y="6264135"/>
                  </a:cubicBezTo>
                  <a:cubicBezTo>
                    <a:pt x="5674686" y="6261972"/>
                    <a:pt x="1057074" y="6254147"/>
                    <a:pt x="1057074" y="6254147"/>
                  </a:cubicBezTo>
                  <a:cubicBezTo>
                    <a:pt x="812932" y="6245313"/>
                    <a:pt x="449110" y="6224082"/>
                    <a:pt x="282371" y="6165905"/>
                  </a:cubicBezTo>
                  <a:cubicBezTo>
                    <a:pt x="4469" y="6068942"/>
                    <a:pt x="0" y="5895663"/>
                    <a:pt x="0" y="4803384"/>
                  </a:cubicBezTo>
                  <a:lnTo>
                    <a:pt x="0" y="4803332"/>
                  </a:lnTo>
                  <a:cubicBezTo>
                    <a:pt x="8536" y="491230"/>
                    <a:pt x="0" y="345608"/>
                    <a:pt x="77597" y="223930"/>
                  </a:cubicBezTo>
                  <a:cubicBezTo>
                    <a:pt x="217372" y="4759"/>
                    <a:pt x="519255" y="4073"/>
                    <a:pt x="937909" y="4073"/>
                  </a:cubicBezTo>
                  <a:cubicBezTo>
                    <a:pt x="937909" y="4073"/>
                    <a:pt x="2941940" y="15681"/>
                    <a:pt x="9786056" y="7673"/>
                  </a:cubicBezTo>
                  <a:cubicBezTo>
                    <a:pt x="14122654" y="0"/>
                    <a:pt x="14839387" y="6979"/>
                    <a:pt x="14839387" y="6979"/>
                  </a:cubicBezTo>
                  <a:cubicBezTo>
                    <a:pt x="15207695" y="14458"/>
                    <a:pt x="15345955" y="42638"/>
                    <a:pt x="15543695" y="165219"/>
                  </a:cubicBezTo>
                  <a:cubicBezTo>
                    <a:pt x="15694712" y="258836"/>
                    <a:pt x="15700234" y="476157"/>
                    <a:pt x="15691093" y="4803332"/>
                  </a:cubicBezTo>
                  <a:lnTo>
                    <a:pt x="15691093" y="4803384"/>
                  </a:lnTo>
                  <a:cubicBezTo>
                    <a:pt x="15691093" y="6013628"/>
                    <a:pt x="15648308" y="6162216"/>
                    <a:pt x="15072457" y="6212278"/>
                  </a:cubicBezTo>
                  <a:close/>
                </a:path>
              </a:pathLst>
            </a:custGeom>
            <a:solidFill>
              <a:srgbClr val="FAFAF7"/>
            </a:solidFill>
          </p:spPr>
        </p:sp>
      </p:grpSp>
      <p:pic>
        <p:nvPicPr>
          <p:cNvPr id="15" name="Picture 15"/>
          <p:cNvPicPr>
            <a:picLocks noChangeAspect="1"/>
          </p:cNvPicPr>
          <p:nvPr/>
        </p:nvPicPr>
        <p:blipFill>
          <a:blip r:embed="rId13">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rot="-81021" flipH="1">
            <a:off x="7960334" y="832263"/>
            <a:ext cx="1545719" cy="1071699"/>
          </a:xfrm>
          <a:prstGeom prst="rect">
            <a:avLst/>
          </a:prstGeom>
        </p:spPr>
      </p:pic>
      <p:pic>
        <p:nvPicPr>
          <p:cNvPr id="16" name="Picture 16"/>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150002" y="3975099"/>
            <a:ext cx="1347027" cy="2414027"/>
          </a:xfrm>
          <a:prstGeom prst="rect">
            <a:avLst/>
          </a:prstGeom>
        </p:spPr>
      </p:pic>
      <p:pic>
        <p:nvPicPr>
          <p:cNvPr id="23" name="Picture 23"/>
          <p:cNvPicPr>
            <a:picLocks noChangeAspect="1"/>
          </p:cNvPicPr>
          <p:nvPr/>
        </p:nvPicPr>
        <p:blipFill>
          <a:blip r:embed="rId17">
            <a:extLst>
              <a:ext uri="{28A0092B-C50C-407E-A947-70E740481C1C}">
                <a14:useLocalDpi xmlns="" xmlns:a14="http://schemas.microsoft.com/office/drawing/2010/main" val="0"/>
              </a:ext>
              <a:ext uri="{96DAC541-7B7A-43D3-8B79-37D633B846F1}">
                <asvg:svgBlip xmlns:asvg="http://schemas.microsoft.com/office/drawing/2016/SVG/main" xmlns="" r:embed="rId18"/>
              </a:ext>
            </a:extLst>
          </a:blip>
          <a:srcRect/>
          <a:stretch>
            <a:fillRect/>
          </a:stretch>
        </p:blipFill>
        <p:spPr>
          <a:xfrm rot="19717560">
            <a:off x="6772311" y="4941372"/>
            <a:ext cx="1652341" cy="432613"/>
          </a:xfrm>
          <a:prstGeom prst="rect">
            <a:avLst/>
          </a:prstGeom>
        </p:spPr>
      </p:pic>
      <p:pic>
        <p:nvPicPr>
          <p:cNvPr id="24" name="Picture 24"/>
          <p:cNvPicPr>
            <a:picLocks noChangeAspect="1"/>
          </p:cNvPicPr>
          <p:nvPr/>
        </p:nvPicPr>
        <p:blipFill>
          <a:blip r:embed="rId19" cstate="print">
            <a:extLst>
              <a:ext uri="{28A0092B-C50C-407E-A947-70E740481C1C}">
                <a14:useLocalDpi xmlns="" xmlns:a14="http://schemas.microsoft.com/office/drawing/2010/main" val="0"/>
              </a:ext>
              <a:ext uri="{96DAC541-7B7A-43D3-8B79-37D633B846F1}">
                <asvg:svgBlip xmlns:asvg="http://schemas.microsoft.com/office/drawing/2016/SVG/main" xmlns="" r:embed="rId18"/>
              </a:ext>
            </a:extLst>
          </a:blip>
          <a:srcRect/>
          <a:stretch>
            <a:fillRect/>
          </a:stretch>
        </p:blipFill>
        <p:spPr>
          <a:xfrm rot="-1473709">
            <a:off x="749797" y="873699"/>
            <a:ext cx="1478200" cy="387019"/>
          </a:xfrm>
          <a:prstGeom prst="rect">
            <a:avLst/>
          </a:prstGeom>
        </p:spPr>
      </p:pic>
      <p:sp>
        <p:nvSpPr>
          <p:cNvPr id="25" name="TextBox 25"/>
          <p:cNvSpPr txBox="1"/>
          <p:nvPr/>
        </p:nvSpPr>
        <p:spPr>
          <a:xfrm rot="-27285">
            <a:off x="2593805" y="1840901"/>
            <a:ext cx="3052356" cy="769121"/>
          </a:xfrm>
          <a:prstGeom prst="rect">
            <a:avLst/>
          </a:prstGeom>
        </p:spPr>
        <p:txBody>
          <a:bodyPr wrap="square" lIns="0" tIns="0" rIns="0" bIns="0" rtlCol="0" anchor="t">
            <a:spAutoFit/>
          </a:bodyPr>
          <a:lstStyle/>
          <a:p>
            <a:pPr algn="ctr">
              <a:lnSpc>
                <a:spcPts val="2852"/>
              </a:lnSpc>
            </a:pPr>
            <a:endParaRPr lang="en-US" sz="3600" b="1" smtClean="0">
              <a:solidFill>
                <a:srgbClr val="FF0000"/>
              </a:solidFill>
            </a:endParaRPr>
          </a:p>
          <a:p>
            <a:pPr algn="ctr">
              <a:lnSpc>
                <a:spcPts val="2852"/>
              </a:lnSpc>
            </a:pPr>
            <a:r>
              <a:rPr lang="vi-VN" sz="3600" b="1" smtClean="0">
                <a:solidFill>
                  <a:srgbClr val="FF0000"/>
                </a:solidFill>
                <a:latin typeface="+mj-lt"/>
              </a:rPr>
              <a:t>KHỞI </a:t>
            </a:r>
            <a:r>
              <a:rPr lang="vi-VN" sz="3600" b="1" dirty="0" smtClean="0">
                <a:solidFill>
                  <a:srgbClr val="FF0000"/>
                </a:solidFill>
                <a:latin typeface="+mj-lt"/>
              </a:rPr>
              <a:t>ĐỘNG</a:t>
            </a:r>
            <a:endParaRPr lang="en-US" sz="3600" b="1" dirty="0">
              <a:solidFill>
                <a:srgbClr val="FF0000"/>
              </a:solidFill>
              <a:latin typeface="+mj-lt"/>
            </a:endParaRPr>
          </a:p>
        </p:txBody>
      </p:sp>
      <p:pic>
        <p:nvPicPr>
          <p:cNvPr id="26" name="Picture 26"/>
          <p:cNvPicPr>
            <a:picLocks noChangeAspect="1"/>
          </p:cNvPicPr>
          <p:nvPr/>
        </p:nvPicPr>
        <p:blipFill>
          <a:blip r:embed="rId20" cstate="print">
            <a:extLst>
              <a:ext uri="{28A0092B-C50C-407E-A947-70E740481C1C}">
                <a14:useLocalDpi xmlns="" xmlns:a14="http://schemas.microsoft.com/office/drawing/2010/main" val="0"/>
              </a:ext>
              <a:ext uri="{96DAC541-7B7A-43D3-8B79-37D633B846F1}">
                <asvg:svgBlip xmlns:asvg="http://schemas.microsoft.com/office/drawing/2016/SVG/main" xmlns="" r:embed="rId21"/>
              </a:ext>
            </a:extLst>
          </a:blip>
          <a:srcRect/>
          <a:stretch>
            <a:fillRect/>
          </a:stretch>
        </p:blipFill>
        <p:spPr>
          <a:xfrm rot="-2878484">
            <a:off x="8334751" y="2720794"/>
            <a:ext cx="415323" cy="659242"/>
          </a:xfrm>
          <a:prstGeom prst="rect">
            <a:avLst/>
          </a:prstGeom>
        </p:spPr>
      </p:pic>
      <p:pic>
        <p:nvPicPr>
          <p:cNvPr id="27" name="Picture 27"/>
          <p:cNvPicPr>
            <a:picLocks noChangeAspect="1"/>
          </p:cNvPicPr>
          <p:nvPr/>
        </p:nvPicPr>
        <p:blipFill>
          <a:blip r:embed="rId22"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274287" y="1859173"/>
            <a:ext cx="189001" cy="265264"/>
          </a:xfrm>
          <a:prstGeom prst="rect">
            <a:avLst/>
          </a:prstGeom>
        </p:spPr>
      </p:pic>
      <p:pic>
        <p:nvPicPr>
          <p:cNvPr id="28" name="Picture 28"/>
          <p:cNvPicPr>
            <a:picLocks noChangeAspect="1"/>
          </p:cNvPicPr>
          <p:nvPr/>
        </p:nvPicPr>
        <p:blipFill>
          <a:blip r:embed="rId24" cstate="print">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a:off x="7319107" y="297905"/>
            <a:ext cx="214880" cy="301585"/>
          </a:xfrm>
          <a:prstGeom prst="rect">
            <a:avLst/>
          </a:prstGeom>
        </p:spPr>
      </p:pic>
      <p:pic>
        <p:nvPicPr>
          <p:cNvPr id="29" name="Picture 29"/>
          <p:cNvPicPr>
            <a:picLocks noChangeAspect="1"/>
          </p:cNvPicPr>
          <p:nvPr/>
        </p:nvPicPr>
        <p:blipFill>
          <a:blip r:embed="rId25">
            <a:extLst>
              <a:ext uri="{28A0092B-C50C-407E-A947-70E740481C1C}">
                <a14:useLocalDpi xmlns="" xmlns:a14="http://schemas.microsoft.com/office/drawing/2010/main" val="0"/>
              </a:ext>
              <a:ext uri="{96DAC541-7B7A-43D3-8B79-37D633B846F1}">
                <asvg:svgBlip xmlns:asvg="http://schemas.microsoft.com/office/drawing/2016/SVG/main" xmlns="" r:embed="rId26"/>
              </a:ext>
            </a:extLst>
          </a:blip>
          <a:srcRect/>
          <a:stretch>
            <a:fillRect/>
          </a:stretch>
        </p:blipFill>
        <p:spPr>
          <a:xfrm flipH="1">
            <a:off x="1668964" y="5674075"/>
            <a:ext cx="665621" cy="887495"/>
          </a:xfrm>
          <a:prstGeom prst="rect">
            <a:avLst/>
          </a:prstGeom>
        </p:spPr>
      </p:pic>
      <p:pic>
        <p:nvPicPr>
          <p:cNvPr id="30" name="Picture 30"/>
          <p:cNvPicPr>
            <a:picLocks noChangeAspect="1"/>
          </p:cNvPicPr>
          <p:nvPr/>
        </p:nvPicPr>
        <p:blipFill>
          <a:blip r:embed="rId25">
            <a:extLst>
              <a:ext uri="{28A0092B-C50C-407E-A947-70E740481C1C}">
                <a14:useLocalDpi xmlns="" xmlns:a14="http://schemas.microsoft.com/office/drawing/2010/main" val="0"/>
              </a:ext>
              <a:ext uri="{96DAC541-7B7A-43D3-8B79-37D633B846F1}">
                <asvg:svgBlip xmlns:asvg="http://schemas.microsoft.com/office/drawing/2016/SVG/main" xmlns="" r:embed="rId26"/>
              </a:ext>
            </a:extLst>
          </a:blip>
          <a:srcRect/>
          <a:stretch>
            <a:fillRect/>
          </a:stretch>
        </p:blipFill>
        <p:spPr>
          <a:xfrm>
            <a:off x="6893361" y="5939816"/>
            <a:ext cx="466315" cy="621753"/>
          </a:xfrm>
          <a:prstGeom prst="rect">
            <a:avLst/>
          </a:prstGeom>
        </p:spPr>
      </p:pic>
      <p:sp>
        <p:nvSpPr>
          <p:cNvPr id="31" name="Rectangle 30"/>
          <p:cNvSpPr/>
          <p:nvPr/>
        </p:nvSpPr>
        <p:spPr>
          <a:xfrm>
            <a:off x="1447800" y="2819400"/>
            <a:ext cx="5963221" cy="467204"/>
          </a:xfrm>
          <a:prstGeom prst="rect">
            <a:avLst/>
          </a:prstGeom>
          <a:solidFill>
            <a:schemeClr val="accent5">
              <a:lumMod val="40000"/>
              <a:lumOff val="60000"/>
            </a:schemeClr>
          </a:solidFill>
        </p:spPr>
        <p:txBody>
          <a:bodyPr wrap="none" lIns="51206" tIns="25603" rIns="51206" bIns="25603">
            <a:spAutoFit/>
          </a:bodyPr>
          <a:lstStyle/>
          <a:p>
            <a:r>
              <a:rPr lang="vi-VN" sz="2700" dirty="0" smtClean="0">
                <a:solidFill>
                  <a:srgbClr val="00B0F0"/>
                </a:solidFill>
                <a:latin typeface="+mj-lt"/>
                <a:ea typeface="Calibri" panose="020F0502020204030204" pitchFamily="34" charset="0"/>
                <a:cs typeface="Times New Roman" panose="02020603050405020304" pitchFamily="18" charset="0"/>
              </a:rPr>
              <a:t>Cả lớp cùng </a:t>
            </a:r>
            <a:r>
              <a:rPr lang="nl-NL" sz="2700" smtClean="0">
                <a:solidFill>
                  <a:srgbClr val="00B0F0"/>
                </a:solidFill>
                <a:latin typeface="+mj-lt"/>
                <a:ea typeface="Calibri" panose="020F0502020204030204" pitchFamily="34" charset="0"/>
                <a:cs typeface="Arial" panose="020B0604020202020204" pitchFamily="34" charset="0"/>
              </a:rPr>
              <a:t>chơi trò </a:t>
            </a:r>
            <a:r>
              <a:rPr lang="nl-NL" sz="2700" dirty="0">
                <a:solidFill>
                  <a:srgbClr val="00B0F0"/>
                </a:solidFill>
                <a:latin typeface="+mj-lt"/>
                <a:ea typeface="Calibri" panose="020F0502020204030204" pitchFamily="34" charset="0"/>
                <a:cs typeface="Arial" panose="020B0604020202020204" pitchFamily="34" charset="0"/>
              </a:rPr>
              <a:t>chơi “</a:t>
            </a:r>
            <a:r>
              <a:rPr lang="nl-NL" sz="2700" b="1" i="1" dirty="0">
                <a:solidFill>
                  <a:srgbClr val="00B0F0"/>
                </a:solidFill>
                <a:latin typeface="+mj-lt"/>
                <a:ea typeface="Calibri" panose="020F0502020204030204" pitchFamily="34" charset="0"/>
                <a:cs typeface="Arial" panose="020B0604020202020204" pitchFamily="34" charset="0"/>
              </a:rPr>
              <a:t>Chuyền bóng</a:t>
            </a:r>
            <a:r>
              <a:rPr lang="nl-NL" sz="2700" dirty="0">
                <a:solidFill>
                  <a:srgbClr val="000000"/>
                </a:solidFill>
                <a:latin typeface="+mj-lt"/>
                <a:ea typeface="Calibri" panose="020F0502020204030204" pitchFamily="34" charset="0"/>
                <a:cs typeface="Arial" panose="020B0604020202020204" pitchFamily="34" charset="0"/>
              </a:rPr>
              <a:t>”.</a:t>
            </a:r>
            <a:endParaRPr lang="en-US" sz="2700" dirty="0">
              <a:latin typeface="+mj-lt"/>
              <a:cs typeface="Arial" panose="020B0604020202020204" pitchFamily="34" charset="0"/>
            </a:endParaRPr>
          </a:p>
        </p:txBody>
      </p:sp>
      <p:sp>
        <p:nvSpPr>
          <p:cNvPr id="32" name="TextBox 31"/>
          <p:cNvSpPr txBox="1"/>
          <p:nvPr/>
        </p:nvSpPr>
        <p:spPr>
          <a:xfrm>
            <a:off x="1371600" y="3200400"/>
            <a:ext cx="6556461" cy="2637029"/>
          </a:xfrm>
          <a:prstGeom prst="rect">
            <a:avLst/>
          </a:prstGeom>
          <a:noFill/>
        </p:spPr>
        <p:txBody>
          <a:bodyPr wrap="square" lIns="51206" tIns="25603" rIns="51206" bIns="25603" rtlCol="0">
            <a:spAutoFit/>
          </a:bodyPr>
          <a:lstStyle/>
          <a:p>
            <a:pPr>
              <a:lnSpc>
                <a:spcPct val="150000"/>
              </a:lnSpc>
            </a:pPr>
            <a:r>
              <a:rPr lang="vi-VN" sz="2500" dirty="0" smtClean="0">
                <a:solidFill>
                  <a:srgbClr val="00B0F0"/>
                </a:solidFill>
                <a:latin typeface="+mj-lt"/>
              </a:rPr>
              <a:t>Cùng nghe một bài hát, nhạc sẽ dừng bất kì. </a:t>
            </a:r>
          </a:p>
          <a:p>
            <a:pPr>
              <a:lnSpc>
                <a:spcPct val="150000"/>
              </a:lnSpc>
            </a:pPr>
            <a:r>
              <a:rPr lang="vi-VN" sz="2500" dirty="0" smtClean="0">
                <a:solidFill>
                  <a:srgbClr val="00B0F0"/>
                </a:solidFill>
                <a:latin typeface="+mj-lt"/>
              </a:rPr>
              <a:t>HS giữ bóng </a:t>
            </a:r>
            <a:r>
              <a:rPr lang="nl-NL" sz="2500" dirty="0">
                <a:solidFill>
                  <a:srgbClr val="00B0F0"/>
                </a:solidFill>
                <a:latin typeface="+mj-lt"/>
                <a:cs typeface="Arial" panose="020B0604020202020204" pitchFamily="34" charset="0"/>
              </a:rPr>
              <a:t>sẽ trả lời câu </a:t>
            </a:r>
            <a:r>
              <a:rPr lang="nl-NL" sz="2500" dirty="0" smtClean="0">
                <a:solidFill>
                  <a:srgbClr val="00B0F0"/>
                </a:solidFill>
                <a:latin typeface="+mj-lt"/>
                <a:cs typeface="Arial" panose="020B0604020202020204" pitchFamily="34" charset="0"/>
              </a:rPr>
              <a:t>hỏi</a:t>
            </a:r>
            <a:r>
              <a:rPr lang="vi-VN" sz="2500" dirty="0" smtClean="0">
                <a:solidFill>
                  <a:srgbClr val="00B0F0"/>
                </a:solidFill>
                <a:latin typeface="+mj-lt"/>
                <a:cs typeface="Arial" panose="020B0604020202020204" pitchFamily="34" charset="0"/>
              </a:rPr>
              <a:t>: </a:t>
            </a:r>
          </a:p>
          <a:p>
            <a:pPr algn="just">
              <a:lnSpc>
                <a:spcPct val="150000"/>
              </a:lnSpc>
            </a:pPr>
            <a:r>
              <a:rPr lang="nl-NL" sz="2500" i="1" dirty="0" smtClean="0">
                <a:solidFill>
                  <a:srgbClr val="00B0F0"/>
                </a:solidFill>
                <a:latin typeface="+mj-lt"/>
                <a:cs typeface="Arial" panose="020B0604020202020204" pitchFamily="34" charset="0"/>
              </a:rPr>
              <a:t>“</a:t>
            </a:r>
            <a:r>
              <a:rPr lang="nl-NL" sz="2500" b="1" i="1" dirty="0" smtClean="0">
                <a:solidFill>
                  <a:srgbClr val="00B0F0"/>
                </a:solidFill>
                <a:latin typeface="Times New Roman" pitchFamily="18" charset="0"/>
                <a:cs typeface="Times New Roman" pitchFamily="18" charset="0"/>
              </a:rPr>
              <a:t>Em </a:t>
            </a:r>
            <a:r>
              <a:rPr lang="nl-NL" sz="2500" b="1" i="1" dirty="0">
                <a:solidFill>
                  <a:srgbClr val="00B0F0"/>
                </a:solidFill>
                <a:latin typeface="Times New Roman" pitchFamily="18" charset="0"/>
                <a:cs typeface="Times New Roman" pitchFamily="18" charset="0"/>
              </a:rPr>
              <a:t>thích nhất nơi nào trong khu vực gia đình mình đang sinh sống? Vì sao?</a:t>
            </a:r>
            <a:r>
              <a:rPr lang="nl-NL" sz="2500" i="1" dirty="0">
                <a:solidFill>
                  <a:srgbClr val="00B0F0"/>
                </a:solidFill>
                <a:latin typeface="Times New Roman" pitchFamily="18" charset="0"/>
                <a:cs typeface="Times New Roman" pitchFamily="18" charset="0"/>
              </a:rPr>
              <a:t>”</a:t>
            </a:r>
            <a:endParaRPr lang="en-US" sz="2500" i="1" dirty="0">
              <a:solidFill>
                <a:srgbClr val="00B0F0"/>
              </a:solidFill>
              <a:latin typeface="Times New Roman" pitchFamily="18" charset="0"/>
              <a:cs typeface="Times New Roman" pitchFamily="18" charset="0"/>
            </a:endParaRPr>
          </a:p>
          <a:p>
            <a:endParaRPr lang="en-US" dirty="0"/>
          </a:p>
        </p:txBody>
      </p:sp>
      <p:pic>
        <p:nvPicPr>
          <p:cNvPr id="33" name="Trai-Dat-Nay-La-Cua-Chung-Minh-Top-Ca-Thieu-Nhi">
            <a:hlinkClick r:id="" action="ppaction://media"/>
          </p:cNvPr>
          <p:cNvPicPr>
            <a:picLocks noChangeAspect="1"/>
          </p:cNvPicPr>
          <p:nvPr>
            <a:videoFile r:link="rId1"/>
            <p:extLst>
              <p:ext uri="{DAA4B4D4-6D71-4841-9C94-3DE7FCFB9230}">
                <p14:media xmlns="" xmlns:p14="http://schemas.microsoft.com/office/powerpoint/2010/main" r:embed="rId27"/>
              </p:ext>
            </p:extLst>
          </p:nvPr>
        </p:nvPicPr>
        <p:blipFill>
          <a:blip r:embed="rId28" cstate="print"/>
          <a:stretch>
            <a:fillRect/>
          </a:stretch>
        </p:blipFill>
        <p:spPr>
          <a:xfrm>
            <a:off x="7924800" y="5486400"/>
            <a:ext cx="617538" cy="823383"/>
          </a:xfrm>
          <a:prstGeom prst="rect">
            <a:avLst/>
          </a:prstGeom>
        </p:spPr>
      </p:pic>
      <p:sp>
        <p:nvSpPr>
          <p:cNvPr id="36" name="TextBox 35"/>
          <p:cNvSpPr txBox="1"/>
          <p:nvPr/>
        </p:nvSpPr>
        <p:spPr>
          <a:xfrm>
            <a:off x="2057400" y="685800"/>
            <a:ext cx="5943600" cy="523220"/>
          </a:xfrm>
          <a:prstGeom prst="rect">
            <a:avLst/>
          </a:prstGeom>
          <a:noFill/>
        </p:spPr>
        <p:txBody>
          <a:bodyPr wrap="square" rtlCol="0">
            <a:spAutoFit/>
          </a:bodyPr>
          <a:lstStyle/>
          <a:p>
            <a:r>
              <a:rPr lang="en-US" sz="2800" b="1" i="1" smtClean="0">
                <a:solidFill>
                  <a:srgbClr val="FF0000"/>
                </a:solidFill>
                <a:latin typeface="Times New Roman" pitchFamily="18" charset="0"/>
                <a:cs typeface="Times New Roman" pitchFamily="18" charset="0"/>
              </a:rPr>
              <a:t>Thứ  Bảy ngày 8 tháng 10 năm 2022</a:t>
            </a:r>
            <a:endParaRPr lang="en-US" sz="2800" b="1" i="1">
              <a:solidFill>
                <a:srgbClr val="FF0000"/>
              </a:solidFill>
              <a:latin typeface="Times New Roman" pitchFamily="18" charset="0"/>
              <a:cs typeface="Times New Roman" pitchFamily="18" charset="0"/>
            </a:endParaRPr>
          </a:p>
        </p:txBody>
      </p:sp>
      <p:sp>
        <p:nvSpPr>
          <p:cNvPr id="37" name="TextBox 36"/>
          <p:cNvSpPr txBox="1"/>
          <p:nvPr/>
        </p:nvSpPr>
        <p:spPr>
          <a:xfrm>
            <a:off x="1676400" y="1371600"/>
            <a:ext cx="2294718" cy="359483"/>
          </a:xfrm>
          <a:prstGeom prst="rect">
            <a:avLst/>
          </a:prstGeom>
          <a:noFill/>
        </p:spPr>
        <p:txBody>
          <a:bodyPr wrap="none" lIns="51206" tIns="25603" rIns="51206" bIns="25603" rtlCol="0">
            <a:spAutoFit/>
          </a:bodyPr>
          <a:lstStyle/>
          <a:p>
            <a:r>
              <a:rPr lang="en-US" sz="2000" b="1" u="sng" smtClean="0">
                <a:solidFill>
                  <a:srgbClr val="00B050"/>
                </a:solidFill>
                <a:latin typeface="Times New Roman" pitchFamily="18" charset="0"/>
                <a:cs typeface="Times New Roman" pitchFamily="18" charset="0"/>
              </a:rPr>
              <a:t>Tự nhiên và Xã hội</a:t>
            </a:r>
            <a:r>
              <a:rPr lang="en-US" sz="2000" b="1" smtClean="0">
                <a:solidFill>
                  <a:srgbClr val="00B050"/>
                </a:solidFill>
                <a:latin typeface="Times New Roman" pitchFamily="18" charset="0"/>
                <a:cs typeface="Times New Roman" pitchFamily="18" charset="0"/>
              </a:rPr>
              <a:t>:</a:t>
            </a:r>
            <a:endParaRPr lang="en-US" sz="2000" b="1" dirty="0">
              <a:solidFill>
                <a:srgbClr val="00B05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endCondLst>
                    <p:cond evt="onStopAudio" delay="0">
                      <p:tgtEl>
                        <p:sldTgt/>
                      </p:tgtEl>
                    </p:cond>
                  </p:endCondLst>
                </p:cTn>
                <p:tgtEl>
                  <p:spTgt spid="33"/>
                </p:tgtEl>
              </p:cMediaNode>
            </p:video>
          </p:childTnLst>
        </p:cTn>
      </p:par>
    </p:tnLst>
    <p:bldLst>
      <p:bldP spid="25"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11539" y="6251743"/>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sp>
        <p:nvSpPr>
          <p:cNvPr id="42" name="TextBox 42"/>
          <p:cNvSpPr txBox="1"/>
          <p:nvPr/>
        </p:nvSpPr>
        <p:spPr>
          <a:xfrm>
            <a:off x="762000" y="1981200"/>
            <a:ext cx="7772400" cy="320601"/>
          </a:xfrm>
          <a:prstGeom prst="rect">
            <a:avLst/>
          </a:prstGeom>
        </p:spPr>
        <p:txBody>
          <a:bodyPr wrap="square" lIns="0" tIns="0" rIns="0" bIns="0" rtlCol="0" anchor="t">
            <a:spAutoFit/>
          </a:bodyPr>
          <a:lstStyle/>
          <a:p>
            <a:pPr algn="ctr">
              <a:lnSpc>
                <a:spcPts val="2520"/>
              </a:lnSpc>
            </a:pPr>
            <a:r>
              <a:rPr lang="vi-VN" sz="2700" b="1" dirty="0" smtClean="0">
                <a:solidFill>
                  <a:srgbClr val="5C5C82"/>
                </a:solidFill>
                <a:latin typeface="+mj-lt"/>
              </a:rPr>
              <a:t>1. </a:t>
            </a:r>
            <a:r>
              <a:rPr lang="vi-VN" sz="3200" b="1" dirty="0" smtClean="0">
                <a:solidFill>
                  <a:srgbClr val="5C5C82"/>
                </a:solidFill>
                <a:latin typeface="+mj-lt"/>
              </a:rPr>
              <a:t>Sự cần thiết phải vệ sinh xung quanh nhà</a:t>
            </a:r>
            <a:endParaRPr lang="en-US" sz="3200" b="1" dirty="0">
              <a:solidFill>
                <a:srgbClr val="5C5C82"/>
              </a:solidFill>
              <a:latin typeface="+mj-lt"/>
            </a:endParaRPr>
          </a:p>
        </p:txBody>
      </p:sp>
      <p:sp>
        <p:nvSpPr>
          <p:cNvPr id="45" name="Rectangle 44"/>
          <p:cNvSpPr/>
          <p:nvPr/>
        </p:nvSpPr>
        <p:spPr>
          <a:xfrm>
            <a:off x="838200" y="2438400"/>
            <a:ext cx="8001000" cy="667259"/>
          </a:xfrm>
          <a:prstGeom prst="rect">
            <a:avLst/>
          </a:prstGeom>
        </p:spPr>
        <p:txBody>
          <a:bodyPr wrap="square" lIns="51206" tIns="25603" rIns="51206" bIns="25603">
            <a:spAutoFit/>
          </a:bodyPr>
          <a:lstStyle/>
          <a:p>
            <a:pPr indent="-384048" algn="just">
              <a:buFont typeface="Wingdings" panose="05000000000000000000" pitchFamily="2" charset="2"/>
              <a:buChar char="Ø"/>
            </a:pPr>
            <a:r>
              <a:rPr lang="nl-NL" sz="2000" b="1" dirty="0">
                <a:solidFill>
                  <a:srgbClr val="FF0000"/>
                </a:solidFill>
                <a:latin typeface="Times New Roman" pitchFamily="18" charset="0"/>
                <a:ea typeface="Calibri" panose="020F0502020204030204" pitchFamily="34" charset="0"/>
                <a:cs typeface="Times New Roman" pitchFamily="18" charset="0"/>
              </a:rPr>
              <a:t>HS quan sát Hình 1, 2, 3 SGK </a:t>
            </a:r>
            <a:r>
              <a:rPr lang="nl-NL" sz="2000" b="1" dirty="0" smtClean="0">
                <a:solidFill>
                  <a:srgbClr val="FF0000"/>
                </a:solidFill>
                <a:latin typeface="Times New Roman" pitchFamily="18" charset="0"/>
                <a:ea typeface="Calibri" panose="020F0502020204030204" pitchFamily="34" charset="0"/>
                <a:cs typeface="Times New Roman" pitchFamily="18" charset="0"/>
              </a:rPr>
              <a:t>tr.20</a:t>
            </a:r>
            <a:r>
              <a:rPr lang="vi-VN" sz="2000" b="1" dirty="0" smtClean="0">
                <a:solidFill>
                  <a:srgbClr val="FF0000"/>
                </a:solidFill>
                <a:latin typeface="Times New Roman" pitchFamily="18" charset="0"/>
                <a:ea typeface="Calibri" panose="020F0502020204030204" pitchFamily="34" charset="0"/>
                <a:cs typeface="Times New Roman" pitchFamily="18" charset="0"/>
              </a:rPr>
              <a:t>, thảo luận </a:t>
            </a:r>
            <a:r>
              <a:rPr lang="vi-VN" sz="2000" b="1" smtClean="0">
                <a:solidFill>
                  <a:srgbClr val="FF0000"/>
                </a:solidFill>
                <a:latin typeface="Times New Roman" pitchFamily="18" charset="0"/>
                <a:ea typeface="Calibri" panose="020F0502020204030204" pitchFamily="34" charset="0"/>
                <a:cs typeface="Times New Roman" pitchFamily="18" charset="0"/>
              </a:rPr>
              <a:t>nhóm</a:t>
            </a:r>
            <a:r>
              <a:rPr lang="nl-NL" sz="2000" b="1" smtClean="0">
                <a:solidFill>
                  <a:srgbClr val="FF0000"/>
                </a:solidFill>
                <a:latin typeface="Times New Roman" pitchFamily="18" charset="0"/>
                <a:ea typeface="Calibri" panose="020F0502020204030204" pitchFamily="34" charset="0"/>
                <a:cs typeface="Times New Roman" pitchFamily="18" charset="0"/>
              </a:rPr>
              <a:t> kể lại câu chuyện của bạn Nam và trả lời câu hỏi:</a:t>
            </a:r>
            <a:endParaRPr lang="en-US" sz="2000" b="1" dirty="0">
              <a:solidFill>
                <a:srgbClr val="FF0000"/>
              </a:solidFill>
              <a:latin typeface="Times New Roman" pitchFamily="18" charset="0"/>
              <a:cs typeface="Times New Roman" pitchFamily="18" charset="0"/>
            </a:endParaRPr>
          </a:p>
        </p:txBody>
      </p:sp>
      <p:pic>
        <p:nvPicPr>
          <p:cNvPr id="46" name="Picture 45"/>
          <p:cNvPicPr/>
          <p:nvPr/>
        </p:nvPicPr>
        <p:blipFill>
          <a:blip r:embed="rId20" cstate="print">
            <a:extLst>
              <a:ext uri="{28A0092B-C50C-407E-A947-70E740481C1C}">
                <a14:useLocalDpi xmlns="" xmlns:a14="http://schemas.microsoft.com/office/drawing/2010/main" val="0"/>
              </a:ext>
            </a:extLst>
          </a:blip>
          <a:stretch>
            <a:fillRect/>
          </a:stretch>
        </p:blipFill>
        <p:spPr>
          <a:xfrm>
            <a:off x="533400" y="3200400"/>
            <a:ext cx="3733800" cy="3657600"/>
          </a:xfrm>
          <a:prstGeom prst="rect">
            <a:avLst/>
          </a:prstGeom>
        </p:spPr>
      </p:pic>
      <p:sp>
        <p:nvSpPr>
          <p:cNvPr id="48" name="Cloud Callout 47"/>
          <p:cNvSpPr/>
          <p:nvPr/>
        </p:nvSpPr>
        <p:spPr>
          <a:xfrm>
            <a:off x="4495800" y="3200400"/>
            <a:ext cx="4191000" cy="3429000"/>
          </a:xfrm>
          <a:prstGeom prst="cloudCallout">
            <a:avLst>
              <a:gd name="adj1" fmla="val -51770"/>
              <a:gd name="adj2" fmla="val 56808"/>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000" b="1" i="1" smtClean="0">
                <a:solidFill>
                  <a:schemeClr val="tx1"/>
                </a:solidFill>
                <a:latin typeface="Times New Roman" pitchFamily="18" charset="0"/>
                <a:cs typeface="Times New Roman" pitchFamily="18" charset="0"/>
              </a:rPr>
              <a:t>- Nam </a:t>
            </a:r>
            <a:r>
              <a:rPr lang="en-US" sz="2000" b="1" i="1" dirty="0">
                <a:solidFill>
                  <a:schemeClr val="tx1"/>
                </a:solidFill>
                <a:latin typeface="Times New Roman" pitchFamily="18" charset="0"/>
                <a:cs typeface="Times New Roman" pitchFamily="18" charset="0"/>
              </a:rPr>
              <a:t>đã nói với bố mẹ </a:t>
            </a:r>
            <a:r>
              <a:rPr lang="en-US" sz="2000" b="1" i="1" dirty="0" err="1">
                <a:solidFill>
                  <a:schemeClr val="tx1"/>
                </a:solidFill>
                <a:latin typeface="Times New Roman" pitchFamily="18" charset="0"/>
                <a:cs typeface="Times New Roman" pitchFamily="18" charset="0"/>
              </a:rPr>
              <a:t>điều</a:t>
            </a:r>
            <a:r>
              <a:rPr lang="en-US" sz="2000" b="1" i="1" dirty="0">
                <a:solidFill>
                  <a:schemeClr val="tx1"/>
                </a:solidFill>
                <a:latin typeface="Times New Roman" pitchFamily="18" charset="0"/>
                <a:cs typeface="Times New Roman" pitchFamily="18" charset="0"/>
              </a:rPr>
              <a:t> gì? Vì </a:t>
            </a:r>
            <a:r>
              <a:rPr lang="en-US" sz="2000" b="1" i="1" dirty="0" err="1">
                <a:solidFill>
                  <a:schemeClr val="tx1"/>
                </a:solidFill>
                <a:latin typeface="Times New Roman" pitchFamily="18" charset="0"/>
                <a:cs typeface="Times New Roman" pitchFamily="18" charset="0"/>
              </a:rPr>
              <a:t>sao</a:t>
            </a:r>
            <a:r>
              <a:rPr lang="en-US" sz="2000" b="1" i="1" smtClean="0">
                <a:solidFill>
                  <a:schemeClr val="tx1"/>
                </a:solidFill>
                <a:latin typeface="Times New Roman" pitchFamily="18" charset="0"/>
                <a:cs typeface="Times New Roman" pitchFamily="18" charset="0"/>
              </a:rPr>
              <a:t>?</a:t>
            </a:r>
            <a:r>
              <a:rPr lang="vi-VN" sz="2000" b="1" i="1" smtClean="0">
                <a:solidFill>
                  <a:schemeClr val="tx1"/>
                </a:solidFill>
                <a:latin typeface="Times New Roman" pitchFamily="18" charset="0"/>
                <a:cs typeface="Times New Roman" pitchFamily="18" charset="0"/>
              </a:rPr>
              <a:t> </a:t>
            </a:r>
            <a:endParaRPr lang="en-US" sz="2000" b="1" i="1" smtClean="0">
              <a:solidFill>
                <a:schemeClr val="tx1"/>
              </a:solidFill>
              <a:latin typeface="Times New Roman" pitchFamily="18" charset="0"/>
              <a:cs typeface="Times New Roman" pitchFamily="18" charset="0"/>
            </a:endParaRPr>
          </a:p>
          <a:p>
            <a:pPr algn="just">
              <a:lnSpc>
                <a:spcPct val="150000"/>
              </a:lnSpc>
            </a:pPr>
            <a:r>
              <a:rPr lang="en-US" sz="2000" b="1" i="1" smtClean="0">
                <a:solidFill>
                  <a:schemeClr val="tx1"/>
                </a:solidFill>
                <a:latin typeface="Times New Roman" pitchFamily="18" charset="0"/>
                <a:cs typeface="Times New Roman" pitchFamily="18" charset="0"/>
              </a:rPr>
              <a:t>- Gia đinh Nam sẽ làm gì để giữ vệ  sinh nhà ở?</a:t>
            </a:r>
            <a:endParaRPr lang="vi-VN" sz="2000" b="1" i="1" dirty="0" smtClean="0">
              <a:solidFill>
                <a:schemeClr val="tx1"/>
              </a:solidFill>
              <a:latin typeface="Times New Roman" pitchFamily="18" charset="0"/>
              <a:cs typeface="Times New Roman" pitchFamily="18" charset="0"/>
            </a:endParaRPr>
          </a:p>
        </p:txBody>
      </p:sp>
      <p:sp>
        <p:nvSpPr>
          <p:cNvPr id="15" name="TextBox 14"/>
          <p:cNvSpPr txBox="1"/>
          <p:nvPr/>
        </p:nvSpPr>
        <p:spPr>
          <a:xfrm>
            <a:off x="2057400" y="304800"/>
            <a:ext cx="5943600" cy="523220"/>
          </a:xfrm>
          <a:prstGeom prst="rect">
            <a:avLst/>
          </a:prstGeom>
          <a:noFill/>
        </p:spPr>
        <p:txBody>
          <a:bodyPr wrap="square" rtlCol="0">
            <a:spAutoFit/>
          </a:bodyPr>
          <a:lstStyle/>
          <a:p>
            <a:r>
              <a:rPr lang="en-US" sz="2800" b="1" i="1" smtClean="0">
                <a:solidFill>
                  <a:srgbClr val="FF0000"/>
                </a:solidFill>
                <a:latin typeface="Times New Roman" pitchFamily="18" charset="0"/>
                <a:cs typeface="Times New Roman" pitchFamily="18" charset="0"/>
              </a:rPr>
              <a:t>Thứ  Bảy ngày 8 tháng 10 năm 2022</a:t>
            </a:r>
            <a:endParaRPr lang="en-US" sz="2800" b="1" i="1">
              <a:solidFill>
                <a:srgbClr val="FF0000"/>
              </a:solidFill>
              <a:latin typeface="Times New Roman" pitchFamily="18" charset="0"/>
              <a:cs typeface="Times New Roman" pitchFamily="18" charset="0"/>
            </a:endParaRPr>
          </a:p>
        </p:txBody>
      </p:sp>
      <p:sp>
        <p:nvSpPr>
          <p:cNvPr id="16" name="TextBox 15"/>
          <p:cNvSpPr txBox="1"/>
          <p:nvPr/>
        </p:nvSpPr>
        <p:spPr>
          <a:xfrm>
            <a:off x="1143000" y="838200"/>
            <a:ext cx="7010400" cy="523220"/>
          </a:xfrm>
          <a:prstGeom prst="rect">
            <a:avLst/>
          </a:prstGeom>
          <a:noFill/>
        </p:spPr>
        <p:txBody>
          <a:bodyPr wrap="square" rtlCol="0">
            <a:spAutoFit/>
          </a:bodyPr>
          <a:lstStyle/>
          <a:p>
            <a:pPr algn="ctr"/>
            <a:r>
              <a:rPr lang="en-US" sz="2000" b="1" u="sng" smtClean="0">
                <a:solidFill>
                  <a:srgbClr val="00B050"/>
                </a:solidFill>
                <a:latin typeface="Times New Roman" pitchFamily="18" charset="0"/>
                <a:cs typeface="Times New Roman" pitchFamily="18" charset="0"/>
              </a:rPr>
              <a:t>Tự nhiên và xã hội</a:t>
            </a:r>
            <a:r>
              <a:rPr lang="en-US" sz="2000" b="1" smtClean="0">
                <a:solidFill>
                  <a:srgbClr val="00B050"/>
                </a:solidFill>
                <a:latin typeface="Times New Roman" pitchFamily="18" charset="0"/>
                <a:cs typeface="Times New Roman" pitchFamily="18" charset="0"/>
              </a:rPr>
              <a:t>: </a:t>
            </a:r>
            <a:r>
              <a:rPr lang="en-US" sz="2800" b="1" smtClean="0">
                <a:solidFill>
                  <a:srgbClr val="00B050"/>
                </a:solidFill>
                <a:latin typeface="Times New Roman" pitchFamily="18" charset="0"/>
                <a:cs typeface="Times New Roman" pitchFamily="18" charset="0"/>
              </a:rPr>
              <a:t>Giữ vệ sinh xung quanh nhà</a:t>
            </a:r>
            <a:endParaRPr lang="en-US" sz="2800" b="1">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900" decel="100000" fill="hold"/>
                                        <p:tgtEl>
                                          <p:spTgt spid="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900" decel="100000" fill="hold"/>
                                        <p:tgtEl>
                                          <p:spTgt spid="4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11539" y="6251743"/>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sp>
        <p:nvSpPr>
          <p:cNvPr id="2" name="Rectangle 1"/>
          <p:cNvSpPr/>
          <p:nvPr/>
        </p:nvSpPr>
        <p:spPr>
          <a:xfrm>
            <a:off x="5486400" y="1066800"/>
            <a:ext cx="2844130" cy="5037686"/>
          </a:xfrm>
          <a:prstGeom prst="rect">
            <a:avLst/>
          </a:prstGeom>
        </p:spPr>
        <p:txBody>
          <a:bodyPr wrap="square" lIns="51206" tIns="25603" rIns="51206" bIns="25603">
            <a:spAutoFit/>
          </a:bodyPr>
          <a:lstStyle/>
          <a:p>
            <a:pPr algn="just">
              <a:lnSpc>
                <a:spcPct val="150000"/>
              </a:lnSpc>
              <a:spcBef>
                <a:spcPts val="168"/>
              </a:spcBef>
              <a:spcAft>
                <a:spcPts val="168"/>
              </a:spcAft>
            </a:pPr>
            <a:r>
              <a:rPr lang="nl-NL" sz="2400" b="1" dirty="0" smtClean="0">
                <a:solidFill>
                  <a:srgbClr val="FF0000"/>
                </a:solidFill>
                <a:latin typeface="Times New Roman" pitchFamily="18" charset="0"/>
                <a:ea typeface="Calibri" panose="020F0502020204030204" pitchFamily="34" charset="0"/>
                <a:cs typeface="Times New Roman" pitchFamily="18" charset="0"/>
              </a:rPr>
              <a:t>Hình 1: </a:t>
            </a:r>
            <a:r>
              <a:rPr lang="nl-NL" sz="2400" dirty="0" smtClean="0">
                <a:solidFill>
                  <a:srgbClr val="000000"/>
                </a:solidFill>
                <a:latin typeface="Times New Roman" pitchFamily="18" charset="0"/>
                <a:ea typeface="Calibri" panose="020F0502020204030204" pitchFamily="34" charset="0"/>
                <a:cs typeface="Times New Roman" pitchFamily="18" charset="0"/>
              </a:rPr>
              <a:t>Buổi trưa, trên đường đi học về, bạn Nam thấy trước cổng nhà có một đống rác rất lớn, xung quanh có chuột và gián đang bò và bốc mùi hôi lên rất khó chịu.</a:t>
            </a:r>
            <a:endParaRPr lang="en-US" sz="2400" dirty="0">
              <a:latin typeface="Times New Roman" pitchFamily="18" charset="0"/>
              <a:ea typeface="Calibri" panose="020F0502020204030204" pitchFamily="34" charset="0"/>
              <a:cs typeface="Times New Roman" pitchFamily="18" charset="0"/>
            </a:endParaRPr>
          </a:p>
        </p:txBody>
      </p:sp>
      <p:pic>
        <p:nvPicPr>
          <p:cNvPr id="5" name="Picture 4"/>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685800" y="990600"/>
            <a:ext cx="4648200" cy="4953000"/>
          </a:xfrm>
          <a:prstGeom prst="rect">
            <a:avLst/>
          </a:prstGeom>
        </p:spPr>
      </p:pic>
    </p:spTree>
    <p:extLst>
      <p:ext uri="{BB962C8B-B14F-4D97-AF65-F5344CB8AC3E}">
        <p14:creationId xmlns="" xmlns:p14="http://schemas.microsoft.com/office/powerpoint/2010/main" val="250122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11539" y="6251743"/>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sp>
        <p:nvSpPr>
          <p:cNvPr id="2" name="Rectangle 1"/>
          <p:cNvSpPr/>
          <p:nvPr/>
        </p:nvSpPr>
        <p:spPr>
          <a:xfrm>
            <a:off x="1049844" y="4237169"/>
            <a:ext cx="7561695" cy="2267697"/>
          </a:xfrm>
          <a:prstGeom prst="rect">
            <a:avLst/>
          </a:prstGeom>
        </p:spPr>
        <p:txBody>
          <a:bodyPr wrap="square" lIns="51206" tIns="25603" rIns="51206" bIns="25603">
            <a:spAutoFit/>
          </a:bodyPr>
          <a:lstStyle/>
          <a:p>
            <a:pPr algn="just">
              <a:lnSpc>
                <a:spcPct val="150000"/>
              </a:lnSpc>
              <a:spcBef>
                <a:spcPts val="168"/>
              </a:spcBef>
              <a:spcAft>
                <a:spcPts val="168"/>
              </a:spcAft>
            </a:pPr>
            <a:r>
              <a:rPr lang="nl-NL"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Hình </a:t>
            </a:r>
            <a:r>
              <a:rPr lang="vi-VN"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nl-NL" sz="2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2400" dirty="0">
                <a:solidFill>
                  <a:srgbClr val="000000"/>
                </a:solidFill>
                <a:ea typeface="Calibri" panose="020F0502020204030204" pitchFamily="34" charset="0"/>
                <a:cs typeface="Arial" panose="020B0604020202020204" pitchFamily="34" charset="0"/>
              </a:rPr>
              <a:t>Buổi chiều, trên đường đi đá bóng, bạn Nam đọc được bản tin của khu phố với nội dung kêu gọi mọi người dân cùng thực hiện những việc làm để giữ vệ sinh nhà </a:t>
            </a:r>
            <a:r>
              <a:rPr lang="vi-VN" sz="2400" dirty="0" smtClean="0">
                <a:solidFill>
                  <a:srgbClr val="000000"/>
                </a:solidFill>
                <a:ea typeface="Calibri" panose="020F0502020204030204" pitchFamily="34" charset="0"/>
                <a:cs typeface="Arial" panose="020B0604020202020204" pitchFamily="34" charset="0"/>
              </a:rPr>
              <a:t>ở.</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2531141" y="1019912"/>
            <a:ext cx="4505327" cy="3217257"/>
          </a:xfrm>
          <a:prstGeom prst="rect">
            <a:avLst/>
          </a:prstGeom>
        </p:spPr>
      </p:pic>
    </p:spTree>
    <p:extLst>
      <p:ext uri="{BB962C8B-B14F-4D97-AF65-F5344CB8AC3E}">
        <p14:creationId xmlns="" xmlns:p14="http://schemas.microsoft.com/office/powerpoint/2010/main" val="1946063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11539" y="6251743"/>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sp>
        <p:nvSpPr>
          <p:cNvPr id="2" name="Rectangle 1"/>
          <p:cNvSpPr/>
          <p:nvPr/>
        </p:nvSpPr>
        <p:spPr>
          <a:xfrm>
            <a:off x="1049843" y="4780032"/>
            <a:ext cx="7561695" cy="1093338"/>
          </a:xfrm>
          <a:prstGeom prst="rect">
            <a:avLst/>
          </a:prstGeom>
        </p:spPr>
        <p:txBody>
          <a:bodyPr wrap="square" lIns="51206" tIns="25603" rIns="51206" bIns="25603">
            <a:spAutoFit/>
          </a:bodyPr>
          <a:lstStyle/>
          <a:p>
            <a:pPr algn="just">
              <a:lnSpc>
                <a:spcPct val="150000"/>
              </a:lnSpc>
              <a:spcBef>
                <a:spcPts val="168"/>
              </a:spcBef>
              <a:spcAft>
                <a:spcPts val="168"/>
              </a:spcAft>
            </a:pPr>
            <a:r>
              <a:rPr lang="nl-NL" sz="2400" b="1" dirty="0" smtClean="0">
                <a:solidFill>
                  <a:srgbClr val="FF0000"/>
                </a:solidFill>
                <a:latin typeface="Times New Roman" pitchFamily="18" charset="0"/>
                <a:ea typeface="Calibri" panose="020F0502020204030204" pitchFamily="34" charset="0"/>
                <a:cs typeface="Times New Roman" pitchFamily="18" charset="0"/>
              </a:rPr>
              <a:t>Hình </a:t>
            </a:r>
            <a:r>
              <a:rPr lang="vi-VN" sz="2400" b="1" dirty="0" smtClean="0">
                <a:solidFill>
                  <a:srgbClr val="FF0000"/>
                </a:solidFill>
                <a:latin typeface="Times New Roman" pitchFamily="18" charset="0"/>
                <a:ea typeface="Calibri" panose="020F0502020204030204" pitchFamily="34" charset="0"/>
                <a:cs typeface="Times New Roman" pitchFamily="18" charset="0"/>
              </a:rPr>
              <a:t>3</a:t>
            </a:r>
            <a:r>
              <a:rPr lang="nl-NL" sz="2400" b="1" dirty="0" smtClean="0">
                <a:solidFill>
                  <a:srgbClr val="FF0000"/>
                </a:solidFill>
                <a:latin typeface="Times New Roman" pitchFamily="18" charset="0"/>
                <a:ea typeface="Calibri" panose="020F0502020204030204" pitchFamily="34" charset="0"/>
                <a:cs typeface="Times New Roman" pitchFamily="18" charset="0"/>
              </a:rPr>
              <a:t>: </a:t>
            </a:r>
            <a:r>
              <a:rPr lang="vi-VN" sz="2400" b="1" dirty="0">
                <a:solidFill>
                  <a:srgbClr val="000000"/>
                </a:solidFill>
                <a:latin typeface="+mj-lt"/>
                <a:ea typeface="Calibri" panose="020F0502020204030204" pitchFamily="34" charset="0"/>
                <a:cs typeface="Times New Roman" pitchFamily="18" charset="0"/>
              </a:rPr>
              <a:t>Buổi tối, trong lúc ngồi ăn, bạn Nam đề xuất với bố mẹ làm thế nào để cổng nhà mình không còn rác nữa. </a:t>
            </a:r>
            <a:endParaRPr lang="en-US" sz="2400" b="1" dirty="0">
              <a:latin typeface="+mj-lt"/>
              <a:ea typeface="Calibri" panose="020F0502020204030204" pitchFamily="34" charset="0"/>
              <a:cs typeface="Times New Roman" pitchFamily="18" charset="0"/>
            </a:endParaRPr>
          </a:p>
        </p:txBody>
      </p:sp>
      <p:pic>
        <p:nvPicPr>
          <p:cNvPr id="5" name="Picture 4"/>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2453279" y="995508"/>
            <a:ext cx="4754824" cy="3784525"/>
          </a:xfrm>
          <a:prstGeom prst="rect">
            <a:avLst/>
          </a:prstGeom>
        </p:spPr>
      </p:pic>
    </p:spTree>
    <p:extLst>
      <p:ext uri="{BB962C8B-B14F-4D97-AF65-F5344CB8AC3E}">
        <p14:creationId xmlns="" xmlns:p14="http://schemas.microsoft.com/office/powerpoint/2010/main" val="307742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pic>
        <p:nvPicPr>
          <p:cNvPr id="5" name="Picture 4"/>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811457" y="1059626"/>
            <a:ext cx="3909421" cy="3784525"/>
          </a:xfrm>
          <a:prstGeom prst="rect">
            <a:avLst/>
          </a:prstGeom>
        </p:spPr>
      </p:pic>
      <p:pic>
        <p:nvPicPr>
          <p:cNvPr id="12" name="Picture 12"/>
          <p:cNvPicPr>
            <a:picLocks noChangeAspect="1"/>
          </p:cNvPicPr>
          <p:nvPr/>
        </p:nvPicPr>
        <p:blipFill>
          <a:blip r:embed="rId21" cstate="print">
            <a:extLst>
              <a:ext uri="{28A0092B-C50C-407E-A947-70E740481C1C}">
                <a14:useLocalDpi xmlns="" xmlns:a14="http://schemas.microsoft.com/office/drawing/2010/main" val="0"/>
              </a:ext>
              <a:ext uri="{96DAC541-7B7A-43D3-8B79-37D633B846F1}">
                <asvg:svgBlip xmlns:asvg="http://schemas.microsoft.com/office/drawing/2016/SVG/main" xmlns="" r:embed="rId22"/>
              </a:ext>
            </a:extLst>
          </a:blip>
          <a:srcRect/>
          <a:stretch>
            <a:fillRect/>
          </a:stretch>
        </p:blipFill>
        <p:spPr>
          <a:xfrm>
            <a:off x="6515100" y="1075548"/>
            <a:ext cx="952500" cy="1367430"/>
          </a:xfrm>
          <a:prstGeom prst="rect">
            <a:avLst/>
          </a:prstGeom>
        </p:spPr>
      </p:pic>
      <p:sp>
        <p:nvSpPr>
          <p:cNvPr id="7" name="Rectangle 6"/>
          <p:cNvSpPr/>
          <p:nvPr/>
        </p:nvSpPr>
        <p:spPr>
          <a:xfrm>
            <a:off x="4898519" y="2541492"/>
            <a:ext cx="3931333" cy="1093338"/>
          </a:xfrm>
          <a:prstGeom prst="rect">
            <a:avLst/>
          </a:prstGeom>
        </p:spPr>
        <p:txBody>
          <a:bodyPr wrap="square" lIns="51206" tIns="25603" rIns="51206" bIns="25603">
            <a:spAutoFit/>
          </a:bodyPr>
          <a:lstStyle/>
          <a:p>
            <a:pPr algn="just">
              <a:lnSpc>
                <a:spcPct val="150000"/>
              </a:lnSpc>
            </a:pPr>
            <a:r>
              <a:rPr lang="nl-NL" sz="2400" b="1" dirty="0">
                <a:solidFill>
                  <a:srgbClr val="FF0000"/>
                </a:solidFill>
                <a:latin typeface="Times New Roman" pitchFamily="18" charset="0"/>
                <a:ea typeface="Calibri" panose="020F0502020204030204" pitchFamily="34" charset="0"/>
                <a:cs typeface="Times New Roman" pitchFamily="18" charset="0"/>
              </a:rPr>
              <a:t>Gia đình Nam sẽ làm gì để giữ vệ sinh xung quanh nhà?</a:t>
            </a:r>
            <a:endParaRPr lang="en-US" sz="2400" b="1" dirty="0">
              <a:solidFill>
                <a:srgbClr val="FF0000"/>
              </a:solidFill>
              <a:latin typeface="Times New Roman" pitchFamily="18" charset="0"/>
              <a:cs typeface="Times New Roman" pitchFamily="18" charset="0"/>
            </a:endParaRPr>
          </a:p>
        </p:txBody>
      </p:sp>
      <p:sp>
        <p:nvSpPr>
          <p:cNvPr id="8" name="Right Arrow 7"/>
          <p:cNvSpPr/>
          <p:nvPr/>
        </p:nvSpPr>
        <p:spPr>
          <a:xfrm>
            <a:off x="675157" y="5331373"/>
            <a:ext cx="624178" cy="55880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5" name="Rounded Rectangle 14"/>
          <p:cNvSpPr/>
          <p:nvPr/>
        </p:nvSpPr>
        <p:spPr>
          <a:xfrm>
            <a:off x="1403741" y="5024757"/>
            <a:ext cx="7426110" cy="1256683"/>
          </a:xfrm>
          <a:prstGeom prst="roundRect">
            <a:avLst/>
          </a:prstGeom>
          <a:solidFill>
            <a:schemeClr val="bg1"/>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vi-VN" sz="2200" dirty="0">
                <a:solidFill>
                  <a:schemeClr val="tx1"/>
                </a:solidFill>
                <a:latin typeface="+mj-lt"/>
                <a:cs typeface="Arial" panose="020B0604020202020204" pitchFamily="34" charset="0"/>
              </a:rPr>
              <a:t>Gia đình Nam sẽ vận động mọi người để rác đúng nơi quy định để giữ vệ sinh xung quanh nhà.</a:t>
            </a:r>
            <a:endParaRPr lang="en-US" sz="2200" dirty="0">
              <a:solidFill>
                <a:schemeClr val="tx1"/>
              </a:solidFill>
              <a:latin typeface="+mj-lt"/>
              <a:cs typeface="Arial" panose="020B0604020202020204" pitchFamily="34" charset="0"/>
            </a:endParaRPr>
          </a:p>
        </p:txBody>
      </p:sp>
    </p:spTree>
    <p:extLst>
      <p:ext uri="{BB962C8B-B14F-4D97-AF65-F5344CB8AC3E}">
        <p14:creationId xmlns="" xmlns:p14="http://schemas.microsoft.com/office/powerpoint/2010/main" val="274189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8100448" y="2548644"/>
            <a:ext cx="1835517" cy="1272625"/>
          </a:xfrm>
          <a:prstGeom prst="rect">
            <a:avLst/>
          </a:prstGeom>
        </p:spPr>
      </p:pic>
      <p:pic>
        <p:nvPicPr>
          <p:cNvPr id="3" name="Picture 3"/>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181100" y="5789707"/>
            <a:ext cx="11326870" cy="5229238"/>
          </a:xfrm>
          <a:prstGeom prst="rect">
            <a:avLst/>
          </a:prstGeom>
        </p:spPr>
      </p:pic>
      <p:pic>
        <p:nvPicPr>
          <p:cNvPr id="4" name="Picture 4"/>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181940" y="3832417"/>
            <a:ext cx="1108907" cy="2392463"/>
          </a:xfrm>
          <a:prstGeom prst="rect">
            <a:avLst/>
          </a:prstGeom>
        </p:spPr>
      </p:pic>
      <p:pic>
        <p:nvPicPr>
          <p:cNvPr id="5" name="Picture 5"/>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306814" y="6324753"/>
            <a:ext cx="415073" cy="350737"/>
          </a:xfrm>
          <a:prstGeom prst="rect">
            <a:avLst/>
          </a:prstGeom>
        </p:spPr>
      </p:pic>
      <p:pic>
        <p:nvPicPr>
          <p:cNvPr id="6" name="Picture 6"/>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8372011" y="6089959"/>
            <a:ext cx="515279" cy="435411"/>
          </a:xfrm>
          <a:prstGeom prst="rect">
            <a:avLst/>
          </a:prstGeom>
        </p:spPr>
      </p:pic>
      <p:pic>
        <p:nvPicPr>
          <p:cNvPr id="7" name="Picture 7"/>
          <p:cNvPicPr>
            <a:picLocks noChangeAspect="1"/>
          </p:cNvPicPr>
          <p:nvPr/>
        </p:nvPicPr>
        <p:blipFill>
          <a:blip r:embed="rId11"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2747177" y="5950986"/>
            <a:ext cx="328929" cy="277945"/>
          </a:xfrm>
          <a:prstGeom prst="rect">
            <a:avLst/>
          </a:prstGeom>
        </p:spPr>
      </p:pic>
      <p:pic>
        <p:nvPicPr>
          <p:cNvPr id="8" name="Picture 8"/>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5200131" y="6228931"/>
            <a:ext cx="474832" cy="401233"/>
          </a:xfrm>
          <a:prstGeom prst="rect">
            <a:avLst/>
          </a:prstGeom>
        </p:spPr>
      </p:pic>
      <p:pic>
        <p:nvPicPr>
          <p:cNvPr id="9" name="Picture 9"/>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685282" y="1069956"/>
            <a:ext cx="2204755" cy="1528629"/>
          </a:xfrm>
          <a:prstGeom prst="rect">
            <a:avLst/>
          </a:prstGeom>
        </p:spPr>
      </p:pic>
      <p:pic>
        <p:nvPicPr>
          <p:cNvPr id="10" name="Picture 10"/>
          <p:cNvPicPr>
            <a:picLocks noChangeAspect="1"/>
          </p:cNvPicPr>
          <p:nvPr/>
        </p:nvPicPr>
        <p:blipFill>
          <a:blip r:embed="rId13" cstate="print">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a:off x="417095" y="380672"/>
            <a:ext cx="728564" cy="971418"/>
          </a:xfrm>
          <a:prstGeom prst="rect">
            <a:avLst/>
          </a:prstGeom>
        </p:spPr>
      </p:pic>
      <p:grpSp>
        <p:nvGrpSpPr>
          <p:cNvPr id="11" name="Group 11"/>
          <p:cNvGrpSpPr/>
          <p:nvPr/>
        </p:nvGrpSpPr>
        <p:grpSpPr>
          <a:xfrm>
            <a:off x="1408885" y="1834271"/>
            <a:ext cx="6560646" cy="3671133"/>
            <a:chOff x="0" y="0"/>
            <a:chExt cx="13676953" cy="4787801"/>
          </a:xfrm>
        </p:grpSpPr>
        <p:sp>
          <p:nvSpPr>
            <p:cNvPr id="12" name="Freeform 12"/>
            <p:cNvSpPr/>
            <p:nvPr/>
          </p:nvSpPr>
          <p:spPr>
            <a:xfrm>
              <a:off x="-1" y="0"/>
              <a:ext cx="13684612" cy="4787802"/>
            </a:xfrm>
            <a:custGeom>
              <a:avLst/>
              <a:gdLst/>
              <a:ahLst/>
              <a:cxnLst/>
              <a:rect l="l" t="t" r="r" b="b"/>
              <a:pathLst>
                <a:path w="13684612" h="4787802">
                  <a:moveTo>
                    <a:pt x="13178173" y="4770882"/>
                  </a:moveTo>
                  <a:cubicBezTo>
                    <a:pt x="13178173" y="4770882"/>
                    <a:pt x="12941178" y="4760913"/>
                    <a:pt x="12579039" y="4774357"/>
                  </a:cubicBezTo>
                  <a:cubicBezTo>
                    <a:pt x="12216900" y="4787802"/>
                    <a:pt x="490924" y="4787802"/>
                    <a:pt x="490924" y="4787802"/>
                  </a:cubicBezTo>
                  <a:cubicBezTo>
                    <a:pt x="245502" y="4787802"/>
                    <a:pt x="32509" y="4690533"/>
                    <a:pt x="31032" y="4530420"/>
                  </a:cubicBezTo>
                  <a:cubicBezTo>
                    <a:pt x="31032" y="4530420"/>
                    <a:pt x="0" y="29399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2732414"/>
                    <a:pt x="13675856" y="3830832"/>
                  </a:cubicBezTo>
                  <a:cubicBezTo>
                    <a:pt x="13684612" y="4124134"/>
                    <a:pt x="13638065" y="4457205"/>
                    <a:pt x="13638065" y="4457205"/>
                  </a:cubicBezTo>
                  <a:cubicBezTo>
                    <a:pt x="13635099" y="4637230"/>
                    <a:pt x="13423596" y="4770882"/>
                    <a:pt x="13178173" y="4770882"/>
                  </a:cubicBezTo>
                  <a:close/>
                </a:path>
              </a:pathLst>
            </a:custGeom>
            <a:solidFill>
              <a:srgbClr val="98C8BB"/>
            </a:solidFill>
          </p:spPr>
        </p:sp>
      </p:grpSp>
      <p:grpSp>
        <p:nvGrpSpPr>
          <p:cNvPr id="13" name="Group 13"/>
          <p:cNvGrpSpPr/>
          <p:nvPr/>
        </p:nvGrpSpPr>
        <p:grpSpPr>
          <a:xfrm>
            <a:off x="1519473" y="1731177"/>
            <a:ext cx="6367228" cy="3628224"/>
            <a:chOff x="0" y="0"/>
            <a:chExt cx="13676953" cy="4787801"/>
          </a:xfrm>
        </p:grpSpPr>
        <p:sp>
          <p:nvSpPr>
            <p:cNvPr id="14" name="Freeform 14"/>
            <p:cNvSpPr/>
            <p:nvPr/>
          </p:nvSpPr>
          <p:spPr>
            <a:xfrm>
              <a:off x="-1" y="0"/>
              <a:ext cx="13684612" cy="4787802"/>
            </a:xfrm>
            <a:custGeom>
              <a:avLst/>
              <a:gdLst/>
              <a:ahLst/>
              <a:cxnLst/>
              <a:rect l="l" t="t" r="r" b="b"/>
              <a:pathLst>
                <a:path w="13684612" h="4787802">
                  <a:moveTo>
                    <a:pt x="13178173" y="4770882"/>
                  </a:moveTo>
                  <a:cubicBezTo>
                    <a:pt x="13178173" y="4770882"/>
                    <a:pt x="12941178" y="4760913"/>
                    <a:pt x="12579039" y="4774357"/>
                  </a:cubicBezTo>
                  <a:cubicBezTo>
                    <a:pt x="12216900" y="4787802"/>
                    <a:pt x="490924" y="4787802"/>
                    <a:pt x="490924" y="4787802"/>
                  </a:cubicBezTo>
                  <a:cubicBezTo>
                    <a:pt x="245502" y="4787802"/>
                    <a:pt x="32509" y="4690533"/>
                    <a:pt x="31032" y="4530420"/>
                  </a:cubicBezTo>
                  <a:cubicBezTo>
                    <a:pt x="31032" y="4530420"/>
                    <a:pt x="0" y="29399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131626" y="0"/>
                    <a:pt x="13131626" y="0"/>
                  </a:cubicBezTo>
                  <a:cubicBezTo>
                    <a:pt x="13443526" y="0"/>
                    <a:pt x="13676954" y="101069"/>
                    <a:pt x="13669097" y="303616"/>
                  </a:cubicBezTo>
                  <a:cubicBezTo>
                    <a:pt x="13669097" y="303616"/>
                    <a:pt x="13667102" y="2732414"/>
                    <a:pt x="13675856" y="3830832"/>
                  </a:cubicBezTo>
                  <a:cubicBezTo>
                    <a:pt x="13684612" y="4124134"/>
                    <a:pt x="13638065" y="4457205"/>
                    <a:pt x="13638065" y="4457205"/>
                  </a:cubicBezTo>
                  <a:cubicBezTo>
                    <a:pt x="13635099" y="4637230"/>
                    <a:pt x="13423596" y="4770882"/>
                    <a:pt x="13178173" y="4770882"/>
                  </a:cubicBezTo>
                  <a:close/>
                </a:path>
              </a:pathLst>
            </a:custGeom>
            <a:solidFill>
              <a:srgbClr val="FFE2A3"/>
            </a:solidFill>
          </p:spPr>
        </p:sp>
      </p:grpSp>
      <p:pic>
        <p:nvPicPr>
          <p:cNvPr id="15" name="Picture 15"/>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122360" y="3608824"/>
            <a:ext cx="1551894" cy="2708365"/>
          </a:xfrm>
          <a:prstGeom prst="rect">
            <a:avLst/>
          </a:prstGeom>
        </p:spPr>
      </p:pic>
      <p:grpSp>
        <p:nvGrpSpPr>
          <p:cNvPr id="16" name="Group 16"/>
          <p:cNvGrpSpPr/>
          <p:nvPr/>
        </p:nvGrpSpPr>
        <p:grpSpPr>
          <a:xfrm>
            <a:off x="2146554" y="871873"/>
            <a:ext cx="5114753" cy="1058105"/>
            <a:chOff x="0" y="0"/>
            <a:chExt cx="12237028" cy="1898635"/>
          </a:xfrm>
        </p:grpSpPr>
        <p:sp>
          <p:nvSpPr>
            <p:cNvPr id="17" name="Freeform 17"/>
            <p:cNvSpPr/>
            <p:nvPr/>
          </p:nvSpPr>
          <p:spPr>
            <a:xfrm>
              <a:off x="-1" y="0"/>
              <a:ext cx="12244687" cy="1898635"/>
            </a:xfrm>
            <a:custGeom>
              <a:avLst/>
              <a:gdLst/>
              <a:ahLst/>
              <a:cxnLst/>
              <a:rect l="l" t="t" r="r" b="b"/>
              <a:pathLst>
                <a:path w="12244687" h="1898635">
                  <a:moveTo>
                    <a:pt x="11738248" y="1881717"/>
                  </a:moveTo>
                  <a:cubicBezTo>
                    <a:pt x="11738248" y="1881717"/>
                    <a:pt x="11501252" y="1871747"/>
                    <a:pt x="11139113" y="1885191"/>
                  </a:cubicBezTo>
                  <a:cubicBezTo>
                    <a:pt x="10776975" y="1898635"/>
                    <a:pt x="490924" y="1898635"/>
                    <a:pt x="490924" y="1898635"/>
                  </a:cubicBezTo>
                  <a:cubicBezTo>
                    <a:pt x="245502" y="1898635"/>
                    <a:pt x="32509" y="1801367"/>
                    <a:pt x="31032" y="1641254"/>
                  </a:cubicBezTo>
                  <a:cubicBezTo>
                    <a:pt x="31032" y="1641254"/>
                    <a:pt x="0" y="70201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1691700" y="0"/>
                    <a:pt x="11691700" y="0"/>
                  </a:cubicBezTo>
                  <a:cubicBezTo>
                    <a:pt x="12003600" y="0"/>
                    <a:pt x="12237029" y="101069"/>
                    <a:pt x="12229172" y="303616"/>
                  </a:cubicBezTo>
                  <a:cubicBezTo>
                    <a:pt x="12229172" y="303616"/>
                    <a:pt x="12227176" y="693631"/>
                    <a:pt x="12235932" y="941666"/>
                  </a:cubicBezTo>
                  <a:cubicBezTo>
                    <a:pt x="12244687" y="1234968"/>
                    <a:pt x="12198139" y="1568039"/>
                    <a:pt x="12198139" y="1568039"/>
                  </a:cubicBezTo>
                  <a:cubicBezTo>
                    <a:pt x="12195174" y="1748064"/>
                    <a:pt x="11983670" y="1881717"/>
                    <a:pt x="11738248" y="1881717"/>
                  </a:cubicBezTo>
                  <a:close/>
                </a:path>
              </a:pathLst>
            </a:custGeom>
            <a:solidFill>
              <a:srgbClr val="B8E1D6"/>
            </a:solidFill>
          </p:spPr>
        </p:sp>
      </p:grpSp>
      <p:pic>
        <p:nvPicPr>
          <p:cNvPr id="21" name="Picture 21"/>
          <p:cNvPicPr>
            <a:picLocks noChangeAspect="1"/>
          </p:cNvPicPr>
          <p:nvPr/>
        </p:nvPicPr>
        <p:blipFill>
          <a:blip r:embed="rId17" cstate="print">
            <a:extLst>
              <a:ext uri="{28A0092B-C50C-407E-A947-70E740481C1C}">
                <a14:useLocalDpi xmlns="" xmlns:a14="http://schemas.microsoft.com/office/drawing/2010/main" val="0"/>
              </a:ext>
              <a:ext uri="{96DAC541-7B7A-43D3-8B79-37D633B846F1}">
                <asvg:svgBlip xmlns:asvg="http://schemas.microsoft.com/office/drawing/2016/SVG/main" xmlns="" r:embed="rId18"/>
              </a:ext>
            </a:extLst>
          </a:blip>
          <a:srcRect/>
          <a:stretch>
            <a:fillRect/>
          </a:stretch>
        </p:blipFill>
        <p:spPr>
          <a:xfrm rot="-4174115" flipH="1" flipV="1">
            <a:off x="6561255" y="25972"/>
            <a:ext cx="497736" cy="790058"/>
          </a:xfrm>
          <a:prstGeom prst="rect">
            <a:avLst/>
          </a:prstGeom>
        </p:spPr>
      </p:pic>
      <p:pic>
        <p:nvPicPr>
          <p:cNvPr id="22" name="Picture 22"/>
          <p:cNvPicPr>
            <a:picLocks noChangeAspect="1"/>
          </p:cNvPicPr>
          <p:nvPr/>
        </p:nvPicPr>
        <p:blipFill>
          <a:blip r:embed="rId19" cstate="print">
            <a:extLst>
              <a:ext uri="{28A0092B-C50C-407E-A947-70E740481C1C}">
                <a14:useLocalDpi xmlns="" xmlns:a14="http://schemas.microsoft.com/office/drawing/2010/main" val="0"/>
              </a:ext>
              <a:ext uri="{96DAC541-7B7A-43D3-8B79-37D633B846F1}">
                <asvg:svgBlip xmlns:asvg="http://schemas.microsoft.com/office/drawing/2016/SVG/main" xmlns="" r:embed="rId20"/>
              </a:ext>
            </a:extLst>
          </a:blip>
          <a:srcRect/>
          <a:stretch>
            <a:fillRect/>
          </a:stretch>
        </p:blipFill>
        <p:spPr>
          <a:xfrm>
            <a:off x="8218798" y="1834271"/>
            <a:ext cx="306426" cy="430071"/>
          </a:xfrm>
          <a:prstGeom prst="rect">
            <a:avLst/>
          </a:prstGeom>
        </p:spPr>
      </p:pic>
      <p:pic>
        <p:nvPicPr>
          <p:cNvPr id="23" name="Picture 23"/>
          <p:cNvPicPr>
            <a:picLocks noChangeAspect="1"/>
          </p:cNvPicPr>
          <p:nvPr/>
        </p:nvPicPr>
        <p:blipFill>
          <a:blip r:embed="rId21" cstate="print">
            <a:extLst>
              <a:ext uri="{28A0092B-C50C-407E-A947-70E740481C1C}">
                <a14:useLocalDpi xmlns="" xmlns:a14="http://schemas.microsoft.com/office/drawing/2010/main" val="0"/>
              </a:ext>
              <a:ext uri="{96DAC541-7B7A-43D3-8B79-37D633B846F1}">
                <asvg:svgBlip xmlns:asvg="http://schemas.microsoft.com/office/drawing/2016/SVG/main" xmlns="" r:embed="rId20"/>
              </a:ext>
            </a:extLst>
          </a:blip>
          <a:srcRect/>
          <a:stretch>
            <a:fillRect/>
          </a:stretch>
        </p:blipFill>
        <p:spPr>
          <a:xfrm rot="-7421968">
            <a:off x="1845795" y="358047"/>
            <a:ext cx="308391" cy="243467"/>
          </a:xfrm>
          <a:prstGeom prst="rect">
            <a:avLst/>
          </a:prstGeom>
        </p:spPr>
      </p:pic>
      <p:pic>
        <p:nvPicPr>
          <p:cNvPr id="24" name="Picture 24"/>
          <p:cNvPicPr>
            <a:picLocks noChangeAspect="1"/>
          </p:cNvPicPr>
          <p:nvPr/>
        </p:nvPicPr>
        <p:blipFill>
          <a:blip r:embed="rId22">
            <a:extLst>
              <a:ext uri="{28A0092B-C50C-407E-A947-70E740481C1C}">
                <a14:useLocalDpi xmlns="" xmlns:a14="http://schemas.microsoft.com/office/drawing/2010/main" val="0"/>
              </a:ext>
              <a:ext uri="{96DAC541-7B7A-43D3-8B79-37D633B846F1}">
                <asvg:svgBlip xmlns:asvg="http://schemas.microsoft.com/office/drawing/2016/SVG/main" xmlns="" r:embed="rId23"/>
              </a:ext>
            </a:extLst>
          </a:blip>
          <a:srcRect/>
          <a:stretch>
            <a:fillRect/>
          </a:stretch>
        </p:blipFill>
        <p:spPr>
          <a:xfrm rot="21546634">
            <a:off x="3848468" y="645568"/>
            <a:ext cx="1715752" cy="361867"/>
          </a:xfrm>
          <a:prstGeom prst="rect">
            <a:avLst/>
          </a:prstGeom>
        </p:spPr>
      </p:pic>
      <p:sp>
        <p:nvSpPr>
          <p:cNvPr id="25" name="TextBox 25"/>
          <p:cNvSpPr txBox="1"/>
          <p:nvPr/>
        </p:nvSpPr>
        <p:spPr>
          <a:xfrm>
            <a:off x="2284047" y="1291214"/>
            <a:ext cx="4840431" cy="320601"/>
          </a:xfrm>
          <a:prstGeom prst="rect">
            <a:avLst/>
          </a:prstGeom>
        </p:spPr>
        <p:txBody>
          <a:bodyPr lIns="0" tIns="0" rIns="0" bIns="0" rtlCol="0" anchor="t">
            <a:spAutoFit/>
          </a:bodyPr>
          <a:lstStyle/>
          <a:p>
            <a:pPr algn="ctr">
              <a:lnSpc>
                <a:spcPts val="2520"/>
              </a:lnSpc>
            </a:pPr>
            <a:r>
              <a:rPr lang="vi-VN" sz="3600" b="1" dirty="0" smtClean="0">
                <a:solidFill>
                  <a:srgbClr val="FF0000"/>
                </a:solidFill>
              </a:rPr>
              <a:t>KẾT LUẬN</a:t>
            </a:r>
            <a:endParaRPr lang="en-US" sz="3600" b="1" dirty="0">
              <a:solidFill>
                <a:srgbClr val="FF0000"/>
              </a:solidFill>
            </a:endParaRPr>
          </a:p>
        </p:txBody>
      </p:sp>
      <p:sp>
        <p:nvSpPr>
          <p:cNvPr id="26" name="Rectangle 25"/>
          <p:cNvSpPr/>
          <p:nvPr/>
        </p:nvSpPr>
        <p:spPr>
          <a:xfrm>
            <a:off x="1646717" y="2248303"/>
            <a:ext cx="6119919" cy="2821695"/>
          </a:xfrm>
          <a:prstGeom prst="rect">
            <a:avLst/>
          </a:prstGeom>
        </p:spPr>
        <p:txBody>
          <a:bodyPr wrap="square" lIns="51206" tIns="25603" rIns="51206" bIns="25603">
            <a:spAutoFit/>
          </a:bodyPr>
          <a:lstStyle/>
          <a:p>
            <a:pPr algn="just">
              <a:lnSpc>
                <a:spcPct val="150000"/>
              </a:lnSpc>
              <a:spcBef>
                <a:spcPts val="168"/>
              </a:spcBef>
              <a:spcAft>
                <a:spcPts val="168"/>
              </a:spcAft>
            </a:pPr>
            <a:r>
              <a:rPr lang="nl-NL" sz="2400" dirty="0">
                <a:solidFill>
                  <a:srgbClr val="000000"/>
                </a:solidFill>
                <a:latin typeface="Times New Roman" pitchFamily="18" charset="0"/>
                <a:ea typeface="Calibri" panose="020F0502020204030204" pitchFamily="34" charset="0"/>
                <a:cs typeface="Times New Roman" pitchFamily="18" charset="0"/>
              </a:rPr>
              <a:t>Giữ gìn xung quanh nhà ở sạch sẽ thì ruồi, muỗi, chuột, gián,....không còn nơi để trú ẩn, góp phần tạo bầu không khí trong lành giúp em và gia đình có sức khỏe tốt, phòng tránh được nhiều bệnh tật. </a:t>
            </a:r>
            <a:endParaRPr lang="en-US" sz="2400" dirty="0">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603921" y="6251743"/>
            <a:ext cx="415073" cy="350737"/>
          </a:xfrm>
          <a:prstGeom prst="rect">
            <a:avLst/>
          </a:prstGeom>
        </p:spPr>
      </p:pic>
      <p:pic>
        <p:nvPicPr>
          <p:cNvPr id="4" name="Picture 4"/>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4790948" y="6421538"/>
            <a:ext cx="350815" cy="296438"/>
          </a:xfrm>
          <a:prstGeom prst="rect">
            <a:avLst/>
          </a:prstGeom>
        </p:spPr>
      </p:pic>
      <p:pic>
        <p:nvPicPr>
          <p:cNvPr id="6" name="Picture 6"/>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8628911" y="6358801"/>
            <a:ext cx="401881" cy="339589"/>
          </a:xfrm>
          <a:prstGeom prst="rect">
            <a:avLst/>
          </a:prstGeom>
        </p:spPr>
      </p:pic>
      <p:pic>
        <p:nvPicPr>
          <p:cNvPr id="37" name="Picture 37"/>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8234435" y="219013"/>
            <a:ext cx="663253" cy="884337"/>
          </a:xfrm>
          <a:prstGeom prst="rect">
            <a:avLst/>
          </a:prstGeom>
        </p:spPr>
      </p:pic>
      <p:pic>
        <p:nvPicPr>
          <p:cNvPr id="39" name="Picture 39"/>
          <p:cNvPicPr>
            <a:picLocks noChangeAspect="1"/>
          </p:cNvPicPr>
          <p:nvPr/>
        </p:nvPicPr>
        <p:blipFill>
          <a:blip r:embed="rId16" cstate="print">
            <a:extLst>
              <a:ext uri="{28A0092B-C50C-407E-A947-70E740481C1C}">
                <a14:useLocalDpi xmlns="" xmlns:a14="http://schemas.microsoft.com/office/drawing/2010/main" val="0"/>
              </a:ext>
              <a:ext uri="{96DAC541-7B7A-43D3-8B79-37D633B846F1}">
                <asvg:svgBlip xmlns:asvg="http://schemas.microsoft.com/office/drawing/2016/SVG/main" xmlns="" r:embed="rId17"/>
              </a:ext>
            </a:extLst>
          </a:blip>
          <a:srcRect/>
          <a:stretch>
            <a:fillRect/>
          </a:stretch>
        </p:blipFill>
        <p:spPr>
          <a:xfrm>
            <a:off x="386353" y="2361848"/>
            <a:ext cx="255994" cy="359289"/>
          </a:xfrm>
          <a:prstGeom prst="rect">
            <a:avLst/>
          </a:prstGeom>
        </p:spPr>
      </p:pic>
      <p:pic>
        <p:nvPicPr>
          <p:cNvPr id="40" name="Picture 40"/>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rot="164188">
            <a:off x="53083" y="156745"/>
            <a:ext cx="1265109" cy="877142"/>
          </a:xfrm>
          <a:prstGeom prst="rect">
            <a:avLst/>
          </a:prstGeom>
        </p:spPr>
      </p:pic>
      <p:pic>
        <p:nvPicPr>
          <p:cNvPr id="41" name="Picture 41"/>
          <p:cNvPicPr>
            <a:picLocks noChangeAspect="1"/>
          </p:cNvPicPr>
          <p:nvPr/>
        </p:nvPicPr>
        <p:blipFill>
          <a:blip r:embed="rId18">
            <a:extLst>
              <a:ext uri="{28A0092B-C50C-407E-A947-70E740481C1C}">
                <a14:useLocalDpi xmlns=""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8245881" y="1458008"/>
            <a:ext cx="1303614" cy="903839"/>
          </a:xfrm>
          <a:prstGeom prst="rect">
            <a:avLst/>
          </a:prstGeom>
        </p:spPr>
      </p:pic>
      <p:sp>
        <p:nvSpPr>
          <p:cNvPr id="42" name="TextBox 42"/>
          <p:cNvSpPr txBox="1"/>
          <p:nvPr/>
        </p:nvSpPr>
        <p:spPr>
          <a:xfrm>
            <a:off x="1576678" y="464353"/>
            <a:ext cx="6414253" cy="329129"/>
          </a:xfrm>
          <a:prstGeom prst="rect">
            <a:avLst/>
          </a:prstGeom>
        </p:spPr>
        <p:txBody>
          <a:bodyPr wrap="square" lIns="0" tIns="0" rIns="0" bIns="0" rtlCol="0" anchor="t">
            <a:spAutoFit/>
          </a:bodyPr>
          <a:lstStyle/>
          <a:p>
            <a:pPr algn="ctr">
              <a:lnSpc>
                <a:spcPts val="2520"/>
              </a:lnSpc>
            </a:pPr>
            <a:r>
              <a:rPr lang="vi-VN" sz="2700" b="1" dirty="0">
                <a:solidFill>
                  <a:srgbClr val="5C5C82"/>
                </a:solidFill>
                <a:latin typeface="+mj-lt"/>
              </a:rPr>
              <a:t>2</a:t>
            </a:r>
            <a:r>
              <a:rPr lang="vi-VN" sz="2700" b="1" dirty="0" smtClean="0">
                <a:solidFill>
                  <a:srgbClr val="5C5C82"/>
                </a:solidFill>
                <a:latin typeface="+mj-lt"/>
              </a:rPr>
              <a:t>. Việc giữ vệ sinh xung quanh nhà</a:t>
            </a:r>
            <a:endParaRPr lang="en-US" sz="2700" b="1" dirty="0">
              <a:solidFill>
                <a:srgbClr val="5C5C82"/>
              </a:solidFill>
              <a:latin typeface="+mj-lt"/>
            </a:endParaRPr>
          </a:p>
        </p:txBody>
      </p:sp>
      <p:sp>
        <p:nvSpPr>
          <p:cNvPr id="2" name="Rectangle 1"/>
          <p:cNvSpPr/>
          <p:nvPr/>
        </p:nvSpPr>
        <p:spPr>
          <a:xfrm>
            <a:off x="533400" y="1219200"/>
            <a:ext cx="7988506" cy="821147"/>
          </a:xfrm>
          <a:prstGeom prst="rect">
            <a:avLst/>
          </a:prstGeom>
        </p:spPr>
        <p:txBody>
          <a:bodyPr wrap="square" lIns="51206" tIns="25603" rIns="51206" bIns="25603">
            <a:spAutoFit/>
          </a:bodyPr>
          <a:lstStyle/>
          <a:p>
            <a:pPr marL="320040" indent="-320040" algn="just">
              <a:buFont typeface="Wingdings" panose="05000000000000000000" pitchFamily="2" charset="2"/>
              <a:buChar char="Ø"/>
            </a:pPr>
            <a:r>
              <a:rPr lang="nl-NL" sz="2500" b="1" dirty="0">
                <a:solidFill>
                  <a:srgbClr val="FF0000"/>
                </a:solidFill>
                <a:latin typeface="Times New Roman" pitchFamily="18" charset="0"/>
                <a:ea typeface="Calibri" panose="020F0502020204030204" pitchFamily="34" charset="0"/>
                <a:cs typeface="Times New Roman" pitchFamily="18" charset="0"/>
              </a:rPr>
              <a:t>HS </a:t>
            </a:r>
            <a:r>
              <a:rPr lang="nl-NL" sz="2500" b="1" dirty="0" smtClean="0">
                <a:solidFill>
                  <a:srgbClr val="FF0000"/>
                </a:solidFill>
                <a:latin typeface="Times New Roman" pitchFamily="18" charset="0"/>
                <a:ea typeface="Calibri" panose="020F0502020204030204" pitchFamily="34" charset="0"/>
                <a:cs typeface="Times New Roman" pitchFamily="18" charset="0"/>
              </a:rPr>
              <a:t>quan </a:t>
            </a:r>
            <a:r>
              <a:rPr lang="nl-NL" sz="2500" b="1" dirty="0">
                <a:solidFill>
                  <a:srgbClr val="FF0000"/>
                </a:solidFill>
                <a:latin typeface="Times New Roman" pitchFamily="18" charset="0"/>
                <a:ea typeface="Calibri" panose="020F0502020204030204" pitchFamily="34" charset="0"/>
                <a:cs typeface="Times New Roman" pitchFamily="18" charset="0"/>
              </a:rPr>
              <a:t>sát Hình 4, 5, 6, 7 SGK </a:t>
            </a:r>
            <a:r>
              <a:rPr lang="nl-NL" sz="2500" b="1" dirty="0" smtClean="0">
                <a:solidFill>
                  <a:srgbClr val="FF0000"/>
                </a:solidFill>
                <a:latin typeface="Times New Roman" pitchFamily="18" charset="0"/>
                <a:ea typeface="Calibri" panose="020F0502020204030204" pitchFamily="34" charset="0"/>
                <a:cs typeface="Times New Roman" pitchFamily="18" charset="0"/>
              </a:rPr>
              <a:t>tr.21</a:t>
            </a:r>
            <a:r>
              <a:rPr lang="vi-VN" sz="2500" b="1" dirty="0" smtClean="0">
                <a:solidFill>
                  <a:srgbClr val="FF0000"/>
                </a:solidFill>
                <a:latin typeface="Times New Roman" pitchFamily="18" charset="0"/>
                <a:ea typeface="Calibri" panose="020F0502020204030204" pitchFamily="34" charset="0"/>
                <a:cs typeface="Times New Roman" pitchFamily="18" charset="0"/>
              </a:rPr>
              <a:t>, thảo luận cặp đôi </a:t>
            </a:r>
            <a:r>
              <a:rPr lang="nl-NL" sz="2500" b="1" dirty="0" smtClean="0">
                <a:solidFill>
                  <a:srgbClr val="FF0000"/>
                </a:solidFill>
                <a:latin typeface="Times New Roman" pitchFamily="18" charset="0"/>
                <a:ea typeface="Calibri" panose="020F0502020204030204" pitchFamily="34" charset="0"/>
                <a:cs typeface="Times New Roman" pitchFamily="18" charset="0"/>
              </a:rPr>
              <a:t>và </a:t>
            </a:r>
            <a:r>
              <a:rPr lang="nl-NL" sz="2500" b="1" dirty="0">
                <a:solidFill>
                  <a:srgbClr val="FF0000"/>
                </a:solidFill>
                <a:latin typeface="Times New Roman" pitchFamily="18" charset="0"/>
                <a:ea typeface="Calibri" panose="020F0502020204030204" pitchFamily="34" charset="0"/>
                <a:cs typeface="Times New Roman" pitchFamily="18" charset="0"/>
              </a:rPr>
              <a:t>trả lời câu hỏi:</a:t>
            </a:r>
            <a:endParaRPr lang="en-US" sz="2500" b="1" dirty="0">
              <a:solidFill>
                <a:srgbClr val="FF0000"/>
              </a:solidFill>
              <a:latin typeface="Times New Roman" pitchFamily="18" charset="0"/>
              <a:cs typeface="Times New Roman" pitchFamily="18" charset="0"/>
            </a:endParaRPr>
          </a:p>
        </p:txBody>
      </p:sp>
      <p:pic>
        <p:nvPicPr>
          <p:cNvPr id="16" name="Picture 15"/>
          <p:cNvPicPr/>
          <p:nvPr/>
        </p:nvPicPr>
        <p:blipFill>
          <a:blip r:embed="rId20" cstate="print">
            <a:extLst>
              <a:ext uri="{28A0092B-C50C-407E-A947-70E740481C1C}">
                <a14:useLocalDpi xmlns="" xmlns:a14="http://schemas.microsoft.com/office/drawing/2010/main" val="0"/>
              </a:ext>
            </a:extLst>
          </a:blip>
          <a:stretch>
            <a:fillRect/>
          </a:stretch>
        </p:blipFill>
        <p:spPr>
          <a:xfrm>
            <a:off x="3031205" y="2314612"/>
            <a:ext cx="3505200" cy="3945850"/>
          </a:xfrm>
          <a:prstGeom prst="rect">
            <a:avLst/>
          </a:prstGeom>
        </p:spPr>
      </p:pic>
      <p:pic>
        <p:nvPicPr>
          <p:cNvPr id="17" name="Picture 4"/>
          <p:cNvPicPr>
            <a:picLocks noChangeAspect="1"/>
          </p:cNvPicPr>
          <p:nvPr/>
        </p:nvPicPr>
        <p:blipFill>
          <a:blip r:embed="rId21">
            <a:extLst>
              <a:ext uri="{28A0092B-C50C-407E-A947-70E740481C1C}">
                <a14:useLocalDpi xmlns="" xmlns:a14="http://schemas.microsoft.com/office/drawing/2010/main" val="0"/>
              </a:ext>
              <a:ext uri="{96DAC541-7B7A-43D3-8B79-37D633B846F1}">
                <asvg:svgBlip xmlns:asvg="http://schemas.microsoft.com/office/drawing/2016/SVG/main" xmlns="" r:embed="rId22"/>
              </a:ext>
            </a:extLst>
          </a:blip>
          <a:srcRect/>
          <a:stretch>
            <a:fillRect/>
          </a:stretch>
        </p:blipFill>
        <p:spPr>
          <a:xfrm>
            <a:off x="1752600" y="4687143"/>
            <a:ext cx="1219000" cy="2038035"/>
          </a:xfrm>
          <a:prstGeom prst="rect">
            <a:avLst/>
          </a:prstGeom>
        </p:spPr>
      </p:pic>
      <p:pic>
        <p:nvPicPr>
          <p:cNvPr id="18" name="Picture 6"/>
          <p:cNvPicPr>
            <a:picLocks noChangeAspect="1"/>
          </p:cNvPicPr>
          <p:nvPr/>
        </p:nvPicPr>
        <p:blipFill>
          <a:blip r:embed="rId23">
            <a:extLst>
              <a:ext uri="{28A0092B-C50C-407E-A947-70E740481C1C}">
                <a14:useLocalDpi xmlns="" xmlns:a14="http://schemas.microsoft.com/office/drawing/2010/main" val="0"/>
              </a:ext>
              <a:ext uri="{96DAC541-7B7A-43D3-8B79-37D633B846F1}">
                <asvg:svgBlip xmlns:asvg="http://schemas.microsoft.com/office/drawing/2016/SVG/main" xmlns="" r:embed="rId11"/>
              </a:ext>
            </a:extLst>
          </a:blip>
          <a:srcRect/>
          <a:stretch>
            <a:fillRect/>
          </a:stretch>
        </p:blipFill>
        <p:spPr>
          <a:xfrm>
            <a:off x="6549564" y="4597400"/>
            <a:ext cx="1229514" cy="2160594"/>
          </a:xfrm>
          <a:prstGeom prst="rect">
            <a:avLst/>
          </a:prstGeom>
        </p:spPr>
      </p:pic>
      <p:sp>
        <p:nvSpPr>
          <p:cNvPr id="19" name="Rounded Rectangular Callout 18"/>
          <p:cNvSpPr/>
          <p:nvPr/>
        </p:nvSpPr>
        <p:spPr>
          <a:xfrm>
            <a:off x="386353" y="2965557"/>
            <a:ext cx="2427396" cy="1218397"/>
          </a:xfrm>
          <a:prstGeom prst="wedgeRoundRectCallout">
            <a:avLst>
              <a:gd name="adj1" fmla="val 53737"/>
              <a:gd name="adj2" fmla="val 47909"/>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vi-VN" sz="2100" i="1" dirty="0">
                <a:solidFill>
                  <a:schemeClr val="tx1"/>
                </a:solidFill>
                <a:latin typeface="+mj-lt"/>
              </a:rPr>
              <a:t>Mọi người trong các hình đang làm gì?</a:t>
            </a:r>
          </a:p>
        </p:txBody>
      </p:sp>
      <p:sp>
        <p:nvSpPr>
          <p:cNvPr id="20" name="Rounded Rectangular Callout 19"/>
          <p:cNvSpPr/>
          <p:nvPr/>
        </p:nvSpPr>
        <p:spPr>
          <a:xfrm>
            <a:off x="6670130" y="3149515"/>
            <a:ext cx="2255133" cy="1218397"/>
          </a:xfrm>
          <a:prstGeom prst="wedgeRoundRectCallout">
            <a:avLst>
              <a:gd name="adj1" fmla="val -49996"/>
              <a:gd name="adj2" fmla="val 61351"/>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lnSpc>
                <a:spcPct val="150000"/>
              </a:lnSpc>
            </a:pPr>
            <a:r>
              <a:rPr lang="vi-VN" sz="2100" i="1" dirty="0">
                <a:solidFill>
                  <a:schemeClr val="tx1"/>
                </a:solidFill>
                <a:latin typeface="+mj-lt"/>
              </a:rPr>
              <a:t>Nêu ích lợi của những việc làm đó.</a:t>
            </a:r>
          </a:p>
        </p:txBody>
      </p:sp>
    </p:spTree>
    <p:extLst>
      <p:ext uri="{BB962C8B-B14F-4D97-AF65-F5344CB8AC3E}">
        <p14:creationId xmlns="" xmlns:p14="http://schemas.microsoft.com/office/powerpoint/2010/main" val="83324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3"/>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3"/>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797</Words>
  <Application>Microsoft Office PowerPoint</Application>
  <PresentationFormat>On-screen Show (4:3)</PresentationFormat>
  <Paragraphs>71</Paragraphs>
  <Slides>16</Slides>
  <Notes>0</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Windows User</cp:lastModifiedBy>
  <cp:revision>19</cp:revision>
  <dcterms:created xsi:type="dcterms:W3CDTF">2006-08-16T00:00:00Z</dcterms:created>
  <dcterms:modified xsi:type="dcterms:W3CDTF">2022-10-08T03:39:07Z</dcterms:modified>
</cp:coreProperties>
</file>