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327" r:id="rId3"/>
    <p:sldId id="436" r:id="rId4"/>
    <p:sldId id="408" r:id="rId5"/>
    <p:sldId id="437" r:id="rId6"/>
    <p:sldId id="447" r:id="rId7"/>
    <p:sldId id="438" r:id="rId8"/>
    <p:sldId id="442" r:id="rId9"/>
    <p:sldId id="441" r:id="rId10"/>
    <p:sldId id="448" r:id="rId11"/>
    <p:sldId id="459" r:id="rId12"/>
    <p:sldId id="461" r:id="rId13"/>
    <p:sldId id="454" r:id="rId14"/>
    <p:sldId id="340" r:id="rId15"/>
  </p:sldIdLst>
  <p:sldSz cx="16276320"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6600CC"/>
    <a:srgbClr val="0000CC"/>
    <a:srgbClr val="FF7C80"/>
    <a:srgbClr val="EDF6F7"/>
    <a:srgbClr val="FF6600"/>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p:scale>
          <a:sx n="50" d="100"/>
          <a:sy n="50" d="100"/>
        </p:scale>
        <p:origin x="-1128"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77825" y="685800"/>
            <a:ext cx="6102350" cy="3429000"/>
          </a:xfrm>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264759-E7CE-4A8C-955C-20DA2A50E45F}"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wmf"/><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a:t>
            </a:r>
            <a:r>
              <a:rPr lang="en-US" altLang="en-US" sz="3500" b="1" smtClean="0">
                <a:solidFill>
                  <a:srgbClr val="FF0066"/>
                </a:solidFill>
                <a:latin typeface="Times New Roman" panose="02020603050405020304" pitchFamily="18" charset="0"/>
              </a:rPr>
              <a:t>SỐ 1 MỸ THÀNH</a:t>
            </a:r>
            <a:endParaRPr lang="en-US" altLang="en-US" sz="3500" b="1">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60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r>
              <a:rPr lang="vi-VN"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NHỎ </a:t>
            </a:r>
            <a:r>
              <a:rPr lang="vi-VN" sz="40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NHÀ</a:t>
            </a:r>
            <a:r>
              <a:rPr lang="en-US" sz="40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(T3)</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2499337" y="7302500"/>
            <a:ext cx="5974560" cy="88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FF0066"/>
                </a:solidFill>
                <a:latin typeface="Times New Roman" panose="02020603050405020304" pitchFamily="18" charset="0"/>
              </a:rPr>
              <a:t>Giáo viên</a:t>
            </a:r>
            <a:r>
              <a:rPr lang="en-US" altLang="en-US" sz="2400" b="1" i="1" smtClean="0">
                <a:solidFill>
                  <a:srgbClr val="FF0066"/>
                </a:solidFill>
                <a:latin typeface="Times New Roman" panose="02020603050405020304" pitchFamily="18" charset="0"/>
              </a:rPr>
              <a:t>: Nguyễn Thị Mỹ Trúc</a:t>
            </a:r>
            <a:endParaRPr lang="en-US" altLang="en-US" sz="2400" b="1" i="1">
              <a:solidFill>
                <a:srgbClr val="FF0066"/>
              </a:solidFill>
              <a:latin typeface="Times New Roman" panose="02020603050405020304" pitchFamily="18" charset="0"/>
            </a:endParaRPr>
          </a:p>
          <a:p>
            <a:pPr eaLnBrk="1" hangingPunct="1"/>
            <a:r>
              <a:rPr lang="en-US" altLang="en-US" sz="2400" b="1" i="1">
                <a:solidFill>
                  <a:srgbClr val="FF0066"/>
                </a:solidFill>
                <a:latin typeface="Times New Roman" panose="02020603050405020304" pitchFamily="18" charset="0"/>
              </a:rPr>
              <a:t>Lớp:  3A</a:t>
            </a:r>
            <a:endParaRPr lang="en-US" altLang="en-US" sz="2400" b="1" i="1">
              <a:solidFill>
                <a:srgbClr val="FF0066"/>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rgbClr val="FF0000"/>
                </a:solidFill>
              </a:rPr>
              <a:t>C</a:t>
            </a:r>
            <a:r>
              <a:rPr lang="en-US">
                <a:gradFill>
                  <a:gsLst>
                    <a:gs pos="0">
                      <a:srgbClr val="E30000"/>
                    </a:gs>
                    <a:gs pos="100000">
                      <a:srgbClr val="760303"/>
                    </a:gs>
                  </a:gsLst>
                  <a:lin scaled="0"/>
                </a:gradFill>
              </a:rPr>
              <a:t>hơi trò chơi: Ai nhanh, ai đúng?</a:t>
            </a:r>
            <a:endParaRPr lang="en-US">
              <a:gradFill>
                <a:gsLst>
                  <a:gs pos="0">
                    <a:srgbClr val="E30000"/>
                  </a:gs>
                  <a:gs pos="100000">
                    <a:srgbClr val="760303"/>
                  </a:gs>
                </a:gsLst>
                <a:lin scaled="0"/>
              </a:gradFill>
            </a:endParaRPr>
          </a:p>
        </p:txBody>
      </p:sp>
      <p:sp>
        <p:nvSpPr>
          <p:cNvPr id="3" name="Content Placeholder 2"/>
          <p:cNvSpPr>
            <a:spLocks noGrp="1"/>
          </p:cNvSpPr>
          <p:nvPr>
            <p:ph idx="1"/>
          </p:nvPr>
        </p:nvSpPr>
        <p:spPr>
          <a:xfrm>
            <a:off x="892175" y="2819400"/>
            <a:ext cx="13873480" cy="1167765"/>
          </a:xfrm>
        </p:spPr>
        <p:txBody>
          <a:bodyPr/>
          <a:p>
            <a:pPr marL="0" indent="0">
              <a:buNone/>
            </a:pPr>
            <a:r>
              <a:rPr lang="en-US">
                <a:gradFill>
                  <a:gsLst>
                    <a:gs pos="0">
                      <a:srgbClr val="007BD3"/>
                    </a:gs>
                    <a:gs pos="100000">
                      <a:srgbClr val="034373"/>
                    </a:gs>
                  </a:gsLst>
                  <a:lin scaled="0"/>
                </a:gradFill>
                <a:highlight>
                  <a:srgbClr val="FF00FF"/>
                </a:highlight>
              </a:rPr>
              <a:t>Em hãy đoán xem đâu là con vật  trong nhà:</a:t>
            </a:r>
            <a:endParaRPr lang="en-US">
              <a:solidFill>
                <a:srgbClr val="FF0066"/>
              </a:solidFill>
            </a:endParaRPr>
          </a:p>
          <a:p>
            <a:pPr marL="0" indent="0">
              <a:buNone/>
            </a:pPr>
            <a:endParaRPr lang="en-US"/>
          </a:p>
          <a:p>
            <a:pPr marL="0" indent="0">
              <a:buNone/>
            </a:pPr>
            <a:endParaRPr lang="en-US"/>
          </a:p>
        </p:txBody>
      </p:sp>
      <p:sp>
        <p:nvSpPr>
          <p:cNvPr id="4" name="Text Box 3"/>
          <p:cNvSpPr txBox="1"/>
          <p:nvPr/>
        </p:nvSpPr>
        <p:spPr>
          <a:xfrm>
            <a:off x="3075940" y="4572000"/>
            <a:ext cx="1154430" cy="521970"/>
          </a:xfrm>
          <a:prstGeom prst="rect">
            <a:avLst/>
          </a:prstGeom>
          <a:noFill/>
        </p:spPr>
        <p:txBody>
          <a:bodyPr wrap="square" rtlCol="0">
            <a:spAutoFit/>
          </a:bodyPr>
          <a:p>
            <a:r>
              <a:rPr lang="en-US" sz="2800">
                <a:solidFill>
                  <a:srgbClr val="FF3399"/>
                </a:solidFill>
              </a:rPr>
              <a:t>Lợn</a:t>
            </a:r>
            <a:endParaRPr lang="en-US" sz="2800">
              <a:solidFill>
                <a:srgbClr val="FF3399"/>
              </a:solidFill>
            </a:endParaRPr>
          </a:p>
        </p:txBody>
      </p:sp>
      <p:sp>
        <p:nvSpPr>
          <p:cNvPr id="7" name="Text Box 6"/>
          <p:cNvSpPr txBox="1"/>
          <p:nvPr/>
        </p:nvSpPr>
        <p:spPr>
          <a:xfrm>
            <a:off x="9446895" y="4440555"/>
            <a:ext cx="1492250" cy="521970"/>
          </a:xfrm>
          <a:prstGeom prst="rect">
            <a:avLst/>
          </a:prstGeom>
          <a:noFill/>
        </p:spPr>
        <p:txBody>
          <a:bodyPr wrap="square" rtlCol="0">
            <a:spAutoFit/>
          </a:bodyPr>
          <a:p>
            <a:r>
              <a:rPr lang="en-US" sz="2800">
                <a:solidFill>
                  <a:srgbClr val="FF3399"/>
                </a:solidFill>
              </a:rPr>
              <a:t>Chó</a:t>
            </a:r>
            <a:endParaRPr lang="en-US" sz="2800">
              <a:solidFill>
                <a:srgbClr val="FF3399"/>
              </a:solidFill>
            </a:endParaRPr>
          </a:p>
        </p:txBody>
      </p:sp>
      <p:sp>
        <p:nvSpPr>
          <p:cNvPr id="8" name="Text Box 7"/>
          <p:cNvSpPr txBox="1"/>
          <p:nvPr/>
        </p:nvSpPr>
        <p:spPr>
          <a:xfrm>
            <a:off x="3121660" y="5694680"/>
            <a:ext cx="1358900" cy="521970"/>
          </a:xfrm>
          <a:prstGeom prst="rect">
            <a:avLst/>
          </a:prstGeom>
          <a:noFill/>
        </p:spPr>
        <p:txBody>
          <a:bodyPr wrap="square" rtlCol="0">
            <a:spAutoFit/>
          </a:bodyPr>
          <a:p>
            <a:r>
              <a:rPr lang="en-US" sz="2800">
                <a:solidFill>
                  <a:srgbClr val="FF3399"/>
                </a:solidFill>
              </a:rPr>
              <a:t>Gà</a:t>
            </a:r>
            <a:endParaRPr lang="en-US" sz="2800">
              <a:solidFill>
                <a:srgbClr val="FF3399"/>
              </a:solidFill>
            </a:endParaRPr>
          </a:p>
        </p:txBody>
      </p:sp>
      <p:sp>
        <p:nvSpPr>
          <p:cNvPr id="9" name="Text Box 8"/>
          <p:cNvSpPr txBox="1"/>
          <p:nvPr/>
        </p:nvSpPr>
        <p:spPr>
          <a:xfrm>
            <a:off x="5760720" y="5789930"/>
            <a:ext cx="1615440" cy="521970"/>
          </a:xfrm>
          <a:prstGeom prst="rect">
            <a:avLst/>
          </a:prstGeom>
          <a:noFill/>
        </p:spPr>
        <p:txBody>
          <a:bodyPr wrap="square" rtlCol="0">
            <a:spAutoFit/>
          </a:bodyPr>
          <a:p>
            <a:r>
              <a:rPr lang="en-US" sz="2800">
                <a:solidFill>
                  <a:srgbClr val="FF3399"/>
                </a:solidFill>
              </a:rPr>
              <a:t>Mèo</a:t>
            </a:r>
            <a:endParaRPr lang="en-US" sz="2800">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animBg="1" uiExpand="1" build="p"/>
      <p:bldP spid="3" grpId="1" animBg="1" build="p"/>
      <p:bldP spid="4" grpId="0"/>
      <p:bldP spid="4" grpId="1"/>
      <p:bldP spid="7" grpId="0"/>
      <p:bldP spid="7" grpId="1"/>
      <p:bldP spid="8" grpId="0"/>
      <p:bldP spid="8"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rgbClr val="FF0000"/>
                </a:solidFill>
              </a:rPr>
              <a:t>C</a:t>
            </a:r>
            <a:r>
              <a:rPr lang="en-US">
                <a:gradFill>
                  <a:gsLst>
                    <a:gs pos="0">
                      <a:srgbClr val="E30000"/>
                    </a:gs>
                    <a:gs pos="100000">
                      <a:srgbClr val="760303"/>
                    </a:gs>
                  </a:gsLst>
                  <a:lin scaled="0"/>
                </a:gradFill>
              </a:rPr>
              <a:t>hơi trò chơi: Ai nhanh, ai đúng?</a:t>
            </a:r>
            <a:endParaRPr lang="en-US">
              <a:gradFill>
                <a:gsLst>
                  <a:gs pos="0">
                    <a:srgbClr val="E30000"/>
                  </a:gs>
                  <a:gs pos="100000">
                    <a:srgbClr val="760303"/>
                  </a:gs>
                </a:gsLst>
                <a:lin scaled="0"/>
              </a:gradFill>
            </a:endParaRPr>
          </a:p>
        </p:txBody>
      </p:sp>
      <p:sp>
        <p:nvSpPr>
          <p:cNvPr id="3" name="Content Placeholder 2"/>
          <p:cNvSpPr>
            <a:spLocks noGrp="1"/>
          </p:cNvSpPr>
          <p:nvPr>
            <p:ph idx="1"/>
          </p:nvPr>
        </p:nvSpPr>
        <p:spPr>
          <a:xfrm>
            <a:off x="892175" y="2819400"/>
            <a:ext cx="13873480" cy="1167765"/>
          </a:xfrm>
        </p:spPr>
        <p:txBody>
          <a:bodyPr/>
          <a:p>
            <a:pPr marL="0" indent="0">
              <a:buNone/>
            </a:pPr>
            <a:r>
              <a:rPr lang="en-US">
                <a:gradFill>
                  <a:gsLst>
                    <a:gs pos="0">
                      <a:srgbClr val="007BD3"/>
                    </a:gs>
                    <a:gs pos="100000">
                      <a:srgbClr val="034373"/>
                    </a:gs>
                  </a:gsLst>
                  <a:lin scaled="0"/>
                </a:gradFill>
                <a:highlight>
                  <a:srgbClr val="FF00FF"/>
                </a:highlight>
              </a:rPr>
              <a:t>Em hãy đoán xem đâu là đồ vật  trong nhà:</a:t>
            </a:r>
            <a:endParaRPr lang="en-US">
              <a:solidFill>
                <a:srgbClr val="FF0066"/>
              </a:solidFill>
            </a:endParaRPr>
          </a:p>
          <a:p>
            <a:pPr marL="0" indent="0">
              <a:buNone/>
            </a:pPr>
            <a:endParaRPr lang="en-US"/>
          </a:p>
          <a:p>
            <a:pPr marL="0" indent="0">
              <a:buNone/>
            </a:pPr>
            <a:endParaRPr lang="en-US"/>
          </a:p>
        </p:txBody>
      </p:sp>
      <p:sp>
        <p:nvSpPr>
          <p:cNvPr id="6" name="Text Box 5"/>
          <p:cNvSpPr txBox="1"/>
          <p:nvPr/>
        </p:nvSpPr>
        <p:spPr>
          <a:xfrm>
            <a:off x="6004560" y="4648200"/>
            <a:ext cx="1456690" cy="521970"/>
          </a:xfrm>
          <a:prstGeom prst="rect">
            <a:avLst/>
          </a:prstGeom>
          <a:noFill/>
        </p:spPr>
        <p:txBody>
          <a:bodyPr wrap="square" rtlCol="0">
            <a:spAutoFit/>
          </a:bodyPr>
          <a:p>
            <a:r>
              <a:rPr lang="en-US"/>
              <a:t>  </a:t>
            </a:r>
            <a:r>
              <a:rPr lang="en-US" sz="2800"/>
              <a:t> </a:t>
            </a:r>
            <a:r>
              <a:rPr lang="en-US" sz="2800">
                <a:solidFill>
                  <a:srgbClr val="FF3399"/>
                </a:solidFill>
              </a:rPr>
              <a:t>bàn</a:t>
            </a:r>
            <a:endParaRPr lang="en-US" sz="2800">
              <a:solidFill>
                <a:srgbClr val="FF3399"/>
              </a:solidFill>
            </a:endParaRPr>
          </a:p>
        </p:txBody>
      </p:sp>
      <p:sp>
        <p:nvSpPr>
          <p:cNvPr id="7" name="Text Box 6"/>
          <p:cNvSpPr txBox="1"/>
          <p:nvPr/>
        </p:nvSpPr>
        <p:spPr>
          <a:xfrm>
            <a:off x="2727960" y="4724400"/>
            <a:ext cx="808990" cy="521970"/>
          </a:xfrm>
          <a:prstGeom prst="rect">
            <a:avLst/>
          </a:prstGeom>
          <a:noFill/>
        </p:spPr>
        <p:txBody>
          <a:bodyPr wrap="square" rtlCol="0">
            <a:spAutoFit/>
          </a:bodyPr>
          <a:p>
            <a:r>
              <a:rPr lang="en-US" sz="2800">
                <a:solidFill>
                  <a:srgbClr val="FF3399"/>
                </a:solidFill>
              </a:rPr>
              <a:t>ghế</a:t>
            </a:r>
            <a:endParaRPr lang="en-US" sz="2800">
              <a:solidFill>
                <a:srgbClr val="FF3399"/>
              </a:solidFill>
            </a:endParaRPr>
          </a:p>
        </p:txBody>
      </p:sp>
      <p:sp>
        <p:nvSpPr>
          <p:cNvPr id="9" name="Text Box 8"/>
          <p:cNvSpPr txBox="1"/>
          <p:nvPr/>
        </p:nvSpPr>
        <p:spPr>
          <a:xfrm>
            <a:off x="2804160" y="6096000"/>
            <a:ext cx="1692275" cy="521970"/>
          </a:xfrm>
          <a:prstGeom prst="rect">
            <a:avLst/>
          </a:prstGeom>
          <a:noFill/>
        </p:spPr>
        <p:txBody>
          <a:bodyPr wrap="square" rtlCol="0">
            <a:spAutoFit/>
          </a:bodyPr>
          <a:p>
            <a:r>
              <a:rPr lang="en-US" sz="2800">
                <a:solidFill>
                  <a:srgbClr val="FF3399"/>
                </a:solidFill>
              </a:rPr>
              <a:t>tủ giày</a:t>
            </a:r>
            <a:endParaRPr lang="en-US" sz="2800">
              <a:solidFill>
                <a:srgbClr val="FF3399"/>
              </a:solidFill>
            </a:endParaRPr>
          </a:p>
        </p:txBody>
      </p:sp>
      <p:sp>
        <p:nvSpPr>
          <p:cNvPr id="11" name="Text Box 10"/>
          <p:cNvSpPr txBox="1"/>
          <p:nvPr/>
        </p:nvSpPr>
        <p:spPr>
          <a:xfrm>
            <a:off x="8873490" y="6096000"/>
            <a:ext cx="1792605" cy="521970"/>
          </a:xfrm>
          <a:prstGeom prst="rect">
            <a:avLst/>
          </a:prstGeom>
          <a:noFill/>
        </p:spPr>
        <p:txBody>
          <a:bodyPr wrap="square" rtlCol="0">
            <a:spAutoFit/>
          </a:bodyPr>
          <a:p>
            <a:r>
              <a:rPr lang="en-US" sz="2800">
                <a:solidFill>
                  <a:srgbClr val="FF3399"/>
                </a:solidFill>
              </a:rPr>
              <a:t>bóng đèn</a:t>
            </a:r>
            <a:endParaRPr lang="en-US" sz="2800">
              <a:solidFill>
                <a:srgbClr val="FF3399"/>
              </a:solidFill>
            </a:endParaRPr>
          </a:p>
        </p:txBody>
      </p:sp>
      <p:sp>
        <p:nvSpPr>
          <p:cNvPr id="4" name="Text Box 3"/>
          <p:cNvSpPr txBox="1"/>
          <p:nvPr/>
        </p:nvSpPr>
        <p:spPr>
          <a:xfrm>
            <a:off x="9128760" y="4724400"/>
            <a:ext cx="1850390" cy="521970"/>
          </a:xfrm>
          <a:prstGeom prst="rect">
            <a:avLst/>
          </a:prstGeom>
          <a:noFill/>
        </p:spPr>
        <p:txBody>
          <a:bodyPr wrap="square" rtlCol="0">
            <a:spAutoFit/>
          </a:bodyPr>
          <a:p>
            <a:r>
              <a:rPr lang="en-US" sz="2800">
                <a:solidFill>
                  <a:srgbClr val="FF3399"/>
                </a:solidFill>
              </a:rPr>
              <a:t>hoa giấy</a:t>
            </a:r>
            <a:endParaRPr lang="en-US" sz="2800">
              <a:solidFill>
                <a:srgbClr val="FF3399"/>
              </a:solidFill>
            </a:endParaRPr>
          </a:p>
        </p:txBody>
      </p:sp>
      <p:sp>
        <p:nvSpPr>
          <p:cNvPr id="5" name="Text Box 4"/>
          <p:cNvSpPr txBox="1"/>
          <p:nvPr/>
        </p:nvSpPr>
        <p:spPr>
          <a:xfrm>
            <a:off x="5760720" y="6233160"/>
            <a:ext cx="2059940" cy="521970"/>
          </a:xfrm>
          <a:prstGeom prst="rect">
            <a:avLst/>
          </a:prstGeom>
          <a:noFill/>
        </p:spPr>
        <p:txBody>
          <a:bodyPr wrap="square" rtlCol="0">
            <a:spAutoFit/>
          </a:bodyPr>
          <a:p>
            <a:r>
              <a:rPr lang="en-US" sz="2800">
                <a:solidFill>
                  <a:srgbClr val="FF3399"/>
                </a:solidFill>
              </a:rPr>
              <a:t>cánh đồng</a:t>
            </a:r>
            <a:endParaRPr lang="en-US" sz="2800">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500"/>
                            </p:stCondLst>
                            <p:childTnLst>
                              <p:par>
                                <p:cTn id="32" presetID="3"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animBg="1" build="p"/>
      <p:bldP spid="3" grpId="1" animBg="1" build="p"/>
      <p:bldP spid="7" grpId="0"/>
      <p:bldP spid="7" grpId="1"/>
      <p:bldP spid="6" grpId="0"/>
      <p:bldP spid="6" grpId="1"/>
      <p:bldP spid="9" grpId="0"/>
      <p:bldP spid="9" grpId="1"/>
      <p:bldP spid="11" grpId="0"/>
      <p:bldP spid="11" grpId="1"/>
      <p:bldP spid="4" grpId="0"/>
      <p:bldP spid="4"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rgbClr val="FF0000"/>
                </a:solidFill>
              </a:rPr>
              <a:t>C</a:t>
            </a:r>
            <a:r>
              <a:rPr lang="en-US">
                <a:gradFill>
                  <a:gsLst>
                    <a:gs pos="0">
                      <a:srgbClr val="E30000"/>
                    </a:gs>
                    <a:gs pos="100000">
                      <a:srgbClr val="760303"/>
                    </a:gs>
                  </a:gsLst>
                  <a:lin scaled="0"/>
                </a:gradFill>
              </a:rPr>
              <a:t>hơi trò chơi: Ai nhanh, ai đúng?</a:t>
            </a:r>
            <a:endParaRPr lang="en-US">
              <a:gradFill>
                <a:gsLst>
                  <a:gs pos="0">
                    <a:srgbClr val="E30000"/>
                  </a:gs>
                  <a:gs pos="100000">
                    <a:srgbClr val="760303"/>
                  </a:gs>
                </a:gsLst>
                <a:lin scaled="0"/>
              </a:gradFill>
            </a:endParaRPr>
          </a:p>
        </p:txBody>
      </p:sp>
      <p:sp>
        <p:nvSpPr>
          <p:cNvPr id="3" name="Content Placeholder 2"/>
          <p:cNvSpPr>
            <a:spLocks noGrp="1"/>
          </p:cNvSpPr>
          <p:nvPr>
            <p:ph idx="1"/>
          </p:nvPr>
        </p:nvSpPr>
        <p:spPr>
          <a:xfrm>
            <a:off x="892175" y="2819400"/>
            <a:ext cx="13873480" cy="1167765"/>
          </a:xfrm>
        </p:spPr>
        <p:txBody>
          <a:bodyPr/>
          <a:p>
            <a:pPr marL="0" indent="0">
              <a:buNone/>
            </a:pPr>
            <a:r>
              <a:rPr lang="en-US">
                <a:gradFill>
                  <a:gsLst>
                    <a:gs pos="0">
                      <a:srgbClr val="007BD3"/>
                    </a:gs>
                    <a:gs pos="100000">
                      <a:srgbClr val="034373"/>
                    </a:gs>
                  </a:gsLst>
                  <a:lin scaled="0"/>
                </a:gradFill>
                <a:highlight>
                  <a:srgbClr val="FF00FF"/>
                </a:highlight>
              </a:rPr>
              <a:t>Em hãy đoán xem đâu là đồ vật  trong nhà:</a:t>
            </a:r>
            <a:endParaRPr lang="en-US">
              <a:solidFill>
                <a:srgbClr val="FF0066"/>
              </a:solidFill>
            </a:endParaRPr>
          </a:p>
          <a:p>
            <a:pPr marL="0" indent="0">
              <a:buNone/>
            </a:pPr>
            <a:endParaRPr lang="en-US"/>
          </a:p>
          <a:p>
            <a:pPr marL="0" indent="0">
              <a:buNone/>
            </a:pPr>
            <a:endParaRPr lang="en-US"/>
          </a:p>
        </p:txBody>
      </p:sp>
      <p:sp>
        <p:nvSpPr>
          <p:cNvPr id="6" name="Text Box 5"/>
          <p:cNvSpPr txBox="1"/>
          <p:nvPr/>
        </p:nvSpPr>
        <p:spPr>
          <a:xfrm>
            <a:off x="6004560" y="4648200"/>
            <a:ext cx="1456690" cy="521970"/>
          </a:xfrm>
          <a:prstGeom prst="rect">
            <a:avLst/>
          </a:prstGeom>
          <a:noFill/>
        </p:spPr>
        <p:txBody>
          <a:bodyPr wrap="square" rtlCol="0">
            <a:spAutoFit/>
          </a:bodyPr>
          <a:p>
            <a:r>
              <a:rPr lang="en-US"/>
              <a:t>  </a:t>
            </a:r>
            <a:r>
              <a:rPr lang="en-US" sz="2800"/>
              <a:t> </a:t>
            </a:r>
            <a:r>
              <a:rPr lang="en-US" sz="2800">
                <a:solidFill>
                  <a:srgbClr val="FF3399"/>
                </a:solidFill>
              </a:rPr>
              <a:t>bàn</a:t>
            </a:r>
            <a:endParaRPr lang="en-US" sz="2800">
              <a:solidFill>
                <a:srgbClr val="FF3399"/>
              </a:solidFill>
            </a:endParaRPr>
          </a:p>
        </p:txBody>
      </p:sp>
      <p:sp>
        <p:nvSpPr>
          <p:cNvPr id="7" name="Text Box 6"/>
          <p:cNvSpPr txBox="1"/>
          <p:nvPr/>
        </p:nvSpPr>
        <p:spPr>
          <a:xfrm>
            <a:off x="2727960" y="4724400"/>
            <a:ext cx="808990" cy="521970"/>
          </a:xfrm>
          <a:prstGeom prst="rect">
            <a:avLst/>
          </a:prstGeom>
          <a:noFill/>
        </p:spPr>
        <p:txBody>
          <a:bodyPr wrap="square" rtlCol="0">
            <a:spAutoFit/>
          </a:bodyPr>
          <a:p>
            <a:r>
              <a:rPr lang="en-US" sz="2800">
                <a:solidFill>
                  <a:srgbClr val="FF3399"/>
                </a:solidFill>
              </a:rPr>
              <a:t>ghế</a:t>
            </a:r>
            <a:endParaRPr lang="en-US" sz="2800">
              <a:solidFill>
                <a:srgbClr val="FF3399"/>
              </a:solidFill>
            </a:endParaRPr>
          </a:p>
        </p:txBody>
      </p:sp>
      <p:sp>
        <p:nvSpPr>
          <p:cNvPr id="9" name="Text Box 8"/>
          <p:cNvSpPr txBox="1"/>
          <p:nvPr/>
        </p:nvSpPr>
        <p:spPr>
          <a:xfrm>
            <a:off x="2804160" y="6096000"/>
            <a:ext cx="1692275" cy="521970"/>
          </a:xfrm>
          <a:prstGeom prst="rect">
            <a:avLst/>
          </a:prstGeom>
          <a:noFill/>
        </p:spPr>
        <p:txBody>
          <a:bodyPr wrap="square" rtlCol="0">
            <a:spAutoFit/>
          </a:bodyPr>
          <a:p>
            <a:r>
              <a:rPr lang="en-US" sz="2800">
                <a:solidFill>
                  <a:srgbClr val="FF3399"/>
                </a:solidFill>
              </a:rPr>
              <a:t>tủ giày</a:t>
            </a:r>
            <a:endParaRPr lang="en-US" sz="2800">
              <a:solidFill>
                <a:srgbClr val="FF3399"/>
              </a:solidFill>
            </a:endParaRPr>
          </a:p>
        </p:txBody>
      </p:sp>
      <p:sp>
        <p:nvSpPr>
          <p:cNvPr id="11" name="Text Box 10"/>
          <p:cNvSpPr txBox="1"/>
          <p:nvPr/>
        </p:nvSpPr>
        <p:spPr>
          <a:xfrm>
            <a:off x="8873490" y="6096000"/>
            <a:ext cx="1792605" cy="521970"/>
          </a:xfrm>
          <a:prstGeom prst="rect">
            <a:avLst/>
          </a:prstGeom>
          <a:noFill/>
        </p:spPr>
        <p:txBody>
          <a:bodyPr wrap="square" rtlCol="0">
            <a:spAutoFit/>
          </a:bodyPr>
          <a:p>
            <a:r>
              <a:rPr lang="en-US" sz="2800">
                <a:solidFill>
                  <a:srgbClr val="FF3399"/>
                </a:solidFill>
              </a:rPr>
              <a:t>bóng đèn</a:t>
            </a:r>
            <a:endParaRPr lang="en-US" sz="2800">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1500"/>
                            </p:stCondLst>
                            <p:childTnLst>
                              <p:par>
                                <p:cTn id="32" presetID="3"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animBg="1" build="p"/>
      <p:bldP spid="3" grpId="1" animBg="1" build="p"/>
      <p:bldP spid="7" grpId="0"/>
      <p:bldP spid="7" grpId="1"/>
      <p:bldP spid="6" grpId="0"/>
      <p:bldP spid="6" grpId="1"/>
      <p:bldP spid="9" grpId="0"/>
      <p:bldP spid="9"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VẬT TRONG NHÀ.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42119" y="304799"/>
            <a:ext cx="15468600" cy="8435675"/>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anose="02020603050405020304" pitchFamily="18" charset="0"/>
                  <a:cs typeface="Times New Roman" panose="02020603050405020304" pitchFamily="18" charset="0"/>
                </a:rPr>
                <a:t>1. Luyện tập.</a:t>
              </a:r>
              <a:endParaRPr lang="en-US" sz="3800" b="1">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77108"/>
          </a:xfrm>
          <a:prstGeom prst="rect">
            <a:avLst/>
          </a:prstGeom>
        </p:spPr>
        <p:txBody>
          <a:bodyPr wrap="square">
            <a:spAutoFit/>
          </a:bodyPr>
          <a:lstStyle/>
          <a:p>
            <a:pPr algn="just"/>
            <a:r>
              <a:rPr lang="en-US" sz="3800" b="1" dirty="0" err="1" smtClean="0">
                <a:solidFill>
                  <a:srgbClr val="0000CC"/>
                </a:solidFill>
                <a:latin typeface="Times New Roman" panose="02020603050405020304" pitchFamily="18" charset="0"/>
                <a:cs typeface="Times New Roman" panose="02020603050405020304" pitchFamily="18" charset="0"/>
              </a:rPr>
              <a:t>Bài</a:t>
            </a:r>
            <a:r>
              <a:rPr lang="en-US" sz="3800" b="1" dirty="0" smtClean="0">
                <a:solidFill>
                  <a:srgbClr val="0000CC"/>
                </a:solidFill>
                <a:latin typeface="Times New Roman" panose="02020603050405020304" pitchFamily="18" charset="0"/>
                <a:cs typeface="Times New Roman" panose="02020603050405020304" pitchFamily="18" charset="0"/>
              </a:rPr>
              <a:t> 1. </a:t>
            </a:r>
            <a:r>
              <a:rPr lang="vi-VN" sz="3800" b="1" dirty="0" smtClean="0">
                <a:solidFill>
                  <a:srgbClr val="0000CC"/>
                </a:solidFill>
                <a:latin typeface="Times New Roman" panose="02020603050405020304" pitchFamily="18" charset="0"/>
                <a:cs typeface="Times New Roman" panose="02020603050405020304" pitchFamily="18" charset="0"/>
              </a:rPr>
              <a:t>Tìm từ ngữ về bạn trong nhà theo từng nhóm sau:</a:t>
            </a:r>
            <a:endParaRPr lang="en-US" sz="38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nvGraphicFramePr>
        <p:xfrm>
          <a:off x="823119" y="3810000"/>
          <a:ext cx="14782800" cy="3886200"/>
        </p:xfrm>
        <a:graphic>
          <a:graphicData uri="http://schemas.openxmlformats.org/drawingml/2006/table">
            <a:tbl>
              <a:tblPr firstRow="1" bandRow="1">
                <a:tableStyleId>{5C22544A-7EE6-4342-B048-85BDC9FD1C3A}</a:tableStyleId>
              </a:tblPr>
              <a:tblGrid>
                <a:gridCol w="8458200"/>
                <a:gridCol w="6324600"/>
              </a:tblGrid>
              <a:tr h="533400">
                <a:tc>
                  <a:txBody>
                    <a:bodyPr/>
                    <a:lstStyle/>
                    <a:p>
                      <a:pPr algn="ctr"/>
                      <a:r>
                        <a:rPr lang="vi-VN" sz="3800" b="1" dirty="0" smtClean="0">
                          <a:solidFill>
                            <a:srgbClr val="0000CC"/>
                          </a:solidFill>
                          <a:latin typeface="Times New Roman" panose="02020603050405020304" pitchFamily="18" charset="0"/>
                          <a:cs typeface="Times New Roman" panose="02020603050405020304" pitchFamily="18" charset="0"/>
                        </a:rPr>
                        <a:t>Vật nuôi</a:t>
                      </a:r>
                      <a:endParaRPr lang="en-US" sz="3800" b="1" dirty="0">
                        <a:solidFill>
                          <a:srgbClr val="0000CC"/>
                        </a:solidFill>
                        <a:latin typeface="Times New Roman" panose="02020603050405020304" pitchFamily="18" charset="0"/>
                        <a:cs typeface="Times New Roman" panose="02020603050405020304"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smtClean="0">
                          <a:solidFill>
                            <a:srgbClr val="0000CC"/>
                          </a:solidFill>
                          <a:latin typeface="Times New Roman" panose="02020603050405020304" pitchFamily="18" charset="0"/>
                          <a:cs typeface="Times New Roman" panose="02020603050405020304" pitchFamily="18" charset="0"/>
                        </a:rPr>
                        <a:t>Đồ đạc</a:t>
                      </a:r>
                      <a:endParaRPr lang="en-US" sz="38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r>
              <a:tr h="411480">
                <a:tc>
                  <a:txBody>
                    <a:bodyPr/>
                    <a:lstStyle/>
                    <a:p>
                      <a:pPr algn="ctr"/>
                      <a:r>
                        <a:rPr lang="vi-VN" sz="3800" b="1" dirty="0" smtClean="0">
                          <a:solidFill>
                            <a:srgbClr val="FF0000"/>
                          </a:solidFill>
                          <a:latin typeface="Times New Roman" panose="02020603050405020304" pitchFamily="18" charset="0"/>
                          <a:cs typeface="Times New Roman" panose="02020603050405020304" pitchFamily="18" charset="0"/>
                        </a:rPr>
                        <a:t>M:</a:t>
                      </a:r>
                      <a:r>
                        <a:rPr lang="vi-VN" sz="3800" b="1" dirty="0" smtClean="0">
                          <a:solidFill>
                            <a:srgbClr val="0000CC"/>
                          </a:solidFill>
                          <a:latin typeface="Times New Roman" panose="02020603050405020304" pitchFamily="18" charset="0"/>
                          <a:cs typeface="Times New Roman" panose="02020603050405020304" pitchFamily="18" charset="0"/>
                        </a:rPr>
                        <a:t>Mèo </a:t>
                      </a:r>
                      <a:endParaRPr lang="en-US" sz="3800" b="1" dirty="0">
                        <a:solidFill>
                          <a:srgbClr val="0000CC"/>
                        </a:solidFill>
                        <a:latin typeface="Times New Roman" panose="02020603050405020304" pitchFamily="18" charset="0"/>
                        <a:cs typeface="Times New Roman" panose="02020603050405020304"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smtClean="0">
                          <a:solidFill>
                            <a:srgbClr val="FF0000"/>
                          </a:solidFill>
                          <a:latin typeface="Times New Roman" panose="02020603050405020304" pitchFamily="18" charset="0"/>
                          <a:cs typeface="Times New Roman" panose="02020603050405020304" pitchFamily="18" charset="0"/>
                        </a:rPr>
                        <a:t>M:</a:t>
                      </a:r>
                      <a:r>
                        <a:rPr lang="vi-VN" sz="3800" b="1" dirty="0" smtClean="0">
                          <a:solidFill>
                            <a:srgbClr val="0000CC"/>
                          </a:solidFill>
                          <a:latin typeface="Times New Roman" panose="02020603050405020304" pitchFamily="18" charset="0"/>
                          <a:cs typeface="Times New Roman" panose="02020603050405020304" pitchFamily="18" charset="0"/>
                        </a:rPr>
                        <a:t> Quạt đi</a:t>
                      </a:r>
                      <a:r>
                        <a:rPr lang="en-US" altLang="vi-VN" sz="3800" b="1" dirty="0" smtClean="0">
                          <a:solidFill>
                            <a:srgbClr val="0000CC"/>
                          </a:solidFill>
                          <a:latin typeface="Times New Roman" panose="02020603050405020304" pitchFamily="18" charset="0"/>
                          <a:cs typeface="Times New Roman" panose="02020603050405020304" pitchFamily="18" charset="0"/>
                        </a:rPr>
                        <a:t>ệ</a:t>
                      </a:r>
                      <a:r>
                        <a:rPr lang="vi-VN" sz="3800" b="1" dirty="0" smtClean="0">
                          <a:solidFill>
                            <a:srgbClr val="0000CC"/>
                          </a:solidFill>
                          <a:latin typeface="Times New Roman" panose="02020603050405020304" pitchFamily="18" charset="0"/>
                          <a:cs typeface="Times New Roman" panose="02020603050405020304" pitchFamily="18" charset="0"/>
                        </a:rPr>
                        <a:t>n</a:t>
                      </a:r>
                      <a:endParaRPr lang="en-US" sz="38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r>
              <a:tr h="2545080">
                <a:tc>
                  <a:txBody>
                    <a:bodyPr/>
                    <a:lstStyle/>
                    <a:p>
                      <a:pPr algn="ctr"/>
                      <a:endParaRPr lang="en-US" sz="3800" b="1" dirty="0">
                        <a:solidFill>
                          <a:srgbClr val="0000CC"/>
                        </a:solidFill>
                        <a:latin typeface="Times New Roman" panose="02020603050405020304" pitchFamily="18" charset="0"/>
                        <a:cs typeface="Times New Roman" panose="02020603050405020304"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endParaRPr lang="en-US" sz="3800" b="1" dirty="0">
                        <a:solidFill>
                          <a:srgbClr val="0000CC"/>
                        </a:solidFill>
                        <a:latin typeface="Times New Roman" panose="02020603050405020304" pitchFamily="18" charset="0"/>
                        <a:cs typeface="Times New Roman" panose="02020603050405020304"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r>
            </a:tbl>
          </a:graphicData>
        </a:graphic>
      </p:graphicFrame>
      <p:grpSp>
        <p:nvGrpSpPr>
          <p:cNvPr id="21" name="Group 20"/>
          <p:cNvGrpSpPr/>
          <p:nvPr/>
        </p:nvGrpSpPr>
        <p:grpSpPr>
          <a:xfrm>
            <a:off x="4549347" y="76200"/>
            <a:ext cx="7847917" cy="1489756"/>
            <a:chOff x="4244547" y="238780"/>
            <a:chExt cx="7847917" cy="1489756"/>
          </a:xfrm>
        </p:grpSpPr>
        <p:grpSp>
          <p:nvGrpSpPr>
            <p:cNvPr id="22" name="Group 21"/>
            <p:cNvGrpSpPr/>
            <p:nvPr/>
          </p:nvGrpSpPr>
          <p:grpSpPr>
            <a:xfrm>
              <a:off x="5242719" y="238780"/>
              <a:ext cx="6849745" cy="905028"/>
              <a:chOff x="5154256" y="299739"/>
              <a:chExt cx="6734169" cy="905028"/>
            </a:xfrm>
          </p:grpSpPr>
          <p:grpSp>
            <p:nvGrpSpPr>
              <p:cNvPr id="24" name="Group 23"/>
              <p:cNvGrpSpPr/>
              <p:nvPr/>
            </p:nvGrpSpPr>
            <p:grpSpPr>
              <a:xfrm>
                <a:off x="5154256" y="299739"/>
                <a:ext cx="6734169" cy="905028"/>
                <a:chOff x="5154256" y="299739"/>
                <a:chExt cx="6734169" cy="905028"/>
              </a:xfrm>
            </p:grpSpPr>
            <p:sp>
              <p:nvSpPr>
                <p:cNvPr id="26" name="TextBox 25"/>
                <p:cNvSpPr txBox="1"/>
                <p:nvPr/>
              </p:nvSpPr>
              <p:spPr>
                <a:xfrm>
                  <a:off x="5154256" y="299739"/>
                  <a:ext cx="6734169" cy="521970"/>
                </a:xfrm>
                <a:prstGeom prst="rect">
                  <a:avLst/>
                </a:prstGeom>
                <a:noFill/>
              </p:spPr>
              <p:txBody>
                <a:bodyPr wrap="square" rtlCol="0">
                  <a:spAutoFit/>
                </a:bodyPr>
                <a:lstStyle/>
                <a:p>
                  <a:pPr algn="r"/>
                  <a:r>
                    <a:rPr lang="en-US" sz="2800" b="1" i="1" smtClean="0">
                      <a:solidFill>
                        <a:srgbClr val="0000CC"/>
                      </a:solidFill>
                      <a:latin typeface="Times New Roman" panose="02020603050405020304" pitchFamily="18" charset="0"/>
                      <a:cs typeface="Times New Roman" panose="02020603050405020304" pitchFamily="18" charset="0"/>
                    </a:rPr>
                    <a:t>Thứ Năm ngày 02 tháng  12 năm 2022</a:t>
                  </a:r>
                  <a:endParaRPr lang="en-US" sz="2800" b="1" i="1" smtClean="0">
                    <a:solidFill>
                      <a:srgbClr val="0000CC"/>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25" name="Straight Connector 2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NHỎ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sp>
        <p:nvSpPr>
          <p:cNvPr id="2" name="Rectangle 1"/>
          <p:cNvSpPr/>
          <p:nvPr/>
        </p:nvSpPr>
        <p:spPr>
          <a:xfrm>
            <a:off x="934245" y="5334000"/>
            <a:ext cx="8137525" cy="707886"/>
          </a:xfrm>
          <a:prstGeom prst="rect">
            <a:avLst/>
          </a:prstGeom>
        </p:spPr>
        <p:txBody>
          <a:bodyPr>
            <a:spAutoFit/>
          </a:bodyPr>
          <a:lstStyle/>
          <a:p>
            <a:pPr algn="just"/>
            <a:r>
              <a:rPr lang="vi-VN" sz="4000" b="1" smtClean="0">
                <a:solidFill>
                  <a:srgbClr val="0000CC"/>
                </a:solidFill>
                <a:latin typeface="Times New Roman" panose="02020603050405020304" pitchFamily="18" charset="0"/>
                <a:cs typeface="Times New Roman" panose="02020603050405020304" pitchFamily="18" charset="0"/>
              </a:rPr>
              <a:t>Chó</a:t>
            </a:r>
            <a:r>
              <a:rPr lang="en-US" sz="4000" b="1" smtClean="0">
                <a:solidFill>
                  <a:srgbClr val="0000CC"/>
                </a:solidFill>
                <a:latin typeface="Times New Roman" panose="02020603050405020304" pitchFamily="18" charset="0"/>
                <a:cs typeface="Times New Roman" panose="02020603050405020304" pitchFamily="18" charset="0"/>
              </a:rPr>
              <a:t>, t</a:t>
            </a:r>
            <a:r>
              <a:rPr lang="vi-VN" sz="4000" b="1" smtClean="0">
                <a:solidFill>
                  <a:srgbClr val="0000CC"/>
                </a:solidFill>
                <a:latin typeface="Times New Roman" panose="02020603050405020304" pitchFamily="18" charset="0"/>
                <a:cs typeface="Times New Roman" panose="02020603050405020304" pitchFamily="18" charset="0"/>
              </a:rPr>
              <a:t>hỏ</a:t>
            </a:r>
            <a:r>
              <a:rPr lang="vi-VN" sz="4000" b="1">
                <a:solidFill>
                  <a:srgbClr val="0000CC"/>
                </a:solidFill>
                <a:latin typeface="Times New Roman" panose="02020603050405020304" pitchFamily="18" charset="0"/>
                <a:cs typeface="Times New Roman" panose="02020603050405020304" pitchFamily="18" charset="0"/>
              </a:rPr>
              <a:t>, </a:t>
            </a:r>
            <a:r>
              <a:rPr lang="en-US" sz="4000" b="1" smtClean="0">
                <a:solidFill>
                  <a:srgbClr val="0000CC"/>
                </a:solidFill>
                <a:latin typeface="Times New Roman" panose="02020603050405020304" pitchFamily="18" charset="0"/>
                <a:cs typeface="Times New Roman" panose="02020603050405020304" pitchFamily="18" charset="0"/>
              </a:rPr>
              <a:t>cá, </a:t>
            </a:r>
            <a:r>
              <a:rPr lang="vi-VN" sz="4000" b="1" smtClean="0">
                <a:solidFill>
                  <a:srgbClr val="0000CC"/>
                </a:solidFill>
                <a:latin typeface="Times New Roman" panose="02020603050405020304" pitchFamily="18" charset="0"/>
                <a:cs typeface="Times New Roman" panose="02020603050405020304" pitchFamily="18" charset="0"/>
              </a:rPr>
              <a:t>trâu</a:t>
            </a:r>
            <a:r>
              <a:rPr lang="vi-VN" sz="4000" b="1">
                <a:solidFill>
                  <a:srgbClr val="0000CC"/>
                </a:solidFill>
                <a:latin typeface="Times New Roman" panose="02020603050405020304" pitchFamily="18" charset="0"/>
                <a:cs typeface="Times New Roman" panose="02020603050405020304" pitchFamily="18" charset="0"/>
              </a:rPr>
              <a:t>, bò, lợn, gà,...</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9509919" y="5343178"/>
            <a:ext cx="5791200" cy="1846659"/>
          </a:xfrm>
          <a:prstGeom prst="rect">
            <a:avLst/>
          </a:prstGeom>
        </p:spPr>
        <p:txBody>
          <a:bodyPr wrap="square">
            <a:spAutoFit/>
          </a:bodyPr>
          <a:lstStyle/>
          <a:p>
            <a:pPr lvl="0" algn="just" defTabSz="1437005" eaLnBrk="1" fontAlgn="auto" hangingPunct="1">
              <a:spcBef>
                <a:spcPts val="0"/>
              </a:spcBef>
              <a:spcAft>
                <a:spcPts val="0"/>
              </a:spcAft>
            </a:pPr>
            <a:r>
              <a:rPr lang="vi-VN" sz="3800" b="1">
                <a:solidFill>
                  <a:srgbClr val="0000CC"/>
                </a:solidFill>
                <a:latin typeface="Times New Roman" panose="02020603050405020304" pitchFamily="18" charset="0"/>
                <a:cs typeface="Times New Roman" panose="02020603050405020304" pitchFamily="18" charset="0"/>
              </a:rPr>
              <a:t>Bàn, ghế, tủ lạnh, nồi cơm điện; đèn bàn, tivi, giá sách,...</a:t>
            </a:r>
            <a:endParaRPr lang="vi-VN" sz="38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8919" y="2268140"/>
            <a:ext cx="13966284" cy="646331"/>
          </a:xfrm>
          <a:prstGeom prst="rect">
            <a:avLst/>
          </a:prstGeom>
        </p:spPr>
        <p:txBody>
          <a:bodyPr wrap="square">
            <a:spAutoFit/>
          </a:bodyPr>
          <a:lstStyle/>
          <a:p>
            <a:pPr algn="just"/>
            <a:r>
              <a:rPr lang="en-US" sz="3600" b="1" dirty="0" err="1" smtClean="0">
                <a:solidFill>
                  <a:srgbClr val="0000CC"/>
                </a:solidFill>
                <a:highlight>
                  <a:srgbClr val="FF0000"/>
                </a:highlight>
                <a:latin typeface="Times New Roman" panose="02020603050405020304" pitchFamily="18" charset="0"/>
                <a:cs typeface="Times New Roman" panose="02020603050405020304" pitchFamily="18" charset="0"/>
              </a:rPr>
              <a:t>Bài</a:t>
            </a:r>
            <a:r>
              <a:rPr lang="en-US" sz="3600" b="1" dirty="0" smtClean="0">
                <a:solidFill>
                  <a:srgbClr val="0000CC"/>
                </a:solidFill>
                <a:highlight>
                  <a:srgbClr val="FF0000"/>
                </a:highlight>
                <a:latin typeface="Times New Roman" panose="02020603050405020304" pitchFamily="18" charset="0"/>
                <a:cs typeface="Times New Roman" panose="02020603050405020304" pitchFamily="18" charset="0"/>
              </a:rPr>
              <a:t> </a:t>
            </a:r>
            <a:r>
              <a:rPr lang="vi-VN" sz="3600" b="1" dirty="0" smtClean="0">
                <a:solidFill>
                  <a:srgbClr val="0000CC"/>
                </a:solidFill>
                <a:highlight>
                  <a:srgbClr val="FF0000"/>
                </a:highlight>
                <a:latin typeface="Times New Roman" panose="02020603050405020304" pitchFamily="18" charset="0"/>
                <a:cs typeface="Times New Roman" panose="02020603050405020304" pitchFamily="18" charset="0"/>
              </a:rPr>
              <a:t>2</a:t>
            </a:r>
            <a:r>
              <a:rPr lang="en-US" sz="3600" b="1" dirty="0" smtClean="0">
                <a:solidFill>
                  <a:srgbClr val="0000CC"/>
                </a:solidFill>
                <a:highlight>
                  <a:srgbClr val="FF0000"/>
                </a:highlight>
                <a:latin typeface="Times New Roman" panose="02020603050405020304" pitchFamily="18" charset="0"/>
                <a:cs typeface="Times New Roman" panose="02020603050405020304" pitchFamily="18" charset="0"/>
              </a:rPr>
              <a:t>. </a:t>
            </a:r>
            <a:r>
              <a:rPr lang="vi-VN" sz="3600" b="1" dirty="0" smtClean="0">
                <a:solidFill>
                  <a:srgbClr val="0000CC"/>
                </a:solidFill>
                <a:highlight>
                  <a:srgbClr val="FF0000"/>
                </a:highlight>
                <a:latin typeface="Times New Roman" panose="02020603050405020304" pitchFamily="18" charset="0"/>
                <a:cs typeface="Times New Roman" panose="02020603050405020304" pitchFamily="18" charset="0"/>
              </a:rPr>
              <a:t>Đọc đoạn văn dưới đây và trả lời câu hỏi.</a:t>
            </a:r>
            <a:endParaRPr lang="vi-VN" sz="3600" b="1" dirty="0" smtClean="0">
              <a:solidFill>
                <a:srgbClr val="0000CC"/>
              </a:solidFill>
              <a:highlight>
                <a:srgbClr val="FF0000"/>
              </a:highlight>
              <a:latin typeface="Times New Roman" panose="02020603050405020304" pitchFamily="18" charset="0"/>
              <a:cs typeface="Times New Roman" panose="02020603050405020304" pitchFamily="18" charset="0"/>
            </a:endParaRPr>
          </a:p>
        </p:txBody>
      </p:sp>
      <p:sp>
        <p:nvSpPr>
          <p:cNvPr id="20" name="Rectangle 19"/>
          <p:cNvSpPr/>
          <p:nvPr/>
        </p:nvSpPr>
        <p:spPr>
          <a:xfrm>
            <a:off x="929903" y="2958911"/>
            <a:ext cx="14545300" cy="3416320"/>
          </a:xfrm>
          <a:prstGeom prst="rect">
            <a:avLst/>
          </a:prstGeom>
        </p:spPr>
        <p:txBody>
          <a:bodyPr wrap="square">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    Nhà Thủy ở ngay dưới thuyền. Con sông thân yêu, nơi có «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                                                                                          ( Theo Phong Thu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158558" y="7504331"/>
            <a:ext cx="13627041" cy="646331"/>
          </a:xfrm>
          <a:prstGeom prst="rect">
            <a:avLst/>
          </a:prstGeom>
        </p:spPr>
        <p:txBody>
          <a:bodyPr wrap="square">
            <a:spAutoFit/>
          </a:bodyPr>
          <a:lstStyle/>
          <a:p>
            <a:pPr algn="just"/>
            <a:r>
              <a:rPr lang="vi-VN" sz="3600" b="1"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Nước sông được ví với sự vật nào?</a:t>
            </a:r>
            <a:endParaRPr lang="vi-VN" sz="3600" b="1" dirty="0" smtClean="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127919" y="6858000"/>
            <a:ext cx="13533266" cy="646331"/>
          </a:xfrm>
          <a:prstGeom prst="rect">
            <a:avLst/>
          </a:prstGeom>
        </p:spPr>
        <p:txBody>
          <a:bodyPr wrap="square">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 Cánh buồm trên sông được so sánh với con bướm </a:t>
            </a:r>
            <a:r>
              <a:rPr lang="vi-VN" sz="3600" b="1" smtClean="0">
                <a:solidFill>
                  <a:srgbClr val="0000CC"/>
                </a:solidFill>
                <a:latin typeface="Times New Roman" panose="02020603050405020304" pitchFamily="18" charset="0"/>
                <a:cs typeface="Times New Roman" panose="02020603050405020304" pitchFamily="18" charset="0"/>
              </a:rPr>
              <a:t>nhỏ.</a:t>
            </a:r>
            <a:endParaRPr lang="vi-VN" sz="3600" b="1" dirty="0" smtClean="0">
              <a:solidFill>
                <a:srgbClr val="0000CC"/>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44812" y="6211669"/>
            <a:ext cx="9941507" cy="646331"/>
          </a:xfrm>
          <a:prstGeom prst="rect">
            <a:avLst/>
          </a:prstGeom>
        </p:spPr>
        <p:txBody>
          <a:bodyPr wrap="square">
            <a:spAutoFit/>
          </a:bodyPr>
          <a:lstStyle/>
          <a:p>
            <a:pPr algn="just"/>
            <a:r>
              <a:rPr lang="vi-VN" sz="3600" b="1" dirty="0" smtClean="0">
                <a:solidFill>
                  <a:srgbClr val="FF0000"/>
                </a:solidFill>
                <a:latin typeface="Times New Roman" panose="02020603050405020304" pitchFamily="18" charset="0"/>
                <a:cs typeface="Times New Roman" panose="02020603050405020304" pitchFamily="18" charset="0"/>
              </a:rPr>
              <a:t>- Cánh buồm trên sông được so sánh với vật </a:t>
            </a:r>
            <a:r>
              <a:rPr lang="vi-VN" sz="3600" b="1" smtClean="0">
                <a:solidFill>
                  <a:srgbClr val="FF0000"/>
                </a:solidFill>
                <a:latin typeface="Times New Roman" panose="02020603050405020304" pitchFamily="18" charset="0"/>
                <a:cs typeface="Times New Roman" panose="02020603050405020304" pitchFamily="18" charset="0"/>
              </a:rPr>
              <a:t>nào?</a:t>
            </a:r>
            <a:endParaRPr lang="vi-VN" sz="3600" b="1" dirty="0" smtClean="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158253" y="8269069"/>
            <a:ext cx="13533266" cy="646331"/>
          </a:xfrm>
          <a:prstGeom prst="rect">
            <a:avLst/>
          </a:prstGeom>
        </p:spPr>
        <p:txBody>
          <a:bodyPr wrap="square">
            <a:spAutoFit/>
          </a:bodyPr>
          <a:lstStyle/>
          <a:p>
            <a:pPr algn="just"/>
            <a:r>
              <a:rPr lang="vi-VN" sz="3600" b="1" smtClean="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Nước sông nhấp nháy lúc nắng ửng hồng được ví với sao bay.</a:t>
            </a:r>
            <a:endParaRPr lang="en-US" sz="3600" b="1" dirty="0">
              <a:solidFill>
                <a:srgbClr val="0000CC"/>
              </a:solidFill>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4549347" y="76200"/>
            <a:ext cx="7475172" cy="1489756"/>
            <a:chOff x="4244547" y="238780"/>
            <a:chExt cx="7475172" cy="1489756"/>
          </a:xfrm>
        </p:grpSpPr>
        <p:grpSp>
          <p:nvGrpSpPr>
            <p:cNvPr id="32" name="Group 31"/>
            <p:cNvGrpSpPr/>
            <p:nvPr/>
          </p:nvGrpSpPr>
          <p:grpSpPr>
            <a:xfrm>
              <a:off x="5242719" y="238780"/>
              <a:ext cx="5492209" cy="905028"/>
              <a:chOff x="5154256" y="299739"/>
              <a:chExt cx="5399539" cy="905028"/>
            </a:xfrm>
          </p:grpSpPr>
          <p:grpSp>
            <p:nvGrpSpPr>
              <p:cNvPr id="34" name="Group 33"/>
              <p:cNvGrpSpPr/>
              <p:nvPr/>
            </p:nvGrpSpPr>
            <p:grpSpPr>
              <a:xfrm>
                <a:off x="5154256" y="299739"/>
                <a:ext cx="5399539" cy="905028"/>
                <a:chOff x="5154256" y="299739"/>
                <a:chExt cx="5399539" cy="905028"/>
              </a:xfrm>
            </p:grpSpPr>
            <p:sp>
              <p:nvSpPr>
                <p:cNvPr id="36" name="TextBox 35"/>
                <p:cNvSpPr txBox="1"/>
                <p:nvPr/>
              </p:nvSpPr>
              <p:spPr>
                <a:xfrm>
                  <a:off x="5154256" y="299739"/>
                  <a:ext cx="5399539" cy="523220"/>
                </a:xfrm>
                <a:prstGeom prst="rect">
                  <a:avLst/>
                </a:prstGeom>
                <a:noFill/>
              </p:spPr>
              <p:txBody>
                <a:bodyPr wrap="none" rtlCol="0">
                  <a:spAutoFit/>
                </a:bodyPr>
                <a:lstStyle/>
                <a:p>
                  <a:r>
                    <a:rPr lang="en-US" sz="2800" smtClean="0">
                      <a:solidFill>
                        <a:srgbClr val="0000CC"/>
                      </a:solidFill>
                      <a:latin typeface="Times New Roman" panose="02020603050405020304" pitchFamily="18" charset="0"/>
                      <a:cs typeface="Times New Roman" panose="02020603050405020304" pitchFamily="18" charset="0"/>
                    </a:rPr>
                    <a:t>Thứ……ngày…..tháng…..năm…….</a:t>
                  </a:r>
                  <a:endParaRPr lang="en-US" sz="2800">
                    <a:solidFill>
                      <a:srgbClr val="0000CC"/>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5" name="Straight Connector 3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3"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NHỎ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519" y="2057261"/>
            <a:ext cx="14290996" cy="1200329"/>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      Bài</a:t>
            </a:r>
            <a:r>
              <a:rPr lang="vi-VN" sz="3600" b="1"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3. Tìm hình ảnh so sánh trong các đoạn thơ dưới đây. Nêu tác dụng của hình ảnh so sánh.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118315" y="3429000"/>
            <a:ext cx="4478224" cy="2553335"/>
          </a:xfrm>
          <a:prstGeom prst="rect">
            <a:avLst/>
          </a:prstGeom>
        </p:spPr>
        <p:txBody>
          <a:bodyPr wrap="square">
            <a:spAutoFit/>
          </a:bodyPr>
          <a:lstStyle/>
          <a:p>
            <a:pPr algn="just"/>
            <a:r>
              <a:rPr lang="vi-VN" sz="3200" b="1" dirty="0" smtClean="0">
                <a:solidFill>
                  <a:srgbClr val="0000CC"/>
                </a:solidFill>
                <a:latin typeface="Times New Roman" panose="02020603050405020304" pitchFamily="18" charset="0"/>
                <a:cs typeface="Times New Roman" panose="02020603050405020304" pitchFamily="18" charset="0"/>
              </a:rPr>
              <a:t>Cau cao cao mãi </a:t>
            </a:r>
            <a:endParaRPr lang="vi-VN" sz="3200" b="1" dirty="0" smtClean="0">
              <a:solidFill>
                <a:srgbClr val="0000CC"/>
              </a:solidFill>
              <a:latin typeface="Times New Roman" panose="02020603050405020304" pitchFamily="18" charset="0"/>
              <a:cs typeface="Times New Roman" panose="02020603050405020304" pitchFamily="18" charset="0"/>
            </a:endParaRPr>
          </a:p>
          <a:p>
            <a:pPr algn="just"/>
            <a:r>
              <a:rPr lang="vi-VN" sz="3200" b="1" dirty="0" smtClean="0">
                <a:solidFill>
                  <a:srgbClr val="0000CC"/>
                </a:solidFill>
                <a:latin typeface="Times New Roman" panose="02020603050405020304" pitchFamily="18" charset="0"/>
                <a:cs typeface="Times New Roman" panose="02020603050405020304" pitchFamily="18" charset="0"/>
              </a:rPr>
              <a:t>Tàu vươn giữa trời</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Như tay xòe rộng</a:t>
            </a:r>
            <a:endParaRPr lang="vi-VN" sz="3200" b="1" dirty="0">
              <a:solidFill>
                <a:srgbClr val="0000CC"/>
              </a:solidFill>
              <a:latin typeface="Times New Roman" panose="02020603050405020304" pitchFamily="18" charset="0"/>
              <a:cs typeface="Times New Roman" panose="02020603050405020304" pitchFamily="18" charset="0"/>
            </a:endParaRPr>
          </a:p>
          <a:p>
            <a:pPr algn="just"/>
            <a:r>
              <a:rPr lang="vi-VN" sz="3200" b="1" dirty="0" smtClean="0">
                <a:solidFill>
                  <a:srgbClr val="0000CC"/>
                </a:solidFill>
                <a:latin typeface="Times New Roman" panose="02020603050405020304" pitchFamily="18" charset="0"/>
                <a:cs typeface="Times New Roman" panose="02020603050405020304" pitchFamily="18" charset="0"/>
              </a:rPr>
              <a:t>Hứng làn mưa rơi.</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      (Ngô Viết Dinh)</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823893" y="3257550"/>
            <a:ext cx="5962876" cy="2553335"/>
          </a:xfrm>
          <a:prstGeom prst="rect">
            <a:avLst/>
          </a:prstGeom>
        </p:spPr>
        <p:txBody>
          <a:bodyPr wrap="square">
            <a:spAutoFit/>
          </a:bodyPr>
          <a:lstStyle/>
          <a:p>
            <a:pPr algn="just"/>
            <a:r>
              <a:rPr lang="vi-VN" sz="3200" b="1" dirty="0" smtClean="0">
                <a:solidFill>
                  <a:srgbClr val="0000CC"/>
                </a:solidFill>
                <a:latin typeface="Times New Roman" panose="02020603050405020304" pitchFamily="18" charset="0"/>
                <a:cs typeface="Times New Roman" panose="02020603050405020304" pitchFamily="18" charset="0"/>
              </a:rPr>
              <a:t>Sân nhà em sáng quá</a:t>
            </a:r>
            <a:endParaRPr lang="vi-VN" sz="3200" b="1" dirty="0" smtClean="0">
              <a:solidFill>
                <a:srgbClr val="0000CC"/>
              </a:solidFill>
              <a:latin typeface="Times New Roman" panose="02020603050405020304" pitchFamily="18" charset="0"/>
              <a:cs typeface="Times New Roman" panose="02020603050405020304" pitchFamily="18" charset="0"/>
            </a:endParaRPr>
          </a:p>
          <a:p>
            <a:pPr algn="just"/>
            <a:r>
              <a:rPr lang="vi-VN" sz="3200" b="1" dirty="0" smtClean="0">
                <a:solidFill>
                  <a:srgbClr val="0000CC"/>
                </a:solidFill>
                <a:latin typeface="Times New Roman" panose="02020603050405020304" pitchFamily="18" charset="0"/>
                <a:cs typeface="Times New Roman" panose="02020603050405020304" pitchFamily="18" charset="0"/>
              </a:rPr>
              <a:t>Nhờ ánh trăng sáng ngời</a:t>
            </a:r>
            <a:endParaRPr lang="vi-VN" sz="3200" b="1" dirty="0" smtClean="0">
              <a:solidFill>
                <a:srgbClr val="0000CC"/>
              </a:solidFill>
              <a:latin typeface="Times New Roman" panose="02020603050405020304" pitchFamily="18" charset="0"/>
              <a:cs typeface="Times New Roman" panose="02020603050405020304" pitchFamily="18" charset="0"/>
            </a:endParaRPr>
          </a:p>
          <a:p>
            <a:pPr algn="just"/>
            <a:r>
              <a:rPr lang="vi-VN" sz="3200" b="1" dirty="0" smtClean="0">
                <a:solidFill>
                  <a:srgbClr val="0000CC"/>
                </a:solidFill>
                <a:latin typeface="Times New Roman" panose="02020603050405020304" pitchFamily="18" charset="0"/>
                <a:cs typeface="Times New Roman" panose="02020603050405020304" pitchFamily="18" charset="0"/>
              </a:rPr>
              <a:t>Trăng tròn như cái đĩa</a:t>
            </a:r>
            <a:endParaRPr lang="vi-VN" sz="3200" b="1" dirty="0" smtClean="0">
              <a:solidFill>
                <a:srgbClr val="0000CC"/>
              </a:solidFill>
              <a:latin typeface="Times New Roman" panose="02020603050405020304" pitchFamily="18" charset="0"/>
              <a:cs typeface="Times New Roman" panose="02020603050405020304" pitchFamily="18" charset="0"/>
            </a:endParaRPr>
          </a:p>
          <a:p>
            <a:pPr algn="just"/>
            <a:r>
              <a:rPr lang="vi-VN" sz="3200" b="1" dirty="0" smtClean="0">
                <a:solidFill>
                  <a:srgbClr val="0000CC"/>
                </a:solidFill>
                <a:latin typeface="Times New Roman" panose="02020603050405020304" pitchFamily="18" charset="0"/>
                <a:cs typeface="Times New Roman" panose="02020603050405020304" pitchFamily="18" charset="0"/>
              </a:rPr>
              <a:t>Lơ lửng mà không rơi.</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en-US" altLang="vi-VN" sz="3200" b="1" dirty="0" smtClean="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(Nhược Thủy–Phương Hoa)</a:t>
            </a:r>
            <a:endParaRPr lang="vi-VN" sz="3200" b="1" dirty="0" smtClean="0">
              <a:solidFill>
                <a:srgbClr val="0000CC"/>
              </a:solidFill>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4549347" y="0"/>
            <a:ext cx="7475172" cy="1565956"/>
            <a:chOff x="4244547" y="162580"/>
            <a:chExt cx="7475172" cy="1565956"/>
          </a:xfrm>
        </p:grpSpPr>
        <p:grpSp>
          <p:nvGrpSpPr>
            <p:cNvPr id="30" name="Group 29"/>
            <p:cNvGrpSpPr/>
            <p:nvPr/>
          </p:nvGrpSpPr>
          <p:grpSpPr>
            <a:xfrm>
              <a:off x="5212239" y="162580"/>
              <a:ext cx="5690870" cy="981228"/>
              <a:chOff x="5124290" y="223539"/>
              <a:chExt cx="5594848" cy="981228"/>
            </a:xfrm>
          </p:grpSpPr>
          <p:grpSp>
            <p:nvGrpSpPr>
              <p:cNvPr id="32" name="Group 31"/>
              <p:cNvGrpSpPr/>
              <p:nvPr/>
            </p:nvGrpSpPr>
            <p:grpSpPr>
              <a:xfrm>
                <a:off x="5124290" y="223539"/>
                <a:ext cx="5594848" cy="981228"/>
                <a:chOff x="5124290" y="223539"/>
                <a:chExt cx="5594848" cy="981228"/>
              </a:xfrm>
            </p:grpSpPr>
            <p:sp>
              <p:nvSpPr>
                <p:cNvPr id="34" name="TextBox 33"/>
                <p:cNvSpPr txBox="1"/>
                <p:nvPr/>
              </p:nvSpPr>
              <p:spPr>
                <a:xfrm>
                  <a:off x="5124290" y="223539"/>
                  <a:ext cx="5594848" cy="521970"/>
                </a:xfrm>
                <a:prstGeom prst="rect">
                  <a:avLst/>
                </a:prstGeom>
                <a:noFill/>
              </p:spPr>
              <p:txBody>
                <a:bodyPr wrap="none" rtlCol="0">
                  <a:spAutoFit/>
                </a:bodyPr>
                <a:lstStyle/>
                <a:p>
                  <a:pPr algn="r"/>
                  <a:r>
                    <a:rPr lang="en-US" sz="2800" b="1" i="1" smtClean="0">
                      <a:solidFill>
                        <a:srgbClr val="0000CC"/>
                      </a:solidFill>
                      <a:latin typeface="Times New Roman" panose="02020603050405020304" pitchFamily="18" charset="0"/>
                      <a:cs typeface="Times New Roman" panose="02020603050405020304" pitchFamily="18" charset="0"/>
                    </a:rPr>
                    <a:t>Thứ Năm ngày 02 tháng12 năm 2022</a:t>
                  </a:r>
                  <a:endParaRPr lang="en-US" sz="2800" b="1" i="1">
                    <a:solidFill>
                      <a:srgbClr val="0000CC"/>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3" name="Straight Connector 32"/>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NHỎ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sp>
        <p:nvSpPr>
          <p:cNvPr id="17" name="Rectangle 16"/>
          <p:cNvSpPr/>
          <p:nvPr/>
        </p:nvSpPr>
        <p:spPr>
          <a:xfrm>
            <a:off x="1737314" y="6324600"/>
            <a:ext cx="6154625" cy="2553335"/>
          </a:xfrm>
          <a:prstGeom prst="rect">
            <a:avLst/>
          </a:prstGeom>
        </p:spPr>
        <p:txBody>
          <a:bodyPr wrap="square">
            <a:spAutoFit/>
          </a:bodyPr>
          <a:p>
            <a:r>
              <a:rPr lang="vi-VN" sz="3200" b="1" dirty="0" smtClean="0">
                <a:solidFill>
                  <a:srgbClr val="0000CC"/>
                </a:solidFill>
                <a:latin typeface="Times New Roman" panose="02020603050405020304" pitchFamily="18" charset="0"/>
                <a:cs typeface="Times New Roman" panose="02020603050405020304" pitchFamily="18" charset="0"/>
              </a:rPr>
              <a:t> Sương trắng viền quanh núi</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Như một chiếc khăn bông</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Ồ, núi ngủ lười không!</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Giờ mới đang rửa mặt.</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                        (Thanh Hào)</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8823646" y="6171958"/>
            <a:ext cx="5185248" cy="2553335"/>
          </a:xfrm>
          <a:prstGeom prst="rect">
            <a:avLst/>
          </a:prstGeom>
        </p:spPr>
        <p:txBody>
          <a:bodyPr wrap="square">
            <a:spAutoFit/>
          </a:bodyPr>
          <a:p>
            <a:r>
              <a:rPr lang="vi-VN" sz="3200" b="1" dirty="0" smtClean="0">
                <a:solidFill>
                  <a:srgbClr val="0000CC"/>
                </a:solidFill>
                <a:latin typeface="Times New Roman" panose="02020603050405020304" pitchFamily="18" charset="0"/>
                <a:cs typeface="Times New Roman" panose="02020603050405020304" pitchFamily="18" charset="0"/>
              </a:rPr>
              <a:t>Một hôm mặt đất</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Mọc lên cái cây</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Cái cây bé nhỏ</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vi-VN" sz="3200" b="1" dirty="0" smtClean="0">
                <a:solidFill>
                  <a:srgbClr val="0000CC"/>
                </a:solidFill>
                <a:latin typeface="Times New Roman" panose="02020603050405020304" pitchFamily="18" charset="0"/>
                <a:cs typeface="Times New Roman" panose="02020603050405020304" pitchFamily="18" charset="0"/>
              </a:rPr>
              <a:t>Lá mềm như mây.</a:t>
            </a:r>
            <a:endParaRPr lang="vi-VN" sz="3200" b="1" dirty="0" smtClean="0">
              <a:solidFill>
                <a:srgbClr val="0000CC"/>
              </a:solidFill>
              <a:latin typeface="Times New Roman" panose="02020603050405020304" pitchFamily="18" charset="0"/>
              <a:cs typeface="Times New Roman" panose="02020603050405020304" pitchFamily="18" charset="0"/>
            </a:endParaRPr>
          </a:p>
          <a:p>
            <a:r>
              <a:rPr lang="en-US" altLang="vi-VN" sz="3200" b="1" dirty="0" smtClean="0">
                <a:solidFill>
                  <a:srgbClr val="0000CC"/>
                </a:solidFill>
                <a:latin typeface="Times New Roman" panose="02020603050405020304" pitchFamily="18" charset="0"/>
                <a:cs typeface="Times New Roman" panose="02020603050405020304" pitchFamily="18" charset="0"/>
              </a:rPr>
              <a:t>              </a:t>
            </a:r>
            <a:r>
              <a:rPr lang="vi-VN" sz="3200" b="1" dirty="0" smtClean="0">
                <a:solidFill>
                  <a:srgbClr val="0000CC"/>
                </a:solidFill>
                <a:latin typeface="Times New Roman" panose="02020603050405020304" pitchFamily="18" charset="0"/>
                <a:cs typeface="Times New Roman" panose="02020603050405020304" pitchFamily="18" charset="0"/>
              </a:rPr>
              <a:t>(Lâm Thị Mỹ Dạ)</a:t>
            </a:r>
            <a:endParaRPr lang="vi-VN" sz="3200" b="1" dirty="0" smtClean="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3000" fill="hold">
                                          <p:stCondLst>
                                            <p:cond delay="0"/>
                                          </p:stCondLst>
                                        </p:cTn>
                                        <p:tgtEl>
                                          <p:spTgt spid="12"/>
                                        </p:tgtEl>
                                        <p:attrNameLst>
                                          <p:attrName>style.visibility</p:attrName>
                                        </p:attrNameLst>
                                      </p:cBhvr>
                                      <p:to>
                                        <p:strVal val="visible"/>
                                      </p:to>
                                    </p:set>
                                    <p:animEffect transition="in" filter="box(in)">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7" grpId="0"/>
      <p:bldP spid="18" grpId="0"/>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04119" y="2057261"/>
            <a:ext cx="14290996" cy="1200329"/>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      Bài</a:t>
            </a:r>
            <a:r>
              <a:rPr lang="vi-VN" sz="3600" b="1"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3. Tìm hình ảnh so sánh trong các đoạn thơ dưới đây. Nêu tác dụng của hình ảnh so sánh.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974295" y="3429000"/>
            <a:ext cx="4478224" cy="2862322"/>
          </a:xfrm>
          <a:prstGeom prst="rect">
            <a:avLst/>
          </a:prstGeom>
        </p:spPr>
        <p:txBody>
          <a:bodyPr wrap="square">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Cau cao cao mãi </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Tàu vươn giữa trời</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Như tay xòe rộng</a:t>
            </a:r>
            <a:endParaRPr lang="vi-VN" sz="3600" b="1" dirty="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Hứng làn mưa rơi.</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      (Ngô Viết Dinh)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500043" y="3429000"/>
            <a:ext cx="5962876" cy="2862322"/>
          </a:xfrm>
          <a:prstGeom prst="rect">
            <a:avLst/>
          </a:prstGeom>
        </p:spPr>
        <p:txBody>
          <a:bodyPr wrap="square">
            <a:spAutoFit/>
          </a:bodyPr>
          <a:lstStyle/>
          <a:p>
            <a:pPr algn="just"/>
            <a:r>
              <a:rPr lang="vi-VN" sz="3600" b="1" dirty="0" smtClean="0">
                <a:solidFill>
                  <a:srgbClr val="0000CC"/>
                </a:solidFill>
                <a:latin typeface="Times New Roman" panose="02020603050405020304" pitchFamily="18" charset="0"/>
                <a:cs typeface="Times New Roman" panose="02020603050405020304" pitchFamily="18" charset="0"/>
              </a:rPr>
              <a:t>Sân nhà em sáng quá</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Nhờ ánh trăng sáng ngời</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Trăng tròn như cái đĩa</a:t>
            </a:r>
            <a:endParaRPr lang="vi-VN" sz="3600" b="1" dirty="0" smtClean="0">
              <a:solidFill>
                <a:srgbClr val="0000CC"/>
              </a:solidFill>
              <a:latin typeface="Times New Roman" panose="02020603050405020304" pitchFamily="18" charset="0"/>
              <a:cs typeface="Times New Roman" panose="02020603050405020304" pitchFamily="18" charset="0"/>
            </a:endParaRPr>
          </a:p>
          <a:p>
            <a:pPr algn="just"/>
            <a:r>
              <a:rPr lang="vi-VN" sz="3600" b="1" dirty="0" smtClean="0">
                <a:solidFill>
                  <a:srgbClr val="0000CC"/>
                </a:solidFill>
                <a:latin typeface="Times New Roman" panose="02020603050405020304" pitchFamily="18" charset="0"/>
                <a:cs typeface="Times New Roman" panose="02020603050405020304" pitchFamily="18" charset="0"/>
              </a:rPr>
              <a:t>Lơ lửng mà không rơi.</a:t>
            </a:r>
            <a:endParaRPr lang="vi-VN" sz="3600" b="1" dirty="0" smtClean="0">
              <a:solidFill>
                <a:srgbClr val="0000CC"/>
              </a:solidFill>
              <a:latin typeface="Times New Roman" panose="02020603050405020304" pitchFamily="18" charset="0"/>
              <a:cs typeface="Times New Roman" panose="02020603050405020304" pitchFamily="18" charset="0"/>
            </a:endParaRPr>
          </a:p>
          <a:p>
            <a:r>
              <a:rPr lang="vi-VN" sz="3600" b="1" dirty="0" smtClean="0">
                <a:solidFill>
                  <a:srgbClr val="0000CC"/>
                </a:solidFill>
                <a:latin typeface="Times New Roman" panose="02020603050405020304" pitchFamily="18" charset="0"/>
                <a:cs typeface="Times New Roman" panose="02020603050405020304" pitchFamily="18" charset="0"/>
              </a:rPr>
              <a:t>(Nhược Thủy–Phương Hoa)</a:t>
            </a:r>
            <a:endParaRPr lang="vi-VN" sz="3600" b="1" dirty="0" smtClean="0">
              <a:solidFill>
                <a:srgbClr val="0000CC"/>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452631" y="6435191"/>
            <a:ext cx="14534288" cy="1200329"/>
          </a:xfrm>
          <a:prstGeom prst="rect">
            <a:avLst/>
          </a:prstGeom>
        </p:spPr>
        <p:txBody>
          <a:bodyPr wrap="square">
            <a:spAutoFit/>
          </a:bodyPr>
          <a:lstStyle/>
          <a:p>
            <a:r>
              <a:rPr lang="vi-VN" sz="3600" b="1" dirty="0" smtClean="0">
                <a:solidFill>
                  <a:srgbClr val="FF3399"/>
                </a:solidFill>
                <a:latin typeface="Times New Roman" panose="02020603050405020304" pitchFamily="18" charset="0"/>
                <a:cs typeface="Times New Roman" panose="02020603050405020304" pitchFamily="18" charset="0"/>
              </a:rPr>
              <a:t>+ Hình ảnh so sánh trong đoạn thơ thứ nhất: Tàu cau như tay xòe rộng hứng mưa.</a:t>
            </a:r>
            <a:endParaRPr lang="en-US" sz="3600" b="1" dirty="0">
              <a:solidFill>
                <a:srgbClr val="FF3399"/>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82952" y="7676162"/>
            <a:ext cx="13622223" cy="646331"/>
          </a:xfrm>
          <a:prstGeom prst="rect">
            <a:avLst/>
          </a:prstGeom>
        </p:spPr>
        <p:txBody>
          <a:bodyPr wrap="square">
            <a:spAutoFit/>
          </a:bodyPr>
          <a:lstStyle/>
          <a:p>
            <a:pPr lvl="0"/>
            <a:r>
              <a:rPr lang="vi-VN" sz="3600" b="1" dirty="0" smtClean="0">
                <a:solidFill>
                  <a:srgbClr val="FF3399"/>
                </a:solidFill>
                <a:latin typeface="Times New Roman" panose="02020603050405020304" pitchFamily="18" charset="0"/>
                <a:cs typeface="Times New Roman" panose="02020603050405020304" pitchFamily="18" charset="0"/>
              </a:rPr>
              <a:t>+ Hình ảnh so sánh trong đoạn thơ thứ hai: Trăng tròn như cái đĩa.</a:t>
            </a:r>
            <a:endParaRPr lang="en-US" sz="3600" b="1" dirty="0">
              <a:solidFill>
                <a:srgbClr val="FF3399"/>
              </a:solidFill>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4549347" y="76200"/>
            <a:ext cx="7475172" cy="1819956"/>
            <a:chOff x="4244547" y="238780"/>
            <a:chExt cx="7475172" cy="1819956"/>
          </a:xfrm>
        </p:grpSpPr>
        <p:grpSp>
          <p:nvGrpSpPr>
            <p:cNvPr id="30" name="Group 29"/>
            <p:cNvGrpSpPr/>
            <p:nvPr/>
          </p:nvGrpSpPr>
          <p:grpSpPr>
            <a:xfrm>
              <a:off x="5242719" y="238780"/>
              <a:ext cx="6477000" cy="1071398"/>
              <a:chOff x="5154256" y="299739"/>
              <a:chExt cx="6367714" cy="1071398"/>
            </a:xfrm>
          </p:grpSpPr>
          <p:grpSp>
            <p:nvGrpSpPr>
              <p:cNvPr id="32" name="Group 31"/>
              <p:cNvGrpSpPr/>
              <p:nvPr/>
            </p:nvGrpSpPr>
            <p:grpSpPr>
              <a:xfrm>
                <a:off x="5154256" y="299739"/>
                <a:ext cx="6367714" cy="1071398"/>
                <a:chOff x="5154256" y="299739"/>
                <a:chExt cx="6367714" cy="1071398"/>
              </a:xfrm>
            </p:grpSpPr>
            <p:sp>
              <p:nvSpPr>
                <p:cNvPr id="34" name="TextBox 33"/>
                <p:cNvSpPr txBox="1"/>
                <p:nvPr/>
              </p:nvSpPr>
              <p:spPr>
                <a:xfrm>
                  <a:off x="5154256" y="299739"/>
                  <a:ext cx="6367714" cy="521970"/>
                </a:xfrm>
                <a:prstGeom prst="rect">
                  <a:avLst/>
                </a:prstGeom>
                <a:noFill/>
              </p:spPr>
              <p:txBody>
                <a:bodyPr wrap="square" rtlCol="0">
                  <a:spAutoFit/>
                </a:bodyPr>
                <a:lstStyle/>
                <a:p>
                  <a:pPr algn="r"/>
                  <a:r>
                    <a:rPr lang="en-US" sz="2800" b="1" i="1" smtClean="0">
                      <a:solidFill>
                        <a:srgbClr val="0000CC"/>
                      </a:solidFill>
                      <a:latin typeface="Times New Roman" panose="02020603050405020304" pitchFamily="18" charset="0"/>
                      <a:cs typeface="Times New Roman" panose="02020603050405020304" pitchFamily="18" charset="0"/>
                    </a:rPr>
                    <a:t>Thứ Năm ngày 02 tháng 11năm 2022</a:t>
                  </a:r>
                  <a:endParaRPr lang="en-US" sz="2800" b="1" i="1" smtClean="0">
                    <a:solidFill>
                      <a:srgbClr val="0000CC"/>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802191" y="909472"/>
                  <a:ext cx="1967927" cy="461665"/>
                </a:xfrm>
                <a:prstGeom prst="rect">
                  <a:avLst/>
                </a:prstGeom>
                <a:noFill/>
              </p:spPr>
              <p:txBody>
                <a:bodyPr wrap="none" rtlCol="0">
                  <a:spAutoFit/>
                </a:bodyPr>
                <a:lstStyle/>
                <a:p>
                  <a:r>
                    <a:rPr lang="en-US" sz="2400" b="1" smtClean="0">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3" name="Straight Connector 32"/>
              <p:cNvCxnSpPr/>
              <p:nvPr/>
            </p:nvCxnSpPr>
            <p:spPr>
              <a:xfrm>
                <a:off x="7016739" y="132073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4244547" y="14212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NHỎ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par>
                          <p:cTn id="12" fill="hold">
                            <p:stCondLst>
                              <p:cond delay="500"/>
                            </p:stCondLst>
                            <p:childTnLst>
                              <p:par>
                                <p:cTn id="13" presetID="4" presetClass="entr" presetSubtype="16"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20" grpId="0"/>
      <p:bldP spid="20" grpId="1"/>
      <p:bldP spid="22" grpId="0"/>
      <p:bldP spid="22"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04119" y="2209661"/>
            <a:ext cx="14290996" cy="1198880"/>
          </a:xfrm>
          <a:prstGeom prst="rect">
            <a:avLst/>
          </a:prstGeom>
        </p:spPr>
        <p:txBody>
          <a:bodyPr wrap="square">
            <a:spAutoFit/>
          </a:bodyPr>
          <a:lstStyle/>
          <a:p>
            <a:pPr algn="just"/>
            <a:r>
              <a:rPr lang="en-US" sz="3600" b="1" smtClean="0">
                <a:solidFill>
                  <a:srgbClr val="FF0000"/>
                </a:solidFill>
                <a:latin typeface="Times New Roman" panose="02020603050405020304" pitchFamily="18" charset="0"/>
                <a:cs typeface="Times New Roman" panose="02020603050405020304" pitchFamily="18" charset="0"/>
              </a:rPr>
              <a:t>      Bài</a:t>
            </a:r>
            <a:r>
              <a:rPr lang="vi-VN" sz="3600" b="1" smtClean="0">
                <a:solidFill>
                  <a:srgbClr val="FF0000"/>
                </a:solidFill>
                <a:latin typeface="Times New Roman" panose="02020603050405020304" pitchFamily="18" charset="0"/>
                <a:cs typeface="Times New Roman" panose="02020603050405020304" pitchFamily="18" charset="0"/>
              </a:rPr>
              <a:t> </a:t>
            </a:r>
            <a:r>
              <a:rPr lang="vi-VN" sz="3600" b="1" dirty="0" smtClean="0">
                <a:solidFill>
                  <a:srgbClr val="FF0000"/>
                </a:solidFill>
                <a:latin typeface="Times New Roman" panose="02020603050405020304" pitchFamily="18" charset="0"/>
                <a:cs typeface="Times New Roman" panose="02020603050405020304" pitchFamily="18" charset="0"/>
              </a:rPr>
              <a:t>3. Tìm hình ảnh so sánh trong các đoạn thơ dưới đây. Nêu tác dụng của hình ảnh so sánh.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526494" y="3429000"/>
            <a:ext cx="6154625" cy="3016210"/>
          </a:xfrm>
          <a:prstGeom prst="rect">
            <a:avLst/>
          </a:prstGeom>
        </p:spPr>
        <p:txBody>
          <a:bodyPr wrap="square">
            <a:spAutoFit/>
          </a:bodyPr>
          <a:lstStyle/>
          <a:p>
            <a:r>
              <a:rPr lang="vi-VN" sz="3800" b="1" dirty="0" smtClean="0">
                <a:solidFill>
                  <a:srgbClr val="0000CC"/>
                </a:solidFill>
                <a:latin typeface="Times New Roman" panose="02020603050405020304" pitchFamily="18" charset="0"/>
                <a:cs typeface="Times New Roman" panose="02020603050405020304" pitchFamily="18" charset="0"/>
              </a:rPr>
              <a:t> Sương trắng viền quanh núi</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Như một chiếc khăn bông</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Ồ, núi ngủ lười không!</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Giờ mới đang rửa mặt.</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                        (Thanh Hào)</a:t>
            </a:r>
            <a:endParaRPr lang="en-US" sz="3800" b="1" dirty="0">
              <a:solidFill>
                <a:srgbClr val="0000CC"/>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9506271" y="3435743"/>
            <a:ext cx="5185248" cy="3016210"/>
          </a:xfrm>
          <a:prstGeom prst="rect">
            <a:avLst/>
          </a:prstGeom>
        </p:spPr>
        <p:txBody>
          <a:bodyPr wrap="square">
            <a:spAutoFit/>
          </a:bodyPr>
          <a:lstStyle/>
          <a:p>
            <a:r>
              <a:rPr lang="vi-VN" sz="3800" b="1" dirty="0" smtClean="0">
                <a:solidFill>
                  <a:srgbClr val="0000CC"/>
                </a:solidFill>
                <a:latin typeface="Times New Roman" panose="02020603050405020304" pitchFamily="18" charset="0"/>
                <a:cs typeface="Times New Roman" panose="02020603050405020304" pitchFamily="18" charset="0"/>
              </a:rPr>
              <a:t>Một hôm mặt đất</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Mọc lên cái cây</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Cái cây bé nhỏ</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Lá mềm như mây.</a:t>
            </a:r>
            <a:endParaRPr lang="vi-VN" sz="3800" b="1" dirty="0" smtClean="0">
              <a:solidFill>
                <a:srgbClr val="0000CC"/>
              </a:solidFill>
              <a:latin typeface="Times New Roman" panose="02020603050405020304" pitchFamily="18" charset="0"/>
              <a:cs typeface="Times New Roman" panose="02020603050405020304" pitchFamily="18" charset="0"/>
            </a:endParaRPr>
          </a:p>
          <a:p>
            <a:r>
              <a:rPr lang="vi-VN" sz="3800" b="1" dirty="0" smtClean="0">
                <a:solidFill>
                  <a:srgbClr val="0000CC"/>
                </a:solidFill>
                <a:latin typeface="Times New Roman" panose="02020603050405020304" pitchFamily="18" charset="0"/>
                <a:cs typeface="Times New Roman" panose="02020603050405020304" pitchFamily="18" charset="0"/>
              </a:rPr>
              <a:t>(Lâm Thị Mỹ Dạ)</a:t>
            </a:r>
            <a:endParaRPr lang="vi-VN" sz="3800" b="1" dirty="0" smtClean="0">
              <a:solidFill>
                <a:srgbClr val="0000CC"/>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526494" y="6414278"/>
            <a:ext cx="14534288" cy="1261884"/>
          </a:xfrm>
          <a:prstGeom prst="rect">
            <a:avLst/>
          </a:prstGeom>
        </p:spPr>
        <p:txBody>
          <a:bodyPr wrap="square">
            <a:spAutoFit/>
          </a:bodyPr>
          <a:lstStyle/>
          <a:p>
            <a:r>
              <a:rPr lang="vi-VN" sz="3800" b="1" dirty="0" smtClean="0">
                <a:solidFill>
                  <a:srgbClr val="FF3399"/>
                </a:solidFill>
                <a:latin typeface="Times New Roman" panose="02020603050405020304" pitchFamily="18" charset="0"/>
                <a:cs typeface="Times New Roman" panose="02020603050405020304" pitchFamily="18" charset="0"/>
              </a:rPr>
              <a:t>+ Hình ảnh so sánh trong đoạn thơ thứ ba: Sương trắng viền quanh núi như một chiếc khăn bông.</a:t>
            </a:r>
            <a:endParaRPr lang="en-US" sz="3800" b="1" dirty="0">
              <a:solidFill>
                <a:srgbClr val="FF3399"/>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482952" y="7676162"/>
            <a:ext cx="13622223" cy="677108"/>
          </a:xfrm>
          <a:prstGeom prst="rect">
            <a:avLst/>
          </a:prstGeom>
        </p:spPr>
        <p:txBody>
          <a:bodyPr wrap="square">
            <a:spAutoFit/>
          </a:bodyPr>
          <a:lstStyle/>
          <a:p>
            <a:r>
              <a:rPr lang="vi-VN" sz="3800" b="1" dirty="0" smtClean="0">
                <a:solidFill>
                  <a:srgbClr val="FF3399"/>
                </a:solidFill>
                <a:latin typeface="Times New Roman" panose="02020603050405020304" pitchFamily="18" charset="0"/>
                <a:cs typeface="Times New Roman" panose="02020603050405020304" pitchFamily="18" charset="0"/>
              </a:rPr>
              <a:t>+ Hình ảnh so sánh trong đoạn thơ thứ </a:t>
            </a:r>
            <a:r>
              <a:rPr lang="vi-VN" sz="3800" b="1" dirty="0">
                <a:solidFill>
                  <a:srgbClr val="FF3399"/>
                </a:solidFill>
                <a:latin typeface="Times New Roman" panose="02020603050405020304" pitchFamily="18" charset="0"/>
                <a:cs typeface="Times New Roman" panose="02020603050405020304" pitchFamily="18" charset="0"/>
              </a:rPr>
              <a:t>tư</a:t>
            </a:r>
            <a:r>
              <a:rPr lang="vi-VN" sz="3800" b="1" dirty="0" smtClean="0">
                <a:solidFill>
                  <a:srgbClr val="FF3399"/>
                </a:solidFill>
                <a:latin typeface="Times New Roman" panose="02020603050405020304" pitchFamily="18" charset="0"/>
                <a:cs typeface="Times New Roman" panose="02020603050405020304" pitchFamily="18" charset="0"/>
              </a:rPr>
              <a:t>: Lá mềm như mây</a:t>
            </a:r>
            <a:endParaRPr lang="en-US" sz="3800" b="1" dirty="0">
              <a:solidFill>
                <a:srgbClr val="FF3399"/>
              </a:solidFill>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4549347" y="76200"/>
            <a:ext cx="7475172" cy="1489756"/>
            <a:chOff x="4244547" y="238780"/>
            <a:chExt cx="7475172" cy="1489756"/>
          </a:xfrm>
        </p:grpSpPr>
        <p:grpSp>
          <p:nvGrpSpPr>
            <p:cNvPr id="31" name="Group 30"/>
            <p:cNvGrpSpPr/>
            <p:nvPr/>
          </p:nvGrpSpPr>
          <p:grpSpPr>
            <a:xfrm>
              <a:off x="5242719" y="238780"/>
              <a:ext cx="5601970" cy="905028"/>
              <a:chOff x="5154256" y="299739"/>
              <a:chExt cx="5507448" cy="905028"/>
            </a:xfrm>
          </p:grpSpPr>
          <p:grpSp>
            <p:nvGrpSpPr>
              <p:cNvPr id="33" name="Group 32"/>
              <p:cNvGrpSpPr/>
              <p:nvPr/>
            </p:nvGrpSpPr>
            <p:grpSpPr>
              <a:xfrm>
                <a:off x="5154256" y="299739"/>
                <a:ext cx="5507448" cy="905028"/>
                <a:chOff x="5154256" y="299739"/>
                <a:chExt cx="5507448" cy="905028"/>
              </a:xfrm>
            </p:grpSpPr>
            <p:sp>
              <p:nvSpPr>
                <p:cNvPr id="35" name="TextBox 34"/>
                <p:cNvSpPr txBox="1"/>
                <p:nvPr/>
              </p:nvSpPr>
              <p:spPr>
                <a:xfrm>
                  <a:off x="5154256" y="299739"/>
                  <a:ext cx="5507448" cy="521970"/>
                </a:xfrm>
                <a:prstGeom prst="rect">
                  <a:avLst/>
                </a:prstGeom>
                <a:noFill/>
              </p:spPr>
              <p:txBody>
                <a:bodyPr wrap="none" rtlCol="0">
                  <a:spAutoFit/>
                </a:bodyPr>
                <a:lstStyle/>
                <a:p>
                  <a:r>
                    <a:rPr lang="en-US" sz="2800" smtClean="0">
                      <a:solidFill>
                        <a:srgbClr val="0000CC"/>
                      </a:solidFill>
                      <a:latin typeface="Times New Roman" panose="02020603050405020304" pitchFamily="18" charset="0"/>
                      <a:cs typeface="Times New Roman" panose="02020603050405020304" pitchFamily="18" charset="0"/>
                    </a:rPr>
                    <a:t>Thứ Năm ngày 02 tháng 12 năm 2022</a:t>
                  </a:r>
                  <a:endParaRPr lang="en-US" sz="2800">
                    <a:solidFill>
                      <a:srgbClr val="0000CC"/>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857128" y="743102"/>
                  <a:ext cx="1967927" cy="461665"/>
                </a:xfrm>
                <a:prstGeom prst="rect">
                  <a:avLst/>
                </a:prstGeom>
                <a:noFill/>
              </p:spPr>
              <p:txBody>
                <a:bodyPr wrap="none" rtlCol="0">
                  <a:spAutoFit/>
                </a:bodyPr>
                <a:lstStyle/>
                <a:p>
                  <a:r>
                    <a:rPr lang="en-US" sz="2400" b="1" smtClean="0">
                      <a:solidFill>
                        <a:srgbClr val="FF0066"/>
                      </a:solidFill>
                      <a:latin typeface="Times New Roman" panose="02020603050405020304" pitchFamily="18" charset="0"/>
                      <a:cs typeface="Times New Roman" panose="02020603050405020304" pitchFamily="18" charset="0"/>
                    </a:rPr>
                    <a:t>TIẾNG VIỆT</a:t>
                  </a:r>
                  <a:endParaRPr lang="en-US" sz="2400" b="1">
                    <a:solidFill>
                      <a:srgbClr val="FF0066"/>
                    </a:solidFill>
                    <a:latin typeface="Times New Roman" panose="02020603050405020304" pitchFamily="18" charset="0"/>
                    <a:cs typeface="Times New Roman" panose="02020603050405020304" pitchFamily="18" charset="0"/>
                  </a:endParaRPr>
                </a:p>
              </p:txBody>
            </p:sp>
          </p:grpSp>
          <p:cxnSp>
            <p:nvCxnSpPr>
              <p:cNvPr id="34" name="Straight Connector 33"/>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 Box 14"/>
            <p:cNvSpPr txBox="1">
              <a:spLocks noChangeArrowheads="1"/>
            </p:cNvSpPr>
            <p:nvPr/>
          </p:nvSpPr>
          <p:spPr bwMode="auto">
            <a:xfrm>
              <a:off x="4244547" y="1091002"/>
              <a:ext cx="7475172"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 NHỎ </a:t>
              </a:r>
              <a:r>
                <a:rPr lang="vi-VN"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 </a:t>
              </a:r>
              <a:r>
                <a:rPr lang="vi-VN"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32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(T3)</a:t>
              </a:r>
              <a:endParaRPr lang="en-US" sz="2000" b="1" dirty="0" smtClean="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heckerboard(across)">
                                      <p:cBhvr>
                                        <p:cTn id="11" dur="500"/>
                                        <p:tgtEl>
                                          <p:spTgt spid="17"/>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17" grpId="0"/>
      <p:bldP spid="17" grpId="1"/>
      <p:bldP spid="18" grpId="0"/>
      <p:bldP spid="18"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68235" y="2732306"/>
            <a:ext cx="13550680" cy="677108"/>
          </a:xfrm>
          <a:prstGeom prst="rect">
            <a:avLst/>
          </a:prstGeom>
        </p:spPr>
        <p:txBody>
          <a:bodyPr wrap="square">
            <a:spAutoFit/>
          </a:bodyPr>
          <a:lstStyle/>
          <a:p>
            <a:pPr algn="just"/>
            <a:r>
              <a:rPr lang="en-US" sz="3800" b="1" dirty="0" err="1" smtClean="0">
                <a:solidFill>
                  <a:srgbClr val="FF0000"/>
                </a:solidFill>
                <a:latin typeface="Times New Roman" panose="02020603050405020304" pitchFamily="18" charset="0"/>
                <a:cs typeface="Times New Roman" panose="02020603050405020304" pitchFamily="18" charset="0"/>
              </a:rPr>
              <a:t>Bài</a:t>
            </a:r>
            <a:r>
              <a:rPr lang="vi-VN" sz="3800" b="1" dirty="0" smtClean="0">
                <a:solidFill>
                  <a:srgbClr val="FF0000"/>
                </a:solidFill>
                <a:latin typeface="Times New Roman" panose="02020603050405020304" pitchFamily="18" charset="0"/>
                <a:cs typeface="Times New Roman" panose="02020603050405020304" pitchFamily="18" charset="0"/>
              </a:rPr>
              <a:t> 3. Nêu tác dụng của hình ảnh so sánh.</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168629" y="3765590"/>
            <a:ext cx="14250286" cy="3016210"/>
          </a:xfrm>
          <a:prstGeom prst="rect">
            <a:avLst/>
          </a:prstGeom>
        </p:spPr>
        <p:txBody>
          <a:bodyPr wrap="square">
            <a:spAutoFit/>
          </a:bodyPr>
          <a:lstStyle/>
          <a:p>
            <a:pPr algn="just"/>
            <a:r>
              <a:rPr lang="en-US" sz="3800" b="1" smtClean="0">
                <a:solidFill>
                  <a:srgbClr val="0000CC"/>
                </a:solidFill>
                <a:latin typeface="Times New Roman" panose="02020603050405020304" pitchFamily="18" charset="0"/>
                <a:cs typeface="Times New Roman" panose="02020603050405020304" pitchFamily="18" charset="0"/>
              </a:rPr>
              <a:t>    </a:t>
            </a:r>
            <a:r>
              <a:rPr lang="vi-VN" sz="3800" b="1" smtClean="0">
                <a:solidFill>
                  <a:srgbClr val="0000CC"/>
                </a:solidFill>
                <a:latin typeface="Times New Roman" panose="02020603050405020304" pitchFamily="18" charset="0"/>
                <a:cs typeface="Times New Roman" panose="02020603050405020304" pitchFamily="18" charset="0"/>
              </a:rPr>
              <a:t>- </a:t>
            </a:r>
            <a:r>
              <a:rPr lang="vi-VN" sz="3800" b="1" dirty="0" smtClean="0">
                <a:solidFill>
                  <a:srgbClr val="0000CC"/>
                </a:solidFill>
                <a:latin typeface="Times New Roman" panose="02020603050405020304" pitchFamily="18" charset="0"/>
                <a:cs typeface="Times New Roman" panose="02020603050405020304" pitchFamily="18" charset="0"/>
              </a:rPr>
              <a:t>Tác dụng của hình ảnh so sánh là làm cho câu văn, câu thơ, nêu đặc điểm miêu tả người, sự vật,... Cụ thể hơn, sinh động hơn, rõ hơn, dễ cảm nhận hơn. (VD: Trăng tròn như cái đĩa; Lá cây mềm như mây;...). Hình ảnh so sánh cũng giúp cho câu văn hay hơn, dễ hiểu hơn.</a:t>
            </a:r>
            <a:endParaRPr lang="en-US" sz="38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rgbClr val="FF0000"/>
                </a:solidFill>
              </a:rPr>
              <a:t>C</a:t>
            </a:r>
            <a:r>
              <a:rPr lang="en-US">
                <a:gradFill>
                  <a:gsLst>
                    <a:gs pos="0">
                      <a:srgbClr val="E30000"/>
                    </a:gs>
                    <a:gs pos="100000">
                      <a:srgbClr val="760303"/>
                    </a:gs>
                  </a:gsLst>
                  <a:lin scaled="0"/>
                </a:gradFill>
              </a:rPr>
              <a:t>hơi trò chơi: Ai nhanh, ai đúng?</a:t>
            </a:r>
            <a:endParaRPr lang="en-US">
              <a:gradFill>
                <a:gsLst>
                  <a:gs pos="0">
                    <a:srgbClr val="E30000"/>
                  </a:gs>
                  <a:gs pos="100000">
                    <a:srgbClr val="760303"/>
                  </a:gs>
                </a:gsLst>
                <a:lin scaled="0"/>
              </a:gradFill>
            </a:endParaRPr>
          </a:p>
        </p:txBody>
      </p:sp>
      <p:sp>
        <p:nvSpPr>
          <p:cNvPr id="3" name="Content Placeholder 2"/>
          <p:cNvSpPr>
            <a:spLocks noGrp="1"/>
          </p:cNvSpPr>
          <p:nvPr>
            <p:ph idx="1"/>
          </p:nvPr>
        </p:nvSpPr>
        <p:spPr>
          <a:xfrm>
            <a:off x="892175" y="2819400"/>
            <a:ext cx="13873480" cy="1167765"/>
          </a:xfrm>
        </p:spPr>
        <p:txBody>
          <a:bodyPr/>
          <a:p>
            <a:pPr marL="0" indent="0">
              <a:buNone/>
            </a:pPr>
            <a:r>
              <a:rPr lang="en-US">
                <a:gradFill>
                  <a:gsLst>
                    <a:gs pos="0">
                      <a:srgbClr val="007BD3"/>
                    </a:gs>
                    <a:gs pos="100000">
                      <a:srgbClr val="034373"/>
                    </a:gs>
                  </a:gsLst>
                  <a:lin scaled="0"/>
                </a:gradFill>
                <a:highlight>
                  <a:srgbClr val="FF00FF"/>
                </a:highlight>
              </a:rPr>
              <a:t>Em hãy đoán xem đâu là con vật  trong nhà:</a:t>
            </a:r>
            <a:endParaRPr lang="en-US">
              <a:solidFill>
                <a:srgbClr val="FF0066"/>
              </a:solidFill>
            </a:endParaRPr>
          </a:p>
          <a:p>
            <a:pPr marL="0" indent="0">
              <a:buNone/>
            </a:pPr>
            <a:endParaRPr lang="en-US"/>
          </a:p>
          <a:p>
            <a:pPr marL="0" indent="0">
              <a:buNone/>
            </a:pPr>
            <a:endParaRPr lang="en-US"/>
          </a:p>
        </p:txBody>
      </p:sp>
      <p:sp>
        <p:nvSpPr>
          <p:cNvPr id="4" name="Text Box 3"/>
          <p:cNvSpPr txBox="1"/>
          <p:nvPr/>
        </p:nvSpPr>
        <p:spPr>
          <a:xfrm>
            <a:off x="3075940" y="4572000"/>
            <a:ext cx="1154430" cy="521970"/>
          </a:xfrm>
          <a:prstGeom prst="rect">
            <a:avLst/>
          </a:prstGeom>
          <a:noFill/>
        </p:spPr>
        <p:txBody>
          <a:bodyPr wrap="square" rtlCol="0">
            <a:spAutoFit/>
          </a:bodyPr>
          <a:p>
            <a:r>
              <a:rPr lang="en-US" sz="2800">
                <a:solidFill>
                  <a:srgbClr val="FF3399"/>
                </a:solidFill>
              </a:rPr>
              <a:t>Lợn</a:t>
            </a:r>
            <a:endParaRPr lang="en-US" sz="2800">
              <a:solidFill>
                <a:srgbClr val="FF3399"/>
              </a:solidFill>
            </a:endParaRPr>
          </a:p>
        </p:txBody>
      </p:sp>
      <p:sp>
        <p:nvSpPr>
          <p:cNvPr id="6" name="Text Box 5"/>
          <p:cNvSpPr txBox="1"/>
          <p:nvPr/>
        </p:nvSpPr>
        <p:spPr>
          <a:xfrm>
            <a:off x="5623560" y="4572000"/>
            <a:ext cx="2137410" cy="521970"/>
          </a:xfrm>
          <a:prstGeom prst="rect">
            <a:avLst/>
          </a:prstGeom>
          <a:noFill/>
        </p:spPr>
        <p:txBody>
          <a:bodyPr wrap="square" rtlCol="0">
            <a:spAutoFit/>
          </a:bodyPr>
          <a:p>
            <a:r>
              <a:rPr lang="en-US" sz="2800">
                <a:solidFill>
                  <a:srgbClr val="FF3399"/>
                </a:solidFill>
              </a:rPr>
              <a:t>Sư tử</a:t>
            </a:r>
            <a:endParaRPr lang="en-US" sz="2800">
              <a:solidFill>
                <a:srgbClr val="FF3399"/>
              </a:solidFill>
            </a:endParaRPr>
          </a:p>
        </p:txBody>
      </p:sp>
      <p:sp>
        <p:nvSpPr>
          <p:cNvPr id="7" name="Text Box 6"/>
          <p:cNvSpPr txBox="1"/>
          <p:nvPr/>
        </p:nvSpPr>
        <p:spPr>
          <a:xfrm>
            <a:off x="9446895" y="4440555"/>
            <a:ext cx="1492250" cy="521970"/>
          </a:xfrm>
          <a:prstGeom prst="rect">
            <a:avLst/>
          </a:prstGeom>
          <a:noFill/>
        </p:spPr>
        <p:txBody>
          <a:bodyPr wrap="square" rtlCol="0">
            <a:spAutoFit/>
          </a:bodyPr>
          <a:p>
            <a:r>
              <a:rPr lang="en-US" sz="2800">
                <a:solidFill>
                  <a:srgbClr val="FF3399"/>
                </a:solidFill>
              </a:rPr>
              <a:t>Chó</a:t>
            </a:r>
            <a:endParaRPr lang="en-US" sz="2800">
              <a:solidFill>
                <a:srgbClr val="FF3399"/>
              </a:solidFill>
            </a:endParaRPr>
          </a:p>
        </p:txBody>
      </p:sp>
      <p:sp>
        <p:nvSpPr>
          <p:cNvPr id="8" name="Text Box 7"/>
          <p:cNvSpPr txBox="1"/>
          <p:nvPr/>
        </p:nvSpPr>
        <p:spPr>
          <a:xfrm>
            <a:off x="3121660" y="5694680"/>
            <a:ext cx="1358900" cy="521970"/>
          </a:xfrm>
          <a:prstGeom prst="rect">
            <a:avLst/>
          </a:prstGeom>
          <a:noFill/>
        </p:spPr>
        <p:txBody>
          <a:bodyPr wrap="square" rtlCol="0">
            <a:spAutoFit/>
          </a:bodyPr>
          <a:p>
            <a:r>
              <a:rPr lang="en-US" sz="2800">
                <a:solidFill>
                  <a:srgbClr val="FF3399"/>
                </a:solidFill>
              </a:rPr>
              <a:t>Gà</a:t>
            </a:r>
            <a:endParaRPr lang="en-US" sz="2800">
              <a:solidFill>
                <a:srgbClr val="FF3399"/>
              </a:solidFill>
            </a:endParaRPr>
          </a:p>
        </p:txBody>
      </p:sp>
      <p:sp>
        <p:nvSpPr>
          <p:cNvPr id="9" name="Text Box 8"/>
          <p:cNvSpPr txBox="1"/>
          <p:nvPr/>
        </p:nvSpPr>
        <p:spPr>
          <a:xfrm>
            <a:off x="5760720" y="5789930"/>
            <a:ext cx="1615440" cy="521970"/>
          </a:xfrm>
          <a:prstGeom prst="rect">
            <a:avLst/>
          </a:prstGeom>
          <a:noFill/>
        </p:spPr>
        <p:txBody>
          <a:bodyPr wrap="square" rtlCol="0">
            <a:spAutoFit/>
          </a:bodyPr>
          <a:p>
            <a:r>
              <a:rPr lang="en-US" sz="2800">
                <a:solidFill>
                  <a:srgbClr val="FF3399"/>
                </a:solidFill>
              </a:rPr>
              <a:t>Mèo</a:t>
            </a:r>
            <a:endParaRPr lang="en-US" sz="2800">
              <a:solidFill>
                <a:srgbClr val="FF3399"/>
              </a:solidFill>
            </a:endParaRPr>
          </a:p>
        </p:txBody>
      </p:sp>
      <p:sp>
        <p:nvSpPr>
          <p:cNvPr id="11" name="Text Box 10"/>
          <p:cNvSpPr txBox="1"/>
          <p:nvPr/>
        </p:nvSpPr>
        <p:spPr>
          <a:xfrm>
            <a:off x="9648825" y="5689600"/>
            <a:ext cx="2092325" cy="521970"/>
          </a:xfrm>
          <a:prstGeom prst="rect">
            <a:avLst/>
          </a:prstGeom>
          <a:noFill/>
        </p:spPr>
        <p:txBody>
          <a:bodyPr wrap="square" rtlCol="0">
            <a:spAutoFit/>
          </a:bodyPr>
          <a:p>
            <a:r>
              <a:rPr lang="en-US" sz="2800">
                <a:solidFill>
                  <a:srgbClr val="FF3399"/>
                </a:solidFill>
              </a:rPr>
              <a:t>Gấu trúc</a:t>
            </a:r>
            <a:endParaRPr lang="en-US" sz="2800">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animBg="1" uiExpand="1" build="p"/>
      <p:bldP spid="3" grpId="1" animBg="1" build="p"/>
      <p:bldP spid="4" grpId="0"/>
      <p:bldP spid="4" grpId="1"/>
      <p:bldP spid="6" grpId="0"/>
      <p:bldP spid="6" grpId="1"/>
      <p:bldP spid="7" grpId="0"/>
      <p:bldP spid="7" grpId="1"/>
      <p:bldP spid="8" grpId="0"/>
      <p:bldP spid="8" grpId="1"/>
      <p:bldP spid="9" grpId="0"/>
      <p:bldP spid="9" grpId="1"/>
      <p:bldP spid="11" grpId="0"/>
      <p:bldP spid="11" grpId="1"/>
    </p:bldLst>
  </p:timing>
</p:sld>
</file>

<file path=ppt/tags/tag1.xml><?xml version="1.0" encoding="utf-8"?>
<p:tagLst xmlns:p="http://schemas.openxmlformats.org/presentationml/2006/main">
  <p:tag name="PPSNARRATION" val="23,1047787239,C:\Users\Tailieu\Documents\Bai giang duong truong son_pptx\Media.ppcx"/>
</p:tagLst>
</file>

<file path=ppt/tags/tag2.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3494</Words>
  <Application>WPS Presentation</Application>
  <PresentationFormat>Custom</PresentationFormat>
  <Paragraphs>203</Paragraphs>
  <Slides>13</Slides>
  <Notes>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Arial</vt:lpstr>
      <vt:lpstr>SimSun</vt:lpstr>
      <vt:lpstr>Wingdings</vt:lpstr>
      <vt:lpstr>Times New Roman</vt:lpstr>
      <vt:lpstr>Arial</vt:lpstr>
      <vt:lpstr>Microsoft YaHei</vt:lpstr>
      <vt:lpstr>Arial Unicode MS</vt:lpstr>
      <vt:lpstr>Wingdings 3</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Chơi trò chơi: Ai nhanh, ai đúng?</vt:lpstr>
      <vt:lpstr>Chơi trò chơi: Ai nhanh, ai đúng?</vt:lpstr>
      <vt:lpstr>Chơi trò chơi: Ai nhanh, ai đúng?</vt:lpstr>
      <vt:lpstr>Chơi trò chơi: Ai nhanh, ai đúng?</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1049</cp:revision>
  <dcterms:created xsi:type="dcterms:W3CDTF">2008-09-09T22:52:00Z</dcterms:created>
  <dcterms:modified xsi:type="dcterms:W3CDTF">2022-11-15T03:39:55Z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49E68A85730E433BB9361F787104C783</vt:lpwstr>
  </property>
  <property fmtid="{D5CDD505-2E9C-101B-9397-08002B2CF9AE}" pid="3" name="KSOProductBuildVer">
    <vt:lpwstr>1033-11.2.0.11380</vt:lpwstr>
  </property>
</Properties>
</file>