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7" r:id="rId2"/>
    <p:sldId id="407" r:id="rId3"/>
    <p:sldId id="439" r:id="rId4"/>
    <p:sldId id="427" r:id="rId5"/>
    <p:sldId id="428" r:id="rId6"/>
    <p:sldId id="426" r:id="rId7"/>
    <p:sldId id="436" r:id="rId8"/>
    <p:sldId id="437" r:id="rId9"/>
    <p:sldId id="441" r:id="rId10"/>
    <p:sldId id="438" r:id="rId11"/>
    <p:sldId id="340" r:id="rId12"/>
  </p:sldIdLst>
  <p:sldSz cx="16276638" cy="9144000"/>
  <p:notesSz cx="6858000" cy="9144000"/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  <a:srgbClr val="6600CC"/>
    <a:srgbClr val="FF0066"/>
    <a:srgbClr val="FF7C80"/>
    <a:srgbClr val="FF6600"/>
    <a:srgbClr val="3333FF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>
        <p:scale>
          <a:sx n="50" d="100"/>
          <a:sy n="50" d="100"/>
        </p:scale>
        <p:origin x="-780" y="-23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11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Cau%20hoi/Cau%201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Cau%20hoi/Cau%204.pptx" TargetMode="External"/><Relationship Id="rId5" Type="http://schemas.openxmlformats.org/officeDocument/2006/relationships/hyperlink" Target="Cau%20hoi/Cau%202.pptx" TargetMode="External"/><Relationship Id="rId4" Type="http://schemas.openxmlformats.org/officeDocument/2006/relationships/hyperlink" Target="Cau%20hoi/Cau%203.ppt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.VnTime" pitchFamily="34" charset="0"/>
              </a:rPr>
              <a:t>SỐ I MỸ THÀNH</a:t>
            </a:r>
            <a:endParaRPr lang="en-US" altLang="en-US" sz="3500" b="1" dirty="0">
              <a:solidFill>
                <a:srgbClr val="FF0066"/>
              </a:solidFill>
              <a:latin typeface=".VnTime" pitchFamily="34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492525" y="4343401"/>
            <a:ext cx="11375719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:Tiếng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 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vi-V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TIA NẮNG BÉ NHỎ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T1)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1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DẠY CÓ ỨNG DỤNG CNTT</a:t>
            </a:r>
            <a:endParaRPr lang="en-US" sz="60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Giáo 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viên:ĐÀO THỊ MỸ HiỆP</a:t>
            </a:r>
            <a:endParaRPr lang="en-US" altLang="en-US" sz="2400" b="1" i="1" dirty="0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Lớp:  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3B</a:t>
            </a:r>
            <a:endParaRPr lang="en-US" altLang="en-US" sz="2400" b="1" i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6165874"/>
            <a:ext cx="4334745" cy="203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9451874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8753147" y="2667000"/>
            <a:ext cx="41389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060127" y="3503653"/>
            <a:ext cx="9525001" cy="4503736"/>
            <a:chOff x="6060127" y="3503653"/>
            <a:chExt cx="9525001" cy="4503736"/>
          </a:xfrm>
        </p:grpSpPr>
        <p:pic>
          <p:nvPicPr>
            <p:cNvPr id="41" name="Picture 6" descr="Khung viền đẹp - Mẫu khung viền bìa Giáo án, Báo cáo, Luận vă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570760" y="993020"/>
              <a:ext cx="4503736" cy="9525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6793730" y="4038600"/>
              <a:ext cx="8137525" cy="345479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en-US" sz="3800" b="1" smtClean="0">
                  <a:solidFill>
                    <a:srgbClr val="FF0000"/>
                  </a:solidFill>
                  <a:latin typeface="Times New Roman"/>
                  <a:ea typeface="Times New Roman"/>
                </a:rPr>
                <a:t>   </a:t>
              </a:r>
              <a:r>
                <a:rPr lang="vi-VN" sz="3800" b="1" smtClean="0">
                  <a:solidFill>
                    <a:srgbClr val="FF0000"/>
                  </a:solidFill>
                  <a:latin typeface="Times New Roman"/>
                  <a:ea typeface="Times New Roman"/>
                </a:rPr>
                <a:t>Bài </a:t>
              </a:r>
              <a:r>
                <a:rPr lang="en-US" sz="3800" b="1" smtClean="0">
                  <a:solidFill>
                    <a:srgbClr val="FF0000"/>
                  </a:solidFill>
                  <a:latin typeface="Times New Roman"/>
                  <a:ea typeface="Times New Roman"/>
                </a:rPr>
                <a:t>văn thể hiện tình cảm của na dành cho bà, qua đó </a:t>
              </a:r>
              <a:r>
                <a:rPr lang="vi-VN" sz="3800" b="1" smtClean="0">
                  <a:solidFill>
                    <a:srgbClr val="FF0000"/>
                  </a:solidFill>
                  <a:latin typeface="Times New Roman"/>
                  <a:ea typeface="Times New Roman"/>
                </a:rPr>
                <a:t>cho</a:t>
              </a:r>
              <a:r>
                <a:rPr lang="en-US" sz="3800" b="1" smtClean="0">
                  <a:solidFill>
                    <a:srgbClr val="FF0000"/>
                  </a:solidFill>
                  <a:latin typeface="Times New Roman"/>
                  <a:ea typeface="Times New Roman"/>
                </a:rPr>
                <a:t> thấy khi biết yêu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/>
                  <a:ea typeface="Times New Roman"/>
                </a:rPr>
                <a:t>thương</a:t>
              </a:r>
              <a:r>
                <a:rPr lang="en-US" sz="3800" b="1" dirty="0">
                  <a:solidFill>
                    <a:srgbClr val="FF0000"/>
                  </a:solidFill>
                  <a:latin typeface="Times New Roman"/>
                  <a:ea typeface="Times New Roman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/>
                  <a:ea typeface="Times New Roman"/>
                </a:rPr>
                <a:t>và</a:t>
              </a:r>
              <a:r>
                <a:rPr lang="en-US" sz="3800" b="1" dirty="0">
                  <a:solidFill>
                    <a:srgbClr val="FF0000"/>
                  </a:solidFill>
                  <a:latin typeface="Times New Roman"/>
                  <a:ea typeface="Times New Roman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/>
                  <a:ea typeface="Times New Roman"/>
                </a:rPr>
                <a:t>quan</a:t>
              </a:r>
              <a:r>
                <a:rPr lang="en-US" sz="3800" b="1" dirty="0">
                  <a:solidFill>
                    <a:srgbClr val="FF0000"/>
                  </a:solidFill>
                  <a:latin typeface="Times New Roman"/>
                  <a:ea typeface="Times New Roman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/>
                  <a:ea typeface="Times New Roman"/>
                </a:rPr>
                <a:t>tâm</a:t>
              </a:r>
              <a:r>
                <a:rPr lang="en-US" sz="3800" b="1" dirty="0">
                  <a:solidFill>
                    <a:srgbClr val="FF0000"/>
                  </a:solidFill>
                  <a:latin typeface="Times New Roman"/>
                  <a:ea typeface="Times New Roman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/>
                  <a:ea typeface="Times New Roman"/>
                </a:rPr>
                <a:t>đến</a:t>
              </a:r>
              <a:r>
                <a:rPr lang="en-US" sz="3800" b="1" dirty="0">
                  <a:solidFill>
                    <a:srgbClr val="FF0000"/>
                  </a:solidFill>
                  <a:latin typeface="Times New Roman"/>
                  <a:ea typeface="Times New Roman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/>
                  <a:ea typeface="Times New Roman"/>
                </a:rPr>
                <a:t>những</a:t>
              </a:r>
              <a:r>
                <a:rPr lang="en-US" sz="3800" b="1" dirty="0">
                  <a:solidFill>
                    <a:srgbClr val="FF0000"/>
                  </a:solidFill>
                  <a:latin typeface="Times New Roman"/>
                  <a:ea typeface="Times New Roman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/>
                  <a:ea typeface="Times New Roman"/>
                </a:rPr>
                <a:t>người</a:t>
              </a:r>
              <a:r>
                <a:rPr lang="en-US" sz="3800" b="1" dirty="0">
                  <a:solidFill>
                    <a:srgbClr val="FF0000"/>
                  </a:solidFill>
                  <a:latin typeface="Times New Roman"/>
                  <a:ea typeface="Times New Roman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/>
                  <a:ea typeface="Times New Roman"/>
                </a:rPr>
                <a:t>thân</a:t>
              </a:r>
              <a:r>
                <a:rPr lang="en-US" sz="3800" b="1" dirty="0">
                  <a:solidFill>
                    <a:srgbClr val="FF0000"/>
                  </a:solidFill>
                  <a:latin typeface="Times New Roman"/>
                  <a:ea typeface="Times New Roman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/>
                  <a:ea typeface="Times New Roman"/>
                </a:rPr>
                <a:t>trong</a:t>
              </a:r>
              <a:r>
                <a:rPr lang="en-US" sz="3800" b="1" dirty="0">
                  <a:solidFill>
                    <a:srgbClr val="FF0000"/>
                  </a:solidFill>
                  <a:latin typeface="Times New Roman"/>
                  <a:ea typeface="Times New Roman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/>
                  <a:ea typeface="Times New Roman"/>
                </a:rPr>
                <a:t>gia</a:t>
              </a:r>
              <a:r>
                <a:rPr lang="en-US" sz="3800" b="1" dirty="0">
                  <a:solidFill>
                    <a:srgbClr val="FF0000"/>
                  </a:solidFill>
                  <a:latin typeface="Times New Roman"/>
                  <a:ea typeface="Times New Roman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/>
                  <a:ea typeface="Times New Roman"/>
                </a:rPr>
                <a:t>đình</a:t>
              </a:r>
              <a:r>
                <a:rPr lang="en-US" sz="3800" b="1" dirty="0">
                  <a:solidFill>
                    <a:srgbClr val="FF0000"/>
                  </a:solidFill>
                  <a:latin typeface="Times New Roman"/>
                  <a:ea typeface="Times New Roman"/>
                </a:rPr>
                <a:t>, </a:t>
              </a:r>
              <a:r>
                <a:rPr lang="en-US" sz="3800" b="1" err="1">
                  <a:solidFill>
                    <a:srgbClr val="FF0000"/>
                  </a:solidFill>
                  <a:latin typeface="Times New Roman"/>
                  <a:ea typeface="Times New Roman"/>
                </a:rPr>
                <a:t>thì</a:t>
              </a:r>
              <a:r>
                <a:rPr lang="en-US" sz="3800" b="1">
                  <a:solidFill>
                    <a:srgbClr val="FF0000"/>
                  </a:solidFill>
                  <a:latin typeface="Times New Roman"/>
                  <a:ea typeface="Times New Roman"/>
                </a:rPr>
                <a:t> </a:t>
              </a:r>
              <a:r>
                <a:rPr lang="en-US" sz="3800" b="1" smtClean="0">
                  <a:solidFill>
                    <a:srgbClr val="FF0000"/>
                  </a:solidFill>
                  <a:latin typeface="Times New Roman"/>
                  <a:ea typeface="Times New Roman"/>
                </a:rPr>
                <a:t>họ sẽ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/>
                  <a:ea typeface="Times New Roman"/>
                </a:rPr>
                <a:t>rất</a:t>
              </a:r>
              <a:r>
                <a:rPr lang="en-US" sz="3800" b="1" dirty="0">
                  <a:solidFill>
                    <a:srgbClr val="FF0000"/>
                  </a:solidFill>
                  <a:latin typeface="Times New Roman"/>
                  <a:ea typeface="Times New Roman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/>
                  <a:ea typeface="Times New Roman"/>
                </a:rPr>
                <a:t>vui</a:t>
              </a:r>
              <a:r>
                <a:rPr lang="en-US" sz="3800" b="1" dirty="0">
                  <a:solidFill>
                    <a:srgbClr val="FF0000"/>
                  </a:solidFill>
                  <a:latin typeface="Times New Roman"/>
                  <a:ea typeface="Times New Roman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/>
                  <a:ea typeface="Times New Roman"/>
                </a:rPr>
                <a:t>và</a:t>
              </a:r>
              <a:r>
                <a:rPr lang="en-US" sz="3800" b="1" dirty="0">
                  <a:solidFill>
                    <a:srgbClr val="FF0000"/>
                  </a:solidFill>
                  <a:latin typeface="Times New Roman"/>
                  <a:ea typeface="Times New Roman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/>
                  <a:ea typeface="Times New Roman"/>
                </a:rPr>
                <a:t>hạnh</a:t>
              </a:r>
              <a:r>
                <a:rPr lang="en-US" sz="3800" b="1" dirty="0">
                  <a:solidFill>
                    <a:srgbClr val="FF0000"/>
                  </a:solidFill>
                  <a:latin typeface="Times New Roman"/>
                  <a:ea typeface="Times New Roman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/>
                  <a:ea typeface="Times New Roman"/>
                </a:rPr>
                <a:t>phúc</a:t>
              </a:r>
              <a:r>
                <a:rPr lang="en-US" sz="3800" b="1" dirty="0">
                  <a:solidFill>
                    <a:srgbClr val="FF0000"/>
                  </a:solidFill>
                  <a:latin typeface="Times New Roman"/>
                  <a:ea typeface="Times New Roman"/>
                </a:rPr>
                <a:t>. </a:t>
              </a:r>
              <a:endParaRPr lang="en-US" sz="3800" dirty="0">
                <a:solidFill>
                  <a:srgbClr val="FF0000"/>
                </a:solidFill>
                <a:effectLst/>
                <a:latin typeface="Times New Roman"/>
                <a:ea typeface="Times New Roman"/>
              </a:endParaRPr>
            </a:p>
          </p:txBody>
        </p:sp>
      </p:grpSp>
      <p:cxnSp>
        <p:nvCxnSpPr>
          <p:cNvPr id="50" name="Straight Connector 49"/>
          <p:cNvCxnSpPr/>
          <p:nvPr/>
        </p:nvCxnSpPr>
        <p:spPr>
          <a:xfrm>
            <a:off x="5242719" y="27432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250905" y="4889067"/>
            <a:ext cx="50061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Hằng ngày,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nắng xuyên qua những tán lá trong khu vườn trước nhà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tạo thành những vệt sáng lóng lánh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 đẹp ..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25554" y="2795766"/>
            <a:ext cx="1392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ắng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717207" y="2795766"/>
            <a:ext cx="1544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tán </a:t>
            </a:r>
            <a:r>
              <a:rPr lang="vi-VN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651021" y="3503652"/>
            <a:ext cx="27115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òng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ủ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32402" y="3503652"/>
            <a:ext cx="24962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07047" y="4181181"/>
            <a:ext cx="23469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ong </a:t>
            </a:r>
            <a:r>
              <a:rPr 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278768" y="2795766"/>
            <a:ext cx="19543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ưởi ấm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911010" y="4175581"/>
            <a:ext cx="17363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eo </a:t>
            </a:r>
            <a:r>
              <a:rPr 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ên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861719" y="149573"/>
            <a:ext cx="6934200" cy="1603027"/>
            <a:chOff x="4328320" y="149573"/>
            <a:chExt cx="6934200" cy="1603027"/>
          </a:xfrm>
        </p:grpSpPr>
        <p:grpSp>
          <p:nvGrpSpPr>
            <p:cNvPr id="34" name="Group 33"/>
            <p:cNvGrpSpPr/>
            <p:nvPr/>
          </p:nvGrpSpPr>
          <p:grpSpPr>
            <a:xfrm>
              <a:off x="5160710" y="149573"/>
              <a:ext cx="5478872" cy="994235"/>
              <a:chOff x="5073631" y="210532"/>
              <a:chExt cx="5386428" cy="994235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5073631" y="210532"/>
                <a:ext cx="5386428" cy="994235"/>
                <a:chOff x="5073631" y="210532"/>
                <a:chExt cx="5386428" cy="994235"/>
              </a:xfrm>
            </p:grpSpPr>
            <p:sp>
              <p:nvSpPr>
                <p:cNvPr id="38" name="TextBox 37"/>
                <p:cNvSpPr txBox="1"/>
                <p:nvPr/>
              </p:nvSpPr>
              <p:spPr>
                <a:xfrm>
                  <a:off x="5073631" y="210532"/>
                  <a:ext cx="538642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 Sáu ngày 18 tháng 11 năm 2022</a:t>
                  </a:r>
                  <a:endPara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37" name="Straight Connector 36"/>
              <p:cNvCxnSpPr/>
              <p:nvPr/>
            </p:nvCxnSpPr>
            <p:spPr>
              <a:xfrm>
                <a:off x="6796269" y="1174287"/>
                <a:ext cx="1606099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5" name="Text Box 14"/>
            <p:cNvSpPr txBox="1">
              <a:spLocks noChangeArrowheads="1"/>
            </p:cNvSpPr>
            <p:nvPr/>
          </p:nvSpPr>
          <p:spPr bwMode="auto">
            <a:xfrm>
              <a:off x="4328320" y="1115066"/>
              <a:ext cx="6934200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BÀI </a:t>
              </a:r>
              <a:r>
                <a:rPr lang="vi-VN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1: </a:t>
              </a:r>
              <a:r>
                <a:rPr lang="vi-VN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TIA NẮNG BÉ </a:t>
              </a:r>
              <a:r>
                <a:rPr lang="vi-VN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NHỎ</a:t>
              </a:r>
              <a:r>
                <a:rPr lang="en-US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T1)</a:t>
              </a:r>
              <a:endPara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5101602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700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CHÚC QUÝ THẦY CÔ SỨC KHOẺ ,HẠNH PHÚC</a:t>
            </a:r>
            <a:endParaRPr lang="vi-VN" sz="5700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5"/>
          <p:cNvSpPr>
            <a:spLocks noChangeArrowheads="1"/>
          </p:cNvSpPr>
          <p:nvPr/>
        </p:nvSpPr>
        <p:spPr bwMode="auto">
          <a:xfrm>
            <a:off x="4861719" y="1258669"/>
            <a:ext cx="60269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 Ô CỬA BÍ MẬT</a:t>
            </a:r>
            <a:endParaRPr lang="en-GB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39608" y="2362200"/>
            <a:ext cx="2409579" cy="2888956"/>
            <a:chOff x="990600" y="2621280"/>
            <a:chExt cx="2735176" cy="3207159"/>
          </a:xfrm>
        </p:grpSpPr>
        <p:pic>
          <p:nvPicPr>
            <p:cNvPr id="4" name="Picture 3">
              <a:hlinkClick r:id="rId2" action="ppaction://hlinkpres?slideindex=1&amp;slidetitle="/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713717" y="5243664"/>
              <a:ext cx="12889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Soá 1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04119" y="5592664"/>
            <a:ext cx="2409579" cy="2888956"/>
            <a:chOff x="990600" y="2621280"/>
            <a:chExt cx="2735176" cy="320715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713717" y="5243664"/>
              <a:ext cx="12889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Soá 5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827657" y="2392680"/>
            <a:ext cx="2409579" cy="2888956"/>
            <a:chOff x="990600" y="2621280"/>
            <a:chExt cx="2735176" cy="320715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713717" y="5243664"/>
              <a:ext cx="12889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Soá 2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827657" y="5593080"/>
            <a:ext cx="2409579" cy="2888956"/>
            <a:chOff x="990600" y="2621280"/>
            <a:chExt cx="2735176" cy="3207159"/>
          </a:xfrm>
        </p:grpSpPr>
        <p:pic>
          <p:nvPicPr>
            <p:cNvPr id="13" name="Picture 12">
              <a:hlinkClick r:id="rId4" action="ppaction://hlinkpres?slideindex=1&amp;slidetitle="/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713717" y="5243664"/>
              <a:ext cx="12889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Soá 6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644305" y="2392680"/>
            <a:ext cx="2409579" cy="2888956"/>
            <a:chOff x="990600" y="2621280"/>
            <a:chExt cx="2735176" cy="3207159"/>
          </a:xfrm>
        </p:grpSpPr>
        <p:pic>
          <p:nvPicPr>
            <p:cNvPr id="16" name="Picture 15">
              <a:hlinkClick r:id="rId5" action="ppaction://hlinkpres?slideindex=1&amp;slidetitle="/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713717" y="5243664"/>
              <a:ext cx="12889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Soá 3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644305" y="5593080"/>
            <a:ext cx="2409579" cy="2888956"/>
            <a:chOff x="990600" y="2621280"/>
            <a:chExt cx="2735176" cy="3207159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713717" y="5243664"/>
              <a:ext cx="12889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Soá 7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2281940" y="2423160"/>
            <a:ext cx="2409579" cy="2888956"/>
            <a:chOff x="990600" y="2621280"/>
            <a:chExt cx="2735176" cy="3207159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713717" y="5243664"/>
              <a:ext cx="12889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Soá 4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2281940" y="5604709"/>
            <a:ext cx="2409579" cy="2888956"/>
            <a:chOff x="990600" y="2621280"/>
            <a:chExt cx="2735176" cy="3207159"/>
          </a:xfrm>
        </p:grpSpPr>
        <p:pic>
          <p:nvPicPr>
            <p:cNvPr id="25" name="Picture 24">
              <a:hlinkClick r:id="rId6" action="ppaction://hlinkpres?slideindex=1&amp;slidetitle="/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713717" y="5243664"/>
              <a:ext cx="12889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Soá 8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8565039" y="2240280"/>
            <a:ext cx="2590800" cy="299563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741271" y="5462564"/>
            <a:ext cx="2590800" cy="299563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148997" y="2230025"/>
            <a:ext cx="2590800" cy="299563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2176919" y="5462564"/>
            <a:ext cx="2590800" cy="299563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5160710" y="149573"/>
            <a:ext cx="5478872" cy="994235"/>
            <a:chOff x="5073631" y="210532"/>
            <a:chExt cx="5386428" cy="994235"/>
          </a:xfrm>
        </p:grpSpPr>
        <p:grpSp>
          <p:nvGrpSpPr>
            <p:cNvPr id="34" name="Group 33"/>
            <p:cNvGrpSpPr/>
            <p:nvPr/>
          </p:nvGrpSpPr>
          <p:grpSpPr>
            <a:xfrm>
              <a:off x="5073631" y="210532"/>
              <a:ext cx="5386428" cy="994235"/>
              <a:chOff x="5073631" y="210532"/>
              <a:chExt cx="5386428" cy="994235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5073631" y="210532"/>
                <a:ext cx="53864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  Sáu ngày 18 tháng 11năm 2022</a:t>
                </a:r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651116" y="743102"/>
                <a:ext cx="19679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35" name="Straight Connector 34"/>
            <p:cNvCxnSpPr/>
            <p:nvPr/>
          </p:nvCxnSpPr>
          <p:spPr>
            <a:xfrm>
              <a:off x="6796269" y="1174287"/>
              <a:ext cx="16060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1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21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10" presetClass="entr" presetSubtype="0" repeatCount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3000"/>
                            </p:stCondLst>
                            <p:childTnLst>
                              <p:par>
                                <p:cTn id="115" presetID="21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00"/>
                            </p:stCondLst>
                            <p:childTnLst>
                              <p:par>
                                <p:cTn id="1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000"/>
                            </p:stCondLst>
                            <p:childTnLst>
                              <p:par>
                                <p:cTn id="146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 cstate="print"/>
          <a:srcRect l="43035" t="43735" r="27078" b="37711"/>
          <a:stretch/>
        </p:blipFill>
        <p:spPr bwMode="auto">
          <a:xfrm>
            <a:off x="442119" y="381000"/>
            <a:ext cx="15544800" cy="8458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40128439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861719" y="149573"/>
            <a:ext cx="6934200" cy="1603027"/>
            <a:chOff x="4328320" y="149573"/>
            <a:chExt cx="6934200" cy="1603027"/>
          </a:xfrm>
        </p:grpSpPr>
        <p:grpSp>
          <p:nvGrpSpPr>
            <p:cNvPr id="14" name="Group 13"/>
            <p:cNvGrpSpPr/>
            <p:nvPr/>
          </p:nvGrpSpPr>
          <p:grpSpPr>
            <a:xfrm>
              <a:off x="5160710" y="149573"/>
              <a:ext cx="5658408" cy="994235"/>
              <a:chOff x="5073633" y="210532"/>
              <a:chExt cx="5562936" cy="994235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5073633" y="210532"/>
                <a:ext cx="5562936" cy="994235"/>
                <a:chOff x="5073633" y="210532"/>
                <a:chExt cx="5562936" cy="994235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5073633" y="210532"/>
                  <a:ext cx="556293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 Sáu  ngày 18 tháng 11.năm 2022.</a:t>
                  </a:r>
                  <a:endPara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796269" y="1174287"/>
                <a:ext cx="1606099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328320" y="1115066"/>
              <a:ext cx="6934200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BÀI </a:t>
              </a:r>
              <a:r>
                <a:rPr lang="vi-VN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1: </a:t>
              </a:r>
              <a:r>
                <a:rPr lang="vi-VN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TIA NẮNG BÉ </a:t>
              </a:r>
              <a:r>
                <a:rPr lang="vi-VN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NHỎ</a:t>
              </a:r>
              <a:r>
                <a:rPr lang="en-US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T1)</a:t>
              </a:r>
              <a:endPara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563435" y="2828092"/>
            <a:ext cx="1396628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800" b="1" smtClean="0">
                <a:solidFill>
                  <a:srgbClr val="0000CC"/>
                </a:solidFill>
                <a:latin typeface="Times New Roman"/>
                <a:ea typeface="Times New Roman"/>
              </a:rPr>
              <a:t>    - Đọc </a:t>
            </a:r>
            <a:r>
              <a:rPr lang="en-US" sz="38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đúng</a:t>
            </a:r>
            <a:r>
              <a:rPr lang="en-US" sz="38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ngữ</a:t>
            </a:r>
            <a:r>
              <a:rPr lang="en-US" sz="3800" b="1" dirty="0">
                <a:solidFill>
                  <a:srgbClr val="0000CC"/>
                </a:solidFill>
                <a:latin typeface="Times New Roman"/>
                <a:ea typeface="Times New Roman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câu</a:t>
            </a:r>
            <a:r>
              <a:rPr lang="en-US" sz="3800" b="1" dirty="0">
                <a:solidFill>
                  <a:srgbClr val="0000CC"/>
                </a:solidFill>
                <a:latin typeface="Times New Roman"/>
                <a:ea typeface="Times New Roman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đoạn</a:t>
            </a:r>
            <a:r>
              <a:rPr lang="en-US" sz="38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và</a:t>
            </a:r>
            <a:r>
              <a:rPr lang="en-US" sz="38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toàn</a:t>
            </a:r>
            <a:r>
              <a:rPr lang="en-US" sz="38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bộ</a:t>
            </a:r>
            <a:r>
              <a:rPr lang="en-US" sz="38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câu</a:t>
            </a:r>
            <a:r>
              <a:rPr lang="en-US" sz="38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chuyện</a:t>
            </a:r>
            <a:r>
              <a:rPr lang="en-US" sz="3800" b="1" dirty="0">
                <a:solidFill>
                  <a:srgbClr val="0000CC"/>
                </a:solidFill>
                <a:latin typeface="Times New Roman"/>
                <a:ea typeface="Times New Roman"/>
              </a:rPr>
              <a:t> Tia </a:t>
            </a:r>
            <a:r>
              <a:rPr lang="en-US" sz="38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nắng</a:t>
            </a:r>
            <a:r>
              <a:rPr lang="en-US" sz="38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bé</a:t>
            </a:r>
            <a:r>
              <a:rPr lang="en-US" sz="38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nhỏ</a:t>
            </a:r>
            <a:r>
              <a:rPr lang="en-US" sz="3800" b="1" dirty="0">
                <a:solidFill>
                  <a:srgbClr val="0000CC"/>
                </a:solidFill>
                <a:latin typeface="Times New Roman"/>
                <a:ea typeface="Times New Roman"/>
              </a:rPr>
              <a:t>. </a:t>
            </a:r>
            <a:r>
              <a:rPr lang="en-US" sz="38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Bước</a:t>
            </a:r>
            <a:r>
              <a:rPr lang="en-US" sz="38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đầu</a:t>
            </a:r>
            <a:r>
              <a:rPr lang="en-US" sz="38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nhận</a:t>
            </a:r>
            <a:r>
              <a:rPr lang="en-US" sz="38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biết</a:t>
            </a:r>
            <a:r>
              <a:rPr lang="en-US" sz="38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được</a:t>
            </a:r>
            <a:r>
              <a:rPr lang="en-US" sz="38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tâm</a:t>
            </a:r>
            <a:r>
              <a:rPr lang="en-US" sz="38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trạng</a:t>
            </a:r>
            <a:r>
              <a:rPr lang="en-US" sz="3800" b="1" dirty="0">
                <a:solidFill>
                  <a:srgbClr val="0000CC"/>
                </a:solidFill>
                <a:latin typeface="Times New Roman"/>
                <a:ea typeface="Times New Roman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cảm</a:t>
            </a:r>
            <a:r>
              <a:rPr lang="en-US" sz="38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xúc</a:t>
            </a:r>
            <a:r>
              <a:rPr lang="en-US" sz="38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của</a:t>
            </a:r>
            <a:r>
              <a:rPr lang="en-US" sz="38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nhân</a:t>
            </a:r>
            <a:r>
              <a:rPr lang="en-US" sz="38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vật</a:t>
            </a:r>
            <a:r>
              <a:rPr lang="en-US" sz="38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trong</a:t>
            </a:r>
            <a:r>
              <a:rPr lang="en-US" sz="38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câu</a:t>
            </a:r>
            <a:r>
              <a:rPr lang="en-US" sz="38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chuyện</a:t>
            </a:r>
            <a:r>
              <a:rPr lang="en-US" sz="3800" b="1" dirty="0">
                <a:solidFill>
                  <a:srgbClr val="0000CC"/>
                </a:solidFill>
                <a:latin typeface="Times New Roman"/>
                <a:ea typeface="Times New Roman"/>
              </a:rPr>
              <a:t> qua </a:t>
            </a:r>
            <a:r>
              <a:rPr lang="en-US" sz="38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giọng</a:t>
            </a:r>
            <a:r>
              <a:rPr lang="en-US" sz="38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đọc</a:t>
            </a:r>
            <a:r>
              <a:rPr lang="en-US" sz="3800" b="1" dirty="0">
                <a:solidFill>
                  <a:srgbClr val="0000CC"/>
                </a:solidFill>
                <a:latin typeface="Times New Roman"/>
                <a:ea typeface="Times New Roman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biết</a:t>
            </a:r>
            <a:r>
              <a:rPr lang="en-US" sz="38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nghỉ</a:t>
            </a:r>
            <a:r>
              <a:rPr lang="en-US" sz="38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hơi</a:t>
            </a:r>
            <a:r>
              <a:rPr lang="en-US" sz="3800" b="1" dirty="0">
                <a:solidFill>
                  <a:srgbClr val="0000CC"/>
                </a:solidFill>
                <a:latin typeface="Times New Roman"/>
                <a:ea typeface="Times New Roman"/>
              </a:rPr>
              <a:t> ở </a:t>
            </a:r>
            <a:r>
              <a:rPr lang="en-US" sz="38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chỗ</a:t>
            </a:r>
            <a:r>
              <a:rPr lang="en-US" sz="38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có</a:t>
            </a:r>
            <a:r>
              <a:rPr lang="en-US" sz="38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dấu</a:t>
            </a:r>
            <a:r>
              <a:rPr lang="en-US" sz="38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câu</a:t>
            </a:r>
            <a:r>
              <a:rPr lang="en-US" sz="3800" b="1" dirty="0">
                <a:solidFill>
                  <a:srgbClr val="0000CC"/>
                </a:solidFill>
                <a:latin typeface="Times New Roman"/>
                <a:ea typeface="Times New Roman"/>
              </a:rPr>
              <a:t>. </a:t>
            </a:r>
            <a:endParaRPr lang="en-US" sz="3800" b="1" dirty="0">
              <a:solidFill>
                <a:srgbClr val="0000CC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66120" y="5638800"/>
            <a:ext cx="134112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đem nắng cho bà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chẳng có tia nắng nào ở đó cả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0423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Hướng dẫn đọc.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2042319" y="4713514"/>
            <a:ext cx="4191000" cy="677108"/>
            <a:chOff x="1602440" y="2169917"/>
            <a:chExt cx="3733800" cy="677108"/>
          </a:xfrm>
        </p:grpSpPr>
        <p:sp>
          <p:nvSpPr>
            <p:cNvPr id="23" name="Rectangle 22"/>
            <p:cNvSpPr/>
            <p:nvPr/>
          </p:nvSpPr>
          <p:spPr>
            <a:xfrm>
              <a:off x="1602440" y="2169917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766336" y="284702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5120" y="3056395"/>
            <a:ext cx="14477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ắng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06914" y="1953419"/>
            <a:ext cx="6781801" cy="707886"/>
            <a:chOff x="1508918" y="1888664"/>
            <a:chExt cx="6172201" cy="1186207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Luyện đọc 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164566" y="3962400"/>
            <a:ext cx="140482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vi-V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Hằng ngày,</a:t>
            </a:r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nắng xuyên qua những tán lá trong khu vườn trước nhà</a:t>
            </a:r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tạo thành những vệt sáng lóng lánh</a:t>
            </a:r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vi-VN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 đẹp.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32919" y="3077886"/>
            <a:ext cx="15842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 </a:t>
            </a:r>
            <a:r>
              <a:rPr lang="vi-VN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80719" y="3075757"/>
            <a:ext cx="2667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vi-VN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òng</a:t>
            </a:r>
            <a:r>
              <a:rPr lang="vi-VN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ủ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281319" y="3102114"/>
            <a:ext cx="21336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ưởi ấm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262519" y="3108100"/>
            <a:ext cx="2438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ong </a:t>
            </a:r>
            <a:r>
              <a:rPr lang="vi-VN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943392" y="3108100"/>
            <a:ext cx="23379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óng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472319" y="3075757"/>
            <a:ext cx="1905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eo </a:t>
            </a:r>
            <a:r>
              <a:rPr lang="vi-VN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ên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861719" y="149573"/>
            <a:ext cx="6934200" cy="1603027"/>
            <a:chOff x="4328320" y="149573"/>
            <a:chExt cx="6934200" cy="1603027"/>
          </a:xfrm>
        </p:grpSpPr>
        <p:grpSp>
          <p:nvGrpSpPr>
            <p:cNvPr id="32" name="Group 31"/>
            <p:cNvGrpSpPr/>
            <p:nvPr/>
          </p:nvGrpSpPr>
          <p:grpSpPr>
            <a:xfrm>
              <a:off x="5160710" y="149573"/>
              <a:ext cx="5478872" cy="994235"/>
              <a:chOff x="5073631" y="210532"/>
              <a:chExt cx="5386429" cy="994235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5073631" y="210532"/>
                <a:ext cx="5386429" cy="994235"/>
                <a:chOff x="5073631" y="210532"/>
                <a:chExt cx="5386429" cy="994235"/>
              </a:xfrm>
            </p:grpSpPr>
            <p:sp>
              <p:nvSpPr>
                <p:cNvPr id="36" name="TextBox 35"/>
                <p:cNvSpPr txBox="1"/>
                <p:nvPr/>
              </p:nvSpPr>
              <p:spPr>
                <a:xfrm>
                  <a:off x="5073631" y="210532"/>
                  <a:ext cx="538642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 Sáu ngày 18 tháng 11năm 2022.</a:t>
                  </a:r>
                  <a:endPara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35" name="Straight Connector 34"/>
              <p:cNvCxnSpPr/>
              <p:nvPr/>
            </p:nvCxnSpPr>
            <p:spPr>
              <a:xfrm>
                <a:off x="6796269" y="1174287"/>
                <a:ext cx="1606099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Text Box 14"/>
            <p:cNvSpPr txBox="1">
              <a:spLocks noChangeArrowheads="1"/>
            </p:cNvSpPr>
            <p:nvPr/>
          </p:nvSpPr>
          <p:spPr bwMode="auto">
            <a:xfrm>
              <a:off x="4328320" y="1115066"/>
              <a:ext cx="6934200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BÀI </a:t>
              </a:r>
              <a:r>
                <a:rPr lang="vi-VN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1: </a:t>
              </a:r>
              <a:r>
                <a:rPr lang="vi-VN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TIA NẮNG BÉ </a:t>
              </a:r>
              <a:r>
                <a:rPr lang="vi-VN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NHỎ</a:t>
              </a:r>
              <a:r>
                <a:rPr lang="en-US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T1)</a:t>
              </a:r>
              <a:endPara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242719" y="27432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70378"/>
            <a:chOff x="1259767" y="1442589"/>
            <a:chExt cx="2319747" cy="670378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 flipV="1">
              <a:off x="1338517" y="2112967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54607"/>
            <a:chOff x="1024127" y="1442589"/>
            <a:chExt cx="2877445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050082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331734" y="2743200"/>
            <a:ext cx="10502785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Vì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sao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bà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nội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Na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khó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thấy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nắng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?</a:t>
            </a:r>
            <a:endParaRPr lang="en-US" sz="32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50905" y="4889067"/>
            <a:ext cx="50061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Hằng ngày,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nắng xuyên qua những tán lá trong khu vườn trước nhà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tạo thành những vệt sáng lóng lánh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 đẹp ..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86242" y="3657600"/>
            <a:ext cx="10210801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nl-NL" sz="36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+  </a:t>
            </a:r>
            <a:r>
              <a:rPr lang="nl-NL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Bà khó thấy được nắng vì nắng không lọt vào phòng bà, bà lại già yếu, khó đi lại nên không đi ra chỗ có nắng được?</a:t>
            </a:r>
            <a:endParaRPr lang="en-US" sz="3200" b="1" dirty="0">
              <a:solidFill>
                <a:srgbClr val="0000CC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25554" y="2795766"/>
            <a:ext cx="1392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ắng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717207" y="2795766"/>
            <a:ext cx="1544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tán </a:t>
            </a:r>
            <a:r>
              <a:rPr lang="vi-VN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651021" y="3503652"/>
            <a:ext cx="27115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òng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ủ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32402" y="3503652"/>
            <a:ext cx="24962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07047" y="4181181"/>
            <a:ext cx="23469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ong </a:t>
            </a:r>
            <a:r>
              <a:rPr 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612209" y="5661225"/>
            <a:ext cx="10233818" cy="678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Na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nghĩ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ra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mang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nắng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bà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? </a:t>
            </a:r>
            <a:endParaRPr lang="en-US" sz="3200" b="1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612209" y="6629400"/>
            <a:ext cx="10210801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+ Na nghĩ ra cách bắt nắng trên vạt áo mang về cho bà.</a:t>
            </a:r>
            <a:endParaRPr lang="en-US" sz="3200" b="1" dirty="0">
              <a:solidFill>
                <a:srgbClr val="0000CC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78768" y="2795766"/>
            <a:ext cx="19543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ưởi ấm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11010" y="4175581"/>
            <a:ext cx="17363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eo </a:t>
            </a:r>
            <a:r>
              <a:rPr 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ên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4861719" y="149573"/>
            <a:ext cx="6934200" cy="1603027"/>
            <a:chOff x="4328320" y="149573"/>
            <a:chExt cx="6934200" cy="1603027"/>
          </a:xfrm>
        </p:grpSpPr>
        <p:grpSp>
          <p:nvGrpSpPr>
            <p:cNvPr id="50" name="Group 49"/>
            <p:cNvGrpSpPr/>
            <p:nvPr/>
          </p:nvGrpSpPr>
          <p:grpSpPr>
            <a:xfrm>
              <a:off x="5160710" y="149573"/>
              <a:ext cx="5568640" cy="994235"/>
              <a:chOff x="5073631" y="210532"/>
              <a:chExt cx="5474682" cy="994235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5073631" y="210532"/>
                <a:ext cx="5474682" cy="994235"/>
                <a:chOff x="5073631" y="210532"/>
                <a:chExt cx="5474682" cy="994235"/>
              </a:xfrm>
            </p:grpSpPr>
            <p:sp>
              <p:nvSpPr>
                <p:cNvPr id="54" name="TextBox 53"/>
                <p:cNvSpPr txBox="1"/>
                <p:nvPr/>
              </p:nvSpPr>
              <p:spPr>
                <a:xfrm>
                  <a:off x="5073631" y="210532"/>
                  <a:ext cx="547468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 Sáu ngày 18 tháng 11.năm 2022.</a:t>
                  </a:r>
                  <a:endPara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53" name="Straight Connector 52"/>
              <p:cNvCxnSpPr/>
              <p:nvPr/>
            </p:nvCxnSpPr>
            <p:spPr>
              <a:xfrm>
                <a:off x="6796269" y="1174287"/>
                <a:ext cx="1606099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1" name="Text Box 14"/>
            <p:cNvSpPr txBox="1">
              <a:spLocks noChangeArrowheads="1"/>
            </p:cNvSpPr>
            <p:nvPr/>
          </p:nvSpPr>
          <p:spPr bwMode="auto">
            <a:xfrm>
              <a:off x="4328320" y="1115066"/>
              <a:ext cx="6934200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BÀI </a:t>
              </a:r>
              <a:r>
                <a:rPr lang="vi-VN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1: </a:t>
              </a:r>
              <a:r>
                <a:rPr lang="vi-VN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TIA NẮNG BÉ </a:t>
              </a:r>
              <a:r>
                <a:rPr lang="vi-VN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NHỎ</a:t>
              </a:r>
              <a:r>
                <a:rPr lang="en-US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T1)</a:t>
              </a:r>
              <a:endPara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9631061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315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Na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mang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nắng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bà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?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Vì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sao</a:t>
            </a:r>
            <a:r>
              <a:rPr lang="en-US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63849" y="3962400"/>
            <a:ext cx="10210801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nl-NL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+ Na không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mang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được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nắng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bà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vì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nắng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thứ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bắt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được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Nắng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chỉ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chiếu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vào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vạt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áo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na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chứ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ở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đó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mãi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.</a:t>
            </a:r>
            <a:endParaRPr lang="en-US" sz="3200" b="1" dirty="0">
              <a:solidFill>
                <a:srgbClr val="0000CC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17030" y="5815266"/>
            <a:ext cx="10217489" cy="678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?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nhắc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bà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Na?</a:t>
            </a:r>
            <a:endParaRPr lang="en-US" sz="32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78149" y="6629400"/>
            <a:ext cx="998220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+ Kìa, nắng long lanh trong ánh mắt cháu và rực lên trên mái tóc của cháu đây này.</a:t>
            </a:r>
            <a:endParaRPr lang="en-US" sz="3200" b="1" dirty="0">
              <a:solidFill>
                <a:srgbClr val="0000CC"/>
              </a:solidFill>
              <a:effectLst/>
              <a:latin typeface="Times New Roman"/>
              <a:ea typeface="Times New Roman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5242719" y="27432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250905" y="4889067"/>
            <a:ext cx="50061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Hằng ngày,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nắng xuyên qua những tán lá trong khu vườn trước nhà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tạo thành những vệt sáng lóng lánh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 đẹp ..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25554" y="2795766"/>
            <a:ext cx="1392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ắng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717207" y="2795766"/>
            <a:ext cx="1544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tán </a:t>
            </a:r>
            <a:r>
              <a:rPr lang="vi-VN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651021" y="3503652"/>
            <a:ext cx="27115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òng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ủ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32402" y="3503652"/>
            <a:ext cx="24962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07047" y="4181181"/>
            <a:ext cx="23469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ong </a:t>
            </a:r>
            <a:r>
              <a:rPr 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278768" y="2795766"/>
            <a:ext cx="19543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ưởi ấm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911010" y="4175581"/>
            <a:ext cx="17363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eo </a:t>
            </a:r>
            <a:r>
              <a:rPr 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ên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861719" y="149573"/>
            <a:ext cx="6934200" cy="1603027"/>
            <a:chOff x="4328320" y="149573"/>
            <a:chExt cx="6934200" cy="1603027"/>
          </a:xfrm>
        </p:grpSpPr>
        <p:grpSp>
          <p:nvGrpSpPr>
            <p:cNvPr id="34" name="Group 33"/>
            <p:cNvGrpSpPr/>
            <p:nvPr/>
          </p:nvGrpSpPr>
          <p:grpSpPr>
            <a:xfrm>
              <a:off x="5160710" y="149573"/>
              <a:ext cx="5568640" cy="994235"/>
              <a:chOff x="5073631" y="210532"/>
              <a:chExt cx="5474681" cy="994235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5073631" y="210532"/>
                <a:ext cx="5474681" cy="994235"/>
                <a:chOff x="5073631" y="210532"/>
                <a:chExt cx="5474681" cy="994235"/>
              </a:xfrm>
            </p:grpSpPr>
            <p:sp>
              <p:nvSpPr>
                <p:cNvPr id="38" name="TextBox 37"/>
                <p:cNvSpPr txBox="1"/>
                <p:nvPr/>
              </p:nvSpPr>
              <p:spPr>
                <a:xfrm>
                  <a:off x="5073631" y="210532"/>
                  <a:ext cx="547468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 Sáu ngày 18 tháng 11 .năm 2022</a:t>
                  </a:r>
                  <a:endPara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37" name="Straight Connector 36"/>
              <p:cNvCxnSpPr/>
              <p:nvPr/>
            </p:nvCxnSpPr>
            <p:spPr>
              <a:xfrm>
                <a:off x="6796269" y="1174287"/>
                <a:ext cx="1606099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5" name="Text Box 14"/>
            <p:cNvSpPr txBox="1">
              <a:spLocks noChangeArrowheads="1"/>
            </p:cNvSpPr>
            <p:nvPr/>
          </p:nvSpPr>
          <p:spPr bwMode="auto">
            <a:xfrm>
              <a:off x="4328320" y="1115066"/>
              <a:ext cx="6934200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BÀI </a:t>
              </a:r>
              <a:r>
                <a:rPr lang="vi-VN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1: </a:t>
              </a:r>
              <a:r>
                <a:rPr lang="vi-VN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TIA NẮNG BÉ </a:t>
              </a:r>
              <a:r>
                <a:rPr lang="vi-VN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NHỎ</a:t>
              </a:r>
              <a:r>
                <a:rPr lang="en-US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T1)</a:t>
              </a:r>
              <a:endPara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78812081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bà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biết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điều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? </a:t>
            </a:r>
            <a:endParaRPr lang="en-US" sz="3200" b="1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indent="517525">
              <a:lnSpc>
                <a:spcPct val="115000"/>
              </a:lnSpc>
              <a:spcAft>
                <a:spcPts val="0"/>
              </a:spcAft>
            </a:pPr>
            <a:r>
              <a:rPr lang="en-US" sz="3600" b="1" i="1" dirty="0" err="1">
                <a:solidFill>
                  <a:srgbClr val="0000CC"/>
                </a:solidFill>
                <a:latin typeface="Times New Roman"/>
                <a:ea typeface="Times New Roman"/>
              </a:rPr>
              <a:t>Chọn</a:t>
            </a:r>
            <a:r>
              <a:rPr lang="en-US" sz="3600" b="1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/>
                <a:ea typeface="Times New Roman"/>
              </a:rPr>
              <a:t>câu</a:t>
            </a:r>
            <a:r>
              <a:rPr lang="en-US" sz="3600" b="1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/>
                <a:ea typeface="Times New Roman"/>
              </a:rPr>
              <a:t>trả</a:t>
            </a:r>
            <a:r>
              <a:rPr lang="en-US" sz="3600" b="1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/>
                <a:ea typeface="Times New Roman"/>
              </a:rPr>
              <a:t>lời</a:t>
            </a:r>
            <a:r>
              <a:rPr lang="en-US" sz="3600" b="1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/>
                <a:ea typeface="Times New Roman"/>
              </a:rPr>
              <a:t>hoặc</a:t>
            </a:r>
            <a:r>
              <a:rPr lang="en-US" sz="3600" b="1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/>
                <a:ea typeface="Times New Roman"/>
              </a:rPr>
              <a:t>nêu</a:t>
            </a:r>
            <a:r>
              <a:rPr lang="en-US" sz="3600" b="1" i="1" dirty="0">
                <a:solidFill>
                  <a:srgbClr val="0000CC"/>
                </a:solidFill>
                <a:latin typeface="Times New Roman"/>
                <a:ea typeface="Times New Roman"/>
              </a:rPr>
              <a:t> ý </a:t>
            </a:r>
            <a:r>
              <a:rPr lang="en-US" sz="3600" b="1" i="1" dirty="0" err="1">
                <a:solidFill>
                  <a:srgbClr val="0000CC"/>
                </a:solidFill>
                <a:latin typeface="Times New Roman"/>
                <a:ea typeface="Times New Roman"/>
              </a:rPr>
              <a:t>kiến</a:t>
            </a:r>
            <a:r>
              <a:rPr lang="en-US" sz="3600" b="1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/>
                <a:ea typeface="Times New Roman"/>
              </a:rPr>
              <a:t>khác</a:t>
            </a:r>
            <a:r>
              <a:rPr lang="en-US" sz="3600" b="1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/>
                <a:ea typeface="Times New Roman"/>
              </a:rPr>
              <a:t>của</a:t>
            </a:r>
            <a:r>
              <a:rPr lang="en-US" sz="3600" b="1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/>
                <a:ea typeface="Times New Roman"/>
              </a:rPr>
              <a:t>em</a:t>
            </a:r>
            <a:r>
              <a:rPr lang="en-US" sz="3600" b="1" i="1" dirty="0">
                <a:solidFill>
                  <a:srgbClr val="0000CC"/>
                </a:solidFill>
                <a:latin typeface="Times New Roman"/>
                <a:ea typeface="Times New Roman"/>
              </a:rPr>
              <a:t>.</a:t>
            </a:r>
            <a:endParaRPr lang="en-US" sz="3200" b="1" dirty="0">
              <a:solidFill>
                <a:srgbClr val="0000CC"/>
              </a:solidFill>
              <a:latin typeface="Times New Roman"/>
              <a:ea typeface="Times New Roman"/>
            </a:endParaRPr>
          </a:p>
          <a:p>
            <a:pPr indent="517525">
              <a:lnSpc>
                <a:spcPct val="115000"/>
              </a:lnSpc>
              <a:spcAft>
                <a:spcPts val="0"/>
              </a:spcAft>
            </a:pPr>
            <a:r>
              <a:rPr lang="en-US" sz="3600" b="1" i="1" dirty="0">
                <a:solidFill>
                  <a:srgbClr val="0000CC"/>
                </a:solidFill>
                <a:latin typeface="Times New Roman"/>
                <a:ea typeface="Times New Roman"/>
              </a:rPr>
              <a:t>a. </a:t>
            </a:r>
            <a:r>
              <a:rPr lang="en-US" sz="3600" b="1" i="1" dirty="0" err="1">
                <a:solidFill>
                  <a:srgbClr val="0000CC"/>
                </a:solidFill>
                <a:latin typeface="Times New Roman"/>
                <a:ea typeface="Times New Roman"/>
              </a:rPr>
              <a:t>Bà</a:t>
            </a:r>
            <a:r>
              <a:rPr lang="en-US" sz="3600" b="1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/>
                <a:ea typeface="Times New Roman"/>
              </a:rPr>
              <a:t>hiểu</a:t>
            </a:r>
            <a:r>
              <a:rPr lang="en-US" sz="3600" b="1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/>
                <a:ea typeface="Times New Roman"/>
              </a:rPr>
              <a:t>tình</a:t>
            </a:r>
            <a:r>
              <a:rPr lang="en-US" sz="3600" b="1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/>
                <a:ea typeface="Times New Roman"/>
              </a:rPr>
              <a:t>cảm</a:t>
            </a:r>
            <a:r>
              <a:rPr lang="en-US" sz="3600" b="1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/>
                <a:ea typeface="Times New Roman"/>
              </a:rPr>
              <a:t>của</a:t>
            </a:r>
            <a:r>
              <a:rPr lang="en-US" sz="3600" b="1" i="1" dirty="0">
                <a:solidFill>
                  <a:srgbClr val="0000CC"/>
                </a:solidFill>
                <a:latin typeface="Times New Roman"/>
                <a:ea typeface="Times New Roman"/>
              </a:rPr>
              <a:t> Na</a:t>
            </a:r>
            <a:endParaRPr lang="en-US" sz="3200" b="1" dirty="0">
              <a:solidFill>
                <a:srgbClr val="0000CC"/>
              </a:solidFill>
              <a:latin typeface="Times New Roman"/>
              <a:ea typeface="Times New Roman"/>
            </a:endParaRPr>
          </a:p>
          <a:p>
            <a:pPr indent="517525">
              <a:lnSpc>
                <a:spcPct val="115000"/>
              </a:lnSpc>
              <a:spcAft>
                <a:spcPts val="0"/>
              </a:spcAft>
            </a:pPr>
            <a:r>
              <a:rPr lang="en-US" sz="3600" b="1" i="1" dirty="0">
                <a:solidFill>
                  <a:srgbClr val="0000CC"/>
                </a:solidFill>
                <a:latin typeface="Times New Roman"/>
                <a:ea typeface="Times New Roman"/>
              </a:rPr>
              <a:t>b. </a:t>
            </a:r>
            <a:r>
              <a:rPr lang="en-US" sz="3600" b="1" i="1" dirty="0" err="1">
                <a:solidFill>
                  <a:srgbClr val="0000CC"/>
                </a:solidFill>
                <a:latin typeface="Times New Roman"/>
                <a:ea typeface="Times New Roman"/>
              </a:rPr>
              <a:t>Bà</a:t>
            </a:r>
            <a:r>
              <a:rPr lang="en-US" sz="3600" b="1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/>
                <a:ea typeface="Times New Roman"/>
              </a:rPr>
              <a:t>không</a:t>
            </a:r>
            <a:r>
              <a:rPr lang="en-US" sz="3600" b="1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/>
                <a:ea typeface="Times New Roman"/>
              </a:rPr>
              <a:t>muốn</a:t>
            </a:r>
            <a:r>
              <a:rPr lang="en-US" sz="3600" b="1" i="1" dirty="0">
                <a:solidFill>
                  <a:srgbClr val="0000CC"/>
                </a:solidFill>
                <a:latin typeface="Times New Roman"/>
                <a:ea typeface="Times New Roman"/>
              </a:rPr>
              <a:t> Na </a:t>
            </a:r>
            <a:r>
              <a:rPr lang="en-US" sz="3600" b="1" i="1" dirty="0" err="1">
                <a:solidFill>
                  <a:srgbClr val="0000CC"/>
                </a:solidFill>
                <a:latin typeface="Times New Roman"/>
                <a:ea typeface="Times New Roman"/>
              </a:rPr>
              <a:t>buồn</a:t>
            </a:r>
            <a:r>
              <a:rPr lang="en-US" sz="3600" b="1" i="1" dirty="0">
                <a:solidFill>
                  <a:srgbClr val="0000CC"/>
                </a:solidFill>
                <a:latin typeface="Times New Roman"/>
                <a:ea typeface="Times New Roman"/>
              </a:rPr>
              <a:t>.</a:t>
            </a:r>
            <a:endParaRPr lang="en-US" sz="3200" b="1" dirty="0">
              <a:solidFill>
                <a:srgbClr val="0000CC"/>
              </a:solidFill>
              <a:latin typeface="Times New Roman"/>
              <a:ea typeface="Times New Roman"/>
            </a:endParaRPr>
          </a:p>
          <a:p>
            <a:pPr indent="517525">
              <a:lnSpc>
                <a:spcPct val="115000"/>
              </a:lnSpc>
              <a:spcAft>
                <a:spcPts val="0"/>
              </a:spcAft>
            </a:pPr>
            <a:r>
              <a:rPr lang="en-US" sz="3600" b="1" i="1" dirty="0">
                <a:solidFill>
                  <a:srgbClr val="0000CC"/>
                </a:solidFill>
                <a:latin typeface="Times New Roman"/>
                <a:ea typeface="Times New Roman"/>
              </a:rPr>
              <a:t>c. </a:t>
            </a:r>
            <a:r>
              <a:rPr lang="en-US" sz="3600" b="1" i="1" dirty="0" err="1">
                <a:solidFill>
                  <a:srgbClr val="0000CC"/>
                </a:solidFill>
                <a:latin typeface="Times New Roman"/>
                <a:ea typeface="Times New Roman"/>
              </a:rPr>
              <a:t>Bà</a:t>
            </a:r>
            <a:r>
              <a:rPr lang="en-US" sz="3600" b="1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/>
                <a:ea typeface="Times New Roman"/>
              </a:rPr>
              <a:t>rất</a:t>
            </a:r>
            <a:r>
              <a:rPr lang="en-US" sz="3600" b="1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/>
                <a:ea typeface="Times New Roman"/>
              </a:rPr>
              <a:t>yêu</a:t>
            </a:r>
            <a:r>
              <a:rPr lang="en-US" sz="3600" b="1" i="1" dirty="0">
                <a:solidFill>
                  <a:srgbClr val="0000CC"/>
                </a:solidFill>
                <a:latin typeface="Times New Roman"/>
                <a:ea typeface="Times New Roman"/>
              </a:rPr>
              <a:t> Na</a:t>
            </a:r>
            <a:endParaRPr lang="en-US" sz="3200" b="1" dirty="0">
              <a:solidFill>
                <a:srgbClr val="0000CC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52180" y="5976134"/>
            <a:ext cx="10210801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5475" algn="just">
              <a:spcBef>
                <a:spcPts val="600"/>
              </a:spcBef>
            </a:pPr>
            <a:r>
              <a:rPr lang="vi-VN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VD:</a:t>
            </a: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 nhìn thấy nắng qua sự cảm nhận </a:t>
            </a:r>
            <a:r>
              <a:rPr lang="vi-VN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 Na</a:t>
            </a: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(qua 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ánh mắt và trên </a:t>
            </a:r>
            <a:r>
              <a:rPr lang="vi-VN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mái tóc</a:t>
            </a: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625475" algn="just">
              <a:spcBef>
                <a:spcPts val="600"/>
              </a:spcBef>
            </a:pP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Bà cảm nhận được tình yêu cảu Na dành cho bà, nên bà cũng cảm thấy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đã nhìn thấy nắng, ...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5242719" y="27432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250905" y="4889067"/>
            <a:ext cx="50061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Hằng ngày,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nắng xuyên qua những tán lá trong khu vườn trước nhà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tạo thành những vệt sáng lóng lánh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 đẹp ..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25554" y="2795766"/>
            <a:ext cx="1392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ắng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717207" y="2795766"/>
            <a:ext cx="1544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tán </a:t>
            </a:r>
            <a:r>
              <a:rPr lang="vi-VN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651021" y="3503652"/>
            <a:ext cx="27115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òng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ủ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32402" y="3503652"/>
            <a:ext cx="24962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07047" y="4181181"/>
            <a:ext cx="23469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ong </a:t>
            </a:r>
            <a:r>
              <a:rPr 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278768" y="2795766"/>
            <a:ext cx="19543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ưởi ấm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911010" y="4175581"/>
            <a:ext cx="17363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eo </a:t>
            </a:r>
            <a:r>
              <a:rPr 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ên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861719" y="149573"/>
            <a:ext cx="6934200" cy="1603027"/>
            <a:chOff x="4328320" y="149573"/>
            <a:chExt cx="6934200" cy="1603027"/>
          </a:xfrm>
        </p:grpSpPr>
        <p:grpSp>
          <p:nvGrpSpPr>
            <p:cNvPr id="33" name="Group 32"/>
            <p:cNvGrpSpPr/>
            <p:nvPr/>
          </p:nvGrpSpPr>
          <p:grpSpPr>
            <a:xfrm>
              <a:off x="5160710" y="149573"/>
              <a:ext cx="5568640" cy="994235"/>
              <a:chOff x="5073631" y="210532"/>
              <a:chExt cx="5474681" cy="994235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5073631" y="210532"/>
                <a:ext cx="5474681" cy="994235"/>
                <a:chOff x="5073631" y="210532"/>
                <a:chExt cx="5474681" cy="994235"/>
              </a:xfrm>
            </p:grpSpPr>
            <p:sp>
              <p:nvSpPr>
                <p:cNvPr id="37" name="TextBox 36"/>
                <p:cNvSpPr txBox="1"/>
                <p:nvPr/>
              </p:nvSpPr>
              <p:spPr>
                <a:xfrm>
                  <a:off x="5073631" y="210532"/>
                  <a:ext cx="547468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 Sáu ngày 18  tháng 11.năm 2022</a:t>
                  </a:r>
                  <a:endPara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36" name="Straight Connector 35"/>
              <p:cNvCxnSpPr/>
              <p:nvPr/>
            </p:nvCxnSpPr>
            <p:spPr>
              <a:xfrm>
                <a:off x="6796269" y="1174287"/>
                <a:ext cx="1606099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4" name="Text Box 14"/>
            <p:cNvSpPr txBox="1">
              <a:spLocks noChangeArrowheads="1"/>
            </p:cNvSpPr>
            <p:nvPr/>
          </p:nvSpPr>
          <p:spPr bwMode="auto">
            <a:xfrm>
              <a:off x="4328320" y="1115066"/>
              <a:ext cx="6934200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BÀI </a:t>
              </a:r>
              <a:r>
                <a:rPr lang="vi-VN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1: </a:t>
              </a:r>
              <a:r>
                <a:rPr lang="vi-VN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TIA NẮNG BÉ </a:t>
              </a:r>
              <a:r>
                <a:rPr lang="vi-VN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NHỎ</a:t>
              </a:r>
              <a:r>
                <a:rPr lang="en-US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T1)</a:t>
              </a:r>
              <a:endPara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04662328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547519" y="2743200"/>
            <a:ext cx="1028700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Nếu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Na,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sẽ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giúp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bà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nhìn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thấy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nắng</a:t>
            </a:r>
            <a:r>
              <a:rPr lang="en-US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99919" y="4073434"/>
            <a:ext cx="101630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Bef>
                <a:spcPts val="600"/>
              </a:spcBef>
            </a:pP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VD: vẽ nắng, chụp ảnh nắng, nhờ bố/ người thân cùng đưa bà ra ngoài ngắm nắng, ...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5242719" y="27432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250905" y="4889067"/>
            <a:ext cx="50061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Hằng ngày,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nắng xuyên qua những tán lá trong khu vườn trước nhà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tạo thành những vệt sáng lóng lánh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 đẹp ..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25554" y="2795766"/>
            <a:ext cx="1392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ắng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717207" y="2795766"/>
            <a:ext cx="1544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tán </a:t>
            </a:r>
            <a:r>
              <a:rPr lang="vi-VN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651021" y="3503652"/>
            <a:ext cx="27115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òng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ủ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32402" y="3503652"/>
            <a:ext cx="24962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07047" y="4181181"/>
            <a:ext cx="23469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ong </a:t>
            </a:r>
            <a:r>
              <a:rPr 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278768" y="2795766"/>
            <a:ext cx="19543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ưởi ấm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911010" y="4175581"/>
            <a:ext cx="17363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eo </a:t>
            </a:r>
            <a:r>
              <a:rPr 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ên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861719" y="149573"/>
            <a:ext cx="6934200" cy="1603027"/>
            <a:chOff x="4328320" y="149573"/>
            <a:chExt cx="6934200" cy="1603027"/>
          </a:xfrm>
        </p:grpSpPr>
        <p:grpSp>
          <p:nvGrpSpPr>
            <p:cNvPr id="33" name="Group 32"/>
            <p:cNvGrpSpPr/>
            <p:nvPr/>
          </p:nvGrpSpPr>
          <p:grpSpPr>
            <a:xfrm>
              <a:off x="5160710" y="149573"/>
              <a:ext cx="5478872" cy="994235"/>
              <a:chOff x="5073631" y="210532"/>
              <a:chExt cx="5386428" cy="994235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5073631" y="210532"/>
                <a:ext cx="5386428" cy="994235"/>
                <a:chOff x="5073631" y="210532"/>
                <a:chExt cx="5386428" cy="994235"/>
              </a:xfrm>
            </p:grpSpPr>
            <p:sp>
              <p:nvSpPr>
                <p:cNvPr id="37" name="TextBox 36"/>
                <p:cNvSpPr txBox="1"/>
                <p:nvPr/>
              </p:nvSpPr>
              <p:spPr>
                <a:xfrm>
                  <a:off x="5073631" y="210532"/>
                  <a:ext cx="538642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 Sáu ngày 18 tháng 11 năm 2022</a:t>
                  </a:r>
                  <a:endPara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36" name="Straight Connector 35"/>
              <p:cNvCxnSpPr/>
              <p:nvPr/>
            </p:nvCxnSpPr>
            <p:spPr>
              <a:xfrm>
                <a:off x="6796269" y="1174287"/>
                <a:ext cx="1606099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4" name="Text Box 14"/>
            <p:cNvSpPr txBox="1">
              <a:spLocks noChangeArrowheads="1"/>
            </p:cNvSpPr>
            <p:nvPr/>
          </p:nvSpPr>
          <p:spPr bwMode="auto">
            <a:xfrm>
              <a:off x="4328320" y="1115066"/>
              <a:ext cx="6934200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BÀI </a:t>
              </a:r>
              <a:r>
                <a:rPr lang="vi-VN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1: </a:t>
              </a:r>
              <a:r>
                <a:rPr lang="vi-VN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TIA NẮNG BÉ </a:t>
              </a:r>
              <a:r>
                <a:rPr lang="vi-VN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NHỎ</a:t>
              </a:r>
              <a:r>
                <a:rPr lang="en-US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T1)</a:t>
              </a:r>
              <a:endPara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894785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9657</TotalTime>
  <Words>971</Words>
  <Application>Microsoft Office PowerPoint</Application>
  <PresentationFormat>Custom</PresentationFormat>
  <Paragraphs>124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Hiệp Hiệp</cp:lastModifiedBy>
  <cp:revision>1081</cp:revision>
  <dcterms:created xsi:type="dcterms:W3CDTF">2008-09-09T22:52:10Z</dcterms:created>
  <dcterms:modified xsi:type="dcterms:W3CDTF">2022-11-15T13:21:11Z</dcterms:modified>
</cp:coreProperties>
</file>