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36" r:id="rId3"/>
    <p:sldId id="408" r:id="rId4"/>
    <p:sldId id="440" r:id="rId5"/>
    <p:sldId id="437" r:id="rId6"/>
    <p:sldId id="438" r:id="rId7"/>
    <p:sldId id="442" r:id="rId8"/>
    <p:sldId id="439" r:id="rId9"/>
    <p:sldId id="443"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a:srgbClr val="0000CC"/>
    <a:srgbClr val="FF0066"/>
    <a:srgbClr val="FF7C80"/>
    <a:srgbClr val="EDF6F7"/>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5" d="100"/>
          <a:sy n="55" d="100"/>
        </p:scale>
        <p:origin x="-516" y="-9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Khoi%20dong/cau%203.pptx" TargetMode="External"/><Relationship Id="rId2" Type="http://schemas.openxmlformats.org/officeDocument/2006/relationships/hyperlink" Target="Khoi%20dong/cau%204.pptx"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g"/><Relationship Id="rId4" Type="http://schemas.openxmlformats.org/officeDocument/2006/relationships/hyperlink" Target="Khoi%20dong/cau%202.pptx" TargetMode="External"/><Relationship Id="rId9"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SỐ 1 MỸ THÀNH</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508919" y="4343401"/>
            <a:ext cx="12953999"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Luyện từ và câu</a:t>
            </a:r>
          </a:p>
          <a:p>
            <a:pPr algn="ctr" eaLnBrk="1" hangingPunct="1">
              <a:spcBef>
                <a:spcPts val="1800"/>
              </a:spcBef>
              <a:defRPr/>
            </a:pPr>
            <a:r>
              <a:rPr lang="en-US"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LUYỆN TẬP</a:t>
            </a:r>
            <a:endPar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KẾ HOẠCH BÀI DẠY THAM GIA DỰ THI CNTT</a:t>
            </a:r>
            <a:endParaRPr lang="en-US" sz="6000" b="1">
              <a:solidFill>
                <a:srgbClr val="0000CC"/>
              </a:solidFill>
              <a:effectLst>
                <a:outerShdw blurRad="38100" dist="38100" dir="2700000" algn="tl">
                  <a:srgbClr val="000000">
                    <a:alpha val="43137"/>
                  </a:srgbClr>
                </a:outerShdw>
              </a:effectLst>
              <a:latin typeface="Times New Roman" pitchFamily="18" charset="0"/>
            </a:endParaRPr>
          </a:p>
        </p:txBody>
      </p:sp>
      <p:sp>
        <p:nvSpPr>
          <p:cNvPr id="2054" name="Text Box 18"/>
          <p:cNvSpPr txBox="1">
            <a:spLocks noChangeArrowheads="1"/>
          </p:cNvSpPr>
          <p:nvPr/>
        </p:nvSpPr>
        <p:spPr bwMode="auto">
          <a:xfrm>
            <a:off x="2420504"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 Lê Thanh Tâm</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a:t>
            </a:r>
            <a:r>
              <a:rPr lang="en-US" altLang="en-US" sz="2400" b="1" i="1" smtClean="0">
                <a:solidFill>
                  <a:srgbClr val="FF0066"/>
                </a:solidFill>
                <a:latin typeface="Times New Roman" pitchFamily="18" charset="0"/>
              </a:rPr>
              <a:t>3C</a:t>
            </a:r>
            <a:endParaRPr lang="en-US" altLang="en-US" sz="2400" b="1" i="1">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0960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429922"/>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742" y="714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4617134" y="149573"/>
            <a:ext cx="6949338"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 Bảy ngày 08 tháng10 </a:t>
            </a:r>
            <a:r>
              <a:rPr lang="en-US" sz="3600" smtClean="0">
                <a:solidFill>
                  <a:srgbClr val="0000CC"/>
                </a:solidFill>
                <a:latin typeface="Times New Roman" pitchFamily="18" charset="0"/>
                <a:cs typeface="Times New Roman" pitchFamily="18" charset="0"/>
              </a:rPr>
              <a:t>năm 2022</a:t>
            </a:r>
            <a:endParaRPr lang="en-US" sz="3600">
              <a:solidFill>
                <a:srgbClr val="0000CC"/>
              </a:solidFill>
              <a:latin typeface="Times New Roman" pitchFamily="18" charset="0"/>
              <a:cs typeface="Times New Roman" pitchFamily="18" charset="0"/>
            </a:endParaRPr>
          </a:p>
        </p:txBody>
      </p:sp>
      <p:pic>
        <p:nvPicPr>
          <p:cNvPr id="12" name="Picture 11">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8657" t="11890" r="4799" b="5149"/>
          <a:stretch/>
        </p:blipFill>
        <p:spPr>
          <a:xfrm>
            <a:off x="1869597" y="5624851"/>
            <a:ext cx="2039906" cy="1690349"/>
          </a:xfrm>
          <a:prstGeom prst="rect">
            <a:avLst/>
          </a:prstGeom>
        </p:spPr>
      </p:pic>
      <p:pic>
        <p:nvPicPr>
          <p:cNvPr id="13" name="Picture 12">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4672" r="5705"/>
          <a:stretch/>
        </p:blipFill>
        <p:spPr>
          <a:xfrm>
            <a:off x="12710319" y="2304172"/>
            <a:ext cx="1982829" cy="158202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578" y="2304172"/>
            <a:ext cx="1986642" cy="1582028"/>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543" y="2337885"/>
            <a:ext cx="1952652" cy="1559862"/>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5450" r="14339"/>
          <a:stretch/>
        </p:blipFill>
        <p:spPr>
          <a:xfrm>
            <a:off x="1966119" y="2362201"/>
            <a:ext cx="1997760" cy="1539088"/>
          </a:xfrm>
          <a:prstGeom prst="rect">
            <a:avLst/>
          </a:prstGeom>
        </p:spPr>
      </p:pic>
      <p:pic>
        <p:nvPicPr>
          <p:cNvPr id="17" name="Picture 16">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4882" y="5562600"/>
            <a:ext cx="1970313" cy="1454879"/>
          </a:xfrm>
          <a:prstGeom prst="rect">
            <a:avLst/>
          </a:prstGeom>
        </p:spPr>
      </p:pic>
      <p:sp>
        <p:nvSpPr>
          <p:cNvPr id="18" name="Text Box 14"/>
          <p:cNvSpPr txBox="1">
            <a:spLocks noChangeArrowheads="1"/>
          </p:cNvSpPr>
          <p:nvPr/>
        </p:nvSpPr>
        <p:spPr bwMode="auto">
          <a:xfrm>
            <a:off x="2964999" y="663581"/>
            <a:ext cx="13098120" cy="162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endParaRPr lang="en-US" sz="3200" b="1" smtClean="0">
              <a:solidFill>
                <a:srgbClr val="0000CC"/>
              </a:solidFill>
              <a:effectLst>
                <a:outerShdw blurRad="38100" dist="38100" dir="2700000" algn="tl">
                  <a:srgbClr val="000000">
                    <a:alpha val="43137"/>
                  </a:srgbClr>
                </a:outerShdw>
              </a:effectLst>
              <a:latin typeface="Times New Roman" pitchFamily="18" charset="0"/>
            </a:endParaRPr>
          </a:p>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KHỞI ĐỘNG</a:t>
            </a:r>
            <a:endParaRPr lang="en-US" sz="3200" b="1">
              <a:solidFill>
                <a:srgbClr val="0000CC"/>
              </a:solidFill>
              <a:effectLst>
                <a:outerShdw blurRad="38100" dist="38100" dir="2700000" algn="tl">
                  <a:srgbClr val="000000">
                    <a:alpha val="43137"/>
                  </a:srgbClr>
                </a:outerShdw>
              </a:effectLst>
              <a:latin typeface="Times New Roman" pitchFamily="18" charset="0"/>
            </a:endParaRPr>
          </a:p>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TRÒ </a:t>
            </a:r>
            <a:r>
              <a:rPr lang="en-US" sz="3200" b="1" smtClean="0">
                <a:solidFill>
                  <a:srgbClr val="0000CC"/>
                </a:solidFill>
                <a:effectLst>
                  <a:outerShdw blurRad="38100" dist="38100" dir="2700000" algn="tl">
                    <a:srgbClr val="000000">
                      <a:alpha val="43137"/>
                    </a:srgbClr>
                  </a:outerShdw>
                </a:effectLst>
                <a:latin typeface="Times New Roman" pitchFamily="18" charset="0"/>
              </a:rPr>
              <a:t>CHƠI: HÁI QUẢ MIỀN TÂY</a:t>
            </a:r>
          </a:p>
        </p:txBody>
      </p:sp>
      <p:sp>
        <p:nvSpPr>
          <p:cNvPr id="21" name="Rectangle 20"/>
          <p:cNvSpPr/>
          <p:nvPr/>
        </p:nvSpPr>
        <p:spPr>
          <a:xfrm>
            <a:off x="1898950" y="3934491"/>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măng cụt</a:t>
            </a:r>
            <a:endParaRPr lang="en-US" sz="3200" b="1">
              <a:solidFill>
                <a:srgbClr val="0000CC"/>
              </a:solidFill>
              <a:latin typeface="Times New Roman" pitchFamily="18" charset="0"/>
              <a:cs typeface="Times New Roman" pitchFamily="18" charset="0"/>
            </a:endParaRPr>
          </a:p>
        </p:txBody>
      </p:sp>
      <p:sp>
        <p:nvSpPr>
          <p:cNvPr id="22" name="Rectangle 21"/>
          <p:cNvSpPr/>
          <p:nvPr/>
        </p:nvSpPr>
        <p:spPr>
          <a:xfrm>
            <a:off x="5647567" y="3934491"/>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Bưởi</a:t>
            </a:r>
            <a:endParaRPr lang="en-US" sz="3200" b="1">
              <a:solidFill>
                <a:srgbClr val="0000CC"/>
              </a:solidFill>
              <a:latin typeface="Times New Roman" pitchFamily="18" charset="0"/>
              <a:cs typeface="Times New Roman" pitchFamily="18" charset="0"/>
            </a:endParaRPr>
          </a:p>
        </p:txBody>
      </p:sp>
      <p:sp>
        <p:nvSpPr>
          <p:cNvPr id="23" name="Rectangle 22"/>
          <p:cNvSpPr/>
          <p:nvPr/>
        </p:nvSpPr>
        <p:spPr>
          <a:xfrm>
            <a:off x="9162928" y="3952752"/>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Sầu riêng</a:t>
            </a:r>
            <a:endParaRPr lang="en-US" sz="3200" b="1">
              <a:solidFill>
                <a:srgbClr val="0000CC"/>
              </a:solidFill>
              <a:latin typeface="Times New Roman" pitchFamily="18" charset="0"/>
              <a:cs typeface="Times New Roman" pitchFamily="18" charset="0"/>
            </a:endParaRPr>
          </a:p>
        </p:txBody>
      </p:sp>
      <p:sp>
        <p:nvSpPr>
          <p:cNvPr id="25" name="Rectangle 24"/>
          <p:cNvSpPr/>
          <p:nvPr/>
        </p:nvSpPr>
        <p:spPr>
          <a:xfrm>
            <a:off x="12727322" y="3952752"/>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Xoài</a:t>
            </a:r>
            <a:endParaRPr lang="en-US" sz="3200" b="1">
              <a:solidFill>
                <a:srgbClr val="0000CC"/>
              </a:solidFill>
              <a:latin typeface="Times New Roman" pitchFamily="18" charset="0"/>
              <a:cs typeface="Times New Roman" pitchFamily="18" charset="0"/>
            </a:endParaRPr>
          </a:p>
        </p:txBody>
      </p:sp>
      <p:sp>
        <p:nvSpPr>
          <p:cNvPr id="26" name="Rectangle 25"/>
          <p:cNvSpPr/>
          <p:nvPr/>
        </p:nvSpPr>
        <p:spPr>
          <a:xfrm>
            <a:off x="1644759" y="7169364"/>
            <a:ext cx="245496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Chôm chôm</a:t>
            </a:r>
            <a:endParaRPr lang="en-US" sz="3200" b="1">
              <a:solidFill>
                <a:srgbClr val="0000CC"/>
              </a:solidFill>
              <a:latin typeface="Times New Roman" pitchFamily="18" charset="0"/>
              <a:cs typeface="Times New Roman" pitchFamily="18" charset="0"/>
            </a:endParaRPr>
          </a:p>
        </p:txBody>
      </p:sp>
      <p:sp>
        <p:nvSpPr>
          <p:cNvPr id="27" name="Rectangle 26"/>
          <p:cNvSpPr/>
          <p:nvPr/>
        </p:nvSpPr>
        <p:spPr>
          <a:xfrm>
            <a:off x="5638536" y="7169364"/>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Na</a:t>
            </a:r>
            <a:endParaRPr lang="en-US" sz="3200" b="1">
              <a:solidFill>
                <a:srgbClr val="0000CC"/>
              </a:solidFill>
              <a:latin typeface="Times New Roman" pitchFamily="18" charset="0"/>
              <a:cs typeface="Times New Roman" pitchFamily="18" charset="0"/>
            </a:endParaRPr>
          </a:p>
        </p:txBody>
      </p:sp>
      <p:sp>
        <p:nvSpPr>
          <p:cNvPr id="28" name="Rectangle 27"/>
          <p:cNvSpPr/>
          <p:nvPr/>
        </p:nvSpPr>
        <p:spPr>
          <a:xfrm>
            <a:off x="9205119" y="7176788"/>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Bình bát</a:t>
            </a:r>
            <a:endParaRPr lang="en-US" sz="3200" b="1">
              <a:solidFill>
                <a:srgbClr val="0000CC"/>
              </a:solidFill>
              <a:latin typeface="Times New Roman" pitchFamily="18" charset="0"/>
              <a:cs typeface="Times New Roman" pitchFamily="18" charset="0"/>
            </a:endParaRPr>
          </a:p>
        </p:txBody>
      </p:sp>
      <p:sp>
        <p:nvSpPr>
          <p:cNvPr id="29" name="Rectangle 28"/>
          <p:cNvSpPr/>
          <p:nvPr/>
        </p:nvSpPr>
        <p:spPr>
          <a:xfrm>
            <a:off x="12938919" y="7187625"/>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Trái trâm</a:t>
            </a:r>
            <a:endParaRPr lang="en-US" sz="3200" b="1">
              <a:solidFill>
                <a:srgbClr val="0000CC"/>
              </a:solidFill>
              <a:latin typeface="Times New Roman" pitchFamily="18" charset="0"/>
              <a:cs typeface="Times New Roman" pitchFamily="18" charset="0"/>
            </a:endParaRPr>
          </a:p>
        </p:txBody>
      </p:sp>
      <p:pic>
        <p:nvPicPr>
          <p:cNvPr id="1026" name="Picture 2" descr="Qủa bình bá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6578" y="5569031"/>
            <a:ext cx="1986642" cy="15416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ái  trâm">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3546" y="5583235"/>
            <a:ext cx="2036573" cy="152742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769534" y="725269"/>
            <a:ext cx="3166251" cy="646331"/>
          </a:xfrm>
          <a:prstGeom prst="rect">
            <a:avLst/>
          </a:prstGeom>
          <a:noFill/>
        </p:spPr>
        <p:txBody>
          <a:bodyPr wrap="none" rtlCol="0">
            <a:spAutoFit/>
          </a:bodyPr>
          <a:lstStyle/>
          <a:p>
            <a:r>
              <a:rPr lang="en-US" sz="3600" u="sng" smtClean="0">
                <a:solidFill>
                  <a:srgbClr val="FF0000"/>
                </a:solidFill>
                <a:latin typeface="Times New Roman" pitchFamily="18" charset="0"/>
                <a:cs typeface="Times New Roman" pitchFamily="18" charset="0"/>
              </a:rPr>
              <a:t>Luyện từ và câu</a:t>
            </a:r>
            <a:endParaRPr lang="en-US" sz="3600" u="sng">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591197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15"/>
                                        </p:tgtEl>
                                        <p:attrNameLst>
                                          <p:attrName>r</p:attrName>
                                        </p:attrNameLst>
                                      </p:cBhvr>
                                    </p:animRot>
                                    <p:animRot by="-240000">
                                      <p:cBhvr>
                                        <p:cTn id="14" dur="200" fill="hold">
                                          <p:stCondLst>
                                            <p:cond delay="200"/>
                                          </p:stCondLst>
                                        </p:cTn>
                                        <p:tgtEl>
                                          <p:spTgt spid="15"/>
                                        </p:tgtEl>
                                        <p:attrNameLst>
                                          <p:attrName>r</p:attrName>
                                        </p:attrNameLst>
                                      </p:cBhvr>
                                    </p:animRot>
                                    <p:animRot by="240000">
                                      <p:cBhvr>
                                        <p:cTn id="15" dur="200" fill="hold">
                                          <p:stCondLst>
                                            <p:cond delay="400"/>
                                          </p:stCondLst>
                                        </p:cTn>
                                        <p:tgtEl>
                                          <p:spTgt spid="15"/>
                                        </p:tgtEl>
                                        <p:attrNameLst>
                                          <p:attrName>r</p:attrName>
                                        </p:attrNameLst>
                                      </p:cBhvr>
                                    </p:animRot>
                                    <p:animRot by="-240000">
                                      <p:cBhvr>
                                        <p:cTn id="16" dur="200" fill="hold">
                                          <p:stCondLst>
                                            <p:cond delay="600"/>
                                          </p:stCondLst>
                                        </p:cTn>
                                        <p:tgtEl>
                                          <p:spTgt spid="15"/>
                                        </p:tgtEl>
                                        <p:attrNameLst>
                                          <p:attrName>r</p:attrName>
                                        </p:attrNameLst>
                                      </p:cBhvr>
                                    </p:animRot>
                                    <p:animRot by="120000">
                                      <p:cBhvr>
                                        <p:cTn id="17" dur="200" fill="hold">
                                          <p:stCondLst>
                                            <p:cond delay="800"/>
                                          </p:stCondLst>
                                        </p:cTn>
                                        <p:tgtEl>
                                          <p:spTgt spid="15"/>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13"/>
                                        </p:tgtEl>
                                        <p:attrNameLst>
                                          <p:attrName>r</p:attrName>
                                        </p:attrNameLst>
                                      </p:cBhvr>
                                    </p:animRot>
                                    <p:animRot by="-240000">
                                      <p:cBhvr>
                                        <p:cTn id="28" dur="200" fill="hold">
                                          <p:stCondLst>
                                            <p:cond delay="200"/>
                                          </p:stCondLst>
                                        </p:cTn>
                                        <p:tgtEl>
                                          <p:spTgt spid="13"/>
                                        </p:tgtEl>
                                        <p:attrNameLst>
                                          <p:attrName>r</p:attrName>
                                        </p:attrNameLst>
                                      </p:cBhvr>
                                    </p:animRot>
                                    <p:animRot by="240000">
                                      <p:cBhvr>
                                        <p:cTn id="29" dur="200" fill="hold">
                                          <p:stCondLst>
                                            <p:cond delay="400"/>
                                          </p:stCondLst>
                                        </p:cTn>
                                        <p:tgtEl>
                                          <p:spTgt spid="13"/>
                                        </p:tgtEl>
                                        <p:attrNameLst>
                                          <p:attrName>r</p:attrName>
                                        </p:attrNameLst>
                                      </p:cBhvr>
                                    </p:animRot>
                                    <p:animRot by="-240000">
                                      <p:cBhvr>
                                        <p:cTn id="30" dur="200" fill="hold">
                                          <p:stCondLst>
                                            <p:cond delay="600"/>
                                          </p:stCondLst>
                                        </p:cTn>
                                        <p:tgtEl>
                                          <p:spTgt spid="13"/>
                                        </p:tgtEl>
                                        <p:attrNameLst>
                                          <p:attrName>r</p:attrName>
                                        </p:attrNameLst>
                                      </p:cBhvr>
                                    </p:animRot>
                                    <p:animRot by="120000">
                                      <p:cBhvr>
                                        <p:cTn id="31" dur="200" fill="hold">
                                          <p:stCondLst>
                                            <p:cond delay="800"/>
                                          </p:stCondLst>
                                        </p:cTn>
                                        <p:tgtEl>
                                          <p:spTgt spid="13"/>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12"/>
                                        </p:tgtEl>
                                        <p:attrNameLst>
                                          <p:attrName>r</p:attrName>
                                        </p:attrNameLst>
                                      </p:cBhvr>
                                    </p:animRot>
                                    <p:animRot by="-240000">
                                      <p:cBhvr>
                                        <p:cTn id="35" dur="200" fill="hold">
                                          <p:stCondLst>
                                            <p:cond delay="200"/>
                                          </p:stCondLst>
                                        </p:cTn>
                                        <p:tgtEl>
                                          <p:spTgt spid="12"/>
                                        </p:tgtEl>
                                        <p:attrNameLst>
                                          <p:attrName>r</p:attrName>
                                        </p:attrNameLst>
                                      </p:cBhvr>
                                    </p:animRot>
                                    <p:animRot by="240000">
                                      <p:cBhvr>
                                        <p:cTn id="36" dur="200" fill="hold">
                                          <p:stCondLst>
                                            <p:cond delay="400"/>
                                          </p:stCondLst>
                                        </p:cTn>
                                        <p:tgtEl>
                                          <p:spTgt spid="12"/>
                                        </p:tgtEl>
                                        <p:attrNameLst>
                                          <p:attrName>r</p:attrName>
                                        </p:attrNameLst>
                                      </p:cBhvr>
                                    </p:animRot>
                                    <p:animRot by="-240000">
                                      <p:cBhvr>
                                        <p:cTn id="37" dur="200" fill="hold">
                                          <p:stCondLst>
                                            <p:cond delay="600"/>
                                          </p:stCondLst>
                                        </p:cTn>
                                        <p:tgtEl>
                                          <p:spTgt spid="12"/>
                                        </p:tgtEl>
                                        <p:attrNameLst>
                                          <p:attrName>r</p:attrName>
                                        </p:attrNameLst>
                                      </p:cBhvr>
                                    </p:animRot>
                                    <p:animRot by="120000">
                                      <p:cBhvr>
                                        <p:cTn id="38" dur="200" fill="hold">
                                          <p:stCondLst>
                                            <p:cond delay="800"/>
                                          </p:stCondLst>
                                        </p:cTn>
                                        <p:tgtEl>
                                          <p:spTgt spid="12"/>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17"/>
                                        </p:tgtEl>
                                        <p:attrNameLst>
                                          <p:attrName>r</p:attrName>
                                        </p:attrNameLst>
                                      </p:cBhvr>
                                    </p:animRot>
                                    <p:animRot by="-240000">
                                      <p:cBhvr>
                                        <p:cTn id="42" dur="200" fill="hold">
                                          <p:stCondLst>
                                            <p:cond delay="200"/>
                                          </p:stCondLst>
                                        </p:cTn>
                                        <p:tgtEl>
                                          <p:spTgt spid="17"/>
                                        </p:tgtEl>
                                        <p:attrNameLst>
                                          <p:attrName>r</p:attrName>
                                        </p:attrNameLst>
                                      </p:cBhvr>
                                    </p:animRot>
                                    <p:animRot by="240000">
                                      <p:cBhvr>
                                        <p:cTn id="43" dur="200" fill="hold">
                                          <p:stCondLst>
                                            <p:cond delay="400"/>
                                          </p:stCondLst>
                                        </p:cTn>
                                        <p:tgtEl>
                                          <p:spTgt spid="17"/>
                                        </p:tgtEl>
                                        <p:attrNameLst>
                                          <p:attrName>r</p:attrName>
                                        </p:attrNameLst>
                                      </p:cBhvr>
                                    </p:animRot>
                                    <p:animRot by="-240000">
                                      <p:cBhvr>
                                        <p:cTn id="44" dur="200" fill="hold">
                                          <p:stCondLst>
                                            <p:cond delay="600"/>
                                          </p:stCondLst>
                                        </p:cTn>
                                        <p:tgtEl>
                                          <p:spTgt spid="17"/>
                                        </p:tgtEl>
                                        <p:attrNameLst>
                                          <p:attrName>r</p:attrName>
                                        </p:attrNameLst>
                                      </p:cBhvr>
                                    </p:animRot>
                                    <p:animRot by="120000">
                                      <p:cBhvr>
                                        <p:cTn id="45" dur="200" fill="hold">
                                          <p:stCondLst>
                                            <p:cond delay="800"/>
                                          </p:stCondLst>
                                        </p:cTn>
                                        <p:tgtEl>
                                          <p:spTgt spid="17"/>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1026"/>
                                        </p:tgtEl>
                                        <p:attrNameLst>
                                          <p:attrName>r</p:attrName>
                                        </p:attrNameLst>
                                      </p:cBhvr>
                                    </p:animRot>
                                    <p:animRot by="-240000">
                                      <p:cBhvr>
                                        <p:cTn id="49" dur="200" fill="hold">
                                          <p:stCondLst>
                                            <p:cond delay="200"/>
                                          </p:stCondLst>
                                        </p:cTn>
                                        <p:tgtEl>
                                          <p:spTgt spid="1026"/>
                                        </p:tgtEl>
                                        <p:attrNameLst>
                                          <p:attrName>r</p:attrName>
                                        </p:attrNameLst>
                                      </p:cBhvr>
                                    </p:animRot>
                                    <p:animRot by="240000">
                                      <p:cBhvr>
                                        <p:cTn id="50" dur="200" fill="hold">
                                          <p:stCondLst>
                                            <p:cond delay="400"/>
                                          </p:stCondLst>
                                        </p:cTn>
                                        <p:tgtEl>
                                          <p:spTgt spid="1026"/>
                                        </p:tgtEl>
                                        <p:attrNameLst>
                                          <p:attrName>r</p:attrName>
                                        </p:attrNameLst>
                                      </p:cBhvr>
                                    </p:animRot>
                                    <p:animRot by="-240000">
                                      <p:cBhvr>
                                        <p:cTn id="51" dur="200" fill="hold">
                                          <p:stCondLst>
                                            <p:cond delay="600"/>
                                          </p:stCondLst>
                                        </p:cTn>
                                        <p:tgtEl>
                                          <p:spTgt spid="1026"/>
                                        </p:tgtEl>
                                        <p:attrNameLst>
                                          <p:attrName>r</p:attrName>
                                        </p:attrNameLst>
                                      </p:cBhvr>
                                    </p:animRot>
                                    <p:animRot by="120000">
                                      <p:cBhvr>
                                        <p:cTn id="52" dur="200" fill="hold">
                                          <p:stCondLst>
                                            <p:cond delay="800"/>
                                          </p:stCondLst>
                                        </p:cTn>
                                        <p:tgtEl>
                                          <p:spTgt spid="1026"/>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1028"/>
                                        </p:tgtEl>
                                        <p:attrNameLst>
                                          <p:attrName>r</p:attrName>
                                        </p:attrNameLst>
                                      </p:cBhvr>
                                    </p:animRot>
                                    <p:animRot by="-240000">
                                      <p:cBhvr>
                                        <p:cTn id="56" dur="200" fill="hold">
                                          <p:stCondLst>
                                            <p:cond delay="200"/>
                                          </p:stCondLst>
                                        </p:cTn>
                                        <p:tgtEl>
                                          <p:spTgt spid="1028"/>
                                        </p:tgtEl>
                                        <p:attrNameLst>
                                          <p:attrName>r</p:attrName>
                                        </p:attrNameLst>
                                      </p:cBhvr>
                                    </p:animRot>
                                    <p:animRot by="240000">
                                      <p:cBhvr>
                                        <p:cTn id="57" dur="200" fill="hold">
                                          <p:stCondLst>
                                            <p:cond delay="400"/>
                                          </p:stCondLst>
                                        </p:cTn>
                                        <p:tgtEl>
                                          <p:spTgt spid="1028"/>
                                        </p:tgtEl>
                                        <p:attrNameLst>
                                          <p:attrName>r</p:attrName>
                                        </p:attrNameLst>
                                      </p:cBhvr>
                                    </p:animRot>
                                    <p:animRot by="-240000">
                                      <p:cBhvr>
                                        <p:cTn id="58" dur="200" fill="hold">
                                          <p:stCondLst>
                                            <p:cond delay="600"/>
                                          </p:stCondLst>
                                        </p:cTn>
                                        <p:tgtEl>
                                          <p:spTgt spid="1028"/>
                                        </p:tgtEl>
                                        <p:attrNameLst>
                                          <p:attrName>r</p:attrName>
                                        </p:attrNameLst>
                                      </p:cBhvr>
                                    </p:animRot>
                                    <p:animRot by="120000">
                                      <p:cBhvr>
                                        <p:cTn id="59" dur="200" fill="hold">
                                          <p:stCondLst>
                                            <p:cond delay="800"/>
                                          </p:stCondLst>
                                        </p:cTn>
                                        <p:tgtEl>
                                          <p:spTgt spid="1028"/>
                                        </p:tgtEl>
                                        <p:attrNameLst>
                                          <p:attrName>r</p:attrName>
                                        </p:attrNameLst>
                                      </p:cBhvr>
                                    </p:animRot>
                                  </p:childTnLst>
                                </p:cTn>
                              </p:par>
                            </p:childTnLst>
                          </p:cTn>
                        </p:par>
                        <p:par>
                          <p:cTn id="60" fill="hold">
                            <p:stCondLst>
                              <p:cond delay="8000"/>
                            </p:stCondLst>
                            <p:childTnLst>
                              <p:par>
                                <p:cTn id="61" presetID="6" presetClass="emph" presetSubtype="0" fill="hold" nodeType="afterEffect">
                                  <p:stCondLst>
                                    <p:cond delay="0"/>
                                  </p:stCondLst>
                                  <p:childTnLst>
                                    <p:animScale>
                                      <p:cBhvr>
                                        <p:cTn id="62" dur="2000" fill="hold"/>
                                        <p:tgtEl>
                                          <p:spTgt spid="17"/>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16"/>
                                        </p:tgtEl>
                                      </p:cBhvr>
                                    </p:animEffect>
                                    <p:animScale>
                                      <p:cBhvr>
                                        <p:cTn id="67" dur="250" autoRev="1" fill="hold"/>
                                        <p:tgtEl>
                                          <p:spTgt spid="16"/>
                                        </p:tgtEl>
                                      </p:cBhvr>
                                      <p:by x="105000" y="105000"/>
                                    </p:animScale>
                                  </p:childTnLst>
                                </p:cTn>
                              </p:par>
                            </p:childTnLst>
                          </p:cTn>
                        </p:par>
                        <p:par>
                          <p:cTn id="68" fill="hold">
                            <p:stCondLst>
                              <p:cond delay="500"/>
                            </p:stCondLst>
                            <p:childTnLst>
                              <p:par>
                                <p:cTn id="69" presetID="26" presetClass="emph" presetSubtype="0" fill="hold" nodeType="afterEffect">
                                  <p:stCondLst>
                                    <p:cond delay="0"/>
                                  </p:stCondLst>
                                  <p:childTnLst>
                                    <p:animEffect transition="out" filter="fade">
                                      <p:cBhvr>
                                        <p:cTn id="70" dur="500" tmFilter="0, 0; .2, .5; .8, .5; 1, 0"/>
                                        <p:tgtEl>
                                          <p:spTgt spid="15"/>
                                        </p:tgtEl>
                                      </p:cBhvr>
                                    </p:animEffect>
                                    <p:animScale>
                                      <p:cBhvr>
                                        <p:cTn id="71" dur="250" autoRev="1" fill="hold"/>
                                        <p:tgtEl>
                                          <p:spTgt spid="15"/>
                                        </p:tgtEl>
                                      </p:cBhvr>
                                      <p:by x="105000" y="105000"/>
                                    </p:animScale>
                                  </p:childTnLst>
                                </p:cTn>
                              </p:par>
                            </p:childTnLst>
                          </p:cTn>
                        </p:par>
                        <p:par>
                          <p:cTn id="72" fill="hold">
                            <p:stCondLst>
                              <p:cond delay="1000"/>
                            </p:stCondLst>
                            <p:childTnLst>
                              <p:par>
                                <p:cTn id="73" presetID="26" presetClass="emph" presetSubtype="0" fill="hold" nodeType="afterEffect">
                                  <p:stCondLst>
                                    <p:cond delay="0"/>
                                  </p:stCondLst>
                                  <p:childTnLst>
                                    <p:animEffect transition="out" filter="fade">
                                      <p:cBhvr>
                                        <p:cTn id="74" dur="500" tmFilter="0, 0; .2, .5; .8, .5; 1, 0"/>
                                        <p:tgtEl>
                                          <p:spTgt spid="14"/>
                                        </p:tgtEl>
                                      </p:cBhvr>
                                    </p:animEffect>
                                    <p:animScale>
                                      <p:cBhvr>
                                        <p:cTn id="75" dur="250" autoRev="1" fill="hold"/>
                                        <p:tgtEl>
                                          <p:spTgt spid="14"/>
                                        </p:tgtEl>
                                      </p:cBhvr>
                                      <p:by x="105000" y="105000"/>
                                    </p:animScale>
                                  </p:childTnLst>
                                </p:cTn>
                              </p:par>
                            </p:childTnLst>
                          </p:cTn>
                        </p:par>
                        <p:par>
                          <p:cTn id="76" fill="hold">
                            <p:stCondLst>
                              <p:cond delay="1500"/>
                            </p:stCondLst>
                            <p:childTnLst>
                              <p:par>
                                <p:cTn id="77" presetID="26" presetClass="emph" presetSubtype="0" fill="hold" nodeType="afterEffect">
                                  <p:stCondLst>
                                    <p:cond delay="0"/>
                                  </p:stCondLst>
                                  <p:childTnLst>
                                    <p:animEffect transition="out" filter="fade">
                                      <p:cBhvr>
                                        <p:cTn id="78" dur="500" tmFilter="0, 0; .2, .5; .8, .5; 1, 0"/>
                                        <p:tgtEl>
                                          <p:spTgt spid="13"/>
                                        </p:tgtEl>
                                      </p:cBhvr>
                                    </p:animEffect>
                                    <p:animScale>
                                      <p:cBhvr>
                                        <p:cTn id="79" dur="250" autoRev="1" fill="hold"/>
                                        <p:tgtEl>
                                          <p:spTgt spid="13"/>
                                        </p:tgtEl>
                                      </p:cBhvr>
                                      <p:by x="105000" y="105000"/>
                                    </p:animScale>
                                  </p:childTnLst>
                                </p:cTn>
                              </p:par>
                            </p:childTnLst>
                          </p:cTn>
                        </p:par>
                        <p:par>
                          <p:cTn id="80" fill="hold">
                            <p:stCondLst>
                              <p:cond delay="2000"/>
                            </p:stCondLst>
                            <p:childTnLst>
                              <p:par>
                                <p:cTn id="81" presetID="26" presetClass="emph" presetSubtype="0" fill="hold" nodeType="afterEffect">
                                  <p:stCondLst>
                                    <p:cond delay="0"/>
                                  </p:stCondLst>
                                  <p:childTnLst>
                                    <p:animEffect transition="out" filter="fade">
                                      <p:cBhvr>
                                        <p:cTn id="82" dur="500" tmFilter="0, 0; .2, .5; .8, .5; 1, 0"/>
                                        <p:tgtEl>
                                          <p:spTgt spid="12"/>
                                        </p:tgtEl>
                                      </p:cBhvr>
                                    </p:animEffect>
                                    <p:animScale>
                                      <p:cBhvr>
                                        <p:cTn id="83" dur="250" autoRev="1" fill="hold"/>
                                        <p:tgtEl>
                                          <p:spTgt spid="12"/>
                                        </p:tgtEl>
                                      </p:cBhvr>
                                      <p:by x="105000" y="105000"/>
                                    </p:animScale>
                                  </p:childTnLst>
                                </p:cTn>
                              </p:par>
                            </p:childTnLst>
                          </p:cTn>
                        </p:par>
                        <p:par>
                          <p:cTn id="84" fill="hold">
                            <p:stCondLst>
                              <p:cond delay="2500"/>
                            </p:stCondLst>
                            <p:childTnLst>
                              <p:par>
                                <p:cTn id="85" presetID="26" presetClass="emph" presetSubtype="0" fill="hold" nodeType="afterEffect">
                                  <p:stCondLst>
                                    <p:cond delay="0"/>
                                  </p:stCondLst>
                                  <p:childTnLst>
                                    <p:animEffect transition="out" filter="fade">
                                      <p:cBhvr>
                                        <p:cTn id="86" dur="500" tmFilter="0, 0; .2, .5; .8, .5; 1, 0"/>
                                        <p:tgtEl>
                                          <p:spTgt spid="17"/>
                                        </p:tgtEl>
                                      </p:cBhvr>
                                    </p:animEffect>
                                    <p:animScale>
                                      <p:cBhvr>
                                        <p:cTn id="87" dur="250" autoRev="1" fill="hold"/>
                                        <p:tgtEl>
                                          <p:spTgt spid="17"/>
                                        </p:tgtEl>
                                      </p:cBhvr>
                                      <p:by x="105000" y="105000"/>
                                    </p:animScale>
                                  </p:childTnLst>
                                </p:cTn>
                              </p:par>
                            </p:childTnLst>
                          </p:cTn>
                        </p:par>
                        <p:par>
                          <p:cTn id="88" fill="hold">
                            <p:stCondLst>
                              <p:cond delay="3000"/>
                            </p:stCondLst>
                            <p:childTnLst>
                              <p:par>
                                <p:cTn id="89" presetID="26" presetClass="emph" presetSubtype="0" fill="hold" nodeType="afterEffect">
                                  <p:stCondLst>
                                    <p:cond delay="0"/>
                                  </p:stCondLst>
                                  <p:childTnLst>
                                    <p:animEffect transition="out" filter="fade">
                                      <p:cBhvr>
                                        <p:cTn id="90" dur="500" tmFilter="0, 0; .2, .5; .8, .5; 1, 0"/>
                                        <p:tgtEl>
                                          <p:spTgt spid="1026"/>
                                        </p:tgtEl>
                                      </p:cBhvr>
                                    </p:animEffect>
                                    <p:animScale>
                                      <p:cBhvr>
                                        <p:cTn id="91" dur="250" autoRev="1" fill="hold"/>
                                        <p:tgtEl>
                                          <p:spTgt spid="1026"/>
                                        </p:tgtEl>
                                      </p:cBhvr>
                                      <p:by x="105000" y="105000"/>
                                    </p:animScale>
                                  </p:childTnLst>
                                </p:cTn>
                              </p:par>
                            </p:childTnLst>
                          </p:cTn>
                        </p:par>
                        <p:par>
                          <p:cTn id="92" fill="hold">
                            <p:stCondLst>
                              <p:cond delay="3500"/>
                            </p:stCondLst>
                            <p:childTnLst>
                              <p:par>
                                <p:cTn id="93" presetID="26" presetClass="emph" presetSubtype="0" fill="hold" nodeType="afterEffect">
                                  <p:stCondLst>
                                    <p:cond delay="0"/>
                                  </p:stCondLst>
                                  <p:childTnLst>
                                    <p:animEffect transition="out" filter="fade">
                                      <p:cBhvr>
                                        <p:cTn id="94" dur="500" tmFilter="0, 0; .2, .5; .8, .5; 1, 0"/>
                                        <p:tgtEl>
                                          <p:spTgt spid="1028"/>
                                        </p:tgtEl>
                                      </p:cBhvr>
                                    </p:animEffect>
                                    <p:animScale>
                                      <p:cBhvr>
                                        <p:cTn id="95" dur="250" autoRev="1" fill="hold"/>
                                        <p:tgtEl>
                                          <p:spTgt spid="1028"/>
                                        </p:tgtEl>
                                      </p:cBhvr>
                                      <p:by x="105000" y="105000"/>
                                    </p:animScale>
                                  </p:childTnLst>
                                </p:cTn>
                              </p:par>
                            </p:childTnLst>
                          </p:cTn>
                        </p:par>
                      </p:childTnLst>
                    </p:cTn>
                  </p:par>
                  <p:par>
                    <p:cTn id="96" fill="hold">
                      <p:stCondLst>
                        <p:cond delay="indefinite"/>
                      </p:stCondLst>
                      <p:childTnLst>
                        <p:par>
                          <p:cTn id="97" fill="hold">
                            <p:stCondLst>
                              <p:cond delay="0"/>
                            </p:stCondLst>
                            <p:childTnLst>
                              <p:par>
                                <p:cTn id="98" presetID="6" presetClass="emph" presetSubtype="0" fill="hold" nodeType="clickEffect">
                                  <p:stCondLst>
                                    <p:cond delay="0"/>
                                  </p:stCondLst>
                                  <p:childTnLst>
                                    <p:animScale>
                                      <p:cBhvr>
                                        <p:cTn id="99" dur="2000" fill="hold"/>
                                        <p:tgtEl>
                                          <p:spTgt spid="13"/>
                                        </p:tgtEl>
                                      </p:cBhvr>
                                      <p:by x="150000" y="150000"/>
                                    </p:animScale>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nodeType="clickEffect">
                                  <p:stCondLst>
                                    <p:cond delay="0"/>
                                  </p:stCondLst>
                                  <p:childTnLst>
                                    <p:animEffect transition="out" filter="fade">
                                      <p:cBhvr>
                                        <p:cTn id="103" dur="500" tmFilter="0, 0; .2, .5; .8, .5; 1, 0"/>
                                        <p:tgtEl>
                                          <p:spTgt spid="16"/>
                                        </p:tgtEl>
                                      </p:cBhvr>
                                    </p:animEffect>
                                    <p:animScale>
                                      <p:cBhvr>
                                        <p:cTn id="104" dur="250" autoRev="1" fill="hold"/>
                                        <p:tgtEl>
                                          <p:spTgt spid="16"/>
                                        </p:tgtEl>
                                      </p:cBhvr>
                                      <p:by x="105000" y="105000"/>
                                    </p:animScale>
                                  </p:childTnLst>
                                </p:cTn>
                              </p:par>
                            </p:childTnLst>
                          </p:cTn>
                        </p:par>
                        <p:par>
                          <p:cTn id="105" fill="hold">
                            <p:stCondLst>
                              <p:cond delay="500"/>
                            </p:stCondLst>
                            <p:childTnLst>
                              <p:par>
                                <p:cTn id="106" presetID="26" presetClass="emph" presetSubtype="0" fill="hold" nodeType="afterEffect">
                                  <p:stCondLst>
                                    <p:cond delay="0"/>
                                  </p:stCondLst>
                                  <p:childTnLst>
                                    <p:animEffect transition="out" filter="fade">
                                      <p:cBhvr>
                                        <p:cTn id="107" dur="500" tmFilter="0, 0; .2, .5; .8, .5; 1, 0"/>
                                        <p:tgtEl>
                                          <p:spTgt spid="15"/>
                                        </p:tgtEl>
                                      </p:cBhvr>
                                    </p:animEffect>
                                    <p:animScale>
                                      <p:cBhvr>
                                        <p:cTn id="108" dur="250" autoRev="1" fill="hold"/>
                                        <p:tgtEl>
                                          <p:spTgt spid="15"/>
                                        </p:tgtEl>
                                      </p:cBhvr>
                                      <p:by x="105000" y="105000"/>
                                    </p:animScale>
                                  </p:childTnLst>
                                </p:cTn>
                              </p:par>
                            </p:childTnLst>
                          </p:cTn>
                        </p:par>
                        <p:par>
                          <p:cTn id="109" fill="hold">
                            <p:stCondLst>
                              <p:cond delay="1000"/>
                            </p:stCondLst>
                            <p:childTnLst>
                              <p:par>
                                <p:cTn id="110" presetID="26" presetClass="emph" presetSubtype="0" fill="hold" nodeType="afterEffect">
                                  <p:stCondLst>
                                    <p:cond delay="0"/>
                                  </p:stCondLst>
                                  <p:childTnLst>
                                    <p:animEffect transition="out" filter="fade">
                                      <p:cBhvr>
                                        <p:cTn id="111" dur="500" tmFilter="0, 0; .2, .5; .8, .5; 1, 0"/>
                                        <p:tgtEl>
                                          <p:spTgt spid="14"/>
                                        </p:tgtEl>
                                      </p:cBhvr>
                                    </p:animEffect>
                                    <p:animScale>
                                      <p:cBhvr>
                                        <p:cTn id="112" dur="250" autoRev="1" fill="hold"/>
                                        <p:tgtEl>
                                          <p:spTgt spid="14"/>
                                        </p:tgtEl>
                                      </p:cBhvr>
                                      <p:by x="105000" y="105000"/>
                                    </p:animScale>
                                  </p:childTnLst>
                                </p:cTn>
                              </p:par>
                            </p:childTnLst>
                          </p:cTn>
                        </p:par>
                        <p:par>
                          <p:cTn id="113" fill="hold">
                            <p:stCondLst>
                              <p:cond delay="1500"/>
                            </p:stCondLst>
                            <p:childTnLst>
                              <p:par>
                                <p:cTn id="114" presetID="26" presetClass="emph" presetSubtype="0" fill="hold" nodeType="afterEffect">
                                  <p:stCondLst>
                                    <p:cond delay="0"/>
                                  </p:stCondLst>
                                  <p:childTnLst>
                                    <p:animEffect transition="out" filter="fade">
                                      <p:cBhvr>
                                        <p:cTn id="115" dur="500" tmFilter="0, 0; .2, .5; .8, .5; 1, 0"/>
                                        <p:tgtEl>
                                          <p:spTgt spid="13"/>
                                        </p:tgtEl>
                                      </p:cBhvr>
                                    </p:animEffect>
                                    <p:animScale>
                                      <p:cBhvr>
                                        <p:cTn id="116" dur="250" autoRev="1" fill="hold"/>
                                        <p:tgtEl>
                                          <p:spTgt spid="13"/>
                                        </p:tgtEl>
                                      </p:cBhvr>
                                      <p:by x="105000" y="105000"/>
                                    </p:animScale>
                                  </p:childTnLst>
                                </p:cTn>
                              </p:par>
                            </p:childTnLst>
                          </p:cTn>
                        </p:par>
                        <p:par>
                          <p:cTn id="117" fill="hold">
                            <p:stCondLst>
                              <p:cond delay="2000"/>
                            </p:stCondLst>
                            <p:childTnLst>
                              <p:par>
                                <p:cTn id="118" presetID="26" presetClass="emph" presetSubtype="0" fill="hold" nodeType="afterEffect">
                                  <p:stCondLst>
                                    <p:cond delay="0"/>
                                  </p:stCondLst>
                                  <p:childTnLst>
                                    <p:animEffect transition="out" filter="fade">
                                      <p:cBhvr>
                                        <p:cTn id="119" dur="500" tmFilter="0, 0; .2, .5; .8, .5; 1, 0"/>
                                        <p:tgtEl>
                                          <p:spTgt spid="12"/>
                                        </p:tgtEl>
                                      </p:cBhvr>
                                    </p:animEffect>
                                    <p:animScale>
                                      <p:cBhvr>
                                        <p:cTn id="120" dur="250" autoRev="1" fill="hold"/>
                                        <p:tgtEl>
                                          <p:spTgt spid="12"/>
                                        </p:tgtEl>
                                      </p:cBhvr>
                                      <p:by x="105000" y="105000"/>
                                    </p:animScale>
                                  </p:childTnLst>
                                </p:cTn>
                              </p:par>
                            </p:childTnLst>
                          </p:cTn>
                        </p:par>
                        <p:par>
                          <p:cTn id="121" fill="hold">
                            <p:stCondLst>
                              <p:cond delay="2500"/>
                            </p:stCondLst>
                            <p:childTnLst>
                              <p:par>
                                <p:cTn id="122" presetID="26" presetClass="emph" presetSubtype="0" fill="hold" nodeType="afterEffect">
                                  <p:stCondLst>
                                    <p:cond delay="0"/>
                                  </p:stCondLst>
                                  <p:childTnLst>
                                    <p:animEffect transition="out" filter="fade">
                                      <p:cBhvr>
                                        <p:cTn id="123" dur="500" tmFilter="0, 0; .2, .5; .8, .5; 1, 0"/>
                                        <p:tgtEl>
                                          <p:spTgt spid="17"/>
                                        </p:tgtEl>
                                      </p:cBhvr>
                                    </p:animEffect>
                                    <p:animScale>
                                      <p:cBhvr>
                                        <p:cTn id="124" dur="250" autoRev="1" fill="hold"/>
                                        <p:tgtEl>
                                          <p:spTgt spid="17"/>
                                        </p:tgtEl>
                                      </p:cBhvr>
                                      <p:by x="105000" y="105000"/>
                                    </p:animScale>
                                  </p:childTnLst>
                                </p:cTn>
                              </p:par>
                            </p:childTnLst>
                          </p:cTn>
                        </p:par>
                        <p:par>
                          <p:cTn id="125" fill="hold">
                            <p:stCondLst>
                              <p:cond delay="3000"/>
                            </p:stCondLst>
                            <p:childTnLst>
                              <p:par>
                                <p:cTn id="126" presetID="26" presetClass="emph" presetSubtype="0" fill="hold" nodeType="afterEffect">
                                  <p:stCondLst>
                                    <p:cond delay="0"/>
                                  </p:stCondLst>
                                  <p:childTnLst>
                                    <p:animEffect transition="out" filter="fade">
                                      <p:cBhvr>
                                        <p:cTn id="127" dur="500" tmFilter="0, 0; .2, .5; .8, .5; 1, 0"/>
                                        <p:tgtEl>
                                          <p:spTgt spid="1026"/>
                                        </p:tgtEl>
                                      </p:cBhvr>
                                    </p:animEffect>
                                    <p:animScale>
                                      <p:cBhvr>
                                        <p:cTn id="128" dur="250" autoRev="1" fill="hold"/>
                                        <p:tgtEl>
                                          <p:spTgt spid="1026"/>
                                        </p:tgtEl>
                                      </p:cBhvr>
                                      <p:by x="105000" y="105000"/>
                                    </p:animScale>
                                  </p:childTnLst>
                                </p:cTn>
                              </p:par>
                            </p:childTnLst>
                          </p:cTn>
                        </p:par>
                        <p:par>
                          <p:cTn id="129" fill="hold">
                            <p:stCondLst>
                              <p:cond delay="3500"/>
                            </p:stCondLst>
                            <p:childTnLst>
                              <p:par>
                                <p:cTn id="130" presetID="26" presetClass="emph" presetSubtype="0" fill="hold" nodeType="afterEffect">
                                  <p:stCondLst>
                                    <p:cond delay="0"/>
                                  </p:stCondLst>
                                  <p:childTnLst>
                                    <p:animEffect transition="out" filter="fade">
                                      <p:cBhvr>
                                        <p:cTn id="131" dur="500" tmFilter="0, 0; .2, .5; .8, .5; 1, 0"/>
                                        <p:tgtEl>
                                          <p:spTgt spid="1028"/>
                                        </p:tgtEl>
                                      </p:cBhvr>
                                    </p:animEffect>
                                    <p:animScale>
                                      <p:cBhvr>
                                        <p:cTn id="132" dur="250" autoRev="1" fill="hold"/>
                                        <p:tgtEl>
                                          <p:spTgt spid="1028"/>
                                        </p:tgtEl>
                                      </p:cBhvr>
                                      <p:by x="105000" y="105000"/>
                                    </p:animScale>
                                  </p:childTnLst>
                                </p:cTn>
                              </p:par>
                            </p:childTnLst>
                          </p:cTn>
                        </p:par>
                      </p:childTnLst>
                    </p:cTn>
                  </p:par>
                  <p:par>
                    <p:cTn id="133" fill="hold">
                      <p:stCondLst>
                        <p:cond delay="indefinite"/>
                      </p:stCondLst>
                      <p:childTnLst>
                        <p:par>
                          <p:cTn id="134" fill="hold">
                            <p:stCondLst>
                              <p:cond delay="0"/>
                            </p:stCondLst>
                            <p:childTnLst>
                              <p:par>
                                <p:cTn id="135" presetID="6" presetClass="emph" presetSubtype="0" fill="hold" nodeType="clickEffect">
                                  <p:stCondLst>
                                    <p:cond delay="0"/>
                                  </p:stCondLst>
                                  <p:childTnLst>
                                    <p:animScale>
                                      <p:cBhvr>
                                        <p:cTn id="136" dur="2000" fill="hold"/>
                                        <p:tgtEl>
                                          <p:spTgt spid="1028"/>
                                        </p:tgtEl>
                                      </p:cBhvr>
                                      <p:by x="150000" y="150000"/>
                                    </p:animScale>
                                  </p:childTnLst>
                                </p:cTn>
                              </p:par>
                            </p:childTnLst>
                          </p:cTn>
                        </p:par>
                      </p:childTnLst>
                    </p:cTn>
                  </p:par>
                  <p:par>
                    <p:cTn id="137" fill="hold">
                      <p:stCondLst>
                        <p:cond delay="indefinite"/>
                      </p:stCondLst>
                      <p:childTnLst>
                        <p:par>
                          <p:cTn id="138" fill="hold">
                            <p:stCondLst>
                              <p:cond delay="0"/>
                            </p:stCondLst>
                            <p:childTnLst>
                              <p:par>
                                <p:cTn id="139" presetID="26" presetClass="emph" presetSubtype="0" fill="hold" nodeType="clickEffect">
                                  <p:stCondLst>
                                    <p:cond delay="0"/>
                                  </p:stCondLst>
                                  <p:childTnLst>
                                    <p:animEffect transition="out" filter="fade">
                                      <p:cBhvr>
                                        <p:cTn id="140" dur="500" tmFilter="0, 0; .2, .5; .8, .5; 1, 0"/>
                                        <p:tgtEl>
                                          <p:spTgt spid="16"/>
                                        </p:tgtEl>
                                      </p:cBhvr>
                                    </p:animEffect>
                                    <p:animScale>
                                      <p:cBhvr>
                                        <p:cTn id="141" dur="250" autoRev="1" fill="hold"/>
                                        <p:tgtEl>
                                          <p:spTgt spid="16"/>
                                        </p:tgtEl>
                                      </p:cBhvr>
                                      <p:by x="105000" y="105000"/>
                                    </p:animScale>
                                  </p:childTnLst>
                                </p:cTn>
                              </p:par>
                            </p:childTnLst>
                          </p:cTn>
                        </p:par>
                        <p:par>
                          <p:cTn id="142" fill="hold">
                            <p:stCondLst>
                              <p:cond delay="500"/>
                            </p:stCondLst>
                            <p:childTnLst>
                              <p:par>
                                <p:cTn id="143" presetID="26" presetClass="emph" presetSubtype="0" fill="hold" nodeType="afterEffect">
                                  <p:stCondLst>
                                    <p:cond delay="0"/>
                                  </p:stCondLst>
                                  <p:childTnLst>
                                    <p:animEffect transition="out" filter="fade">
                                      <p:cBhvr>
                                        <p:cTn id="144" dur="500" tmFilter="0, 0; .2, .5; .8, .5; 1, 0"/>
                                        <p:tgtEl>
                                          <p:spTgt spid="15"/>
                                        </p:tgtEl>
                                      </p:cBhvr>
                                    </p:animEffect>
                                    <p:animScale>
                                      <p:cBhvr>
                                        <p:cTn id="145" dur="250" autoRev="1" fill="hold"/>
                                        <p:tgtEl>
                                          <p:spTgt spid="15"/>
                                        </p:tgtEl>
                                      </p:cBhvr>
                                      <p:by x="105000" y="105000"/>
                                    </p:animScale>
                                  </p:childTnLst>
                                </p:cTn>
                              </p:par>
                            </p:childTnLst>
                          </p:cTn>
                        </p:par>
                        <p:par>
                          <p:cTn id="146" fill="hold">
                            <p:stCondLst>
                              <p:cond delay="1000"/>
                            </p:stCondLst>
                            <p:childTnLst>
                              <p:par>
                                <p:cTn id="147" presetID="26" presetClass="emph" presetSubtype="0" fill="hold" nodeType="afterEffect">
                                  <p:stCondLst>
                                    <p:cond delay="0"/>
                                  </p:stCondLst>
                                  <p:childTnLst>
                                    <p:animEffect transition="out" filter="fade">
                                      <p:cBhvr>
                                        <p:cTn id="148" dur="500" tmFilter="0, 0; .2, .5; .8, .5; 1, 0"/>
                                        <p:tgtEl>
                                          <p:spTgt spid="14"/>
                                        </p:tgtEl>
                                      </p:cBhvr>
                                    </p:animEffect>
                                    <p:animScale>
                                      <p:cBhvr>
                                        <p:cTn id="149" dur="250" autoRev="1" fill="hold"/>
                                        <p:tgtEl>
                                          <p:spTgt spid="14"/>
                                        </p:tgtEl>
                                      </p:cBhvr>
                                      <p:by x="105000" y="105000"/>
                                    </p:animScale>
                                  </p:childTnLst>
                                </p:cTn>
                              </p:par>
                            </p:childTnLst>
                          </p:cTn>
                        </p:par>
                        <p:par>
                          <p:cTn id="150" fill="hold">
                            <p:stCondLst>
                              <p:cond delay="1500"/>
                            </p:stCondLst>
                            <p:childTnLst>
                              <p:par>
                                <p:cTn id="151" presetID="26" presetClass="emph" presetSubtype="0" fill="hold" nodeType="afterEffect">
                                  <p:stCondLst>
                                    <p:cond delay="0"/>
                                  </p:stCondLst>
                                  <p:childTnLst>
                                    <p:animEffect transition="out" filter="fade">
                                      <p:cBhvr>
                                        <p:cTn id="152" dur="500" tmFilter="0, 0; .2, .5; .8, .5; 1, 0"/>
                                        <p:tgtEl>
                                          <p:spTgt spid="13"/>
                                        </p:tgtEl>
                                      </p:cBhvr>
                                    </p:animEffect>
                                    <p:animScale>
                                      <p:cBhvr>
                                        <p:cTn id="153" dur="250" autoRev="1" fill="hold"/>
                                        <p:tgtEl>
                                          <p:spTgt spid="13"/>
                                        </p:tgtEl>
                                      </p:cBhvr>
                                      <p:by x="105000" y="105000"/>
                                    </p:animScale>
                                  </p:childTnLst>
                                </p:cTn>
                              </p:par>
                            </p:childTnLst>
                          </p:cTn>
                        </p:par>
                        <p:par>
                          <p:cTn id="154" fill="hold">
                            <p:stCondLst>
                              <p:cond delay="2000"/>
                            </p:stCondLst>
                            <p:childTnLst>
                              <p:par>
                                <p:cTn id="155" presetID="26" presetClass="emph" presetSubtype="0" fill="hold" nodeType="afterEffect">
                                  <p:stCondLst>
                                    <p:cond delay="0"/>
                                  </p:stCondLst>
                                  <p:childTnLst>
                                    <p:animEffect transition="out" filter="fade">
                                      <p:cBhvr>
                                        <p:cTn id="156" dur="500" tmFilter="0, 0; .2, .5; .8, .5; 1, 0"/>
                                        <p:tgtEl>
                                          <p:spTgt spid="12"/>
                                        </p:tgtEl>
                                      </p:cBhvr>
                                    </p:animEffect>
                                    <p:animScale>
                                      <p:cBhvr>
                                        <p:cTn id="157" dur="250" autoRev="1" fill="hold"/>
                                        <p:tgtEl>
                                          <p:spTgt spid="12"/>
                                        </p:tgtEl>
                                      </p:cBhvr>
                                      <p:by x="105000" y="105000"/>
                                    </p:animScale>
                                  </p:childTnLst>
                                </p:cTn>
                              </p:par>
                            </p:childTnLst>
                          </p:cTn>
                        </p:par>
                        <p:par>
                          <p:cTn id="158" fill="hold">
                            <p:stCondLst>
                              <p:cond delay="2500"/>
                            </p:stCondLst>
                            <p:childTnLst>
                              <p:par>
                                <p:cTn id="159" presetID="26" presetClass="emph" presetSubtype="0" fill="hold" nodeType="afterEffect">
                                  <p:stCondLst>
                                    <p:cond delay="0"/>
                                  </p:stCondLst>
                                  <p:childTnLst>
                                    <p:animEffect transition="out" filter="fade">
                                      <p:cBhvr>
                                        <p:cTn id="160" dur="500" tmFilter="0, 0; .2, .5; .8, .5; 1, 0"/>
                                        <p:tgtEl>
                                          <p:spTgt spid="17"/>
                                        </p:tgtEl>
                                      </p:cBhvr>
                                    </p:animEffect>
                                    <p:animScale>
                                      <p:cBhvr>
                                        <p:cTn id="161" dur="250" autoRev="1" fill="hold"/>
                                        <p:tgtEl>
                                          <p:spTgt spid="17"/>
                                        </p:tgtEl>
                                      </p:cBhvr>
                                      <p:by x="105000" y="105000"/>
                                    </p:animScale>
                                  </p:childTnLst>
                                </p:cTn>
                              </p:par>
                            </p:childTnLst>
                          </p:cTn>
                        </p:par>
                        <p:par>
                          <p:cTn id="162" fill="hold">
                            <p:stCondLst>
                              <p:cond delay="3000"/>
                            </p:stCondLst>
                            <p:childTnLst>
                              <p:par>
                                <p:cTn id="163" presetID="26" presetClass="emph" presetSubtype="0" fill="hold" nodeType="afterEffect">
                                  <p:stCondLst>
                                    <p:cond delay="0"/>
                                  </p:stCondLst>
                                  <p:childTnLst>
                                    <p:animEffect transition="out" filter="fade">
                                      <p:cBhvr>
                                        <p:cTn id="164" dur="500" tmFilter="0, 0; .2, .5; .8, .5; 1, 0"/>
                                        <p:tgtEl>
                                          <p:spTgt spid="1026"/>
                                        </p:tgtEl>
                                      </p:cBhvr>
                                    </p:animEffect>
                                    <p:animScale>
                                      <p:cBhvr>
                                        <p:cTn id="165" dur="250" autoRev="1" fill="hold"/>
                                        <p:tgtEl>
                                          <p:spTgt spid="1026"/>
                                        </p:tgtEl>
                                      </p:cBhvr>
                                      <p:by x="105000" y="105000"/>
                                    </p:animScale>
                                  </p:childTnLst>
                                </p:cTn>
                              </p:par>
                            </p:childTnLst>
                          </p:cTn>
                        </p:par>
                        <p:par>
                          <p:cTn id="166" fill="hold">
                            <p:stCondLst>
                              <p:cond delay="3500"/>
                            </p:stCondLst>
                            <p:childTnLst>
                              <p:par>
                                <p:cTn id="167" presetID="26" presetClass="emph" presetSubtype="0" fill="hold" nodeType="afterEffect">
                                  <p:stCondLst>
                                    <p:cond delay="0"/>
                                  </p:stCondLst>
                                  <p:childTnLst>
                                    <p:animEffect transition="out" filter="fade">
                                      <p:cBhvr>
                                        <p:cTn id="168" dur="500" tmFilter="0, 0; .2, .5; .8, .5; 1, 0"/>
                                        <p:tgtEl>
                                          <p:spTgt spid="1028"/>
                                        </p:tgtEl>
                                      </p:cBhvr>
                                    </p:animEffect>
                                    <p:animScale>
                                      <p:cBhvr>
                                        <p:cTn id="169" dur="250" autoRev="1" fill="hold"/>
                                        <p:tgtEl>
                                          <p:spTgt spid="1028"/>
                                        </p:tgtEl>
                                      </p:cBhvr>
                                      <p:by x="105000" y="105000"/>
                                    </p:animScale>
                                  </p:childTnLst>
                                </p:cTn>
                              </p:par>
                            </p:childTnLst>
                          </p:cTn>
                        </p:par>
                      </p:childTnLst>
                    </p:cTn>
                  </p:par>
                  <p:par>
                    <p:cTn id="170" fill="hold">
                      <p:stCondLst>
                        <p:cond delay="indefinite"/>
                      </p:stCondLst>
                      <p:childTnLst>
                        <p:par>
                          <p:cTn id="171" fill="hold">
                            <p:stCondLst>
                              <p:cond delay="0"/>
                            </p:stCondLst>
                            <p:childTnLst>
                              <p:par>
                                <p:cTn id="172" presetID="6" presetClass="emph" presetSubtype="0" fill="hold" nodeType="clickEffect">
                                  <p:stCondLst>
                                    <p:cond delay="0"/>
                                  </p:stCondLst>
                                  <p:childTnLst>
                                    <p:animScale>
                                      <p:cBhvr>
                                        <p:cTn id="173"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309999" y="501984"/>
            <a:ext cx="8270712" cy="1537127"/>
            <a:chOff x="3353617" y="210532"/>
            <a:chExt cx="8131164" cy="1537127"/>
          </a:xfrm>
        </p:grpSpPr>
        <p:sp>
          <p:nvSpPr>
            <p:cNvPr id="17" name="TextBox 16"/>
            <p:cNvSpPr txBox="1"/>
            <p:nvPr/>
          </p:nvSpPr>
          <p:spPr>
            <a:xfrm>
              <a:off x="4539228" y="210532"/>
              <a:ext cx="6945553"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 Bảy ngày 08 tháng10 năm </a:t>
              </a:r>
              <a:r>
                <a:rPr lang="en-US" sz="3600" smtClean="0">
                  <a:solidFill>
                    <a:srgbClr val="0000CC"/>
                  </a:solidFill>
                  <a:latin typeface="Times New Roman" pitchFamily="18" charset="0"/>
                  <a:cs typeface="Times New Roman" pitchFamily="18" charset="0"/>
                </a:rPr>
                <a:t>2022</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3353617" y="1039773"/>
              <a:ext cx="6954014" cy="707886"/>
            </a:xfrm>
            <a:prstGeom prst="rect">
              <a:avLst/>
            </a:prstGeom>
            <a:noFill/>
          </p:spPr>
          <p:txBody>
            <a:bodyPr wrap="square" rtlCol="0">
              <a:spAutoFit/>
            </a:bodyPr>
            <a:lstStyle/>
            <a:p>
              <a:r>
                <a:rPr lang="en-US" sz="3200" b="1" u="sng" smtClean="0">
                  <a:solidFill>
                    <a:srgbClr val="FF0066"/>
                  </a:solidFill>
                  <a:latin typeface="Times New Roman" pitchFamily="18" charset="0"/>
                  <a:cs typeface="Times New Roman" pitchFamily="18" charset="0"/>
                </a:rPr>
                <a:t>Luyện từ và câu</a:t>
              </a:r>
              <a:r>
                <a:rPr lang="en-US" sz="4000" b="1" smtClean="0">
                  <a:solidFill>
                    <a:srgbClr val="FF0066"/>
                  </a:solidFill>
                  <a:latin typeface="Times New Roman" pitchFamily="18" charset="0"/>
                  <a:cs typeface="Times New Roman" pitchFamily="18" charset="0"/>
                </a:rPr>
                <a:t>: Luyện tập tuần 7</a:t>
              </a:r>
              <a:endParaRPr lang="en-US" sz="4000" b="1">
                <a:solidFill>
                  <a:srgbClr val="FF0066"/>
                </a:solidFill>
                <a:latin typeface="Times New Roman" pitchFamily="18" charset="0"/>
                <a:cs typeface="Times New Roman" pitchFamily="18" charset="0"/>
              </a:endParaRPr>
            </a:p>
          </p:txBody>
        </p:sp>
      </p:grpSp>
      <p:sp>
        <p:nvSpPr>
          <p:cNvPr id="12" name="Rectangle 11"/>
          <p:cNvSpPr/>
          <p:nvPr/>
        </p:nvSpPr>
        <p:spPr>
          <a:xfrm>
            <a:off x="823119" y="2324930"/>
            <a:ext cx="14614590" cy="1200329"/>
          </a:xfrm>
          <a:prstGeom prst="rect">
            <a:avLst/>
          </a:prstGeom>
        </p:spPr>
        <p:txBody>
          <a:bodyPr wrap="square">
            <a:spAutoFit/>
          </a:bodyPr>
          <a:lstStyle/>
          <a:p>
            <a:pPr algn="just"/>
            <a:r>
              <a:rPr lang="en-US" sz="3600" b="1" smtClean="0">
                <a:solidFill>
                  <a:srgbClr val="0000CC"/>
                </a:solidFill>
                <a:latin typeface="Times New Roman" pitchFamily="18" charset="0"/>
                <a:cs typeface="Times New Roman" pitchFamily="18" charset="0"/>
              </a:rPr>
              <a:t>      </a:t>
            </a:r>
            <a:r>
              <a:rPr lang="en-US" sz="3600" b="1" u="sng" smtClean="0">
                <a:solidFill>
                  <a:srgbClr val="0000CC"/>
                </a:solidFill>
                <a:latin typeface="Times New Roman" pitchFamily="18" charset="0"/>
                <a:cs typeface="Times New Roman" pitchFamily="18" charset="0"/>
              </a:rPr>
              <a:t>Bài </a:t>
            </a:r>
            <a:r>
              <a:rPr lang="en-US" sz="3600" b="1" u="sng">
                <a:solidFill>
                  <a:srgbClr val="0000CC"/>
                </a:solidFill>
                <a:latin typeface="Times New Roman" pitchFamily="18" charset="0"/>
                <a:cs typeface="Times New Roman" pitchFamily="18" charset="0"/>
              </a:rPr>
              <a:t>1</a:t>
            </a:r>
            <a:r>
              <a:rPr lang="en-US" sz="3600" b="1">
                <a:solidFill>
                  <a:srgbClr val="0000CC"/>
                </a:solidFill>
                <a:latin typeface="Times New Roman" pitchFamily="18" charset="0"/>
                <a:cs typeface="Times New Roman" pitchFamily="18" charset="0"/>
              </a:rPr>
              <a:t>. Các câu trong đoạn văn dưới đây được gọi là câu kể. Hãy sắp xếp các câu đó vào nhóm thích </a:t>
            </a:r>
            <a:r>
              <a:rPr lang="en-US" sz="3600" b="1" smtClean="0">
                <a:solidFill>
                  <a:srgbClr val="0000CC"/>
                </a:solidFill>
                <a:latin typeface="Times New Roman" pitchFamily="18" charset="0"/>
                <a:cs typeface="Times New Roman" pitchFamily="18" charset="0"/>
              </a:rPr>
              <a:t>hợp:( Làm việc theo nhóm)</a:t>
            </a:r>
            <a:endParaRPr lang="en-US" sz="3600" b="1" smtClean="0">
              <a:solidFill>
                <a:srgbClr val="0000CC"/>
              </a:solidFill>
              <a:latin typeface="Times New Roman" pitchFamily="18" charset="0"/>
              <a:cs typeface="Times New Roman" pitchFamily="18" charset="0"/>
            </a:endParaRPr>
          </a:p>
        </p:txBody>
      </p:sp>
      <p:graphicFrame>
        <p:nvGraphicFramePr>
          <p:cNvPr id="3" name="Table 3">
            <a:extLst>
              <a:ext uri="{FF2B5EF4-FFF2-40B4-BE49-F238E27FC236}">
                <a16:creationId xmlns="" xmlns:a16="http://schemas.microsoft.com/office/drawing/2014/main" id="{EE7EE275-7938-5746-1F88-C6A90D01DA1A}"/>
              </a:ext>
            </a:extLst>
          </p:cNvPr>
          <p:cNvGraphicFramePr>
            <a:graphicFrameLocks noGrp="1"/>
          </p:cNvGraphicFramePr>
          <p:nvPr>
            <p:extLst>
              <p:ext uri="{D42A27DB-BD31-4B8C-83A1-F6EECF244321}">
                <p14:modId xmlns:p14="http://schemas.microsoft.com/office/powerpoint/2010/main" val="2541949558"/>
              </p:ext>
            </p:extLst>
          </p:nvPr>
        </p:nvGraphicFramePr>
        <p:xfrm>
          <a:off x="923962" y="6248400"/>
          <a:ext cx="14605757" cy="2514600"/>
        </p:xfrm>
        <a:graphic>
          <a:graphicData uri="http://schemas.openxmlformats.org/drawingml/2006/table">
            <a:tbl>
              <a:tblPr firstRow="1" bandRow="1">
                <a:tableStyleId>{5C22544A-7EE6-4342-B048-85BDC9FD1C3A}</a:tableStyleId>
              </a:tblPr>
              <a:tblGrid>
                <a:gridCol w="4471157">
                  <a:extLst>
                    <a:ext uri="{9D8B030D-6E8A-4147-A177-3AD203B41FA5}">
                      <a16:colId xmlns="" xmlns:a16="http://schemas.microsoft.com/office/drawing/2014/main" val="3957528731"/>
                    </a:ext>
                  </a:extLst>
                </a:gridCol>
                <a:gridCol w="4648200">
                  <a:extLst>
                    <a:ext uri="{9D8B030D-6E8A-4147-A177-3AD203B41FA5}">
                      <a16:colId xmlns="" xmlns:a16="http://schemas.microsoft.com/office/drawing/2014/main" val="1140228481"/>
                    </a:ext>
                  </a:extLst>
                </a:gridCol>
                <a:gridCol w="5486400">
                  <a:extLst>
                    <a:ext uri="{9D8B030D-6E8A-4147-A177-3AD203B41FA5}">
                      <a16:colId xmlns="" xmlns:a16="http://schemas.microsoft.com/office/drawing/2014/main" val="1875370715"/>
                    </a:ext>
                  </a:extLst>
                </a:gridCol>
              </a:tblGrid>
              <a:tr h="615990">
                <a:tc>
                  <a:txBody>
                    <a:bodyPr/>
                    <a:lstStyle/>
                    <a:p>
                      <a:pPr algn="ctr"/>
                      <a:r>
                        <a:rPr lang="en-US" sz="3200">
                          <a:solidFill>
                            <a:srgbClr val="0000CC"/>
                          </a:solidFill>
                          <a:latin typeface="Times New Roman" panose="02020603050405020304" pitchFamily="18" charset="0"/>
                          <a:cs typeface="Times New Roman" panose="02020603050405020304" pitchFamily="18" charset="0"/>
                        </a:rPr>
                        <a:t>Câu giới thiệu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rgbClr val="0000CC"/>
                          </a:solidFill>
                          <a:latin typeface="Times New Roman" panose="02020603050405020304" pitchFamily="18" charset="0"/>
                          <a:cs typeface="Times New Roman" panose="02020603050405020304" pitchFamily="18" charset="0"/>
                        </a:rPr>
                        <a:t>Câu nêu đặc điểm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rgbClr val="0000CC"/>
                          </a:solidFill>
                          <a:latin typeface="Times New Roman" panose="02020603050405020304" pitchFamily="18" charset="0"/>
                          <a:cs typeface="Times New Roman" panose="02020603050405020304" pitchFamily="18" charset="0"/>
                        </a:rPr>
                        <a:t>Câu nêu hoạt động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88562994"/>
                  </a:ext>
                </a:extLst>
              </a:tr>
              <a:tr h="1898610">
                <a:tc>
                  <a:txBody>
                    <a:bodyPr/>
                    <a:lstStyle/>
                    <a:p>
                      <a:pPr algn="just"/>
                      <a:endParaRPr lang="en-US" sz="320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320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320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53278808"/>
                  </a:ext>
                </a:extLst>
              </a:tr>
            </a:tbl>
          </a:graphicData>
        </a:graphic>
      </p:graphicFrame>
      <p:sp>
        <p:nvSpPr>
          <p:cNvPr id="20" name="Rectangle 19"/>
          <p:cNvSpPr/>
          <p:nvPr/>
        </p:nvSpPr>
        <p:spPr>
          <a:xfrm>
            <a:off x="823119" y="3711476"/>
            <a:ext cx="14859000" cy="2308324"/>
          </a:xfrm>
          <a:prstGeom prst="rect">
            <a:avLst/>
          </a:prstGeom>
        </p:spPr>
        <p:txBody>
          <a:bodyPr wrap="square">
            <a:spAutoFit/>
          </a:bodyPr>
          <a:lstStyle/>
          <a:p>
            <a:pPr algn="just"/>
            <a:r>
              <a:rPr lang="en-US" sz="3600" b="1" i="1" smtClean="0">
                <a:solidFill>
                  <a:srgbClr val="FF3399"/>
                </a:solidFill>
                <a:latin typeface="Times New Roman" pitchFamily="18" charset="0"/>
                <a:cs typeface="Times New Roman" pitchFamily="18" charset="0"/>
              </a:rPr>
              <a:t>      Tớ là bút nâu. Tớ cao nhất hộp bút vì hiếm khi được gọt. Đây là bút đỏ, bạn của tớ. Bút đó thì thấp một mẩu vì đươc gọt quá nhiều. Tớ dùng keo gắn bút đỏ vào bên cạnh tớ để khi bạn nhìn được ra ngoài hộp bút.</a:t>
            </a:r>
          </a:p>
          <a:p>
            <a:pPr algn="r"/>
            <a:r>
              <a:rPr lang="en-US" sz="3600" b="1" i="1" smtClean="0">
                <a:solidFill>
                  <a:srgbClr val="FF3399"/>
                </a:solidFill>
                <a:latin typeface="Times New Roman" pitchFamily="18" charset="0"/>
                <a:cs typeface="Times New Roman" pitchFamily="18" charset="0"/>
              </a:rPr>
              <a:t>Theo Nguyễn Trà</a:t>
            </a:r>
            <a:endParaRPr lang="en-US" sz="3600" b="1" i="1">
              <a:solidFill>
                <a:srgbClr val="FF3399"/>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785519" y="533400"/>
            <a:ext cx="6949338" cy="2166752"/>
            <a:chOff x="4539228" y="-838875"/>
            <a:chExt cx="6832083" cy="2166752"/>
          </a:xfrm>
        </p:grpSpPr>
        <p:sp>
          <p:nvSpPr>
            <p:cNvPr id="17" name="TextBox 16"/>
            <p:cNvSpPr txBox="1"/>
            <p:nvPr/>
          </p:nvSpPr>
          <p:spPr>
            <a:xfrm>
              <a:off x="4539228" y="-838875"/>
              <a:ext cx="6832083"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 Bảy ngày 08 tháng10 năm 2022</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81614" cy="584775"/>
            </a:xfrm>
            <a:prstGeom prst="rect">
              <a:avLst/>
            </a:prstGeom>
            <a:noFill/>
          </p:spPr>
          <p:txBody>
            <a:bodyPr wrap="none" rtlCol="0">
              <a:spAutoFit/>
            </a:bodyPr>
            <a:lstStyle/>
            <a:p>
              <a:endParaRPr lang="en-US" sz="3200" b="1">
                <a:solidFill>
                  <a:srgbClr val="FF0066"/>
                </a:solidFill>
                <a:latin typeface="Times New Roman" pitchFamily="18" charset="0"/>
                <a:cs typeface="Times New Roman" pitchFamily="18" charset="0"/>
              </a:endParaRPr>
            </a:p>
          </p:txBody>
        </p:sp>
      </p:grpSp>
      <p:sp>
        <p:nvSpPr>
          <p:cNvPr id="12" name="Rectangle 11"/>
          <p:cNvSpPr/>
          <p:nvPr/>
        </p:nvSpPr>
        <p:spPr>
          <a:xfrm>
            <a:off x="823119" y="2919290"/>
            <a:ext cx="14614590" cy="1200329"/>
          </a:xfrm>
          <a:prstGeom prst="rect">
            <a:avLst/>
          </a:prstGeom>
        </p:spPr>
        <p:txBody>
          <a:bodyPr wrap="square">
            <a:spAutoFit/>
          </a:bodyPr>
          <a:lstStyle/>
          <a:p>
            <a:pPr algn="just"/>
            <a:r>
              <a:rPr lang="en-US" sz="3600" b="1" smtClean="0">
                <a:solidFill>
                  <a:srgbClr val="0000CC"/>
                </a:solidFill>
                <a:latin typeface="Times New Roman" pitchFamily="18" charset="0"/>
                <a:cs typeface="Times New Roman" pitchFamily="18" charset="0"/>
              </a:rPr>
              <a:t>      </a:t>
            </a:r>
            <a:r>
              <a:rPr lang="en-US" sz="3600" b="1" u="sng" smtClean="0">
                <a:solidFill>
                  <a:srgbClr val="0000CC"/>
                </a:solidFill>
                <a:latin typeface="Times New Roman" pitchFamily="18" charset="0"/>
                <a:cs typeface="Times New Roman" pitchFamily="18" charset="0"/>
              </a:rPr>
              <a:t>Bài </a:t>
            </a:r>
            <a:r>
              <a:rPr lang="en-US" sz="3600" b="1" u="sng">
                <a:solidFill>
                  <a:srgbClr val="0000CC"/>
                </a:solidFill>
                <a:latin typeface="Times New Roman" pitchFamily="18" charset="0"/>
                <a:cs typeface="Times New Roman" pitchFamily="18" charset="0"/>
              </a:rPr>
              <a:t>1</a:t>
            </a:r>
            <a:r>
              <a:rPr lang="en-US" sz="3600" b="1">
                <a:solidFill>
                  <a:srgbClr val="0000CC"/>
                </a:solidFill>
                <a:latin typeface="Times New Roman" pitchFamily="18" charset="0"/>
                <a:cs typeface="Times New Roman" pitchFamily="18" charset="0"/>
              </a:rPr>
              <a:t>. Các câu trong đoạn văn dưới đây được gọi là câu kể. Hãy sắp xếp các câu đó vào nhóm thích </a:t>
            </a:r>
            <a:r>
              <a:rPr lang="en-US" sz="3600" b="1" smtClean="0">
                <a:solidFill>
                  <a:srgbClr val="0000CC"/>
                </a:solidFill>
                <a:latin typeface="Times New Roman" pitchFamily="18" charset="0"/>
                <a:cs typeface="Times New Roman" pitchFamily="18" charset="0"/>
              </a:rPr>
              <a:t>hợp:</a:t>
            </a:r>
            <a:endParaRPr lang="en-US" sz="3600" b="1" smtClean="0">
              <a:solidFill>
                <a:srgbClr val="0000CC"/>
              </a:solidFill>
              <a:latin typeface="Times New Roman" pitchFamily="18" charset="0"/>
              <a:cs typeface="Times New Roman" pitchFamily="18" charset="0"/>
            </a:endParaRPr>
          </a:p>
        </p:txBody>
      </p:sp>
      <p:graphicFrame>
        <p:nvGraphicFramePr>
          <p:cNvPr id="3" name="Table 3">
            <a:extLst>
              <a:ext uri="{FF2B5EF4-FFF2-40B4-BE49-F238E27FC236}">
                <a16:creationId xmlns="" xmlns:a16="http://schemas.microsoft.com/office/drawing/2014/main" id="{EE7EE275-7938-5746-1F88-C6A90D01DA1A}"/>
              </a:ext>
            </a:extLst>
          </p:cNvPr>
          <p:cNvGraphicFramePr>
            <a:graphicFrameLocks noGrp="1"/>
          </p:cNvGraphicFramePr>
          <p:nvPr>
            <p:extLst>
              <p:ext uri="{D42A27DB-BD31-4B8C-83A1-F6EECF244321}">
                <p14:modId xmlns:p14="http://schemas.microsoft.com/office/powerpoint/2010/main" val="1422141780"/>
              </p:ext>
            </p:extLst>
          </p:nvPr>
        </p:nvGraphicFramePr>
        <p:xfrm>
          <a:off x="994872" y="4480560"/>
          <a:ext cx="14271083" cy="3368040"/>
        </p:xfrm>
        <a:graphic>
          <a:graphicData uri="http://schemas.openxmlformats.org/drawingml/2006/table">
            <a:tbl>
              <a:tblPr firstRow="1" bandRow="1">
                <a:tableStyleId>{5C22544A-7EE6-4342-B048-85BDC9FD1C3A}</a:tableStyleId>
              </a:tblPr>
              <a:tblGrid>
                <a:gridCol w="3755483">
                  <a:extLst>
                    <a:ext uri="{9D8B030D-6E8A-4147-A177-3AD203B41FA5}">
                      <a16:colId xmlns="" xmlns:a16="http://schemas.microsoft.com/office/drawing/2014/main" val="3957528731"/>
                    </a:ext>
                  </a:extLst>
                </a:gridCol>
                <a:gridCol w="5257800">
                  <a:extLst>
                    <a:ext uri="{9D8B030D-6E8A-4147-A177-3AD203B41FA5}">
                      <a16:colId xmlns="" xmlns:a16="http://schemas.microsoft.com/office/drawing/2014/main" val="1140228481"/>
                    </a:ext>
                  </a:extLst>
                </a:gridCol>
                <a:gridCol w="5257800">
                  <a:extLst>
                    <a:ext uri="{9D8B030D-6E8A-4147-A177-3AD203B41FA5}">
                      <a16:colId xmlns="" xmlns:a16="http://schemas.microsoft.com/office/drawing/2014/main" val="1875370715"/>
                    </a:ext>
                  </a:extLst>
                </a:gridCol>
              </a:tblGrid>
              <a:tr h="838200">
                <a:tc>
                  <a:txBody>
                    <a:bodyPr/>
                    <a:lstStyle/>
                    <a:p>
                      <a:pPr algn="ctr"/>
                      <a:r>
                        <a:rPr lang="en-US" sz="3200">
                          <a:solidFill>
                            <a:srgbClr val="0000CC"/>
                          </a:solidFill>
                          <a:latin typeface="Times New Roman" panose="02020603050405020304" pitchFamily="18" charset="0"/>
                          <a:cs typeface="Times New Roman" panose="02020603050405020304" pitchFamily="18" charset="0"/>
                        </a:rPr>
                        <a:t>Câu giới thiệu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rgbClr val="0000CC"/>
                          </a:solidFill>
                          <a:latin typeface="Times New Roman" panose="02020603050405020304" pitchFamily="18" charset="0"/>
                          <a:cs typeface="Times New Roman" panose="02020603050405020304" pitchFamily="18" charset="0"/>
                        </a:rPr>
                        <a:t>Câu nêu đặc điểm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rgbClr val="0000CC"/>
                          </a:solidFill>
                          <a:latin typeface="Times New Roman" panose="02020603050405020304" pitchFamily="18" charset="0"/>
                          <a:cs typeface="Times New Roman" panose="02020603050405020304" pitchFamily="18" charset="0"/>
                        </a:rPr>
                        <a:t>Câu nêu hoạt động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88562994"/>
                  </a:ext>
                </a:extLst>
              </a:tr>
              <a:tr h="2113779">
                <a:tc>
                  <a:txBody>
                    <a:bodyPr/>
                    <a:lstStyle/>
                    <a:p>
                      <a:pPr algn="just"/>
                      <a:r>
                        <a:rPr lang="en-US" sz="4000">
                          <a:solidFill>
                            <a:srgbClr val="0000CC"/>
                          </a:solidFill>
                          <a:latin typeface="Times New Roman" panose="02020603050405020304" pitchFamily="18" charset="0"/>
                          <a:cs typeface="Times New Roman" panose="02020603050405020304" pitchFamily="18" charset="0"/>
                        </a:rPr>
                        <a:t>Tớ là bút nâu. Đây là bút đỏ, bạn của tớ.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4000">
                          <a:solidFill>
                            <a:srgbClr val="0000CC"/>
                          </a:solidFill>
                          <a:latin typeface="Times New Roman" panose="02020603050405020304" pitchFamily="18" charset="0"/>
                          <a:cs typeface="Times New Roman" panose="02020603050405020304" pitchFamily="18" charset="0"/>
                        </a:rPr>
                        <a:t>Tớ cao nhất hộp bút vì hiếm khi được gọt. Bút đỏ thì thấp một mẩu vì được gọt quá nhiều.</a:t>
                      </a:r>
                      <a:endParaRPr lang="en-US" sz="400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4000">
                          <a:solidFill>
                            <a:srgbClr val="0000CC"/>
                          </a:solidFill>
                          <a:latin typeface="Times New Roman" panose="02020603050405020304" pitchFamily="18" charset="0"/>
                          <a:cs typeface="Times New Roman" panose="02020603050405020304" pitchFamily="18" charset="0"/>
                        </a:rPr>
                        <a:t>Tớ dùng keo gắn bút đỏ vào bên cạnh tớ để bạn nhìn được ra ngoài hộp bút.</a:t>
                      </a:r>
                      <a:endParaRPr lang="en-US" sz="400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53278808"/>
                  </a:ext>
                </a:extLst>
              </a:tr>
            </a:tbl>
          </a:graphicData>
        </a:graphic>
      </p:graphicFrame>
      <p:sp>
        <p:nvSpPr>
          <p:cNvPr id="2" name="Rectangle 1"/>
          <p:cNvSpPr/>
          <p:nvPr/>
        </p:nvSpPr>
        <p:spPr>
          <a:xfrm>
            <a:off x="4023519" y="1371600"/>
            <a:ext cx="7007046" cy="707886"/>
          </a:xfrm>
          <a:prstGeom prst="rect">
            <a:avLst/>
          </a:prstGeom>
        </p:spPr>
        <p:txBody>
          <a:bodyPr wrap="none">
            <a:spAutoFit/>
          </a:bodyPr>
          <a:lstStyle/>
          <a:p>
            <a:r>
              <a:rPr lang="en-US" sz="3200" b="1" u="sng">
                <a:solidFill>
                  <a:srgbClr val="FF0066"/>
                </a:solidFill>
                <a:latin typeface="Times New Roman" pitchFamily="18" charset="0"/>
                <a:cs typeface="Times New Roman" pitchFamily="18" charset="0"/>
              </a:rPr>
              <a:t>Luyện từ và câu</a:t>
            </a:r>
            <a:r>
              <a:rPr lang="en-US" sz="3200" b="1">
                <a:solidFill>
                  <a:srgbClr val="FF0066"/>
                </a:solidFill>
                <a:latin typeface="Times New Roman" pitchFamily="18" charset="0"/>
                <a:cs typeface="Times New Roman" pitchFamily="18" charset="0"/>
              </a:rPr>
              <a:t>: </a:t>
            </a:r>
            <a:r>
              <a:rPr lang="en-US" sz="4000" b="1">
                <a:solidFill>
                  <a:srgbClr val="FF0066"/>
                </a:solidFill>
                <a:latin typeface="Times New Roman" pitchFamily="18" charset="0"/>
                <a:cs typeface="Times New Roman" pitchFamily="18" charset="0"/>
              </a:rPr>
              <a:t>Luyện tập tuần 7</a:t>
            </a:r>
            <a:endParaRPr lang="en-US" sz="4000" b="1">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3354846651"/>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17134" y="149573"/>
            <a:ext cx="7180171" cy="1117345"/>
            <a:chOff x="4539228" y="210532"/>
            <a:chExt cx="7059021" cy="1117345"/>
          </a:xfrm>
        </p:grpSpPr>
        <p:sp>
          <p:nvSpPr>
            <p:cNvPr id="17" name="TextBox 16"/>
            <p:cNvSpPr txBox="1"/>
            <p:nvPr/>
          </p:nvSpPr>
          <p:spPr>
            <a:xfrm>
              <a:off x="4539228" y="210532"/>
              <a:ext cx="7059021"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 Bảy ngày 08 tháng 08 năm </a:t>
              </a:r>
              <a:r>
                <a:rPr lang="en-US" sz="3600" smtClean="0">
                  <a:solidFill>
                    <a:srgbClr val="0000CC"/>
                  </a:solidFill>
                  <a:latin typeface="Times New Roman" pitchFamily="18" charset="0"/>
                  <a:cs typeface="Times New Roman" pitchFamily="18" charset="0"/>
                </a:rPr>
                <a:t>2022</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81614" cy="584775"/>
            </a:xfrm>
            <a:prstGeom prst="rect">
              <a:avLst/>
            </a:prstGeom>
            <a:noFill/>
          </p:spPr>
          <p:txBody>
            <a:bodyPr wrap="none" rtlCol="0">
              <a:spAutoFit/>
            </a:bodyPr>
            <a:lstStyle/>
            <a:p>
              <a:endParaRPr lang="en-US" sz="3200" b="1">
                <a:solidFill>
                  <a:srgbClr val="FF0066"/>
                </a:solidFill>
                <a:latin typeface="Times New Roman" pitchFamily="18" charset="0"/>
                <a:cs typeface="Times New Roman" pitchFamily="18" charset="0"/>
              </a:endParaRPr>
            </a:p>
          </p:txBody>
        </p:sp>
      </p:grpSp>
      <p:sp>
        <p:nvSpPr>
          <p:cNvPr id="12" name="Rectangle 11"/>
          <p:cNvSpPr/>
          <p:nvPr/>
        </p:nvSpPr>
        <p:spPr>
          <a:xfrm>
            <a:off x="1693354" y="2700904"/>
            <a:ext cx="13966284" cy="677108"/>
          </a:xfrm>
          <a:prstGeom prst="rect">
            <a:avLst/>
          </a:prstGeom>
        </p:spPr>
        <p:txBody>
          <a:bodyPr wrap="square">
            <a:spAutoFit/>
          </a:bodyPr>
          <a:lstStyle/>
          <a:p>
            <a:pPr algn="just"/>
            <a:r>
              <a:rPr lang="en-US" sz="3800" b="1" u="sng">
                <a:solidFill>
                  <a:srgbClr val="0000FF"/>
                </a:solidFill>
                <a:latin typeface="Times New Roman" pitchFamily="18" charset="0"/>
                <a:cs typeface="Times New Roman" pitchFamily="18" charset="0"/>
              </a:rPr>
              <a:t>Bài 2</a:t>
            </a:r>
            <a:r>
              <a:rPr lang="en-US" sz="3800" b="1">
                <a:solidFill>
                  <a:srgbClr val="0000FF"/>
                </a:solidFill>
                <a:latin typeface="Times New Roman" pitchFamily="18" charset="0"/>
                <a:cs typeface="Times New Roman" pitchFamily="18" charset="0"/>
              </a:rPr>
              <a:t>: Chọn thông tin đúng về câu kể. (làm việc cá nhân)</a:t>
            </a:r>
          </a:p>
        </p:txBody>
      </p:sp>
      <p:pic>
        <p:nvPicPr>
          <p:cNvPr id="2" name="Picture 1">
            <a:extLst>
              <a:ext uri="{FF2B5EF4-FFF2-40B4-BE49-F238E27FC236}">
                <a16:creationId xmlns="" xmlns:a16="http://schemas.microsoft.com/office/drawing/2014/main" id="{7BB19985-3DE8-204E-097B-BD02C8D30CAC}"/>
              </a:ext>
            </a:extLst>
          </p:cNvPr>
          <p:cNvPicPr>
            <a:picLocks noChangeAspect="1"/>
          </p:cNvPicPr>
          <p:nvPr/>
        </p:nvPicPr>
        <p:blipFill>
          <a:blip r:embed="rId2"/>
          <a:stretch>
            <a:fillRect/>
          </a:stretch>
        </p:blipFill>
        <p:spPr>
          <a:xfrm>
            <a:off x="2194719" y="3523978"/>
            <a:ext cx="11582400" cy="3952316"/>
          </a:xfrm>
          <a:prstGeom prst="rect">
            <a:avLst/>
          </a:prstGeom>
        </p:spPr>
      </p:pic>
      <p:sp>
        <p:nvSpPr>
          <p:cNvPr id="34" name="TextBox 33">
            <a:extLst>
              <a:ext uri="{FF2B5EF4-FFF2-40B4-BE49-F238E27FC236}">
                <a16:creationId xmlns="" xmlns:a16="http://schemas.microsoft.com/office/drawing/2014/main" id="{8740E393-4972-994C-4C31-3A1461B0630F}"/>
              </a:ext>
            </a:extLst>
          </p:cNvPr>
          <p:cNvSpPr txBox="1"/>
          <p:nvPr/>
        </p:nvSpPr>
        <p:spPr>
          <a:xfrm>
            <a:off x="1508919" y="7702301"/>
            <a:ext cx="13792200" cy="769441"/>
          </a:xfrm>
          <a:prstGeom prst="rect">
            <a:avLst/>
          </a:prstGeom>
          <a:noFill/>
        </p:spPr>
        <p:txBody>
          <a:bodyPr wrap="square">
            <a:spAutoFit/>
          </a:bodyPr>
          <a:lstStyle/>
          <a:p>
            <a:r>
              <a:rPr lang="en-US" sz="4400">
                <a:solidFill>
                  <a:srgbClr val="0000CC"/>
                </a:solidFill>
                <a:latin typeface="Times New Roman" panose="02020603050405020304" pitchFamily="18" charset="0"/>
                <a:cs typeface="Times New Roman" panose="02020603050405020304" pitchFamily="18" charset="0"/>
              </a:rPr>
              <a:t>Câu kể dùng để kể, tả, giới thiệu... Kết thúc bằng dấu chấm.</a:t>
            </a:r>
          </a:p>
        </p:txBody>
      </p:sp>
      <p:sp>
        <p:nvSpPr>
          <p:cNvPr id="3" name="Rectangle 2"/>
          <p:cNvSpPr/>
          <p:nvPr/>
        </p:nvSpPr>
        <p:spPr>
          <a:xfrm>
            <a:off x="3794919" y="1219200"/>
            <a:ext cx="7067961" cy="707886"/>
          </a:xfrm>
          <a:prstGeom prst="rect">
            <a:avLst/>
          </a:prstGeom>
        </p:spPr>
        <p:txBody>
          <a:bodyPr wrap="none">
            <a:spAutoFit/>
          </a:bodyPr>
          <a:lstStyle/>
          <a:p>
            <a:r>
              <a:rPr lang="en-US" sz="3200" b="1" u="sng">
                <a:solidFill>
                  <a:srgbClr val="FF0066"/>
                </a:solidFill>
                <a:latin typeface="Times New Roman" pitchFamily="18" charset="0"/>
                <a:cs typeface="Times New Roman" pitchFamily="18" charset="0"/>
              </a:rPr>
              <a:t>Luyện từ và câu</a:t>
            </a:r>
            <a:r>
              <a:rPr lang="en-US" sz="4000" b="1">
                <a:solidFill>
                  <a:srgbClr val="FF0066"/>
                </a:solidFill>
                <a:latin typeface="Times New Roman" pitchFamily="18" charset="0"/>
                <a:cs typeface="Times New Roman" pitchFamily="18" charset="0"/>
              </a:rPr>
              <a:t>: Luyện tập tuần 7</a:t>
            </a:r>
            <a:endParaRPr lang="en-US" sz="4000" b="1">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17134" y="110250"/>
            <a:ext cx="6949338" cy="824957"/>
            <a:chOff x="4539228" y="210532"/>
            <a:chExt cx="6832083" cy="1117345"/>
          </a:xfrm>
        </p:grpSpPr>
        <p:sp>
          <p:nvSpPr>
            <p:cNvPr id="17" name="TextBox 16"/>
            <p:cNvSpPr txBox="1"/>
            <p:nvPr/>
          </p:nvSpPr>
          <p:spPr>
            <a:xfrm>
              <a:off x="4539228" y="210532"/>
              <a:ext cx="6832083"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 Bảy ngày 08 tháng10 năm 2022</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81614" cy="584775"/>
            </a:xfrm>
            <a:prstGeom prst="rect">
              <a:avLst/>
            </a:prstGeom>
            <a:noFill/>
          </p:spPr>
          <p:txBody>
            <a:bodyPr wrap="none" rtlCol="0">
              <a:spAutoFit/>
            </a:bodyPr>
            <a:lstStyle/>
            <a:p>
              <a:endParaRPr lang="en-US" sz="3200" b="1">
                <a:solidFill>
                  <a:srgbClr val="FF0066"/>
                </a:solidFill>
                <a:latin typeface="Times New Roman" pitchFamily="18" charset="0"/>
                <a:cs typeface="Times New Roman" pitchFamily="18" charset="0"/>
              </a:endParaRPr>
            </a:p>
          </p:txBody>
        </p:sp>
      </p:grpSp>
      <p:sp>
        <p:nvSpPr>
          <p:cNvPr id="12" name="Rectangle 11"/>
          <p:cNvSpPr/>
          <p:nvPr/>
        </p:nvSpPr>
        <p:spPr>
          <a:xfrm>
            <a:off x="1508919" y="2514600"/>
            <a:ext cx="14478000" cy="3631763"/>
          </a:xfrm>
          <a:prstGeom prst="rect">
            <a:avLst/>
          </a:prstGeom>
        </p:spPr>
        <p:txBody>
          <a:bodyPr wrap="square">
            <a:spAutoFit/>
          </a:bodyPr>
          <a:lstStyle/>
          <a:p>
            <a:pPr algn="just"/>
            <a:r>
              <a:rPr lang="vi-VN" sz="3800" b="1" u="sng">
                <a:solidFill>
                  <a:srgbClr val="0000CC"/>
                </a:solidFill>
                <a:latin typeface="Times New Roman" pitchFamily="18" charset="0"/>
                <a:cs typeface="Times New Roman" pitchFamily="18" charset="0"/>
              </a:rPr>
              <a:t>Bài 3</a:t>
            </a:r>
            <a:r>
              <a:rPr lang="vi-VN" sz="3800" b="1">
                <a:solidFill>
                  <a:srgbClr val="0000CC"/>
                </a:solidFill>
                <a:latin typeface="Times New Roman" pitchFamily="18" charset="0"/>
                <a:cs typeface="Times New Roman" pitchFamily="18" charset="0"/>
              </a:rPr>
              <a:t>: Xếp các câu dưới đây vào nhóm thích hợp</a:t>
            </a:r>
            <a:r>
              <a:rPr lang="en-US" sz="3800" b="1">
                <a:solidFill>
                  <a:srgbClr val="0000CC"/>
                </a:solidFill>
                <a:latin typeface="Times New Roman" pitchFamily="18" charset="0"/>
                <a:cs typeface="Times New Roman" pitchFamily="18" charset="0"/>
              </a:rPr>
              <a:t> </a:t>
            </a:r>
            <a:r>
              <a:rPr lang="vi-VN" sz="3800" b="1" smtClean="0">
                <a:solidFill>
                  <a:srgbClr val="0000CC"/>
                </a:solidFill>
                <a:latin typeface="Times New Roman" pitchFamily="18" charset="0"/>
                <a:cs typeface="Times New Roman" pitchFamily="18" charset="0"/>
              </a:rPr>
              <a:t>và</a:t>
            </a:r>
            <a:r>
              <a:rPr lang="en-US" sz="3800" b="1" smtClean="0">
                <a:solidFill>
                  <a:srgbClr val="0000CC"/>
                </a:solidFill>
                <a:latin typeface="Times New Roman" pitchFamily="18" charset="0"/>
                <a:cs typeface="Times New Roman" pitchFamily="18" charset="0"/>
              </a:rPr>
              <a:t> giải thích vì sao em xếp như vậy</a:t>
            </a:r>
            <a:r>
              <a:rPr lang="en-US" sz="3800" b="1" smtClean="0">
                <a:solidFill>
                  <a:srgbClr val="0000CC"/>
                </a:solidFill>
                <a:latin typeface="Times New Roman" pitchFamily="18" charset="0"/>
                <a:cs typeface="Times New Roman" pitchFamily="18" charset="0"/>
              </a:rPr>
              <a:t>.( Làm việc cá nhân)</a:t>
            </a:r>
            <a:endParaRPr lang="en-US" sz="3800" b="1" smtClean="0">
              <a:solidFill>
                <a:srgbClr val="0000CC"/>
              </a:solidFill>
              <a:latin typeface="Times New Roman" pitchFamily="18" charset="0"/>
              <a:cs typeface="Times New Roman" pitchFamily="18" charset="0"/>
            </a:endParaRPr>
          </a:p>
          <a:p>
            <a:pPr algn="just"/>
            <a:r>
              <a:rPr lang="en-US" sz="3800" b="1" i="1" smtClean="0">
                <a:solidFill>
                  <a:srgbClr val="FF3399"/>
                </a:solidFill>
                <a:latin typeface="Times New Roman" pitchFamily="18" charset="0"/>
                <a:cs typeface="Times New Roman" pitchFamily="18" charset="0"/>
              </a:rPr>
              <a:t>a. Bút nâu trông như thế nào?</a:t>
            </a:r>
          </a:p>
          <a:p>
            <a:pPr algn="just"/>
            <a:r>
              <a:rPr lang="en-US" sz="3800" b="1" i="1" smtClean="0">
                <a:solidFill>
                  <a:srgbClr val="FF3399"/>
                </a:solidFill>
                <a:latin typeface="Times New Roman" pitchFamily="18" charset="0"/>
                <a:cs typeface="Times New Roman" pitchFamily="18" charset="0"/>
              </a:rPr>
              <a:t>b. Bút nâu là một người bạn tốt.</a:t>
            </a:r>
          </a:p>
          <a:p>
            <a:pPr algn="just"/>
            <a:r>
              <a:rPr lang="en-US" sz="3800" b="1" i="1" smtClean="0">
                <a:solidFill>
                  <a:srgbClr val="FF3399"/>
                </a:solidFill>
                <a:latin typeface="Times New Roman" pitchFamily="18" charset="0"/>
                <a:cs typeface="Times New Roman" pitchFamily="18" charset="0"/>
              </a:rPr>
              <a:t>c. Bút nâu nhảy với bút vàng, lắng nghe ước mơ của bút tím.</a:t>
            </a:r>
          </a:p>
          <a:p>
            <a:pPr algn="just"/>
            <a:r>
              <a:rPr lang="nl-NL" sz="4000" b="1" i="1">
                <a:solidFill>
                  <a:srgbClr val="FF3399"/>
                </a:solidFill>
                <a:latin typeface="Times New Roman" panose="02020603050405020304" pitchFamily="18" charset="0"/>
                <a:cs typeface="Times New Roman" panose="02020603050405020304" pitchFamily="18" charset="0"/>
              </a:rPr>
              <a:t>d. Bút nâu gắn bút đỏ vào bên cạnh mình để làm gì?</a:t>
            </a:r>
            <a:endParaRPr lang="en-US" sz="3800" b="1" i="1">
              <a:solidFill>
                <a:srgbClr val="FF3399"/>
              </a:solidFill>
              <a:latin typeface="Times New Roman" pitchFamily="18" charset="0"/>
              <a:cs typeface="Times New Roman" pitchFamily="18" charset="0"/>
            </a:endParaRPr>
          </a:p>
        </p:txBody>
      </p:sp>
      <p:graphicFrame>
        <p:nvGraphicFramePr>
          <p:cNvPr id="5" name="Table 5">
            <a:extLst>
              <a:ext uri="{FF2B5EF4-FFF2-40B4-BE49-F238E27FC236}">
                <a16:creationId xmlns="" xmlns:a16="http://schemas.microsoft.com/office/drawing/2014/main" id="{C3F09B13-9DCB-D0F9-29FB-2DE8FD93BADC}"/>
              </a:ext>
            </a:extLst>
          </p:cNvPr>
          <p:cNvGraphicFramePr>
            <a:graphicFrameLocks noGrp="1"/>
          </p:cNvGraphicFramePr>
          <p:nvPr>
            <p:extLst>
              <p:ext uri="{D42A27DB-BD31-4B8C-83A1-F6EECF244321}">
                <p14:modId xmlns:p14="http://schemas.microsoft.com/office/powerpoint/2010/main" val="2560992325"/>
              </p:ext>
            </p:extLst>
          </p:nvPr>
        </p:nvGraphicFramePr>
        <p:xfrm>
          <a:off x="1508919" y="6248399"/>
          <a:ext cx="13703148" cy="2590800"/>
        </p:xfrm>
        <a:graphic>
          <a:graphicData uri="http://schemas.openxmlformats.org/drawingml/2006/table">
            <a:tbl>
              <a:tblPr firstRow="1" bandRow="1">
                <a:tableStyleId>{5C22544A-7EE6-4342-B048-85BDC9FD1C3A}</a:tableStyleId>
              </a:tblPr>
              <a:tblGrid>
                <a:gridCol w="1892148">
                  <a:extLst>
                    <a:ext uri="{9D8B030D-6E8A-4147-A177-3AD203B41FA5}">
                      <a16:colId xmlns="" xmlns:a16="http://schemas.microsoft.com/office/drawing/2014/main" val="2587329923"/>
                    </a:ext>
                  </a:extLst>
                </a:gridCol>
                <a:gridCol w="6019800">
                  <a:extLst>
                    <a:ext uri="{9D8B030D-6E8A-4147-A177-3AD203B41FA5}">
                      <a16:colId xmlns="" xmlns:a16="http://schemas.microsoft.com/office/drawing/2014/main" val="2600027368"/>
                    </a:ext>
                  </a:extLst>
                </a:gridCol>
                <a:gridCol w="5791200">
                  <a:extLst>
                    <a:ext uri="{9D8B030D-6E8A-4147-A177-3AD203B41FA5}">
                      <a16:colId xmlns="" xmlns:a16="http://schemas.microsoft.com/office/drawing/2014/main" val="2500088133"/>
                    </a:ext>
                  </a:extLst>
                </a:gridCol>
              </a:tblGrid>
              <a:tr h="930448">
                <a:tc>
                  <a:txBody>
                    <a:bodyPr/>
                    <a:lstStyle/>
                    <a:p>
                      <a:pPr algn="ctr"/>
                      <a:r>
                        <a:rPr lang="en-US" sz="2800">
                          <a:solidFill>
                            <a:schemeClr val="tx1"/>
                          </a:solidFill>
                          <a:latin typeface="Times New Roman" panose="02020603050405020304" pitchFamily="18" charset="0"/>
                          <a:cs typeface="Times New Roman" panose="02020603050405020304" pitchFamily="18" charset="0"/>
                        </a:rPr>
                        <a:t>Kiểu câu</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Câu kể</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Câu hỏi</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solidFill>
                  </a:tcPr>
                </a:tc>
                <a:extLst>
                  <a:ext uri="{0D108BD9-81ED-4DB2-BD59-A6C34878D82A}">
                    <a16:rowId xmlns="" xmlns:a16="http://schemas.microsoft.com/office/drawing/2014/main" val="3695509604"/>
                  </a:ext>
                </a:extLst>
              </a:tr>
              <a:tr h="830176">
                <a:tc rowSpan="2">
                  <a:txBody>
                    <a:bodyPr/>
                    <a:lstStyle/>
                    <a:p>
                      <a:pPr algn="ctr"/>
                      <a:r>
                        <a:rPr lang="en-US" sz="2800" b="1">
                          <a:solidFill>
                            <a:schemeClr val="tx1"/>
                          </a:solidFill>
                          <a:latin typeface="Times New Roman" panose="02020603050405020304" pitchFamily="18" charset="0"/>
                          <a:cs typeface="Times New Roman" panose="02020603050405020304" pitchFamily="18" charset="0"/>
                        </a:rPr>
                        <a:t>Lí do</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 xmlns:a16="http://schemas.microsoft.com/office/drawing/2014/main" val="437231645"/>
                  </a:ext>
                </a:extLst>
              </a:tr>
              <a:tr h="830176">
                <a:tc vMerge="1">
                  <a:txBody>
                    <a:bodyPr/>
                    <a:lstStyle/>
                    <a:p>
                      <a:pPr algn="ctr"/>
                      <a:endParaRPr lang="en-US" sz="2800" b="1">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 xmlns:a16="http://schemas.microsoft.com/office/drawing/2014/main" val="3744263242"/>
                  </a:ext>
                </a:extLst>
              </a:tr>
            </a:tbl>
          </a:graphicData>
        </a:graphic>
      </p:graphicFrame>
      <p:sp>
        <p:nvSpPr>
          <p:cNvPr id="2" name="Rectangle 1"/>
          <p:cNvSpPr/>
          <p:nvPr/>
        </p:nvSpPr>
        <p:spPr>
          <a:xfrm>
            <a:off x="3794919" y="914400"/>
            <a:ext cx="6959253" cy="707886"/>
          </a:xfrm>
          <a:prstGeom prst="rect">
            <a:avLst/>
          </a:prstGeom>
        </p:spPr>
        <p:txBody>
          <a:bodyPr wrap="square">
            <a:spAutoFit/>
          </a:bodyPr>
          <a:lstStyle/>
          <a:p>
            <a:r>
              <a:rPr lang="en-US" sz="3200" b="1" u="sng">
                <a:solidFill>
                  <a:srgbClr val="FF0000"/>
                </a:solidFill>
                <a:latin typeface="Times New Roman" pitchFamily="18" charset="0"/>
                <a:cs typeface="Times New Roman" pitchFamily="18" charset="0"/>
              </a:rPr>
              <a:t>Luyện từ và câu</a:t>
            </a:r>
            <a:r>
              <a:rPr lang="en-US" sz="3200" b="1">
                <a:solidFill>
                  <a:srgbClr val="FF0066"/>
                </a:solidFill>
                <a:latin typeface="Times New Roman" pitchFamily="18" charset="0"/>
                <a:cs typeface="Times New Roman" pitchFamily="18" charset="0"/>
              </a:rPr>
              <a:t>: </a:t>
            </a:r>
            <a:r>
              <a:rPr lang="en-US" sz="4000" b="1">
                <a:solidFill>
                  <a:srgbClr val="FF0066"/>
                </a:solidFill>
                <a:latin typeface="Times New Roman" pitchFamily="18" charset="0"/>
                <a:cs typeface="Times New Roman" pitchFamily="18" charset="0"/>
              </a:rPr>
              <a:t>Luyện tập tuần 7</a:t>
            </a:r>
            <a:endParaRPr lang="en-US" sz="4000" b="1">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345000539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17134" y="149573"/>
            <a:ext cx="7064755" cy="1117345"/>
            <a:chOff x="4539228" y="210532"/>
            <a:chExt cx="6945552" cy="1117345"/>
          </a:xfrm>
        </p:grpSpPr>
        <p:sp>
          <p:nvSpPr>
            <p:cNvPr id="17" name="TextBox 16"/>
            <p:cNvSpPr txBox="1"/>
            <p:nvPr/>
          </p:nvSpPr>
          <p:spPr>
            <a:xfrm>
              <a:off x="4539228" y="210532"/>
              <a:ext cx="6945552"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 Bảy ngày 08 tháng 10 năm 2022</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81614" cy="584775"/>
            </a:xfrm>
            <a:prstGeom prst="rect">
              <a:avLst/>
            </a:prstGeom>
            <a:noFill/>
          </p:spPr>
          <p:txBody>
            <a:bodyPr wrap="none" rtlCol="0">
              <a:spAutoFit/>
            </a:bodyPr>
            <a:lstStyle/>
            <a:p>
              <a:endParaRPr lang="en-US" sz="3200" b="1">
                <a:solidFill>
                  <a:srgbClr val="FF0066"/>
                </a:solidFill>
                <a:latin typeface="Times New Roman" pitchFamily="18" charset="0"/>
                <a:cs typeface="Times New Roman" pitchFamily="18" charset="0"/>
              </a:endParaRPr>
            </a:p>
          </p:txBody>
        </p:sp>
      </p:grpSp>
      <p:sp>
        <p:nvSpPr>
          <p:cNvPr id="12" name="Rectangle 11"/>
          <p:cNvSpPr/>
          <p:nvPr/>
        </p:nvSpPr>
        <p:spPr>
          <a:xfrm>
            <a:off x="1508919" y="2438400"/>
            <a:ext cx="14478000" cy="677108"/>
          </a:xfrm>
          <a:prstGeom prst="rect">
            <a:avLst/>
          </a:prstGeom>
        </p:spPr>
        <p:txBody>
          <a:bodyPr wrap="square">
            <a:spAutoFit/>
          </a:bodyPr>
          <a:lstStyle/>
          <a:p>
            <a:pPr algn="just"/>
            <a:r>
              <a:rPr lang="vi-VN" sz="3800" b="1" u="sng" smtClean="0">
                <a:solidFill>
                  <a:srgbClr val="0000CC"/>
                </a:solidFill>
                <a:latin typeface="Times New Roman" pitchFamily="18" charset="0"/>
                <a:cs typeface="Times New Roman" pitchFamily="18" charset="0"/>
              </a:rPr>
              <a:t>Bài 3</a:t>
            </a:r>
            <a:r>
              <a:rPr lang="vi-VN" sz="3800" b="1" smtClean="0">
                <a:solidFill>
                  <a:srgbClr val="0000CC"/>
                </a:solidFill>
                <a:latin typeface="Times New Roman" pitchFamily="18" charset="0"/>
                <a:cs typeface="Times New Roman" pitchFamily="18" charset="0"/>
              </a:rPr>
              <a:t>: Xếp các câu dưới đây vào nhóm thích hợp</a:t>
            </a:r>
            <a:r>
              <a:rPr lang="en-US" sz="3800" b="1" smtClean="0">
                <a:solidFill>
                  <a:srgbClr val="0000CC"/>
                </a:solidFill>
                <a:latin typeface="Times New Roman" pitchFamily="18" charset="0"/>
                <a:cs typeface="Times New Roman" pitchFamily="18" charset="0"/>
              </a:rPr>
              <a:t> </a:t>
            </a:r>
            <a:r>
              <a:rPr lang="vi-VN" sz="3800" b="1" smtClean="0">
                <a:solidFill>
                  <a:srgbClr val="0000CC"/>
                </a:solidFill>
                <a:latin typeface="Times New Roman" pitchFamily="18" charset="0"/>
                <a:cs typeface="Times New Roman" pitchFamily="18" charset="0"/>
              </a:rPr>
              <a:t>và nêu lý do</a:t>
            </a:r>
            <a:r>
              <a:rPr lang="en-US" sz="3800" b="1" smtClean="0">
                <a:solidFill>
                  <a:srgbClr val="0000CC"/>
                </a:solidFill>
                <a:latin typeface="Times New Roman" pitchFamily="18" charset="0"/>
                <a:cs typeface="Times New Roman" pitchFamily="18" charset="0"/>
              </a:rPr>
              <a:t>:</a:t>
            </a:r>
          </a:p>
        </p:txBody>
      </p:sp>
      <p:graphicFrame>
        <p:nvGraphicFramePr>
          <p:cNvPr id="5" name="Table 5">
            <a:extLst>
              <a:ext uri="{FF2B5EF4-FFF2-40B4-BE49-F238E27FC236}">
                <a16:creationId xmlns="" xmlns:a16="http://schemas.microsoft.com/office/drawing/2014/main" id="{C3F09B13-9DCB-D0F9-29FB-2DE8FD93BADC}"/>
              </a:ext>
            </a:extLst>
          </p:cNvPr>
          <p:cNvGraphicFramePr>
            <a:graphicFrameLocks noGrp="1"/>
          </p:cNvGraphicFramePr>
          <p:nvPr>
            <p:extLst>
              <p:ext uri="{D42A27DB-BD31-4B8C-83A1-F6EECF244321}">
                <p14:modId xmlns:p14="http://schemas.microsoft.com/office/powerpoint/2010/main" val="3976700479"/>
              </p:ext>
            </p:extLst>
          </p:nvPr>
        </p:nvGraphicFramePr>
        <p:xfrm>
          <a:off x="899319" y="3444861"/>
          <a:ext cx="14782801" cy="5241939"/>
        </p:xfrm>
        <a:graphic>
          <a:graphicData uri="http://schemas.openxmlformats.org/drawingml/2006/table">
            <a:tbl>
              <a:tblPr firstRow="1" bandRow="1">
                <a:tableStyleId>{5C22544A-7EE6-4342-B048-85BDC9FD1C3A}</a:tableStyleId>
              </a:tblPr>
              <a:tblGrid>
                <a:gridCol w="2041228">
                  <a:extLst>
                    <a:ext uri="{9D8B030D-6E8A-4147-A177-3AD203B41FA5}">
                      <a16:colId xmlns="" xmlns:a16="http://schemas.microsoft.com/office/drawing/2014/main" val="2587329923"/>
                    </a:ext>
                  </a:extLst>
                </a:gridCol>
                <a:gridCol w="6494092">
                  <a:extLst>
                    <a:ext uri="{9D8B030D-6E8A-4147-A177-3AD203B41FA5}">
                      <a16:colId xmlns="" xmlns:a16="http://schemas.microsoft.com/office/drawing/2014/main" val="2600027368"/>
                    </a:ext>
                  </a:extLst>
                </a:gridCol>
                <a:gridCol w="6247481">
                  <a:extLst>
                    <a:ext uri="{9D8B030D-6E8A-4147-A177-3AD203B41FA5}">
                      <a16:colId xmlns="" xmlns:a16="http://schemas.microsoft.com/office/drawing/2014/main" val="2500088133"/>
                    </a:ext>
                  </a:extLst>
                </a:gridCol>
              </a:tblGrid>
              <a:tr h="872292">
                <a:tc>
                  <a:txBody>
                    <a:bodyPr/>
                    <a:lstStyle/>
                    <a:p>
                      <a:pPr algn="ctr"/>
                      <a:r>
                        <a:rPr lang="en-US" sz="2800">
                          <a:solidFill>
                            <a:srgbClr val="0000FF"/>
                          </a:solidFill>
                          <a:latin typeface="Times New Roman" panose="02020603050405020304" pitchFamily="18" charset="0"/>
                          <a:cs typeface="Times New Roman" panose="02020603050405020304" pitchFamily="18" charset="0"/>
                        </a:rPr>
                        <a:t>Kiểu câu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2800">
                          <a:solidFill>
                            <a:srgbClr val="0000FF"/>
                          </a:solidFill>
                          <a:latin typeface="Times New Roman" panose="02020603050405020304" pitchFamily="18" charset="0"/>
                          <a:cs typeface="Times New Roman" panose="02020603050405020304" pitchFamily="18" charset="0"/>
                        </a:rPr>
                        <a:t>Câu kể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2800">
                          <a:solidFill>
                            <a:srgbClr val="0000FF"/>
                          </a:solidFill>
                          <a:latin typeface="Times New Roman" panose="02020603050405020304" pitchFamily="18" charset="0"/>
                          <a:cs typeface="Times New Roman" panose="02020603050405020304" pitchFamily="18" charset="0"/>
                        </a:rPr>
                        <a:t>Câu hỏi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 xmlns:a16="http://schemas.microsoft.com/office/drawing/2014/main" val="3695509604"/>
                  </a:ext>
                </a:extLst>
              </a:tr>
              <a:tr h="2007447">
                <a:tc rowSpan="2">
                  <a:txBody>
                    <a:bodyPr/>
                    <a:lstStyle/>
                    <a:p>
                      <a:pPr algn="ctr"/>
                      <a:r>
                        <a:rPr lang="en-US" sz="2800" b="1">
                          <a:solidFill>
                            <a:srgbClr val="0000FF"/>
                          </a:solidFill>
                          <a:latin typeface="Times New Roman" panose="02020603050405020304" pitchFamily="18" charset="0"/>
                          <a:cs typeface="Times New Roman" panose="02020603050405020304" pitchFamily="18" charset="0"/>
                        </a:rPr>
                        <a:t>Lí 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3600">
                        <a:solidFill>
                          <a:srgbClr val="FF33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3600">
                        <a:solidFill>
                          <a:srgbClr val="FF33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37231645"/>
                  </a:ext>
                </a:extLst>
              </a:tr>
              <a:tr h="2362200">
                <a:tc vMerge="1">
                  <a:txBody>
                    <a:bodyPr/>
                    <a:lstStyle/>
                    <a:p>
                      <a:pPr algn="ctr"/>
                      <a:endParaRPr lang="en-US" sz="2800" b="1">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3600">
                        <a:solidFill>
                          <a:srgbClr val="FF33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3600">
                        <a:solidFill>
                          <a:srgbClr val="FF33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44263242"/>
                  </a:ext>
                </a:extLst>
              </a:tr>
            </a:tbl>
          </a:graphicData>
        </a:graphic>
      </p:graphicFrame>
      <p:sp>
        <p:nvSpPr>
          <p:cNvPr id="2" name="Rectangle 1"/>
          <p:cNvSpPr/>
          <p:nvPr/>
        </p:nvSpPr>
        <p:spPr>
          <a:xfrm>
            <a:off x="2973515" y="4419600"/>
            <a:ext cx="6400738" cy="1754326"/>
          </a:xfrm>
          <a:prstGeom prst="rect">
            <a:avLst/>
          </a:prstGeom>
        </p:spPr>
        <p:txBody>
          <a:bodyPr wrap="square">
            <a:spAutoFit/>
          </a:bodyPr>
          <a:lstStyle/>
          <a:p>
            <a:pPr algn="just"/>
            <a:r>
              <a:rPr lang="nl-NL" sz="3600" b="1" i="1">
                <a:solidFill>
                  <a:srgbClr val="FF3399"/>
                </a:solidFill>
                <a:latin typeface="Times New Roman" panose="02020603050405020304" pitchFamily="18" charset="0"/>
                <a:cs typeface="Times New Roman" panose="02020603050405020304" pitchFamily="18" charset="0"/>
              </a:rPr>
              <a:t>b. Bút nâu là một người bạn tốt.</a:t>
            </a:r>
            <a:endParaRPr lang="en-US" sz="3600" b="1">
              <a:solidFill>
                <a:srgbClr val="FF3399"/>
              </a:solidFill>
              <a:latin typeface="Times New Roman" panose="02020603050405020304" pitchFamily="18" charset="0"/>
              <a:cs typeface="Times New Roman" panose="02020603050405020304" pitchFamily="18" charset="0"/>
            </a:endParaRPr>
          </a:p>
          <a:p>
            <a:pPr algn="just"/>
            <a:r>
              <a:rPr lang="nl-NL" sz="3600" b="1" i="1">
                <a:solidFill>
                  <a:srgbClr val="FF3399"/>
                </a:solidFill>
                <a:latin typeface="Times New Roman" panose="02020603050405020304" pitchFamily="18" charset="0"/>
                <a:cs typeface="Times New Roman" panose="02020603050405020304" pitchFamily="18" charset="0"/>
              </a:rPr>
              <a:t>c. Bút nâu nhảy với  bút vàng, lắng nghe ước mơ của bút tím.</a:t>
            </a:r>
            <a:endParaRPr lang="en-US" sz="3600" b="1"/>
          </a:p>
        </p:txBody>
      </p:sp>
      <p:sp>
        <p:nvSpPr>
          <p:cNvPr id="3" name="Rectangle 2"/>
          <p:cNvSpPr/>
          <p:nvPr/>
        </p:nvSpPr>
        <p:spPr>
          <a:xfrm>
            <a:off x="2973515" y="6477000"/>
            <a:ext cx="6400738" cy="1754326"/>
          </a:xfrm>
          <a:prstGeom prst="rect">
            <a:avLst/>
          </a:prstGeom>
        </p:spPr>
        <p:txBody>
          <a:bodyPr wrap="square">
            <a:spAutoFit/>
          </a:bodyPr>
          <a:lstStyle/>
          <a:p>
            <a:pPr algn="just"/>
            <a:r>
              <a:rPr lang="nl-NL" sz="3600" b="1" i="1">
                <a:solidFill>
                  <a:srgbClr val="FF3399"/>
                </a:solidFill>
                <a:latin typeface="Times New Roman" panose="02020603050405020304" pitchFamily="18" charset="0"/>
                <a:cs typeface="Times New Roman" panose="02020603050405020304" pitchFamily="18" charset="0"/>
              </a:rPr>
              <a:t>- Nội dung câu: giới thiệu (câu b), nêu </a:t>
            </a:r>
            <a:r>
              <a:rPr lang="en-US" sz="3600" b="1" i="1">
                <a:solidFill>
                  <a:srgbClr val="FF3399"/>
                </a:solidFill>
                <a:latin typeface="Times New Roman" panose="02020603050405020304" pitchFamily="18" charset="0"/>
                <a:cs typeface="Times New Roman" panose="02020603050405020304" pitchFamily="18" charset="0"/>
              </a:rPr>
              <a:t>hoạt động </a:t>
            </a:r>
            <a:r>
              <a:rPr lang="en-US" sz="3600" b="1" i="1" smtClean="0">
                <a:solidFill>
                  <a:srgbClr val="FF3399"/>
                </a:solidFill>
                <a:latin typeface="Times New Roman" panose="02020603050405020304" pitchFamily="18" charset="0"/>
                <a:cs typeface="Times New Roman" panose="02020603050405020304" pitchFamily="18" charset="0"/>
              </a:rPr>
              <a:t>(câu </a:t>
            </a:r>
            <a:r>
              <a:rPr lang="en-US" sz="3600" b="1" i="1">
                <a:solidFill>
                  <a:srgbClr val="FF3399"/>
                </a:solidFill>
                <a:latin typeface="Times New Roman" panose="02020603050405020304" pitchFamily="18" charset="0"/>
                <a:cs typeface="Times New Roman" panose="02020603050405020304" pitchFamily="18" charset="0"/>
              </a:rPr>
              <a:t>c)</a:t>
            </a:r>
            <a:endParaRPr lang="en-US" sz="3600" b="1">
              <a:solidFill>
                <a:srgbClr val="FF3399"/>
              </a:solidFill>
              <a:latin typeface="Times New Roman" panose="02020603050405020304" pitchFamily="18" charset="0"/>
              <a:cs typeface="Times New Roman" panose="02020603050405020304" pitchFamily="18" charset="0"/>
            </a:endParaRPr>
          </a:p>
          <a:p>
            <a:pPr algn="just"/>
            <a:r>
              <a:rPr lang="nl-NL" sz="3600" b="1" i="1" smtClean="0">
                <a:solidFill>
                  <a:srgbClr val="FF3399"/>
                </a:solidFill>
                <a:latin typeface="Times New Roman" panose="02020603050405020304" pitchFamily="18" charset="0"/>
                <a:cs typeface="Times New Roman" panose="02020603050405020304" pitchFamily="18" charset="0"/>
              </a:rPr>
              <a:t>- Cuối </a:t>
            </a:r>
            <a:r>
              <a:rPr lang="nl-NL" sz="3600" b="1" i="1">
                <a:solidFill>
                  <a:srgbClr val="FF3399"/>
                </a:solidFill>
                <a:latin typeface="Times New Roman" panose="02020603050405020304" pitchFamily="18" charset="0"/>
                <a:cs typeface="Times New Roman" panose="02020603050405020304" pitchFamily="18" charset="0"/>
              </a:rPr>
              <a:t>câu có dấu chấm</a:t>
            </a:r>
            <a:endParaRPr lang="en-US" sz="3600" b="1"/>
          </a:p>
        </p:txBody>
      </p:sp>
      <p:sp>
        <p:nvSpPr>
          <p:cNvPr id="4" name="Rectangle 3"/>
          <p:cNvSpPr/>
          <p:nvPr/>
        </p:nvSpPr>
        <p:spPr>
          <a:xfrm>
            <a:off x="9501981" y="4373433"/>
            <a:ext cx="6027737" cy="1754326"/>
          </a:xfrm>
          <a:prstGeom prst="rect">
            <a:avLst/>
          </a:prstGeom>
        </p:spPr>
        <p:txBody>
          <a:bodyPr wrap="square">
            <a:spAutoFit/>
          </a:bodyPr>
          <a:lstStyle/>
          <a:p>
            <a:pPr algn="just"/>
            <a:r>
              <a:rPr lang="nl-NL" sz="3600" b="1" i="1">
                <a:solidFill>
                  <a:srgbClr val="FF3399"/>
                </a:solidFill>
                <a:latin typeface="Times New Roman" panose="02020603050405020304" pitchFamily="18" charset="0"/>
                <a:cs typeface="Times New Roman" panose="02020603050405020304" pitchFamily="18" charset="0"/>
              </a:rPr>
              <a:t>a. Bút nâu trông như thế nào?</a:t>
            </a:r>
            <a:endParaRPr lang="en-US" sz="3600" b="1">
              <a:solidFill>
                <a:srgbClr val="FF3399"/>
              </a:solidFill>
              <a:latin typeface="Times New Roman" panose="02020603050405020304" pitchFamily="18" charset="0"/>
              <a:cs typeface="Times New Roman" panose="02020603050405020304" pitchFamily="18" charset="0"/>
            </a:endParaRPr>
          </a:p>
          <a:p>
            <a:pPr algn="just"/>
            <a:r>
              <a:rPr lang="nl-NL" sz="3600" b="1" i="1">
                <a:solidFill>
                  <a:srgbClr val="FF3399"/>
                </a:solidFill>
                <a:latin typeface="Times New Roman" panose="02020603050405020304" pitchFamily="18" charset="0"/>
                <a:cs typeface="Times New Roman" panose="02020603050405020304" pitchFamily="18" charset="0"/>
              </a:rPr>
              <a:t>d. Bút nâu gắn bút đỏ vào bên cạnh mình để làm gì?</a:t>
            </a:r>
            <a:endParaRPr lang="en-US" sz="3600" b="1"/>
          </a:p>
        </p:txBody>
      </p:sp>
      <p:sp>
        <p:nvSpPr>
          <p:cNvPr id="6" name="Rectangle 5"/>
          <p:cNvSpPr/>
          <p:nvPr/>
        </p:nvSpPr>
        <p:spPr>
          <a:xfrm>
            <a:off x="9501981" y="6302276"/>
            <a:ext cx="6027737" cy="2308324"/>
          </a:xfrm>
          <a:prstGeom prst="rect">
            <a:avLst/>
          </a:prstGeom>
        </p:spPr>
        <p:txBody>
          <a:bodyPr wrap="square">
            <a:spAutoFit/>
          </a:bodyPr>
          <a:lstStyle/>
          <a:p>
            <a:pPr algn="just"/>
            <a:r>
              <a:rPr lang="en-US" sz="3600" b="1" i="1">
                <a:solidFill>
                  <a:srgbClr val="FF3399"/>
                </a:solidFill>
                <a:latin typeface="Times New Roman" panose="02020603050405020304" pitchFamily="18" charset="0"/>
                <a:cs typeface="Times New Roman" panose="02020603050405020304" pitchFamily="18" charset="0"/>
              </a:rPr>
              <a:t>- Nội dung câu: hỏi (câu có chứa các từ để hỏi: như thế nào, để làm gì)</a:t>
            </a:r>
            <a:endParaRPr lang="en-US" sz="3600" b="1">
              <a:solidFill>
                <a:srgbClr val="FF3399"/>
              </a:solidFill>
              <a:latin typeface="Times New Roman" panose="02020603050405020304" pitchFamily="18" charset="0"/>
              <a:cs typeface="Times New Roman" panose="02020603050405020304" pitchFamily="18" charset="0"/>
            </a:endParaRPr>
          </a:p>
          <a:p>
            <a:pPr algn="just"/>
            <a:r>
              <a:rPr lang="nl-NL" sz="3600" b="1" i="1">
                <a:solidFill>
                  <a:srgbClr val="FF3399"/>
                </a:solidFill>
                <a:latin typeface="Times New Roman" panose="02020603050405020304" pitchFamily="18" charset="0"/>
                <a:cs typeface="Times New Roman" panose="02020603050405020304" pitchFamily="18" charset="0"/>
              </a:rPr>
              <a:t>- Cuối câu có dấu chấm hỏi.</a:t>
            </a:r>
            <a:endParaRPr lang="en-US" sz="3600" b="1"/>
          </a:p>
        </p:txBody>
      </p:sp>
      <p:sp>
        <p:nvSpPr>
          <p:cNvPr id="7" name="Rectangle 6"/>
          <p:cNvSpPr/>
          <p:nvPr/>
        </p:nvSpPr>
        <p:spPr>
          <a:xfrm>
            <a:off x="3185319" y="974530"/>
            <a:ext cx="7239000" cy="707886"/>
          </a:xfrm>
          <a:prstGeom prst="rect">
            <a:avLst/>
          </a:prstGeom>
        </p:spPr>
        <p:txBody>
          <a:bodyPr wrap="square">
            <a:spAutoFit/>
          </a:bodyPr>
          <a:lstStyle/>
          <a:p>
            <a:r>
              <a:rPr lang="en-US" sz="3200" b="1" u="sng">
                <a:solidFill>
                  <a:srgbClr val="FF0000"/>
                </a:solidFill>
                <a:latin typeface="Times New Roman" pitchFamily="18" charset="0"/>
                <a:cs typeface="Times New Roman" pitchFamily="18" charset="0"/>
              </a:rPr>
              <a:t>Luyện từ và câu</a:t>
            </a:r>
            <a:r>
              <a:rPr lang="en-US" sz="3200" b="1">
                <a:solidFill>
                  <a:srgbClr val="FF0066"/>
                </a:solidFill>
                <a:latin typeface="Times New Roman" pitchFamily="18" charset="0"/>
                <a:cs typeface="Times New Roman" pitchFamily="18" charset="0"/>
              </a:rPr>
              <a:t>: </a:t>
            </a:r>
            <a:r>
              <a:rPr lang="en-US" sz="4000" b="1">
                <a:solidFill>
                  <a:srgbClr val="FF0066"/>
                </a:solidFill>
                <a:latin typeface="Times New Roman" pitchFamily="18" charset="0"/>
                <a:cs typeface="Times New Roman" pitchFamily="18" charset="0"/>
              </a:rPr>
              <a:t>Luyện tập tuần 7</a:t>
            </a:r>
            <a:endParaRPr lang="en-US" sz="4000" b="1">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50224239"/>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17134" y="149573"/>
            <a:ext cx="7064755" cy="1117345"/>
            <a:chOff x="4539228" y="210532"/>
            <a:chExt cx="6945552" cy="1117345"/>
          </a:xfrm>
        </p:grpSpPr>
        <p:sp>
          <p:nvSpPr>
            <p:cNvPr id="17" name="TextBox 16"/>
            <p:cNvSpPr txBox="1"/>
            <p:nvPr/>
          </p:nvSpPr>
          <p:spPr>
            <a:xfrm>
              <a:off x="4539228" y="210532"/>
              <a:ext cx="6945552"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 Bảy ngày 08 tháng10 năm 2022</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81614" cy="584775"/>
            </a:xfrm>
            <a:prstGeom prst="rect">
              <a:avLst/>
            </a:prstGeom>
            <a:noFill/>
          </p:spPr>
          <p:txBody>
            <a:bodyPr wrap="none" rtlCol="0">
              <a:spAutoFit/>
            </a:bodyPr>
            <a:lstStyle/>
            <a:p>
              <a:endParaRPr lang="en-US" sz="3200" b="1">
                <a:solidFill>
                  <a:srgbClr val="FF0066"/>
                </a:solidFill>
                <a:latin typeface="Times New Roman" pitchFamily="18" charset="0"/>
                <a:cs typeface="Times New Roman" pitchFamily="18" charset="0"/>
              </a:endParaRPr>
            </a:p>
          </p:txBody>
        </p:sp>
      </p:grpSp>
      <p:sp>
        <p:nvSpPr>
          <p:cNvPr id="12" name="Rectangle 11"/>
          <p:cNvSpPr/>
          <p:nvPr/>
        </p:nvSpPr>
        <p:spPr>
          <a:xfrm>
            <a:off x="1508919" y="2514600"/>
            <a:ext cx="13966284" cy="1261884"/>
          </a:xfrm>
          <a:prstGeom prst="rect">
            <a:avLst/>
          </a:prstGeom>
        </p:spPr>
        <p:txBody>
          <a:bodyPr wrap="square">
            <a:spAutoFit/>
          </a:bodyPr>
          <a:lstStyle/>
          <a:p>
            <a:pPr algn="just"/>
            <a:r>
              <a:rPr lang="en-US" sz="3800" b="1" u="sng">
                <a:solidFill>
                  <a:srgbClr val="0000CC"/>
                </a:solidFill>
                <a:latin typeface="Times New Roman" pitchFamily="18" charset="0"/>
                <a:cs typeface="Times New Roman" pitchFamily="18" charset="0"/>
              </a:rPr>
              <a:t>Bài 4</a:t>
            </a:r>
            <a:r>
              <a:rPr lang="en-US" sz="3800" b="1">
                <a:solidFill>
                  <a:srgbClr val="0000CC"/>
                </a:solidFill>
                <a:latin typeface="Times New Roman" pitchFamily="18" charset="0"/>
                <a:cs typeface="Times New Roman" pitchFamily="18" charset="0"/>
              </a:rPr>
              <a:t>: Tìm dấu </a:t>
            </a:r>
            <a:r>
              <a:rPr lang="en-US" sz="3800" b="1" smtClean="0">
                <a:solidFill>
                  <a:srgbClr val="0000CC"/>
                </a:solidFill>
                <a:latin typeface="Times New Roman" pitchFamily="18" charset="0"/>
                <a:cs typeface="Times New Roman" pitchFamily="18" charset="0"/>
              </a:rPr>
              <a:t>câu (</a:t>
            </a:r>
            <a:r>
              <a:rPr lang="en-US" sz="3800" b="1" smtClean="0">
                <a:solidFill>
                  <a:srgbClr val="0000CC"/>
                </a:solidFill>
                <a:latin typeface="Times New Roman" pitchFamily="18" charset="0"/>
                <a:cs typeface="Times New Roman" pitchFamily="18" charset="0"/>
              </a:rPr>
              <a:t>dấu chấm, dấu chấm hỏi, dấu chấm than) thay cho ô vuông </a:t>
            </a:r>
            <a:r>
              <a:rPr lang="en-US" sz="3800" b="1" smtClean="0">
                <a:solidFill>
                  <a:srgbClr val="0000CC"/>
                </a:solidFill>
                <a:latin typeface="Times New Roman" pitchFamily="18" charset="0"/>
                <a:cs typeface="Times New Roman" pitchFamily="18" charset="0"/>
              </a:rPr>
              <a:t>.( Làm việc theo nhóm)</a:t>
            </a:r>
            <a:endParaRPr lang="en-US" sz="3800" b="1">
              <a:solidFill>
                <a:srgbClr val="0000CC"/>
              </a:solidFill>
              <a:latin typeface="Times New Roman" pitchFamily="18" charset="0"/>
              <a:cs typeface="Times New Roman" pitchFamily="18" charset="0"/>
            </a:endParaRPr>
          </a:p>
        </p:txBody>
      </p:sp>
      <p:sp>
        <p:nvSpPr>
          <p:cNvPr id="22" name="TextBox 21">
            <a:extLst>
              <a:ext uri="{FF2B5EF4-FFF2-40B4-BE49-F238E27FC236}">
                <a16:creationId xmlns="" xmlns:a16="http://schemas.microsoft.com/office/drawing/2014/main" id="{E9E07013-3840-D826-8F80-B693D46EF5C8}"/>
              </a:ext>
            </a:extLst>
          </p:cNvPr>
          <p:cNvSpPr txBox="1"/>
          <p:nvPr/>
        </p:nvSpPr>
        <p:spPr>
          <a:xfrm>
            <a:off x="808663" y="3683507"/>
            <a:ext cx="14630400" cy="3970318"/>
          </a:xfrm>
          <a:prstGeom prst="rect">
            <a:avLst/>
          </a:prstGeom>
          <a:noFill/>
        </p:spPr>
        <p:txBody>
          <a:bodyPr wrap="square">
            <a:spAutoFit/>
          </a:bodyPr>
          <a:lstStyle/>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Mình là thành viên mới của lớp 3A</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 </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Mình vừa chuyển từ trường khác đến</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 Bạn ấy vui vẻ giới thiệu:</a:t>
            </a: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Tớ </a:t>
            </a:r>
            <a:r>
              <a:rPr lang="vi-VN" sz="3600" b="1">
                <a:solidFill>
                  <a:srgbClr val="0000FF"/>
                </a:solidFill>
                <a:latin typeface="Times New Roman" panose="02020603050405020304" pitchFamily="18" charset="0"/>
                <a:cs typeface="Times New Roman" panose="02020603050405020304" pitchFamily="18" charset="0"/>
              </a:rPr>
              <a:t>tên là Tuệ Minh</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 Tớ thích chơi cờ vua và múa ba lê</a:t>
            </a:r>
            <a:r>
              <a:rPr lang="en-US" sz="3600" b="1">
                <a:solidFill>
                  <a:srgbClr val="0000FF"/>
                </a:solidFill>
                <a:latin typeface="Times New Roman" panose="02020603050405020304" pitchFamily="18" charset="0"/>
                <a:cs typeface="Times New Roman" panose="02020603050405020304" pitchFamily="18" charset="0"/>
              </a:rPr>
              <a:t> </a:t>
            </a:r>
            <a:endParaRPr lang="vi-VN" sz="3600" b="1">
              <a:solidFill>
                <a:srgbClr val="0000FF"/>
              </a:solidFill>
              <a:latin typeface="Times New Roman" panose="02020603050405020304" pitchFamily="18" charset="0"/>
              <a:cs typeface="Times New Roman" panose="02020603050405020304" pitchFamily="18" charset="0"/>
            </a:endParaRP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Các </a:t>
            </a:r>
            <a:r>
              <a:rPr lang="vi-VN" sz="3600" b="1">
                <a:solidFill>
                  <a:srgbClr val="0000FF"/>
                </a:solidFill>
                <a:latin typeface="Times New Roman" panose="02020603050405020304" pitchFamily="18" charset="0"/>
                <a:cs typeface="Times New Roman" panose="02020603050405020304" pitchFamily="18" charset="0"/>
              </a:rPr>
              <a:t>bạn xôn </a:t>
            </a:r>
            <a:r>
              <a:rPr lang="vi-VN" sz="3600" b="1" smtClean="0">
                <a:solidFill>
                  <a:srgbClr val="0000FF"/>
                </a:solidFill>
                <a:latin typeface="Times New Roman" panose="02020603050405020304" pitchFamily="18" charset="0"/>
                <a:cs typeface="Times New Roman" panose="02020603050405020304" pitchFamily="18" charset="0"/>
              </a:rPr>
              <a:t>xao:</a:t>
            </a:r>
            <a:endParaRPr lang="vi-VN" sz="3600" b="1">
              <a:solidFill>
                <a:srgbClr val="0000FF"/>
              </a:solidFill>
              <a:latin typeface="Times New Roman" panose="02020603050405020304" pitchFamily="18" charset="0"/>
              <a:cs typeface="Times New Roman" panose="02020603050405020304" pitchFamily="18" charset="0"/>
            </a:endParaRP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Tên </a:t>
            </a:r>
            <a:r>
              <a:rPr lang="vi-VN" sz="3600" b="1">
                <a:solidFill>
                  <a:srgbClr val="0000FF"/>
                </a:solidFill>
                <a:latin typeface="Times New Roman" panose="02020603050405020304" pitchFamily="18" charset="0"/>
                <a:cs typeface="Times New Roman" panose="02020603050405020304" pitchFamily="18" charset="0"/>
              </a:rPr>
              <a:t>của cậu đẹp quá </a:t>
            </a: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Tớ </a:t>
            </a:r>
            <a:r>
              <a:rPr lang="vi-VN" sz="3600" b="1">
                <a:solidFill>
                  <a:srgbClr val="0000FF"/>
                </a:solidFill>
                <a:latin typeface="Times New Roman" panose="02020603050405020304" pitchFamily="18" charset="0"/>
                <a:cs typeface="Times New Roman" panose="02020603050405020304" pitchFamily="18" charset="0"/>
              </a:rPr>
              <a:t>cũng thích chơi cờ vua lắm </a:t>
            </a: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Cậu </a:t>
            </a:r>
            <a:r>
              <a:rPr lang="vi-VN" sz="3600" b="1">
                <a:solidFill>
                  <a:srgbClr val="0000FF"/>
                </a:solidFill>
                <a:latin typeface="Times New Roman" panose="02020603050405020304" pitchFamily="18" charset="0"/>
                <a:cs typeface="Times New Roman" panose="02020603050405020304" pitchFamily="18" charset="0"/>
              </a:rPr>
              <a:t>có muốn tham gia vào câu lạc bộ cờ vua cùng chúng tớ không </a:t>
            </a:r>
          </a:p>
        </p:txBody>
      </p:sp>
      <p:sp>
        <p:nvSpPr>
          <p:cNvPr id="4" name="Rectangle 3">
            <a:extLst>
              <a:ext uri="{FF2B5EF4-FFF2-40B4-BE49-F238E27FC236}">
                <a16:creationId xmlns="" xmlns:a16="http://schemas.microsoft.com/office/drawing/2014/main" id="{3B1E7489-9849-6C46-99C9-8186905FAEF8}"/>
              </a:ext>
            </a:extLst>
          </p:cNvPr>
          <p:cNvSpPr/>
          <p:nvPr/>
        </p:nvSpPr>
        <p:spPr>
          <a:xfrm>
            <a:off x="8214519" y="3835569"/>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7682B8AF-9CE3-C3E4-2DF0-9D1A9E1F985A}"/>
              </a:ext>
            </a:extLst>
          </p:cNvPr>
          <p:cNvSpPr/>
          <p:nvPr/>
        </p:nvSpPr>
        <p:spPr>
          <a:xfrm>
            <a:off x="1693354" y="4407069"/>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7E9FC608-B9BD-EBAF-711F-5D6D902BECA7}"/>
              </a:ext>
            </a:extLst>
          </p:cNvPr>
          <p:cNvSpPr/>
          <p:nvPr/>
        </p:nvSpPr>
        <p:spPr>
          <a:xfrm>
            <a:off x="5852319" y="4902031"/>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0121889D-43AC-1996-1A25-BFC201210B31}"/>
              </a:ext>
            </a:extLst>
          </p:cNvPr>
          <p:cNvSpPr/>
          <p:nvPr/>
        </p:nvSpPr>
        <p:spPr>
          <a:xfrm>
            <a:off x="13245170" y="4813131"/>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4DCE8DDF-8614-FEBF-17C2-B53E6D5F6715}"/>
              </a:ext>
            </a:extLst>
          </p:cNvPr>
          <p:cNvSpPr/>
          <p:nvPr/>
        </p:nvSpPr>
        <p:spPr>
          <a:xfrm>
            <a:off x="8062119" y="6579276"/>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5B329241-3EFB-3557-8A09-9AD44B251CF0}"/>
              </a:ext>
            </a:extLst>
          </p:cNvPr>
          <p:cNvSpPr/>
          <p:nvPr/>
        </p:nvSpPr>
        <p:spPr>
          <a:xfrm>
            <a:off x="15066205" y="7188369"/>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5D94624D-05CB-CAE1-A220-91ED605F25AD}"/>
              </a:ext>
            </a:extLst>
          </p:cNvPr>
          <p:cNvSpPr/>
          <p:nvPr/>
        </p:nvSpPr>
        <p:spPr>
          <a:xfrm>
            <a:off x="6136576" y="6019800"/>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86192" y="981991"/>
            <a:ext cx="7007046" cy="707886"/>
          </a:xfrm>
          <a:prstGeom prst="rect">
            <a:avLst/>
          </a:prstGeom>
        </p:spPr>
        <p:txBody>
          <a:bodyPr wrap="none">
            <a:spAutoFit/>
          </a:bodyPr>
          <a:lstStyle/>
          <a:p>
            <a:r>
              <a:rPr lang="en-US" sz="3200" b="1" u="sng">
                <a:solidFill>
                  <a:srgbClr val="FF0000"/>
                </a:solidFill>
                <a:latin typeface="Times New Roman" pitchFamily="18" charset="0"/>
                <a:cs typeface="Times New Roman" pitchFamily="18" charset="0"/>
              </a:rPr>
              <a:t>Luyện từ và câu</a:t>
            </a:r>
            <a:r>
              <a:rPr lang="en-US" sz="3200" b="1">
                <a:solidFill>
                  <a:srgbClr val="FF0066"/>
                </a:solidFill>
                <a:latin typeface="Times New Roman" pitchFamily="18" charset="0"/>
                <a:cs typeface="Times New Roman" pitchFamily="18" charset="0"/>
              </a:rPr>
              <a:t>: </a:t>
            </a:r>
            <a:r>
              <a:rPr lang="en-US" sz="4000" b="1">
                <a:solidFill>
                  <a:srgbClr val="FF0066"/>
                </a:solidFill>
                <a:latin typeface="Times New Roman" pitchFamily="18" charset="0"/>
                <a:cs typeface="Times New Roman" pitchFamily="18" charset="0"/>
              </a:rPr>
              <a:t>Luyện tập tuần 7</a:t>
            </a:r>
            <a:endParaRPr lang="en-US" sz="4000" b="1">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1886209053"/>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17134" y="149573"/>
            <a:ext cx="7064755" cy="1117345"/>
            <a:chOff x="4539228" y="210532"/>
            <a:chExt cx="6945551" cy="1117345"/>
          </a:xfrm>
        </p:grpSpPr>
        <p:sp>
          <p:nvSpPr>
            <p:cNvPr id="17" name="TextBox 16"/>
            <p:cNvSpPr txBox="1"/>
            <p:nvPr/>
          </p:nvSpPr>
          <p:spPr>
            <a:xfrm>
              <a:off x="4539228" y="210532"/>
              <a:ext cx="6945551"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 Bảy ngày 08 tháng 10 năm 2022</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81614" cy="584775"/>
            </a:xfrm>
            <a:prstGeom prst="rect">
              <a:avLst/>
            </a:prstGeom>
            <a:noFill/>
          </p:spPr>
          <p:txBody>
            <a:bodyPr wrap="none" rtlCol="0">
              <a:spAutoFit/>
            </a:bodyPr>
            <a:lstStyle/>
            <a:p>
              <a:endParaRPr lang="en-US" sz="3200" b="1">
                <a:solidFill>
                  <a:srgbClr val="FF0066"/>
                </a:solidFill>
                <a:latin typeface="Times New Roman" pitchFamily="18" charset="0"/>
                <a:cs typeface="Times New Roman" pitchFamily="18" charset="0"/>
              </a:endParaRPr>
            </a:p>
          </p:txBody>
        </p:sp>
      </p:grpSp>
      <p:sp>
        <p:nvSpPr>
          <p:cNvPr id="12" name="Rectangle 11"/>
          <p:cNvSpPr/>
          <p:nvPr/>
        </p:nvSpPr>
        <p:spPr>
          <a:xfrm>
            <a:off x="1508919" y="2514600"/>
            <a:ext cx="13966284" cy="677108"/>
          </a:xfrm>
          <a:prstGeom prst="rect">
            <a:avLst/>
          </a:prstGeom>
        </p:spPr>
        <p:txBody>
          <a:bodyPr wrap="square">
            <a:spAutoFit/>
          </a:bodyPr>
          <a:lstStyle/>
          <a:p>
            <a:pPr algn="just"/>
            <a:r>
              <a:rPr lang="en-US" sz="3800" b="1" u="sng">
                <a:solidFill>
                  <a:srgbClr val="0000CC"/>
                </a:solidFill>
                <a:latin typeface="Times New Roman" pitchFamily="18" charset="0"/>
                <a:cs typeface="Times New Roman" pitchFamily="18" charset="0"/>
              </a:rPr>
              <a:t>Bài 4</a:t>
            </a:r>
            <a:r>
              <a:rPr lang="en-US" sz="3800" b="1">
                <a:solidFill>
                  <a:srgbClr val="0000CC"/>
                </a:solidFill>
                <a:latin typeface="Times New Roman" pitchFamily="18" charset="0"/>
                <a:cs typeface="Times New Roman" pitchFamily="18" charset="0"/>
              </a:rPr>
              <a:t>: Tìm dấu câu phù hợp thay cho ô vuông:</a:t>
            </a:r>
          </a:p>
        </p:txBody>
      </p:sp>
      <p:sp>
        <p:nvSpPr>
          <p:cNvPr id="24" name="TextBox 23">
            <a:extLst>
              <a:ext uri="{FF2B5EF4-FFF2-40B4-BE49-F238E27FC236}">
                <a16:creationId xmlns="" xmlns:a16="http://schemas.microsoft.com/office/drawing/2014/main" id="{282E0872-4A33-BD54-B680-23397C2FDA90}"/>
              </a:ext>
            </a:extLst>
          </p:cNvPr>
          <p:cNvSpPr txBox="1"/>
          <p:nvPr/>
        </p:nvSpPr>
        <p:spPr>
          <a:xfrm>
            <a:off x="1140721" y="3431909"/>
            <a:ext cx="14465198" cy="4124206"/>
          </a:xfrm>
          <a:prstGeom prst="rect">
            <a:avLst/>
          </a:prstGeom>
          <a:noFill/>
        </p:spPr>
        <p:txBody>
          <a:bodyPr wrap="square">
            <a:spAutoFit/>
          </a:bodyPr>
          <a:lstStyle/>
          <a:p>
            <a:pPr indent="457200" algn="just"/>
            <a:r>
              <a:rPr lang="vi-VN" sz="3600" b="1">
                <a:solidFill>
                  <a:srgbClr val="0000FF"/>
                </a:solidFill>
                <a:latin typeface="Times New Roman" panose="02020603050405020304" pitchFamily="18" charset="0"/>
                <a:cs typeface="Times New Roman" panose="02020603050405020304" pitchFamily="18" charset="0"/>
              </a:rPr>
              <a:t>Mình là thành viên mới của lớp 3A</a:t>
            </a:r>
            <a:r>
              <a:rPr lang="vi-VN" sz="3600" b="1">
                <a:solidFill>
                  <a:srgbClr val="FF0000"/>
                </a:solidFill>
                <a:latin typeface="Times New Roman" panose="02020603050405020304" pitchFamily="18" charset="0"/>
                <a:cs typeface="Times New Roman" panose="02020603050405020304" pitchFamily="18" charset="0"/>
              </a:rPr>
              <a:t>.</a:t>
            </a:r>
            <a:r>
              <a:rPr lang="vi-VN" sz="3600" b="1">
                <a:solidFill>
                  <a:srgbClr val="0000FF"/>
                </a:solidFill>
                <a:latin typeface="Times New Roman" panose="02020603050405020304" pitchFamily="18" charset="0"/>
                <a:cs typeface="Times New Roman" panose="02020603050405020304" pitchFamily="18" charset="0"/>
              </a:rPr>
              <a:t> Mình vừa chuyển từ trường khác đến</a:t>
            </a:r>
            <a:r>
              <a:rPr lang="vi-VN" sz="3600" b="1">
                <a:solidFill>
                  <a:srgbClr val="FF0000"/>
                </a:solidFill>
                <a:latin typeface="Times New Roman" panose="02020603050405020304" pitchFamily="18" charset="0"/>
                <a:cs typeface="Times New Roman" panose="02020603050405020304" pitchFamily="18" charset="0"/>
              </a:rPr>
              <a:t>.</a:t>
            </a:r>
            <a:r>
              <a:rPr lang="vi-VN" sz="3600" b="1">
                <a:solidFill>
                  <a:srgbClr val="0000FF"/>
                </a:solidFill>
                <a:latin typeface="Times New Roman" panose="02020603050405020304" pitchFamily="18" charset="0"/>
                <a:cs typeface="Times New Roman" panose="02020603050405020304" pitchFamily="18" charset="0"/>
              </a:rPr>
              <a:t> Bạn ấy vui vẻ giới thiệu:</a:t>
            </a:r>
          </a:p>
          <a:p>
            <a:pPr indent="457200" algn="just"/>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vi-VN" sz="3800" b="1">
                <a:solidFill>
                  <a:srgbClr val="0000FF"/>
                </a:solidFill>
                <a:latin typeface="Times New Roman" panose="02020603050405020304" pitchFamily="18" charset="0"/>
                <a:cs typeface="Times New Roman" panose="02020603050405020304" pitchFamily="18" charset="0"/>
              </a:rPr>
              <a:t>Tớ tên là Tuệ Minh. Tớ thích chơi cờ vua và múa ba lê</a:t>
            </a:r>
            <a:r>
              <a:rPr lang="vi-VN" sz="3800" b="1">
                <a:solidFill>
                  <a:srgbClr val="FF0000"/>
                </a:solidFill>
                <a:latin typeface="Times New Roman" panose="02020603050405020304" pitchFamily="18" charset="0"/>
                <a:cs typeface="Times New Roman" panose="02020603050405020304" pitchFamily="18" charset="0"/>
              </a:rPr>
              <a:t>.</a:t>
            </a:r>
          </a:p>
          <a:p>
            <a:pPr indent="457200" algn="just"/>
            <a:r>
              <a:rPr lang="vi-VN" sz="3800" b="1" smtClean="0">
                <a:solidFill>
                  <a:srgbClr val="0000FF"/>
                </a:solidFill>
                <a:latin typeface="Times New Roman" panose="02020603050405020304" pitchFamily="18" charset="0"/>
                <a:cs typeface="Times New Roman" panose="02020603050405020304" pitchFamily="18" charset="0"/>
              </a:rPr>
              <a:t>-</a:t>
            </a:r>
            <a:r>
              <a:rPr lang="en-US" sz="3800" b="1" smtClean="0">
                <a:solidFill>
                  <a:srgbClr val="0000FF"/>
                </a:solidFill>
                <a:latin typeface="Times New Roman" panose="02020603050405020304" pitchFamily="18" charset="0"/>
                <a:cs typeface="Times New Roman" panose="02020603050405020304" pitchFamily="18" charset="0"/>
              </a:rPr>
              <a:t> </a:t>
            </a:r>
            <a:r>
              <a:rPr lang="vi-VN" sz="3800" b="1">
                <a:solidFill>
                  <a:srgbClr val="0000FF"/>
                </a:solidFill>
                <a:latin typeface="Times New Roman" panose="02020603050405020304" pitchFamily="18" charset="0"/>
                <a:cs typeface="Times New Roman" panose="02020603050405020304" pitchFamily="18" charset="0"/>
              </a:rPr>
              <a:t>Các bạn xôn xao đáp lại:</a:t>
            </a:r>
          </a:p>
          <a:p>
            <a:pPr indent="457200" algn="just"/>
            <a:r>
              <a:rPr lang="vi-VN" sz="3800" b="1" smtClean="0">
                <a:solidFill>
                  <a:srgbClr val="0000FF"/>
                </a:solidFill>
                <a:latin typeface="Times New Roman" panose="02020603050405020304" pitchFamily="18" charset="0"/>
                <a:cs typeface="Times New Roman" panose="02020603050405020304" pitchFamily="18" charset="0"/>
              </a:rPr>
              <a:t>- </a:t>
            </a:r>
            <a:r>
              <a:rPr lang="vi-VN" sz="3800" b="1">
                <a:solidFill>
                  <a:srgbClr val="0000FF"/>
                </a:solidFill>
                <a:latin typeface="Times New Roman" panose="02020603050405020304" pitchFamily="18" charset="0"/>
                <a:cs typeface="Times New Roman" panose="02020603050405020304" pitchFamily="18" charset="0"/>
              </a:rPr>
              <a:t>Tên của cậu đẹp quá </a:t>
            </a:r>
            <a:r>
              <a:rPr lang="vi-VN" sz="3800" b="1">
                <a:solidFill>
                  <a:srgbClr val="FF0000"/>
                </a:solidFill>
                <a:latin typeface="Times New Roman" panose="02020603050405020304" pitchFamily="18" charset="0"/>
                <a:cs typeface="Times New Roman" panose="02020603050405020304" pitchFamily="18" charset="0"/>
              </a:rPr>
              <a:t>!</a:t>
            </a:r>
          </a:p>
          <a:p>
            <a:pPr indent="457200" algn="just"/>
            <a:r>
              <a:rPr lang="vi-VN" sz="3800" b="1" smtClean="0">
                <a:solidFill>
                  <a:srgbClr val="0000FF"/>
                </a:solidFill>
                <a:latin typeface="Times New Roman" panose="02020603050405020304" pitchFamily="18" charset="0"/>
                <a:cs typeface="Times New Roman" panose="02020603050405020304" pitchFamily="18" charset="0"/>
              </a:rPr>
              <a:t>-</a:t>
            </a:r>
            <a:r>
              <a:rPr lang="en-US" sz="3800" b="1" smtClean="0">
                <a:solidFill>
                  <a:srgbClr val="0000FF"/>
                </a:solidFill>
                <a:latin typeface="Times New Roman" panose="02020603050405020304" pitchFamily="18" charset="0"/>
                <a:cs typeface="Times New Roman" panose="02020603050405020304" pitchFamily="18" charset="0"/>
              </a:rPr>
              <a:t> </a:t>
            </a:r>
            <a:r>
              <a:rPr lang="vi-VN" sz="3800" b="1">
                <a:solidFill>
                  <a:srgbClr val="0000FF"/>
                </a:solidFill>
                <a:latin typeface="Times New Roman" panose="02020603050405020304" pitchFamily="18" charset="0"/>
                <a:cs typeface="Times New Roman" panose="02020603050405020304" pitchFamily="18" charset="0"/>
              </a:rPr>
              <a:t>Tớ cũng thích chơi cờ vua lắm </a:t>
            </a:r>
            <a:r>
              <a:rPr lang="vi-VN" sz="3800" b="1">
                <a:solidFill>
                  <a:srgbClr val="FF0000"/>
                </a:solidFill>
                <a:latin typeface="Times New Roman" panose="02020603050405020304" pitchFamily="18" charset="0"/>
                <a:cs typeface="Times New Roman" panose="02020603050405020304" pitchFamily="18" charset="0"/>
              </a:rPr>
              <a:t>!</a:t>
            </a:r>
          </a:p>
          <a:p>
            <a:pPr indent="457200" algn="just"/>
            <a:r>
              <a:rPr lang="vi-VN" sz="3800" b="1" smtClean="0">
                <a:solidFill>
                  <a:srgbClr val="0000FF"/>
                </a:solidFill>
                <a:latin typeface="Times New Roman" panose="02020603050405020304" pitchFamily="18" charset="0"/>
                <a:cs typeface="Times New Roman" panose="02020603050405020304" pitchFamily="18" charset="0"/>
              </a:rPr>
              <a:t>-</a:t>
            </a:r>
            <a:r>
              <a:rPr lang="en-US" sz="3800" b="1" smtClean="0">
                <a:solidFill>
                  <a:srgbClr val="0000FF"/>
                </a:solidFill>
                <a:latin typeface="Times New Roman" panose="02020603050405020304" pitchFamily="18" charset="0"/>
                <a:cs typeface="Times New Roman" panose="02020603050405020304" pitchFamily="18" charset="0"/>
              </a:rPr>
              <a:t> </a:t>
            </a:r>
            <a:r>
              <a:rPr lang="vi-VN" sz="3800" b="1">
                <a:solidFill>
                  <a:srgbClr val="0000FF"/>
                </a:solidFill>
                <a:latin typeface="Times New Roman" panose="02020603050405020304" pitchFamily="18" charset="0"/>
                <a:cs typeface="Times New Roman" panose="02020603050405020304" pitchFamily="18" charset="0"/>
              </a:rPr>
              <a:t>Cậu có muốn tham gia </a:t>
            </a:r>
            <a:r>
              <a:rPr lang="vi-VN" sz="3600" b="1">
                <a:solidFill>
                  <a:srgbClr val="0000FF"/>
                </a:solidFill>
                <a:latin typeface="Times New Roman" panose="02020603050405020304" pitchFamily="18" charset="0"/>
                <a:cs typeface="Times New Roman" panose="02020603050405020304" pitchFamily="18" charset="0"/>
              </a:rPr>
              <a:t>vào câu lạc bộ cờ vua cùng chúng tớ không </a:t>
            </a:r>
            <a:r>
              <a:rPr lang="vi-VN" sz="3600" b="1">
                <a:solidFill>
                  <a:srgbClr val="FF0000"/>
                </a:solidFill>
                <a:latin typeface="Times New Roman" panose="02020603050405020304" pitchFamily="18" charset="0"/>
                <a:cs typeface="Times New Roman" panose="02020603050405020304" pitchFamily="18" charset="0"/>
              </a:rPr>
              <a:t>?</a:t>
            </a:r>
          </a:p>
        </p:txBody>
      </p:sp>
      <p:sp>
        <p:nvSpPr>
          <p:cNvPr id="2" name="Rectangle 1"/>
          <p:cNvSpPr/>
          <p:nvPr/>
        </p:nvSpPr>
        <p:spPr>
          <a:xfrm>
            <a:off x="3974206" y="1225867"/>
            <a:ext cx="6902852" cy="707886"/>
          </a:xfrm>
          <a:prstGeom prst="rect">
            <a:avLst/>
          </a:prstGeom>
        </p:spPr>
        <p:txBody>
          <a:bodyPr wrap="none">
            <a:spAutoFit/>
          </a:bodyPr>
          <a:lstStyle/>
          <a:p>
            <a:r>
              <a:rPr lang="en-US" sz="3200" b="1" u="sng">
                <a:solidFill>
                  <a:srgbClr val="FF0000"/>
                </a:solidFill>
                <a:latin typeface="Times New Roman" pitchFamily="18" charset="0"/>
                <a:cs typeface="Times New Roman" pitchFamily="18" charset="0"/>
              </a:rPr>
              <a:t>Luyện từ và câu</a:t>
            </a:r>
            <a:r>
              <a:rPr lang="en-US" b="1">
                <a:solidFill>
                  <a:srgbClr val="FF0066"/>
                </a:solidFill>
                <a:latin typeface="Times New Roman" pitchFamily="18" charset="0"/>
                <a:cs typeface="Times New Roman" pitchFamily="18" charset="0"/>
              </a:rPr>
              <a:t>: </a:t>
            </a:r>
            <a:r>
              <a:rPr lang="en-US" sz="4000" b="1">
                <a:solidFill>
                  <a:srgbClr val="FF0066"/>
                </a:solidFill>
                <a:latin typeface="Times New Roman" pitchFamily="18" charset="0"/>
                <a:cs typeface="Times New Roman" pitchFamily="18" charset="0"/>
              </a:rPr>
              <a:t>Luyện tập tuần 7</a:t>
            </a:r>
            <a:endParaRPr lang="en-US" sz="4000" b="1">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25914459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9739</TotalTime>
  <Words>849</Words>
  <Application>Microsoft Office PowerPoint</Application>
  <PresentationFormat>Custom</PresentationFormat>
  <Paragraphs>87</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1117</cp:revision>
  <dcterms:created xsi:type="dcterms:W3CDTF">2008-09-09T22:52:10Z</dcterms:created>
  <dcterms:modified xsi:type="dcterms:W3CDTF">2022-10-08T02:44:48Z</dcterms:modified>
</cp:coreProperties>
</file>