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67" r:id="rId3"/>
    <p:sldId id="269" r:id="rId4"/>
    <p:sldId id="268" r:id="rId5"/>
    <p:sldId id="274" r:id="rId6"/>
    <p:sldId id="257" r:id="rId7"/>
    <p:sldId id="258" r:id="rId8"/>
    <p:sldId id="273" r:id="rId9"/>
    <p:sldId id="259" r:id="rId10"/>
    <p:sldId id="260" r:id="rId11"/>
    <p:sldId id="272" r:id="rId12"/>
    <p:sldId id="275" r:id="rId13"/>
    <p:sldId id="261" r:id="rId14"/>
    <p:sldId id="262" r:id="rId15"/>
    <p:sldId id="271" r:id="rId16"/>
    <p:sldId id="263" r:id="rId17"/>
    <p:sldId id="264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FE022-E6C8-437B-92E3-16F31AE2A056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47371-3703-4FB7-9AEE-725074B71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D41841-2FD8-469A-8565-D61B85D3E468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45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26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681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1658775" y="954400"/>
            <a:ext cx="4673700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2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482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81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13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76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28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33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18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D4591-8664-43CC-9392-458D2B1E6E15}" type="datetimeFigureOut">
              <a:rPr lang="en-US" smtClean="0"/>
              <a:pPr/>
              <a:t>18/10/2022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19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audio" Target="../media/audio1.wav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1143001" y="5334000"/>
            <a:ext cx="7034213" cy="5016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4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NGƯỜI DẠY: VÕ THỊ NGA</a:t>
            </a:r>
            <a:endParaRPr lang="en-US" sz="36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228600" y="609600"/>
            <a:ext cx="8686800" cy="6477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264283"/>
                <a:gd name="adj2" fmla="val 73694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4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107330">
            <a:off x="-228600" y="-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73577">
            <a:off x="7889875" y="-11112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04800" y="152403"/>
            <a:ext cx="838200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  <a:latin typeface="VNI-Times" pitchFamily="2" charset="0"/>
              </a:rPr>
              <a:t>TRƯỜNG TIEÅU HOÏC SOÁ 1 MYÕ THAØNH</a:t>
            </a:r>
            <a:r>
              <a:rPr lang="en-US" sz="2800" dirty="0">
                <a:solidFill>
                  <a:srgbClr val="990033"/>
                </a:solidFill>
              </a:rPr>
              <a:t>  </a:t>
            </a:r>
            <a:endParaRPr lang="vi-VN" sz="2800" dirty="0">
              <a:solidFill>
                <a:srgbClr val="990033"/>
              </a:solidFill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3162300" y="2590800"/>
            <a:ext cx="2819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99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Lớp2B</a:t>
            </a:r>
            <a:endParaRPr lang="en-US" sz="20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99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7" grpId="2" animBg="1"/>
      <p:bldP spid="7" grpId="3" animBg="1"/>
      <p:bldP spid="2056" grpId="0"/>
      <p:bldP spid="20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1096962"/>
            <a:ext cx="4495800" cy="808038"/>
          </a:xfrm>
        </p:spPr>
        <p:txBody>
          <a:bodyPr>
            <a:normAutofit/>
          </a:bodyPr>
          <a:lstStyle/>
          <a:p>
            <a:r>
              <a:rPr lang="en-US" sz="3600" b="1" i="1" dirty="0" err="1" smtClean="0"/>
              <a:t>Trả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lời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câu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hỏi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686800" cy="4495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600" b="1" dirty="0" smtClean="0">
                <a:latin typeface="+mj-lt"/>
              </a:rPr>
              <a:t>3. </a:t>
            </a:r>
            <a:r>
              <a:rPr lang="en-US" sz="4600" b="1" dirty="0" err="1" smtClean="0">
                <a:latin typeface="+mj-lt"/>
              </a:rPr>
              <a:t>Khổ</a:t>
            </a:r>
            <a:r>
              <a:rPr lang="en-US" sz="4600" b="1" dirty="0" smtClean="0">
                <a:latin typeface="+mj-lt"/>
              </a:rPr>
              <a:t> </a:t>
            </a:r>
            <a:r>
              <a:rPr lang="en-US" sz="4600" b="1" dirty="0" err="1" smtClean="0">
                <a:latin typeface="+mj-lt"/>
              </a:rPr>
              <a:t>thơ</a:t>
            </a:r>
            <a:r>
              <a:rPr lang="en-US" sz="4600" b="1" dirty="0" smtClean="0">
                <a:latin typeface="+mj-lt"/>
              </a:rPr>
              <a:t> </a:t>
            </a:r>
            <a:r>
              <a:rPr lang="en-US" sz="4600" b="1" dirty="0" err="1" smtClean="0">
                <a:latin typeface="+mj-lt"/>
              </a:rPr>
              <a:t>nào</a:t>
            </a:r>
            <a:r>
              <a:rPr lang="en-US" sz="4600" b="1" dirty="0" smtClean="0">
                <a:latin typeface="+mj-lt"/>
              </a:rPr>
              <a:t> </a:t>
            </a:r>
            <a:r>
              <a:rPr lang="en-US" sz="4600" b="1" dirty="0" err="1" smtClean="0">
                <a:latin typeface="+mj-lt"/>
              </a:rPr>
              <a:t>cho</a:t>
            </a:r>
            <a:r>
              <a:rPr lang="en-US" sz="4600" b="1" dirty="0" smtClean="0">
                <a:latin typeface="+mj-lt"/>
              </a:rPr>
              <a:t> </a:t>
            </a:r>
            <a:r>
              <a:rPr lang="en-US" sz="4600" b="1" dirty="0" err="1" smtClean="0">
                <a:latin typeface="+mj-lt"/>
              </a:rPr>
              <a:t>thấy</a:t>
            </a:r>
            <a:r>
              <a:rPr lang="en-US" sz="4600" b="1" dirty="0" smtClean="0">
                <a:latin typeface="+mj-lt"/>
              </a:rPr>
              <a:t> </a:t>
            </a:r>
            <a:r>
              <a:rPr lang="en-US" sz="4600" b="1" dirty="0" err="1" smtClean="0">
                <a:latin typeface="+mj-lt"/>
              </a:rPr>
              <a:t>bạn</a:t>
            </a:r>
            <a:r>
              <a:rPr lang="en-US" sz="4600" b="1" dirty="0" smtClean="0">
                <a:latin typeface="+mj-lt"/>
              </a:rPr>
              <a:t> </a:t>
            </a:r>
            <a:r>
              <a:rPr lang="en-US" sz="4600" b="1" dirty="0" err="1" smtClean="0">
                <a:latin typeface="+mj-lt"/>
              </a:rPr>
              <a:t>học</a:t>
            </a:r>
            <a:r>
              <a:rPr lang="en-US" sz="4600" b="1" dirty="0" smtClean="0">
                <a:latin typeface="+mj-lt"/>
              </a:rPr>
              <a:t> </a:t>
            </a:r>
            <a:r>
              <a:rPr lang="en-US" sz="4600" b="1" dirty="0" err="1" smtClean="0">
                <a:latin typeface="+mj-lt"/>
              </a:rPr>
              <a:t>sinh</a:t>
            </a:r>
            <a:r>
              <a:rPr lang="en-US" sz="4600" b="1" dirty="0" smtClean="0">
                <a:latin typeface="+mj-lt"/>
              </a:rPr>
              <a:t> </a:t>
            </a:r>
            <a:r>
              <a:rPr lang="en-US" sz="4600" b="1" dirty="0" err="1" smtClean="0">
                <a:latin typeface="+mj-lt"/>
              </a:rPr>
              <a:t>trò</a:t>
            </a:r>
            <a:r>
              <a:rPr lang="en-US" sz="4600" b="1" dirty="0" smtClean="0">
                <a:latin typeface="+mj-lt"/>
              </a:rPr>
              <a:t> </a:t>
            </a:r>
            <a:r>
              <a:rPr lang="en-US" sz="4600" b="1" dirty="0" err="1" smtClean="0">
                <a:latin typeface="+mj-lt"/>
              </a:rPr>
              <a:t>chuyện</a:t>
            </a:r>
            <a:r>
              <a:rPr lang="en-US" sz="4600" b="1" dirty="0" smtClean="0">
                <a:latin typeface="+mj-lt"/>
              </a:rPr>
              <a:t> </a:t>
            </a:r>
            <a:r>
              <a:rPr lang="en-US" sz="4600" b="1" dirty="0" err="1" smtClean="0">
                <a:latin typeface="+mj-lt"/>
              </a:rPr>
              <a:t>với</a:t>
            </a:r>
            <a:r>
              <a:rPr lang="en-US" sz="4600" b="1" dirty="0" smtClean="0">
                <a:latin typeface="+mj-lt"/>
              </a:rPr>
              <a:t> </a:t>
            </a:r>
            <a:r>
              <a:rPr lang="en-US" sz="4600" b="1" dirty="0" err="1" smtClean="0">
                <a:latin typeface="+mj-lt"/>
              </a:rPr>
              <a:t>trống</a:t>
            </a:r>
            <a:r>
              <a:rPr lang="en-US" sz="4600" b="1" dirty="0" smtClean="0">
                <a:latin typeface="+mj-lt"/>
              </a:rPr>
              <a:t> </a:t>
            </a:r>
            <a:r>
              <a:rPr lang="en-US" sz="4600" b="1" dirty="0" err="1" smtClean="0">
                <a:latin typeface="+mj-lt"/>
              </a:rPr>
              <a:t>trường</a:t>
            </a:r>
            <a:r>
              <a:rPr lang="en-US" sz="4600" b="1" dirty="0" smtClean="0">
                <a:latin typeface="+mj-lt"/>
              </a:rPr>
              <a:t> </a:t>
            </a:r>
            <a:r>
              <a:rPr lang="en-US" sz="4600" b="1" dirty="0" err="1" smtClean="0">
                <a:latin typeface="+mj-lt"/>
              </a:rPr>
              <a:t>như</a:t>
            </a:r>
            <a:r>
              <a:rPr lang="en-US" sz="4600" b="1" dirty="0" smtClean="0">
                <a:latin typeface="+mj-lt"/>
              </a:rPr>
              <a:t> </a:t>
            </a:r>
            <a:r>
              <a:rPr lang="en-US" sz="4600" b="1" dirty="0" err="1" smtClean="0">
                <a:latin typeface="+mj-lt"/>
              </a:rPr>
              <a:t>với</a:t>
            </a:r>
            <a:r>
              <a:rPr lang="en-US" sz="4600" b="1" dirty="0" smtClean="0">
                <a:latin typeface="+mj-lt"/>
              </a:rPr>
              <a:t> </a:t>
            </a:r>
            <a:r>
              <a:rPr lang="en-US" sz="4600" b="1" dirty="0" err="1" smtClean="0">
                <a:latin typeface="+mj-lt"/>
              </a:rPr>
              <a:t>một</a:t>
            </a:r>
            <a:r>
              <a:rPr lang="en-US" sz="4600" b="1" dirty="0" smtClean="0">
                <a:latin typeface="+mj-lt"/>
              </a:rPr>
              <a:t> </a:t>
            </a:r>
            <a:r>
              <a:rPr lang="en-US" sz="4600" b="1" dirty="0" err="1" smtClean="0">
                <a:latin typeface="+mj-lt"/>
              </a:rPr>
              <a:t>người</a:t>
            </a:r>
            <a:r>
              <a:rPr lang="en-US" sz="4600" b="1" dirty="0" smtClean="0">
                <a:latin typeface="+mj-lt"/>
              </a:rPr>
              <a:t> </a:t>
            </a:r>
            <a:r>
              <a:rPr lang="en-US" sz="4600" b="1" dirty="0" err="1" smtClean="0">
                <a:latin typeface="+mj-lt"/>
              </a:rPr>
              <a:t>bạn</a:t>
            </a:r>
            <a:r>
              <a:rPr lang="en-US" sz="4600" b="1" dirty="0" smtClean="0">
                <a:latin typeface="+mj-lt"/>
              </a:rPr>
              <a:t>?</a:t>
            </a:r>
          </a:p>
          <a:p>
            <a:pPr marL="0" indent="0">
              <a:buNone/>
            </a:pPr>
            <a:r>
              <a:rPr lang="en-US" sz="4600" dirty="0" err="1" smtClean="0">
                <a:latin typeface="+mj-lt"/>
              </a:rPr>
              <a:t>Trả</a:t>
            </a:r>
            <a:r>
              <a:rPr lang="en-US" sz="4600" dirty="0" smtClean="0">
                <a:latin typeface="+mj-lt"/>
              </a:rPr>
              <a:t> </a:t>
            </a:r>
            <a:r>
              <a:rPr lang="en-US" sz="4600" dirty="0" err="1" smtClean="0">
                <a:latin typeface="+mj-lt"/>
              </a:rPr>
              <a:t>lời</a:t>
            </a:r>
            <a:r>
              <a:rPr lang="en-US" sz="4600" dirty="0" smtClean="0">
                <a:latin typeface="+mj-lt"/>
              </a:rPr>
              <a:t>: </a:t>
            </a:r>
            <a:r>
              <a:rPr lang="en-US" sz="4600" dirty="0" err="1" smtClean="0">
                <a:latin typeface="+mj-lt"/>
              </a:rPr>
              <a:t>Khổ</a:t>
            </a:r>
            <a:r>
              <a:rPr lang="en-US" sz="4600" dirty="0" smtClean="0">
                <a:latin typeface="+mj-lt"/>
              </a:rPr>
              <a:t> </a:t>
            </a:r>
            <a:r>
              <a:rPr lang="en-US" sz="4600" dirty="0" err="1" smtClean="0">
                <a:latin typeface="+mj-lt"/>
              </a:rPr>
              <a:t>thơ</a:t>
            </a:r>
            <a:r>
              <a:rPr lang="en-US" sz="4600" dirty="0" smtClean="0">
                <a:latin typeface="+mj-lt"/>
              </a:rPr>
              <a:t> </a:t>
            </a:r>
            <a:r>
              <a:rPr lang="en-US" sz="4600" dirty="0" err="1" smtClean="0">
                <a:latin typeface="+mj-lt"/>
              </a:rPr>
              <a:t>thứ</a:t>
            </a:r>
            <a:r>
              <a:rPr lang="en-US" sz="4600" dirty="0" smtClean="0">
                <a:latin typeface="+mj-lt"/>
              </a:rPr>
              <a:t> </a:t>
            </a:r>
            <a:r>
              <a:rPr lang="en-US" sz="4600" dirty="0" err="1" smtClean="0">
                <a:latin typeface="+mj-lt"/>
              </a:rPr>
              <a:t>ba</a:t>
            </a:r>
            <a:r>
              <a:rPr lang="en-US" sz="46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3500" dirty="0" smtClean="0">
              <a:latin typeface="+mj-lt"/>
            </a:endParaRPr>
          </a:p>
          <a:p>
            <a:pPr marL="0" indent="0">
              <a:buNone/>
            </a:pPr>
            <a:endParaRPr lang="en-US" sz="3500" dirty="0" smtClean="0">
              <a:latin typeface="+mj-lt"/>
            </a:endParaRPr>
          </a:p>
          <a:p>
            <a:pPr marL="0" indent="0">
              <a:buNone/>
            </a:pPr>
            <a:r>
              <a:rPr lang="en-US" sz="4000" b="1" dirty="0" smtClean="0">
                <a:latin typeface="+mj-lt"/>
              </a:rPr>
              <a:t>4. </a:t>
            </a:r>
            <a:r>
              <a:rPr lang="en-US" sz="4000" b="1" dirty="0" err="1" smtClean="0">
                <a:latin typeface="+mj-lt"/>
              </a:rPr>
              <a:t>Em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thấy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tình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cảm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của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bạn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học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sinh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với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trống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trường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như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thế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nào</a:t>
            </a:r>
            <a:r>
              <a:rPr lang="en-US" sz="4000" b="1" dirty="0" smtClean="0">
                <a:latin typeface="+mj-lt"/>
              </a:rPr>
              <a:t>?</a:t>
            </a:r>
          </a:p>
          <a:p>
            <a:pPr marL="0" indent="0">
              <a:buNone/>
            </a:pPr>
            <a:r>
              <a:rPr lang="en-US" sz="4000" dirty="0" err="1" smtClean="0">
                <a:latin typeface="+mj-lt"/>
              </a:rPr>
              <a:t>Trả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lời</a:t>
            </a:r>
            <a:r>
              <a:rPr lang="en-US" sz="4000" dirty="0" smtClean="0"/>
              <a:t>: </a:t>
            </a:r>
            <a:r>
              <a:rPr lang="vi-VN" sz="4000" b="0" i="0" dirty="0" smtClean="0">
                <a:effectLst/>
              </a:rPr>
              <a:t>Bạn học sinh rất yêu trường lớp </a:t>
            </a:r>
            <a:r>
              <a:rPr lang="en-US" sz="4000" b="0" i="0" dirty="0" err="1" smtClean="0">
                <a:effectLst/>
              </a:rPr>
              <a:t>và</a:t>
            </a:r>
            <a:r>
              <a:rPr lang="en-US" sz="4000" b="0" i="0" dirty="0" smtClean="0">
                <a:effectLst/>
              </a:rPr>
              <a:t> </a:t>
            </a:r>
            <a:r>
              <a:rPr lang="en-US" sz="4000" b="0" i="0" dirty="0" err="1" smtClean="0">
                <a:effectLst/>
              </a:rPr>
              <a:t>yêu</a:t>
            </a:r>
            <a:r>
              <a:rPr lang="en-US" sz="4000" b="0" i="0" dirty="0" smtClean="0">
                <a:effectLst/>
              </a:rPr>
              <a:t> </a:t>
            </a:r>
            <a:r>
              <a:rPr lang="en-US" sz="4000" b="0" i="0" dirty="0" err="1" smtClean="0">
                <a:effectLst/>
              </a:rPr>
              <a:t>quý</a:t>
            </a:r>
            <a:r>
              <a:rPr lang="en-US" sz="4000" b="0" i="0" dirty="0" smtClean="0">
                <a:effectLst/>
              </a:rPr>
              <a:t> </a:t>
            </a:r>
            <a:r>
              <a:rPr lang="en-US" sz="4000" b="0" i="0" dirty="0" err="1" smtClean="0">
                <a:effectLst/>
              </a:rPr>
              <a:t>trống</a:t>
            </a:r>
            <a:r>
              <a:rPr lang="en-US" sz="4000" b="0" i="0" dirty="0" smtClean="0">
                <a:effectLst/>
              </a:rPr>
              <a:t> </a:t>
            </a:r>
            <a:r>
              <a:rPr lang="en-US" sz="4000" b="0" i="0" dirty="0" err="1" smtClean="0">
                <a:effectLst/>
              </a:rPr>
              <a:t>trường</a:t>
            </a:r>
            <a:r>
              <a:rPr lang="vi-VN" sz="4000" b="0" i="0" dirty="0" smtClean="0">
                <a:effectLst/>
              </a:rPr>
              <a:t>. Bạn rất vui khi năm học mới bắt đầu và gặp lại những người bạn </a:t>
            </a:r>
            <a:r>
              <a:rPr lang="en-US" sz="4000" b="0" i="0" dirty="0" err="1" smtClean="0">
                <a:effectLst/>
              </a:rPr>
              <a:t>và</a:t>
            </a:r>
            <a:r>
              <a:rPr lang="en-US" sz="4000" b="0" i="0" dirty="0" smtClean="0">
                <a:effectLst/>
              </a:rPr>
              <a:t> </a:t>
            </a:r>
            <a:r>
              <a:rPr lang="en-US" sz="4000" b="0" i="0" dirty="0" err="1" smtClean="0">
                <a:effectLst/>
              </a:rPr>
              <a:t>trống</a:t>
            </a:r>
            <a:r>
              <a:rPr lang="en-US" sz="4000" b="0" i="0" dirty="0" smtClean="0">
                <a:effectLst/>
              </a:rPr>
              <a:t> </a:t>
            </a:r>
            <a:r>
              <a:rPr lang="en-US" sz="4000" b="0" i="0" dirty="0" err="1" smtClean="0">
                <a:effectLst/>
              </a:rPr>
              <a:t>trường</a:t>
            </a:r>
            <a:r>
              <a:rPr lang="en-US" sz="4000" b="0" i="0" dirty="0" smtClean="0">
                <a:effectLst/>
              </a:rPr>
              <a:t> </a:t>
            </a:r>
            <a:r>
              <a:rPr lang="en-US" sz="4000" b="0" i="0" dirty="0" err="1" smtClean="0">
                <a:effectLst/>
              </a:rPr>
              <a:t>thân</a:t>
            </a:r>
            <a:r>
              <a:rPr lang="en-US" sz="4000" b="0" i="0" dirty="0" smtClean="0">
                <a:effectLst/>
              </a:rPr>
              <a:t> </a:t>
            </a:r>
            <a:r>
              <a:rPr lang="en-US" sz="4000" b="0" i="0" dirty="0" err="1" smtClean="0">
                <a:effectLst/>
              </a:rPr>
              <a:t>thiết</a:t>
            </a:r>
            <a:r>
              <a:rPr lang="en-US" sz="4000" b="0" i="0" dirty="0" smtClean="0">
                <a:effectLst/>
              </a:rPr>
              <a:t> </a:t>
            </a:r>
            <a:r>
              <a:rPr lang="vi-VN" sz="4000" b="0" i="0" dirty="0" smtClean="0">
                <a:effectLst/>
              </a:rPr>
              <a:t>.</a:t>
            </a:r>
            <a:r>
              <a:rPr lang="vi-VN" sz="4000" dirty="0" smtClean="0"/>
              <a:t/>
            </a:r>
            <a:br>
              <a:rPr lang="vi-VN" sz="4000" dirty="0" smtClean="0"/>
            </a:br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1118" y="572869"/>
            <a:ext cx="565128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ường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-4465"/>
            <a:ext cx="511788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900409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7871" y="2118188"/>
            <a:ext cx="6236866" cy="1507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1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4518" y="1"/>
            <a:ext cx="504168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3" descr="Entertainmen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9000"/>
            <a:ext cx="1485900" cy="143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blumen-pflanzen08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2182" y="3810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7376783" y="4090650"/>
            <a:ext cx="1428750" cy="2209800"/>
            <a:chOff x="-216" y="3820"/>
            <a:chExt cx="648" cy="281"/>
          </a:xfrm>
        </p:grpSpPr>
        <p:pic>
          <p:nvPicPr>
            <p:cNvPr id="7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36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-144859" y="5741592"/>
            <a:ext cx="1277937" cy="95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3915271"/>
      </p:ext>
    </p:extLst>
  </p:cSld>
  <p:clrMapOvr>
    <a:masterClrMapping/>
  </p:clrMapOvr>
  <p:transition advTm="1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151" y="838200"/>
            <a:ext cx="7774648" cy="5867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5100" b="1" u="sng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u="sng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u="sng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vi-VN" sz="5100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​​​​​​​</a:t>
            </a:r>
            <a:r>
              <a:rPr lang="en-US" sz="51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Cái</a:t>
            </a:r>
            <a:r>
              <a:rPr lang="en-US" sz="51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51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trống</a:t>
            </a:r>
            <a:r>
              <a:rPr lang="en-US" sz="51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51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tr</a:t>
            </a:r>
            <a:r>
              <a:rPr lang="vi-VN" sz="51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ường</a:t>
            </a:r>
            <a:r>
              <a:rPr lang="en-US" sz="51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51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em</a:t>
            </a:r>
            <a:endParaRPr lang="vi-VN" sz="5100" b="1" i="0" dirty="0" smtClean="0">
              <a:solidFill>
                <a:schemeClr val="accent6">
                  <a:lumMod val="75000"/>
                </a:schemeClr>
              </a:solidFill>
              <a:effectLst/>
              <a:latin typeface="Roboto"/>
            </a:endParaRPr>
          </a:p>
          <a:p>
            <a:pPr marL="2171700" lvl="5" indent="0">
              <a:buNone/>
            </a:pPr>
            <a: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  <a:t>Cái trống trường em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  <a:t>Mùa hè cũng nghỉ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  <a:t>Suốt ba tháng liền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  <a:t>Trống nằm ngẫm nghĩ</a:t>
            </a:r>
            <a:r>
              <a:rPr lang="en-US" sz="3300" b="1" i="0" dirty="0" smtClean="0">
                <a:solidFill>
                  <a:srgbClr val="444444"/>
                </a:solidFill>
                <a:effectLst/>
                <a:latin typeface="+mj-lt"/>
              </a:rPr>
              <a:t>.</a:t>
            </a:r>
          </a:p>
          <a:p>
            <a:pPr marL="2171700" lvl="5" indent="0">
              <a:buNone/>
            </a:pPr>
            <a:endParaRPr lang="vi-VN" sz="3300" b="1" i="0" dirty="0" smtClean="0">
              <a:solidFill>
                <a:srgbClr val="444444"/>
              </a:solidFill>
              <a:effectLst/>
              <a:latin typeface="+mj-lt"/>
            </a:endParaRPr>
          </a:p>
          <a:p>
            <a:pPr marL="2286000" lvl="5" indent="0">
              <a:buNone/>
            </a:pPr>
            <a: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  <a:t>Buồn </a:t>
            </a:r>
            <a: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  <a:t>không hả trống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  <a:t>Trong những ngày hè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  <a:t>Bọn mình đi vắng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  <a:t>Chỉ còn tiếng ve?</a:t>
            </a:r>
            <a:endParaRPr lang="en-US" sz="3300" b="1" i="0" dirty="0" smtClean="0">
              <a:solidFill>
                <a:srgbClr val="444444"/>
              </a:solidFill>
              <a:effectLst/>
              <a:latin typeface="+mj-lt"/>
            </a:endParaRPr>
          </a:p>
          <a:p>
            <a:pPr marL="2286000" lvl="5" indent="0">
              <a:buNone/>
            </a:pPr>
            <a:endParaRPr lang="vi-VN" sz="3300" b="1" i="0" dirty="0" smtClean="0">
              <a:solidFill>
                <a:srgbClr val="444444"/>
              </a:solidFill>
              <a:effectLst/>
              <a:latin typeface="+mj-lt"/>
            </a:endParaRPr>
          </a:p>
          <a:p>
            <a:pPr marL="2286000" lvl="5" indent="0">
              <a:buNone/>
            </a:pPr>
            <a: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  <a:t>Cái trống lặng im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  <a:t>Nghiêng đầu trên giá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  <a:t>Chắc thấy chúng em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  <a:t>Nó mừng vui quá!</a:t>
            </a:r>
            <a:endParaRPr lang="en-US" sz="3300" b="1" i="0" dirty="0" smtClean="0">
              <a:solidFill>
                <a:srgbClr val="444444"/>
              </a:solidFill>
              <a:effectLst/>
              <a:latin typeface="+mj-lt"/>
            </a:endParaRPr>
          </a:p>
          <a:p>
            <a:pPr marL="2286000" lvl="5" indent="0">
              <a:buNone/>
            </a:pPr>
            <a:endParaRPr lang="vi-VN" sz="3300" b="1" i="0" dirty="0" smtClean="0">
              <a:solidFill>
                <a:srgbClr val="444444"/>
              </a:solidFill>
              <a:effectLst/>
              <a:latin typeface="+mj-lt"/>
            </a:endParaRPr>
          </a:p>
          <a:p>
            <a:pPr marL="2286000" lvl="5" indent="0">
              <a:buNone/>
            </a:pPr>
            <a: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  <a:t>Kìa trống đang gọi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  <a:t>Tùng! Tùng! Tùng! Tùng</a:t>
            </a:r>
            <a:r>
              <a:rPr lang="en-US" sz="3300" b="1" i="0" dirty="0" smtClean="0">
                <a:solidFill>
                  <a:srgbClr val="444444"/>
                </a:solidFill>
                <a:effectLst/>
                <a:latin typeface="+mj-lt"/>
              </a:rPr>
              <a:t>!</a:t>
            </a:r>
            <a: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  <a:t/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  <a:t>Vào năm học mới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+mj-lt"/>
              </a:rPr>
              <a:t>Rộn vang tưng bừng.</a:t>
            </a:r>
          </a:p>
          <a:p>
            <a:r>
              <a:rPr lang="en-US" dirty="0" smtClean="0">
                <a:latin typeface="+mj-lt"/>
              </a:rPr>
              <a:t>                                                            ( </a:t>
            </a:r>
            <a:r>
              <a:rPr lang="en-US" dirty="0" err="1" smtClean="0">
                <a:latin typeface="+mj-lt"/>
              </a:rPr>
              <a:t>Thanh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Hào</a:t>
            </a:r>
            <a:r>
              <a:rPr lang="en-US" dirty="0" smtClean="0">
                <a:latin typeface="+mj-lt"/>
              </a:rPr>
              <a:t> )</a:t>
            </a:r>
            <a:r>
              <a:rPr lang="vi-VN" dirty="0" smtClean="0">
                <a:latin typeface="+mj-lt"/>
              </a:rPr>
              <a:t/>
            </a:r>
            <a:br>
              <a:rPr lang="vi-VN" dirty="0" smtClean="0">
                <a:latin typeface="+mj-lt"/>
              </a:rPr>
            </a:br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49" r="65478" b="-132"/>
          <a:stretch/>
        </p:blipFill>
        <p:spPr>
          <a:xfrm>
            <a:off x="233098" y="3290455"/>
            <a:ext cx="2057400" cy="2729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13" t="12957"/>
          <a:stretch/>
        </p:blipFill>
        <p:spPr>
          <a:xfrm>
            <a:off x="309298" y="1186569"/>
            <a:ext cx="1824302" cy="1861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364" y="1856890"/>
            <a:ext cx="3082636" cy="24865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2200" y="-4465"/>
            <a:ext cx="511788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4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405825"/>
            <a:ext cx="739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u="sng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32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38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914400"/>
            <a:ext cx="3962400" cy="990600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*</a:t>
            </a:r>
            <a:r>
              <a:rPr lang="en-US" sz="3600" b="1" i="1" dirty="0" err="1" smtClean="0"/>
              <a:t>Luyện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Tập</a:t>
            </a:r>
            <a:r>
              <a:rPr lang="en-US" sz="3600" b="1" i="1" dirty="0" smtClean="0"/>
              <a:t> 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Câu</a:t>
            </a:r>
            <a:r>
              <a:rPr lang="en-US" b="1" dirty="0" smtClean="0"/>
              <a:t> </a:t>
            </a:r>
            <a:r>
              <a:rPr lang="en-US" b="1" dirty="0" err="1" smtClean="0"/>
              <a:t>hỏi</a:t>
            </a:r>
            <a:r>
              <a:rPr lang="en-US" b="1" dirty="0" smtClean="0"/>
              <a:t>: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hãy</a:t>
            </a:r>
            <a:r>
              <a:rPr lang="en-US" b="1" dirty="0" smtClean="0"/>
              <a:t> </a:t>
            </a:r>
            <a:r>
              <a:rPr lang="en-US" b="1" dirty="0" err="1" smtClean="0"/>
              <a:t>tìm</a:t>
            </a:r>
            <a:r>
              <a:rPr lang="en-US" b="1" dirty="0" smtClean="0"/>
              <a:t> </a:t>
            </a:r>
            <a:r>
              <a:rPr lang="en-US" b="1" dirty="0" err="1" smtClean="0"/>
              <a:t>những</a:t>
            </a:r>
            <a:r>
              <a:rPr lang="en-US" b="1" dirty="0" smtClean="0"/>
              <a:t> </a:t>
            </a:r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ngữ</a:t>
            </a:r>
            <a:r>
              <a:rPr lang="en-US" b="1" dirty="0" smtClean="0"/>
              <a:t> </a:t>
            </a:r>
            <a:r>
              <a:rPr lang="en-US" b="1" dirty="0" err="1" smtClean="0"/>
              <a:t>nói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trống</a:t>
            </a:r>
            <a:r>
              <a:rPr lang="en-US" b="1" dirty="0" smtClean="0"/>
              <a:t> </a:t>
            </a:r>
            <a:r>
              <a:rPr lang="en-US" b="1" dirty="0" err="1" smtClean="0"/>
              <a:t>trường</a:t>
            </a:r>
            <a:r>
              <a:rPr lang="en-US" b="1" dirty="0" smtClean="0"/>
              <a:t> </a:t>
            </a:r>
            <a:r>
              <a:rPr lang="en-US" b="1" dirty="0" err="1" smtClean="0"/>
              <a:t>như</a:t>
            </a:r>
            <a:r>
              <a:rPr lang="en-US" b="1" dirty="0" smtClean="0"/>
              <a:t> </a:t>
            </a:r>
            <a:r>
              <a:rPr lang="en-US" b="1" dirty="0" err="1" smtClean="0"/>
              <a:t>nói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con </a:t>
            </a:r>
            <a:r>
              <a:rPr lang="en-US" b="1" dirty="0" err="1" smtClean="0"/>
              <a:t>người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err="1" smtClean="0"/>
              <a:t>Trả</a:t>
            </a:r>
            <a:r>
              <a:rPr lang="en-US" b="1" i="1" dirty="0" smtClean="0"/>
              <a:t> </a:t>
            </a:r>
            <a:r>
              <a:rPr lang="en-US" b="1" i="1" dirty="0" err="1" smtClean="0"/>
              <a:t>lời</a:t>
            </a:r>
            <a:r>
              <a:rPr lang="en-US" b="1" i="1" dirty="0" smtClean="0"/>
              <a:t>: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971800"/>
            <a:ext cx="8229599" cy="1319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338"/>
          <a:stretch/>
        </p:blipFill>
        <p:spPr>
          <a:xfrm>
            <a:off x="1905000" y="4800600"/>
            <a:ext cx="6477000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2200" y="-4465"/>
            <a:ext cx="511788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1118" y="572869"/>
            <a:ext cx="565128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ường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52990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1020762"/>
            <a:ext cx="4419600" cy="1112838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*</a:t>
            </a:r>
            <a:r>
              <a:rPr lang="en-US" sz="3600" b="1" i="1" dirty="0" err="1" smtClean="0"/>
              <a:t>Luyện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Viết</a:t>
            </a:r>
            <a:endParaRPr lang="en-US" sz="36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46" y="2057400"/>
            <a:ext cx="9019954" cy="3733800"/>
          </a:xfrm>
        </p:spPr>
      </p:pic>
      <p:sp>
        <p:nvSpPr>
          <p:cNvPr id="5" name="Rectangle 4"/>
          <p:cNvSpPr/>
          <p:nvPr/>
        </p:nvSpPr>
        <p:spPr>
          <a:xfrm>
            <a:off x="2362200" y="-4465"/>
            <a:ext cx="511788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1118" y="572869"/>
            <a:ext cx="565128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ường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696257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7871" y="2118188"/>
            <a:ext cx="6236866" cy="1507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1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4518" y="1"/>
            <a:ext cx="511788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3" descr="Entertainmen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9000"/>
            <a:ext cx="1485900" cy="143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blumen-pflanzen08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2182" y="3810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7610954" y="4090650"/>
            <a:ext cx="1428750" cy="2209800"/>
            <a:chOff x="-216" y="3820"/>
            <a:chExt cx="648" cy="281"/>
          </a:xfrm>
        </p:grpSpPr>
        <p:pic>
          <p:nvPicPr>
            <p:cNvPr id="7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36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-144859" y="5741592"/>
            <a:ext cx="1277937" cy="95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3915271"/>
      </p:ext>
    </p:extLst>
  </p:cSld>
  <p:clrMapOvr>
    <a:masterClrMapping/>
  </p:clrMapOvr>
  <p:transition advTm="1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990600"/>
            <a:ext cx="4419600" cy="1189038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*</a:t>
            </a:r>
            <a:r>
              <a:rPr lang="en-US" sz="3600" b="1" i="1" dirty="0" err="1" smtClean="0"/>
              <a:t>Nói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và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Nghe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400" b="1" i="1" dirty="0" err="1" smtClean="0"/>
              <a:t>Nói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những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điều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thích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về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trường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của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em</a:t>
            </a:r>
            <a:r>
              <a:rPr lang="en-US" sz="2400" b="1" i="1" dirty="0" smtClean="0"/>
              <a:t> </a:t>
            </a:r>
          </a:p>
          <a:p>
            <a:pPr marL="0" indent="0">
              <a:buNone/>
            </a:pPr>
            <a:r>
              <a:rPr lang="en-US" sz="2400" b="1" i="1" dirty="0" err="1" smtClean="0"/>
              <a:t>Mẫu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câu</a:t>
            </a:r>
            <a:r>
              <a:rPr lang="en-US" sz="2400" b="1" i="1" dirty="0" smtClean="0"/>
              <a:t>: </a:t>
            </a:r>
          </a:p>
          <a:p>
            <a:pPr>
              <a:buFontTx/>
              <a:buChar char="-"/>
            </a:pPr>
            <a:r>
              <a:rPr lang="en-US" sz="2400" b="1" i="1" dirty="0" err="1" smtClean="0"/>
              <a:t>Trường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của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tên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là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gì</a:t>
            </a:r>
            <a:r>
              <a:rPr lang="en-US" sz="2400" b="1" i="1" dirty="0" smtClean="0"/>
              <a:t>? Ở </a:t>
            </a:r>
            <a:r>
              <a:rPr lang="en-US" sz="2400" b="1" i="1" dirty="0" err="1" smtClean="0"/>
              <a:t>đâu</a:t>
            </a:r>
            <a:r>
              <a:rPr lang="en-US" sz="2400" b="1" i="1" dirty="0" smtClean="0"/>
              <a:t>?</a:t>
            </a:r>
          </a:p>
          <a:p>
            <a:pPr>
              <a:buFontTx/>
              <a:buChar char="-"/>
            </a:pPr>
            <a:r>
              <a:rPr lang="en-US" sz="2400" b="1" i="1" dirty="0" err="1" smtClean="0"/>
              <a:t>Điều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gì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khiến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cảm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thấy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yêu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thích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muốn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đến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trường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hằng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ngày</a:t>
            </a:r>
            <a:r>
              <a:rPr lang="en-US" sz="2400" b="1" i="1" dirty="0" smtClean="0"/>
              <a:t>?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Ví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dụ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kham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khảo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Trường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em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tên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Trường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Tiểu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Học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Ninh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Thới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A,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trường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em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ở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xã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Ninh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Thới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Huyện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Cầu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Kè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Tỉnh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Trà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Vinh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Điều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em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cảm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thấy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yêu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thích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trường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nhiều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cây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xanh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rất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đẹp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những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bạn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bè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thầy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cô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làm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em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cảm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thấy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muốn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đến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trường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hằng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ngày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-4465"/>
            <a:ext cx="511788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1118" y="572869"/>
            <a:ext cx="565128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ường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62061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1066800"/>
            <a:ext cx="4648200" cy="1189038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*</a:t>
            </a:r>
            <a:r>
              <a:rPr lang="en-US" sz="3600" b="1" i="1" dirty="0" err="1" smtClean="0"/>
              <a:t>Nói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và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Nghe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2. </a:t>
            </a:r>
            <a:r>
              <a:rPr lang="en-US" b="1" i="1" dirty="0" err="1" smtClean="0"/>
              <a:t>Em</a:t>
            </a:r>
            <a:r>
              <a:rPr lang="en-US" b="1" i="1" dirty="0" smtClean="0"/>
              <a:t> </a:t>
            </a:r>
            <a:r>
              <a:rPr lang="en-US" b="1" i="1" dirty="0" err="1" smtClean="0"/>
              <a:t>muốn</a:t>
            </a:r>
            <a:r>
              <a:rPr lang="en-US" b="1" i="1" dirty="0" smtClean="0"/>
              <a:t> </a:t>
            </a:r>
            <a:r>
              <a:rPr lang="en-US" b="1" i="1" dirty="0" err="1" smtClean="0"/>
              <a:t>trường</a:t>
            </a:r>
            <a:r>
              <a:rPr lang="en-US" b="1" i="1" dirty="0" smtClean="0"/>
              <a:t> </a:t>
            </a:r>
            <a:r>
              <a:rPr lang="en-US" b="1" i="1" dirty="0" err="1" smtClean="0"/>
              <a:t>mình</a:t>
            </a:r>
            <a:r>
              <a:rPr lang="en-US" b="1" i="1" dirty="0" smtClean="0"/>
              <a:t> </a:t>
            </a:r>
            <a:r>
              <a:rPr lang="en-US" b="1" i="1" dirty="0" err="1" smtClean="0"/>
              <a:t>thay</a:t>
            </a:r>
            <a:r>
              <a:rPr lang="en-US" b="1" i="1" dirty="0" smtClean="0"/>
              <a:t> </a:t>
            </a:r>
            <a:r>
              <a:rPr lang="en-US" b="1" i="1" dirty="0" err="1" smtClean="0"/>
              <a:t>đổi</a:t>
            </a:r>
            <a:r>
              <a:rPr lang="en-US" b="1" i="1" dirty="0" smtClean="0"/>
              <a:t> </a:t>
            </a:r>
            <a:r>
              <a:rPr lang="en-US" b="1" i="1" dirty="0" err="1" smtClean="0"/>
              <a:t>những</a:t>
            </a:r>
            <a:r>
              <a:rPr lang="en-US" b="1" i="1" dirty="0" smtClean="0"/>
              <a:t> </a:t>
            </a:r>
            <a:r>
              <a:rPr lang="en-US" b="1" i="1" dirty="0" err="1" smtClean="0"/>
              <a:t>gì</a:t>
            </a:r>
            <a:r>
              <a:rPr lang="en-US" b="1" i="1" dirty="0" smtClean="0"/>
              <a:t>?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Ví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dụ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kham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khảo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muốn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trường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mình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nhiều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thùng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đựng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rác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hơn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vì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khá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nhiều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bạn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còn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vứt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rác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bừa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bãi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trong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sân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trường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căn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tin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để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thuận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tiện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ăn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uống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hơn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-4465"/>
            <a:ext cx="511788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1118" y="572869"/>
            <a:ext cx="565128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ường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740446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53251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2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3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" y="609603"/>
            <a:ext cx="858202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  <a:cs typeface="+mn-cs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  <a:cs typeface="+mn-cs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  <a:cs typeface="+mn-cs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" y="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vi-VN" sz="2000">
              <a:latin typeface="Times New Roman" pitchFamily="18" charset="0"/>
            </a:endParaRPr>
          </a:p>
        </p:txBody>
      </p:sp>
      <p:pic>
        <p:nvPicPr>
          <p:cNvPr id="53256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19803"/>
            <a:ext cx="6858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1" y="5608638"/>
            <a:ext cx="106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021391"/>
            <a:ext cx="685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8876" y="5943603"/>
            <a:ext cx="685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638803"/>
            <a:ext cx="685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47076" y="5486400"/>
            <a:ext cx="1254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7356476" y="4572000"/>
            <a:ext cx="6794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1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vi-VN"/>
          </a:p>
        </p:txBody>
      </p:sp>
      <p:sp>
        <p:nvSpPr>
          <p:cNvPr id="47122" name="AutoShape 18"/>
          <p:cNvSpPr>
            <a:spLocks noChangeArrowheads="1"/>
          </p:cNvSpPr>
          <p:nvPr/>
        </p:nvSpPr>
        <p:spPr bwMode="auto">
          <a:xfrm>
            <a:off x="5791201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vi-VN"/>
          </a:p>
        </p:txBody>
      </p:sp>
      <p:pic>
        <p:nvPicPr>
          <p:cNvPr id="47123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533403"/>
            <a:ext cx="1219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4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4343401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5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6019800" y="2895601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6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6155532" y="1921670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7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8036720" y="854870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8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8074820" y="2569370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9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4572001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0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5774532" y="778670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1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3907632" y="740570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2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7162801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33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vi-VN"/>
          </a:p>
        </p:txBody>
      </p:sp>
      <p:pic>
        <p:nvPicPr>
          <p:cNvPr id="53279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7989888" y="4648200"/>
            <a:ext cx="8905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7" name="Picture 33" descr="Entertainment-02-june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" y="4038600"/>
            <a:ext cx="1870076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38" name="WordArt 34"/>
          <p:cNvSpPr>
            <a:spLocks noChangeArrowheads="1" noChangeShapeType="1" noTextEdit="1"/>
          </p:cNvSpPr>
          <p:nvPr/>
        </p:nvSpPr>
        <p:spPr bwMode="auto">
          <a:xfrm>
            <a:off x="1066800" y="914400"/>
            <a:ext cx="7391400" cy="2438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96861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 QUÝ THẦY CÔ VÀ CÁC EM </a:t>
            </a:r>
          </a:p>
        </p:txBody>
      </p:sp>
      <p:pic>
        <p:nvPicPr>
          <p:cNvPr id="53283" name="Picture 35" descr="blumen-pflanzen08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67000" y="3810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4" name="Picture 36" descr="POINSET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5400000">
            <a:off x="19846" y="5582447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>
    <p:comb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0" dur="45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2" dur="45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16" dur="35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18" dur="25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0" dur="25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" y="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2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3" grpId="0" animBg="1"/>
      <p:bldP spid="471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028" y="2056766"/>
            <a:ext cx="7385685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Tập</a:t>
            </a:r>
            <a:r>
              <a:rPr lang="en-US" altLang="zh-C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vi-VN" altLang="zh-C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đọc</a:t>
            </a:r>
            <a:endParaRPr lang="en-US" altLang="zh-CN" sz="72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16217" y="141605"/>
            <a:ext cx="277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thuộc</a:t>
            </a:r>
            <a:r>
              <a:rPr lang="en-US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về</a:t>
            </a:r>
            <a:r>
              <a:rPr lang="en-US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FB </a:t>
            </a:r>
            <a:r>
              <a:rPr lang="en-US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Hương</a:t>
            </a:r>
            <a:r>
              <a:rPr lang="en-US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Thảo</a:t>
            </a:r>
            <a:endParaRPr lang="en-US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7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39186" flipV="1">
            <a:off x="2780705" y="612523"/>
            <a:ext cx="1200150" cy="7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76227" flipV="1">
            <a:off x="4171355" y="895945"/>
            <a:ext cx="1276350" cy="7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76227" flipV="1">
            <a:off x="7172663" y="593012"/>
            <a:ext cx="1276350" cy="70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8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42910" flipV="1">
            <a:off x="5823715" y="76218"/>
            <a:ext cx="8429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16429" flipV="1">
            <a:off x="3429001" y="1981200"/>
            <a:ext cx="1250156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130461" flipV="1">
            <a:off x="4813114" y="3200400"/>
            <a:ext cx="1262063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599614" flipV="1">
            <a:off x="5869697" y="1758199"/>
            <a:ext cx="13716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59196" flipV="1">
            <a:off x="7361301" y="3154988"/>
            <a:ext cx="1200150" cy="70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5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16429" flipV="1">
            <a:off x="3459668" y="4140780"/>
            <a:ext cx="1250156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5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16429" flipV="1">
            <a:off x="5968643" y="2735754"/>
            <a:ext cx="1250156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5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16429" flipV="1">
            <a:off x="2054642" y="3092586"/>
            <a:ext cx="1250156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16429" flipV="1">
            <a:off x="5416669" y="4564518"/>
            <a:ext cx="1250156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7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39186" flipV="1">
            <a:off x="2895005" y="1433983"/>
            <a:ext cx="1200150" cy="7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7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39186" flipV="1">
            <a:off x="5286895" y="1590097"/>
            <a:ext cx="1200150" cy="7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7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39186" flipV="1">
            <a:off x="1406347" y="1255567"/>
            <a:ext cx="1200150" cy="7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sun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0455"/>
            <a:ext cx="914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7772400" y="5334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vi-VN"/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5791201" y="6858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vi-VN"/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>
            <a:off x="5562600" y="15240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vi-VN"/>
          </a:p>
        </p:txBody>
      </p:sp>
      <p:sp>
        <p:nvSpPr>
          <p:cNvPr id="25" name="AutoShape 29"/>
          <p:cNvSpPr>
            <a:spLocks noChangeArrowheads="1"/>
          </p:cNvSpPr>
          <p:nvPr/>
        </p:nvSpPr>
        <p:spPr bwMode="auto">
          <a:xfrm>
            <a:off x="2667000" y="38100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vi-VN"/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381000" y="129540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vi-VN"/>
          </a:p>
        </p:txBody>
      </p: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7639050" y="4572000"/>
            <a:ext cx="1428750" cy="2209800"/>
            <a:chOff x="-216" y="3820"/>
            <a:chExt cx="648" cy="281"/>
          </a:xfrm>
        </p:grpSpPr>
        <p:pic>
          <p:nvPicPr>
            <p:cNvPr id="28" name="Picture 3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4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5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36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-144859" y="5741592"/>
            <a:ext cx="1277937" cy="95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2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10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" y="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12" dur="2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16" dur="2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18" dur="2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0" dur="2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8" dur="3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31" dur="4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33" dur="4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35" dur="4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38" dur="4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41" dur="4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4216123"/>
            <a:ext cx="239153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1240"/>
            <a:ext cx="157569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26" y="1496717"/>
            <a:ext cx="1271022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200" y="1524001"/>
            <a:ext cx="7391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60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60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60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60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1"/>
            <a:ext cx="511788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1159" y="579812"/>
            <a:ext cx="62605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6000" b="1" u="sng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u="sng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u="sng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kumimoji="0" lang="en-US" sz="6000" b="1" i="0" u="sng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4" descr="Bauernbar">
            <a:hlinkClick r:id="rId6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7871" y="2118188"/>
            <a:ext cx="6236866" cy="1507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11500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4518" y="1"/>
            <a:ext cx="511788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3" descr="Entertainmen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9000"/>
            <a:ext cx="1485900" cy="143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blumen-pflanzen08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2182" y="3810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7376783" y="4090650"/>
            <a:ext cx="1428750" cy="2209800"/>
            <a:chOff x="-216" y="3820"/>
            <a:chExt cx="648" cy="281"/>
          </a:xfrm>
        </p:grpSpPr>
        <p:pic>
          <p:nvPicPr>
            <p:cNvPr id="7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36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-144859" y="5741592"/>
            <a:ext cx="1277937" cy="95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3915271"/>
      </p:ext>
    </p:extLst>
  </p:cSld>
  <p:clrMapOvr>
    <a:masterClrMapping/>
  </p:clrMapOvr>
  <p:transition advTm="1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44562"/>
            <a:ext cx="4495800" cy="731838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*CÂU HỎI KHỞI ĐỘNG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 </a:t>
            </a:r>
            <a:r>
              <a:rPr lang="en-US" dirty="0" err="1" smtClean="0"/>
              <a:t>E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th</a:t>
            </a:r>
            <a:r>
              <a:rPr lang="vi-VN" dirty="0" smtClean="0"/>
              <a:t>ường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r>
              <a:rPr lang="en-US" dirty="0" smtClean="0"/>
              <a:t> </a:t>
            </a:r>
            <a:r>
              <a:rPr lang="en-US" dirty="0" smtClean="0"/>
              <a:t>ở </a:t>
            </a:r>
            <a:r>
              <a:rPr lang="vi-VN" dirty="0" smtClean="0"/>
              <a:t>đâ</a:t>
            </a:r>
            <a:r>
              <a:rPr lang="en-US" dirty="0" smtClean="0"/>
              <a:t>u?</a:t>
            </a:r>
          </a:p>
          <a:p>
            <a:pPr marL="0" indent="0">
              <a:buNone/>
            </a:pP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: 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ở </a:t>
            </a:r>
            <a:r>
              <a:rPr lang="en-US" dirty="0" err="1" smtClean="0"/>
              <a:t>tr</a:t>
            </a:r>
            <a:r>
              <a:rPr lang="vi-VN" dirty="0" smtClean="0"/>
              <a:t>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429000"/>
            <a:ext cx="7848599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2200" y="1"/>
            <a:ext cx="511788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44562"/>
            <a:ext cx="4495800" cy="731838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*CÂU HỎI KHỞI ĐỘNG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 </a:t>
            </a: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: </a:t>
            </a: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,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429000"/>
            <a:ext cx="7848599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05825"/>
            <a:ext cx="739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u="sng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32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1"/>
            <a:ext cx="511788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151" y="838200"/>
            <a:ext cx="7774648" cy="5867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                          </a:t>
            </a:r>
            <a:r>
              <a:rPr lang="vi-VN" sz="3600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​​​​​​​</a:t>
            </a:r>
          </a:p>
          <a:p>
            <a:pPr marL="2171700" lvl="5" indent="0">
              <a:buNone/>
            </a:pPr>
            <a: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  <a:t>Cái trống trường em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  <a:t>Mùa hè cũng nghỉ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  <a:t>Suốt ba tháng liền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  <a:t>Trống nằm ngẫm nghĩ</a:t>
            </a:r>
            <a:r>
              <a:rPr lang="en-US" sz="3300" b="1" i="0" dirty="0" smtClean="0">
                <a:solidFill>
                  <a:srgbClr val="444444"/>
                </a:solidFill>
                <a:effectLst/>
                <a:latin typeface="Roboto"/>
              </a:rPr>
              <a:t>.</a:t>
            </a:r>
          </a:p>
          <a:p>
            <a:pPr marL="2171700" lvl="5" indent="0">
              <a:buNone/>
            </a:pPr>
            <a:endParaRPr lang="vi-VN" sz="3300" b="1" i="0" dirty="0" smtClean="0">
              <a:solidFill>
                <a:srgbClr val="444444"/>
              </a:solidFill>
              <a:effectLst/>
              <a:latin typeface="Roboto"/>
            </a:endParaRPr>
          </a:p>
          <a:p>
            <a:pPr marL="2286000" lvl="5" indent="0">
              <a:buNone/>
            </a:pPr>
            <a: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  <a:t>Buồn không hả trống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  <a:t>Trong những ngày hè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  <a:t>Bọn mình đi vắng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  <a:t>Chỉ còn tiếng ve?</a:t>
            </a:r>
            <a:endParaRPr lang="en-US" sz="3300" b="1" i="0" dirty="0" smtClean="0">
              <a:solidFill>
                <a:srgbClr val="444444"/>
              </a:solidFill>
              <a:effectLst/>
              <a:latin typeface="Roboto"/>
            </a:endParaRPr>
          </a:p>
          <a:p>
            <a:pPr marL="2286000" lvl="5" indent="0">
              <a:buNone/>
            </a:pPr>
            <a:endParaRPr lang="vi-VN" sz="3300" b="1" i="0" dirty="0" smtClean="0">
              <a:solidFill>
                <a:srgbClr val="444444"/>
              </a:solidFill>
              <a:effectLst/>
              <a:latin typeface="Roboto"/>
            </a:endParaRPr>
          </a:p>
          <a:p>
            <a:pPr marL="2286000" lvl="5" indent="0">
              <a:buNone/>
            </a:pPr>
            <a: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  <a:t>Cái trống lặng im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  <a:t>Nghiêng đầu trên giá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  <a:t>Chắc thấy chúng em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  <a:t>Nó mừng vui quá!</a:t>
            </a:r>
            <a:endParaRPr lang="en-US" sz="3300" b="1" i="0" dirty="0" smtClean="0">
              <a:solidFill>
                <a:srgbClr val="444444"/>
              </a:solidFill>
              <a:effectLst/>
              <a:latin typeface="Roboto"/>
            </a:endParaRPr>
          </a:p>
          <a:p>
            <a:pPr marL="2286000" lvl="5" indent="0">
              <a:buNone/>
            </a:pPr>
            <a:endParaRPr lang="vi-VN" sz="3300" b="1" i="0" dirty="0" smtClean="0">
              <a:solidFill>
                <a:srgbClr val="444444"/>
              </a:solidFill>
              <a:effectLst/>
              <a:latin typeface="Roboto"/>
            </a:endParaRPr>
          </a:p>
          <a:p>
            <a:pPr marL="2286000" lvl="5" indent="0">
              <a:buNone/>
            </a:pPr>
            <a: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  <a:t>Kìa trống đang gọi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  <a:t>Tùng! Tùng! Tùng! Tùng</a:t>
            </a:r>
            <a:r>
              <a:rPr lang="en-US" sz="3300" b="1" i="0" dirty="0" smtClean="0">
                <a:solidFill>
                  <a:srgbClr val="444444"/>
                </a:solidFill>
                <a:effectLst/>
                <a:latin typeface="Roboto"/>
              </a:rPr>
              <a:t>!</a:t>
            </a:r>
            <a: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  <a:t/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  <a:t>Vào năm học mới</a:t>
            </a:r>
            <a:b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</a:br>
            <a:r>
              <a:rPr lang="vi-VN" sz="3300" b="1" i="0" dirty="0" smtClean="0">
                <a:solidFill>
                  <a:srgbClr val="444444"/>
                </a:solidFill>
                <a:effectLst/>
                <a:latin typeface="Roboto"/>
              </a:rPr>
              <a:t>Rộn vang tưng bừng.</a:t>
            </a:r>
          </a:p>
          <a:p>
            <a:r>
              <a:rPr lang="en-US" dirty="0" smtClean="0"/>
              <a:t>                                                            (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Hào</a:t>
            </a:r>
            <a:r>
              <a:rPr lang="en-US" dirty="0" smtClean="0"/>
              <a:t> )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49" r="65478" b="-132"/>
          <a:stretch/>
        </p:blipFill>
        <p:spPr>
          <a:xfrm>
            <a:off x="233098" y="3048000"/>
            <a:ext cx="2057400" cy="2729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13" t="12957"/>
          <a:stretch/>
        </p:blipFill>
        <p:spPr>
          <a:xfrm>
            <a:off x="233098" y="990600"/>
            <a:ext cx="1824302" cy="1861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291" y="1295400"/>
            <a:ext cx="3082636" cy="24865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2200" y="-4465"/>
            <a:ext cx="511788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4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405825"/>
            <a:ext cx="7391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u="sng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32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38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7871" y="2118188"/>
            <a:ext cx="6236866" cy="1507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1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4518" y="1"/>
            <a:ext cx="511788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3" descr="Entertainmen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9000"/>
            <a:ext cx="1485900" cy="143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blumen-pflanzen08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2182" y="3810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7376783" y="4090650"/>
            <a:ext cx="1428750" cy="2209800"/>
            <a:chOff x="-216" y="3820"/>
            <a:chExt cx="648" cy="281"/>
          </a:xfrm>
        </p:grpSpPr>
        <p:pic>
          <p:nvPicPr>
            <p:cNvPr id="7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36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-144859" y="5741592"/>
            <a:ext cx="1277937" cy="95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3915271"/>
      </p:ext>
    </p:extLst>
  </p:cSld>
  <p:clrMapOvr>
    <a:masterClrMapping/>
  </p:clrMapOvr>
  <p:transition advTm="1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96962"/>
            <a:ext cx="4191000" cy="731838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*</a:t>
            </a:r>
            <a:r>
              <a:rPr lang="en-US" sz="3600" b="1" i="1" dirty="0" err="1" smtClean="0"/>
              <a:t>Trả</a:t>
            </a:r>
            <a:r>
              <a:rPr lang="en-US" sz="3600" b="1" i="1" dirty="0" smtClean="0"/>
              <a:t> l</a:t>
            </a:r>
            <a:r>
              <a:rPr lang="vi-VN" sz="3600" b="1" i="1" dirty="0" smtClean="0"/>
              <a:t>ời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câu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hỏi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err="1" smtClean="0"/>
              <a:t>Bạn</a:t>
            </a:r>
            <a:r>
              <a:rPr lang="en-US" b="1" dirty="0" smtClean="0"/>
              <a:t> </a:t>
            </a:r>
            <a:r>
              <a:rPr lang="en-US" b="1" dirty="0" err="1" smtClean="0"/>
              <a:t>nhỏ</a:t>
            </a:r>
            <a:r>
              <a:rPr lang="en-US" b="1" dirty="0" smtClean="0"/>
              <a:t> </a:t>
            </a:r>
            <a:r>
              <a:rPr lang="en-US" b="1" dirty="0" err="1" smtClean="0"/>
              <a:t>kể</a:t>
            </a:r>
            <a:r>
              <a:rPr lang="en-US" b="1" dirty="0" smtClean="0"/>
              <a:t> </a:t>
            </a:r>
            <a:r>
              <a:rPr lang="en-US" b="1" dirty="0" err="1" smtClean="0"/>
              <a:t>gì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trống</a:t>
            </a:r>
            <a:r>
              <a:rPr lang="en-US" b="1" dirty="0" smtClean="0"/>
              <a:t> </a:t>
            </a:r>
            <a:r>
              <a:rPr lang="en-US" b="1" dirty="0" err="1" smtClean="0"/>
              <a:t>trường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những</a:t>
            </a:r>
            <a:r>
              <a:rPr lang="en-US" b="1" dirty="0" smtClean="0"/>
              <a:t> </a:t>
            </a:r>
            <a:r>
              <a:rPr lang="en-US" b="1" dirty="0" err="1" smtClean="0"/>
              <a:t>ngày</a:t>
            </a:r>
            <a:r>
              <a:rPr lang="en-US" b="1" dirty="0" smtClean="0"/>
              <a:t> </a:t>
            </a:r>
            <a:r>
              <a:rPr lang="en-US" b="1" dirty="0" err="1" smtClean="0"/>
              <a:t>hè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: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: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r>
              <a:rPr lang="en-US" dirty="0" smtClean="0"/>
              <a:t> </a:t>
            </a:r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 smtClean="0"/>
              <a:t>nghĩ</a:t>
            </a:r>
            <a:r>
              <a:rPr lang="en-US" dirty="0" smtClean="0"/>
              <a:t>, </a:t>
            </a:r>
            <a:r>
              <a:rPr lang="en-US" dirty="0" err="1" smtClean="0"/>
              <a:t>trống</a:t>
            </a:r>
            <a:r>
              <a:rPr lang="en-US" dirty="0" smtClean="0"/>
              <a:t> </a:t>
            </a:r>
            <a:r>
              <a:rPr lang="en-US" dirty="0" err="1" smtClean="0"/>
              <a:t>nằm</a:t>
            </a:r>
            <a:r>
              <a:rPr lang="en-US" dirty="0" smtClean="0"/>
              <a:t> </a:t>
            </a:r>
            <a:r>
              <a:rPr lang="en-US" dirty="0" err="1" smtClean="0"/>
              <a:t>ngẫm</a:t>
            </a:r>
            <a:r>
              <a:rPr lang="en-US" dirty="0" smtClean="0"/>
              <a:t> </a:t>
            </a:r>
            <a:r>
              <a:rPr lang="en-US" dirty="0" err="1" smtClean="0"/>
              <a:t>nghĩ</a:t>
            </a:r>
            <a:r>
              <a:rPr lang="en-US" dirty="0" smtClean="0"/>
              <a:t>, </a:t>
            </a:r>
            <a:r>
              <a:rPr lang="en-US" dirty="0" err="1" smtClean="0"/>
              <a:t>trống</a:t>
            </a:r>
            <a:r>
              <a:rPr lang="en-US" dirty="0" smtClean="0"/>
              <a:t> </a:t>
            </a:r>
            <a:r>
              <a:rPr lang="en-US" dirty="0" err="1" smtClean="0"/>
              <a:t>buồn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vắng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Tiếng</a:t>
            </a:r>
            <a:r>
              <a:rPr lang="en-US" b="1" dirty="0" smtClean="0"/>
              <a:t> </a:t>
            </a:r>
            <a:r>
              <a:rPr lang="en-US" b="1" dirty="0" err="1" smtClean="0"/>
              <a:t>trống</a:t>
            </a:r>
            <a:r>
              <a:rPr lang="en-US" b="1" dirty="0" smtClean="0"/>
              <a:t> </a:t>
            </a:r>
            <a:r>
              <a:rPr lang="en-US" b="1" dirty="0" err="1" smtClean="0"/>
              <a:t>trường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khổ</a:t>
            </a:r>
            <a:r>
              <a:rPr lang="en-US" b="1" dirty="0" smtClean="0"/>
              <a:t> </a:t>
            </a:r>
            <a:r>
              <a:rPr lang="en-US" b="1" dirty="0" err="1" smtClean="0"/>
              <a:t>thơ</a:t>
            </a:r>
            <a:r>
              <a:rPr lang="en-US" b="1" dirty="0" smtClean="0"/>
              <a:t> </a:t>
            </a:r>
            <a:r>
              <a:rPr lang="en-US" b="1" dirty="0" err="1" smtClean="0"/>
              <a:t>cuối</a:t>
            </a:r>
            <a:r>
              <a:rPr lang="en-US" b="1" dirty="0" smtClean="0"/>
              <a:t> </a:t>
            </a:r>
            <a:r>
              <a:rPr lang="en-US" b="1" dirty="0" err="1" smtClean="0"/>
              <a:t>báo</a:t>
            </a:r>
            <a:r>
              <a:rPr lang="en-US" b="1" dirty="0" smtClean="0"/>
              <a:t> </a:t>
            </a:r>
            <a:r>
              <a:rPr lang="en-US" b="1" dirty="0" err="1" smtClean="0"/>
              <a:t>hiệu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gì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: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-4465"/>
            <a:ext cx="511788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Hai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1118" y="572869"/>
            <a:ext cx="565128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ường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879530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687</Words>
  <Application>Microsoft Office PowerPoint</Application>
  <PresentationFormat>On-screen Show (4:3)</PresentationFormat>
  <Paragraphs>98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*CÂU HỎI KHỞI ĐỘNG</vt:lpstr>
      <vt:lpstr>*CÂU HỎI KHỞI ĐỘNG</vt:lpstr>
      <vt:lpstr>Slide 7</vt:lpstr>
      <vt:lpstr>Slide 8</vt:lpstr>
      <vt:lpstr>*Trả lời câu hỏi</vt:lpstr>
      <vt:lpstr>Trả lời câu hỏi</vt:lpstr>
      <vt:lpstr>Slide 11</vt:lpstr>
      <vt:lpstr>Slide 12</vt:lpstr>
      <vt:lpstr>*Luyện Tập </vt:lpstr>
      <vt:lpstr>*Luyện Viết</vt:lpstr>
      <vt:lpstr>Slide 15</vt:lpstr>
      <vt:lpstr>*Nói và Nghe</vt:lpstr>
      <vt:lpstr>*Nói và Nghe</vt:lpstr>
      <vt:lpstr>Slide 18</vt:lpstr>
    </vt:vector>
  </TitlesOfParts>
  <Company>Duy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6 Bài 11 CÁI TRỐNG TRƯỜNG EM</dc:title>
  <dc:creator>emily</dc:creator>
  <cp:lastModifiedBy>A</cp:lastModifiedBy>
  <cp:revision>44</cp:revision>
  <dcterms:created xsi:type="dcterms:W3CDTF">2021-10-22T08:42:29Z</dcterms:created>
  <dcterms:modified xsi:type="dcterms:W3CDTF">2022-10-18T03:37:23Z</dcterms:modified>
</cp:coreProperties>
</file>