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343" r:id="rId4"/>
    <p:sldId id="257" r:id="rId5"/>
    <p:sldId id="342" r:id="rId6"/>
    <p:sldId id="344" r:id="rId7"/>
    <p:sldId id="345" r:id="rId8"/>
    <p:sldId id="346" r:id="rId9"/>
    <p:sldId id="347" r:id="rId10"/>
    <p:sldId id="348" r:id="rId11"/>
    <p:sldId id="369" r:id="rId12"/>
    <p:sldId id="259" r:id="rId13"/>
    <p:sldId id="267" r:id="rId14"/>
    <p:sldId id="356" r:id="rId15"/>
    <p:sldId id="363" r:id="rId16"/>
    <p:sldId id="370" r:id="rId17"/>
    <p:sldId id="371" r:id="rId18"/>
    <p:sldId id="374" r:id="rId19"/>
    <p:sldId id="372" r:id="rId20"/>
    <p:sldId id="360" r:id="rId21"/>
    <p:sldId id="361" r:id="rId22"/>
    <p:sldId id="362" r:id="rId23"/>
    <p:sldId id="375" r:id="rId24"/>
    <p:sldId id="373" r:id="rId25"/>
    <p:sldId id="357" r:id="rId26"/>
    <p:sldId id="260" r:id="rId27"/>
    <p:sldId id="358" r:id="rId28"/>
    <p:sldId id="359" r:id="rId29"/>
    <p:sldId id="368" r:id="rId30"/>
    <p:sldId id="349" r:id="rId31"/>
    <p:sldId id="364" r:id="rId32"/>
    <p:sldId id="365" r:id="rId33"/>
    <p:sldId id="366" r:id="rId34"/>
    <p:sldId id="367" r:id="rId35"/>
    <p:sldId id="376" r:id="rId36"/>
    <p:sldId id="327" r:id="rId37"/>
    <p:sldId id="278" r:id="rId38"/>
    <p:sldId id="37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8B27D5-932F-7128-8BC8-CABC8BAB7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83E14DB-39F4-1F22-FA12-699679E8C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F478BC-C2F6-5824-3525-8809700F1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6870-F3FB-4D76-A706-AB5A02AB450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CC5A6E-D0ED-BF19-145F-55BAD437C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3DA9F5-32A1-CC1C-0ADC-22C56B0F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6FEF-E50B-4D87-8C0F-ED2B6B02E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0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1B4586-902F-3A21-A353-04EABD4B9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B836523-C923-2947-8665-D62A273ED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8D9C80-4E98-0A49-3F70-BEE01868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6870-F3FB-4D76-A706-AB5A02AB450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A02CE2-29A3-485E-22F0-803BB2C82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87CE42-DCAD-E218-30FC-7DC211CBF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6FEF-E50B-4D87-8C0F-ED2B6B02E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6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792CC13-43E6-44E4-BFDA-3AA29175F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6DBAD8-7D34-1D8C-9785-735AA5388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B9E8A9-C83C-C889-0FA1-506CE1A9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6870-F3FB-4D76-A706-AB5A02AB450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65B989-C894-18D8-A31F-9027692FC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E187BF-7FF5-9987-D950-4C8EEB99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6FEF-E50B-4D87-8C0F-ED2B6B02E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63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D2A509-9A37-2DA3-3B54-1FB77583D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4781A9-C05B-C77B-1011-B9BF2DD27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3BFB2A-EC2A-AF61-361F-C3E48844A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6870-F3FB-4D76-A706-AB5A02AB450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97A60B-7BD4-F448-5B68-DA411762A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7255EB-F998-435F-72CA-BC49413A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6FEF-E50B-4D87-8C0F-ED2B6B02E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7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BB3314-6146-BE6A-C543-0892ADAE5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9CBA5A-D4D8-C6DE-487A-0B1EEFF6F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C961FE-EBAD-4D79-BA1A-6FC5EF15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6870-F3FB-4D76-A706-AB5A02AB450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0828ED-6EFB-CB38-9CD9-AB80FA5D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BDB7A5-8F55-C17E-A9F5-D3120619F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6FEF-E50B-4D87-8C0F-ED2B6B02E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2C3FBC-B232-192E-3638-DF93F337C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87FDF9-B053-AD25-885A-591FDB1E9F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A85D72-EDFF-D21B-1AF4-80398229A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1189E4-A31A-EF8C-44DF-873F9CDEE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6870-F3FB-4D76-A706-AB5A02AB450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B16BB4-A94A-EAE4-4D0A-5578BAA87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B9CF26-28CA-3A0F-1FEC-5E883FD3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6FEF-E50B-4D87-8C0F-ED2B6B02E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1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42D6A-0892-4ADC-EA52-C633D4B8B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3AF554-887D-390A-F087-9C09BF75B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AFC860-E3CD-A5DD-6C6A-60B9A7315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FE20BA-8562-BA70-5E0F-687F8FB6F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51EABFB-A65E-0D6E-DCF0-B0A763088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27899D-D50B-CB54-3C4C-B64EE6E79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6870-F3FB-4D76-A706-AB5A02AB450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C8C8DF-221D-9643-E2BF-CE7145CDE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B09F7EC-7581-D2D4-65AC-6E4081E0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6FEF-E50B-4D87-8C0F-ED2B6B02E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7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323AC9-7DFA-5D20-6596-900298528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CDABEF-6E8D-21CB-EB85-1DF6E665C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6870-F3FB-4D76-A706-AB5A02AB450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B556BF9-A372-11F5-978A-D49D1B9AB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56EF3CE-0266-45D7-AE86-479B89EC7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6FEF-E50B-4D87-8C0F-ED2B6B02E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C006A3-5C42-AB60-7215-04B78F66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6870-F3FB-4D76-A706-AB5A02AB450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4AEB4D9-B021-C6EF-7FEA-B1BD76F9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5FAA0A-6AEB-5B64-05F7-BAA034800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6FEF-E50B-4D87-8C0F-ED2B6B02E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6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EED1F-D6D0-33AE-DAC0-6F6813395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9A3B61-BBCC-FD01-E31A-C00E857B3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9A27A0-88C9-9027-854E-D5018AB95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7E244A-BBB5-FC16-EA7A-9D5BD296B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6870-F3FB-4D76-A706-AB5A02AB450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3A358F-2228-98B6-D222-CDA04C42F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B3EEE8-30F0-7CAC-C426-252B23411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6FEF-E50B-4D87-8C0F-ED2B6B02E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40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DF901-8187-DD61-DCA9-45725E34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6FA9B5B-7286-99D9-C23F-A0328F4CF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4903B98-1B17-4721-F462-C748984A6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32F074-9ACA-B4DC-0987-8133BB1BC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6870-F3FB-4D76-A706-AB5A02AB450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38CFDD-99AB-9E32-B357-80A6CEE2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9AF01F-19C5-464A-FFC9-AACAE67BA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6FEF-E50B-4D87-8C0F-ED2B6B02E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68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C14401E-4CE4-D48C-4FFE-D2D08CE92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A6F765-F4F1-5C38-CFAE-A599BE8EC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4CEE61-6CEE-8159-A2FF-E50367AF1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E6870-F3FB-4D76-A706-AB5A02AB4501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D7E5F1-FC22-0DAC-F851-6FBFF2B90E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596B91-5171-F970-D1A0-49CB0DE35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86FEF-E50B-4D87-8C0F-ED2B6B02E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7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31.svg"/><Relationship Id="rId17" Type="http://schemas.openxmlformats.org/officeDocument/2006/relationships/image" Target="../media/image29.png"/><Relationship Id="rId2" Type="http://schemas.openxmlformats.org/officeDocument/2006/relationships/image" Target="../media/image21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5.png"/><Relationship Id="rId1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e footage background video _ grass video background" descr="A field of wheat&#10;&#10;Description automatically generated with low confidence">
            <a:hlinkClick r:id="" action="ppaction://media"/>
            <a:extLst>
              <a:ext uri="{FF2B5EF4-FFF2-40B4-BE49-F238E27FC236}">
                <a16:creationId xmlns:a16="http://schemas.microsoft.com/office/drawing/2014/main" xmlns="" id="{7A3204EF-D810-4C08-8766-F85791793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416" y="456986"/>
            <a:ext cx="10566401" cy="594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B89E5A9-E599-4703-AFCF-863AAF7E55D9}"/>
              </a:ext>
            </a:extLst>
          </p:cNvPr>
          <p:cNvSpPr txBox="1"/>
          <p:nvPr/>
        </p:nvSpPr>
        <p:spPr>
          <a:xfrm>
            <a:off x="1274959" y="550733"/>
            <a:ext cx="9642081" cy="1972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Chào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mừng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lớp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học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lí</a:t>
            </a:r>
            <a:endParaRPr lang="en-US" sz="5400" b="1" dirty="0">
              <a:solidFill>
                <a:schemeClr val="bg1"/>
              </a:solidFill>
              <a:effectLst/>
              <a:latin typeface="#9Slide07 SVNDessert Menu Scrip" panose="000005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xmlns="" id="{1EBBDA01-8F71-BFFB-3F3D-C91580EAE7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3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>
            <a:extLst>
              <a:ext uri="{FF2B5EF4-FFF2-40B4-BE49-F238E27FC236}">
                <a16:creationId xmlns:a16="http://schemas.microsoft.com/office/drawing/2014/main" xmlns="" id="{44DBBF94-DCE8-A3ED-45C2-AD1EC96C91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04AB64B-6298-00A6-96B8-6F1014099038}"/>
              </a:ext>
            </a:extLst>
          </p:cNvPr>
          <p:cNvSpPr txBox="1">
            <a:spLocks/>
          </p:cNvSpPr>
          <p:nvPr/>
        </p:nvSpPr>
        <p:spPr>
          <a:xfrm>
            <a:off x="390525" y="61874"/>
            <a:ext cx="11506200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 GIA KINH TẾ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912B2C5-DCF4-E3F8-3383-DB5D4F62D943}"/>
              </a:ext>
            </a:extLst>
          </p:cNvPr>
          <p:cNvSpPr/>
          <p:nvPr/>
        </p:nvSpPr>
        <p:spPr>
          <a:xfrm>
            <a:off x="597389" y="1342034"/>
            <a:ext cx="3322320" cy="9448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CHUẨN BỊ SẢN PHẨM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A40DD48-0877-63CE-6E4E-E0D8A86C481B}"/>
              </a:ext>
            </a:extLst>
          </p:cNvPr>
          <p:cNvSpPr/>
          <p:nvPr/>
        </p:nvSpPr>
        <p:spPr>
          <a:xfrm>
            <a:off x="597389" y="2989224"/>
            <a:ext cx="3322320" cy="13106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TRÌNH BÀY SẢN PHẨM TRƯỚC LỚP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B0DF3D5A-B215-D6EE-DE28-3C11F597EC45}"/>
              </a:ext>
            </a:extLst>
          </p:cNvPr>
          <p:cNvSpPr/>
          <p:nvPr/>
        </p:nvSpPr>
        <p:spPr>
          <a:xfrm>
            <a:off x="1862944" y="2461203"/>
            <a:ext cx="619760" cy="38608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Math with Mrs. D: Industrial Revolution Presentation with a Smidgen of Math">
            <a:extLst>
              <a:ext uri="{FF2B5EF4-FFF2-40B4-BE49-F238E27FC236}">
                <a16:creationId xmlns:a16="http://schemas.microsoft.com/office/drawing/2014/main" xmlns="" id="{F0123A81-A365-E129-743F-415C813D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6" y="1315384"/>
            <a:ext cx="2702929" cy="300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otes, Document, Notepad, Office, Reminder, Sticky - Note Paper Transparent  PNG - 608x640 - Free Download on NicePNG">
            <a:extLst>
              <a:ext uri="{FF2B5EF4-FFF2-40B4-BE49-F238E27FC236}">
                <a16:creationId xmlns:a16="http://schemas.microsoft.com/office/drawing/2014/main" xmlns="" id="{32A0ED7D-5879-D8CC-713F-AB7B49DB9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8" t="3768" r="5060" b="6243"/>
          <a:stretch/>
        </p:blipFill>
        <p:spPr bwMode="auto">
          <a:xfrm>
            <a:off x="6847732" y="1055735"/>
            <a:ext cx="4815947" cy="537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9D0579A-59AD-F880-3ABB-DDCBBB664E9F}"/>
              </a:ext>
            </a:extLst>
          </p:cNvPr>
          <p:cNvSpPr txBox="1"/>
          <p:nvPr/>
        </p:nvSpPr>
        <p:spPr>
          <a:xfrm>
            <a:off x="6735185" y="2010514"/>
            <a:ext cx="3909577" cy="61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#9Slide07 IcielBaliho Script" pitchFamily="2" charset="0"/>
                <a:ea typeface="Tahoma" panose="020B0604030504040204" pitchFamily="34" charset="0"/>
              </a:rPr>
              <a:t>GHI CHÚ LẠI</a:t>
            </a:r>
            <a:endParaRPr lang="en-US" sz="2800" dirty="0">
              <a:effectLst/>
              <a:latin typeface="#9Slide07 IcielBaliho Script" pitchFamily="2" charset="0"/>
              <a:ea typeface="Tahoma" panose="020B0604030504040204" pitchFamily="34" charset="0"/>
            </a:endParaRPr>
          </a:p>
        </p:txBody>
      </p:sp>
      <p:pic>
        <p:nvPicPr>
          <p:cNvPr id="17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88816447-E480-C68B-361E-A388B3FE44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321" y="4518982"/>
            <a:ext cx="3008564" cy="169099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F66BBC0-852A-A305-853D-724A2E96B544}"/>
              </a:ext>
            </a:extLst>
          </p:cNvPr>
          <p:cNvSpPr/>
          <p:nvPr/>
        </p:nvSpPr>
        <p:spPr>
          <a:xfrm>
            <a:off x="3726620" y="4466077"/>
            <a:ext cx="3008565" cy="17358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Gọi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ngẫu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nhiên</a:t>
            </a:r>
            <a:endParaRPr lang="en-US" sz="2400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Chấm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chéo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sản</a:t>
            </a:r>
            <a:r>
              <a:rPr lang="en-US" sz="2400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phẩm</a:t>
            </a:r>
            <a:endParaRPr lang="en-US" sz="2400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1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50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9" grpId="0" animBg="1"/>
      <p:bldP spid="11" grpId="0" animBg="1"/>
      <p:bldP spid="13" grpId="0" animBg="1"/>
      <p:bldP spid="16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Growth Strategies During Tariff and Trade Uncertainty | IndustryWeek">
            <a:extLst>
              <a:ext uri="{FF2B5EF4-FFF2-40B4-BE49-F238E27FC236}">
                <a16:creationId xmlns:a16="http://schemas.microsoft.com/office/drawing/2014/main" xmlns="" id="{418E493E-6B50-3304-CE61-5A29B9DA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53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678459-5936-46E7-8E01-7ACC4CAF05E0}"/>
              </a:ext>
            </a:extLst>
          </p:cNvPr>
          <p:cNvSpPr txBox="1"/>
          <p:nvPr/>
        </p:nvSpPr>
        <p:spPr>
          <a:xfrm>
            <a:off x="-38706" y="2164551"/>
            <a:ext cx="12192000" cy="136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bg1"/>
                </a:solidFill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NGÀNH THƯƠNG MẠI</a:t>
            </a:r>
            <a:endParaRPr lang="en-US" sz="8000" b="1" dirty="0">
              <a:solidFill>
                <a:schemeClr val="bg1"/>
              </a:solidFill>
              <a:effectLst/>
              <a:latin typeface="#9Slide07 IcielBC Cubano Normal" panose="000005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557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xmlns="" id="{69DFFBE4-066A-40B2-A856-B1BD871A76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4677D7-D109-4752-AECC-52D5F6E8051E}"/>
              </a:ext>
            </a:extLst>
          </p:cNvPr>
          <p:cNvSpPr txBox="1">
            <a:spLocks/>
          </p:cNvSpPr>
          <p:nvPr/>
        </p:nvSpPr>
        <p:spPr>
          <a:xfrm>
            <a:off x="390525" y="61874"/>
            <a:ext cx="11506200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4000" dirty="0">
              <a:solidFill>
                <a:srgbClr val="FF000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AD702DB-B54F-4EC9-87D7-DCB76C57E715}"/>
              </a:ext>
            </a:extLst>
          </p:cNvPr>
          <p:cNvSpPr txBox="1">
            <a:spLocks/>
          </p:cNvSpPr>
          <p:nvPr/>
        </p:nvSpPr>
        <p:spPr>
          <a:xfrm>
            <a:off x="1962150" y="1376245"/>
            <a:ext cx="2586037" cy="6762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Graphic 6" descr="Right pointing backhand index outline">
            <a:extLst>
              <a:ext uri="{FF2B5EF4-FFF2-40B4-BE49-F238E27FC236}">
                <a16:creationId xmlns:a16="http://schemas.microsoft.com/office/drawing/2014/main" xmlns="" id="{12450C76-FAF6-4B48-BA06-BB954AA7FF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0340" y="1117681"/>
            <a:ext cx="1246321" cy="124632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EA3BE8B-61F7-4324-A2CE-965BEA165F9D}"/>
              </a:ext>
            </a:extLst>
          </p:cNvPr>
          <p:cNvSpPr txBox="1">
            <a:spLocks/>
          </p:cNvSpPr>
          <p:nvPr/>
        </p:nvSpPr>
        <p:spPr>
          <a:xfrm>
            <a:off x="8139114" y="1376245"/>
            <a:ext cx="2562225" cy="6762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C34B4153-F19A-49AB-B54B-843F3301D389}"/>
              </a:ext>
            </a:extLst>
          </p:cNvPr>
          <p:cNvSpPr txBox="1">
            <a:spLocks/>
          </p:cNvSpPr>
          <p:nvPr/>
        </p:nvSpPr>
        <p:spPr>
          <a:xfrm>
            <a:off x="370410" y="2657008"/>
            <a:ext cx="6223430" cy="3896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600" dirty="0" err="1">
                <a:latin typeface="#9Slide03 SFU Futura_07" panose="00000900000000000000" pitchFamily="2" charset="0"/>
              </a:rPr>
              <a:t>Cầu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nối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giữa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sản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xuất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và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tiêu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dùng</a:t>
            </a:r>
            <a:endParaRPr lang="en-US" sz="2600" dirty="0">
              <a:latin typeface="#9Slide03 SFU Futura_07" panose="00000900000000000000" pitchFamily="2" charset="0"/>
            </a:endParaRP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600" dirty="0" err="1">
                <a:latin typeface="#9Slide03 SFU Futura_07" panose="00000900000000000000" pitchFamily="2" charset="0"/>
              </a:rPr>
              <a:t>Điều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tiết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sản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xuất</a:t>
            </a:r>
            <a:r>
              <a:rPr lang="en-US" sz="2600" dirty="0">
                <a:latin typeface="#9Slide03 SFU Futura_07" panose="00000900000000000000" pitchFamily="2" charset="0"/>
              </a:rPr>
              <a:t>, </a:t>
            </a:r>
            <a:r>
              <a:rPr lang="en-US" sz="2600" dirty="0" err="1">
                <a:latin typeface="#9Slide03 SFU Futura_07" panose="00000900000000000000" pitchFamily="2" charset="0"/>
              </a:rPr>
              <a:t>giúp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hàng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hóa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được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trao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đổi</a:t>
            </a:r>
            <a:r>
              <a:rPr lang="en-US" sz="2600" dirty="0">
                <a:latin typeface="#9Slide03 SFU Futura_07" panose="00000900000000000000" pitchFamily="2" charset="0"/>
              </a:rPr>
              <a:t>, </a:t>
            </a:r>
            <a:r>
              <a:rPr lang="en-US" sz="2600" dirty="0" err="1">
                <a:latin typeface="#9Slide03 SFU Futura_07" panose="00000900000000000000" pitchFamily="2" charset="0"/>
              </a:rPr>
              <a:t>mở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rộng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thị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trường</a:t>
            </a:r>
            <a:r>
              <a:rPr lang="en-US" sz="2600" dirty="0">
                <a:latin typeface="#9Slide03 SFU Futura_07" panose="00000900000000000000" pitchFamily="2" charset="0"/>
              </a:rPr>
              <a:t>, </a:t>
            </a:r>
            <a:r>
              <a:rPr lang="en-US" sz="2600" dirty="0" err="1">
                <a:latin typeface="#9Slide03 SFU Futura_07" panose="00000900000000000000" pitchFamily="2" charset="0"/>
              </a:rPr>
              <a:t>thúc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đẩy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sản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xuất</a:t>
            </a:r>
            <a:endParaRPr lang="en-US" sz="2600" dirty="0">
              <a:latin typeface="#9Slide03 SFU Futura_07" panose="00000900000000000000" pitchFamily="2" charset="0"/>
            </a:endParaRP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600" dirty="0" err="1">
                <a:latin typeface="#9Slide03 SFU Futura_07" panose="00000900000000000000" pitchFamily="2" charset="0"/>
              </a:rPr>
              <a:t>Thúc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đẩy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phân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công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lao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động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theo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lãnh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thổ</a:t>
            </a:r>
            <a:endParaRPr lang="en-US" sz="2600" dirty="0">
              <a:latin typeface="#9Slide03 SFU Futura_07" panose="00000900000000000000" pitchFamily="2" charset="0"/>
            </a:endParaRP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600" dirty="0" err="1">
                <a:latin typeface="#9Slide03 SFU Futura_07" panose="00000900000000000000" pitchFamily="2" charset="0"/>
              </a:rPr>
              <a:t>Hướng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dẫn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tiêu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dùng</a:t>
            </a:r>
            <a:r>
              <a:rPr lang="en-US" sz="2600" dirty="0">
                <a:latin typeface="#9Slide03 SFU Futura_07" panose="00000900000000000000" pitchFamily="2" charset="0"/>
              </a:rPr>
              <a:t>, </a:t>
            </a:r>
            <a:r>
              <a:rPr lang="en-US" sz="2600" dirty="0" err="1">
                <a:latin typeface="#9Slide03 SFU Futura_07" panose="00000900000000000000" pitchFamily="2" charset="0"/>
              </a:rPr>
              <a:t>tạo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tập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quán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tiêu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dùng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mới</a:t>
            </a:r>
            <a:r>
              <a:rPr lang="en-US" sz="2600" dirty="0">
                <a:latin typeface="#9Slide03 SFU Futura_07" panose="00000900000000000000" pitchFamily="2" charset="0"/>
              </a:rPr>
              <a:t>, </a:t>
            </a:r>
            <a:r>
              <a:rPr lang="en-US" sz="2600" dirty="0" err="1">
                <a:latin typeface="#9Slide03 SFU Futura_07" panose="00000900000000000000" pitchFamily="2" charset="0"/>
              </a:rPr>
              <a:t>thị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hiếu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mới</a:t>
            </a:r>
            <a:endParaRPr lang="en-US" sz="2600" dirty="0">
              <a:latin typeface="#9Slide03 SFU Futura_07" panose="00000900000000000000" pitchFamily="2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263F6E5B-7BD6-45C0-A8FC-5B066E3DAC49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3255169" y="962025"/>
            <a:ext cx="2840832" cy="41422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F43BF64A-620C-4E53-B7AA-C9E7319D78C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6834190" y="962025"/>
            <a:ext cx="2586037" cy="41422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31F5F6B2-E219-A58A-19FB-FC90A7BD7E1C}"/>
              </a:ext>
            </a:extLst>
          </p:cNvPr>
          <p:cNvSpPr/>
          <p:nvPr/>
        </p:nvSpPr>
        <p:spPr>
          <a:xfrm>
            <a:off x="2604889" y="2119639"/>
            <a:ext cx="1246320" cy="451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E028F39-6157-626C-8CFD-3709B6441EC9}"/>
              </a:ext>
            </a:extLst>
          </p:cNvPr>
          <p:cNvSpPr txBox="1"/>
          <p:nvPr/>
        </p:nvSpPr>
        <p:spPr>
          <a:xfrm>
            <a:off x="6746240" y="2657008"/>
            <a:ext cx="5150485" cy="34056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600" dirty="0">
                <a:latin typeface="#9Slide03 SFU Futura_07" panose="00000900000000000000" pitchFamily="2" charset="0"/>
              </a:rPr>
              <a:t>H</a:t>
            </a:r>
            <a:r>
              <a:rPr lang="vi-VN" sz="2600" dirty="0">
                <a:latin typeface="#9Slide03 SFU Futura_07" panose="00000900000000000000" pitchFamily="2" charset="0"/>
              </a:rPr>
              <a:t>oạt động theo quy luật cung </a:t>
            </a:r>
            <a:r>
              <a:rPr lang="vi-VN" sz="2600" dirty="0" err="1">
                <a:latin typeface="#9Slide03 SFU Futura_07" panose="00000900000000000000" pitchFamily="2" charset="0"/>
              </a:rPr>
              <a:t>và</a:t>
            </a:r>
            <a:r>
              <a:rPr lang="vi-VN" sz="2600" dirty="0">
                <a:latin typeface="#9Slide03 SFU Futura_07" panose="00000900000000000000" pitchFamily="2" charset="0"/>
              </a:rPr>
              <a:t> </a:t>
            </a:r>
            <a:r>
              <a:rPr lang="vi-VN" sz="2600" dirty="0" err="1">
                <a:latin typeface="#9Slide03 SFU Futura_07" panose="00000900000000000000" pitchFamily="2" charset="0"/>
              </a:rPr>
              <a:t>cầu</a:t>
            </a:r>
            <a:endParaRPr lang="en-US" sz="2600" dirty="0">
              <a:latin typeface="#9Slide03 SFU Futura_07" panose="00000900000000000000" pitchFamily="2" charset="0"/>
            </a:endParaRP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600" dirty="0" err="1">
                <a:latin typeface="#9Slide03 SFU Futura_07" panose="00000900000000000000" pitchFamily="2" charset="0"/>
              </a:rPr>
              <a:t>Không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gian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hoạt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động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ngày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càng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mở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rộng</a:t>
            </a:r>
            <a:r>
              <a:rPr lang="en-US" sz="2600" dirty="0">
                <a:latin typeface="#9Slide03 SFU Futura_07" panose="00000900000000000000" pitchFamily="2" charset="0"/>
              </a:rPr>
              <a:t>: </a:t>
            </a:r>
            <a:r>
              <a:rPr lang="en-US" sz="2600" dirty="0" err="1">
                <a:latin typeface="#9Slide03 SFU Futura_07" panose="00000900000000000000" pitchFamily="2" charset="0"/>
              </a:rPr>
              <a:t>gồm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có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nội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thương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và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ngoại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thương</a:t>
            </a:r>
            <a:r>
              <a:rPr lang="en-US" sz="2600" dirty="0">
                <a:latin typeface="#9Slide03 SFU Futura_07" panose="00000900000000000000" pitchFamily="2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600" dirty="0" err="1">
                <a:latin typeface="#9Slide03 SFU Futura_07" panose="00000900000000000000" pitchFamily="2" charset="0"/>
              </a:rPr>
              <a:t>Gồm</a:t>
            </a:r>
            <a:r>
              <a:rPr lang="en-US" sz="2600" dirty="0">
                <a:latin typeface="#9Slide03 SFU Futura_07" panose="00000900000000000000" pitchFamily="2" charset="0"/>
              </a:rPr>
              <a:t> 2 </a:t>
            </a:r>
            <a:r>
              <a:rPr lang="en-US" sz="2600" dirty="0" err="1">
                <a:latin typeface="#9Slide03 SFU Futura_07" panose="00000900000000000000" pitchFamily="2" charset="0"/>
              </a:rPr>
              <a:t>nhóm</a:t>
            </a:r>
            <a:r>
              <a:rPr lang="en-US" sz="2600" dirty="0">
                <a:latin typeface="#9Slide03 SFU Futura_07" panose="00000900000000000000" pitchFamily="2" charset="0"/>
              </a:rPr>
              <a:t>: Mua </a:t>
            </a:r>
            <a:r>
              <a:rPr lang="en-US" sz="2600" dirty="0" err="1">
                <a:latin typeface="#9Slide03 SFU Futura_07" panose="00000900000000000000" pitchFamily="2" charset="0"/>
              </a:rPr>
              <a:t>bán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hàng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hóa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và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Cung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ứng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dịch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vụ</a:t>
            </a:r>
            <a:endParaRPr lang="en-US" sz="2600" dirty="0">
              <a:latin typeface="#9Slide03 SFU Futura_07" panose="00000900000000000000" pitchFamily="2" charset="0"/>
            </a:endParaRP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xmlns="" id="{7B9D5BBC-E6B8-25D1-3D08-807CD927BC5D}"/>
              </a:ext>
            </a:extLst>
          </p:cNvPr>
          <p:cNvSpPr/>
          <p:nvPr/>
        </p:nvSpPr>
        <p:spPr>
          <a:xfrm>
            <a:off x="8779669" y="2127136"/>
            <a:ext cx="1281113" cy="455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" descr="Trade - Free business and finance icons">
            <a:extLst>
              <a:ext uri="{FF2B5EF4-FFF2-40B4-BE49-F238E27FC236}">
                <a16:creationId xmlns:a16="http://schemas.microsoft.com/office/drawing/2014/main" xmlns="" id="{9659385A-D632-DE69-3FCD-7A153AE37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1169279"/>
            <a:ext cx="1198880" cy="118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en Thanh Market | Graphic design portfolio, Flower illustration, Library  icon">
            <a:extLst>
              <a:ext uri="{FF2B5EF4-FFF2-40B4-BE49-F238E27FC236}">
                <a16:creationId xmlns:a16="http://schemas.microsoft.com/office/drawing/2014/main" xmlns="" id="{A5ECFDA1-1A78-B96B-E974-A3D45C214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1" t="9240" r="16552" b="7582"/>
          <a:stretch/>
        </p:blipFill>
        <p:spPr bwMode="auto">
          <a:xfrm>
            <a:off x="4601305" y="1322274"/>
            <a:ext cx="1166320" cy="104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xmlns="" id="{9D405213-5EC3-E475-4D93-B5A271D5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782" y="1345123"/>
            <a:ext cx="933150" cy="89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22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4" grpId="0" animBg="1"/>
      <p:bldP spid="15" grpId="0" animBg="1"/>
      <p:bldP spid="11" grpId="0" animBg="1"/>
      <p:bldP spid="38" grpId="0" build="p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>
            <a:extLst>
              <a:ext uri="{FF2B5EF4-FFF2-40B4-BE49-F238E27FC236}">
                <a16:creationId xmlns:a16="http://schemas.microsoft.com/office/drawing/2014/main" xmlns="" id="{0D6F7C3E-AD0B-443E-9ED4-FB2C670B15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B2AB18F-5902-F0CD-7396-4FC42CB25777}"/>
              </a:ext>
            </a:extLst>
          </p:cNvPr>
          <p:cNvSpPr/>
          <p:nvPr/>
        </p:nvSpPr>
        <p:spPr>
          <a:xfrm>
            <a:off x="625712" y="1737478"/>
            <a:ext cx="5216288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triển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kinh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tế</a:t>
            </a:r>
            <a:endParaRPr lang="en-US" sz="24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B9D29A9-8558-33BF-4C40-7BF1F9045BCE}"/>
              </a:ext>
            </a:extLst>
          </p:cNvPr>
          <p:cNvSpPr/>
          <p:nvPr/>
        </p:nvSpPr>
        <p:spPr>
          <a:xfrm>
            <a:off x="625712" y="2815107"/>
            <a:ext cx="5216288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dân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Quy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mô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cấu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D42570E-0C70-3254-09B4-BB59B5563299}"/>
              </a:ext>
            </a:extLst>
          </p:cNvPr>
          <p:cNvSpPr/>
          <p:nvPr/>
        </p:nvSpPr>
        <p:spPr>
          <a:xfrm>
            <a:off x="625712" y="3907835"/>
            <a:ext cx="5216288" cy="533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Khoa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công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nghệ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sách</a:t>
            </a:r>
            <a:endParaRPr lang="en-US" sz="24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701AA12-2064-259B-3D99-22EC2A05E194}"/>
              </a:ext>
            </a:extLst>
          </p:cNvPr>
          <p:cNvSpPr/>
          <p:nvPr/>
        </p:nvSpPr>
        <p:spPr>
          <a:xfrm>
            <a:off x="625712" y="4900204"/>
            <a:ext cx="5216288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tố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khác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vốn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hạ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tầng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5743E39-D06C-2B1E-4D68-823ABB07567C}"/>
              </a:ext>
            </a:extLst>
          </p:cNvPr>
          <p:cNvSpPr/>
          <p:nvPr/>
        </p:nvSpPr>
        <p:spPr>
          <a:xfrm>
            <a:off x="6767684" y="1490976"/>
            <a:ext cx="5127932" cy="9990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Đáp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ứng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nhu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cầu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ngoài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nước</a:t>
            </a:r>
            <a:endParaRPr lang="en-US" sz="24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0F393F9-EA59-3DB2-E223-403812EE9F88}"/>
              </a:ext>
            </a:extLst>
          </p:cNvPr>
          <p:cNvSpPr/>
          <p:nvPr/>
        </p:nvSpPr>
        <p:spPr>
          <a:xfrm>
            <a:off x="6767684" y="3907835"/>
            <a:ext cx="5127932" cy="533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Tốc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triển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hình</a:t>
            </a:r>
            <a:endParaRPr lang="en-US" sz="24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32D8692-905B-6AF7-DACC-13B3DC35F4FE}"/>
              </a:ext>
            </a:extLst>
          </p:cNvPr>
          <p:cNvSpPr/>
          <p:nvPr/>
        </p:nvSpPr>
        <p:spPr>
          <a:xfrm>
            <a:off x="6767684" y="4900790"/>
            <a:ext cx="5127932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triển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ngành</a:t>
            </a:r>
            <a:endParaRPr lang="en-US" sz="24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6331BBFB-A2C7-94B9-A47C-74544DE6FE32}"/>
              </a:ext>
            </a:extLst>
          </p:cNvPr>
          <p:cNvSpPr/>
          <p:nvPr/>
        </p:nvSpPr>
        <p:spPr>
          <a:xfrm>
            <a:off x="6116980" y="1841758"/>
            <a:ext cx="242525" cy="324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C6859F2B-EC70-3F79-61B9-96EF0737EF8A}"/>
              </a:ext>
            </a:extLst>
          </p:cNvPr>
          <p:cNvSpPr/>
          <p:nvPr/>
        </p:nvSpPr>
        <p:spPr>
          <a:xfrm>
            <a:off x="6116979" y="2908018"/>
            <a:ext cx="242525" cy="324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xmlns="" id="{8C4BB99E-4B5C-816C-6EB6-DEC703DF9C28}"/>
              </a:ext>
            </a:extLst>
          </p:cNvPr>
          <p:cNvSpPr/>
          <p:nvPr/>
        </p:nvSpPr>
        <p:spPr>
          <a:xfrm>
            <a:off x="6116979" y="3967263"/>
            <a:ext cx="242525" cy="324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xmlns="" id="{858D531A-72BE-A491-C918-F94794FF6FC5}"/>
              </a:ext>
            </a:extLst>
          </p:cNvPr>
          <p:cNvSpPr/>
          <p:nvPr/>
        </p:nvSpPr>
        <p:spPr>
          <a:xfrm>
            <a:off x="6092028" y="5024512"/>
            <a:ext cx="242525" cy="324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218" name="Picture 2" descr="Global Trade Graphic - U.S. GRAINS COUNCIL">
            <a:extLst>
              <a:ext uri="{FF2B5EF4-FFF2-40B4-BE49-F238E27FC236}">
                <a16:creationId xmlns:a16="http://schemas.microsoft.com/office/drawing/2014/main" xmlns="" id="{1B77574E-8071-EA59-6AE1-930340AE4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068" y="349751"/>
            <a:ext cx="2164548" cy="99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9B4994F0-9B4F-EBC0-2004-47876C775D00}"/>
              </a:ext>
            </a:extLst>
          </p:cNvPr>
          <p:cNvSpPr txBox="1">
            <a:spLocks/>
          </p:cNvSpPr>
          <p:nvPr/>
        </p:nvSpPr>
        <p:spPr>
          <a:xfrm>
            <a:off x="-692858" y="307703"/>
            <a:ext cx="11506200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hưởng</a:t>
            </a:r>
            <a:endParaRPr lang="en-US" dirty="0">
              <a:solidFill>
                <a:srgbClr val="FF000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564F6A1-31EF-E305-5E13-5A190E83A832}"/>
              </a:ext>
            </a:extLst>
          </p:cNvPr>
          <p:cNvSpPr/>
          <p:nvPr/>
        </p:nvSpPr>
        <p:spPr>
          <a:xfrm>
            <a:off x="6767684" y="2588280"/>
            <a:ext cx="5127932" cy="9990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Nội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thương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bố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dịch</a:t>
            </a:r>
            <a:r>
              <a:rPr lang="en-US" sz="24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vụ</a:t>
            </a:r>
            <a:endParaRPr lang="en-US" sz="24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pic>
        <p:nvPicPr>
          <p:cNvPr id="6" name="Graphic 5" descr="Anchor with solid fill">
            <a:extLst>
              <a:ext uri="{FF2B5EF4-FFF2-40B4-BE49-F238E27FC236}">
                <a16:creationId xmlns:a16="http://schemas.microsoft.com/office/drawing/2014/main" xmlns="" id="{A147F4C1-91AA-D714-F083-FE428A3FB8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95870" y="5563648"/>
            <a:ext cx="914400" cy="914400"/>
          </a:xfrm>
          <a:prstGeom prst="rect">
            <a:avLst/>
          </a:prstGeom>
        </p:spPr>
      </p:pic>
      <p:pic>
        <p:nvPicPr>
          <p:cNvPr id="9" name="Graphic 8" descr="Bar graph with upward trend with solid fill">
            <a:extLst>
              <a:ext uri="{FF2B5EF4-FFF2-40B4-BE49-F238E27FC236}">
                <a16:creationId xmlns:a16="http://schemas.microsoft.com/office/drawing/2014/main" xmlns="" id="{D5D27DFB-32B0-A4EA-CAE9-FB9C5AFA8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5712" y="5563648"/>
            <a:ext cx="914400" cy="914400"/>
          </a:xfrm>
          <a:prstGeom prst="rect">
            <a:avLst/>
          </a:prstGeom>
        </p:spPr>
      </p:pic>
      <p:pic>
        <p:nvPicPr>
          <p:cNvPr id="11" name="Graphic 10" descr="Bitcoin with solid fill">
            <a:extLst>
              <a:ext uri="{FF2B5EF4-FFF2-40B4-BE49-F238E27FC236}">
                <a16:creationId xmlns:a16="http://schemas.microsoft.com/office/drawing/2014/main" xmlns="" id="{F53E1C79-2C5C-08F2-3963-1A8C5ED8BB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313087" y="5563648"/>
            <a:ext cx="914400" cy="914400"/>
          </a:xfrm>
          <a:prstGeom prst="rect">
            <a:avLst/>
          </a:prstGeom>
        </p:spPr>
      </p:pic>
      <p:pic>
        <p:nvPicPr>
          <p:cNvPr id="25" name="Graphic 24" descr="City with solid fill">
            <a:extLst>
              <a:ext uri="{FF2B5EF4-FFF2-40B4-BE49-F238E27FC236}">
                <a16:creationId xmlns:a16="http://schemas.microsoft.com/office/drawing/2014/main" xmlns="" id="{50CF7D9F-AD59-B9AC-A9E8-981B15D201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565799" y="5563648"/>
            <a:ext cx="914400" cy="914400"/>
          </a:xfrm>
          <a:prstGeom prst="rect">
            <a:avLst/>
          </a:prstGeom>
        </p:spPr>
      </p:pic>
      <p:pic>
        <p:nvPicPr>
          <p:cNvPr id="27" name="Graphic 26" descr="Connections with solid fill">
            <a:extLst>
              <a:ext uri="{FF2B5EF4-FFF2-40B4-BE49-F238E27FC236}">
                <a16:creationId xmlns:a16="http://schemas.microsoft.com/office/drawing/2014/main" xmlns="" id="{8DF98B9F-0B93-1B93-CABB-A3AFC6E4B6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293024" y="5563648"/>
            <a:ext cx="914400" cy="914400"/>
          </a:xfrm>
          <a:prstGeom prst="rect">
            <a:avLst/>
          </a:prstGeom>
        </p:spPr>
      </p:pic>
      <p:pic>
        <p:nvPicPr>
          <p:cNvPr id="29" name="Graphic 28" descr="Earth Globe - Asia with solid fill">
            <a:extLst>
              <a:ext uri="{FF2B5EF4-FFF2-40B4-BE49-F238E27FC236}">
                <a16:creationId xmlns:a16="http://schemas.microsoft.com/office/drawing/2014/main" xmlns="" id="{FF6847CB-C61E-0AD4-AB02-9FEE36A8E72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0878899" y="5535541"/>
            <a:ext cx="914400" cy="914400"/>
          </a:xfrm>
          <a:prstGeom prst="rect">
            <a:avLst/>
          </a:prstGeom>
        </p:spPr>
      </p:pic>
      <p:pic>
        <p:nvPicPr>
          <p:cNvPr id="31" name="Graphic 30" descr="Cloud Computing outline">
            <a:extLst>
              <a:ext uri="{FF2B5EF4-FFF2-40B4-BE49-F238E27FC236}">
                <a16:creationId xmlns:a16="http://schemas.microsoft.com/office/drawing/2014/main" xmlns="" id="{222EBAB2-6215-DED3-B461-DC5CFA99F53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420153" y="5519973"/>
            <a:ext cx="914400" cy="914400"/>
          </a:xfrm>
          <a:prstGeom prst="rect">
            <a:avLst/>
          </a:prstGeom>
        </p:spPr>
      </p:pic>
      <p:pic>
        <p:nvPicPr>
          <p:cNvPr id="33" name="Graphic 32" descr="Group of people with solid fill">
            <a:extLst>
              <a:ext uri="{FF2B5EF4-FFF2-40B4-BE49-F238E27FC236}">
                <a16:creationId xmlns:a16="http://schemas.microsoft.com/office/drawing/2014/main" xmlns="" id="{11957B12-3E56-60E4-F4F0-BE2B30AF797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3768741" y="55138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3" grpId="0" animBg="1"/>
      <p:bldP spid="22" grpId="0" animBg="1"/>
      <p:bldP spid="23" grpId="0" animBg="1"/>
      <p:bldP spid="24" grpId="0" animBg="1"/>
      <p:bldP spid="7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A8CD516-B837-AE37-8E33-C0B418ACE466}"/>
              </a:ext>
            </a:extLst>
          </p:cNvPr>
          <p:cNvSpPr txBox="1">
            <a:spLocks/>
          </p:cNvSpPr>
          <p:nvPr/>
        </p:nvSpPr>
        <p:spPr>
          <a:xfrm>
            <a:off x="325120" y="147459"/>
            <a:ext cx="11511280" cy="12290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3. TÌNH HÌNH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endParaRPr lang="en-US" sz="5400" dirty="0">
              <a:solidFill>
                <a:srgbClr val="FF000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C1DC8679-E83A-A2BB-5191-D53142EAC1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F04CAB-E0CC-44E9-8805-D3E31C73E5AC}"/>
              </a:ext>
            </a:extLst>
          </p:cNvPr>
          <p:cNvSpPr txBox="1"/>
          <p:nvPr/>
        </p:nvSpPr>
        <p:spPr>
          <a:xfrm>
            <a:off x="355600" y="1150000"/>
            <a:ext cx="7985760" cy="5211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</a:pP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1/ </a:t>
            </a:r>
            <a:r>
              <a:rPr lang="vi-VN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Nội thương: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&gt;&gt; </a:t>
            </a:r>
            <a:r>
              <a:rPr lang="en-US" sz="2800" dirty="0" err="1">
                <a:solidFill>
                  <a:srgbClr val="0070C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Buôn</a:t>
            </a:r>
            <a:r>
              <a:rPr lang="en-US" sz="2800" dirty="0">
                <a:solidFill>
                  <a:srgbClr val="0070C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2800" dirty="0">
                <a:solidFill>
                  <a:srgbClr val="0070C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rong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rgbClr val="0070C0"/>
              </a:solidFill>
              <a:effectLst/>
              <a:latin typeface="#9Slide03 SFU Futura_07" panose="000009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20000"/>
              </a:lnSpc>
              <a:buSzPts val="1400"/>
              <a:buFont typeface="Symbol" panose="05050102010706020507" pitchFamily="18" charset="2"/>
              <a:buChar char="-"/>
            </a:pP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800" dirty="0">
              <a:solidFill>
                <a:srgbClr val="000000"/>
              </a:solidFill>
              <a:effectLst/>
              <a:latin typeface="#9Slide03 SFU Futura_07" panose="000009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20000"/>
              </a:lnSpc>
              <a:buSzPts val="1400"/>
              <a:buFont typeface="Symbol" panose="05050102010706020507" pitchFamily="18" charset="2"/>
              <a:buChar char="-"/>
            </a:pPr>
            <a:r>
              <a:rPr lang="en-US" sz="28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 </a:t>
            </a:r>
            <a:r>
              <a:rPr lang="en-US" sz="28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800" dirty="0">
              <a:effectLst/>
              <a:latin typeface="#9Slide03 SFU Futura_07" panose="000009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</a:pP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2/ </a:t>
            </a:r>
            <a:r>
              <a:rPr lang="vi-VN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Ngoại thương: 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&gt;&gt;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Trao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endParaRPr lang="en-US" sz="2800" dirty="0">
              <a:solidFill>
                <a:srgbClr val="0070C0"/>
              </a:solidFill>
              <a:effectLst/>
              <a:latin typeface="#9Slide03 SFU Futura_07" panose="000009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20000"/>
              </a:lnSpc>
            </a:pPr>
            <a:r>
              <a:rPr lang="vi-VN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endParaRPr lang="en-US" sz="2800" dirty="0">
              <a:solidFill>
                <a:srgbClr val="000000"/>
              </a:solidFill>
              <a:effectLst/>
              <a:latin typeface="#9Slide03 SFU Futura_07" panose="000009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20000"/>
              </a:lnSpc>
            </a:pPr>
            <a:r>
              <a:rPr lang="vi-VN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endParaRPr lang="en-US" sz="2800" dirty="0">
              <a:effectLst/>
              <a:latin typeface="#9Slide03 SFU Futura_07" panose="000009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20000"/>
              </a:lnSpc>
            </a:pPr>
            <a:r>
              <a:rPr lang="vi-VN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+ Các khu vực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Bắc Mỹ, Tây Âu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Đông Á.</a:t>
            </a:r>
            <a:endParaRPr lang="en-US" sz="2800" dirty="0">
              <a:effectLst/>
              <a:latin typeface="#9Slide03 SFU Futura_07" panose="000009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vi-VN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+ Các quốc gia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: </a:t>
            </a:r>
            <a:r>
              <a:rPr lang="vi-VN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Hoa Kỳ, Trung Quốc, Nhật Bản, Đức, Anh, Hàn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Quốc</a:t>
            </a:r>
            <a:r>
              <a:rPr lang="vi-VN" sz="2800" dirty="0">
                <a:solidFill>
                  <a:srgbClr val="000000"/>
                </a:solidFill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,…</a:t>
            </a:r>
            <a:endParaRPr lang="en-US" sz="2800" dirty="0">
              <a:solidFill>
                <a:srgbClr val="000000"/>
              </a:solidFill>
              <a:effectLst/>
              <a:latin typeface="#9Slide03 SFU Futura_07" panose="00000900000000000000" pitchFamily="2" charset="0"/>
              <a:ea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cấu</a:t>
            </a:r>
            <a:r>
              <a:rPr lang="en-US" sz="28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SFU Futura_07" panose="00000900000000000000" pitchFamily="2" charset="0"/>
              </a:rPr>
              <a:t>nét</a:t>
            </a:r>
            <a:endParaRPr lang="en-US" sz="2800" dirty="0">
              <a:latin typeface="#9Slide03 SFU Futura_07" panose="00000900000000000000" pitchFamily="2" charset="0"/>
            </a:endParaRPr>
          </a:p>
        </p:txBody>
      </p:sp>
      <p:pic>
        <p:nvPicPr>
          <p:cNvPr id="9" name="Picture 4" descr="World Trade Organisation (WTO)">
            <a:extLst>
              <a:ext uri="{FF2B5EF4-FFF2-40B4-BE49-F238E27FC236}">
                <a16:creationId xmlns:a16="http://schemas.microsoft.com/office/drawing/2014/main" xmlns="" id="{4F6FEC77-8C47-0560-435F-2CF9B3437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84" y="1169162"/>
            <a:ext cx="3627120" cy="362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lobal trade concept icon. International partnership. International  relations and cooperation idea thin line illustration. Worldwide  distribution. Vector isolated outline drawing 5680238 Vector Art at Vecteezy">
            <a:extLst>
              <a:ext uri="{FF2B5EF4-FFF2-40B4-BE49-F238E27FC236}">
                <a16:creationId xmlns:a16="http://schemas.microsoft.com/office/drawing/2014/main" xmlns="" id="{D2C06720-C22E-6281-E09B-3B28CDF3A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7" b="27408"/>
          <a:stretch/>
        </p:blipFill>
        <p:spPr bwMode="auto">
          <a:xfrm>
            <a:off x="7935790" y="4714240"/>
            <a:ext cx="3989108" cy="180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16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6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Quốc gia, lãnh thổ nào xuất khẩu nhiều nhất trên thế giới?">
            <a:extLst>
              <a:ext uri="{FF2B5EF4-FFF2-40B4-BE49-F238E27FC236}">
                <a16:creationId xmlns:a16="http://schemas.microsoft.com/office/drawing/2014/main" xmlns="" id="{543E8474-B74B-410B-5B3A-3AFFF6FF0F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6218" y="480060"/>
            <a:ext cx="7146262" cy="5842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292344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Xuất siêu kỷ lục, hàng chục mặt hàng vượt mốc 1 tỷ USD">
            <a:extLst>
              <a:ext uri="{FF2B5EF4-FFF2-40B4-BE49-F238E27FC236}">
                <a16:creationId xmlns:a16="http://schemas.microsoft.com/office/drawing/2014/main" xmlns="" id="{8DB07FE3-C960-5718-21A5-8E033EEEBD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323" y="1632847"/>
            <a:ext cx="8431987" cy="402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B9B0238-6BF4-20BF-FF25-912AB51DA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77" y="6382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#9Slide05 Good Vibes Pro" panose="02000507080000020002" pitchFamily="2" charset="0"/>
              </a:rPr>
              <a:t>Em</a:t>
            </a:r>
            <a:r>
              <a:rPr lang="en-US" sz="6600" b="1" dirty="0">
                <a:solidFill>
                  <a:srgbClr val="00B050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#9Slide05 Good Vibes Pro" panose="02000507080000020002" pitchFamily="2" charset="0"/>
              </a:rPr>
              <a:t>có</a:t>
            </a:r>
            <a:r>
              <a:rPr lang="en-US" sz="6600" b="1" dirty="0">
                <a:solidFill>
                  <a:srgbClr val="00B050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#9Slide05 Good Vibes Pro" panose="02000507080000020002" pitchFamily="2" charset="0"/>
              </a:rPr>
              <a:t>biết</a:t>
            </a:r>
            <a:r>
              <a:rPr lang="en-US" sz="6600" b="1" dirty="0">
                <a:solidFill>
                  <a:srgbClr val="00B050"/>
                </a:solidFill>
                <a:latin typeface="#9Slide05 Good Vibes Pro" panose="02000507080000020002" pitchFamily="2" charset="0"/>
              </a:rPr>
              <a:t>? </a:t>
            </a:r>
            <a:r>
              <a:rPr lang="en-US" sz="6600" b="1" dirty="0" err="1">
                <a:solidFill>
                  <a:srgbClr val="00B050"/>
                </a:solidFill>
                <a:latin typeface="#9Slide05 Good Vibes Pro" panose="02000507080000020002" pitchFamily="2" charset="0"/>
              </a:rPr>
              <a:t>Năm</a:t>
            </a:r>
            <a:r>
              <a:rPr lang="en-US" sz="6600" b="1" dirty="0">
                <a:solidFill>
                  <a:srgbClr val="00B050"/>
                </a:solidFill>
                <a:latin typeface="#9Slide05 Good Vibes Pro" panose="02000507080000020002" pitchFamily="2" charset="0"/>
              </a:rPr>
              <a:t> 2021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xmlns="" id="{D43EA1C7-CE5E-36A0-FD1E-33D04DC942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3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Năm 2020 Việt Nam xuất siêu kỷ lục, nhiều mặt hàng vượt chục tỷ USD -  Vietnam Economic Times | VnEconomy">
            <a:extLst>
              <a:ext uri="{FF2B5EF4-FFF2-40B4-BE49-F238E27FC236}">
                <a16:creationId xmlns:a16="http://schemas.microsoft.com/office/drawing/2014/main" xmlns="" id="{B6D8FBB4-9756-BD62-E154-BC8EA5137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" y="341656"/>
            <a:ext cx="11206480" cy="62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xmlns="" id="{14C3376B-6901-D620-35D8-2E80C3EF5D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12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ường Đại học Thương mại - Home | Facebook">
            <a:extLst>
              <a:ext uri="{FF2B5EF4-FFF2-40B4-BE49-F238E27FC236}">
                <a16:creationId xmlns:a16="http://schemas.microsoft.com/office/drawing/2014/main" xmlns="" id="{D5A756F1-52A2-140F-149C-6D713BA6A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8" y="13239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xmlns="" id="{E2105F43-BE4C-DD45-AC2B-5636A3F91F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4" name="Picture 6" descr="Điểm Chuẩn Đại Học Thương Mại Năm 2022">
            <a:extLst>
              <a:ext uri="{FF2B5EF4-FFF2-40B4-BE49-F238E27FC236}">
                <a16:creationId xmlns:a16="http://schemas.microsoft.com/office/drawing/2014/main" xmlns="" id="{C12FD9B0-908A-7997-5317-58DBF8F01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329883"/>
            <a:ext cx="5886450" cy="620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113510FE-3246-322D-9CA8-BB1F9553DAFE}"/>
              </a:ext>
            </a:extLst>
          </p:cNvPr>
          <p:cNvSpPr txBox="1">
            <a:spLocks/>
          </p:cNvSpPr>
          <p:nvPr/>
        </p:nvSpPr>
        <p:spPr>
          <a:xfrm>
            <a:off x="8671878" y="426084"/>
            <a:ext cx="3022282" cy="13417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ĐIỂM CHUẨN 2022</a:t>
            </a:r>
          </a:p>
        </p:txBody>
      </p:sp>
      <p:pic>
        <p:nvPicPr>
          <p:cNvPr id="2058" name="Picture 10" descr="Bên trong thư viện cực “xịn xò” của Đại học Thương mại">
            <a:extLst>
              <a:ext uri="{FF2B5EF4-FFF2-40B4-BE49-F238E27FC236}">
                <a16:creationId xmlns:a16="http://schemas.microsoft.com/office/drawing/2014/main" xmlns="" id="{3265E555-7AAA-745A-62BF-8E48209A8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11" y="4247624"/>
            <a:ext cx="3269616" cy="1960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ọc Đại học Thương mại ra làm gì? Cơ hội việc làm cho sinh viên Thương Mại  - The Hanoi Chatty">
            <a:extLst>
              <a:ext uri="{FF2B5EF4-FFF2-40B4-BE49-F238E27FC236}">
                <a16:creationId xmlns:a16="http://schemas.microsoft.com/office/drawing/2014/main" xmlns="" id="{3BE56FFC-ADC8-F118-A9B7-0A544423D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907" y="1904683"/>
            <a:ext cx="3318224" cy="1899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ìm hiểu ngành thương mại điện tử là gì và nên học ở đâu">
            <a:extLst>
              <a:ext uri="{FF2B5EF4-FFF2-40B4-BE49-F238E27FC236}">
                <a16:creationId xmlns:a16="http://schemas.microsoft.com/office/drawing/2014/main" xmlns="" id="{4847B753-2772-DF1C-C542-5CD8E7DAB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9" y="2275523"/>
            <a:ext cx="1972101" cy="197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Khởi Tạo Trang Trí Giao Diện Sàn Thương Mại Điện Tử - Haramarket">
            <a:extLst>
              <a:ext uri="{FF2B5EF4-FFF2-40B4-BE49-F238E27FC236}">
                <a16:creationId xmlns:a16="http://schemas.microsoft.com/office/drawing/2014/main" xmlns="" id="{3AB2DBFD-7C9A-A514-8EED-F0E0EE78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25" y="4278681"/>
            <a:ext cx="2255520" cy="22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61322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Growth Strategies During Tariff and Trade Uncertainty | IndustryWeek">
            <a:extLst>
              <a:ext uri="{FF2B5EF4-FFF2-40B4-BE49-F238E27FC236}">
                <a16:creationId xmlns:a16="http://schemas.microsoft.com/office/drawing/2014/main" xmlns="" id="{418E493E-6B50-3304-CE61-5A29B9DA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53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678459-5936-46E7-8E01-7ACC4CAF05E0}"/>
              </a:ext>
            </a:extLst>
          </p:cNvPr>
          <p:cNvSpPr txBox="1"/>
          <p:nvPr/>
        </p:nvSpPr>
        <p:spPr>
          <a:xfrm>
            <a:off x="-38706" y="2164551"/>
            <a:ext cx="12192000" cy="2776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bg1"/>
                </a:solidFill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NGÀNH TÀI CHÍNH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bg1"/>
                </a:solidFill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NGÂN HÀNG</a:t>
            </a:r>
            <a:endParaRPr lang="en-US" sz="8000" b="1" dirty="0">
              <a:solidFill>
                <a:schemeClr val="bg1"/>
              </a:solidFill>
              <a:effectLst/>
              <a:latin typeface="#9Slide07 IcielBC Cubano Normal" panose="000005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840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6204CD-2071-1320-C988-AFA359116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080" y="1117880"/>
            <a:ext cx="6558280" cy="3045211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 err="1">
                <a:latin typeface="#9Slide03 SFU Futura_07" panose="00000900000000000000" pitchFamily="2" charset="0"/>
              </a:rPr>
              <a:t>Nhóm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nhạc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nổi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tiếng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của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Hàn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Quốc</a:t>
            </a:r>
            <a:r>
              <a:rPr lang="en-US" dirty="0">
                <a:latin typeface="#9Slide03 SFU Futura_07" panose="00000900000000000000" pitchFamily="2" charset="0"/>
              </a:rPr>
              <a:t> sang </a:t>
            </a:r>
            <a:r>
              <a:rPr lang="en-US" dirty="0" err="1">
                <a:latin typeface="#9Slide03 SFU Futura_07" panose="00000900000000000000" pitchFamily="2" charset="0"/>
              </a:rPr>
              <a:t>Việt</a:t>
            </a:r>
            <a:r>
              <a:rPr lang="en-US" dirty="0">
                <a:latin typeface="#9Slide03 SFU Futura_07" panose="00000900000000000000" pitchFamily="2" charset="0"/>
              </a:rPr>
              <a:t> Nam </a:t>
            </a:r>
            <a:r>
              <a:rPr lang="en-US" dirty="0" err="1">
                <a:latin typeface="#9Slide03 SFU Futura_07" panose="00000900000000000000" pitchFamily="2" charset="0"/>
              </a:rPr>
              <a:t>biểu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diễn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và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tính</a:t>
            </a:r>
            <a:r>
              <a:rPr lang="en-US" dirty="0">
                <a:latin typeface="#9Slide03 SFU Futura_07" panose="00000900000000000000" pitchFamily="2" charset="0"/>
              </a:rPr>
              <a:t> mua </a:t>
            </a:r>
            <a:r>
              <a:rPr lang="en-US" dirty="0" err="1">
                <a:latin typeface="#9Slide03 SFU Futura_07" panose="00000900000000000000" pitchFamily="2" charset="0"/>
              </a:rPr>
              <a:t>một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số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đặc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sản</a:t>
            </a:r>
            <a:r>
              <a:rPr lang="en-US" dirty="0">
                <a:latin typeface="#9Slide03 SFU Futura_07" panose="00000900000000000000" pitchFamily="2" charset="0"/>
              </a:rPr>
              <a:t>/</a:t>
            </a:r>
            <a:r>
              <a:rPr lang="en-US" dirty="0" err="1">
                <a:latin typeface="#9Slide03 SFU Futura_07" panose="00000900000000000000" pitchFamily="2" charset="0"/>
              </a:rPr>
              <a:t>sản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phẩm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của</a:t>
            </a:r>
            <a:r>
              <a:rPr lang="en-US" dirty="0">
                <a:latin typeface="#9Slide03 SFU Futura_07" panose="00000900000000000000" pitchFamily="2" charset="0"/>
              </a:rPr>
              <a:t> VN </a:t>
            </a:r>
            <a:r>
              <a:rPr lang="en-US" dirty="0" err="1">
                <a:latin typeface="#9Slide03 SFU Futura_07" panose="00000900000000000000" pitchFamily="2" charset="0"/>
              </a:rPr>
              <a:t>về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làm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quà</a:t>
            </a:r>
            <a:r>
              <a:rPr lang="en-US" dirty="0">
                <a:latin typeface="#9Slide03 SFU Futura_07" panose="00000900000000000000" pitchFamily="2" charset="0"/>
              </a:rPr>
              <a:t>. </a:t>
            </a:r>
            <a:r>
              <a:rPr lang="en-US" dirty="0" err="1">
                <a:latin typeface="#9Slide03 SFU Futura_07" panose="00000900000000000000" pitchFamily="2" charset="0"/>
              </a:rPr>
              <a:t>Em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hãy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giới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thiệu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cho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các</a:t>
            </a:r>
            <a:r>
              <a:rPr lang="en-US" dirty="0">
                <a:latin typeface="#9Slide03 SFU Futura_07" panose="00000900000000000000" pitchFamily="2" charset="0"/>
              </a:rPr>
              <a:t> Nam </a:t>
            </a:r>
            <a:r>
              <a:rPr lang="en-US" dirty="0" err="1">
                <a:latin typeface="#9Slide03 SFU Futura_07" panose="00000900000000000000" pitchFamily="2" charset="0"/>
              </a:rPr>
              <a:t>thần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đó</a:t>
            </a:r>
            <a:r>
              <a:rPr lang="en-US" dirty="0">
                <a:latin typeface="#9Slide03 SFU Futura_07" panose="00000900000000000000" pitchFamily="2" charset="0"/>
              </a:rPr>
              <a:t> 1 </a:t>
            </a:r>
            <a:r>
              <a:rPr lang="en-US" dirty="0" err="1">
                <a:latin typeface="#9Slide03 SFU Futura_07" panose="00000900000000000000" pitchFamily="2" charset="0"/>
              </a:rPr>
              <a:t>món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hàng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và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nơi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có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thể</a:t>
            </a:r>
            <a:r>
              <a:rPr lang="en-US" dirty="0">
                <a:latin typeface="#9Slide03 SFU Futura_07" panose="00000900000000000000" pitchFamily="2" charset="0"/>
              </a:rPr>
              <a:t> mua </a:t>
            </a:r>
            <a:r>
              <a:rPr lang="en-US" dirty="0" err="1">
                <a:latin typeface="#9Slide03 SFU Futura_07" panose="00000900000000000000" pitchFamily="2" charset="0"/>
              </a:rPr>
              <a:t>nhé</a:t>
            </a:r>
            <a:r>
              <a:rPr lang="en-US" dirty="0">
                <a:latin typeface="#9Slide03 SFU Futura_07" panose="00000900000000000000" pitchFamily="2" charset="0"/>
              </a:rPr>
              <a:t>. 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xmlns="" id="{7310CE26-9B16-B9B9-F35A-592FABF617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BEE87CC-6010-6960-E7C9-73E765E4EEEC}"/>
              </a:ext>
            </a:extLst>
          </p:cNvPr>
          <p:cNvSpPr txBox="1">
            <a:spLocks/>
          </p:cNvSpPr>
          <p:nvPr/>
        </p:nvSpPr>
        <p:spPr>
          <a:xfrm>
            <a:off x="390525" y="221074"/>
            <a:ext cx="6680835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Hẹn</a:t>
            </a:r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hò</a:t>
            </a:r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endParaRPr lang="en-US" sz="6000" dirty="0">
              <a:solidFill>
                <a:srgbClr val="FF000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2" name="Picture 4" descr="Teamwork là gì? 7 Kỹ năng Teamwork hiệu quả">
            <a:extLst>
              <a:ext uri="{FF2B5EF4-FFF2-40B4-BE49-F238E27FC236}">
                <a16:creationId xmlns:a16="http://schemas.microsoft.com/office/drawing/2014/main" xmlns="" id="{EFD960C9-8851-B924-30D0-5AF5314E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" y="4476471"/>
            <a:ext cx="2923540" cy="189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AF9C2133-C1F2-928E-410B-CCA2FA6229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5273" y="4727220"/>
            <a:ext cx="2787333" cy="1566651"/>
          </a:xfrm>
          <a:prstGeom prst="rect">
            <a:avLst/>
          </a:prstGeom>
        </p:spPr>
      </p:pic>
      <p:pic>
        <p:nvPicPr>
          <p:cNvPr id="8" name="Picture 7" descr="11 nhóm nhạc nam nổi tiếng nhất Hàn Quốc hiện nay">
            <a:extLst>
              <a:ext uri="{FF2B5EF4-FFF2-40B4-BE49-F238E27FC236}">
                <a16:creationId xmlns:a16="http://schemas.microsoft.com/office/drawing/2014/main" xmlns="" id="{89F21CCE-7A78-F92A-2F95-D88840AB38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67" y="393854"/>
            <a:ext cx="4547235" cy="6070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07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xmlns="" id="{69DFFBE4-066A-40B2-A856-B1BD871A76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4677D7-D109-4752-AECC-52D5F6E8051E}"/>
              </a:ext>
            </a:extLst>
          </p:cNvPr>
          <p:cNvSpPr txBox="1">
            <a:spLocks/>
          </p:cNvSpPr>
          <p:nvPr/>
        </p:nvSpPr>
        <p:spPr>
          <a:xfrm>
            <a:off x="390525" y="61874"/>
            <a:ext cx="11506200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TÀI CHÍNH NGÂN HÀNG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AD702DB-B54F-4EC9-87D7-DCB76C57E715}"/>
              </a:ext>
            </a:extLst>
          </p:cNvPr>
          <p:cNvSpPr txBox="1">
            <a:spLocks/>
          </p:cNvSpPr>
          <p:nvPr/>
        </p:nvSpPr>
        <p:spPr>
          <a:xfrm>
            <a:off x="1962150" y="1376245"/>
            <a:ext cx="2562225" cy="6762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Graphic 6" descr="Right pointing backhand index outline">
            <a:extLst>
              <a:ext uri="{FF2B5EF4-FFF2-40B4-BE49-F238E27FC236}">
                <a16:creationId xmlns:a16="http://schemas.microsoft.com/office/drawing/2014/main" xmlns="" id="{12450C76-FAF6-4B48-BA06-BB954AA7FF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0340" y="1117681"/>
            <a:ext cx="1246321" cy="124632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EA3BE8B-61F7-4324-A2CE-965BEA165F9D}"/>
              </a:ext>
            </a:extLst>
          </p:cNvPr>
          <p:cNvSpPr txBox="1">
            <a:spLocks/>
          </p:cNvSpPr>
          <p:nvPr/>
        </p:nvSpPr>
        <p:spPr>
          <a:xfrm>
            <a:off x="8139114" y="1376245"/>
            <a:ext cx="2562225" cy="6762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263F6E5B-7BD6-45C0-A8FC-5B066E3DAC49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3243263" y="962025"/>
            <a:ext cx="2852738" cy="41422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F43BF64A-620C-4E53-B7AA-C9E7319D78C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6834190" y="962025"/>
            <a:ext cx="2586037" cy="41422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B1C807C4-40D1-1C8E-4FFF-2495EEDDDA59}"/>
              </a:ext>
            </a:extLst>
          </p:cNvPr>
          <p:cNvSpPr txBox="1">
            <a:spLocks/>
          </p:cNvSpPr>
          <p:nvPr/>
        </p:nvSpPr>
        <p:spPr>
          <a:xfrm>
            <a:off x="314960" y="2875158"/>
            <a:ext cx="5872480" cy="36475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#9Slide03 SFU Futura_07" panose="00000900000000000000" pitchFamily="2" charset="0"/>
              </a:rPr>
              <a:t>Cung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cấp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dịch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vụ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tài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chính</a:t>
            </a:r>
            <a:r>
              <a:rPr lang="en-US" sz="2400" dirty="0">
                <a:latin typeface="#9Slide03 SFU Futura_07" panose="00000900000000000000" pitchFamily="2" charset="0"/>
              </a:rPr>
              <a:t>, </a:t>
            </a:r>
            <a:r>
              <a:rPr lang="en-US" sz="2400" dirty="0" err="1">
                <a:latin typeface="#9Slide03 SFU Futura_07" panose="00000900000000000000" pitchFamily="2" charset="0"/>
              </a:rPr>
              <a:t>đáp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ứng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như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cầu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khác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nhau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của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đời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sống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và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sản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xuất</a:t>
            </a:r>
            <a:endParaRPr lang="en-US" sz="2400" dirty="0">
              <a:latin typeface="#9Slide03 SFU Futura_07" panose="00000900000000000000" pitchFamily="2" charset="0"/>
            </a:endParaRPr>
          </a:p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#9Slide03 SFU Futura_07" panose="00000900000000000000" pitchFamily="2" charset="0"/>
              </a:rPr>
              <a:t>Duy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trì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nguồn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cung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tài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chính</a:t>
            </a:r>
            <a:r>
              <a:rPr lang="en-US" sz="2400" dirty="0">
                <a:latin typeface="#9Slide03 SFU Futura_07" panose="00000900000000000000" pitchFamily="2" charset="0"/>
              </a:rPr>
              <a:t>, </a:t>
            </a:r>
            <a:r>
              <a:rPr lang="en-US" sz="2400" dirty="0" err="1">
                <a:latin typeface="#9Slide03 SFU Futura_07" panose="00000900000000000000" pitchFamily="2" charset="0"/>
              </a:rPr>
              <a:t>ổn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định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kinh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tế</a:t>
            </a:r>
            <a:endParaRPr lang="en-US" sz="2400" dirty="0">
              <a:latin typeface="#9Slide03 SFU Futura_07" panose="00000900000000000000" pitchFamily="2" charset="0"/>
            </a:endParaRPr>
          </a:p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#9Slide03 SFU Futura_07" panose="00000900000000000000" pitchFamily="2" charset="0"/>
              </a:rPr>
              <a:t>Điều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tiết</a:t>
            </a:r>
            <a:r>
              <a:rPr lang="en-US" sz="2400" dirty="0">
                <a:latin typeface="#9Slide03 SFU Futura_07" panose="00000900000000000000" pitchFamily="2" charset="0"/>
              </a:rPr>
              <a:t>, </a:t>
            </a:r>
            <a:r>
              <a:rPr lang="en-US" sz="2400" dirty="0" err="1">
                <a:latin typeface="#9Slide03 SFU Futura_07" panose="00000900000000000000" pitchFamily="2" charset="0"/>
              </a:rPr>
              <a:t>ổn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định</a:t>
            </a:r>
            <a:r>
              <a:rPr lang="en-US" sz="2400" dirty="0">
                <a:latin typeface="#9Slide03 SFU Futura_07" panose="00000900000000000000" pitchFamily="2" charset="0"/>
              </a:rPr>
              <a:t>, </a:t>
            </a:r>
            <a:r>
              <a:rPr lang="en-US" sz="2400" dirty="0" err="1">
                <a:latin typeface="#9Slide03 SFU Futura_07" panose="00000900000000000000" pitchFamily="2" charset="0"/>
              </a:rPr>
              <a:t>thúc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đẩy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kinh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tế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phát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triển</a:t>
            </a:r>
            <a:endParaRPr lang="en-US" sz="2400" dirty="0">
              <a:latin typeface="#9Slide03 SFU Futura_07" panose="00000900000000000000" pitchFamily="2" charset="0"/>
            </a:endParaRPr>
          </a:p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#9Slide03 SFU Futura_07" panose="00000900000000000000" pitchFamily="2" charset="0"/>
              </a:rPr>
              <a:t>Hình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thành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quan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hệ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tích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lũy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và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tiêu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dùng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hợp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lí</a:t>
            </a:r>
            <a:endParaRPr lang="en-US" sz="2400" dirty="0">
              <a:latin typeface="#9Slide03 SFU Futura_07" panose="000009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E028F39-6157-626C-8CFD-3709B6441EC9}"/>
              </a:ext>
            </a:extLst>
          </p:cNvPr>
          <p:cNvSpPr txBox="1"/>
          <p:nvPr/>
        </p:nvSpPr>
        <p:spPr>
          <a:xfrm>
            <a:off x="6319520" y="2875158"/>
            <a:ext cx="5577205" cy="35939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dirty="0">
                <a:latin typeface="#9Slide03 SFU Futura_07" panose="00000900000000000000" pitchFamily="2" charset="0"/>
              </a:rPr>
              <a:t>– </a:t>
            </a:r>
            <a:r>
              <a:rPr lang="en-US" sz="2400" dirty="0" err="1">
                <a:latin typeface="#9Slide03 SFU Futura_07" panose="00000900000000000000" pitchFamily="2" charset="0"/>
              </a:rPr>
              <a:t>Tài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chính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và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ngân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hàng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có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vi-VN" sz="2400" dirty="0" err="1">
                <a:latin typeface="#9Slide03 SFU Futura_07" panose="00000900000000000000" pitchFamily="2" charset="0"/>
              </a:rPr>
              <a:t>mối</a:t>
            </a:r>
            <a:r>
              <a:rPr lang="vi-VN" sz="2400" dirty="0">
                <a:latin typeface="#9Slide03 SFU Futura_07" panose="00000900000000000000" pitchFamily="2" charset="0"/>
              </a:rPr>
              <a:t> liên </a:t>
            </a:r>
            <a:r>
              <a:rPr lang="vi-VN" sz="2400" dirty="0" err="1">
                <a:latin typeface="#9Slide03 SFU Futura_07" panose="00000900000000000000" pitchFamily="2" charset="0"/>
              </a:rPr>
              <a:t>hệ</a:t>
            </a:r>
            <a:r>
              <a:rPr lang="vi-VN" sz="2400" dirty="0">
                <a:latin typeface="#9Slide03 SFU Futura_07" panose="00000900000000000000" pitchFamily="2" charset="0"/>
              </a:rPr>
              <a:t> </a:t>
            </a:r>
            <a:r>
              <a:rPr lang="vi-VN" sz="2400" dirty="0" err="1">
                <a:latin typeface="#9Slide03 SFU Futura_07" panose="00000900000000000000" pitchFamily="2" charset="0"/>
              </a:rPr>
              <a:t>mật</a:t>
            </a:r>
            <a:r>
              <a:rPr lang="vi-VN" sz="2400" dirty="0">
                <a:latin typeface="#9Slide03 SFU Futura_07" panose="00000900000000000000" pitchFamily="2" charset="0"/>
              </a:rPr>
              <a:t> </a:t>
            </a:r>
            <a:r>
              <a:rPr lang="vi-VN" sz="2400" dirty="0" err="1">
                <a:latin typeface="#9Slide03 SFU Futura_07" panose="00000900000000000000" pitchFamily="2" charset="0"/>
              </a:rPr>
              <a:t>thiết</a:t>
            </a:r>
            <a:r>
              <a:rPr lang="vi-VN" sz="2400" dirty="0">
                <a:latin typeface="#9Slide03 SFU Futura_07" panose="00000900000000000000" pitchFamily="2" charset="0"/>
              </a:rPr>
              <a:t> </a:t>
            </a:r>
            <a:r>
              <a:rPr lang="vi-VN" sz="2400" dirty="0" err="1">
                <a:latin typeface="#9Slide03 SFU Futura_07" panose="00000900000000000000" pitchFamily="2" charset="0"/>
              </a:rPr>
              <a:t>với</a:t>
            </a:r>
            <a:r>
              <a:rPr lang="vi-VN" sz="2400" dirty="0">
                <a:latin typeface="#9Slide03 SFU Futura_07" panose="00000900000000000000" pitchFamily="2" charset="0"/>
              </a:rPr>
              <a:t> nhau</a:t>
            </a:r>
            <a:endParaRPr lang="en-US" sz="2400" dirty="0">
              <a:latin typeface="#9Slide03 SFU Futura_07" panose="000009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2400" dirty="0">
                <a:latin typeface="#9Slide03 SFU Futura_07" panose="00000900000000000000" pitchFamily="2" charset="0"/>
              </a:rPr>
              <a:t>– </a:t>
            </a:r>
            <a:r>
              <a:rPr lang="en-US" sz="2400" dirty="0" err="1">
                <a:latin typeface="#9Slide03 SFU Futura_07" panose="00000900000000000000" pitchFamily="2" charset="0"/>
              </a:rPr>
              <a:t>Quy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mô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tài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chính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ngân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hàng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dựa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trên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tài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sản</a:t>
            </a:r>
            <a:r>
              <a:rPr lang="en-US" sz="2400" dirty="0">
                <a:latin typeface="#9Slide03 SFU Futura_07" panose="00000900000000000000" pitchFamily="2" charset="0"/>
              </a:rPr>
              <a:t>, </a:t>
            </a:r>
            <a:r>
              <a:rPr lang="en-US" sz="2400" dirty="0" err="1">
                <a:latin typeface="#9Slide03 SFU Futura_07" panose="00000900000000000000" pitchFamily="2" charset="0"/>
              </a:rPr>
              <a:t>doanh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thu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và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đối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tượng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phục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vụ</a:t>
            </a:r>
            <a:endParaRPr lang="en-US" sz="2400" dirty="0">
              <a:latin typeface="#9Slide03 SFU Futura_07" panose="000009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2400" dirty="0">
                <a:latin typeface="#9Slide03 SFU Futura_07" panose="00000900000000000000" pitchFamily="2" charset="0"/>
              </a:rPr>
              <a:t>– </a:t>
            </a:r>
            <a:r>
              <a:rPr lang="en-US" sz="2400" dirty="0" err="1">
                <a:latin typeface="#9Slide03 SFU Futura_07" panose="00000900000000000000" pitchFamily="2" charset="0"/>
              </a:rPr>
              <a:t>Việc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lựa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chọn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tổ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chức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tài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chính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ngân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hàng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phụ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thuộc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vào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mức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độ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nhanh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chóng</a:t>
            </a:r>
            <a:r>
              <a:rPr lang="en-US" sz="2400" dirty="0">
                <a:latin typeface="#9Slide03 SFU Futura_07" panose="00000900000000000000" pitchFamily="2" charset="0"/>
              </a:rPr>
              <a:t>, </a:t>
            </a:r>
            <a:r>
              <a:rPr lang="en-US" sz="2400" dirty="0" err="1">
                <a:latin typeface="#9Slide03 SFU Futura_07" panose="00000900000000000000" pitchFamily="2" charset="0"/>
              </a:rPr>
              <a:t>lãi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suất</a:t>
            </a:r>
            <a:r>
              <a:rPr lang="en-US" sz="2400" dirty="0">
                <a:latin typeface="#9Slide03 SFU Futura_07" panose="00000900000000000000" pitchFamily="2" charset="0"/>
              </a:rPr>
              <a:t>, </a:t>
            </a:r>
            <a:r>
              <a:rPr lang="en-US" sz="2400" dirty="0" err="1">
                <a:latin typeface="#9Slide03 SFU Futura_07" panose="00000900000000000000" pitchFamily="2" charset="0"/>
              </a:rPr>
              <a:t>tính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thuận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tiện</a:t>
            </a:r>
            <a:r>
              <a:rPr lang="en-US" sz="2400" dirty="0">
                <a:latin typeface="#9Slide03 SFU Futura_07" panose="00000900000000000000" pitchFamily="2" charset="0"/>
              </a:rPr>
              <a:t>, </a:t>
            </a:r>
            <a:r>
              <a:rPr lang="en-US" sz="2400" dirty="0" err="1">
                <a:latin typeface="#9Slide03 SFU Futura_07" panose="00000900000000000000" pitchFamily="2" charset="0"/>
              </a:rPr>
              <a:t>phí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dịch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vụ</a:t>
            </a:r>
            <a:endParaRPr lang="en-US" sz="2400" dirty="0">
              <a:latin typeface="#9Slide03 SFU Futura_07" panose="00000900000000000000" pitchFamily="2" charset="0"/>
            </a:endParaRP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xmlns="" id="{7B9D5BBC-E6B8-25D1-3D08-807CD927BC5D}"/>
              </a:ext>
            </a:extLst>
          </p:cNvPr>
          <p:cNvSpPr/>
          <p:nvPr/>
        </p:nvSpPr>
        <p:spPr>
          <a:xfrm>
            <a:off x="8948737" y="2136374"/>
            <a:ext cx="1281113" cy="455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Travel Icons Vector Art, Icons, and Graphics for Free Download">
            <a:extLst>
              <a:ext uri="{FF2B5EF4-FFF2-40B4-BE49-F238E27FC236}">
                <a16:creationId xmlns:a16="http://schemas.microsoft.com/office/drawing/2014/main" xmlns="" id="{2E1456B4-D2B0-AB1B-2DB4-122914042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11100" r="5701" b="12488"/>
          <a:stretch/>
        </p:blipFill>
        <p:spPr bwMode="auto">
          <a:xfrm>
            <a:off x="5262564" y="1186723"/>
            <a:ext cx="2316228" cy="13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97A85EEF-D1F6-1C96-53EB-CCBF4591F6BA}"/>
              </a:ext>
            </a:extLst>
          </p:cNvPr>
          <p:cNvSpPr/>
          <p:nvPr/>
        </p:nvSpPr>
        <p:spPr>
          <a:xfrm>
            <a:off x="2552699" y="2198882"/>
            <a:ext cx="1281113" cy="455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72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4" grpId="0" animBg="1"/>
      <p:bldP spid="32" grpId="0" animBg="1"/>
      <p:bldP spid="38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2109953E-F6F3-484F-9B46-F6A7D2229C60}"/>
              </a:ext>
            </a:extLst>
          </p:cNvPr>
          <p:cNvSpPr txBox="1">
            <a:spLocks/>
          </p:cNvSpPr>
          <p:nvPr/>
        </p:nvSpPr>
        <p:spPr>
          <a:xfrm>
            <a:off x="274320" y="51078"/>
            <a:ext cx="11653520" cy="12290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hưởng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endParaRPr lang="en-US" sz="4000" dirty="0">
              <a:solidFill>
                <a:srgbClr val="FF000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0D6F7C3E-AD0B-443E-9ED4-FB2C670B15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xmlns="" id="{4298C5EB-C81C-F233-D87B-91A4BAB3E2BA}"/>
              </a:ext>
            </a:extLst>
          </p:cNvPr>
          <p:cNvSpPr/>
          <p:nvPr/>
        </p:nvSpPr>
        <p:spPr>
          <a:xfrm>
            <a:off x="2790514" y="1050305"/>
            <a:ext cx="775646" cy="3881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F4D21A83-223B-C3CE-6579-EDB84F52B8F6}"/>
              </a:ext>
            </a:extLst>
          </p:cNvPr>
          <p:cNvSpPr/>
          <p:nvPr/>
        </p:nvSpPr>
        <p:spPr>
          <a:xfrm>
            <a:off x="8487088" y="1060465"/>
            <a:ext cx="609600" cy="3780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B9D29A9-8558-33BF-4C40-7BF1F9045BCE}"/>
              </a:ext>
            </a:extLst>
          </p:cNvPr>
          <p:cNvSpPr/>
          <p:nvPr/>
        </p:nvSpPr>
        <p:spPr>
          <a:xfrm>
            <a:off x="386076" y="1907976"/>
            <a:ext cx="5338211" cy="7862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phát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triển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nền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kinh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tế</a:t>
            </a:r>
            <a:endParaRPr lang="en-US" sz="28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D42570E-0C70-3254-09B4-BB59B5563299}"/>
              </a:ext>
            </a:extLst>
          </p:cNvPr>
          <p:cNvSpPr/>
          <p:nvPr/>
        </p:nvSpPr>
        <p:spPr>
          <a:xfrm>
            <a:off x="370836" y="3197144"/>
            <a:ext cx="5338210" cy="786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KHCN,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mức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thu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nhập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cư</a:t>
            </a:r>
            <a:endParaRPr lang="en-US" sz="28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701AA12-2064-259B-3D99-22EC2A05E194}"/>
              </a:ext>
            </a:extLst>
          </p:cNvPr>
          <p:cNvSpPr/>
          <p:nvPr/>
        </p:nvSpPr>
        <p:spPr>
          <a:xfrm>
            <a:off x="364883" y="4257859"/>
            <a:ext cx="5338210" cy="7697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Chính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sách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tài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chính</a:t>
            </a:r>
            <a:endParaRPr lang="en-US" sz="28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E96C6C9-600B-2D77-2287-7122A8337F9D}"/>
              </a:ext>
            </a:extLst>
          </p:cNvPr>
          <p:cNvSpPr/>
          <p:nvPr/>
        </p:nvSpPr>
        <p:spPr>
          <a:xfrm>
            <a:off x="6795298" y="1608401"/>
            <a:ext cx="5010626" cy="1429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ra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lớn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nhu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cầu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chi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cao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lũy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tiền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tệ</a:t>
            </a:r>
            <a:endParaRPr lang="en-US" sz="28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0F393F9-EA59-3DB2-E223-403812EE9F88}"/>
              </a:ext>
            </a:extLst>
          </p:cNvPr>
          <p:cNvSpPr/>
          <p:nvPr/>
        </p:nvSpPr>
        <p:spPr>
          <a:xfrm>
            <a:off x="6795298" y="3230195"/>
            <a:ext cx="5010626" cy="786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Phát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triển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ngành</a:t>
            </a:r>
            <a:endParaRPr lang="en-US" sz="28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3B05359-44F3-B822-3CF0-4DCD5EA089FE}"/>
              </a:ext>
            </a:extLst>
          </p:cNvPr>
          <p:cNvSpPr/>
          <p:nvPr/>
        </p:nvSpPr>
        <p:spPr>
          <a:xfrm>
            <a:off x="6795298" y="4257859"/>
            <a:ext cx="5010626" cy="7862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Phát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triển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hiệu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ngành</a:t>
            </a:r>
            <a:endParaRPr lang="en-US" sz="28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6331BBFB-A2C7-94B9-A47C-74544DE6FE32}"/>
              </a:ext>
            </a:extLst>
          </p:cNvPr>
          <p:cNvSpPr/>
          <p:nvPr/>
        </p:nvSpPr>
        <p:spPr>
          <a:xfrm>
            <a:off x="6103689" y="2022498"/>
            <a:ext cx="352412" cy="478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xmlns="" id="{8C4BB99E-4B5C-816C-6EB6-DEC703DF9C28}"/>
              </a:ext>
            </a:extLst>
          </p:cNvPr>
          <p:cNvSpPr/>
          <p:nvPr/>
        </p:nvSpPr>
        <p:spPr>
          <a:xfrm>
            <a:off x="6103689" y="3383906"/>
            <a:ext cx="352412" cy="478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xmlns="" id="{858D531A-72BE-A491-C918-F94794FF6FC5}"/>
              </a:ext>
            </a:extLst>
          </p:cNvPr>
          <p:cNvSpPr/>
          <p:nvPr/>
        </p:nvSpPr>
        <p:spPr>
          <a:xfrm>
            <a:off x="6096000" y="4395045"/>
            <a:ext cx="352412" cy="478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Vietcombank - Wikipedia">
            <a:extLst>
              <a:ext uri="{FF2B5EF4-FFF2-40B4-BE49-F238E27FC236}">
                <a16:creationId xmlns:a16="http://schemas.microsoft.com/office/drawing/2014/main" xmlns="" id="{91C68874-6F9E-6A08-E891-BF810421E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74" y="5432839"/>
            <a:ext cx="2199640" cy="74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ân Hàng HSBC Việt Nam - Thẻ tín dụng, Vay mua nhà, Tiền Gửi">
            <a:extLst>
              <a:ext uri="{FF2B5EF4-FFF2-40B4-BE49-F238E27FC236}">
                <a16:creationId xmlns:a16="http://schemas.microsoft.com/office/drawing/2014/main" xmlns="" id="{021FB84E-A68E-1E3C-88AF-E8395819B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74" y="5414863"/>
            <a:ext cx="461962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y can't IoT get out of its own way?">
            <a:extLst>
              <a:ext uri="{FF2B5EF4-FFF2-40B4-BE49-F238E27FC236}">
                <a16:creationId xmlns:a16="http://schemas.microsoft.com/office/drawing/2014/main" xmlns="" id="{1FE29B7C-DFAE-73E6-AE25-FB84D4117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225" y="5206620"/>
            <a:ext cx="3776901" cy="125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50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20" grpId="0" animBg="1"/>
      <p:bldP spid="3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A8CD516-B837-AE37-8E33-C0B418ACE466}"/>
              </a:ext>
            </a:extLst>
          </p:cNvPr>
          <p:cNvSpPr txBox="1">
            <a:spLocks/>
          </p:cNvSpPr>
          <p:nvPr/>
        </p:nvSpPr>
        <p:spPr>
          <a:xfrm>
            <a:off x="325120" y="147459"/>
            <a:ext cx="11511280" cy="12290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endParaRPr lang="en-US" sz="5400" dirty="0">
              <a:solidFill>
                <a:srgbClr val="FF000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C1DC8679-E83A-A2BB-5191-D53142EAC1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F04CAB-E0CC-44E9-8805-D3E31C73E5AC}"/>
              </a:ext>
            </a:extLst>
          </p:cNvPr>
          <p:cNvSpPr txBox="1"/>
          <p:nvPr/>
        </p:nvSpPr>
        <p:spPr>
          <a:xfrm>
            <a:off x="355600" y="1160160"/>
            <a:ext cx="11480800" cy="1270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ymbol" panose="05050102010706020507" pitchFamily="18" charset="2"/>
              <a:buChar char="-"/>
            </a:pPr>
            <a:r>
              <a:rPr lang="en-US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200" dirty="0">
              <a:effectLst/>
              <a:latin typeface="#9Slide03 SFU Futura_07" panose="000009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ymbol" panose="05050102010706020507" pitchFamily="18" charset="2"/>
              <a:buChar char="-"/>
            </a:pPr>
            <a:r>
              <a:rPr lang="vi-VN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trung tâm </a:t>
            </a:r>
            <a:r>
              <a:rPr lang="vi-VN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vi-VN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vi-VN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Niu </a:t>
            </a:r>
            <a:r>
              <a:rPr lang="vi-VN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Ioóc</a:t>
            </a:r>
            <a:r>
              <a:rPr lang="vi-VN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Luân Đôn, </a:t>
            </a:r>
            <a:r>
              <a:rPr lang="vi-VN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vi-VN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vi-VN" sz="22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Tô-ky-ô,…</a:t>
            </a:r>
            <a:endParaRPr lang="en-US" sz="2200" dirty="0">
              <a:effectLst/>
              <a:latin typeface="#9Slide03 SFU Futura_07" panose="000009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nternational Bank for Reconstruction and Development and International  Development Association (WorldBank) | Green Climate Fund">
            <a:extLst>
              <a:ext uri="{FF2B5EF4-FFF2-40B4-BE49-F238E27FC236}">
                <a16:creationId xmlns:a16="http://schemas.microsoft.com/office/drawing/2014/main" xmlns="" id="{1BE3F693-BE75-F010-B409-D15D870D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" y="2730081"/>
            <a:ext cx="4351445" cy="24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all Street Revives Russian Bond Trading After US Go-Ahead">
            <a:extLst>
              <a:ext uri="{FF2B5EF4-FFF2-40B4-BE49-F238E27FC236}">
                <a16:creationId xmlns:a16="http://schemas.microsoft.com/office/drawing/2014/main" xmlns="" id="{726582AB-25C1-4FF2-72A7-B629014B4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520" y="2345821"/>
            <a:ext cx="6029960" cy="3391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okyo Japan Skyline Travel Souvenir Japanese Flag Sticker | Retro logos,  Tshirt design inspiration, Graphic design posters">
            <a:extLst>
              <a:ext uri="{FF2B5EF4-FFF2-40B4-BE49-F238E27FC236}">
                <a16:creationId xmlns:a16="http://schemas.microsoft.com/office/drawing/2014/main" xmlns="" id="{A0FCC7B4-17D0-48AF-9590-D06CA0BA1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5192999"/>
            <a:ext cx="1270861" cy="127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London | Logotipo de instagram, Icono de viaje, Logo de instagram">
            <a:extLst>
              <a:ext uri="{FF2B5EF4-FFF2-40B4-BE49-F238E27FC236}">
                <a16:creationId xmlns:a16="http://schemas.microsoft.com/office/drawing/2014/main" xmlns="" id="{CAB68243-A5F2-0C0A-0AFB-954191122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26" y="5303747"/>
            <a:ext cx="1562947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Travel And Destination Singapore Merlion Icon With Outline Style, Travel  Icons, Style Icons, Singapore Icons PNG and Vector with Transparent  Background for Free Download">
            <a:extLst>
              <a:ext uri="{FF2B5EF4-FFF2-40B4-BE49-F238E27FC236}">
                <a16:creationId xmlns:a16="http://schemas.microsoft.com/office/drawing/2014/main" xmlns="" id="{83CDD271-DF9A-3DB8-5AB9-8599F42F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427" y="5394552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lat Line Deisgned Icon - Shanghai Stock Vector - Illustration of city,  home: 90294850">
            <a:extLst>
              <a:ext uri="{FF2B5EF4-FFF2-40B4-BE49-F238E27FC236}">
                <a16:creationId xmlns:a16="http://schemas.microsoft.com/office/drawing/2014/main" xmlns="" id="{C37F2DDB-4980-C09D-7195-9D3CDD347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9" t="12296" r="8459" b="20947"/>
          <a:stretch/>
        </p:blipFill>
        <p:spPr bwMode="auto">
          <a:xfrm>
            <a:off x="4178530" y="5303747"/>
            <a:ext cx="1309486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33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>
            <a:extLst>
              <a:ext uri="{FF2B5EF4-FFF2-40B4-BE49-F238E27FC236}">
                <a16:creationId xmlns:a16="http://schemas.microsoft.com/office/drawing/2014/main" xmlns="" id="{1D692EDE-4434-18EF-EE61-3A72617992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6" name="Picture 4" descr="Học ngành Tài chính ngân hàng, bạn cần những gì? - Cao đẳng Công nghệ và  Thương mại Hà Nội">
            <a:extLst>
              <a:ext uri="{FF2B5EF4-FFF2-40B4-BE49-F238E27FC236}">
                <a16:creationId xmlns:a16="http://schemas.microsoft.com/office/drawing/2014/main" xmlns="" id="{F40B619E-D7DE-8C70-20C0-5D1FDB3D4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1" y="357292"/>
            <a:ext cx="7050024" cy="427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ương trình đào tạo chi tiết ngành Tài chính - Ngân hàng.">
            <a:extLst>
              <a:ext uri="{FF2B5EF4-FFF2-40B4-BE49-F238E27FC236}">
                <a16:creationId xmlns:a16="http://schemas.microsoft.com/office/drawing/2014/main" xmlns="" id="{72B908B4-FDA4-AAA7-B86D-BC9DA3761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5" y="357292"/>
            <a:ext cx="4070013" cy="6143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gành Tài chính ngân hàng xét tuyển những tổ hợp môn nào?">
            <a:extLst>
              <a:ext uri="{FF2B5EF4-FFF2-40B4-BE49-F238E27FC236}">
                <a16:creationId xmlns:a16="http://schemas.microsoft.com/office/drawing/2014/main" xmlns="" id="{5B2DE8CE-4729-7C82-DB68-01B58475C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4710994"/>
            <a:ext cx="7050025" cy="178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87784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ác nước tự nhiên, không ngắt quãng cao nhất thế giới nằm ở đâu?">
            <a:extLst>
              <a:ext uri="{FF2B5EF4-FFF2-40B4-BE49-F238E27FC236}">
                <a16:creationId xmlns:a16="http://schemas.microsoft.com/office/drawing/2014/main" xmlns="" id="{88FA1204-0054-C708-7E29-CA40E0EE9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678459-5936-46E7-8E01-7ACC4CAF05E0}"/>
              </a:ext>
            </a:extLst>
          </p:cNvPr>
          <p:cNvSpPr txBox="1"/>
          <p:nvPr/>
        </p:nvSpPr>
        <p:spPr>
          <a:xfrm>
            <a:off x="0" y="2148419"/>
            <a:ext cx="12192000" cy="2280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chemeClr val="bg1"/>
                </a:solidFill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NGÀNH DU LỊCH</a:t>
            </a:r>
            <a:endParaRPr lang="en-US" sz="13800" b="1" dirty="0">
              <a:solidFill>
                <a:schemeClr val="bg1"/>
              </a:solidFill>
              <a:effectLst/>
              <a:latin typeface="#9Slide07 IcielBC Cubano Normal" panose="000005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46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xmlns="" id="{69DFFBE4-066A-40B2-A856-B1BD871A76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4677D7-D109-4752-AECC-52D5F6E8051E}"/>
              </a:ext>
            </a:extLst>
          </p:cNvPr>
          <p:cNvSpPr txBox="1">
            <a:spLocks/>
          </p:cNvSpPr>
          <p:nvPr/>
        </p:nvSpPr>
        <p:spPr>
          <a:xfrm>
            <a:off x="390525" y="61874"/>
            <a:ext cx="11506200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du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endParaRPr lang="en-US" sz="4000" dirty="0">
              <a:solidFill>
                <a:srgbClr val="FF000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AD702DB-B54F-4EC9-87D7-DCB76C57E715}"/>
              </a:ext>
            </a:extLst>
          </p:cNvPr>
          <p:cNvSpPr txBox="1">
            <a:spLocks/>
          </p:cNvSpPr>
          <p:nvPr/>
        </p:nvSpPr>
        <p:spPr>
          <a:xfrm>
            <a:off x="1962150" y="1572040"/>
            <a:ext cx="2562225" cy="6762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Graphic 6" descr="Right pointing backhand index outline">
            <a:extLst>
              <a:ext uri="{FF2B5EF4-FFF2-40B4-BE49-F238E27FC236}">
                <a16:creationId xmlns:a16="http://schemas.microsoft.com/office/drawing/2014/main" xmlns="" id="{12450C76-FAF6-4B48-BA06-BB954AA7FF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6514" y="1287017"/>
            <a:ext cx="1246321" cy="124632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EA3BE8B-61F7-4324-A2CE-965BEA165F9D}"/>
              </a:ext>
            </a:extLst>
          </p:cNvPr>
          <p:cNvSpPr txBox="1">
            <a:spLocks/>
          </p:cNvSpPr>
          <p:nvPr/>
        </p:nvSpPr>
        <p:spPr>
          <a:xfrm>
            <a:off x="8139114" y="1376245"/>
            <a:ext cx="2562225" cy="6762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C34B4153-F19A-49AB-B54B-843F3301D389}"/>
              </a:ext>
            </a:extLst>
          </p:cNvPr>
          <p:cNvSpPr txBox="1">
            <a:spLocks/>
          </p:cNvSpPr>
          <p:nvPr/>
        </p:nvSpPr>
        <p:spPr>
          <a:xfrm>
            <a:off x="446006" y="2591630"/>
            <a:ext cx="5081034" cy="3788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n-US" sz="2400" b="1" dirty="0">
                <a:latin typeface="#9Slide03 SFU Futura_07" panose="00000900000000000000" pitchFamily="2" charset="0"/>
              </a:rPr>
              <a:t>+ </a:t>
            </a:r>
            <a:r>
              <a:rPr lang="en-US" sz="2400" b="1" dirty="0" err="1">
                <a:latin typeface="#9Slide03 SFU Futura_07" panose="00000900000000000000" pitchFamily="2" charset="0"/>
              </a:rPr>
              <a:t>Tạo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nguồn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thu</a:t>
            </a:r>
            <a:r>
              <a:rPr lang="en-US" sz="2400" b="1" dirty="0">
                <a:latin typeface="#9Slide03 SFU Futura_07" panose="00000900000000000000" pitchFamily="2" charset="0"/>
              </a:rPr>
              <a:t>, </a:t>
            </a:r>
            <a:r>
              <a:rPr lang="en-US" sz="2400" b="1" dirty="0" err="1">
                <a:latin typeface="#9Slide03 SFU Futura_07" panose="00000900000000000000" pitchFamily="2" charset="0"/>
              </a:rPr>
              <a:t>thúc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đẩy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kinh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tế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phát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triển</a:t>
            </a:r>
            <a:endParaRPr lang="en-US" sz="2400" b="1" dirty="0">
              <a:latin typeface="#9Slide03 SFU Futura_07" panose="000009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#9Slide03 SFU Futura_07" panose="00000900000000000000" pitchFamily="2" charset="0"/>
              </a:rPr>
              <a:t>+ </a:t>
            </a:r>
            <a:r>
              <a:rPr lang="en-US" sz="2400" b="1" dirty="0" err="1">
                <a:latin typeface="#9Slide03 SFU Futura_07" panose="00000900000000000000" pitchFamily="2" charset="0"/>
              </a:rPr>
              <a:t>Tạo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việc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làm</a:t>
            </a:r>
            <a:r>
              <a:rPr lang="en-US" sz="2400" b="1" dirty="0">
                <a:latin typeface="#9Slide03 SFU Futura_07" panose="00000900000000000000" pitchFamily="2" charset="0"/>
              </a:rPr>
              <a:t>, </a:t>
            </a:r>
            <a:r>
              <a:rPr lang="en-US" sz="2400" b="1" dirty="0" err="1">
                <a:latin typeface="#9Slide03 SFU Futura_07" panose="00000900000000000000" pitchFamily="2" charset="0"/>
              </a:rPr>
              <a:t>giảm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nghèo</a:t>
            </a:r>
            <a:r>
              <a:rPr lang="en-US" sz="2400" b="1" dirty="0">
                <a:latin typeface="#9Slide03 SFU Futura_07" panose="00000900000000000000" pitchFamily="2" charset="0"/>
              </a:rPr>
              <a:t>, </a:t>
            </a:r>
            <a:r>
              <a:rPr lang="en-US" sz="2400" b="1" dirty="0" err="1">
                <a:latin typeface="#9Slide03 SFU Futura_07" panose="00000900000000000000" pitchFamily="2" charset="0"/>
              </a:rPr>
              <a:t>phục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hồi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sức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khỏe</a:t>
            </a:r>
            <a:r>
              <a:rPr lang="en-US" sz="2400" b="1" dirty="0">
                <a:latin typeface="#9Slide03 SFU Futura_07" panose="00000900000000000000" pitchFamily="2" charset="0"/>
              </a:rPr>
              <a:t>, </a:t>
            </a:r>
            <a:r>
              <a:rPr lang="en-US" sz="2400" b="1" dirty="0" err="1">
                <a:latin typeface="#9Slide03 SFU Futura_07" panose="00000900000000000000" pitchFamily="2" charset="0"/>
              </a:rPr>
              <a:t>tăng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cường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hiểu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biết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lẫn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nhau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giữa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các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quốc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gia</a:t>
            </a:r>
            <a:endParaRPr lang="en-US" sz="2400" b="1" dirty="0">
              <a:latin typeface="#9Slide03 SFU Futura_07" panose="000009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dirty="0">
                <a:latin typeface="#9Slide03 SFU Futura_07" panose="00000900000000000000" pitchFamily="2" charset="0"/>
              </a:rPr>
              <a:t>+ </a:t>
            </a:r>
            <a:r>
              <a:rPr lang="en-US" sz="2400" b="1" dirty="0" err="1">
                <a:latin typeface="#9Slide03 SFU Futura_07" panose="00000900000000000000" pitchFamily="2" charset="0"/>
              </a:rPr>
              <a:t>Khai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thác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hiệu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quả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tài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nguyên</a:t>
            </a:r>
            <a:r>
              <a:rPr lang="en-US" sz="2400" b="1" dirty="0">
                <a:latin typeface="#9Slide03 SFU Futura_07" panose="00000900000000000000" pitchFamily="2" charset="0"/>
              </a:rPr>
              <a:t>; </a:t>
            </a:r>
            <a:r>
              <a:rPr lang="en-US" sz="2400" b="1" dirty="0" err="1">
                <a:latin typeface="#9Slide03 SFU Futura_07" panose="00000900000000000000" pitchFamily="2" charset="0"/>
              </a:rPr>
              <a:t>Bảo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vệ</a:t>
            </a:r>
            <a:r>
              <a:rPr lang="en-US" sz="2400" b="1" dirty="0">
                <a:latin typeface="#9Slide03 SFU Futura_07" panose="00000900000000000000" pitchFamily="2" charset="0"/>
              </a:rPr>
              <a:t>, </a:t>
            </a:r>
            <a:r>
              <a:rPr lang="en-US" sz="2400" b="1" dirty="0" err="1">
                <a:latin typeface="#9Slide03 SFU Futura_07" panose="00000900000000000000" pitchFamily="2" charset="0"/>
              </a:rPr>
              <a:t>khôi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phục</a:t>
            </a:r>
            <a:r>
              <a:rPr lang="en-US" sz="2400" b="1" dirty="0">
                <a:latin typeface="#9Slide03 SFU Futura_07" panose="00000900000000000000" pitchFamily="2" charset="0"/>
              </a:rPr>
              <a:t>, </a:t>
            </a:r>
            <a:r>
              <a:rPr lang="en-US" sz="2400" b="1" dirty="0" err="1">
                <a:latin typeface="#9Slide03 SFU Futura_07" panose="00000900000000000000" pitchFamily="2" charset="0"/>
              </a:rPr>
              <a:t>tôn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tạo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Môi</a:t>
            </a:r>
            <a:r>
              <a:rPr lang="en-US" sz="2400" b="1" dirty="0">
                <a:latin typeface="#9Slide03 SFU Futura_07" panose="00000900000000000000" pitchFamily="2" charset="0"/>
              </a:rPr>
              <a:t> </a:t>
            </a:r>
            <a:r>
              <a:rPr lang="en-US" sz="2400" b="1" dirty="0" err="1">
                <a:latin typeface="#9Slide03 SFU Futura_07" panose="00000900000000000000" pitchFamily="2" charset="0"/>
              </a:rPr>
              <a:t>trường</a:t>
            </a:r>
            <a:r>
              <a:rPr lang="en-US" sz="2400" b="1" dirty="0">
                <a:latin typeface="#9Slide03 SFU Futura_07" panose="00000900000000000000" pitchFamily="2" charset="0"/>
              </a:rPr>
              <a:t>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263F6E5B-7BD6-45C0-A8FC-5B066E3DAC49}"/>
              </a:ext>
            </a:extLst>
          </p:cNvPr>
          <p:cNvCxnSpPr>
            <a:cxnSpLocks/>
          </p:cNvCxnSpPr>
          <p:nvPr/>
        </p:nvCxnSpPr>
        <p:spPr>
          <a:xfrm flipH="1">
            <a:off x="3308287" y="913972"/>
            <a:ext cx="2347086" cy="57142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F43BF64A-620C-4E53-B7AA-C9E7319D78CC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6834190" y="962025"/>
            <a:ext cx="2586037" cy="41422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E028F39-6157-626C-8CFD-3709B6441EC9}"/>
              </a:ext>
            </a:extLst>
          </p:cNvPr>
          <p:cNvSpPr txBox="1"/>
          <p:nvPr/>
        </p:nvSpPr>
        <p:spPr>
          <a:xfrm>
            <a:off x="5679441" y="2755470"/>
            <a:ext cx="6066553" cy="18211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4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400" dirty="0">
              <a:effectLst/>
              <a:latin typeface="#9Slide03 SFU Futura_07" panose="000009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dirty="0">
              <a:latin typeface="#9Slide03 SFU Futura_07" panose="000009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4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400" dirty="0">
              <a:effectLst/>
              <a:latin typeface="#9Slide03 SFU Futura_07" panose="000009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xmlns="" id="{7B9D5BBC-E6B8-25D1-3D08-807CD927BC5D}"/>
              </a:ext>
            </a:extLst>
          </p:cNvPr>
          <p:cNvSpPr/>
          <p:nvPr/>
        </p:nvSpPr>
        <p:spPr>
          <a:xfrm>
            <a:off x="8948737" y="2136374"/>
            <a:ext cx="1281113" cy="455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Travel Icons Vector Art, Icons, and Graphics for Free Download">
            <a:extLst>
              <a:ext uri="{FF2B5EF4-FFF2-40B4-BE49-F238E27FC236}">
                <a16:creationId xmlns:a16="http://schemas.microsoft.com/office/drawing/2014/main" xmlns="" id="{2E1456B4-D2B0-AB1B-2DB4-122914042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11100" r="5701" b="12488"/>
          <a:stretch/>
        </p:blipFill>
        <p:spPr bwMode="auto">
          <a:xfrm>
            <a:off x="5262564" y="1186723"/>
            <a:ext cx="2316228" cy="13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anner-du-lich-he - NamThien Travel :: Nhà Tổ Chức Tour Du Lịch Chuyên  Nghiệp">
            <a:extLst>
              <a:ext uri="{FF2B5EF4-FFF2-40B4-BE49-F238E27FC236}">
                <a16:creationId xmlns:a16="http://schemas.microsoft.com/office/drawing/2014/main" xmlns="" id="{5182B016-83D0-C798-2FF7-AB4BFEF64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440" y="4801308"/>
            <a:ext cx="6066553" cy="1526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3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4" grpId="0" animBg="1"/>
      <p:bldP spid="15" grpId="0" animBg="1"/>
      <p:bldP spid="38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xmlns="" id="{69DFFBE4-066A-40B2-A856-B1BD871A76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4677D7-D109-4752-AECC-52D5F6E8051E}"/>
              </a:ext>
            </a:extLst>
          </p:cNvPr>
          <p:cNvSpPr txBox="1">
            <a:spLocks/>
          </p:cNvSpPr>
          <p:nvPr/>
        </p:nvSpPr>
        <p:spPr>
          <a:xfrm>
            <a:off x="390525" y="61874"/>
            <a:ext cx="11506200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du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F2EA179-1365-4C3E-ABED-4D4FFAD8BD9A}"/>
              </a:ext>
            </a:extLst>
          </p:cNvPr>
          <p:cNvSpPr txBox="1">
            <a:spLocks/>
          </p:cNvSpPr>
          <p:nvPr/>
        </p:nvSpPr>
        <p:spPr>
          <a:xfrm>
            <a:off x="822960" y="983397"/>
            <a:ext cx="4726243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AD702DB-B54F-4EC9-87D7-DCB76C57E715}"/>
              </a:ext>
            </a:extLst>
          </p:cNvPr>
          <p:cNvSpPr txBox="1">
            <a:spLocks/>
          </p:cNvSpPr>
          <p:nvPr/>
        </p:nvSpPr>
        <p:spPr>
          <a:xfrm>
            <a:off x="5836955" y="983397"/>
            <a:ext cx="5874110" cy="6762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Hay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núi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hùng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vĩ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7" name="Graphic 6" descr="Right pointing backhand index outline">
            <a:extLst>
              <a:ext uri="{FF2B5EF4-FFF2-40B4-BE49-F238E27FC236}">
                <a16:creationId xmlns:a16="http://schemas.microsoft.com/office/drawing/2014/main" xmlns="" id="{12450C76-FAF6-4B48-BA06-BB954AA7F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1975" y="4981575"/>
            <a:ext cx="1619250" cy="16192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04CBEB2-2E5F-4AB3-B599-799A5AA5FB5C}"/>
              </a:ext>
            </a:extLst>
          </p:cNvPr>
          <p:cNvSpPr txBox="1">
            <a:spLocks/>
          </p:cNvSpPr>
          <p:nvPr/>
        </p:nvSpPr>
        <p:spPr>
          <a:xfrm>
            <a:off x="2296493" y="5196435"/>
            <a:ext cx="9448800" cy="11668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8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du </a:t>
            </a:r>
            <a:r>
              <a:rPr lang="en-US" sz="28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endParaRPr lang="en-US" sz="2800" dirty="0"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A Comprehensive Guide to England | AMA Travel">
            <a:extLst>
              <a:ext uri="{FF2B5EF4-FFF2-40B4-BE49-F238E27FC236}">
                <a16:creationId xmlns:a16="http://schemas.microsoft.com/office/drawing/2014/main" xmlns="" id="{58DCE7AD-E8CD-EA30-0D6A-326555ED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7" y="1692393"/>
            <a:ext cx="4933772" cy="3289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9 Switzerland Travel Tips">
            <a:extLst>
              <a:ext uri="{FF2B5EF4-FFF2-40B4-BE49-F238E27FC236}">
                <a16:creationId xmlns:a16="http://schemas.microsoft.com/office/drawing/2014/main" xmlns="" id="{62389C6D-99C2-7FBA-D9D7-6AE9134A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202" y="1692392"/>
            <a:ext cx="6295085" cy="3289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44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2109953E-F6F3-484F-9B46-F6A7D2229C60}"/>
              </a:ext>
            </a:extLst>
          </p:cNvPr>
          <p:cNvSpPr txBox="1">
            <a:spLocks/>
          </p:cNvSpPr>
          <p:nvPr/>
        </p:nvSpPr>
        <p:spPr>
          <a:xfrm>
            <a:off x="787400" y="199733"/>
            <a:ext cx="10617200" cy="12290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 NHÂN TỐ ẢNH HƯỞNG ĐẾN NGÀNH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0D6F7C3E-AD0B-443E-9ED4-FB2C670B15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xmlns="" id="{4298C5EB-C81C-F233-D87B-91A4BAB3E2BA}"/>
              </a:ext>
            </a:extLst>
          </p:cNvPr>
          <p:cNvSpPr/>
          <p:nvPr/>
        </p:nvSpPr>
        <p:spPr>
          <a:xfrm>
            <a:off x="3952243" y="1254871"/>
            <a:ext cx="609600" cy="3780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F4D21A83-223B-C3CE-6579-EDB84F52B8F6}"/>
              </a:ext>
            </a:extLst>
          </p:cNvPr>
          <p:cNvSpPr/>
          <p:nvPr/>
        </p:nvSpPr>
        <p:spPr>
          <a:xfrm>
            <a:off x="7325359" y="1239806"/>
            <a:ext cx="609600" cy="3780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B2AB18F-5902-F0CD-7396-4FC42CB25777}"/>
              </a:ext>
            </a:extLst>
          </p:cNvPr>
          <p:cNvSpPr/>
          <p:nvPr/>
        </p:nvSpPr>
        <p:spPr>
          <a:xfrm>
            <a:off x="487683" y="2018159"/>
            <a:ext cx="5476240" cy="6322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Tài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DL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B9D29A9-8558-33BF-4C40-7BF1F9045BCE}"/>
              </a:ext>
            </a:extLst>
          </p:cNvPr>
          <p:cNvSpPr/>
          <p:nvPr/>
        </p:nvSpPr>
        <p:spPr>
          <a:xfrm>
            <a:off x="487682" y="3239721"/>
            <a:ext cx="5476239" cy="6106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Thị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trường</a:t>
            </a:r>
            <a:endParaRPr lang="en-US" sz="28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D42570E-0C70-3254-09B4-BB59B5563299}"/>
              </a:ext>
            </a:extLst>
          </p:cNvPr>
          <p:cNvSpPr/>
          <p:nvPr/>
        </p:nvSpPr>
        <p:spPr>
          <a:xfrm>
            <a:off x="487681" y="4342662"/>
            <a:ext cx="5476239" cy="5299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sở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hạ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tầng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kĩ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thuật</a:t>
            </a:r>
            <a:endParaRPr lang="en-US" sz="28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D6A13A6-0670-68E8-6122-BE32DB9B8AEA}"/>
              </a:ext>
            </a:extLst>
          </p:cNvPr>
          <p:cNvSpPr/>
          <p:nvPr/>
        </p:nvSpPr>
        <p:spPr>
          <a:xfrm>
            <a:off x="487680" y="5475516"/>
            <a:ext cx="5476239" cy="5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KHCN,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Chính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sách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E96C6C9-600B-2D77-2287-7122A8337F9D}"/>
              </a:ext>
            </a:extLst>
          </p:cNvPr>
          <p:cNvSpPr/>
          <p:nvPr/>
        </p:nvSpPr>
        <p:spPr>
          <a:xfrm>
            <a:off x="6852920" y="2018159"/>
            <a:ext cx="4881880" cy="6397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Sản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phẩm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du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lịch</a:t>
            </a:r>
            <a:endParaRPr lang="en-US" sz="28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5743E39-D06C-2B1E-4D68-823ABB07567C}"/>
              </a:ext>
            </a:extLst>
          </p:cNvPr>
          <p:cNvSpPr/>
          <p:nvPr/>
        </p:nvSpPr>
        <p:spPr>
          <a:xfrm>
            <a:off x="6852920" y="3246732"/>
            <a:ext cx="488188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Doanh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thu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cấu</a:t>
            </a:r>
            <a:endParaRPr lang="en-US" sz="28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0F393F9-EA59-3DB2-E223-403812EE9F88}"/>
              </a:ext>
            </a:extLst>
          </p:cNvPr>
          <p:cNvSpPr/>
          <p:nvPr/>
        </p:nvSpPr>
        <p:spPr>
          <a:xfrm>
            <a:off x="6852919" y="4336314"/>
            <a:ext cx="4881879" cy="5299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khả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thu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hút</a:t>
            </a:r>
            <a:endParaRPr lang="en-US" sz="28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3B05359-44F3-B822-3CF0-4DCD5EA089FE}"/>
              </a:ext>
            </a:extLst>
          </p:cNvPr>
          <p:cNvSpPr/>
          <p:nvPr/>
        </p:nvSpPr>
        <p:spPr>
          <a:xfrm>
            <a:off x="6957856" y="5475516"/>
            <a:ext cx="4776942" cy="5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Phát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triển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SFU Futura_07" panose="00000900000000000000" pitchFamily="2" charset="0"/>
              </a:rPr>
              <a:t>ngành</a:t>
            </a:r>
            <a:endParaRPr lang="en-US" sz="2800" b="1" dirty="0">
              <a:solidFill>
                <a:schemeClr val="tx1"/>
              </a:solidFill>
              <a:latin typeface="#9Slide03 SFU Futura_07" panose="00000900000000000000" pitchFamily="2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6331BBFB-A2C7-94B9-A47C-74544DE6FE32}"/>
              </a:ext>
            </a:extLst>
          </p:cNvPr>
          <p:cNvSpPr/>
          <p:nvPr/>
        </p:nvSpPr>
        <p:spPr>
          <a:xfrm>
            <a:off x="6228079" y="2193235"/>
            <a:ext cx="242525" cy="324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C6859F2B-EC70-3F79-61B9-96EF0737EF8A}"/>
              </a:ext>
            </a:extLst>
          </p:cNvPr>
          <p:cNvSpPr/>
          <p:nvPr/>
        </p:nvSpPr>
        <p:spPr>
          <a:xfrm>
            <a:off x="6228079" y="3357174"/>
            <a:ext cx="242525" cy="324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xmlns="" id="{8C4BB99E-4B5C-816C-6EB6-DEC703DF9C28}"/>
              </a:ext>
            </a:extLst>
          </p:cNvPr>
          <p:cNvSpPr/>
          <p:nvPr/>
        </p:nvSpPr>
        <p:spPr>
          <a:xfrm>
            <a:off x="6228079" y="4445214"/>
            <a:ext cx="242525" cy="324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xmlns="" id="{B7D324D5-D54C-3738-5698-1AE06B63D1FE}"/>
              </a:ext>
            </a:extLst>
          </p:cNvPr>
          <p:cNvSpPr/>
          <p:nvPr/>
        </p:nvSpPr>
        <p:spPr>
          <a:xfrm>
            <a:off x="6228079" y="5578068"/>
            <a:ext cx="242525" cy="324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5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3" grpId="0" animBg="1"/>
      <p:bldP spid="22" grpId="0" animBg="1"/>
      <p:bldP spid="23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A8CD516-B837-AE37-8E33-C0B418ACE466}"/>
              </a:ext>
            </a:extLst>
          </p:cNvPr>
          <p:cNvSpPr txBox="1">
            <a:spLocks/>
          </p:cNvSpPr>
          <p:nvPr/>
        </p:nvSpPr>
        <p:spPr>
          <a:xfrm>
            <a:off x="325120" y="147459"/>
            <a:ext cx="11511280" cy="12290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DU LỊCH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C1DC8679-E83A-A2BB-5191-D53142EAC1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F04CAB-E0CC-44E9-8805-D3E31C73E5AC}"/>
              </a:ext>
            </a:extLst>
          </p:cNvPr>
          <p:cNvSpPr txBox="1"/>
          <p:nvPr/>
        </p:nvSpPr>
        <p:spPr>
          <a:xfrm>
            <a:off x="519261" y="1260198"/>
            <a:ext cx="6289040" cy="5211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ymbol" panose="05050102010706020507" pitchFamily="18" charset="2"/>
              <a:buChar char="-"/>
            </a:pP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GDP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800" dirty="0">
              <a:effectLst/>
              <a:latin typeface="#9Slide03 SFU Futura_07" panose="000009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ymbol" panose="05050102010706020507" pitchFamily="18" charset="2"/>
              <a:buChar char="-"/>
            </a:pP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800" dirty="0">
              <a:effectLst/>
              <a:latin typeface="#9Slide03 SFU Futura_07" panose="000009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ymbol" panose="05050102010706020507" pitchFamily="18" charset="2"/>
              <a:buChar char="-"/>
            </a:pP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endParaRPr lang="en-US" sz="2800" dirty="0">
              <a:effectLst/>
              <a:latin typeface="#9Slide03 SFU Futura_07" panose="000009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ymbol" panose="05050102010706020507" pitchFamily="18" charset="2"/>
              <a:buChar char="-"/>
            </a:pP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TQ, Anh,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" name="Picture 2" descr="Ô nhiễm “trắng” trên biển và đại dương: Nỗi lo không của riêng ai">
            <a:extLst>
              <a:ext uri="{FF2B5EF4-FFF2-40B4-BE49-F238E27FC236}">
                <a16:creationId xmlns:a16="http://schemas.microsoft.com/office/drawing/2014/main" xmlns="" id="{22691B13-B36E-57D8-B59E-5710D54E4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42" y="1376540"/>
            <a:ext cx="4488199" cy="190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Magazine] - Kết nối du lịch xanh | BÁO QUẢNG NAM ONLINE - Tin tức mới nhất">
            <a:extLst>
              <a:ext uri="{FF2B5EF4-FFF2-40B4-BE49-F238E27FC236}">
                <a16:creationId xmlns:a16="http://schemas.microsoft.com/office/drawing/2014/main" xmlns="" id="{E943BA15-5E5D-D0DD-5A17-3B0754F55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872" y="3399775"/>
            <a:ext cx="5120958" cy="331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37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orld's Most Visited Cities - knoema.com">
            <a:extLst>
              <a:ext uri="{FF2B5EF4-FFF2-40B4-BE49-F238E27FC236}">
                <a16:creationId xmlns:a16="http://schemas.microsoft.com/office/drawing/2014/main" xmlns="" id="{5EEB9A8B-72B8-BB20-6F77-1F5B31782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482727"/>
            <a:ext cx="11277600" cy="5892545"/>
          </a:xfrm>
          <a:prstGeom prst="rect">
            <a:avLst/>
          </a:prstGeom>
          <a:noFill/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xmlns="" id="{71E23503-9DE0-41E3-A103-0E1D9F122B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0502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89FFF8-35EF-CCEF-47AC-CFD58C6FF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00B050"/>
                </a:solidFill>
                <a:latin typeface="#9Slide05 Good Vibes Pro" panose="02000507080000020002" pitchFamily="2" charset="0"/>
              </a:rPr>
              <a:t>Mua </a:t>
            </a:r>
            <a:r>
              <a:rPr lang="en-US" sz="6600" b="1" dirty="0" err="1">
                <a:solidFill>
                  <a:srgbClr val="00B050"/>
                </a:solidFill>
                <a:latin typeface="#9Slide05 Good Vibes Pro" panose="02000507080000020002" pitchFamily="2" charset="0"/>
              </a:rPr>
              <a:t>hàng</a:t>
            </a:r>
            <a:r>
              <a:rPr lang="en-US" sz="6600" b="1" dirty="0">
                <a:solidFill>
                  <a:srgbClr val="00B050"/>
                </a:solidFill>
                <a:latin typeface="#9Slide05 Good Vibes Pro" panose="02000507080000020002" pitchFamily="2" charset="0"/>
              </a:rPr>
              <a:t> ư? </a:t>
            </a:r>
            <a:r>
              <a:rPr lang="en-US" sz="6600" b="1" dirty="0" err="1">
                <a:solidFill>
                  <a:srgbClr val="00B050"/>
                </a:solidFill>
                <a:latin typeface="#9Slide05 Good Vibes Pro" panose="02000507080000020002" pitchFamily="2" charset="0"/>
              </a:rPr>
              <a:t>Khó</a:t>
            </a:r>
            <a:r>
              <a:rPr lang="en-US" sz="6600" b="1" dirty="0">
                <a:solidFill>
                  <a:srgbClr val="00B050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#9Slide05 Good Vibes Pro" panose="02000507080000020002" pitchFamily="2" charset="0"/>
              </a:rPr>
              <a:t>gì</a:t>
            </a:r>
            <a:r>
              <a:rPr lang="en-US" sz="6600" b="1" dirty="0">
                <a:solidFill>
                  <a:srgbClr val="00B050"/>
                </a:solidFill>
                <a:latin typeface="#9Slide05 Good Vibes Pro" panose="02000507080000020002" pitchFamily="2" charset="0"/>
              </a:rPr>
              <a:t>?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xmlns="" id="{2C9C3E28-CDB7-A1BC-1C04-D648189681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Ben Thanh Market | Graphic design portfolio, Flower illustration, Library  icon">
            <a:extLst>
              <a:ext uri="{FF2B5EF4-FFF2-40B4-BE49-F238E27FC236}">
                <a16:creationId xmlns:a16="http://schemas.microsoft.com/office/drawing/2014/main" xmlns="" id="{95532C18-C6E9-22C0-F627-8027A2353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1" t="9240" r="16552" b="7582"/>
          <a:stretch/>
        </p:blipFill>
        <p:spPr bwMode="auto">
          <a:xfrm>
            <a:off x="294640" y="2207653"/>
            <a:ext cx="2934160" cy="262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ki, Lazada, Shopee, Sendo phải chịu lỗ bao nhiêu nếu muốn giành 1% thị  phần từ đối thủ | DTM Consulting">
            <a:extLst>
              <a:ext uri="{FF2B5EF4-FFF2-40B4-BE49-F238E27FC236}">
                <a16:creationId xmlns:a16="http://schemas.microsoft.com/office/drawing/2014/main" xmlns="" id="{4BCDA634-EE9F-3F63-D9D4-EACAFBCB4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90" y="2281425"/>
            <a:ext cx="3709892" cy="232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707FA941-DAE6-B163-5DE0-AB47D658F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080" y="2647928"/>
            <a:ext cx="1817910" cy="174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hop store door front building icon Royalty Free Vector">
            <a:extLst>
              <a:ext uri="{FF2B5EF4-FFF2-40B4-BE49-F238E27FC236}">
                <a16:creationId xmlns:a16="http://schemas.microsoft.com/office/drawing/2014/main" xmlns="" id="{28803517-6216-CF8C-76B8-A68477EEB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2"/>
          <a:stretch/>
        </p:blipFill>
        <p:spPr bwMode="auto">
          <a:xfrm>
            <a:off x="9533167" y="2647928"/>
            <a:ext cx="2210206" cy="174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E563953-6E62-64CA-947E-7B60B09BF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40" y="5132329"/>
            <a:ext cx="11531600" cy="705381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400" dirty="0" err="1">
                <a:solidFill>
                  <a:srgbClr val="7030A0"/>
                </a:solidFill>
                <a:latin typeface="#9Slide03 SFU Futura_07" panose="00000900000000000000" pitchFamily="2" charset="0"/>
              </a:rPr>
              <a:t>Em</a:t>
            </a:r>
            <a:r>
              <a:rPr lang="en-US" sz="4400" dirty="0">
                <a:solidFill>
                  <a:srgbClr val="7030A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#9Slide03 SFU Futura_07" panose="00000900000000000000" pitchFamily="2" charset="0"/>
              </a:rPr>
              <a:t>thích</a:t>
            </a:r>
            <a:r>
              <a:rPr lang="en-US" sz="4400" dirty="0">
                <a:solidFill>
                  <a:srgbClr val="7030A0"/>
                </a:solidFill>
                <a:latin typeface="#9Slide03 SFU Futura_07" panose="00000900000000000000" pitchFamily="2" charset="0"/>
              </a:rPr>
              <a:t> mua </a:t>
            </a:r>
            <a:r>
              <a:rPr lang="en-US" sz="4400" dirty="0" err="1">
                <a:solidFill>
                  <a:srgbClr val="7030A0"/>
                </a:solidFill>
                <a:latin typeface="#9Slide03 SFU Futura_07" panose="00000900000000000000" pitchFamily="2" charset="0"/>
              </a:rPr>
              <a:t>hàng</a:t>
            </a:r>
            <a:r>
              <a:rPr lang="en-US" sz="4400" dirty="0">
                <a:solidFill>
                  <a:srgbClr val="7030A0"/>
                </a:solidFill>
                <a:latin typeface="#9Slide03 SFU Futura_07" panose="00000900000000000000" pitchFamily="2" charset="0"/>
              </a:rPr>
              <a:t> ở </a:t>
            </a:r>
            <a:r>
              <a:rPr lang="en-US" sz="4400" dirty="0" err="1">
                <a:solidFill>
                  <a:srgbClr val="7030A0"/>
                </a:solidFill>
                <a:latin typeface="#9Slide03 SFU Futura_07" panose="00000900000000000000" pitchFamily="2" charset="0"/>
              </a:rPr>
              <a:t>đâu</a:t>
            </a:r>
            <a:r>
              <a:rPr lang="en-US" sz="4400" dirty="0">
                <a:solidFill>
                  <a:srgbClr val="7030A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#9Slide03 SFU Futura_07" panose="00000900000000000000" pitchFamily="2" charset="0"/>
              </a:rPr>
              <a:t>nhất</a:t>
            </a:r>
            <a:r>
              <a:rPr lang="en-US" sz="4400" dirty="0">
                <a:solidFill>
                  <a:srgbClr val="7030A0"/>
                </a:solidFill>
                <a:latin typeface="#9Slide03 SFU Futura_07" panose="00000900000000000000" pitchFamily="2" charset="0"/>
              </a:rPr>
              <a:t>? </a:t>
            </a:r>
            <a:r>
              <a:rPr lang="en-US" sz="4400" dirty="0" err="1">
                <a:solidFill>
                  <a:srgbClr val="7030A0"/>
                </a:solidFill>
                <a:latin typeface="#9Slide03 SFU Futura_07" panose="00000900000000000000" pitchFamily="2" charset="0"/>
              </a:rPr>
              <a:t>Vì</a:t>
            </a:r>
            <a:r>
              <a:rPr lang="en-US" sz="4400" dirty="0">
                <a:solidFill>
                  <a:srgbClr val="7030A0"/>
                </a:solidFill>
                <a:latin typeface="#9Slide03 SFU Futura_07" panose="00000900000000000000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#9Slide03 SFU Futura_07" panose="00000900000000000000" pitchFamily="2" charset="0"/>
              </a:rPr>
              <a:t>sao</a:t>
            </a:r>
            <a:r>
              <a:rPr lang="en-US" sz="4400" dirty="0">
                <a:solidFill>
                  <a:srgbClr val="7030A0"/>
                </a:solidFill>
                <a:latin typeface="#9Slide03 SFU Futura_07" panose="000009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147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>
            <a:extLst>
              <a:ext uri="{FF2B5EF4-FFF2-40B4-BE49-F238E27FC236}">
                <a16:creationId xmlns:a16="http://schemas.microsoft.com/office/drawing/2014/main" xmlns="" id="{15F6E647-87D8-F504-CB00-7E64D490A1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284756C3-C224-3332-1D6E-75CCA36AAED9}"/>
              </a:ext>
            </a:extLst>
          </p:cNvPr>
          <p:cNvSpPr txBox="1">
            <a:spLocks/>
          </p:cNvSpPr>
          <p:nvPr/>
        </p:nvSpPr>
        <p:spPr>
          <a:xfrm>
            <a:off x="342900" y="153314"/>
            <a:ext cx="11506200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TÔI HIỂU BIẾT</a:t>
            </a: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4FF9845C-D069-C6A7-4303-022A0AA09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" y="1320166"/>
            <a:ext cx="3948748" cy="29510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B0AFBF-4525-BF79-B855-52C918847261}"/>
              </a:ext>
            </a:extLst>
          </p:cNvPr>
          <p:cNvSpPr txBox="1"/>
          <p:nvPr/>
        </p:nvSpPr>
        <p:spPr>
          <a:xfrm>
            <a:off x="4549142" y="1371577"/>
            <a:ext cx="7131366" cy="4694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70C0"/>
              </a:solidFill>
              <a:effectLst/>
              <a:latin typeface="#9Slide03 SFU Futura_07" panose="00000900000000000000" pitchFamily="2" charset="0"/>
              <a:ea typeface="Arial" panose="020B0604020202020204" pitchFamily="34" charset="0"/>
            </a:endParaRPr>
          </a:p>
          <a:p>
            <a:pPr marL="18034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HS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latin typeface="#9Slide03 SFU Futura_07" panose="00000900000000000000" pitchFamily="2" charset="0"/>
                <a:ea typeface="Times New Roman" panose="02020603050405020304" pitchFamily="18" charset="0"/>
              </a:rPr>
              <a:t>:</a:t>
            </a:r>
          </a:p>
          <a:p>
            <a:pPr marL="18034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+ HS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ghi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ý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kiến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cá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nhân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ra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góc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vị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trí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>
                <a:latin typeface="#9Slide03 SFU Futura_07" panose="00000900000000000000" pitchFamily="2" charset="0"/>
                <a:ea typeface="Arial" panose="020B0604020202020204" pitchFamily="34" charset="0"/>
              </a:rPr>
              <a:t>3 </a:t>
            </a:r>
            <a:r>
              <a:rPr lang="en-US" sz="2800" dirty="0" err="1">
                <a:latin typeface="#9Slide03 SFU Futura_07" panose="00000900000000000000" pitchFamily="2" charset="0"/>
                <a:ea typeface="Arial" panose="020B0604020202020204" pitchFamily="34" charset="0"/>
              </a:rPr>
              <a:t>phút</a:t>
            </a:r>
            <a:endParaRPr lang="en-US" sz="2800" dirty="0">
              <a:effectLst/>
              <a:latin typeface="#9Slide03 SFU Futura_07" panose="00000900000000000000" pitchFamily="2" charset="0"/>
              <a:ea typeface="Arial" panose="020B0604020202020204" pitchFamily="34" charset="0"/>
            </a:endParaRPr>
          </a:p>
          <a:p>
            <a:pPr marL="18034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Nhóm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hội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ý,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thống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nhất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ý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kiến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ra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trung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tâm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3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phút</a:t>
            </a:r>
            <a:endParaRPr lang="en-US" sz="2800" dirty="0">
              <a:effectLst/>
              <a:latin typeface="#9Slide03 SFU Futura_07" panose="00000900000000000000" pitchFamily="2" charset="0"/>
              <a:ea typeface="Arial" panose="020B0604020202020204" pitchFamily="34" charset="0"/>
            </a:endParaRPr>
          </a:p>
          <a:p>
            <a:pPr marL="18034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Trình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bày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ngắn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gọn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thông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tin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trước</a:t>
            </a:r>
            <a:r>
              <a:rPr lang="en-US" sz="2800" dirty="0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#9Slide03 SFU Futura_07" panose="00000900000000000000" pitchFamily="2" charset="0"/>
                <a:ea typeface="Arial" panose="020B0604020202020204" pitchFamily="34" charset="0"/>
              </a:rPr>
              <a:t>lớp</a:t>
            </a:r>
            <a:endParaRPr lang="en-US" sz="2800" dirty="0">
              <a:effectLst/>
              <a:latin typeface="#9Slide03 SFU Futura_07" panose="00000900000000000000" pitchFamily="2" charset="0"/>
              <a:ea typeface="Arial" panose="020B0604020202020204" pitchFamily="34" charset="0"/>
            </a:endParaRPr>
          </a:p>
        </p:txBody>
      </p:sp>
      <p:pic>
        <p:nvPicPr>
          <p:cNvPr id="6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23B69FA4-780B-B412-3233-878E44B5CC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" y="4399243"/>
            <a:ext cx="3291840" cy="185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4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vel Icons Vector Art, Icons, and Graphics for Free Download">
            <a:extLst>
              <a:ext uri="{FF2B5EF4-FFF2-40B4-BE49-F238E27FC236}">
                <a16:creationId xmlns:a16="http://schemas.microsoft.com/office/drawing/2014/main" xmlns="" id="{55E7E689-C6CB-4120-EBC1-9B95353F1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11100" r="5701" b="50057"/>
          <a:stretch/>
        </p:blipFill>
        <p:spPr bwMode="auto">
          <a:xfrm>
            <a:off x="522924" y="463407"/>
            <a:ext cx="2562225" cy="75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xmlns="" id="{0F104C1A-FABD-26A3-94D0-52808D2A47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94FCB75F-4B18-5751-9EC4-7CEEAF2D5943}"/>
              </a:ext>
            </a:extLst>
          </p:cNvPr>
          <p:cNvSpPr txBox="1">
            <a:spLocks/>
          </p:cNvSpPr>
          <p:nvPr/>
        </p:nvSpPr>
        <p:spPr>
          <a:xfrm>
            <a:off x="2476500" y="176598"/>
            <a:ext cx="6830060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TÔI HIỂU BIẾT</a:t>
            </a:r>
          </a:p>
        </p:txBody>
      </p:sp>
      <p:pic>
        <p:nvPicPr>
          <p:cNvPr id="9" name="Picture 2" descr="Travel Icons Vector Art, Icons, and Graphics for Free Download">
            <a:extLst>
              <a:ext uri="{FF2B5EF4-FFF2-40B4-BE49-F238E27FC236}">
                <a16:creationId xmlns:a16="http://schemas.microsoft.com/office/drawing/2014/main" xmlns="" id="{0508E290-E9C8-B72E-6ABF-5DEE67A2C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48899" r="5701" b="8284"/>
          <a:stretch/>
        </p:blipFill>
        <p:spPr bwMode="auto">
          <a:xfrm>
            <a:off x="8986204" y="343464"/>
            <a:ext cx="2562225" cy="83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Magazine] - Kết nối du lịch xanh | BÁO QUẢNG NAM ONLINE - Tin tức mới nhất">
            <a:extLst>
              <a:ext uri="{FF2B5EF4-FFF2-40B4-BE49-F238E27FC236}">
                <a16:creationId xmlns:a16="http://schemas.microsoft.com/office/drawing/2014/main" xmlns="" id="{8BAB4EE3-F8C7-3AD2-CBCA-957572C8B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01" y="3352684"/>
            <a:ext cx="5148725" cy="332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Ô nhiễm “trắng” trên biển và đại dương: Nỗi lo không của riêng ai">
            <a:extLst>
              <a:ext uri="{FF2B5EF4-FFF2-40B4-BE49-F238E27FC236}">
                <a16:creationId xmlns:a16="http://schemas.microsoft.com/office/drawing/2014/main" xmlns="" id="{3941667F-4044-26A4-5B01-76598B96A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63" y="1236742"/>
            <a:ext cx="4876800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16B92B5-C91F-ABE0-5FA9-187B1EFD839B}"/>
              </a:ext>
            </a:extLst>
          </p:cNvPr>
          <p:cNvSpPr txBox="1">
            <a:spLocks/>
          </p:cNvSpPr>
          <p:nvPr/>
        </p:nvSpPr>
        <p:spPr>
          <a:xfrm>
            <a:off x="434182" y="1343450"/>
            <a:ext cx="3332480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200" dirty="0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Ô </a:t>
            </a:r>
            <a:r>
              <a:rPr lang="en-US" sz="4200" dirty="0" err="1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endParaRPr lang="en-US" sz="4200" dirty="0">
              <a:solidFill>
                <a:srgbClr val="7030A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Air pollution concept icon stock vector. Illustration of healthcare -  180089385">
            <a:extLst>
              <a:ext uri="{FF2B5EF4-FFF2-40B4-BE49-F238E27FC236}">
                <a16:creationId xmlns:a16="http://schemas.microsoft.com/office/drawing/2014/main" xmlns="" id="{D78EB0F8-E08F-A0B9-A439-CB7ACEB8A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7" t="12741" r="25088" b="39852"/>
          <a:stretch/>
        </p:blipFill>
        <p:spPr bwMode="auto">
          <a:xfrm>
            <a:off x="4150375" y="1343450"/>
            <a:ext cx="1314594" cy="131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tel Icons Images | Free Vectors, Stock Photos &amp; PSD">
            <a:extLst>
              <a:ext uri="{FF2B5EF4-FFF2-40B4-BE49-F238E27FC236}">
                <a16:creationId xmlns:a16="http://schemas.microsoft.com/office/drawing/2014/main" xmlns="" id="{99694F51-2251-D6D4-E317-867FB6C68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8" y="2313198"/>
            <a:ext cx="2246969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1693633-1566-7068-D586-70160EF01D7B}"/>
              </a:ext>
            </a:extLst>
          </p:cNvPr>
          <p:cNvSpPr txBox="1">
            <a:spLocks/>
          </p:cNvSpPr>
          <p:nvPr/>
        </p:nvSpPr>
        <p:spPr>
          <a:xfrm>
            <a:off x="2393574" y="2623535"/>
            <a:ext cx="4006130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 err="1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lang="en-US" sz="6000" dirty="0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tầng</a:t>
            </a:r>
            <a:r>
              <a:rPr lang="en-US" sz="6000" dirty="0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endParaRPr lang="en-US" sz="6000" dirty="0">
              <a:solidFill>
                <a:srgbClr val="7030A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0" name="Picture 6" descr="Raising sales stock vector. Illustration of artistic - 55299949">
            <a:extLst>
              <a:ext uri="{FF2B5EF4-FFF2-40B4-BE49-F238E27FC236}">
                <a16:creationId xmlns:a16="http://schemas.microsoft.com/office/drawing/2014/main" xmlns="" id="{39F6D527-B6EC-C0E5-2460-A4CA13010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32" y="3500119"/>
            <a:ext cx="1986280" cy="1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9435010-3896-2289-60E7-1E336CAFDFA5}"/>
              </a:ext>
            </a:extLst>
          </p:cNvPr>
          <p:cNvSpPr txBox="1">
            <a:spLocks/>
          </p:cNvSpPr>
          <p:nvPr/>
        </p:nvSpPr>
        <p:spPr>
          <a:xfrm>
            <a:off x="522924" y="4195117"/>
            <a:ext cx="3188235" cy="8753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200" dirty="0" err="1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Chặt</a:t>
            </a:r>
            <a:r>
              <a:rPr lang="en-US" sz="4200" dirty="0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chém</a:t>
            </a:r>
            <a:endParaRPr lang="en-US" sz="4200" dirty="0">
              <a:solidFill>
                <a:srgbClr val="7030A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2" name="Picture 8" descr="Bản đồ quy hoạch Thành phố mới Bình Dương">
            <a:extLst>
              <a:ext uri="{FF2B5EF4-FFF2-40B4-BE49-F238E27FC236}">
                <a16:creationId xmlns:a16="http://schemas.microsoft.com/office/drawing/2014/main" xmlns="" id="{F40ACB2C-169F-91C8-1A61-2F1A7533D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7" y="5220049"/>
            <a:ext cx="2066767" cy="127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23C2CC4-700A-333B-7B3E-03B06FA77137}"/>
              </a:ext>
            </a:extLst>
          </p:cNvPr>
          <p:cNvSpPr txBox="1">
            <a:spLocks/>
          </p:cNvSpPr>
          <p:nvPr/>
        </p:nvSpPr>
        <p:spPr>
          <a:xfrm>
            <a:off x="2404284" y="5514550"/>
            <a:ext cx="4503420" cy="8753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200" dirty="0" err="1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Thiếu</a:t>
            </a:r>
            <a:r>
              <a:rPr lang="en-US" sz="4200" dirty="0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4200" dirty="0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endParaRPr lang="en-US" sz="4200" dirty="0">
              <a:solidFill>
                <a:srgbClr val="7030A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73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404A0-DD3B-84FA-A5B1-4A918F55B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93A8-E887-F6D9-9996-204BC962D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07" y="231053"/>
            <a:ext cx="11259483" cy="359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xmlns="" id="{9E3263F0-697C-9B9A-2D42-C04B2BE3ED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053794-4FA7-F51A-78BD-43747DC06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07" y="3963566"/>
            <a:ext cx="7601341" cy="2540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New slogan for Vietnam's tourism announced">
            <a:extLst>
              <a:ext uri="{FF2B5EF4-FFF2-40B4-BE49-F238E27FC236}">
                <a16:creationId xmlns:a16="http://schemas.microsoft.com/office/drawing/2014/main" xmlns="" id="{D7438DC9-87B4-5777-F762-4A1B392AF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225" y="3963565"/>
            <a:ext cx="3468165" cy="2529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352778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Du lịch cộng đồng - Giải pháp cho phát triển bền vững? | VTV.VN">
            <a:extLst>
              <a:ext uri="{FF2B5EF4-FFF2-40B4-BE49-F238E27FC236}">
                <a16:creationId xmlns:a16="http://schemas.microsoft.com/office/drawing/2014/main" xmlns="" id="{AB7765BA-1C4B-C5A5-075B-D65603427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" b="1454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460881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3080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Du lịch xanh': Xu hướng bền vững hay trào lưu nhất thời của giới trẻ?">
            <a:extLst>
              <a:ext uri="{FF2B5EF4-FFF2-40B4-BE49-F238E27FC236}">
                <a16:creationId xmlns:a16="http://schemas.microsoft.com/office/drawing/2014/main" xmlns="" id="{011D2CF1-CC9D-DA55-FDFA-2CB9CF5A7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2399" y="643466"/>
            <a:ext cx="445685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xmlns="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u lịch xanh': Xu hướng bền vững hay trào lưu nhất thời của giới trẻ?">
            <a:extLst>
              <a:ext uri="{FF2B5EF4-FFF2-40B4-BE49-F238E27FC236}">
                <a16:creationId xmlns:a16="http://schemas.microsoft.com/office/drawing/2014/main" xmlns="" id="{DE431546-5AA6-67EA-31CD-980F28F4D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1831" y="643467"/>
            <a:ext cx="371868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xmlns="" id="{01D3333D-5887-69FE-1001-F8154C8915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54177654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ÔNG TIN CẦN BIẾT VỀ NGÀNH DU LỊCH - Cao đẳng Kỹ Thuật - Công Nghệ Bách  Khoa (CTECH)">
            <a:extLst>
              <a:ext uri="{FF2B5EF4-FFF2-40B4-BE49-F238E27FC236}">
                <a16:creationId xmlns:a16="http://schemas.microsoft.com/office/drawing/2014/main" xmlns="" id="{BB6BCF5C-C346-35CD-1576-E029F0926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" y="4853303"/>
            <a:ext cx="2774813" cy="156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xmlns="" id="{876A7EFA-F3D2-3537-FB7B-ECBA7E2031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100" name="Picture 4" descr="Top 5 trường đào tạo ngành Du lịch tốt nhất Hà Nội - JobsGO Blog">
            <a:extLst>
              <a:ext uri="{FF2B5EF4-FFF2-40B4-BE49-F238E27FC236}">
                <a16:creationId xmlns:a16="http://schemas.microsoft.com/office/drawing/2014/main" xmlns="" id="{07F11B4C-4CF8-1CA9-E7A5-A597679AE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4" y="342375"/>
            <a:ext cx="7107118" cy="442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o Đẳng Du Lịch Lữ Hành Học Những Gì?">
            <a:extLst>
              <a:ext uri="{FF2B5EF4-FFF2-40B4-BE49-F238E27FC236}">
                <a16:creationId xmlns:a16="http://schemas.microsoft.com/office/drawing/2014/main" xmlns="" id="{6501BCCA-E279-8669-926A-E1F5DF973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189" y="4899729"/>
            <a:ext cx="2248098" cy="149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hương trình đào tạo ngành Quản trị Dịch vụ Du lịch - Lữ hành">
            <a:extLst>
              <a:ext uri="{FF2B5EF4-FFF2-40B4-BE49-F238E27FC236}">
                <a16:creationId xmlns:a16="http://schemas.microsoft.com/office/drawing/2014/main" xmlns="" id="{35A0C404-4FFE-E101-67C7-BBDD66C51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62"/>
          <a:stretch/>
        </p:blipFill>
        <p:spPr bwMode="auto">
          <a:xfrm>
            <a:off x="7772598" y="342375"/>
            <a:ext cx="3912481" cy="4371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u lịch lữ hành - Trung Cấp Vạn Tường">
            <a:extLst>
              <a:ext uri="{FF2B5EF4-FFF2-40B4-BE49-F238E27FC236}">
                <a16:creationId xmlns:a16="http://schemas.microsoft.com/office/drawing/2014/main" xmlns="" id="{64A997E8-1E81-020A-52E6-D59163FE7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781" y="4911829"/>
            <a:ext cx="6098540" cy="1467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581689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C6D2A2-4FB9-4FFE-B354-388F916A97D8}"/>
              </a:ext>
            </a:extLst>
          </p:cNvPr>
          <p:cNvSpPr txBox="1"/>
          <p:nvPr/>
        </p:nvSpPr>
        <p:spPr>
          <a:xfrm>
            <a:off x="325018" y="383600"/>
            <a:ext cx="615779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7030A0"/>
                </a:solidFill>
                <a:latin typeface="#9Slide07 IcielBC Cubano Normal" panose="00000500000000000000" pitchFamily="2" charset="0"/>
              </a:rPr>
              <a:t>HIỂU Ý ĐỒNG ĐỘI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ADF9D6-54AA-43C3-ABF6-881721B5B4A1}"/>
              </a:ext>
            </a:extLst>
          </p:cNvPr>
          <p:cNvSpPr txBox="1"/>
          <p:nvPr/>
        </p:nvSpPr>
        <p:spPr>
          <a:xfrm>
            <a:off x="424496" y="1515673"/>
            <a:ext cx="5935664" cy="46946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HƯỚNG DẪN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C00000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800" dirty="0">
                <a:solidFill>
                  <a:srgbClr val="C00000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2800" dirty="0"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800" dirty="0" err="1"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dirty="0"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C00000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2800" dirty="0">
                <a:solidFill>
                  <a:srgbClr val="C00000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khóa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28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quay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khóa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endParaRPr lang="en-US" sz="2800" dirty="0">
              <a:solidFill>
                <a:schemeClr val="tx1"/>
              </a:solidFill>
              <a:latin typeface="#9Slide03 SFU Futura_07" panose="000009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C00000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b="1" dirty="0">
                <a:solidFill>
                  <a:srgbClr val="C00000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800" b="1" dirty="0">
                <a:solidFill>
                  <a:srgbClr val="C00000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2800" dirty="0" err="1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#9Slide03 SFU Futura_07" panose="000009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A48B6D-E5E3-46F3-8464-ABF40BFC12CC}"/>
              </a:ext>
            </a:extLst>
          </p:cNvPr>
          <p:cNvSpPr txBox="1"/>
          <p:nvPr/>
        </p:nvSpPr>
        <p:spPr>
          <a:xfrm>
            <a:off x="6482808" y="306094"/>
            <a:ext cx="5405891" cy="6245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>
                <a:latin typeface="#9Slide03 SFU Futura_07" panose="00000900000000000000" pitchFamily="2" charset="0"/>
              </a:rPr>
              <a:t>THƯƠNG MẠI </a:t>
            </a:r>
          </a:p>
          <a:p>
            <a:pPr algn="ctr">
              <a:lnSpc>
                <a:spcPct val="120000"/>
              </a:lnSpc>
            </a:pPr>
            <a:r>
              <a:rPr lang="en-US" sz="2800" dirty="0">
                <a:latin typeface="#9Slide03 SFU Futura_07" panose="00000900000000000000" pitchFamily="2" charset="0"/>
              </a:rPr>
              <a:t>TÀI CHÍNH </a:t>
            </a:r>
          </a:p>
          <a:p>
            <a:pPr algn="ctr">
              <a:lnSpc>
                <a:spcPct val="120000"/>
              </a:lnSpc>
            </a:pPr>
            <a:r>
              <a:rPr lang="en-US" sz="2800" dirty="0">
                <a:latin typeface="#9Slide03 SFU Futura_07" panose="00000900000000000000" pitchFamily="2" charset="0"/>
              </a:rPr>
              <a:t>NGÂN HÀNG </a:t>
            </a:r>
          </a:p>
          <a:p>
            <a:pPr algn="ctr">
              <a:lnSpc>
                <a:spcPct val="120000"/>
              </a:lnSpc>
            </a:pPr>
            <a:r>
              <a:rPr lang="en-US" sz="2800" dirty="0">
                <a:latin typeface="#9Slide03 SFU Futura_07" panose="00000900000000000000" pitchFamily="2" charset="0"/>
              </a:rPr>
              <a:t> TOÀN CẦU HÓA </a:t>
            </a:r>
          </a:p>
          <a:p>
            <a:pPr algn="ctr">
              <a:lnSpc>
                <a:spcPct val="120000"/>
              </a:lnSpc>
            </a:pPr>
            <a:r>
              <a:rPr lang="en-US" sz="2800" dirty="0">
                <a:latin typeface="#9Slide03 SFU Futura_07" panose="00000900000000000000" pitchFamily="2" charset="0"/>
              </a:rPr>
              <a:t>XUẤT KHẨU </a:t>
            </a:r>
          </a:p>
          <a:p>
            <a:pPr algn="ctr">
              <a:lnSpc>
                <a:spcPct val="120000"/>
              </a:lnSpc>
            </a:pPr>
            <a:r>
              <a:rPr lang="en-US" sz="2800" dirty="0">
                <a:latin typeface="#9Slide03 SFU Futura_07" panose="00000900000000000000" pitchFamily="2" charset="0"/>
              </a:rPr>
              <a:t>SỨC MUA</a:t>
            </a:r>
          </a:p>
          <a:p>
            <a:pPr algn="ctr">
              <a:lnSpc>
                <a:spcPct val="120000"/>
              </a:lnSpc>
            </a:pPr>
            <a:r>
              <a:rPr lang="en-US" sz="2800" dirty="0">
                <a:latin typeface="#9Slide03 SFU Futura_07" panose="00000900000000000000" pitchFamily="2" charset="0"/>
              </a:rPr>
              <a:t>NHẬP KHẨU </a:t>
            </a:r>
          </a:p>
          <a:p>
            <a:pPr algn="ctr">
              <a:lnSpc>
                <a:spcPct val="120000"/>
              </a:lnSpc>
            </a:pPr>
            <a:r>
              <a:rPr lang="en-US" sz="2800" dirty="0">
                <a:latin typeface="#9Slide03 SFU Futura_07" panose="00000900000000000000" pitchFamily="2" charset="0"/>
              </a:rPr>
              <a:t>NGOẠI THƯƠNG </a:t>
            </a:r>
          </a:p>
          <a:p>
            <a:pPr algn="ctr">
              <a:lnSpc>
                <a:spcPct val="120000"/>
              </a:lnSpc>
            </a:pPr>
            <a:r>
              <a:rPr lang="en-US" sz="2800" dirty="0">
                <a:latin typeface="#9Slide03 SFU Futura_07" panose="00000900000000000000" pitchFamily="2" charset="0"/>
              </a:rPr>
              <a:t>ĐẦU TƯ QUỐC TẾ </a:t>
            </a:r>
          </a:p>
          <a:p>
            <a:pPr algn="ctr">
              <a:lnSpc>
                <a:spcPct val="120000"/>
              </a:lnSpc>
            </a:pPr>
            <a:r>
              <a:rPr lang="en-US" sz="2800" dirty="0">
                <a:latin typeface="#9Slide03 SFU Futura_07" panose="00000900000000000000" pitchFamily="2" charset="0"/>
              </a:rPr>
              <a:t> QUY LUẬT CUNG VÀ CẦU</a:t>
            </a:r>
          </a:p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TÀI NGUYÊN DU LỊCH</a:t>
            </a:r>
          </a:p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#9Slide03 SFU Futura_07" panose="000009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DU LỊCH BỀN VỮNG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xmlns="" id="{E2E88D03-310B-74C4-5409-30725A9502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5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1E975D-F870-476F-8D11-AE88F08ED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21" y="1402080"/>
            <a:ext cx="5993017" cy="5129536"/>
          </a:xfrm>
          <a:ln>
            <a:noFill/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da-DK" sz="2600" b="1" dirty="0">
                <a:solidFill>
                  <a:srgbClr val="C000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Nhiệm vụ: </a:t>
            </a:r>
            <a:r>
              <a:rPr lang="en-US" sz="2600" dirty="0" err="1">
                <a:latin typeface="#9Slide03 SFU Futura_07" panose="00000900000000000000" pitchFamily="2" charset="0"/>
              </a:rPr>
              <a:t>Thực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hiện</a:t>
            </a:r>
            <a:r>
              <a:rPr lang="en-US" sz="2600" dirty="0">
                <a:latin typeface="#9Slide03 SFU Futura_07" panose="00000900000000000000" pitchFamily="2" charset="0"/>
              </a:rPr>
              <a:t> 1 </a:t>
            </a:r>
            <a:r>
              <a:rPr lang="en-US" sz="2600" dirty="0" err="1">
                <a:latin typeface="#9Slide03 SFU Futura_07" panose="00000900000000000000" pitchFamily="2" charset="0"/>
              </a:rPr>
              <a:t>báo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cáo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ngắn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về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ngành</a:t>
            </a:r>
            <a:r>
              <a:rPr lang="en-US" sz="2600" dirty="0">
                <a:latin typeface="#9Slide03 SFU Futura_07" panose="00000900000000000000" pitchFamily="2" charset="0"/>
              </a:rPr>
              <a:t> GTVT/</a:t>
            </a:r>
            <a:r>
              <a:rPr lang="en-US" sz="2600" dirty="0" err="1">
                <a:latin typeface="#9Slide03 SFU Futura_07" panose="00000900000000000000" pitchFamily="2" charset="0"/>
              </a:rPr>
              <a:t>Tài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nguyên</a:t>
            </a:r>
            <a:r>
              <a:rPr lang="en-US" sz="2600" dirty="0">
                <a:latin typeface="#9Slide03 SFU Futura_07" panose="00000900000000000000" pitchFamily="2" charset="0"/>
              </a:rPr>
              <a:t> du </a:t>
            </a:r>
            <a:r>
              <a:rPr lang="en-US" sz="2600" dirty="0" err="1">
                <a:latin typeface="#9Slide03 SFU Futura_07" panose="00000900000000000000" pitchFamily="2" charset="0"/>
              </a:rPr>
              <a:t>lịch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hoặc</a:t>
            </a:r>
            <a:r>
              <a:rPr lang="en-US" sz="2600" dirty="0">
                <a:latin typeface="#9Slide03 SFU Futura_07" panose="00000900000000000000" pitchFamily="2" charset="0"/>
              </a:rPr>
              <a:t> 1 </a:t>
            </a:r>
            <a:r>
              <a:rPr lang="en-US" sz="2600" dirty="0" err="1">
                <a:latin typeface="#9Slide03 SFU Futura_07" panose="00000900000000000000" pitchFamily="2" charset="0"/>
              </a:rPr>
              <a:t>điểm</a:t>
            </a:r>
            <a:r>
              <a:rPr lang="en-US" sz="2600" dirty="0">
                <a:latin typeface="#9Slide03 SFU Futura_07" panose="00000900000000000000" pitchFamily="2" charset="0"/>
              </a:rPr>
              <a:t> du </a:t>
            </a:r>
            <a:r>
              <a:rPr lang="en-US" sz="2600" dirty="0" err="1">
                <a:latin typeface="#9Slide03 SFU Futura_07" panose="00000900000000000000" pitchFamily="2" charset="0"/>
              </a:rPr>
              <a:t>lịch</a:t>
            </a:r>
            <a:r>
              <a:rPr lang="en-US" sz="2600" dirty="0">
                <a:latin typeface="#9Slide03 SFU Futura_07" panose="00000900000000000000" pitchFamily="2" charset="0"/>
              </a:rPr>
              <a:t>/</a:t>
            </a:r>
            <a:r>
              <a:rPr lang="en-US" sz="2600" dirty="0" err="1">
                <a:latin typeface="#9Slide03 SFU Futura_07" panose="00000900000000000000" pitchFamily="2" charset="0"/>
              </a:rPr>
              <a:t>Một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siêu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thị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hoặc</a:t>
            </a:r>
            <a:r>
              <a:rPr lang="en-US" sz="2600" dirty="0">
                <a:latin typeface="#9Slide03 SFU Futura_07" panose="00000900000000000000" pitchFamily="2" charset="0"/>
              </a:rPr>
              <a:t> 1 </a:t>
            </a:r>
            <a:r>
              <a:rPr lang="en-US" sz="2600" dirty="0" err="1">
                <a:latin typeface="#9Slide03 SFU Futura_07" panose="00000900000000000000" pitchFamily="2" charset="0"/>
              </a:rPr>
              <a:t>trung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tâm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thương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mại</a:t>
            </a:r>
            <a:endParaRPr lang="en-US" sz="2600" dirty="0">
              <a:latin typeface="#9Slide03 SFU Futura_07" panose="000009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da-DK" sz="2600" dirty="0"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 gian </a:t>
            </a:r>
            <a:r>
              <a:rPr lang="da-DK" sz="2600" b="1" dirty="0">
                <a:solidFill>
                  <a:srgbClr val="C00000"/>
                </a:solidFill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tuần. </a:t>
            </a:r>
            <a:r>
              <a:rPr lang="da-DK" sz="2600" dirty="0">
                <a:latin typeface="#9Slide03 SFU Futura_07" panose="000009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Thiết kế tùy chọn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600" dirty="0">
                <a:latin typeface="#9Slide03 SFU Futura_07" panose="00000900000000000000" pitchFamily="2" charset="0"/>
              </a:rPr>
              <a:t>+ </a:t>
            </a:r>
            <a:r>
              <a:rPr lang="en-US" sz="2600" dirty="0" err="1">
                <a:latin typeface="#9Slide03 SFU Futura_07" panose="00000900000000000000" pitchFamily="2" charset="0"/>
              </a:rPr>
              <a:t>Thông</a:t>
            </a:r>
            <a:r>
              <a:rPr lang="en-US" sz="2600" dirty="0">
                <a:latin typeface="#9Slide03 SFU Futura_07" panose="00000900000000000000" pitchFamily="2" charset="0"/>
              </a:rPr>
              <a:t> tin </a:t>
            </a:r>
            <a:r>
              <a:rPr lang="en-US" sz="2600" dirty="0" err="1">
                <a:latin typeface="#9Slide03 SFU Futura_07" panose="00000900000000000000" pitchFamily="2" charset="0"/>
              </a:rPr>
              <a:t>đầy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đủ</a:t>
            </a:r>
            <a:r>
              <a:rPr lang="en-US" sz="2600" dirty="0">
                <a:latin typeface="#9Slide03 SFU Futura_07" panose="00000900000000000000" pitchFamily="2" charset="0"/>
              </a:rPr>
              <a:t>, chi </a:t>
            </a:r>
            <a:r>
              <a:rPr lang="en-US" sz="2600" dirty="0" err="1">
                <a:latin typeface="#9Slide03 SFU Futura_07" panose="00000900000000000000" pitchFamily="2" charset="0"/>
              </a:rPr>
              <a:t>tiết</a:t>
            </a:r>
            <a:r>
              <a:rPr lang="en-US" sz="2600" dirty="0">
                <a:latin typeface="#9Slide03 SFU Futura_07" panose="00000900000000000000" pitchFamily="2" charset="0"/>
              </a:rPr>
              <a:t>: 6 </a:t>
            </a:r>
            <a:r>
              <a:rPr lang="en-US" sz="2600" dirty="0" err="1">
                <a:latin typeface="#9Slide03 SFU Futura_07" panose="00000900000000000000" pitchFamily="2" charset="0"/>
              </a:rPr>
              <a:t>điểm</a:t>
            </a:r>
            <a:endParaRPr lang="en-US" sz="2600" dirty="0">
              <a:latin typeface="#9Slide03 SFU Futura_07" panose="00000900000000000000" pitchFamily="2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600" dirty="0">
                <a:latin typeface="#9Slide03 SFU Futura_07" panose="00000900000000000000" pitchFamily="2" charset="0"/>
              </a:rPr>
              <a:t>+ </a:t>
            </a:r>
            <a:r>
              <a:rPr lang="en-US" sz="2600" dirty="0" err="1">
                <a:latin typeface="#9Slide03 SFU Futura_07" panose="00000900000000000000" pitchFamily="2" charset="0"/>
              </a:rPr>
              <a:t>Trình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bày</a:t>
            </a:r>
            <a:r>
              <a:rPr lang="en-US" sz="2600" dirty="0">
                <a:latin typeface="#9Slide03 SFU Futura_07" panose="00000900000000000000" pitchFamily="2" charset="0"/>
              </a:rPr>
              <a:t> khoa </a:t>
            </a:r>
            <a:r>
              <a:rPr lang="en-US" sz="2600" dirty="0" err="1">
                <a:latin typeface="#9Slide03 SFU Futura_07" panose="00000900000000000000" pitchFamily="2" charset="0"/>
              </a:rPr>
              <a:t>học</a:t>
            </a:r>
            <a:r>
              <a:rPr lang="en-US" sz="2600" dirty="0">
                <a:latin typeface="#9Slide03 SFU Futura_07" panose="00000900000000000000" pitchFamily="2" charset="0"/>
              </a:rPr>
              <a:t>, </a:t>
            </a:r>
            <a:r>
              <a:rPr lang="en-US" sz="2600" dirty="0" err="1">
                <a:latin typeface="#9Slide03 SFU Futura_07" panose="00000900000000000000" pitchFamily="2" charset="0"/>
              </a:rPr>
              <a:t>gọn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gàng</a:t>
            </a:r>
            <a:r>
              <a:rPr lang="en-US" sz="2600" dirty="0">
                <a:latin typeface="#9Slide03 SFU Futura_07" panose="00000900000000000000" pitchFamily="2" charset="0"/>
              </a:rPr>
              <a:t>: 2 </a:t>
            </a:r>
            <a:r>
              <a:rPr lang="en-US" sz="2600" dirty="0" err="1">
                <a:latin typeface="#9Slide03 SFU Futura_07" panose="00000900000000000000" pitchFamily="2" charset="0"/>
              </a:rPr>
              <a:t>điểm</a:t>
            </a:r>
            <a:endParaRPr lang="en-US" sz="2600" dirty="0">
              <a:latin typeface="#9Slide03 SFU Futura_07" panose="00000900000000000000" pitchFamily="2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600" dirty="0">
                <a:latin typeface="#9Slide03 SFU Futura_07" panose="00000900000000000000" pitchFamily="2" charset="0"/>
              </a:rPr>
              <a:t>+ </a:t>
            </a:r>
            <a:r>
              <a:rPr lang="en-US" sz="2600" dirty="0" err="1">
                <a:latin typeface="#9Slide03 SFU Futura_07" panose="00000900000000000000" pitchFamily="2" charset="0"/>
              </a:rPr>
              <a:t>Hình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ảnh</a:t>
            </a:r>
            <a:r>
              <a:rPr lang="en-US" sz="2600" dirty="0">
                <a:latin typeface="#9Slide03 SFU Futura_07" panose="00000900000000000000" pitchFamily="2" charset="0"/>
              </a:rPr>
              <a:t>, </a:t>
            </a:r>
            <a:r>
              <a:rPr lang="en-US" sz="2600" dirty="0" err="1">
                <a:latin typeface="#9Slide03 SFU Futura_07" panose="00000900000000000000" pitchFamily="2" charset="0"/>
              </a:rPr>
              <a:t>sản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phẩm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đẹp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mắt</a:t>
            </a:r>
            <a:r>
              <a:rPr lang="en-US" sz="2600" dirty="0">
                <a:latin typeface="#9Slide03 SFU Futura_07" panose="00000900000000000000" pitchFamily="2" charset="0"/>
              </a:rPr>
              <a:t>, </a:t>
            </a:r>
            <a:r>
              <a:rPr lang="en-US" sz="2600" dirty="0" err="1">
                <a:latin typeface="#9Slide03 SFU Futura_07" panose="00000900000000000000" pitchFamily="2" charset="0"/>
              </a:rPr>
              <a:t>đầy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đủ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thông</a:t>
            </a:r>
            <a:r>
              <a:rPr lang="en-US" sz="2600" dirty="0">
                <a:latin typeface="#9Slide03 SFU Futura_07" panose="00000900000000000000" pitchFamily="2" charset="0"/>
              </a:rPr>
              <a:t> tin </a:t>
            </a:r>
            <a:r>
              <a:rPr lang="en-US" sz="2600" dirty="0" err="1">
                <a:latin typeface="#9Slide03 SFU Futura_07" panose="00000900000000000000" pitchFamily="2" charset="0"/>
              </a:rPr>
              <a:t>cá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nhân</a:t>
            </a:r>
            <a:r>
              <a:rPr lang="en-US" sz="2600" dirty="0">
                <a:latin typeface="#9Slide03 SFU Futura_07" panose="00000900000000000000" pitchFamily="2" charset="0"/>
              </a:rPr>
              <a:t>, </a:t>
            </a:r>
            <a:r>
              <a:rPr lang="en-US" sz="2600" dirty="0" err="1">
                <a:latin typeface="#9Slide03 SFU Futura_07" panose="00000900000000000000" pitchFamily="2" charset="0"/>
              </a:rPr>
              <a:t>đúng</a:t>
            </a:r>
            <a:r>
              <a:rPr lang="en-US" sz="2600" dirty="0">
                <a:latin typeface="#9Slide03 SFU Futura_07" panose="00000900000000000000" pitchFamily="2" charset="0"/>
              </a:rPr>
              <a:t> </a:t>
            </a:r>
            <a:r>
              <a:rPr lang="en-US" sz="2600" dirty="0" err="1">
                <a:latin typeface="#9Slide03 SFU Futura_07" panose="00000900000000000000" pitchFamily="2" charset="0"/>
              </a:rPr>
              <a:t>hạn</a:t>
            </a:r>
            <a:r>
              <a:rPr lang="en-US" sz="2600" dirty="0">
                <a:latin typeface="#9Slide03 SFU Futura_07" panose="00000900000000000000" pitchFamily="2" charset="0"/>
              </a:rPr>
              <a:t>: 2 </a:t>
            </a:r>
            <a:r>
              <a:rPr lang="en-US" sz="2600" dirty="0" err="1">
                <a:latin typeface="#9Slide03 SFU Futura_07" panose="00000900000000000000" pitchFamily="2" charset="0"/>
              </a:rPr>
              <a:t>điểm</a:t>
            </a:r>
            <a:endParaRPr lang="en-US" sz="2600" dirty="0">
              <a:latin typeface="#9Slide03 SFU Futura_07" panose="000009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A4C08C63-FE6C-487A-B72D-4CB1FAA830AC}"/>
              </a:ext>
            </a:extLst>
          </p:cNvPr>
          <p:cNvSpPr txBox="1">
            <a:spLocks/>
          </p:cNvSpPr>
          <p:nvPr/>
        </p:nvSpPr>
        <p:spPr>
          <a:xfrm>
            <a:off x="423543" y="467545"/>
            <a:ext cx="10975977" cy="8258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06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NHÀ PHÂN TÍCH CHUYÊN NGHIỆP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xmlns="" id="{346DF6C7-7BD9-4C84-8AC3-EF6492E4F0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2" descr="Cartoon boy with a good idea Royalty Free Vector Image">
            <a:extLst>
              <a:ext uri="{FF2B5EF4-FFF2-40B4-BE49-F238E27FC236}">
                <a16:creationId xmlns:a16="http://schemas.microsoft.com/office/drawing/2014/main" xmlns="" id="{AB6CAA0B-9A7E-4339-96B5-153F4A1D3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21635" r="16486" b="7633"/>
          <a:stretch/>
        </p:blipFill>
        <p:spPr bwMode="auto">
          <a:xfrm>
            <a:off x="10115214" y="375553"/>
            <a:ext cx="1120364" cy="183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C7EDBE-DD24-0390-DEDB-714ED1599B63}"/>
              </a:ext>
            </a:extLst>
          </p:cNvPr>
          <p:cNvSpPr txBox="1"/>
          <p:nvPr/>
        </p:nvSpPr>
        <p:spPr>
          <a:xfrm>
            <a:off x="6482080" y="2211173"/>
            <a:ext cx="5283198" cy="4177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tượng</a:t>
            </a:r>
            <a:endParaRPr lang="en-US" sz="2000" dirty="0">
              <a:solidFill>
                <a:srgbClr val="0070C0"/>
              </a:solidFill>
              <a:effectLst/>
              <a:latin typeface="#9Slide03 SFU Futura_07" panose="00000900000000000000" pitchFamily="2" charset="0"/>
              <a:ea typeface="Arial" panose="020B060402020202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tượng</a:t>
            </a:r>
            <a:endParaRPr lang="en-US" sz="2000" dirty="0">
              <a:solidFill>
                <a:srgbClr val="0070C0"/>
              </a:solidFill>
              <a:effectLst/>
              <a:latin typeface="#9Slide03 SFU Futura_07" panose="00000900000000000000" pitchFamily="2" charset="0"/>
              <a:ea typeface="Arial" panose="020B060402020202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phương</a:t>
            </a:r>
            <a:endParaRPr lang="en-US" sz="2000" dirty="0">
              <a:solidFill>
                <a:srgbClr val="0070C0"/>
              </a:solidFill>
              <a:effectLst/>
              <a:latin typeface="#9Slide03 SFU Futura_07" panose="00000900000000000000" pitchFamily="2" charset="0"/>
              <a:ea typeface="Arial" panose="020B060402020202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triểnq</a:t>
            </a:r>
            <a:endParaRPr lang="en-US" sz="2000" dirty="0">
              <a:solidFill>
                <a:srgbClr val="0070C0"/>
              </a:solidFill>
              <a:effectLst/>
              <a:latin typeface="#9Slide03 SFU Futura_07" panose="00000900000000000000" pitchFamily="2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64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hình nền cảm ơn Thank You đẹp dễ thương và ý nghĩa nhất - Chia sẻ kiến  thức mỗi ngày">
            <a:extLst>
              <a:ext uri="{FF2B5EF4-FFF2-40B4-BE49-F238E27FC236}">
                <a16:creationId xmlns:a16="http://schemas.microsoft.com/office/drawing/2014/main" xmlns="" id="{2E203757-2E50-B538-3179-5103F595D7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0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181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Growth Strategies During Tariff and Trade Uncertainty | IndustryWeek">
            <a:extLst>
              <a:ext uri="{FF2B5EF4-FFF2-40B4-BE49-F238E27FC236}">
                <a16:creationId xmlns:a16="http://schemas.microsoft.com/office/drawing/2014/main" xmlns="" id="{418E493E-6B50-3304-CE61-5A29B9DA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53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678459-5936-46E7-8E01-7ACC4CAF05E0}"/>
              </a:ext>
            </a:extLst>
          </p:cNvPr>
          <p:cNvSpPr txBox="1"/>
          <p:nvPr/>
        </p:nvSpPr>
        <p:spPr>
          <a:xfrm>
            <a:off x="-38706" y="630391"/>
            <a:ext cx="12192000" cy="5360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FFFF00"/>
                </a:solidFill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 28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bg1"/>
                </a:solidFill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 LÍ NGÀNH THƯƠNG MẠI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TÀI CHÍNH NGÂN HÀNG VÀ DU LỊCH</a:t>
            </a:r>
          </a:p>
        </p:txBody>
      </p:sp>
    </p:spTree>
    <p:extLst>
      <p:ext uri="{BB962C8B-B14F-4D97-AF65-F5344CB8AC3E}">
        <p14:creationId xmlns:p14="http://schemas.microsoft.com/office/powerpoint/2010/main" val="97718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424D92A-017E-779B-9D90-B60DFB5616D8}"/>
              </a:ext>
            </a:extLst>
          </p:cNvPr>
          <p:cNvSpPr txBox="1">
            <a:spLocks/>
          </p:cNvSpPr>
          <p:nvPr/>
        </p:nvSpPr>
        <p:spPr>
          <a:xfrm>
            <a:off x="339540" y="1888223"/>
            <a:ext cx="5837740" cy="4683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dirty="0" err="1">
                <a:latin typeface="#9Slide03 SFU Futura_07" panose="00000900000000000000" pitchFamily="2" charset="0"/>
              </a:rPr>
              <a:t>Gồm</a:t>
            </a:r>
            <a:r>
              <a:rPr lang="en-US" dirty="0">
                <a:latin typeface="#9Slide03 SFU Futura_07" panose="00000900000000000000" pitchFamily="2" charset="0"/>
              </a:rPr>
              <a:t> 9 </a:t>
            </a:r>
            <a:r>
              <a:rPr lang="en-US" dirty="0" err="1">
                <a:latin typeface="#9Slide03 SFU Futura_07" panose="00000900000000000000" pitchFamily="2" charset="0"/>
              </a:rPr>
              <a:t>nhóm</a:t>
            </a:r>
            <a:r>
              <a:rPr lang="en-US" dirty="0">
                <a:latin typeface="#9Slide03 SFU Futura_07" panose="00000900000000000000" pitchFamily="2" charset="0"/>
              </a:rPr>
              <a:t>, </a:t>
            </a:r>
            <a:r>
              <a:rPr lang="en-US" dirty="0" err="1">
                <a:latin typeface="#9Slide03 SFU Futura_07" panose="00000900000000000000" pitchFamily="2" charset="0"/>
              </a:rPr>
              <a:t>làm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trên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giấy</a:t>
            </a:r>
            <a:r>
              <a:rPr lang="en-US" dirty="0">
                <a:latin typeface="#9Slide03 SFU Futura_07" panose="00000900000000000000" pitchFamily="2" charset="0"/>
              </a:rPr>
              <a:t> A0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dirty="0" err="1">
                <a:solidFill>
                  <a:srgbClr val="FF0000"/>
                </a:solidFill>
                <a:latin typeface="#9Slide03 SFU Futura_07" panose="00000900000000000000" pitchFamily="2" charset="0"/>
              </a:rPr>
              <a:t>Nhóm</a:t>
            </a:r>
            <a:r>
              <a:rPr lang="en-US" dirty="0">
                <a:solidFill>
                  <a:srgbClr val="FF0000"/>
                </a:solidFill>
                <a:latin typeface="#9Slide03 SFU Futura_07" panose="00000900000000000000" pitchFamily="2" charset="0"/>
              </a:rPr>
              <a:t> 1,2,3 </a:t>
            </a:r>
            <a:r>
              <a:rPr lang="en-US" dirty="0" err="1">
                <a:latin typeface="#9Slide03 SFU Futura_07" panose="00000900000000000000" pitchFamily="2" charset="0"/>
              </a:rPr>
              <a:t>tìm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hiểu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ngành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thương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mại</a:t>
            </a:r>
            <a:endParaRPr lang="en-US" dirty="0">
              <a:latin typeface="#9Slide03 SFU Futura_07" panose="00000900000000000000" pitchFamily="2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dirty="0" err="1">
                <a:solidFill>
                  <a:srgbClr val="FF0000"/>
                </a:solidFill>
                <a:latin typeface="#9Slide03 SFU Futura_07" panose="00000900000000000000" pitchFamily="2" charset="0"/>
              </a:rPr>
              <a:t>Nhóm</a:t>
            </a:r>
            <a:r>
              <a:rPr lang="en-US" dirty="0">
                <a:solidFill>
                  <a:srgbClr val="FF0000"/>
                </a:solidFill>
                <a:latin typeface="#9Slide03 SFU Futura_07" panose="00000900000000000000" pitchFamily="2" charset="0"/>
              </a:rPr>
              <a:t> 4,5,6 </a:t>
            </a:r>
            <a:r>
              <a:rPr lang="en-US" dirty="0" err="1">
                <a:latin typeface="#9Slide03 SFU Futura_07" panose="00000900000000000000" pitchFamily="2" charset="0"/>
              </a:rPr>
              <a:t>tìm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hiểu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ngành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tài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chính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ngân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hàng</a:t>
            </a:r>
            <a:endParaRPr lang="en-US" dirty="0">
              <a:latin typeface="#9Slide03 SFU Futura_07" panose="00000900000000000000" pitchFamily="2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dirty="0" err="1">
                <a:solidFill>
                  <a:srgbClr val="FF0000"/>
                </a:solidFill>
                <a:latin typeface="#9Slide03 SFU Futura_07" panose="00000900000000000000" pitchFamily="2" charset="0"/>
              </a:rPr>
              <a:t>Nhóm</a:t>
            </a:r>
            <a:r>
              <a:rPr lang="en-US" dirty="0">
                <a:solidFill>
                  <a:srgbClr val="FF0000"/>
                </a:solidFill>
                <a:latin typeface="#9Slide03 SFU Futura_07" panose="00000900000000000000" pitchFamily="2" charset="0"/>
              </a:rPr>
              <a:t> 7,8,9 </a:t>
            </a:r>
            <a:r>
              <a:rPr lang="en-US" dirty="0" err="1">
                <a:latin typeface="#9Slide03 SFU Futura_07" panose="00000900000000000000" pitchFamily="2" charset="0"/>
              </a:rPr>
              <a:t>tìm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hiểu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ngành</a:t>
            </a:r>
            <a:r>
              <a:rPr lang="en-US" dirty="0">
                <a:latin typeface="#9Slide03 SFU Futura_07" panose="00000900000000000000" pitchFamily="2" charset="0"/>
              </a:rPr>
              <a:t> du </a:t>
            </a:r>
            <a:r>
              <a:rPr lang="en-US" dirty="0" err="1">
                <a:latin typeface="#9Slide03 SFU Futura_07" panose="00000900000000000000" pitchFamily="2" charset="0"/>
              </a:rPr>
              <a:t>lịch</a:t>
            </a:r>
            <a:endParaRPr lang="en-US" dirty="0">
              <a:latin typeface="#9Slide03 SFU Futura_07" panose="00000900000000000000" pitchFamily="2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#9Slide03 SFU Futura_07" panose="00000900000000000000" pitchFamily="2" charset="0"/>
              </a:rPr>
              <a:t>Cho </a:t>
            </a:r>
            <a:r>
              <a:rPr lang="en-US" dirty="0" err="1">
                <a:latin typeface="#9Slide03 SFU Futura_07" panose="00000900000000000000" pitchFamily="2" charset="0"/>
              </a:rPr>
              <a:t>ví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dụ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và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phân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tích</a:t>
            </a:r>
            <a:r>
              <a:rPr lang="en-US" dirty="0">
                <a:latin typeface="#9Slide03 SFU Futura_07" panose="00000900000000000000" pitchFamily="2" charset="0"/>
              </a:rPr>
              <a:t>, </a:t>
            </a:r>
            <a:r>
              <a:rPr lang="en-US" dirty="0" err="1">
                <a:latin typeface="#9Slide03 SFU Futura_07" panose="00000900000000000000" pitchFamily="2" charset="0"/>
              </a:rPr>
              <a:t>làm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rõ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thông</a:t>
            </a:r>
            <a:r>
              <a:rPr lang="en-US" dirty="0">
                <a:latin typeface="#9Slide03 SFU Futura_07" panose="00000900000000000000" pitchFamily="2" charset="0"/>
              </a:rPr>
              <a:t> tin &gt;&gt; Chia </a:t>
            </a:r>
            <a:r>
              <a:rPr lang="en-US" dirty="0" err="1">
                <a:latin typeface="#9Slide03 SFU Futura_07" panose="00000900000000000000" pitchFamily="2" charset="0"/>
              </a:rPr>
              <a:t>sẻ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nhóm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mảnh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ghép</a:t>
            </a:r>
            <a:endParaRPr lang="en-US" dirty="0">
              <a:latin typeface="#9Slide03 SFU Futura_07" panose="00000900000000000000" pitchFamily="2" charset="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923E6A96-A094-899D-4A0D-57B4B3787D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F7356B2-FE7F-B779-8A06-567B06DCAB66}"/>
              </a:ext>
            </a:extLst>
          </p:cNvPr>
          <p:cNvSpPr txBox="1">
            <a:spLocks/>
          </p:cNvSpPr>
          <p:nvPr/>
        </p:nvSpPr>
        <p:spPr>
          <a:xfrm>
            <a:off x="390525" y="61874"/>
            <a:ext cx="11506200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 GIA KINH TẾ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AFC13EF-85FC-D81E-1074-81210AC63854}"/>
              </a:ext>
            </a:extLst>
          </p:cNvPr>
          <p:cNvSpPr txBox="1">
            <a:spLocks/>
          </p:cNvSpPr>
          <p:nvPr/>
        </p:nvSpPr>
        <p:spPr>
          <a:xfrm>
            <a:off x="1353480" y="1220337"/>
            <a:ext cx="3728580" cy="6762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NHIỆM VỤ CHO EM</a:t>
            </a:r>
          </a:p>
        </p:txBody>
      </p:sp>
      <p:pic>
        <p:nvPicPr>
          <p:cNvPr id="3076" name="Picture 4" descr="English Class For Parents - Work In Pair Clipart - Png Download - Large  Size Png Image - PikPng">
            <a:extLst>
              <a:ext uri="{FF2B5EF4-FFF2-40B4-BE49-F238E27FC236}">
                <a16:creationId xmlns:a16="http://schemas.microsoft.com/office/drawing/2014/main" xmlns="" id="{45DD38FB-75F0-8FD7-F1FD-3219AC736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0" y="2314898"/>
            <a:ext cx="4622659" cy="409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ade - Free business and finance icons">
            <a:extLst>
              <a:ext uri="{FF2B5EF4-FFF2-40B4-BE49-F238E27FC236}">
                <a16:creationId xmlns:a16="http://schemas.microsoft.com/office/drawing/2014/main" xmlns="" id="{2718C258-E48F-D1E9-D5E5-BAAE78E6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260" y="409569"/>
            <a:ext cx="1198880" cy="118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ardrop 2">
            <a:extLst>
              <a:ext uri="{FF2B5EF4-FFF2-40B4-BE49-F238E27FC236}">
                <a16:creationId xmlns:a16="http://schemas.microsoft.com/office/drawing/2014/main" xmlns="" id="{CF72416C-E2E9-40BC-C8C8-9E78F7CB592B}"/>
              </a:ext>
            </a:extLst>
          </p:cNvPr>
          <p:cNvSpPr/>
          <p:nvPr/>
        </p:nvSpPr>
        <p:spPr>
          <a:xfrm rot="5145721">
            <a:off x="6281009" y="908034"/>
            <a:ext cx="1656080" cy="1908935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549429-EB6E-664F-B60F-681FF4ABA43A}"/>
              </a:ext>
            </a:extLst>
          </p:cNvPr>
          <p:cNvSpPr txBox="1"/>
          <p:nvPr/>
        </p:nvSpPr>
        <p:spPr>
          <a:xfrm>
            <a:off x="6252445" y="1354812"/>
            <a:ext cx="17132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Chúng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mình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cùng</a:t>
            </a:r>
            <a:r>
              <a:rPr lang="en-US" sz="2400" b="1" dirty="0">
                <a:solidFill>
                  <a:srgbClr val="FFFF00"/>
                </a:solidFill>
              </a:rPr>
              <a:t> thi </a:t>
            </a:r>
            <a:r>
              <a:rPr lang="en-US" sz="2400" b="1" dirty="0" err="1">
                <a:solidFill>
                  <a:srgbClr val="FFFF00"/>
                </a:solidFill>
              </a:rPr>
              <a:t>đua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nhé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6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424D92A-017E-779B-9D90-B60DFB5616D8}"/>
              </a:ext>
            </a:extLst>
          </p:cNvPr>
          <p:cNvSpPr txBox="1">
            <a:spLocks/>
          </p:cNvSpPr>
          <p:nvPr/>
        </p:nvSpPr>
        <p:spPr>
          <a:xfrm>
            <a:off x="358379" y="1970665"/>
            <a:ext cx="6366060" cy="4683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 err="1">
                <a:latin typeface="#9Slide03 SFU Futura_07" panose="00000900000000000000" pitchFamily="2" charset="0"/>
              </a:rPr>
              <a:t>Vai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trò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và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đặc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điểm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của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ngành</a:t>
            </a:r>
            <a:endParaRPr lang="en-US" dirty="0">
              <a:latin typeface="#9Slide03 SFU Futura_07" panose="00000900000000000000" pitchFamily="2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 err="1">
                <a:latin typeface="#9Slide03 SFU Futura_07" panose="00000900000000000000" pitchFamily="2" charset="0"/>
              </a:rPr>
              <a:t>Các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nhân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tố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ảnh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hưởng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đến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sự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phát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triển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và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phân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bố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ngành</a:t>
            </a:r>
            <a:endParaRPr lang="en-US" dirty="0">
              <a:latin typeface="#9Slide03 SFU Futura_07" panose="00000900000000000000" pitchFamily="2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 err="1">
                <a:latin typeface="#9Slide03 SFU Futura_07" panose="00000900000000000000" pitchFamily="2" charset="0"/>
              </a:rPr>
              <a:t>Tình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hình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phát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triển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và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phân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bố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ngành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trên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thế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giới</a:t>
            </a:r>
            <a:endParaRPr lang="en-US" dirty="0">
              <a:latin typeface="#9Slide03 SFU Futura_07" panose="00000900000000000000" pitchFamily="2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 err="1">
                <a:latin typeface="#9Slide03 SFU Futura_07" panose="00000900000000000000" pitchFamily="2" charset="0"/>
              </a:rPr>
              <a:t>Liên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hệ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về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sự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phát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triển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của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ngành</a:t>
            </a:r>
            <a:r>
              <a:rPr lang="en-US" dirty="0">
                <a:latin typeface="#9Slide03 SFU Futura_07" panose="00000900000000000000" pitchFamily="2" charset="0"/>
              </a:rPr>
              <a:t> ở </a:t>
            </a:r>
            <a:r>
              <a:rPr lang="en-US" dirty="0" err="1">
                <a:latin typeface="#9Slide03 SFU Futura_07" panose="00000900000000000000" pitchFamily="2" charset="0"/>
              </a:rPr>
              <a:t>Việt</a:t>
            </a:r>
            <a:r>
              <a:rPr lang="en-US" dirty="0">
                <a:latin typeface="#9Slide03 SFU Futura_07" panose="00000900000000000000" pitchFamily="2" charset="0"/>
              </a:rPr>
              <a:t> Nam (</a:t>
            </a:r>
            <a:r>
              <a:rPr lang="en-US" dirty="0" err="1">
                <a:latin typeface="#9Slide03 SFU Futura_07" panose="00000900000000000000" pitchFamily="2" charset="0"/>
              </a:rPr>
              <a:t>Số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liệu</a:t>
            </a:r>
            <a:r>
              <a:rPr lang="en-US" dirty="0">
                <a:latin typeface="#9Slide03 SFU Futura_07" panose="00000900000000000000" pitchFamily="2" charset="0"/>
              </a:rPr>
              <a:t>, </a:t>
            </a:r>
            <a:r>
              <a:rPr lang="en-US" dirty="0" err="1">
                <a:latin typeface="#9Slide03 SFU Futura_07" panose="00000900000000000000" pitchFamily="2" charset="0"/>
              </a:rPr>
              <a:t>thương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hiệu</a:t>
            </a:r>
            <a:r>
              <a:rPr lang="en-US" dirty="0">
                <a:latin typeface="#9Slide03 SFU Futura_07" panose="00000900000000000000" pitchFamily="2" charset="0"/>
              </a:rPr>
              <a:t>, xu </a:t>
            </a:r>
            <a:r>
              <a:rPr lang="en-US" dirty="0" err="1">
                <a:latin typeface="#9Slide03 SFU Futura_07" panose="00000900000000000000" pitchFamily="2" charset="0"/>
              </a:rPr>
              <a:t>hướng</a:t>
            </a:r>
            <a:r>
              <a:rPr lang="en-US" dirty="0">
                <a:latin typeface="#9Slide03 SFU Futura_07" panose="00000900000000000000" pitchFamily="2" charset="0"/>
              </a:rPr>
              <a:t>…)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 err="1">
                <a:latin typeface="#9Slide03 SFU Futura_07" panose="00000900000000000000" pitchFamily="2" charset="0"/>
              </a:rPr>
              <a:t>Đào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tạo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các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ngành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này</a:t>
            </a:r>
            <a:r>
              <a:rPr lang="en-US" dirty="0">
                <a:latin typeface="#9Slide03 SFU Futura_07" panose="00000900000000000000" pitchFamily="2" charset="0"/>
              </a:rPr>
              <a:t> ở </a:t>
            </a:r>
            <a:r>
              <a:rPr lang="en-US" dirty="0" err="1">
                <a:latin typeface="#9Slide03 SFU Futura_07" panose="00000900000000000000" pitchFamily="2" charset="0"/>
              </a:rPr>
              <a:t>trường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Đại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học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nào</a:t>
            </a:r>
            <a:r>
              <a:rPr lang="en-US" dirty="0">
                <a:latin typeface="#9Slide03 SFU Futura_07" panose="00000900000000000000" pitchFamily="2" charset="0"/>
              </a:rPr>
              <a:t>? </a:t>
            </a:r>
            <a:r>
              <a:rPr lang="en-US" dirty="0" err="1">
                <a:latin typeface="#9Slide03 SFU Futura_07" panose="00000900000000000000" pitchFamily="2" charset="0"/>
              </a:rPr>
              <a:t>Những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yêu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cầu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cơ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bản</a:t>
            </a:r>
            <a:r>
              <a:rPr lang="en-US" dirty="0">
                <a:latin typeface="#9Slide03 SFU Futura_07" panose="00000900000000000000" pitchFamily="2" charset="0"/>
              </a:rPr>
              <a:t>? </a:t>
            </a:r>
            <a:r>
              <a:rPr lang="en-US" dirty="0" err="1">
                <a:latin typeface="#9Slide03 SFU Futura_07" panose="00000900000000000000" pitchFamily="2" charset="0"/>
              </a:rPr>
              <a:t>Cơ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hội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việc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làm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là</a:t>
            </a:r>
            <a:r>
              <a:rPr lang="en-US" dirty="0">
                <a:latin typeface="#9Slide03 SFU Futura_07" panose="00000900000000000000" pitchFamily="2" charset="0"/>
              </a:rPr>
              <a:t> </a:t>
            </a:r>
            <a:r>
              <a:rPr lang="en-US" dirty="0" err="1">
                <a:latin typeface="#9Slide03 SFU Futura_07" panose="00000900000000000000" pitchFamily="2" charset="0"/>
              </a:rPr>
              <a:t>gì</a:t>
            </a:r>
            <a:r>
              <a:rPr lang="en-US" dirty="0">
                <a:latin typeface="#9Slide03 SFU Futura_07" panose="00000900000000000000" pitchFamily="2" charset="0"/>
              </a:rPr>
              <a:t>?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923E6A96-A094-899D-4A0D-57B4B3787D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F7356B2-FE7F-B779-8A06-567B06DCAB66}"/>
              </a:ext>
            </a:extLst>
          </p:cNvPr>
          <p:cNvSpPr txBox="1">
            <a:spLocks/>
          </p:cNvSpPr>
          <p:nvPr/>
        </p:nvSpPr>
        <p:spPr>
          <a:xfrm>
            <a:off x="390525" y="61874"/>
            <a:ext cx="11506200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 GIA KINH TẾ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AFC13EF-85FC-D81E-1074-81210AC63854}"/>
              </a:ext>
            </a:extLst>
          </p:cNvPr>
          <p:cNvSpPr txBox="1">
            <a:spLocks/>
          </p:cNvSpPr>
          <p:nvPr/>
        </p:nvSpPr>
        <p:spPr>
          <a:xfrm>
            <a:off x="680859" y="1085861"/>
            <a:ext cx="4890725" cy="6762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NỘI DUNG TRÌNH BÀY</a:t>
            </a:r>
          </a:p>
        </p:txBody>
      </p:sp>
      <p:pic>
        <p:nvPicPr>
          <p:cNvPr id="3076" name="Picture 4" descr="English Class For Parents - Work In Pair Clipart - Png Download - Large  Size Png Image - PikPng">
            <a:extLst>
              <a:ext uri="{FF2B5EF4-FFF2-40B4-BE49-F238E27FC236}">
                <a16:creationId xmlns:a16="http://schemas.microsoft.com/office/drawing/2014/main" xmlns="" id="{45DD38FB-75F0-8FD7-F1FD-3219AC736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0" y="2314898"/>
            <a:ext cx="4622659" cy="409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ade - Free business and finance icons">
            <a:extLst>
              <a:ext uri="{FF2B5EF4-FFF2-40B4-BE49-F238E27FC236}">
                <a16:creationId xmlns:a16="http://schemas.microsoft.com/office/drawing/2014/main" xmlns="" id="{2718C258-E48F-D1E9-D5E5-BAAE78E6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260" y="409569"/>
            <a:ext cx="1198880" cy="118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ardrop 2">
            <a:extLst>
              <a:ext uri="{FF2B5EF4-FFF2-40B4-BE49-F238E27FC236}">
                <a16:creationId xmlns:a16="http://schemas.microsoft.com/office/drawing/2014/main" xmlns="" id="{CF72416C-E2E9-40BC-C8C8-9E78F7CB592B}"/>
              </a:ext>
            </a:extLst>
          </p:cNvPr>
          <p:cNvSpPr/>
          <p:nvPr/>
        </p:nvSpPr>
        <p:spPr>
          <a:xfrm rot="5145721">
            <a:off x="6281009" y="908034"/>
            <a:ext cx="1656080" cy="1908935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549429-EB6E-664F-B60F-681FF4ABA43A}"/>
              </a:ext>
            </a:extLst>
          </p:cNvPr>
          <p:cNvSpPr txBox="1"/>
          <p:nvPr/>
        </p:nvSpPr>
        <p:spPr>
          <a:xfrm>
            <a:off x="6252445" y="1354812"/>
            <a:ext cx="17132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Chúng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mình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cùng</a:t>
            </a:r>
            <a:r>
              <a:rPr lang="en-US" sz="2400" b="1" dirty="0">
                <a:solidFill>
                  <a:srgbClr val="FFFF00"/>
                </a:solidFill>
              </a:rPr>
              <a:t> thi </a:t>
            </a:r>
            <a:r>
              <a:rPr lang="en-US" sz="2400" b="1" dirty="0" err="1">
                <a:solidFill>
                  <a:srgbClr val="FFFF00"/>
                </a:solidFill>
              </a:rPr>
              <a:t>đua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nhé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3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2F048077-BA07-74EB-EFE1-E3E8FE9C27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5408966"/>
              </p:ext>
            </p:extLst>
          </p:nvPr>
        </p:nvGraphicFramePr>
        <p:xfrm>
          <a:off x="449262" y="436274"/>
          <a:ext cx="11295698" cy="6025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74396">
                  <a:extLst>
                    <a:ext uri="{9D8B030D-6E8A-4147-A177-3AD203B41FA5}">
                      <a16:colId xmlns:a16="http://schemas.microsoft.com/office/drawing/2014/main" xmlns="" val="1304367197"/>
                    </a:ext>
                  </a:extLst>
                </a:gridCol>
                <a:gridCol w="566563">
                  <a:extLst>
                    <a:ext uri="{9D8B030D-6E8A-4147-A177-3AD203B41FA5}">
                      <a16:colId xmlns:a16="http://schemas.microsoft.com/office/drawing/2014/main" xmlns="" val="1497725254"/>
                    </a:ext>
                  </a:extLst>
                </a:gridCol>
                <a:gridCol w="619320">
                  <a:extLst>
                    <a:ext uri="{9D8B030D-6E8A-4147-A177-3AD203B41FA5}">
                      <a16:colId xmlns:a16="http://schemas.microsoft.com/office/drawing/2014/main" xmlns="" val="1656351716"/>
                    </a:ext>
                  </a:extLst>
                </a:gridCol>
                <a:gridCol w="516099">
                  <a:extLst>
                    <a:ext uri="{9D8B030D-6E8A-4147-A177-3AD203B41FA5}">
                      <a16:colId xmlns:a16="http://schemas.microsoft.com/office/drawing/2014/main" xmlns="" val="3674235046"/>
                    </a:ext>
                  </a:extLst>
                </a:gridCol>
                <a:gridCol w="619320">
                  <a:extLst>
                    <a:ext uri="{9D8B030D-6E8A-4147-A177-3AD203B41FA5}">
                      <a16:colId xmlns:a16="http://schemas.microsoft.com/office/drawing/2014/main" xmlns="" val="111108834"/>
                    </a:ext>
                  </a:extLst>
                </a:gridCol>
              </a:tblGrid>
              <a:tr h="5021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6711864"/>
                  </a:ext>
                </a:extLst>
              </a:tr>
              <a:tr h="502124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Có nội dung rõ ràng, chủ đề thu hút, ấn tượng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9411568"/>
                  </a:ext>
                </a:extLst>
              </a:tr>
              <a:tr h="502124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Hình ảnh/hình vẽ sinh động, minh họa tốt cho sản phẩm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2208786"/>
                  </a:ext>
                </a:extLst>
              </a:tr>
              <a:tr h="502124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Thông tin đầy đủ, ngắn gọn về vai trò của ngành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17534343"/>
                  </a:ext>
                </a:extLst>
              </a:tr>
              <a:tr h="502124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Thông tin đầy đủ, ngắn gọn về đặc điểm của ngành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7027787"/>
                  </a:ext>
                </a:extLst>
              </a:tr>
              <a:tr h="502124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tin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đầy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đủ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ngắn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gọn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hướng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ngành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92035320"/>
                  </a:ext>
                </a:extLst>
              </a:tr>
              <a:tr h="502124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Thông tin đầy đủ, ngắn gọn về tình hình phát triển của ngành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0300513"/>
                  </a:ext>
                </a:extLst>
              </a:tr>
              <a:tr h="502124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Cách trình bày, bố cục khoa học, có tính thẩm mĩ và sáng tạo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7795606"/>
                  </a:ext>
                </a:extLst>
              </a:tr>
              <a:tr h="502124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Chữ viết rõ ràng, dễ đọc, ngay ngắn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0862871"/>
                  </a:ext>
                </a:extLst>
              </a:tr>
              <a:tr h="502124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Thông tin nhóm đầy đủ, ở góc trên bên phải sản phẩm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9316554"/>
                  </a:ext>
                </a:extLst>
              </a:tr>
              <a:tr h="502124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Thuyết trình lưu loát, ít phụ thuộc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5678941"/>
                  </a:ext>
                </a:extLst>
              </a:tr>
              <a:tr h="502124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Câu trả lời nhanh chóng, chính xác cao, thuyết phục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35061174"/>
                  </a:ext>
                </a:extLst>
              </a:tr>
            </a:tbl>
          </a:graphicData>
        </a:graphic>
      </p:graphicFrame>
      <p:sp>
        <p:nvSpPr>
          <p:cNvPr id="6" name="Frame 5">
            <a:extLst>
              <a:ext uri="{FF2B5EF4-FFF2-40B4-BE49-F238E27FC236}">
                <a16:creationId xmlns:a16="http://schemas.microsoft.com/office/drawing/2014/main" xmlns="" id="{6F3B9F72-ABB4-C105-1BE9-89B215BC0C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8135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>
            <a:extLst>
              <a:ext uri="{FF2B5EF4-FFF2-40B4-BE49-F238E27FC236}">
                <a16:creationId xmlns:a16="http://schemas.microsoft.com/office/drawing/2014/main" xmlns="" id="{EBA723DC-0C2F-8498-6295-49C4947A58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02E2A934-51F9-5972-8ADE-3112A67D31DF}"/>
              </a:ext>
            </a:extLst>
          </p:cNvPr>
          <p:cNvSpPr txBox="1">
            <a:spLocks/>
          </p:cNvSpPr>
          <p:nvPr/>
        </p:nvSpPr>
        <p:spPr>
          <a:xfrm>
            <a:off x="390525" y="61874"/>
            <a:ext cx="11506200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 GIA KINH TẾ</a:t>
            </a:r>
          </a:p>
        </p:txBody>
      </p:sp>
      <p:pic>
        <p:nvPicPr>
          <p:cNvPr id="6" name="Picture 2" descr="Trade - Free business and finance icons">
            <a:extLst>
              <a:ext uri="{FF2B5EF4-FFF2-40B4-BE49-F238E27FC236}">
                <a16:creationId xmlns:a16="http://schemas.microsoft.com/office/drawing/2014/main" xmlns="" id="{930BDF57-48E4-048E-96C2-B2CF09CD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260" y="409569"/>
            <a:ext cx="1198880" cy="118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0999F96-8818-C689-99C5-D8413E5EF75C}"/>
              </a:ext>
            </a:extLst>
          </p:cNvPr>
          <p:cNvSpPr/>
          <p:nvPr/>
        </p:nvSpPr>
        <p:spPr>
          <a:xfrm>
            <a:off x="390525" y="1747520"/>
            <a:ext cx="3322320" cy="944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#9Slide03 SFU Futura_07" panose="00000900000000000000" pitchFamily="2" charset="0"/>
              </a:rPr>
              <a:t>Đọc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thông</a:t>
            </a:r>
            <a:r>
              <a:rPr lang="en-US" sz="2400" dirty="0">
                <a:latin typeface="#9Slide03 SFU Futura_07" panose="00000900000000000000" pitchFamily="2" charset="0"/>
              </a:rPr>
              <a:t> tin 10 </a:t>
            </a:r>
            <a:r>
              <a:rPr lang="en-US" sz="2400" dirty="0" err="1">
                <a:latin typeface="#9Slide03 SFU Futura_07" panose="00000900000000000000" pitchFamily="2" charset="0"/>
              </a:rPr>
              <a:t>phút</a:t>
            </a:r>
            <a:endParaRPr lang="en-US" sz="2400" dirty="0">
              <a:latin typeface="#9Slide03 SFU Futura_07" panose="000009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24A8C26-1ED3-B256-BD1E-56DED2FDA58F}"/>
              </a:ext>
            </a:extLst>
          </p:cNvPr>
          <p:cNvSpPr/>
          <p:nvPr/>
        </p:nvSpPr>
        <p:spPr>
          <a:xfrm>
            <a:off x="1300480" y="3002280"/>
            <a:ext cx="3322320" cy="944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#9Slide03 SFU Futura_07" panose="00000900000000000000" pitchFamily="2" charset="0"/>
              </a:rPr>
              <a:t>Tóm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tắt</a:t>
            </a:r>
            <a:r>
              <a:rPr lang="en-US" sz="2400" dirty="0">
                <a:latin typeface="#9Slide03 SFU Futura_07" panose="00000900000000000000" pitchFamily="2" charset="0"/>
              </a:rPr>
              <a:t>, </a:t>
            </a:r>
            <a:r>
              <a:rPr lang="en-US" sz="2400" dirty="0" err="1">
                <a:latin typeface="#9Slide03 SFU Futura_07" panose="00000900000000000000" pitchFamily="2" charset="0"/>
              </a:rPr>
              <a:t>tìm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từ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khóa</a:t>
            </a:r>
            <a:endParaRPr lang="en-US" sz="2400" dirty="0">
              <a:latin typeface="#9Slide03 SFU Futura_07" panose="000009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AF5E26C-3080-66D0-CA7B-5693101120F9}"/>
              </a:ext>
            </a:extLst>
          </p:cNvPr>
          <p:cNvSpPr/>
          <p:nvPr/>
        </p:nvSpPr>
        <p:spPr>
          <a:xfrm>
            <a:off x="2240000" y="4221480"/>
            <a:ext cx="3322320" cy="944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#9Slide03 SFU Futura_07" panose="00000900000000000000" pitchFamily="2" charset="0"/>
              </a:rPr>
              <a:t>Hệ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thống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cá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nhân</a:t>
            </a:r>
            <a:endParaRPr lang="en-US" sz="2400" dirty="0">
              <a:latin typeface="#9Slide03 SFU Futura_07" panose="000009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DCE8A7F-5EE1-DC32-F496-04B8C1FE1A6D}"/>
              </a:ext>
            </a:extLst>
          </p:cNvPr>
          <p:cNvSpPr/>
          <p:nvPr/>
        </p:nvSpPr>
        <p:spPr>
          <a:xfrm>
            <a:off x="4434840" y="5422138"/>
            <a:ext cx="3561080" cy="944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#9Slide03 SFU Futura_07" panose="00000900000000000000" pitchFamily="2" charset="0"/>
              </a:rPr>
              <a:t>Thống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nhất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trong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nhóm</a:t>
            </a:r>
            <a:endParaRPr lang="en-US" sz="2400" dirty="0">
              <a:latin typeface="#9Slide03 SFU Futura_07" panose="000009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B519256-40C7-718C-7E4C-0E16F2894354}"/>
              </a:ext>
            </a:extLst>
          </p:cNvPr>
          <p:cNvSpPr/>
          <p:nvPr/>
        </p:nvSpPr>
        <p:spPr>
          <a:xfrm>
            <a:off x="7276960" y="4212464"/>
            <a:ext cx="3322320" cy="944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#9Slide03 SFU Futura_07" panose="00000900000000000000" pitchFamily="2" charset="0"/>
              </a:rPr>
              <a:t>Phác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thảo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thiết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kế</a:t>
            </a:r>
            <a:endParaRPr lang="en-US" sz="2400" dirty="0">
              <a:latin typeface="#9Slide03 SFU Futura_07" panose="000009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56AC290E-96DE-4E20-B08D-2A5F4F50695D}"/>
              </a:ext>
            </a:extLst>
          </p:cNvPr>
          <p:cNvSpPr/>
          <p:nvPr/>
        </p:nvSpPr>
        <p:spPr>
          <a:xfrm>
            <a:off x="8127720" y="2956560"/>
            <a:ext cx="3322320" cy="944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#9Slide03 SFU Futura_07" panose="00000900000000000000" pitchFamily="2" charset="0"/>
              </a:rPr>
              <a:t>Thể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hiện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sản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phẩm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trên</a:t>
            </a:r>
            <a:r>
              <a:rPr lang="en-US" sz="2400" dirty="0">
                <a:latin typeface="#9Slide03 SFU Futura_07" panose="00000900000000000000" pitchFamily="2" charset="0"/>
              </a:rPr>
              <a:t> A0 (</a:t>
            </a:r>
            <a:r>
              <a:rPr lang="en-US" sz="2400" dirty="0" err="1">
                <a:latin typeface="#9Slide03 SFU Futura_07" panose="00000900000000000000" pitchFamily="2" charset="0"/>
              </a:rPr>
              <a:t>nhà</a:t>
            </a:r>
            <a:r>
              <a:rPr lang="en-US" sz="2400" dirty="0">
                <a:latin typeface="#9Slide03 SFU Futura_07" panose="00000900000000000000" pitchFamily="2" charset="0"/>
              </a:rPr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3522745-0B40-A6FB-4882-F06304B940BE}"/>
              </a:ext>
            </a:extLst>
          </p:cNvPr>
          <p:cNvSpPr/>
          <p:nvPr/>
        </p:nvSpPr>
        <p:spPr>
          <a:xfrm>
            <a:off x="8574405" y="1747520"/>
            <a:ext cx="3322320" cy="944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#9Slide03 SFU Futura_07" panose="00000900000000000000" pitchFamily="2" charset="0"/>
              </a:rPr>
              <a:t>Luyện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tập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trình</a:t>
            </a:r>
            <a:r>
              <a:rPr lang="en-US" sz="2400" dirty="0">
                <a:latin typeface="#9Slide03 SFU Futura_07" panose="00000900000000000000" pitchFamily="2" charset="0"/>
              </a:rPr>
              <a:t> </a:t>
            </a:r>
            <a:r>
              <a:rPr lang="en-US" sz="2400" dirty="0" err="1">
                <a:latin typeface="#9Slide03 SFU Futura_07" panose="00000900000000000000" pitchFamily="2" charset="0"/>
              </a:rPr>
              <a:t>bày</a:t>
            </a:r>
            <a:endParaRPr lang="en-US" sz="2400" dirty="0">
              <a:latin typeface="#9Slide03 SFU Futura_07" panose="00000900000000000000" pitchFamily="2" charset="0"/>
            </a:endParaRPr>
          </a:p>
        </p:txBody>
      </p:sp>
      <p:pic>
        <p:nvPicPr>
          <p:cNvPr id="20" name="Picture 4" descr="Teamwork là gì? 7 Kỹ năng Teamwork hiệu quả">
            <a:extLst>
              <a:ext uri="{FF2B5EF4-FFF2-40B4-BE49-F238E27FC236}">
                <a16:creationId xmlns:a16="http://schemas.microsoft.com/office/drawing/2014/main" xmlns="" id="{4AF32F27-A581-0BCD-615D-069CD3093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595" y="1430004"/>
            <a:ext cx="2923540" cy="189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artoon boy with a good idea Royalty Free Vector Image">
            <a:extLst>
              <a:ext uri="{FF2B5EF4-FFF2-40B4-BE49-F238E27FC236}">
                <a16:creationId xmlns:a16="http://schemas.microsoft.com/office/drawing/2014/main" xmlns="" id="{BE3469EC-D93E-885C-9E92-028B3F39D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21635" r="16486" b="7633"/>
          <a:stretch/>
        </p:blipFill>
        <p:spPr bwMode="auto">
          <a:xfrm>
            <a:off x="10684174" y="4504328"/>
            <a:ext cx="1120364" cy="183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School Clipart - student-raising-hand-finger-in-classroom-clipart-1161 -  Classroom Clipart">
            <a:extLst>
              <a:ext uri="{FF2B5EF4-FFF2-40B4-BE49-F238E27FC236}">
                <a16:creationId xmlns:a16="http://schemas.microsoft.com/office/drawing/2014/main" xmlns="" id="{B51E411F-B8AF-FE51-8D0B-5D46EA0E6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r="6867"/>
          <a:stretch/>
        </p:blipFill>
        <p:spPr bwMode="auto">
          <a:xfrm>
            <a:off x="5718273" y="3709322"/>
            <a:ext cx="1438574" cy="145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ree Show And Tell Clipart Black And White, Download Free Show And Tell  Clipart Black And White png images, Free ClipArts on Clipart Library">
            <a:extLst>
              <a:ext uri="{FF2B5EF4-FFF2-40B4-BE49-F238E27FC236}">
                <a16:creationId xmlns:a16="http://schemas.microsoft.com/office/drawing/2014/main" xmlns="" id="{84157A1B-7E97-A4E5-19AE-A7BD3CB37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" y="4263661"/>
            <a:ext cx="1783210" cy="230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51FDA56A-4BC5-F2AB-C5D1-444C124F90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678" y="442604"/>
            <a:ext cx="1844619" cy="103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9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>
            <a:extLst>
              <a:ext uri="{FF2B5EF4-FFF2-40B4-BE49-F238E27FC236}">
                <a16:creationId xmlns:a16="http://schemas.microsoft.com/office/drawing/2014/main" xmlns="" id="{8CC095C0-D6B3-DD0D-5CB0-891C502A23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A920C7B-3333-240E-2EFD-B1BD7713BC3E}"/>
              </a:ext>
            </a:extLst>
          </p:cNvPr>
          <p:cNvSpPr txBox="1">
            <a:spLocks/>
          </p:cNvSpPr>
          <p:nvPr/>
        </p:nvSpPr>
        <p:spPr>
          <a:xfrm>
            <a:off x="390525" y="61874"/>
            <a:ext cx="11506200" cy="11668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 GIA KINH TẾ</a:t>
            </a:r>
          </a:p>
        </p:txBody>
      </p:sp>
      <p:pic>
        <p:nvPicPr>
          <p:cNvPr id="8" name="Picture 7" descr="Các kỹ thuật dạy học tích cực/Kĩ thuật &quot;Các mảnh ghép&quot; – VLOS">
            <a:extLst>
              <a:ext uri="{FF2B5EF4-FFF2-40B4-BE49-F238E27FC236}">
                <a16:creationId xmlns:a16="http://schemas.microsoft.com/office/drawing/2014/main" xmlns="" id="{B8AF0ED4-F559-956E-F2C7-45ABEAF5D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42" y="4612995"/>
            <a:ext cx="5599558" cy="144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0964E30-CF22-D0A6-D836-BF60EB12D4D2}"/>
              </a:ext>
            </a:extLst>
          </p:cNvPr>
          <p:cNvSpPr/>
          <p:nvPr/>
        </p:nvSpPr>
        <p:spPr>
          <a:xfrm>
            <a:off x="939165" y="1309370"/>
            <a:ext cx="3322320" cy="944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#9Slide03 SFU Futura_07" panose="00000900000000000000" pitchFamily="2" charset="0"/>
              </a:rPr>
              <a:t>CHUẨN BỊ SẢN PHẨM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F341CC6-3607-E426-FB77-1B305999804B}"/>
              </a:ext>
            </a:extLst>
          </p:cNvPr>
          <p:cNvSpPr/>
          <p:nvPr/>
        </p:nvSpPr>
        <p:spPr>
          <a:xfrm>
            <a:off x="939165" y="2956560"/>
            <a:ext cx="3322320" cy="944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#9Slide03 SFU Futura_07" panose="00000900000000000000" pitchFamily="2" charset="0"/>
              </a:rPr>
              <a:t>TẠO NHÓM GHÉP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AE1719F-6CBE-4D38-390C-6623C0BD3480}"/>
              </a:ext>
            </a:extLst>
          </p:cNvPr>
          <p:cNvSpPr/>
          <p:nvPr/>
        </p:nvSpPr>
        <p:spPr>
          <a:xfrm>
            <a:off x="6441440" y="4977786"/>
            <a:ext cx="5254118" cy="944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3 SFU Futura_07" panose="00000900000000000000" pitchFamily="2" charset="0"/>
              </a:rPr>
              <a:t>CHIA SẺ THEO MA TRẬN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F756A9B-4E1B-89B2-DE7D-FFAB2E65FB0F}"/>
              </a:ext>
            </a:extLst>
          </p:cNvPr>
          <p:cNvSpPr/>
          <p:nvPr/>
        </p:nvSpPr>
        <p:spPr>
          <a:xfrm>
            <a:off x="4865372" y="1245215"/>
            <a:ext cx="1712595" cy="944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#9Slide03 SFU Futura_07" panose="00000900000000000000" pitchFamily="2" charset="0"/>
              </a:rPr>
              <a:t>THƯƠNG MẠI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6A5D9B8A-6A01-47C1-39FD-90B677274E23}"/>
              </a:ext>
            </a:extLst>
          </p:cNvPr>
          <p:cNvSpPr/>
          <p:nvPr/>
        </p:nvSpPr>
        <p:spPr>
          <a:xfrm>
            <a:off x="7326629" y="1226999"/>
            <a:ext cx="1824355" cy="944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#9Slide03 SFU Futura_07" panose="00000900000000000000" pitchFamily="2" charset="0"/>
              </a:rPr>
              <a:t>DU LỊCH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3CB297A8-AF43-C652-F7A5-81493CED0EB2}"/>
              </a:ext>
            </a:extLst>
          </p:cNvPr>
          <p:cNvSpPr/>
          <p:nvPr/>
        </p:nvSpPr>
        <p:spPr>
          <a:xfrm>
            <a:off x="9689464" y="1226999"/>
            <a:ext cx="2190750" cy="944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#9Slide03 SFU Futura_07" panose="00000900000000000000" pitchFamily="2" charset="0"/>
              </a:rPr>
              <a:t>TÀI CHÍNH NGÂN HÀNG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xmlns="" id="{74A18F36-AE10-61D3-71D1-124D18E245F2}"/>
              </a:ext>
            </a:extLst>
          </p:cNvPr>
          <p:cNvSpPr/>
          <p:nvPr/>
        </p:nvSpPr>
        <p:spPr>
          <a:xfrm>
            <a:off x="2204720" y="2428539"/>
            <a:ext cx="619760" cy="38608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xmlns="" id="{C9FDD7FA-80A4-9BE3-69E6-BF65CD277385}"/>
              </a:ext>
            </a:extLst>
          </p:cNvPr>
          <p:cNvSpPr/>
          <p:nvPr/>
        </p:nvSpPr>
        <p:spPr>
          <a:xfrm rot="16200000">
            <a:off x="6642418" y="1510009"/>
            <a:ext cx="619760" cy="41529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xmlns="" id="{212BFBF9-988C-A605-15B2-58E2E1CC4E79}"/>
              </a:ext>
            </a:extLst>
          </p:cNvPr>
          <p:cNvSpPr/>
          <p:nvPr/>
        </p:nvSpPr>
        <p:spPr>
          <a:xfrm rot="16200000">
            <a:off x="9110344" y="1510008"/>
            <a:ext cx="619760" cy="41529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Bent-Up 33">
            <a:extLst>
              <a:ext uri="{FF2B5EF4-FFF2-40B4-BE49-F238E27FC236}">
                <a16:creationId xmlns:a16="http://schemas.microsoft.com/office/drawing/2014/main" xmlns="" id="{A2DDB718-4C2D-125D-8658-13F542AF0C48}"/>
              </a:ext>
            </a:extLst>
          </p:cNvPr>
          <p:cNvSpPr/>
          <p:nvPr/>
        </p:nvSpPr>
        <p:spPr>
          <a:xfrm flipH="1">
            <a:off x="5564187" y="2245707"/>
            <a:ext cx="5378132" cy="40067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xmlns="" id="{68A2CA39-004F-3033-2868-A78B07EEADD4}"/>
              </a:ext>
            </a:extLst>
          </p:cNvPr>
          <p:cNvSpPr/>
          <p:nvPr/>
        </p:nvSpPr>
        <p:spPr>
          <a:xfrm>
            <a:off x="10870563" y="1472958"/>
            <a:ext cx="92075" cy="186404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2E46976-57B2-3A27-F048-371498047EED}"/>
              </a:ext>
            </a:extLst>
          </p:cNvPr>
          <p:cNvSpPr txBox="1"/>
          <p:nvPr/>
        </p:nvSpPr>
        <p:spPr>
          <a:xfrm>
            <a:off x="4518341" y="2749951"/>
            <a:ext cx="7361873" cy="1821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7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phút</a:t>
            </a:r>
            <a:endParaRPr lang="en-US" sz="2400" dirty="0">
              <a:solidFill>
                <a:srgbClr val="7030A0"/>
              </a:solidFill>
              <a:effectLst/>
              <a:latin typeface="#9Slide03 SFU Futura_07" panose="00000900000000000000" pitchFamily="2" charset="0"/>
              <a:ea typeface="Arial" panose="020B0604020202020204" pitchFamily="34" charset="0"/>
            </a:endParaRPr>
          </a:p>
          <a:p>
            <a:pPr marL="18034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đồ</a:t>
            </a:r>
            <a:endParaRPr lang="en-US" sz="2400" dirty="0">
              <a:solidFill>
                <a:srgbClr val="7030A0"/>
              </a:solidFill>
              <a:latin typeface="#9Slide03 SFU Futura_07" panose="00000900000000000000" pitchFamily="2" charset="0"/>
              <a:ea typeface="Times New Roman" panose="02020603050405020304" pitchFamily="18" charset="0"/>
            </a:endParaRPr>
          </a:p>
          <a:p>
            <a:pPr marL="18034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7030A0"/>
                </a:solidFill>
                <a:latin typeface="#9Slide03 SFU Futura_07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3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phút</a:t>
            </a:r>
            <a:endParaRPr lang="en-US" sz="2400" dirty="0">
              <a:solidFill>
                <a:srgbClr val="7030A0"/>
              </a:solidFill>
              <a:latin typeface="#9Slide03 SFU Futura_07" panose="00000900000000000000" pitchFamily="2" charset="0"/>
              <a:ea typeface="Times New Roman" panose="02020603050405020304" pitchFamily="18" charset="0"/>
            </a:endParaRPr>
          </a:p>
          <a:p>
            <a:pPr marL="18034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7030A0"/>
                </a:solidFill>
                <a:effectLst/>
                <a:latin typeface="#9Slide03 SFU Futura_07" panose="00000900000000000000" pitchFamily="2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7030A0"/>
              </a:solidFill>
              <a:latin typeface="#9Slide03 SFU Futura_07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9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9" grpId="0" animBg="1"/>
      <p:bldP spid="31" grpId="0" animBg="1"/>
      <p:bldP spid="33" grpId="0" animBg="1"/>
      <p:bldP spid="34" grpId="0" animBg="1"/>
      <p:bldP spid="35" grpId="0" animBg="1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1560</Words>
  <Application>Microsoft Office PowerPoint</Application>
  <PresentationFormat>Custom</PresentationFormat>
  <Paragraphs>232</Paragraphs>
  <Slides>38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Mua hàng ư? Khó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có biết? Năm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Thiên Vũ 5244 Nguyễn Hoàng</dc:creator>
  <cp:lastModifiedBy>Mrs. Nam</cp:lastModifiedBy>
  <cp:revision>30</cp:revision>
  <dcterms:created xsi:type="dcterms:W3CDTF">2022-09-01T13:56:16Z</dcterms:created>
  <dcterms:modified xsi:type="dcterms:W3CDTF">2024-06-18T09:33:47Z</dcterms:modified>
</cp:coreProperties>
</file>