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56_6F0FF1CF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71" r:id="rId2"/>
    <p:sldId id="276" r:id="rId3"/>
    <p:sldId id="278" r:id="rId4"/>
    <p:sldId id="343" r:id="rId5"/>
    <p:sldId id="309" r:id="rId6"/>
    <p:sldId id="330" r:id="rId7"/>
    <p:sldId id="342" r:id="rId8"/>
    <p:sldId id="310" r:id="rId9"/>
    <p:sldId id="341" r:id="rId10"/>
    <p:sldId id="313" r:id="rId11"/>
    <p:sldId id="301" r:id="rId12"/>
    <p:sldId id="315" r:id="rId13"/>
    <p:sldId id="314" r:id="rId14"/>
    <p:sldId id="316" r:id="rId15"/>
    <p:sldId id="317" r:id="rId16"/>
    <p:sldId id="285" r:id="rId17"/>
    <p:sldId id="311" r:id="rId18"/>
    <p:sldId id="275" r:id="rId19"/>
    <p:sldId id="332" r:id="rId20"/>
    <p:sldId id="260" r:id="rId21"/>
    <p:sldId id="339" r:id="rId22"/>
    <p:sldId id="340" r:id="rId23"/>
    <p:sldId id="322" r:id="rId24"/>
    <p:sldId id="323" r:id="rId25"/>
    <p:sldId id="324" r:id="rId26"/>
    <p:sldId id="261" r:id="rId27"/>
    <p:sldId id="326" r:id="rId28"/>
    <p:sldId id="327" r:id="rId29"/>
    <p:sldId id="328" r:id="rId30"/>
    <p:sldId id="329" r:id="rId31"/>
    <p:sldId id="338" r:id="rId32"/>
    <p:sldId id="335" r:id="rId33"/>
    <p:sldId id="337" r:id="rId34"/>
    <p:sldId id="312" r:id="rId35"/>
    <p:sldId id="292" r:id="rId36"/>
    <p:sldId id="293" r:id="rId37"/>
    <p:sldId id="27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A0DCFA"/>
    <a:srgbClr val="F26532"/>
    <a:srgbClr val="EE8640"/>
    <a:srgbClr val="0066FF"/>
    <a:srgbClr val="006673"/>
    <a:srgbClr val="A3DBE1"/>
    <a:srgbClr val="048DA4"/>
    <a:srgbClr val="05788C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87" autoAdjust="0"/>
  </p:normalViewPr>
  <p:slideViewPr>
    <p:cSldViewPr snapToGrid="0" showGuides="1">
      <p:cViewPr varScale="1">
        <p:scale>
          <a:sx n="92" d="100"/>
          <a:sy n="92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modernComment_156_6F0FF1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63262A-A02E-4430-9DD7-AFF1304550F0}" authorId="{EF6767FD-3504-EF2F-27A7-16E96FA613E4}" created="2022-02-23T08:48:04.649">
    <pc:sldMkLst xmlns:pc="http://schemas.microsoft.com/office/powerpoint/2013/main/command">
      <pc:docMk/>
      <pc:sldMk cId="677141087" sldId="285"/>
    </pc:sldMkLst>
    <p188:txBody>
      <a:bodyPr/>
      <a:lstStyle/>
      <a:p>
        <a:r>
          <a:rPr lang="en-US"/>
          <a:t>Phần này cô có thể chia hai cột: 1 tiếng Anh, 1 nghĩa tiếng Việt và giải thích phần nghĩa bằng tiếng Việt cho học sinh khi giảng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3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9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3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7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2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8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9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xmlns="" id="{D165B01F-0F33-41DF-98CB-B671F680CD05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8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reate.kahoot.it/share/new-learning-activities/e8e880dc-82c5-49f2-b944-747e2451e166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6_6F0FF1CF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83976" y="1576803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1. ............ a video</a:t>
            </a:r>
            <a:endParaRPr lang="en-US" sz="4800" dirty="0"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30F700-F00F-429C-AF7B-E2A0CF25C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92" y="2719172"/>
            <a:ext cx="5498132" cy="3078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79855B-E34A-4D8F-9592-DC2BC0A2C4E0}"/>
              </a:ext>
            </a:extLst>
          </p:cNvPr>
          <p:cNvSpPr txBox="1"/>
          <p:nvPr/>
        </p:nvSpPr>
        <p:spPr>
          <a:xfrm>
            <a:off x="2869827" y="1543395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upload</a:t>
            </a:r>
            <a:r>
              <a:rPr lang="en-US" sz="4800" b="1"/>
              <a:t> </a:t>
            </a:r>
          </a:p>
        </p:txBody>
      </p:sp>
      <p:pic>
        <p:nvPicPr>
          <p:cNvPr id="8" name="upload">
            <a:hlinkClick r:id="" action="ppaction://media"/>
            <a:extLst>
              <a:ext uri="{FF2B5EF4-FFF2-40B4-BE49-F238E27FC236}">
                <a16:creationId xmlns:a16="http://schemas.microsoft.com/office/drawing/2014/main" xmlns="" id="{4F7D1E53-ACBA-4F29-BE16-11A4A297B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9840" y="928644"/>
            <a:ext cx="487362" cy="487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187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24000" y="1723229"/>
            <a:ext cx="6941127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2. ............ information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8DE43E-FBE9-471C-BEE7-C816F42B8E80}"/>
              </a:ext>
            </a:extLst>
          </p:cNvPr>
          <p:cNvSpPr txBox="1"/>
          <p:nvPr/>
        </p:nvSpPr>
        <p:spPr>
          <a:xfrm>
            <a:off x="2786699" y="1603856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   find</a:t>
            </a:r>
            <a:r>
              <a:rPr lang="en-US" sz="4800" b="1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9CB5CA-1542-499F-96F9-C76D1D270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00" y="3408764"/>
            <a:ext cx="3318763" cy="3318763"/>
          </a:xfrm>
          <a:prstGeom prst="rect">
            <a:avLst/>
          </a:prstGeom>
        </p:spPr>
      </p:pic>
      <p:pic>
        <p:nvPicPr>
          <p:cNvPr id="4" name="find info">
            <a:hlinkClick r:id="" action="ppaction://media"/>
            <a:extLst>
              <a:ext uri="{FF2B5EF4-FFF2-40B4-BE49-F238E27FC236}">
                <a16:creationId xmlns:a16="http://schemas.microsoft.com/office/drawing/2014/main" xmlns="" id="{F2D43A96-5CDD-4581-960B-35BDCCE89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11092" y="887241"/>
            <a:ext cx="487362" cy="487363"/>
          </a:xfrm>
          <a:prstGeom prst="rect">
            <a:avLst/>
          </a:prstGeom>
        </p:spPr>
      </p:pic>
      <p:sp>
        <p:nvSpPr>
          <p:cNvPr id="10" name="Google Shape;1881;p31">
            <a:extLst>
              <a:ext uri="{FF2B5EF4-FFF2-40B4-BE49-F238E27FC236}">
                <a16:creationId xmlns:a16="http://schemas.microsoft.com/office/drawing/2014/main" xmlns="" id="{54B825C7-E895-4A53-ACEF-AC77DE898488}"/>
              </a:ext>
            </a:extLst>
          </p:cNvPr>
          <p:cNvSpPr txBox="1">
            <a:spLocks/>
          </p:cNvSpPr>
          <p:nvPr/>
        </p:nvSpPr>
        <p:spPr>
          <a:xfrm>
            <a:off x="1459560" y="2436428"/>
            <a:ext cx="6773018" cy="99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solidFill>
                  <a:srgbClr val="F26532"/>
                </a:solidFill>
              </a:rPr>
              <a:t>~ </a:t>
            </a:r>
            <a:r>
              <a:rPr lang="en-US" sz="4800" b="1">
                <a:solidFill>
                  <a:srgbClr val="F26532"/>
                </a:solidFill>
              </a:rPr>
              <a:t>search for information</a:t>
            </a:r>
            <a:endParaRPr lang="en-US" sz="4000" dirty="0"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93503" y="1598538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3. ............ a topic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CAF87E-36DE-4E26-A698-4A647D61AB9E}"/>
              </a:ext>
            </a:extLst>
          </p:cNvPr>
          <p:cNvSpPr txBox="1"/>
          <p:nvPr/>
        </p:nvSpPr>
        <p:spPr>
          <a:xfrm>
            <a:off x="3545236" y="1519901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discuss</a:t>
            </a:r>
            <a:endParaRPr lang="en-US" sz="4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FC2BF9-DE79-49BD-986E-8B006FF4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89" y="2923824"/>
            <a:ext cx="6608619" cy="3373150"/>
          </a:xfrm>
          <a:prstGeom prst="rect">
            <a:avLst/>
          </a:prstGeom>
        </p:spPr>
      </p:pic>
      <p:pic>
        <p:nvPicPr>
          <p:cNvPr id="2" name="8. discuss a topic">
            <a:hlinkClick r:id="" action="ppaction://media"/>
            <a:extLst>
              <a:ext uri="{FF2B5EF4-FFF2-40B4-BE49-F238E27FC236}">
                <a16:creationId xmlns:a16="http://schemas.microsoft.com/office/drawing/2014/main" xmlns="" id="{4D0C8DB1-0F50-4182-B1A2-77E2A73E8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71699" y="920313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7234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4. ............ notes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D56386-66C5-4279-85AD-687387B93176}"/>
              </a:ext>
            </a:extLst>
          </p:cNvPr>
          <p:cNvSpPr txBox="1"/>
          <p:nvPr/>
        </p:nvSpPr>
        <p:spPr>
          <a:xfrm>
            <a:off x="3015300" y="1723229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take</a:t>
            </a:r>
            <a:endParaRPr lang="en-US" sz="4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DB9464-D4C3-4450-A3B2-0E184D2EF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22" y="3158837"/>
            <a:ext cx="5978508" cy="2909454"/>
          </a:xfrm>
          <a:prstGeom prst="rect">
            <a:avLst/>
          </a:prstGeom>
        </p:spPr>
      </p:pic>
      <p:pic>
        <p:nvPicPr>
          <p:cNvPr id="5" name="7. take notes">
            <a:hlinkClick r:id="" action="ppaction://media"/>
            <a:extLst>
              <a:ext uri="{FF2B5EF4-FFF2-40B4-BE49-F238E27FC236}">
                <a16:creationId xmlns:a16="http://schemas.microsoft.com/office/drawing/2014/main" xmlns="" id="{A9F63C10-331D-4736-B664-06D7576B6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9658" y="1030635"/>
            <a:ext cx="487362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536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015521" y="1517131"/>
            <a:ext cx="6678206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5. ............ materials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14B1E1-8FF1-476B-B078-2FAFD08B22A7}"/>
              </a:ext>
            </a:extLst>
          </p:cNvPr>
          <p:cNvSpPr txBox="1"/>
          <p:nvPr/>
        </p:nvSpPr>
        <p:spPr>
          <a:xfrm>
            <a:off x="3306245" y="1486016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prepare</a:t>
            </a:r>
            <a:endParaRPr lang="en-US" sz="4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100CE9-2044-4A32-B161-F6E01AAF3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0" y="2870918"/>
            <a:ext cx="6312910" cy="3308722"/>
          </a:xfrm>
          <a:prstGeom prst="rect">
            <a:avLst/>
          </a:prstGeom>
        </p:spPr>
      </p:pic>
      <p:pic>
        <p:nvPicPr>
          <p:cNvPr id="5" name="prepare">
            <a:hlinkClick r:id="" action="ppaction://media"/>
            <a:extLst>
              <a:ext uri="{FF2B5EF4-FFF2-40B4-BE49-F238E27FC236}">
                <a16:creationId xmlns:a16="http://schemas.microsoft.com/office/drawing/2014/main" xmlns="" id="{4C603518-91E5-46BE-98B3-CB278B1D33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37638" y="918659"/>
            <a:ext cx="487362" cy="487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7627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17457" y="1426283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6. ............ a project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04D000-F6E5-4412-BDD8-0D9B6EDAEAE9}"/>
              </a:ext>
            </a:extLst>
          </p:cNvPr>
          <p:cNvSpPr txBox="1"/>
          <p:nvPr/>
        </p:nvSpPr>
        <p:spPr>
          <a:xfrm>
            <a:off x="3155831" y="1374603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en-US" sz="4800" b="1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ABF7D3-CDEA-47E2-BF93-48EA5F3C8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22" y="2762683"/>
            <a:ext cx="4218729" cy="3378345"/>
          </a:xfrm>
          <a:prstGeom prst="rect">
            <a:avLst/>
          </a:prstGeom>
        </p:spPr>
      </p:pic>
      <p:pic>
        <p:nvPicPr>
          <p:cNvPr id="5" name="do a project">
            <a:hlinkClick r:id="" action="ppaction://media"/>
            <a:extLst>
              <a:ext uri="{FF2B5EF4-FFF2-40B4-BE49-F238E27FC236}">
                <a16:creationId xmlns:a16="http://schemas.microsoft.com/office/drawing/2014/main" xmlns="" id="{675BA66C-0C39-4124-90B5-B09FAA6A7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356" y="887240"/>
            <a:ext cx="487362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7290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FECF935D-471C-4852-A1F3-34E502DCF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75457"/>
              </p:ext>
            </p:extLst>
          </p:nvPr>
        </p:nvGraphicFramePr>
        <p:xfrm>
          <a:off x="778972" y="1074820"/>
          <a:ext cx="10578838" cy="52750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038923">
                  <a:extLst>
                    <a:ext uri="{9D8B030D-6E8A-4147-A177-3AD203B41FA5}">
                      <a16:colId xmlns:a16="http://schemas.microsoft.com/office/drawing/2014/main" xmlns="" val="3651172509"/>
                    </a:ext>
                  </a:extLst>
                </a:gridCol>
                <a:gridCol w="4539915">
                  <a:extLst>
                    <a:ext uri="{9D8B030D-6E8A-4147-A177-3AD203B41FA5}">
                      <a16:colId xmlns:a16="http://schemas.microsoft.com/office/drawing/2014/main" xmlns="" val="1617479960"/>
                    </a:ext>
                  </a:extLst>
                </a:gridCol>
              </a:tblGrid>
              <a:tr h="7376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Vocabulary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734760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1. upload a video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2217790"/>
                  </a:ext>
                </a:extLst>
              </a:tr>
              <a:tr h="866965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2. find/search for</a:t>
                      </a:r>
                      <a:r>
                        <a:rPr lang="en-US" sz="3600" baseline="0" dirty="0"/>
                        <a:t> information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3565878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/>
                        <a:t>3. discuss a topic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322438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4. take notes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5. prepare materials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6. do a project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2063" y="1909011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tải</a:t>
            </a:r>
            <a:r>
              <a:rPr lang="en-US" sz="3200" dirty="0"/>
              <a:t> video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2063" y="2638926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2063" y="3515557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luận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tài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82063" y="4229431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ghi</a:t>
            </a:r>
            <a:r>
              <a:rPr lang="en-US" sz="3200" dirty="0"/>
              <a:t> </a:t>
            </a:r>
            <a:r>
              <a:rPr lang="en-US" sz="3200" dirty="0" err="1"/>
              <a:t>chép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82063" y="4943305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tài</a:t>
            </a:r>
            <a:r>
              <a:rPr lang="en-US" sz="3200" dirty="0"/>
              <a:t> </a:t>
            </a:r>
            <a:r>
              <a:rPr lang="en-US" sz="3200" dirty="0" err="1"/>
              <a:t>liệu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2062" y="5657179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dự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181054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99452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I. 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45310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II.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57473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625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7472" y="3523960"/>
            <a:ext cx="3965330" cy="161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Tick (✔) T (True) or F (False).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Speak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4088238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3179690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6604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5942902" y="1116311"/>
            <a:ext cx="466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New learning activities (page 86)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40E0A8-CC3C-465D-8059-9BD5897612BD}"/>
              </a:ext>
            </a:extLst>
          </p:cNvPr>
          <p:cNvSpPr txBox="1"/>
          <p:nvPr/>
        </p:nvSpPr>
        <p:spPr>
          <a:xfrm>
            <a:off x="878041" y="5429275"/>
            <a:ext cx="287817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What are Long and Nick talking about???</a:t>
            </a:r>
          </a:p>
        </p:txBody>
      </p:sp>
      <p:pic>
        <p:nvPicPr>
          <p:cNvPr id="2" name="058">
            <a:hlinkClick r:id="" action="ppaction://media"/>
            <a:extLst>
              <a:ext uri="{FF2B5EF4-FFF2-40B4-BE49-F238E27FC236}">
                <a16:creationId xmlns:a16="http://schemas.microsoft.com/office/drawing/2014/main" xmlns="" id="{6FFDEFB7-E706-4FE0-9BCE-DA1FE04B4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3213" y="239777"/>
            <a:ext cx="487363" cy="48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0484" y="1511270"/>
            <a:ext cx="75137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3" y="2021647"/>
            <a:ext cx="3973072" cy="29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78041" y="109869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0304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0563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40E0A8-CC3C-465D-8059-9BD5897612BD}"/>
              </a:ext>
            </a:extLst>
          </p:cNvPr>
          <p:cNvSpPr txBox="1"/>
          <p:nvPr/>
        </p:nvSpPr>
        <p:spPr>
          <a:xfrm>
            <a:off x="465917" y="4539250"/>
            <a:ext cx="3784460" cy="2000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They are talking about: </a:t>
            </a:r>
          </a:p>
          <a:p>
            <a:pPr algn="just"/>
            <a:r>
              <a:rPr lang="en-US" sz="2000" b="1" dirty="0">
                <a:solidFill>
                  <a:srgbClr val="00B0F0"/>
                </a:solidFill>
              </a:rPr>
              <a:t>- Nick's geography homework about global warming. </a:t>
            </a:r>
          </a:p>
          <a:p>
            <a:pPr algn="just"/>
            <a:r>
              <a:rPr lang="en-US" sz="2000" b="1" dirty="0">
                <a:solidFill>
                  <a:srgbClr val="00B0F0"/>
                </a:solidFill>
              </a:rPr>
              <a:t>- their ways of learning: watching a video, working in groups, doing projects...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EA75EE1-F444-4F8F-90FF-893AB791FC68}"/>
              </a:ext>
            </a:extLst>
          </p:cNvPr>
          <p:cNvSpPr txBox="1"/>
          <p:nvPr/>
        </p:nvSpPr>
        <p:spPr>
          <a:xfrm>
            <a:off x="5742611" y="974908"/>
            <a:ext cx="466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New learning activities </a:t>
            </a:r>
            <a:r>
              <a:rPr lang="en-US" sz="2400" b="1" i="1" dirty="0">
                <a:solidFill>
                  <a:schemeClr val="accent2"/>
                </a:solidFill>
              </a:rPr>
              <a:t>(page 86)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8713" y="1436573"/>
            <a:ext cx="74568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It’s about global warming</a:t>
            </a:r>
            <a:r>
              <a:rPr lang="en-US" dirty="0"/>
              <a:t>. My teacher asked us to watch the video and find more information about this topic.</a:t>
            </a:r>
          </a:p>
          <a:p>
            <a:r>
              <a:rPr lang="en-US" dirty="0"/>
              <a:t>Long: So, is watching the video part of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your homework</a:t>
            </a:r>
            <a:r>
              <a:rPr lang="en-US" dirty="0"/>
              <a:t>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I prefer this way of learning</a:t>
            </a:r>
            <a:r>
              <a:rPr lang="en-US" dirty="0"/>
              <a:t>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7" y="1871548"/>
            <a:ext cx="3760631" cy="25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3784767" y="3763537"/>
            <a:ext cx="547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New learning activities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-1"/>
            <a:ext cx="12191999" cy="2474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93673" y="341236"/>
            <a:ext cx="1267591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500251" y="663741"/>
            <a:ext cx="530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</a:t>
            </a:r>
            <a:r>
              <a:rPr lang="en-US" sz="40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WAYS TO </a:t>
            </a:r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622737" y="1175433"/>
            <a:ext cx="98008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conversation in pairs and tick (</a:t>
            </a:r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) T (True) or F (False). (</a:t>
            </a:r>
            <a:r>
              <a:rPr lang="en-US" sz="20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part 2, p.87</a:t>
            </a:r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</a:t>
            </a:r>
            <a:endParaRPr lang="en-US" sz="2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42434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2606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49E618FF-6E80-4A94-8C54-DEA74A86E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28191"/>
              </p:ext>
            </p:extLst>
          </p:nvPr>
        </p:nvGraphicFramePr>
        <p:xfrm>
          <a:off x="1339401" y="1879026"/>
          <a:ext cx="9659156" cy="447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2420">
                  <a:extLst>
                    <a:ext uri="{9D8B030D-6E8A-4147-A177-3AD203B41FA5}">
                      <a16:colId xmlns:a16="http://schemas.microsoft.com/office/drawing/2014/main" xmlns="" val="3596088351"/>
                    </a:ext>
                  </a:extLst>
                </a:gridCol>
                <a:gridCol w="1669047">
                  <a:extLst>
                    <a:ext uri="{9D8B030D-6E8A-4147-A177-3AD203B41FA5}">
                      <a16:colId xmlns:a16="http://schemas.microsoft.com/office/drawing/2014/main" xmlns="" val="4075966756"/>
                    </a:ext>
                  </a:extLst>
                </a:gridCol>
                <a:gridCol w="1607689">
                  <a:extLst>
                    <a:ext uri="{9D8B030D-6E8A-4147-A177-3AD203B41FA5}">
                      <a16:colId xmlns:a16="http://schemas.microsoft.com/office/drawing/2014/main" xmlns="" val="3378199666"/>
                    </a:ext>
                  </a:extLst>
                </a:gridCol>
              </a:tblGrid>
              <a:tr h="8423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FALSE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5414026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r>
                        <a:rPr lang="en-US" sz="2400"/>
                        <a:t>1.</a:t>
                      </a: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 is preparing for his next geography class.</a:t>
                      </a:r>
                    </a:p>
                    <a:p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59098811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Nick’s note taking skills are quite good.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8034295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r>
                        <a:rPr lang="en-US" sz="2400" dirty="0"/>
                        <a:t>3.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Nick’s class is working on many projects now. </a:t>
                      </a:r>
                    </a:p>
                    <a:p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61658108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11389" y="825808"/>
            <a:ext cx="501382" cy="522231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397" y="754366"/>
            <a:ext cx="33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015E88-6075-4DF5-ACEF-F52E37D93D4D}"/>
              </a:ext>
            </a:extLst>
          </p:cNvPr>
          <p:cNvSpPr txBox="1"/>
          <p:nvPr/>
        </p:nvSpPr>
        <p:spPr>
          <a:xfrm>
            <a:off x="2028412" y="3702958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C55672-0537-43E6-8CA8-F3577D813414}"/>
              </a:ext>
            </a:extLst>
          </p:cNvPr>
          <p:cNvSpPr txBox="1"/>
          <p:nvPr/>
        </p:nvSpPr>
        <p:spPr>
          <a:xfrm>
            <a:off x="2606693" y="864160"/>
            <a:ext cx="8579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       steps to do '</a:t>
            </a:r>
            <a:r>
              <a:rPr lang="en-US" sz="2400" b="1" i="1" u="sng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task: </a:t>
            </a:r>
            <a:endParaRPr lang="en-US" sz="2800" b="1" i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6606D5-9C64-4DE4-A582-51C48FBDE995}"/>
              </a:ext>
            </a:extLst>
          </p:cNvPr>
          <p:cNvSpPr txBox="1"/>
          <p:nvPr/>
        </p:nvSpPr>
        <p:spPr>
          <a:xfrm>
            <a:off x="2067327" y="1579922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1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01C43BA4-7671-40F7-818D-15902EDAB073}"/>
              </a:ext>
            </a:extLst>
          </p:cNvPr>
          <p:cNvSpPr/>
          <p:nvPr/>
        </p:nvSpPr>
        <p:spPr>
          <a:xfrm>
            <a:off x="3321706" y="1957817"/>
            <a:ext cx="5672392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xmlns="" id="{549273AC-0AEE-4148-B36C-4F1B0E15F851}"/>
              </a:ext>
            </a:extLst>
          </p:cNvPr>
          <p:cNvSpPr/>
          <p:nvPr/>
        </p:nvSpPr>
        <p:spPr>
          <a:xfrm>
            <a:off x="3321709" y="1240153"/>
            <a:ext cx="5672393" cy="1107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......???........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A5E82D0-E91B-4F64-ACD0-FDB204141A54}"/>
              </a:ext>
            </a:extLst>
          </p:cNvPr>
          <p:cNvSpPr txBox="1"/>
          <p:nvPr/>
        </p:nvSpPr>
        <p:spPr>
          <a:xfrm>
            <a:off x="2067327" y="2204668"/>
            <a:ext cx="10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B237A0A-0DB8-41F4-A6B9-CC23E9AF4BA2}"/>
              </a:ext>
            </a:extLst>
          </p:cNvPr>
          <p:cNvSpPr txBox="1"/>
          <p:nvPr/>
        </p:nvSpPr>
        <p:spPr>
          <a:xfrm>
            <a:off x="2058156" y="2957597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3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AED44F10-B818-4117-A2AC-8FE38A94EE33}"/>
              </a:ext>
            </a:extLst>
          </p:cNvPr>
          <p:cNvSpPr/>
          <p:nvPr/>
        </p:nvSpPr>
        <p:spPr>
          <a:xfrm>
            <a:off x="3321706" y="3338875"/>
            <a:ext cx="5778751" cy="117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67349F9B-C78F-43C9-8495-C78AB11DAC7B}"/>
              </a:ext>
            </a:extLst>
          </p:cNvPr>
          <p:cNvSpPr/>
          <p:nvPr/>
        </p:nvSpPr>
        <p:spPr>
          <a:xfrm>
            <a:off x="3321708" y="2667181"/>
            <a:ext cx="5672391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00C146-591D-412E-A0A0-BFB6686D3401}"/>
              </a:ext>
            </a:extLst>
          </p:cNvPr>
          <p:cNvSpPr txBox="1"/>
          <p:nvPr/>
        </p:nvSpPr>
        <p:spPr>
          <a:xfrm>
            <a:off x="2511858" y="4401480"/>
            <a:ext cx="4931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>
              <a:solidFill>
                <a:schemeClr val="accent2"/>
              </a:solidFill>
            </a:endParaRPr>
          </a:p>
          <a:p>
            <a:pPr algn="ctr"/>
            <a:r>
              <a:rPr lang="en-US" b="1">
                <a:solidFill>
                  <a:schemeClr val="accent2"/>
                </a:solidFill>
              </a:rPr>
              <a:t>- Find SIMILAR WORDS in the text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8F6515-D0C3-443B-9492-3848C38CBB0C}"/>
              </a:ext>
            </a:extLst>
          </p:cNvPr>
          <p:cNvSpPr txBox="1"/>
          <p:nvPr/>
        </p:nvSpPr>
        <p:spPr>
          <a:xfrm>
            <a:off x="3192874" y="5061940"/>
            <a:ext cx="655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- Identify KEY WORDS (nouns, verbs, adjectives) in the statement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B0813C-A331-4ABC-88FF-8FB684DB282C}"/>
              </a:ext>
            </a:extLst>
          </p:cNvPr>
          <p:cNvSpPr txBox="1"/>
          <p:nvPr/>
        </p:nvSpPr>
        <p:spPr>
          <a:xfrm>
            <a:off x="2255421" y="5472192"/>
            <a:ext cx="618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- If the same --&gt; True. If opposite --&gt; False 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7F7477-9853-47E6-87BB-C2436CD2E609}"/>
              </a:ext>
            </a:extLst>
          </p:cNvPr>
          <p:cNvSpPr txBox="1"/>
          <p:nvPr/>
        </p:nvSpPr>
        <p:spPr>
          <a:xfrm>
            <a:off x="3296714" y="5866263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Evaluate if KEY WORDS and SIMILAR WORDS are the same or opposite</a:t>
            </a:r>
          </a:p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750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 animBg="1"/>
      <p:bldP spid="28" grpId="0" animBg="1"/>
      <p:bldP spid="29" grpId="0"/>
      <p:bldP spid="30" grpId="0"/>
      <p:bldP spid="32" grpId="0" animBg="1"/>
      <p:bldP spid="33" grpId="0" animBg="1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11389" y="825808"/>
            <a:ext cx="501382" cy="522231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397" y="754366"/>
            <a:ext cx="33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015E88-6075-4DF5-ACEF-F52E37D93D4D}"/>
              </a:ext>
            </a:extLst>
          </p:cNvPr>
          <p:cNvSpPr txBox="1"/>
          <p:nvPr/>
        </p:nvSpPr>
        <p:spPr>
          <a:xfrm>
            <a:off x="2028412" y="3702958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C55672-0537-43E6-8CA8-F3577D813414}"/>
              </a:ext>
            </a:extLst>
          </p:cNvPr>
          <p:cNvSpPr txBox="1"/>
          <p:nvPr/>
        </p:nvSpPr>
        <p:spPr>
          <a:xfrm>
            <a:off x="2606693" y="864160"/>
            <a:ext cx="8579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       steps to do '</a:t>
            </a:r>
            <a:r>
              <a:rPr lang="en-US" sz="2400" b="1" i="1" u="sng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task: </a:t>
            </a:r>
            <a:endParaRPr lang="en-US" sz="2800" b="1" i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6606D5-9C64-4DE4-A582-51C48FBDE995}"/>
              </a:ext>
            </a:extLst>
          </p:cNvPr>
          <p:cNvSpPr txBox="1"/>
          <p:nvPr/>
        </p:nvSpPr>
        <p:spPr>
          <a:xfrm>
            <a:off x="2067327" y="1579922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1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01C43BA4-7671-40F7-818D-15902EDAB073}"/>
              </a:ext>
            </a:extLst>
          </p:cNvPr>
          <p:cNvSpPr/>
          <p:nvPr/>
        </p:nvSpPr>
        <p:spPr>
          <a:xfrm>
            <a:off x="3282938" y="1988914"/>
            <a:ext cx="5672391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xmlns="" id="{549273AC-0AEE-4148-B36C-4F1B0E15F851}"/>
              </a:ext>
            </a:extLst>
          </p:cNvPr>
          <p:cNvSpPr/>
          <p:nvPr/>
        </p:nvSpPr>
        <p:spPr>
          <a:xfrm>
            <a:off x="3321709" y="1240153"/>
            <a:ext cx="5663364" cy="1107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......???........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A5E82D0-E91B-4F64-ACD0-FDB204141A54}"/>
              </a:ext>
            </a:extLst>
          </p:cNvPr>
          <p:cNvSpPr txBox="1"/>
          <p:nvPr/>
        </p:nvSpPr>
        <p:spPr>
          <a:xfrm>
            <a:off x="2067327" y="2204668"/>
            <a:ext cx="10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B237A0A-0DB8-41F4-A6B9-CC23E9AF4BA2}"/>
              </a:ext>
            </a:extLst>
          </p:cNvPr>
          <p:cNvSpPr txBox="1"/>
          <p:nvPr/>
        </p:nvSpPr>
        <p:spPr>
          <a:xfrm>
            <a:off x="2058156" y="2957597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3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AED44F10-B818-4117-A2AC-8FE38A94EE33}"/>
              </a:ext>
            </a:extLst>
          </p:cNvPr>
          <p:cNvSpPr/>
          <p:nvPr/>
        </p:nvSpPr>
        <p:spPr>
          <a:xfrm>
            <a:off x="3282936" y="3437309"/>
            <a:ext cx="5696941" cy="117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67349F9B-C78F-43C9-8495-C78AB11DAC7B}"/>
              </a:ext>
            </a:extLst>
          </p:cNvPr>
          <p:cNvSpPr/>
          <p:nvPr/>
        </p:nvSpPr>
        <p:spPr>
          <a:xfrm>
            <a:off x="3266218" y="2709359"/>
            <a:ext cx="5672391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00C146-591D-412E-A0A0-BFB6686D3401}"/>
              </a:ext>
            </a:extLst>
          </p:cNvPr>
          <p:cNvSpPr txBox="1"/>
          <p:nvPr/>
        </p:nvSpPr>
        <p:spPr>
          <a:xfrm>
            <a:off x="3321705" y="4499909"/>
            <a:ext cx="70553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Find SIMILAR WORDS in the text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8F6515-D0C3-443B-9492-3848C38CBB0C}"/>
              </a:ext>
            </a:extLst>
          </p:cNvPr>
          <p:cNvSpPr txBox="1"/>
          <p:nvPr/>
        </p:nvSpPr>
        <p:spPr>
          <a:xfrm>
            <a:off x="3302321" y="4990353"/>
            <a:ext cx="707473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Identify KEY WORDS (nouns, verbs, adjectives) in the statement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B0813C-A331-4ABC-88FF-8FB684DB282C}"/>
              </a:ext>
            </a:extLst>
          </p:cNvPr>
          <p:cNvSpPr txBox="1"/>
          <p:nvPr/>
        </p:nvSpPr>
        <p:spPr>
          <a:xfrm>
            <a:off x="3282937" y="5454014"/>
            <a:ext cx="7094117" cy="655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If they are the same --&gt; True. If they are opposite --&gt; False 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7F7477-9853-47E6-87BB-C2436CD2E609}"/>
              </a:ext>
            </a:extLst>
          </p:cNvPr>
          <p:cNvSpPr txBox="1"/>
          <p:nvPr/>
        </p:nvSpPr>
        <p:spPr>
          <a:xfrm>
            <a:off x="3302320" y="5954031"/>
            <a:ext cx="70747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Evaluate if KEY WORDS and SIMILAR WORDS are the same or opposite</a:t>
            </a:r>
          </a:p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59919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917 L -0.00833 -0.496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11018 L -0.01024 -0.3365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875 L -0.00816 -0.4370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1.66667E-6 -0.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41408"/>
              </p:ext>
            </p:extLst>
          </p:nvPr>
        </p:nvGraphicFramePr>
        <p:xfrm>
          <a:off x="2172678" y="701430"/>
          <a:ext cx="7893539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810">
                  <a:extLst>
                    <a:ext uri="{9D8B030D-6E8A-4147-A177-3AD203B41FA5}">
                      <a16:colId xmlns:a16="http://schemas.microsoft.com/office/drawing/2014/main" xmlns="" val="431516552"/>
                    </a:ext>
                  </a:extLst>
                </a:gridCol>
                <a:gridCol w="1245283">
                  <a:extLst>
                    <a:ext uri="{9D8B030D-6E8A-4147-A177-3AD203B41FA5}">
                      <a16:colId xmlns:a16="http://schemas.microsoft.com/office/drawing/2014/main" xmlns="" val="2109943847"/>
                    </a:ext>
                  </a:extLst>
                </a:gridCol>
                <a:gridCol w="1253446">
                  <a:extLst>
                    <a:ext uri="{9D8B030D-6E8A-4147-A177-3AD203B41FA5}">
                      <a16:colId xmlns:a16="http://schemas.microsoft.com/office/drawing/2014/main" xmlns="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1.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 is preparing for his next geography class.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EC5C8F-D57E-44AC-B5D3-A8809BD3B502}"/>
              </a:ext>
            </a:extLst>
          </p:cNvPr>
          <p:cNvSpPr txBox="1"/>
          <p:nvPr/>
        </p:nvSpPr>
        <p:spPr>
          <a:xfrm>
            <a:off x="7924933" y="114203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C86D194-494D-44E7-A7CD-0F060DEDE9A3}"/>
              </a:ext>
            </a:extLst>
          </p:cNvPr>
          <p:cNvCxnSpPr>
            <a:cxnSpLocks/>
          </p:cNvCxnSpPr>
          <p:nvPr/>
        </p:nvCxnSpPr>
        <p:spPr>
          <a:xfrm>
            <a:off x="3217139" y="1471246"/>
            <a:ext cx="10369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7A35848-B6C9-4F88-B5D8-41FF347D58F4}"/>
              </a:ext>
            </a:extLst>
          </p:cNvPr>
          <p:cNvCxnSpPr>
            <a:cxnSpLocks/>
          </p:cNvCxnSpPr>
          <p:nvPr/>
        </p:nvCxnSpPr>
        <p:spPr>
          <a:xfrm>
            <a:off x="5477014" y="1492514"/>
            <a:ext cx="171626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</a:t>
            </a:r>
            <a:r>
              <a:rPr lang="en-US" u="sng" dirty="0">
                <a:solidFill>
                  <a:srgbClr val="E26714"/>
                </a:solidFill>
              </a:rPr>
              <a:t>geography teacher </a:t>
            </a:r>
            <a:r>
              <a:rPr lang="en-US" dirty="0"/>
              <a:t>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</a:t>
            </a:r>
            <a:r>
              <a:rPr lang="en-US" u="sng" dirty="0">
                <a:solidFill>
                  <a:srgbClr val="E26714"/>
                </a:solidFill>
              </a:rPr>
              <a:t>So, is watching the video part of your homework?</a:t>
            </a:r>
          </a:p>
          <a:p>
            <a:r>
              <a:rPr lang="en-US" dirty="0"/>
              <a:t>Nick: </a:t>
            </a:r>
            <a:r>
              <a:rPr lang="en-US" u="sng" dirty="0">
                <a:solidFill>
                  <a:srgbClr val="E26714"/>
                </a:solidFill>
              </a:rPr>
              <a:t>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40896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131866"/>
              </p:ext>
            </p:extLst>
          </p:nvPr>
        </p:nvGraphicFramePr>
        <p:xfrm>
          <a:off x="2368063" y="700073"/>
          <a:ext cx="7776306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8829">
                  <a:extLst>
                    <a:ext uri="{9D8B030D-6E8A-4147-A177-3AD203B41FA5}">
                      <a16:colId xmlns:a16="http://schemas.microsoft.com/office/drawing/2014/main" xmlns="" val="431516552"/>
                    </a:ext>
                  </a:extLst>
                </a:gridCol>
                <a:gridCol w="1242647">
                  <a:extLst>
                    <a:ext uri="{9D8B030D-6E8A-4147-A177-3AD203B41FA5}">
                      <a16:colId xmlns:a16="http://schemas.microsoft.com/office/drawing/2014/main" xmlns="" val="2109943847"/>
                    </a:ext>
                  </a:extLst>
                </a:gridCol>
                <a:gridCol w="1234830">
                  <a:extLst>
                    <a:ext uri="{9D8B030D-6E8A-4147-A177-3AD203B41FA5}">
                      <a16:colId xmlns:a16="http://schemas.microsoft.com/office/drawing/2014/main" xmlns="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Nick’s note taking skills are quite good.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EC5C8F-D57E-44AC-B5D3-A8809BD3B502}"/>
              </a:ext>
            </a:extLst>
          </p:cNvPr>
          <p:cNvSpPr txBox="1"/>
          <p:nvPr/>
        </p:nvSpPr>
        <p:spPr>
          <a:xfrm>
            <a:off x="9176993" y="118012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7D3537-2E42-4B35-B3E4-F8EDC5BCD840}"/>
              </a:ext>
            </a:extLst>
          </p:cNvPr>
          <p:cNvSpPr/>
          <p:nvPr/>
        </p:nvSpPr>
        <p:spPr>
          <a:xfrm>
            <a:off x="5509847" y="1195754"/>
            <a:ext cx="1312984" cy="32612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4936F2F-8F2F-4D28-8362-0216D0794887}"/>
              </a:ext>
            </a:extLst>
          </p:cNvPr>
          <p:cNvSpPr/>
          <p:nvPr/>
        </p:nvSpPr>
        <p:spPr>
          <a:xfrm>
            <a:off x="5509847" y="1195756"/>
            <a:ext cx="1312984" cy="326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/>
                </a:solidFill>
              </a:rPr>
              <a:t>not good.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BEC7F7A-A3D9-4E5E-9477-2F4743BAF4C2}"/>
              </a:ext>
            </a:extLst>
          </p:cNvPr>
          <p:cNvCxnSpPr>
            <a:cxnSpLocks/>
          </p:cNvCxnSpPr>
          <p:nvPr/>
        </p:nvCxnSpPr>
        <p:spPr>
          <a:xfrm>
            <a:off x="3334705" y="1491107"/>
            <a:ext cx="171626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3DAE7D4-1462-4461-8FFB-F393B6F288B3}"/>
              </a:ext>
            </a:extLst>
          </p:cNvPr>
          <p:cNvCxnSpPr>
            <a:cxnSpLocks/>
          </p:cNvCxnSpPr>
          <p:nvPr/>
        </p:nvCxnSpPr>
        <p:spPr>
          <a:xfrm flipV="1">
            <a:off x="6043471" y="1480513"/>
            <a:ext cx="676069" cy="1059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</a:t>
            </a:r>
            <a:r>
              <a:rPr lang="en-US" u="sng" dirty="0">
                <a:solidFill>
                  <a:srgbClr val="E26714"/>
                </a:solidFill>
              </a:rPr>
              <a:t>I’m not good at taking notes in class</a:t>
            </a:r>
            <a:r>
              <a:rPr lang="en-US" dirty="0"/>
              <a:t>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26807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66276"/>
              </p:ext>
            </p:extLst>
          </p:nvPr>
        </p:nvGraphicFramePr>
        <p:xfrm>
          <a:off x="2172678" y="701430"/>
          <a:ext cx="7893539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810">
                  <a:extLst>
                    <a:ext uri="{9D8B030D-6E8A-4147-A177-3AD203B41FA5}">
                      <a16:colId xmlns:a16="http://schemas.microsoft.com/office/drawing/2014/main" xmlns="" val="431516552"/>
                    </a:ext>
                  </a:extLst>
                </a:gridCol>
                <a:gridCol w="1245283">
                  <a:extLst>
                    <a:ext uri="{9D8B030D-6E8A-4147-A177-3AD203B41FA5}">
                      <a16:colId xmlns:a16="http://schemas.microsoft.com/office/drawing/2014/main" xmlns="" val="2109943847"/>
                    </a:ext>
                  </a:extLst>
                </a:gridCol>
                <a:gridCol w="1253446">
                  <a:extLst>
                    <a:ext uri="{9D8B030D-6E8A-4147-A177-3AD203B41FA5}">
                      <a16:colId xmlns:a16="http://schemas.microsoft.com/office/drawing/2014/main" xmlns="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3.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Nick’s class is working on many projects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EC5C8F-D57E-44AC-B5D3-A8809BD3B502}"/>
              </a:ext>
            </a:extLst>
          </p:cNvPr>
          <p:cNvSpPr txBox="1"/>
          <p:nvPr/>
        </p:nvSpPr>
        <p:spPr>
          <a:xfrm>
            <a:off x="7924933" y="114203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7E3B8E6-DAFE-4938-9296-C88A9DAA7FC6}"/>
              </a:ext>
            </a:extLst>
          </p:cNvPr>
          <p:cNvCxnSpPr>
            <a:cxnSpLocks/>
          </p:cNvCxnSpPr>
          <p:nvPr/>
        </p:nvCxnSpPr>
        <p:spPr>
          <a:xfrm>
            <a:off x="2511745" y="1570891"/>
            <a:ext cx="11937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10DAA36-BFF9-4A76-B0E9-4A4296061E58}"/>
              </a:ext>
            </a:extLst>
          </p:cNvPr>
          <p:cNvCxnSpPr>
            <a:cxnSpLocks/>
          </p:cNvCxnSpPr>
          <p:nvPr/>
        </p:nvCxnSpPr>
        <p:spPr>
          <a:xfrm>
            <a:off x="5146431" y="1561176"/>
            <a:ext cx="14851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</a:t>
            </a:r>
            <a:r>
              <a:rPr lang="en-US" u="sng" dirty="0">
                <a:solidFill>
                  <a:srgbClr val="E26714"/>
                </a:solidFill>
              </a:rPr>
              <a:t>We’re doing a lot of projects </a:t>
            </a:r>
            <a:r>
              <a:rPr lang="en-US" dirty="0"/>
              <a:t>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40365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E63983-83C2-48BC-BF64-AF60C52B5D27}"/>
              </a:ext>
            </a:extLst>
          </p:cNvPr>
          <p:cNvSpPr txBox="1"/>
          <p:nvPr/>
        </p:nvSpPr>
        <p:spPr>
          <a:xfrm>
            <a:off x="2075585" y="1156548"/>
            <a:ext cx="87470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sentences with ONE word only. </a:t>
            </a:r>
            <a:r>
              <a:rPr lang="en-US" sz="22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4, page 87)</a:t>
            </a: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34533" y="11168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0927" y="99752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4651" y="2101755"/>
            <a:ext cx="9867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Nick is watching the video _______ his geography teacher uploaded on </a:t>
            </a:r>
            <a:r>
              <a:rPr lang="en-US" sz="2800" dirty="0" err="1"/>
              <a:t>Eclass</a:t>
            </a:r>
            <a:r>
              <a:rPr lang="en-US" sz="2800" dirty="0"/>
              <a:t>.</a:t>
            </a:r>
          </a:p>
          <a:p>
            <a:r>
              <a:rPr lang="en-US" sz="2800" dirty="0"/>
              <a:t>2. This way of learning gives him a chance to discuss with his classmates, _______ may have original ideas on the topic.</a:t>
            </a:r>
          </a:p>
          <a:p>
            <a:r>
              <a:rPr lang="en-US" sz="2800" dirty="0"/>
              <a:t>3. They are doing a lot of projects _______ help them understand the lessons better.</a:t>
            </a:r>
          </a:p>
          <a:p>
            <a:r>
              <a:rPr lang="en-US" sz="2800" dirty="0"/>
              <a:t>4. That way of studying, _______ gives them more control over their own learning, is quite useful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xmlns="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935131"/>
              </p:ext>
            </p:extLst>
          </p:nvPr>
        </p:nvGraphicFramePr>
        <p:xfrm>
          <a:off x="2392278" y="684054"/>
          <a:ext cx="7868529" cy="90185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68529">
                  <a:extLst>
                    <a:ext uri="{9D8B030D-6E8A-4147-A177-3AD203B41FA5}">
                      <a16:colId xmlns:a16="http://schemas.microsoft.com/office/drawing/2014/main" xmlns="" val="4292787815"/>
                    </a:ext>
                  </a:extLst>
                </a:gridCol>
              </a:tblGrid>
              <a:tr h="901859">
                <a:tc>
                  <a:txBody>
                    <a:bodyPr/>
                    <a:lstStyle/>
                    <a:p>
                      <a:r>
                        <a:rPr lang="en-US" sz="2400"/>
                        <a:t>1. Nick is watching the video  ________ his geography teacher uploaded on Eclass.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A898C-5C09-476F-A813-80AF5DE5BAF8}"/>
              </a:ext>
            </a:extLst>
          </p:cNvPr>
          <p:cNvSpPr/>
          <p:nvPr/>
        </p:nvSpPr>
        <p:spPr>
          <a:xfrm>
            <a:off x="6246954" y="593787"/>
            <a:ext cx="1150322" cy="3901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</a:t>
            </a:r>
            <a:r>
              <a:rPr lang="en-US" dirty="0">
                <a:solidFill>
                  <a:srgbClr val="E26714"/>
                </a:solidFill>
              </a:rPr>
              <a:t>I’m watching the video </a:t>
            </a:r>
            <a:r>
              <a:rPr lang="en-US" b="1" u="sng" dirty="0">
                <a:solidFill>
                  <a:srgbClr val="E26714"/>
                </a:solidFill>
              </a:rPr>
              <a:t>that</a:t>
            </a:r>
            <a:r>
              <a:rPr lang="en-US" dirty="0">
                <a:solidFill>
                  <a:srgbClr val="E26714"/>
                </a:solidFill>
              </a:rPr>
              <a:t> my geography teacher uploaded on </a:t>
            </a:r>
            <a:r>
              <a:rPr lang="en-US" dirty="0" err="1">
                <a:solidFill>
                  <a:srgbClr val="E26714"/>
                </a:solidFill>
              </a:rPr>
              <a:t>Eclass</a:t>
            </a:r>
            <a:r>
              <a:rPr lang="en-US" dirty="0">
                <a:solidFill>
                  <a:srgbClr val="E26714"/>
                </a:solidFill>
              </a:rPr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2694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xmlns="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212181"/>
              </p:ext>
            </p:extLst>
          </p:nvPr>
        </p:nvGraphicFramePr>
        <p:xfrm>
          <a:off x="1714231" y="660695"/>
          <a:ext cx="8763539" cy="11535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63539">
                  <a:extLst>
                    <a:ext uri="{9D8B030D-6E8A-4147-A177-3AD203B41FA5}">
                      <a16:colId xmlns:a16="http://schemas.microsoft.com/office/drawing/2014/main" xmlns="" val="4292787815"/>
                    </a:ext>
                  </a:extLst>
                </a:gridCol>
              </a:tblGrid>
              <a:tr h="1153592">
                <a:tc>
                  <a:txBody>
                    <a:bodyPr/>
                    <a:lstStyle/>
                    <a:p>
                      <a:r>
                        <a:rPr lang="en-US" sz="2600"/>
                        <a:t>2. This way of learning gives him a chance to discuss with his classmates, _______ may have original ideas on the topic.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A898C-5C09-476F-A813-80AF5DE5BAF8}"/>
              </a:ext>
            </a:extLst>
          </p:cNvPr>
          <p:cNvSpPr/>
          <p:nvPr/>
        </p:nvSpPr>
        <p:spPr>
          <a:xfrm>
            <a:off x="3530261" y="1082456"/>
            <a:ext cx="1012711" cy="4705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who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</a:t>
            </a:r>
            <a:r>
              <a:rPr lang="en-US" dirty="0">
                <a:solidFill>
                  <a:srgbClr val="E26714"/>
                </a:solidFill>
              </a:rPr>
              <a:t>So I prefer this way of learning. It gives me a chance to discuss with my classmates, </a:t>
            </a:r>
            <a:r>
              <a:rPr lang="en-US" b="1" u="sng" dirty="0">
                <a:solidFill>
                  <a:srgbClr val="E26714"/>
                </a:solidFill>
              </a:rPr>
              <a:t>who</a:t>
            </a:r>
            <a:r>
              <a:rPr lang="en-US" dirty="0">
                <a:solidFill>
                  <a:srgbClr val="E26714"/>
                </a:solidFill>
              </a:rPr>
              <a:t> may have original ideas on the topic</a:t>
            </a:r>
            <a:r>
              <a:rPr lang="en-US" dirty="0"/>
              <a:t>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8831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xmlns="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00193"/>
              </p:ext>
            </p:extLst>
          </p:nvPr>
        </p:nvGraphicFramePr>
        <p:xfrm>
          <a:off x="2315909" y="719160"/>
          <a:ext cx="7694867" cy="94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694867">
                  <a:extLst>
                    <a:ext uri="{9D8B030D-6E8A-4147-A177-3AD203B41FA5}">
                      <a16:colId xmlns:a16="http://schemas.microsoft.com/office/drawing/2014/main" xmlns="" val="4292787815"/>
                    </a:ext>
                  </a:extLst>
                </a:gridCol>
              </a:tblGrid>
              <a:tr h="837565">
                <a:tc>
                  <a:txBody>
                    <a:bodyPr/>
                    <a:lstStyle/>
                    <a:p>
                      <a:r>
                        <a:rPr lang="en-US" sz="2800"/>
                        <a:t>3. They are doing a lot of projects _____ help them understand the lessons better.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A898C-5C09-476F-A813-80AF5DE5BAF8}"/>
              </a:ext>
            </a:extLst>
          </p:cNvPr>
          <p:cNvSpPr/>
          <p:nvPr/>
        </p:nvSpPr>
        <p:spPr>
          <a:xfrm>
            <a:off x="7426043" y="662624"/>
            <a:ext cx="898808" cy="3946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</a:t>
            </a:r>
            <a:r>
              <a:rPr lang="en-US" dirty="0">
                <a:solidFill>
                  <a:srgbClr val="E26714"/>
                </a:solidFill>
              </a:rPr>
              <a:t>We’re doing a lot of projects </a:t>
            </a:r>
            <a:r>
              <a:rPr lang="en-US" b="1" u="sng" dirty="0">
                <a:solidFill>
                  <a:srgbClr val="E26714"/>
                </a:solidFill>
              </a:rPr>
              <a:t>that</a:t>
            </a:r>
            <a:r>
              <a:rPr lang="en-US" dirty="0">
                <a:solidFill>
                  <a:srgbClr val="E26714"/>
                </a:solidFill>
              </a:rPr>
              <a:t> help us understand the lessons better</a:t>
            </a:r>
            <a:r>
              <a:rPr lang="en-US" dirty="0"/>
              <a:t>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34908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0366" y="142592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01521" y="1823041"/>
            <a:ext cx="105864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Knowledge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Be aware of the new learning activities and their importance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Expand vocabulary of the topic 'New learning activities' and practice them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Get to know the language aspect: relative pronouns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Read and listen for specific information in the task 'True or False'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Skills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listening and reading skills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Be collaborative and supportive in pair work and teamwork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Attitude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Familiarize with new learning activities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self-study skills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xmlns="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91473"/>
              </p:ext>
            </p:extLst>
          </p:nvPr>
        </p:nvGraphicFramePr>
        <p:xfrm>
          <a:off x="2243106" y="771259"/>
          <a:ext cx="8005791" cy="10094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05791">
                  <a:extLst>
                    <a:ext uri="{9D8B030D-6E8A-4147-A177-3AD203B41FA5}">
                      <a16:colId xmlns:a16="http://schemas.microsoft.com/office/drawing/2014/main" xmlns="" val="4292787815"/>
                    </a:ext>
                  </a:extLst>
                </a:gridCol>
              </a:tblGrid>
              <a:tr h="1009469">
                <a:tc>
                  <a:txBody>
                    <a:bodyPr/>
                    <a:lstStyle/>
                    <a:p>
                      <a:r>
                        <a:rPr lang="en-US" sz="2800"/>
                        <a:t>4. That way of studying, _______ gives them more control over their own learning, is quite useful.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A898C-5C09-476F-A813-80AF5DE5BAF8}"/>
              </a:ext>
            </a:extLst>
          </p:cNvPr>
          <p:cNvSpPr/>
          <p:nvPr/>
        </p:nvSpPr>
        <p:spPr>
          <a:xfrm>
            <a:off x="6005917" y="686173"/>
            <a:ext cx="1122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which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</a:t>
            </a:r>
            <a:r>
              <a:rPr lang="en-US" dirty="0">
                <a:solidFill>
                  <a:srgbClr val="E26714"/>
                </a:solidFill>
              </a:rPr>
              <a:t>This way of studying, </a:t>
            </a:r>
            <a:r>
              <a:rPr lang="en-US" b="1" u="sng" dirty="0">
                <a:solidFill>
                  <a:srgbClr val="E26714"/>
                </a:solidFill>
              </a:rPr>
              <a:t>which</a:t>
            </a:r>
            <a:r>
              <a:rPr lang="en-US" dirty="0">
                <a:solidFill>
                  <a:srgbClr val="E26714"/>
                </a:solidFill>
              </a:rPr>
              <a:t>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31996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unched Tape 8">
            <a:extLst>
              <a:ext uri="{FF2B5EF4-FFF2-40B4-BE49-F238E27FC236}">
                <a16:creationId xmlns:a16="http://schemas.microsoft.com/office/drawing/2014/main" xmlns="" id="{BC11E41C-77D2-4448-AD2E-E8EEBF354B38}"/>
              </a:ext>
            </a:extLst>
          </p:cNvPr>
          <p:cNvSpPr/>
          <p:nvPr/>
        </p:nvSpPr>
        <p:spPr>
          <a:xfrm>
            <a:off x="4565009" y="5335399"/>
            <a:ext cx="4323807" cy="873173"/>
          </a:xfrm>
          <a:prstGeom prst="flowChartPunchedTap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RELATIVE PRONOUNS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225" y="572890"/>
            <a:ext cx="1119079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Long: Hi, Nick. What are you doing?</a:t>
            </a:r>
          </a:p>
          <a:p>
            <a:r>
              <a:rPr lang="en-US" sz="1900" dirty="0"/>
              <a:t>Nick: I’m watching the video </a:t>
            </a:r>
            <a:r>
              <a:rPr lang="en-US" sz="1900" b="1" dirty="0">
                <a:solidFill>
                  <a:srgbClr val="E26714"/>
                </a:solidFill>
              </a:rPr>
              <a:t>that</a:t>
            </a:r>
            <a:r>
              <a:rPr lang="en-US" sz="1900" dirty="0"/>
              <a:t> my geography teacher uploaded on </a:t>
            </a:r>
            <a:r>
              <a:rPr lang="en-US" sz="1900" dirty="0" err="1"/>
              <a:t>Eclass</a:t>
            </a:r>
            <a:r>
              <a:rPr lang="en-US" sz="1900" dirty="0"/>
              <a:t>.</a:t>
            </a:r>
          </a:p>
          <a:p>
            <a:r>
              <a:rPr lang="en-US" sz="1900" dirty="0"/>
              <a:t>Long: Really? What is it about?</a:t>
            </a:r>
          </a:p>
          <a:p>
            <a:r>
              <a:rPr lang="en-US" sz="1900" dirty="0"/>
              <a:t>Nick: It’s about global warming. My teacher asked us to watch the video and find more information about this topic.</a:t>
            </a:r>
          </a:p>
          <a:p>
            <a:r>
              <a:rPr lang="en-US" sz="1900" dirty="0"/>
              <a:t>Long: So, is watching the video part of your homework?</a:t>
            </a:r>
          </a:p>
          <a:p>
            <a:r>
              <a:rPr lang="en-US" sz="1900" dirty="0"/>
              <a:t>Nick: Yes, then next week, we’ll work in groups and discuss the topic in class.</a:t>
            </a:r>
          </a:p>
          <a:p>
            <a:r>
              <a:rPr lang="en-US" sz="1900" dirty="0"/>
              <a:t>Long: Sounds interesting. You can watch the video many times and also search for more information at home.</a:t>
            </a:r>
          </a:p>
          <a:p>
            <a:r>
              <a:rPr lang="en-US" sz="1900" dirty="0"/>
              <a:t>Nick: You’re right. I’m not good at taking notes in class, you know. So I prefer this way of learning. It gives me a chance to discuss with my classmates, </a:t>
            </a:r>
            <a:r>
              <a:rPr lang="en-US" sz="1900" b="1" dirty="0">
                <a:solidFill>
                  <a:srgbClr val="E26714"/>
                </a:solidFill>
              </a:rPr>
              <a:t>who</a:t>
            </a:r>
            <a:r>
              <a:rPr lang="en-US" sz="1900" dirty="0"/>
              <a:t> may have original ideas on the topic.</a:t>
            </a:r>
          </a:p>
          <a:p>
            <a:r>
              <a:rPr lang="en-US" sz="1900" dirty="0"/>
              <a:t>Long: Does your teacher often ask you to prepare materials at home and discuss in class, Nick?</a:t>
            </a:r>
          </a:p>
          <a:p>
            <a:r>
              <a:rPr lang="en-US" sz="1900" dirty="0"/>
              <a:t>Nick: Yes, she does. We’re doing a lot of projects </a:t>
            </a:r>
            <a:r>
              <a:rPr lang="en-US" sz="1900" b="1" dirty="0">
                <a:solidFill>
                  <a:srgbClr val="E26714"/>
                </a:solidFill>
              </a:rPr>
              <a:t>that</a:t>
            </a:r>
            <a:r>
              <a:rPr lang="en-US" sz="1900" dirty="0"/>
              <a:t> help us understand the lessons better. This way of studying, </a:t>
            </a:r>
            <a:r>
              <a:rPr lang="en-US" sz="1900" b="1" dirty="0">
                <a:solidFill>
                  <a:srgbClr val="E26714"/>
                </a:solidFill>
              </a:rPr>
              <a:t>which</a:t>
            </a:r>
            <a:r>
              <a:rPr lang="en-US" sz="1900" dirty="0"/>
              <a:t> gives us more control over our own learning, is quite useful.</a:t>
            </a:r>
          </a:p>
          <a:p>
            <a:r>
              <a:rPr lang="en-US" sz="1900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7027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E63983-83C2-48BC-BF64-AF60C52B5D27}"/>
              </a:ext>
            </a:extLst>
          </p:cNvPr>
          <p:cNvSpPr txBox="1"/>
          <p:nvPr/>
        </p:nvSpPr>
        <p:spPr>
          <a:xfrm>
            <a:off x="2153823" y="1021606"/>
            <a:ext cx="8009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your favorite learning activity, choosing ONE from 6 activities below. 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12770" y="98193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9164" y="86258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60DF35B-EAC2-4146-B422-7F01F1CE69EC}"/>
              </a:ext>
            </a:extLst>
          </p:cNvPr>
          <p:cNvSpPr/>
          <p:nvPr/>
        </p:nvSpPr>
        <p:spPr>
          <a:xfrm>
            <a:off x="4629982" y="5637594"/>
            <a:ext cx="3016828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Presentation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C166E87-2146-4270-A140-D878007DAFA8}"/>
              </a:ext>
            </a:extLst>
          </p:cNvPr>
          <p:cNvSpPr/>
          <p:nvPr/>
        </p:nvSpPr>
        <p:spPr>
          <a:xfrm>
            <a:off x="1669437" y="4473818"/>
            <a:ext cx="2746664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19C5A84-8525-42F9-9AFC-9CB8911FC785}"/>
              </a:ext>
            </a:extLst>
          </p:cNvPr>
          <p:cNvSpPr/>
          <p:nvPr/>
        </p:nvSpPr>
        <p:spPr>
          <a:xfrm>
            <a:off x="7737730" y="4473818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Project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B5F5348-7DFB-4558-AE65-9297C263D015}"/>
              </a:ext>
            </a:extLst>
          </p:cNvPr>
          <p:cNvSpPr/>
          <p:nvPr/>
        </p:nvSpPr>
        <p:spPr>
          <a:xfrm>
            <a:off x="4857718" y="3397072"/>
            <a:ext cx="2639285" cy="921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???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922AC420-274F-4872-834F-B7831689B789}"/>
              </a:ext>
            </a:extLst>
          </p:cNvPr>
          <p:cNvCxnSpPr>
            <a:cxnSpLocks/>
          </p:cNvCxnSpPr>
          <p:nvPr/>
        </p:nvCxnSpPr>
        <p:spPr>
          <a:xfrm>
            <a:off x="6138396" y="4773566"/>
            <a:ext cx="0" cy="4728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FD5CF60-D28C-467C-AAF4-B9C2384DD149}"/>
              </a:ext>
            </a:extLst>
          </p:cNvPr>
          <p:cNvCxnSpPr>
            <a:cxnSpLocks/>
          </p:cNvCxnSpPr>
          <p:nvPr/>
        </p:nvCxnSpPr>
        <p:spPr>
          <a:xfrm>
            <a:off x="7170997" y="4587009"/>
            <a:ext cx="475813" cy="3398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E73DFED-9E41-4848-B92E-D317E8918A6B}"/>
              </a:ext>
            </a:extLst>
          </p:cNvPr>
          <p:cNvCxnSpPr>
            <a:cxnSpLocks/>
          </p:cNvCxnSpPr>
          <p:nvPr/>
        </p:nvCxnSpPr>
        <p:spPr>
          <a:xfrm flipH="1">
            <a:off x="4530717" y="4573376"/>
            <a:ext cx="504616" cy="367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F585BC2-ED98-46C1-90E0-11E2694E7EB7}"/>
              </a:ext>
            </a:extLst>
          </p:cNvPr>
          <p:cNvCxnSpPr>
            <a:cxnSpLocks/>
          </p:cNvCxnSpPr>
          <p:nvPr/>
        </p:nvCxnSpPr>
        <p:spPr>
          <a:xfrm flipH="1" flipV="1">
            <a:off x="4629982" y="3000397"/>
            <a:ext cx="483186" cy="2196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FBF015A1-B3D5-43EF-BA90-983C229BE274}"/>
              </a:ext>
            </a:extLst>
          </p:cNvPr>
          <p:cNvCxnSpPr>
            <a:cxnSpLocks/>
          </p:cNvCxnSpPr>
          <p:nvPr/>
        </p:nvCxnSpPr>
        <p:spPr>
          <a:xfrm flipV="1">
            <a:off x="7111669" y="2979348"/>
            <a:ext cx="521274" cy="24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A5C3D11-EB65-4843-9D27-7B58A20BA1D9}"/>
              </a:ext>
            </a:extLst>
          </p:cNvPr>
          <p:cNvSpPr txBox="1"/>
          <p:nvPr/>
        </p:nvSpPr>
        <p:spPr>
          <a:xfrm>
            <a:off x="5113168" y="3437304"/>
            <a:ext cx="220049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LEARNING ACTIVITIES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A07C29E-8DBB-4818-BA92-32ADAD649F88}"/>
              </a:ext>
            </a:extLst>
          </p:cNvPr>
          <p:cNvSpPr/>
          <p:nvPr/>
        </p:nvSpPr>
        <p:spPr>
          <a:xfrm>
            <a:off x="1889808" y="2408685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Groupwork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621873A-22D1-4346-999E-816022896E7A}"/>
              </a:ext>
            </a:extLst>
          </p:cNvPr>
          <p:cNvSpPr/>
          <p:nvPr/>
        </p:nvSpPr>
        <p:spPr>
          <a:xfrm>
            <a:off x="4723502" y="1467441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Pairwork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73CC61FC-8573-4C1A-B745-B232FD2CED85}"/>
              </a:ext>
            </a:extLst>
          </p:cNvPr>
          <p:cNvSpPr/>
          <p:nvPr/>
        </p:nvSpPr>
        <p:spPr>
          <a:xfrm>
            <a:off x="7737730" y="2367937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Debate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FCEB3088-5286-4B90-98F6-FC52FD28567B}"/>
              </a:ext>
            </a:extLst>
          </p:cNvPr>
          <p:cNvCxnSpPr>
            <a:cxnSpLocks/>
          </p:cNvCxnSpPr>
          <p:nvPr/>
        </p:nvCxnSpPr>
        <p:spPr>
          <a:xfrm flipV="1">
            <a:off x="6138396" y="2570321"/>
            <a:ext cx="0" cy="491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8632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E63983-83C2-48BC-BF64-AF60C52B5D27}"/>
              </a:ext>
            </a:extLst>
          </p:cNvPr>
          <p:cNvSpPr txBox="1"/>
          <p:nvPr/>
        </p:nvSpPr>
        <p:spPr>
          <a:xfrm>
            <a:off x="2282613" y="1008727"/>
            <a:ext cx="800911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00" b="1" i="1" dirty="0">
                <a:solidFill>
                  <a:srgbClr val="F26532"/>
                </a:solidFill>
                <a:cs typeface="Arial" panose="020B0604020202020204" pitchFamily="34" charset="0"/>
              </a:rPr>
              <a:t>Talk about your favorite learning activity in </a:t>
            </a:r>
            <a:r>
              <a:rPr lang="en-US" sz="2100" b="1" i="1" u="sng" dirty="0">
                <a:solidFill>
                  <a:srgbClr val="F26532"/>
                </a:solidFill>
                <a:cs typeface="Arial" panose="020B0604020202020204" pitchFamily="34" charset="0"/>
              </a:rPr>
              <a:t>2 minutes</a:t>
            </a:r>
            <a:r>
              <a:rPr lang="en-US" sz="2100" b="1" i="1" dirty="0">
                <a:solidFill>
                  <a:srgbClr val="F26532"/>
                </a:solidFill>
                <a:cs typeface="Arial" panose="020B0604020202020204" pitchFamily="34" charset="0"/>
              </a:rPr>
              <a:t>. </a:t>
            </a:r>
            <a:endParaRPr lang="en-US" sz="2100" b="1" i="1" dirty="0"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41560" y="969053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7954" y="84970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24A269A-E1DB-4568-9A67-3B24BBE57893}"/>
              </a:ext>
            </a:extLst>
          </p:cNvPr>
          <p:cNvSpPr/>
          <p:nvPr/>
        </p:nvSpPr>
        <p:spPr>
          <a:xfrm>
            <a:off x="996287" y="1562692"/>
            <a:ext cx="10181229" cy="224615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What is it called? </a:t>
            </a:r>
            <a:r>
              <a:rPr lang="en-US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(debate, presentation, experiment ...)</a:t>
            </a:r>
          </a:p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In what subject have you applied this learning activity?</a:t>
            </a:r>
          </a:p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What have you learnt from this activity? </a:t>
            </a:r>
            <a:r>
              <a:rPr lang="en-US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(teamwork, note-taking, confidence....)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6417BBA-F482-49E5-8632-BA65985F9B26}"/>
              </a:ext>
            </a:extLst>
          </p:cNvPr>
          <p:cNvSpPr/>
          <p:nvPr/>
        </p:nvSpPr>
        <p:spPr>
          <a:xfrm>
            <a:off x="2698460" y="4052852"/>
            <a:ext cx="6753135" cy="21105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Marking criteria: </a:t>
            </a:r>
            <a:endParaRPr lang="en-US" sz="20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Task achievement: answer all </a:t>
            </a:r>
            <a:r>
              <a:rPr lang="en-US" sz="200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 questions above</a:t>
            </a:r>
            <a:endParaRPr lang="en-US" sz="20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Pronunciation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Fluency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Vocabulary: use words/phrases we have learnt today 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Grammar </a:t>
            </a:r>
          </a:p>
          <a:p>
            <a:pPr algn="ctr"/>
            <a:endParaRPr lang="en-US" dirty="0"/>
          </a:p>
        </p:txBody>
      </p:sp>
      <p:sp>
        <p:nvSpPr>
          <p:cNvPr id="33" name="Star: 10 Points 32">
            <a:extLst>
              <a:ext uri="{FF2B5EF4-FFF2-40B4-BE49-F238E27FC236}">
                <a16:creationId xmlns:a16="http://schemas.microsoft.com/office/drawing/2014/main" xmlns="" id="{BC73025E-5D89-4A76-80EF-A316E3998043}"/>
              </a:ext>
            </a:extLst>
          </p:cNvPr>
          <p:cNvSpPr/>
          <p:nvPr/>
        </p:nvSpPr>
        <p:spPr>
          <a:xfrm>
            <a:off x="2740405" y="4183213"/>
            <a:ext cx="583864" cy="420095"/>
          </a:xfrm>
          <a:prstGeom prst="star10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F94210B-6F16-4E60-BEFD-813F31A95D32}"/>
              </a:ext>
            </a:extLst>
          </p:cNvPr>
          <p:cNvSpPr txBox="1"/>
          <p:nvPr/>
        </p:nvSpPr>
        <p:spPr>
          <a:xfrm>
            <a:off x="2853656" y="4654269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787E043-1549-4DA9-A0C5-7B400D26E3A0}"/>
              </a:ext>
            </a:extLst>
          </p:cNvPr>
          <p:cNvSpPr txBox="1"/>
          <p:nvPr/>
        </p:nvSpPr>
        <p:spPr>
          <a:xfrm>
            <a:off x="2853656" y="4941385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33AE42C-17D1-4D5A-B9B2-DD2DE96D00F3}"/>
              </a:ext>
            </a:extLst>
          </p:cNvPr>
          <p:cNvSpPr txBox="1"/>
          <p:nvPr/>
        </p:nvSpPr>
        <p:spPr>
          <a:xfrm>
            <a:off x="2853656" y="5223417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4948E38-8017-4B0B-8077-EC09CF88AACA}"/>
              </a:ext>
            </a:extLst>
          </p:cNvPr>
          <p:cNvSpPr txBox="1"/>
          <p:nvPr/>
        </p:nvSpPr>
        <p:spPr>
          <a:xfrm>
            <a:off x="2853656" y="5541509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7E76536-FD3B-4D2C-8454-CF80419BB0C6}"/>
              </a:ext>
            </a:extLst>
          </p:cNvPr>
          <p:cNvSpPr txBox="1"/>
          <p:nvPr/>
        </p:nvSpPr>
        <p:spPr>
          <a:xfrm>
            <a:off x="2827659" y="5834935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6365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25959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44357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I. 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90215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II.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24902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21749" y="3523960"/>
            <a:ext cx="3965330" cy="161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tick (✔) T (True) or F (False).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Speak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433143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524595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440948" y="424565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28223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1750" y="5363349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8551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53805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977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382456" y="1009993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Wrap-up: What have we learnt today?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78173" y="2003632"/>
            <a:ext cx="10208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- Learn language items: </a:t>
            </a:r>
          </a:p>
          <a:p>
            <a:pPr algn="just"/>
            <a:r>
              <a:rPr lang="en-US" sz="3200" dirty="0"/>
              <a:t>     + Words/phrases related to </a:t>
            </a:r>
            <a:r>
              <a:rPr lang="en-US" sz="3200"/>
              <a:t>topic 'New learning </a:t>
            </a:r>
            <a:r>
              <a:rPr lang="en-US" sz="3200" dirty="0"/>
              <a:t>activities'</a:t>
            </a:r>
          </a:p>
          <a:p>
            <a:pPr algn="just"/>
            <a:r>
              <a:rPr lang="en-US" sz="3200" dirty="0"/>
              <a:t>     + Grammar: </a:t>
            </a:r>
            <a:r>
              <a:rPr lang="en-US" sz="3200"/>
              <a:t>relative pronouns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/>
              <a:t>- Get to know different </a:t>
            </a:r>
            <a:r>
              <a:rPr lang="en-US" sz="3200" dirty="0"/>
              <a:t>learning activities and how they are done in and out of class. 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53805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977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91154" y="10318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EAE18B-74BB-4E9B-A993-6A75A87EF350}"/>
              </a:ext>
            </a:extLst>
          </p:cNvPr>
          <p:cNvSpPr txBox="1"/>
          <p:nvPr/>
        </p:nvSpPr>
        <p:spPr>
          <a:xfrm>
            <a:off x="1055076" y="2363483"/>
            <a:ext cx="10559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- Practice the words/phrases in Vocabulary section</a:t>
            </a:r>
          </a:p>
          <a:p>
            <a:r>
              <a:rPr lang="en-US" sz="3600"/>
              <a:t>- Do </a:t>
            </a:r>
            <a:r>
              <a:rPr lang="en-US" sz="3600" dirty="0"/>
              <a:t>the exercises: Unit 8 - Lesson 1, Workbook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25959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44357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I. 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90215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II.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24902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21749" y="3523960"/>
            <a:ext cx="3965330" cy="161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tick (✔) T (True) or F (False).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Speak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433143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524595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440948" y="424565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28223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1750" y="5363349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2776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75007" y="1363147"/>
            <a:ext cx="10148553" cy="124749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ea typeface="Adobe Gothic Std B" panose="020B0800000000000000" pitchFamily="34" charset="-128"/>
              </a:rPr>
              <a:t>*WARM-UP</a:t>
            </a:r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: Game '</a:t>
            </a:r>
            <a:r>
              <a:rPr lang="en-US" sz="2400" b="1" dirty="0" err="1">
                <a:solidFill>
                  <a:schemeClr val="tx1"/>
                </a:solidFill>
                <a:ea typeface="Adobe Gothic Std B" panose="020B0800000000000000" pitchFamily="34" charset="-128"/>
              </a:rPr>
              <a:t>Kahoot</a:t>
            </a:r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!'</a:t>
            </a:r>
          </a:p>
          <a:p>
            <a:endParaRPr lang="en-US" sz="2400" b="1" i="1" dirty="0">
              <a:solidFill>
                <a:schemeClr val="tx1"/>
              </a:solidFill>
              <a:ea typeface="Adobe Gothic Std B" panose="020B0800000000000000" pitchFamily="34" charset="-128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GB" b="1" i="1" dirty="0">
                <a:solidFill>
                  <a:schemeClr val="tx1"/>
                </a:solidFill>
                <a:ea typeface="Adobe Gothic Std B" panose="020B0800000000000000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https://create.kahoot.it/share/new-learning-activities/e8e880dc-82c5-49f2-b944-747e2451e166</a:t>
            </a:r>
            <a:endParaRPr lang="en-GB" b="1" i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67E2D6-821D-4119-92F7-601F9A497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34" y="2851582"/>
            <a:ext cx="7053534" cy="34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398B0DF1-0F80-4CF1-BD66-B076ADAD1C21}"/>
              </a:ext>
            </a:extLst>
          </p:cNvPr>
          <p:cNvSpPr/>
          <p:nvPr/>
        </p:nvSpPr>
        <p:spPr>
          <a:xfrm>
            <a:off x="1977295" y="1176772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Groupwork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988381A-5D96-4CD0-8370-F88C78FDCEDD}"/>
              </a:ext>
            </a:extLst>
          </p:cNvPr>
          <p:cNvSpPr/>
          <p:nvPr/>
        </p:nvSpPr>
        <p:spPr>
          <a:xfrm>
            <a:off x="4810989" y="235528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Pairwork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27C4DC3-A497-46C3-BDEF-EEBF8A6C4F60}"/>
              </a:ext>
            </a:extLst>
          </p:cNvPr>
          <p:cNvSpPr/>
          <p:nvPr/>
        </p:nvSpPr>
        <p:spPr>
          <a:xfrm>
            <a:off x="4702754" y="4404007"/>
            <a:ext cx="3016827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Presentation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A9ABC9A-C072-46AA-AB8A-AA54BF091867}"/>
              </a:ext>
            </a:extLst>
          </p:cNvPr>
          <p:cNvSpPr/>
          <p:nvPr/>
        </p:nvSpPr>
        <p:spPr>
          <a:xfrm>
            <a:off x="7825217" y="1136024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Debate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B28FB20-1ABD-4F7E-ABDF-47EF8129C3BA}"/>
              </a:ext>
            </a:extLst>
          </p:cNvPr>
          <p:cNvSpPr/>
          <p:nvPr/>
        </p:nvSpPr>
        <p:spPr>
          <a:xfrm>
            <a:off x="1742209" y="3240231"/>
            <a:ext cx="2746663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72BA607-180B-489E-9389-ECC5C4AE0114}"/>
              </a:ext>
            </a:extLst>
          </p:cNvPr>
          <p:cNvSpPr/>
          <p:nvPr/>
        </p:nvSpPr>
        <p:spPr>
          <a:xfrm>
            <a:off x="7810502" y="3240231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Project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8C91FF6A-7A80-40BD-ADBF-492950AD6A36}"/>
              </a:ext>
            </a:extLst>
          </p:cNvPr>
          <p:cNvSpPr/>
          <p:nvPr/>
        </p:nvSpPr>
        <p:spPr>
          <a:xfrm>
            <a:off x="4930491" y="2255694"/>
            <a:ext cx="2519789" cy="1205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???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160ED6C5-E08C-4361-8A5E-A982E975176F}"/>
              </a:ext>
            </a:extLst>
          </p:cNvPr>
          <p:cNvCxnSpPr>
            <a:cxnSpLocks/>
          </p:cNvCxnSpPr>
          <p:nvPr/>
        </p:nvCxnSpPr>
        <p:spPr>
          <a:xfrm flipV="1">
            <a:off x="6190384" y="1627043"/>
            <a:ext cx="0" cy="491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34D7964-A308-4A09-B8A8-978AF96FEAB4}"/>
              </a:ext>
            </a:extLst>
          </p:cNvPr>
          <p:cNvCxnSpPr>
            <a:cxnSpLocks/>
          </p:cNvCxnSpPr>
          <p:nvPr/>
        </p:nvCxnSpPr>
        <p:spPr>
          <a:xfrm>
            <a:off x="6211167" y="3654999"/>
            <a:ext cx="0" cy="5567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1FDF165-66B6-4955-92A6-F514B989C067}"/>
              </a:ext>
            </a:extLst>
          </p:cNvPr>
          <p:cNvCxnSpPr>
            <a:cxnSpLocks/>
          </p:cNvCxnSpPr>
          <p:nvPr/>
        </p:nvCxnSpPr>
        <p:spPr>
          <a:xfrm>
            <a:off x="7243768" y="3552392"/>
            <a:ext cx="475813" cy="3398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94E31242-2EE4-437E-8A66-E16ECF995843}"/>
              </a:ext>
            </a:extLst>
          </p:cNvPr>
          <p:cNvCxnSpPr>
            <a:cxnSpLocks/>
          </p:cNvCxnSpPr>
          <p:nvPr/>
        </p:nvCxnSpPr>
        <p:spPr>
          <a:xfrm flipH="1">
            <a:off x="4603488" y="3538759"/>
            <a:ext cx="504616" cy="367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599632BC-F2A4-4F4B-B6C3-9139BE3FC9C3}"/>
              </a:ext>
            </a:extLst>
          </p:cNvPr>
          <p:cNvCxnSpPr>
            <a:cxnSpLocks/>
          </p:cNvCxnSpPr>
          <p:nvPr/>
        </p:nvCxnSpPr>
        <p:spPr>
          <a:xfrm flipH="1" flipV="1">
            <a:off x="4702753" y="1965779"/>
            <a:ext cx="483186" cy="2196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720429FA-BD62-406C-999F-3788402C0B26}"/>
              </a:ext>
            </a:extLst>
          </p:cNvPr>
          <p:cNvCxnSpPr>
            <a:cxnSpLocks/>
          </p:cNvCxnSpPr>
          <p:nvPr/>
        </p:nvCxnSpPr>
        <p:spPr>
          <a:xfrm flipV="1">
            <a:off x="7184440" y="1944731"/>
            <a:ext cx="521274" cy="24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9541D5-1678-4B05-B241-D1B7EB004398}"/>
              </a:ext>
            </a:extLst>
          </p:cNvPr>
          <p:cNvSpPr txBox="1"/>
          <p:nvPr/>
        </p:nvSpPr>
        <p:spPr>
          <a:xfrm>
            <a:off x="5142739" y="2394901"/>
            <a:ext cx="212018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LEARNING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40722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47604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34087"/>
              </p:ext>
            </p:extLst>
          </p:nvPr>
        </p:nvGraphicFramePr>
        <p:xfrm>
          <a:off x="1411704" y="770269"/>
          <a:ext cx="9657348" cy="522947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19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9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19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706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Vocabulary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 err="1"/>
                        <a:t>Groupwork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/ˈ</a:t>
                      </a:r>
                      <a:r>
                        <a:rPr lang="en-US" sz="2800" dirty="0" err="1"/>
                        <a:t>ɡruːp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wɜːk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Làm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việc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theo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nhóm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 err="1"/>
                        <a:t>Pairwork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/</a:t>
                      </a:r>
                      <a:r>
                        <a:rPr lang="en-US" sz="2800" dirty="0" err="1"/>
                        <a:t>peə</a:t>
                      </a:r>
                      <a:r>
                        <a:rPr lang="en-US" sz="2800" dirty="0"/>
                        <a:t>(r)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dirty="0" err="1"/>
                        <a:t>wɜːk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Làm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việc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theo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đôi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/ˌ</a:t>
                      </a:r>
                      <a:r>
                        <a:rPr lang="en-US" sz="2800" dirty="0" err="1"/>
                        <a:t>preznˈteɪʃn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Bài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thuyết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trình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Debate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/</a:t>
                      </a:r>
                      <a:r>
                        <a:rPr lang="en-US" sz="2800" dirty="0" err="1"/>
                        <a:t>dɪˈbeɪt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Tranh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luận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prɒdʒekt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Dự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án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Experiment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ɪkˈsperɪmənt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Thí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nghiệm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xmlns="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181054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99452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57473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625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4088238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79685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07D56F-5665-486F-9B52-13CD429D84F2}"/>
              </a:ext>
            </a:extLst>
          </p:cNvPr>
          <p:cNvSpPr txBox="1"/>
          <p:nvPr/>
        </p:nvSpPr>
        <p:spPr>
          <a:xfrm>
            <a:off x="1870402" y="1005101"/>
            <a:ext cx="845119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***Vocabulary game: WHO IS FASTER?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016291-7D1B-4CA5-86A7-374F262868C2}"/>
              </a:ext>
            </a:extLst>
          </p:cNvPr>
          <p:cNvSpPr txBox="1"/>
          <p:nvPr/>
        </p:nvSpPr>
        <p:spPr>
          <a:xfrm>
            <a:off x="2108771" y="3840377"/>
            <a:ext cx="231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F26532"/>
                </a:solidFill>
              </a:rPr>
              <a:t>Example</a:t>
            </a:r>
            <a:r>
              <a:rPr lang="en-US" sz="2800" b="1" i="1">
                <a:solidFill>
                  <a:srgbClr val="F26532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4DC4A0-2663-417F-A0A6-89FB9DAA1102}"/>
              </a:ext>
            </a:extLst>
          </p:cNvPr>
          <p:cNvSpPr txBox="1"/>
          <p:nvPr/>
        </p:nvSpPr>
        <p:spPr>
          <a:xfrm>
            <a:off x="1584101" y="1778275"/>
            <a:ext cx="9439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Team A </a:t>
            </a:r>
            <a:r>
              <a:rPr lang="en-US" sz="24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&amp;</a:t>
            </a:r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B: 6 verbs </a:t>
            </a:r>
          </a:p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- 6 phrases on the board</a:t>
            </a:r>
          </a:p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Each team: go to the board, stick your cards to form a correct phrase.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0201AF-7115-46FC-8590-5E7E115D610C}"/>
              </a:ext>
            </a:extLst>
          </p:cNvPr>
          <p:cNvSpPr/>
          <p:nvPr/>
        </p:nvSpPr>
        <p:spPr>
          <a:xfrm>
            <a:off x="3111615" y="4412762"/>
            <a:ext cx="6488723" cy="21251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52F10D9-86EE-457B-BCF9-92D89A6974C2}"/>
              </a:ext>
            </a:extLst>
          </p:cNvPr>
          <p:cNvSpPr/>
          <p:nvPr/>
        </p:nvSpPr>
        <p:spPr>
          <a:xfrm>
            <a:off x="4017222" y="4745691"/>
            <a:ext cx="2431472" cy="6650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wear</a:t>
            </a:r>
            <a:r>
              <a:rPr lang="en-US" sz="3600"/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F92E845-5166-43B7-8205-31FC5CED6FDD}"/>
              </a:ext>
            </a:extLst>
          </p:cNvPr>
          <p:cNvSpPr/>
          <p:nvPr/>
        </p:nvSpPr>
        <p:spPr>
          <a:xfrm>
            <a:off x="6448694" y="5187882"/>
            <a:ext cx="2431472" cy="665019"/>
          </a:xfrm>
          <a:prstGeom prst="rect">
            <a:avLst/>
          </a:prstGeom>
          <a:solidFill>
            <a:srgbClr val="A0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 mask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F9CA36-FC2B-4B63-895E-4AEBFC009E9F}"/>
              </a:ext>
            </a:extLst>
          </p:cNvPr>
          <p:cNvSpPr/>
          <p:nvPr/>
        </p:nvSpPr>
        <p:spPr>
          <a:xfrm>
            <a:off x="4017222" y="5569556"/>
            <a:ext cx="2431472" cy="6650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wear</a:t>
            </a:r>
            <a:r>
              <a:rPr lang="en-US" sz="360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575A46-AE89-43A4-8A02-991B55946E92}"/>
              </a:ext>
            </a:extLst>
          </p:cNvPr>
          <p:cNvSpPr txBox="1"/>
          <p:nvPr/>
        </p:nvSpPr>
        <p:spPr>
          <a:xfrm>
            <a:off x="4017222" y="4696526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6713DD-DA48-4CD5-A4F7-48987F74ACA1}"/>
              </a:ext>
            </a:extLst>
          </p:cNvPr>
          <p:cNvSpPr txBox="1"/>
          <p:nvPr/>
        </p:nvSpPr>
        <p:spPr>
          <a:xfrm>
            <a:off x="4017222" y="5520391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6296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2" grpId="0" animBg="1"/>
      <p:bldP spid="4" grpId="0" animBg="1"/>
      <p:bldP spid="11" grpId="0" animBg="1"/>
      <p:bldP spid="10" grpId="0" animBg="1"/>
      <p:bldP spid="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3291</TotalTime>
  <Words>3644</Words>
  <Application>Microsoft Office PowerPoint</Application>
  <PresentationFormat>Widescreen</PresentationFormat>
  <Paragraphs>415</Paragraphs>
  <Slides>37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Adobe Gothic Std B</vt:lpstr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Administrator</cp:lastModifiedBy>
  <cp:revision>175</cp:revision>
  <dcterms:created xsi:type="dcterms:W3CDTF">2020-12-09T02:04:09Z</dcterms:created>
  <dcterms:modified xsi:type="dcterms:W3CDTF">2025-05-15T06:56:24Z</dcterms:modified>
  <cp:category>9Slide.vn</cp:category>
</cp:coreProperties>
</file>