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1040" r:id="rId2"/>
    <p:sldId id="808" r:id="rId3"/>
    <p:sldId id="1010" r:id="rId4"/>
    <p:sldId id="1011" r:id="rId5"/>
    <p:sldId id="1012" r:id="rId6"/>
    <p:sldId id="1013" r:id="rId7"/>
    <p:sldId id="1014" r:id="rId8"/>
    <p:sldId id="1015" r:id="rId9"/>
    <p:sldId id="1016" r:id="rId10"/>
    <p:sldId id="1017" r:id="rId11"/>
    <p:sldId id="1018" r:id="rId12"/>
    <p:sldId id="1019" r:id="rId13"/>
    <p:sldId id="1020" r:id="rId14"/>
    <p:sldId id="1021" r:id="rId15"/>
    <p:sldId id="1022" r:id="rId16"/>
    <p:sldId id="1023" r:id="rId17"/>
    <p:sldId id="1024" r:id="rId18"/>
    <p:sldId id="1025" r:id="rId19"/>
    <p:sldId id="1026" r:id="rId20"/>
    <p:sldId id="1027" r:id="rId21"/>
    <p:sldId id="1041" r:id="rId22"/>
    <p:sldId id="723" r:id="rId2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1040"/>
            <p14:sldId id="808"/>
            <p14:sldId id="1010"/>
            <p14:sldId id="1011"/>
            <p14:sldId id="1012"/>
            <p14:sldId id="1013"/>
            <p14:sldId id="1014"/>
            <p14:sldId id="1015"/>
            <p14:sldId id="1016"/>
            <p14:sldId id="1017"/>
            <p14:sldId id="1018"/>
            <p14:sldId id="1019"/>
            <p14:sldId id="1020"/>
            <p14:sldId id="1021"/>
            <p14:sldId id="1022"/>
            <p14:sldId id="1023"/>
            <p14:sldId id="1024"/>
            <p14:sldId id="1025"/>
            <p14:sldId id="1026"/>
            <p14:sldId id="1027"/>
            <p14:sldId id="1041"/>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5997"/>
    <a:srgbClr val="0F3D13"/>
    <a:srgbClr val="1D5E75"/>
    <a:srgbClr val="FDEDD3"/>
    <a:srgbClr val="FEF5E6"/>
    <a:srgbClr val="FDEED3"/>
    <a:srgbClr val="FBE99F"/>
    <a:srgbClr val="E3E6E2"/>
    <a:srgbClr val="FEF6F0"/>
    <a:srgbClr val="D3D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71" d="100"/>
          <a:sy n="71" d="100"/>
        </p:scale>
        <p:origin x="-714" y="-7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33.wmf"/><Relationship Id="rId4"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5" Type="http://schemas.openxmlformats.org/officeDocument/2006/relationships/image" Target="../media/image41.wmf"/><Relationship Id="rId4"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5/9/2025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5/9/2025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5/9/2025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5/9/2025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5/9/2025</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9.xml"/><Relationship Id="rId7" Type="http://schemas.openxmlformats.org/officeDocument/2006/relationships/image" Target="../media/image15.wmf"/><Relationship Id="rId12"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7.wmf"/><Relationship Id="rId5" Type="http://schemas.openxmlformats.org/officeDocument/2006/relationships/image" Target="../media/image11.png"/><Relationship Id="rId10" Type="http://schemas.openxmlformats.org/officeDocument/2006/relationships/oleObject" Target="../embeddings/oleObject3.bin"/><Relationship Id="rId4" Type="http://schemas.openxmlformats.org/officeDocument/2006/relationships/image" Target="../media/image10.png"/><Relationship Id="rId9"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6.bin"/><Relationship Id="rId18" Type="http://schemas.openxmlformats.org/officeDocument/2006/relationships/image" Target="../media/image33.wmf"/><Relationship Id="rId3" Type="http://schemas.openxmlformats.org/officeDocument/2006/relationships/notesSlide" Target="../notesSlides/notesSlide15.xml"/><Relationship Id="rId7" Type="http://schemas.openxmlformats.org/officeDocument/2006/relationships/image" Target="../media/image102.png"/><Relationship Id="rId12" Type="http://schemas.openxmlformats.org/officeDocument/2006/relationships/image" Target="../media/image30.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32.wmf"/><Relationship Id="rId1" Type="http://schemas.openxmlformats.org/officeDocument/2006/relationships/vmlDrawing" Target="../drawings/vmlDrawing2.vml"/><Relationship Id="rId6" Type="http://schemas.openxmlformats.org/officeDocument/2006/relationships/image" Target="../media/image35.png"/><Relationship Id="rId11" Type="http://schemas.openxmlformats.org/officeDocument/2006/relationships/oleObject" Target="../embeddings/oleObject5.bin"/><Relationship Id="rId5" Type="http://schemas.openxmlformats.org/officeDocument/2006/relationships/image" Target="../media/image34.png"/><Relationship Id="rId15" Type="http://schemas.openxmlformats.org/officeDocument/2006/relationships/oleObject" Target="../embeddings/oleObject7.bin"/><Relationship Id="rId10" Type="http://schemas.openxmlformats.org/officeDocument/2006/relationships/image" Target="../media/image36.emf"/><Relationship Id="rId4" Type="http://schemas.openxmlformats.org/officeDocument/2006/relationships/image" Target="../media/image6.png"/><Relationship Id="rId9" Type="http://schemas.openxmlformats.org/officeDocument/2006/relationships/image" Target="../media/image29.wmf"/><Relationship Id="rId14" Type="http://schemas.openxmlformats.org/officeDocument/2006/relationships/image" Target="../media/image31.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40.wmf"/><Relationship Id="rId3" Type="http://schemas.openxmlformats.org/officeDocument/2006/relationships/notesSlide" Target="../notesSlides/notesSlide16.xml"/><Relationship Id="rId7" Type="http://schemas.openxmlformats.org/officeDocument/2006/relationships/image" Target="../media/image36.emf"/><Relationship Id="rId12" Type="http://schemas.openxmlformats.org/officeDocument/2006/relationships/oleObject" Target="../embeddings/oleObject12.bin"/><Relationship Id="rId17" Type="http://schemas.openxmlformats.org/officeDocument/2006/relationships/image" Target="../media/image35.png"/><Relationship Id="rId2" Type="http://schemas.openxmlformats.org/officeDocument/2006/relationships/slideLayout" Target="../slideLayouts/slideLayout2.xml"/><Relationship Id="rId16" Type="http://schemas.openxmlformats.org/officeDocument/2006/relationships/image" Target="../media/image34.png"/><Relationship Id="rId1" Type="http://schemas.openxmlformats.org/officeDocument/2006/relationships/vmlDrawing" Target="../drawings/vmlDrawing3.vml"/><Relationship Id="rId6" Type="http://schemas.openxmlformats.org/officeDocument/2006/relationships/image" Target="../media/image37.wmf"/><Relationship Id="rId11" Type="http://schemas.openxmlformats.org/officeDocument/2006/relationships/image" Target="../media/image39.wmf"/><Relationship Id="rId5" Type="http://schemas.openxmlformats.org/officeDocument/2006/relationships/oleObject" Target="../embeddings/oleObject9.bin"/><Relationship Id="rId15" Type="http://schemas.openxmlformats.org/officeDocument/2006/relationships/image" Target="../media/image41.wmf"/><Relationship Id="rId10" Type="http://schemas.openxmlformats.org/officeDocument/2006/relationships/oleObject" Target="../embeddings/oleObject11.bin"/><Relationship Id="rId4" Type="http://schemas.openxmlformats.org/officeDocument/2006/relationships/image" Target="../media/image10.png"/><Relationship Id="rId9" Type="http://schemas.openxmlformats.org/officeDocument/2006/relationships/image" Target="../media/image38.wmf"/><Relationship Id="rId1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7.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0.png"/><Relationship Id="rId9" Type="http://schemas.openxmlformats.org/officeDocument/2006/relationships/image" Target="../media/image42.wmf"/></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oleObject" Target="../embeddings/oleObject17.bin"/><Relationship Id="rId18" Type="http://schemas.openxmlformats.org/officeDocument/2006/relationships/image" Target="../media/image120.png"/><Relationship Id="rId3" Type="http://schemas.openxmlformats.org/officeDocument/2006/relationships/notesSlide" Target="../notesSlides/notesSlide19.xml"/><Relationship Id="rId7" Type="http://schemas.openxmlformats.org/officeDocument/2006/relationships/image" Target="../media/image53.png"/><Relationship Id="rId12"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2.png"/><Relationship Id="rId11" Type="http://schemas.openxmlformats.org/officeDocument/2006/relationships/oleObject" Target="../embeddings/oleObject16.bin"/><Relationship Id="rId5" Type="http://schemas.openxmlformats.org/officeDocument/2006/relationships/image" Target="../media/image51.emf"/><Relationship Id="rId10" Type="http://schemas.openxmlformats.org/officeDocument/2006/relationships/image" Target="../media/image48.wmf"/><Relationship Id="rId19"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oleObject" Target="../embeddings/oleObject15.bin"/><Relationship Id="rId14" Type="http://schemas.openxmlformats.org/officeDocument/2006/relationships/image" Target="../media/image50.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2" y="533400"/>
            <a:ext cx="9729662" cy="1626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1446212" y="2160334"/>
            <a:ext cx="9356039" cy="1402773"/>
            <a:chOff x="1446212" y="2160334"/>
            <a:chExt cx="9356039" cy="1402773"/>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212" y="2160334"/>
              <a:ext cx="1336386" cy="140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2858797" y="2271164"/>
              <a:ext cx="7943454" cy="885831"/>
              <a:chOff x="2858797" y="2271164"/>
              <a:chExt cx="7943454" cy="885831"/>
            </a:xfrm>
          </p:grpSpPr>
          <p:sp>
            <p:nvSpPr>
              <p:cNvPr id="5" name="Rounded Rectangle 4"/>
              <p:cNvSpPr/>
              <p:nvPr/>
            </p:nvSpPr>
            <p:spPr>
              <a:xfrm>
                <a:off x="2858797" y="2271164"/>
                <a:ext cx="7943453" cy="885831"/>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831" r="4342" b="23595"/>
              <a:stretch/>
            </p:blipFill>
            <p:spPr bwMode="auto">
              <a:xfrm>
                <a:off x="2970212" y="2439820"/>
                <a:ext cx="6705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506851" y="2286000"/>
                <a:ext cx="1295400" cy="769441"/>
              </a:xfrm>
              <a:prstGeom prst="rect">
                <a:avLst/>
              </a:prstGeom>
              <a:noFill/>
            </p:spPr>
            <p:txBody>
              <a:bodyPr wrap="square" rtlCol="0">
                <a:spAutoFit/>
              </a:bodyPr>
              <a:lstStyle/>
              <a:p>
                <a:r>
                  <a:rPr lang="en-US" sz="4400" b="1" dirty="0" smtClean="0">
                    <a:solidFill>
                      <a:schemeClr val="tx2">
                        <a:lumMod val="75000"/>
                      </a:schemeClr>
                    </a:solidFill>
                    <a:latin typeface="Times New Roman" pitchFamily="18" charset="0"/>
                    <a:cs typeface="Times New Roman" pitchFamily="18" charset="0"/>
                  </a:rPr>
                  <a:t>(t.t)</a:t>
                </a:r>
                <a:endParaRPr lang="en-US" sz="4400" b="1" dirty="0">
                  <a:solidFill>
                    <a:schemeClr val="tx2">
                      <a:lumMod val="75000"/>
                    </a:schemeClr>
                  </a:solidFill>
                  <a:latin typeface="Times New Roman" pitchFamily="18" charset="0"/>
                  <a:cs typeface="Times New Roman" pitchFamily="18" charset="0"/>
                </a:endParaRPr>
              </a:p>
            </p:txBody>
          </p:sp>
        </p:grpSp>
      </p:grpSp>
      <p:grpSp>
        <p:nvGrpSpPr>
          <p:cNvPr id="12" name="Group 11"/>
          <p:cNvGrpSpPr/>
          <p:nvPr/>
        </p:nvGrpSpPr>
        <p:grpSpPr>
          <a:xfrm>
            <a:off x="5298539" y="3202215"/>
            <a:ext cx="2537920" cy="885831"/>
            <a:chOff x="5309092" y="3586937"/>
            <a:chExt cx="2537920" cy="885831"/>
          </a:xfrm>
        </p:grpSpPr>
        <p:sp>
          <p:nvSpPr>
            <p:cNvPr id="10" name="Rounded Rectangle 9"/>
            <p:cNvSpPr/>
            <p:nvPr/>
          </p:nvSpPr>
          <p:spPr>
            <a:xfrm>
              <a:off x="5309092" y="3586937"/>
              <a:ext cx="2537920" cy="885831"/>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561012" y="3645131"/>
              <a:ext cx="2057400" cy="769441"/>
            </a:xfrm>
            <a:prstGeom prst="rect">
              <a:avLst/>
            </a:prstGeom>
            <a:noFill/>
          </p:spPr>
          <p:txBody>
            <a:bodyPr wrap="square" rtlCol="0">
              <a:spAutoFit/>
            </a:bodyPr>
            <a:lstStyle/>
            <a:p>
              <a:r>
                <a:rPr lang="en-US" sz="4400" b="1" dirty="0" smtClean="0">
                  <a:solidFill>
                    <a:schemeClr val="tx2">
                      <a:lumMod val="75000"/>
                    </a:schemeClr>
                  </a:solidFill>
                  <a:latin typeface="Times New Roman" pitchFamily="18" charset="0"/>
                  <a:cs typeface="Times New Roman" pitchFamily="18" charset="0"/>
                </a:rPr>
                <a:t>(</a:t>
              </a:r>
              <a:r>
                <a:rPr lang="en-US" sz="4400" b="1" dirty="0" err="1" smtClean="0">
                  <a:solidFill>
                    <a:schemeClr val="tx2">
                      <a:lumMod val="75000"/>
                    </a:schemeClr>
                  </a:solidFill>
                  <a:latin typeface="Times New Roman" pitchFamily="18" charset="0"/>
                  <a:cs typeface="Times New Roman" pitchFamily="18" charset="0"/>
                </a:rPr>
                <a:t>tiết</a:t>
              </a:r>
              <a:r>
                <a:rPr lang="en-US" sz="4400" b="1" dirty="0" smtClean="0">
                  <a:solidFill>
                    <a:schemeClr val="tx2">
                      <a:lumMod val="75000"/>
                    </a:schemeClr>
                  </a:solidFill>
                  <a:latin typeface="Times New Roman" pitchFamily="18" charset="0"/>
                  <a:cs typeface="Times New Roman" pitchFamily="18" charset="0"/>
                </a:rPr>
                <a:t> 72)</a:t>
              </a:r>
              <a:endParaRPr lang="en-US" sz="4400" b="1" dirty="0">
                <a:solidFill>
                  <a:schemeClr val="tx2">
                    <a:lumMod val="75000"/>
                  </a:schemeClr>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97165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2812" y="2286000"/>
            <a:ext cx="1268614"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728019"/>
            <a:ext cx="11658599" cy="1329381"/>
            <a:chOff x="227012" y="728019"/>
            <a:chExt cx="11658599" cy="1329381"/>
          </a:xfrm>
        </p:grpSpPr>
        <p:sp>
          <p:nvSpPr>
            <p:cNvPr id="25" name="Rounded Rectangle 24"/>
            <p:cNvSpPr/>
            <p:nvPr/>
          </p:nvSpPr>
          <p:spPr>
            <a:xfrm>
              <a:off x="1714586" y="728019"/>
              <a:ext cx="10171025" cy="1329381"/>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latin typeface="Times New Roman" pitchFamily="18" charset="0"/>
                <a:cs typeface="Times New Roman" pitchFamily="18" charset="0"/>
              </a:endParaRPr>
            </a:p>
          </p:txBody>
        </p:sp>
        <p:pic>
          <p:nvPicPr>
            <p:cNvPr id="2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2" y="73754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p:nvSpPr>
          <p:spPr>
            <a:xfrm>
              <a:off x="720506" y="1171575"/>
              <a:ext cx="449739"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Times New Roman" pitchFamily="18" charset="0"/>
                  <a:cs typeface="Times New Roman" pitchFamily="18" charset="0"/>
                </a:rPr>
                <a:t>6</a:t>
              </a:r>
              <a:endParaRPr lang="en-US" sz="4400" b="1" spc="67">
                <a:ln w="11430"/>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3" name="TextBox 12"/>
            <p:cNvSpPr txBox="1"/>
            <p:nvPr/>
          </p:nvSpPr>
          <p:spPr>
            <a:xfrm>
              <a:off x="1827212" y="905493"/>
              <a:ext cx="9982200" cy="923307"/>
            </a:xfrm>
            <a:prstGeom prst="rect">
              <a:avLst/>
            </a:prstGeom>
            <a:noFill/>
          </p:spPr>
          <p:txBody>
            <a:bodyPr wrap="square" lIns="121899" tIns="60949" rIns="121899" bIns="60949" rtlCol="0">
              <a:spAutoFit/>
            </a:bodyPr>
            <a:lstStyle/>
            <a:p>
              <a:pPr algn="just"/>
              <a:r>
                <a:rPr lang="en-US" sz="2600" b="1" smtClean="0">
                  <a:latin typeface="Times New Roman" pitchFamily="18" charset="0"/>
                  <a:cs typeface="Times New Roman" pitchFamily="18" charset="0"/>
                </a:rPr>
                <a:t>Cho hình lập phương ABCD.A’B’C’D’. Chứng minh rằng A’BD là tam giác đều.</a:t>
              </a:r>
              <a:endParaRPr lang="vi-VN" sz="2600" b="1">
                <a:latin typeface="Times New Roman" pitchFamily="18" charset="0"/>
                <a:cs typeface="Times New Roman" pitchFamily="18" charset="0"/>
              </a:endParaRPr>
            </a:p>
          </p:txBody>
        </p:sp>
      </p:grpSp>
      <p:sp>
        <p:nvSpPr>
          <p:cNvPr id="22" name="TextBox 21"/>
          <p:cNvSpPr txBox="1"/>
          <p:nvPr/>
        </p:nvSpPr>
        <p:spPr>
          <a:xfrm>
            <a:off x="303212" y="2687888"/>
            <a:ext cx="8022603" cy="461665"/>
          </a:xfrm>
          <a:prstGeom prst="rect">
            <a:avLst/>
          </a:prstGeom>
          <a:noFill/>
        </p:spPr>
        <p:txBody>
          <a:bodyPr wrap="square" rtlCol="0">
            <a:spAutoFit/>
          </a:bodyPr>
          <a:lstStyle/>
          <a:p>
            <a:pPr marL="342900" indent="-342900" algn="just">
              <a:buFont typeface="Wingdings" pitchFamily="2" charset="2"/>
              <a:buChar char="v"/>
            </a:pPr>
            <a:r>
              <a:rPr lang="en-US" b="1" smtClean="0">
                <a:latin typeface="Times New Roman" pitchFamily="18" charset="0"/>
                <a:cs typeface="Times New Roman" pitchFamily="18" charset="0"/>
              </a:rPr>
              <a:t>Gọi a là độ dài các cạnh của hình lập phương</a:t>
            </a:r>
            <a:endParaRPr lang="en-US" b="1">
              <a:latin typeface="Times New Roman" pitchFamily="18" charset="0"/>
              <a:cs typeface="Times New Roman" pitchFamily="18" charset="0"/>
            </a:endParaRPr>
          </a:p>
        </p:txBody>
      </p:sp>
      <p:sp>
        <p:nvSpPr>
          <p:cNvPr id="27" name="TextBox 26"/>
          <p:cNvSpPr txBox="1"/>
          <p:nvPr/>
        </p:nvSpPr>
        <p:spPr>
          <a:xfrm>
            <a:off x="556128" y="3173104"/>
            <a:ext cx="7900484" cy="461665"/>
          </a:xfrm>
          <a:prstGeom prst="rect">
            <a:avLst/>
          </a:prstGeom>
          <a:noFill/>
        </p:spPr>
        <p:txBody>
          <a:bodyPr wrap="square" rtlCol="0">
            <a:spAutoFit/>
          </a:bodyPr>
          <a:lstStyle/>
          <a:p>
            <a:pPr algn="just"/>
            <a:r>
              <a:rPr lang="en-US" b="1">
                <a:latin typeface="Times New Roman" pitchFamily="18" charset="0"/>
                <a:cs typeface="Times New Roman" pitchFamily="18" charset="0"/>
              </a:rPr>
              <a:t>Do các mặt của hình lập </a:t>
            </a:r>
            <a:r>
              <a:rPr lang="en-US" b="1" smtClean="0">
                <a:latin typeface="Times New Roman" pitchFamily="18" charset="0"/>
                <a:cs typeface="Times New Roman" pitchFamily="18" charset="0"/>
              </a:rPr>
              <a:t>phương là các hình vuông :</a:t>
            </a:r>
            <a:endParaRPr lang="en-US" b="1">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582962235"/>
              </p:ext>
            </p:extLst>
          </p:nvPr>
        </p:nvGraphicFramePr>
        <p:xfrm>
          <a:off x="1508125" y="3634769"/>
          <a:ext cx="3665538" cy="544513"/>
        </p:xfrm>
        <a:graphic>
          <a:graphicData uri="http://schemas.openxmlformats.org/presentationml/2006/ole">
            <mc:AlternateContent xmlns:mc="http://schemas.openxmlformats.org/markup-compatibility/2006">
              <mc:Choice xmlns:v="urn:schemas-microsoft-com:vml" Requires="v">
                <p:oleObj spid="_x0000_s59596" name="Equation" r:id="rId6" imgW="1714320" imgH="253800" progId="Equation.DSMT4">
                  <p:embed/>
                </p:oleObj>
              </mc:Choice>
              <mc:Fallback>
                <p:oleObj name="Equation" r:id="rId6" imgW="1714320" imgH="253800" progId="Equation.DSMT4">
                  <p:embed/>
                  <p:pic>
                    <p:nvPicPr>
                      <p:cNvPr id="0" name="Object 2"/>
                      <p:cNvPicPr>
                        <a:picLocks noChangeAspect="1" noChangeArrowheads="1"/>
                      </p:cNvPicPr>
                      <p:nvPr/>
                    </p:nvPicPr>
                    <p:blipFill>
                      <a:blip r:embed="rId7"/>
                      <a:srcRect/>
                      <a:stretch>
                        <a:fillRect/>
                      </a:stretch>
                    </p:blipFill>
                    <p:spPr bwMode="auto">
                      <a:xfrm>
                        <a:off x="1508125" y="3634769"/>
                        <a:ext cx="3665538"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497688101"/>
              </p:ext>
            </p:extLst>
          </p:nvPr>
        </p:nvGraphicFramePr>
        <p:xfrm>
          <a:off x="1508125" y="4234354"/>
          <a:ext cx="3475037" cy="544512"/>
        </p:xfrm>
        <a:graphic>
          <a:graphicData uri="http://schemas.openxmlformats.org/presentationml/2006/ole">
            <mc:AlternateContent xmlns:mc="http://schemas.openxmlformats.org/markup-compatibility/2006">
              <mc:Choice xmlns:v="urn:schemas-microsoft-com:vml" Requires="v">
                <p:oleObj spid="_x0000_s59597" name="Equation" r:id="rId8" imgW="1625400" imgH="253800" progId="Equation.DSMT4">
                  <p:embed/>
                </p:oleObj>
              </mc:Choice>
              <mc:Fallback>
                <p:oleObj name="Equation" r:id="rId8" imgW="1625400" imgH="253800" progId="Equation.DSMT4">
                  <p:embed/>
                  <p:pic>
                    <p:nvPicPr>
                      <p:cNvPr id="0" name=""/>
                      <p:cNvPicPr>
                        <a:picLocks noChangeAspect="1" noChangeArrowheads="1"/>
                      </p:cNvPicPr>
                      <p:nvPr/>
                    </p:nvPicPr>
                    <p:blipFill>
                      <a:blip r:embed="rId9"/>
                      <a:srcRect/>
                      <a:stretch>
                        <a:fillRect/>
                      </a:stretch>
                    </p:blipFill>
                    <p:spPr bwMode="auto">
                      <a:xfrm>
                        <a:off x="1508125" y="4234354"/>
                        <a:ext cx="347503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462584049"/>
              </p:ext>
            </p:extLst>
          </p:nvPr>
        </p:nvGraphicFramePr>
        <p:xfrm>
          <a:off x="1508125" y="4833938"/>
          <a:ext cx="3582988" cy="542925"/>
        </p:xfrm>
        <a:graphic>
          <a:graphicData uri="http://schemas.openxmlformats.org/presentationml/2006/ole">
            <mc:AlternateContent xmlns:mc="http://schemas.openxmlformats.org/markup-compatibility/2006">
              <mc:Choice xmlns:v="urn:schemas-microsoft-com:vml" Requires="v">
                <p:oleObj spid="_x0000_s59598" name="Equation" r:id="rId10" imgW="1676160" imgH="253800" progId="Equation.DSMT4">
                  <p:embed/>
                </p:oleObj>
              </mc:Choice>
              <mc:Fallback>
                <p:oleObj name="Equation" r:id="rId10" imgW="1676160" imgH="253800" progId="Equation.DSMT4">
                  <p:embed/>
                  <p:pic>
                    <p:nvPicPr>
                      <p:cNvPr id="0" name=""/>
                      <p:cNvPicPr>
                        <a:picLocks noChangeAspect="1" noChangeArrowheads="1"/>
                      </p:cNvPicPr>
                      <p:nvPr/>
                    </p:nvPicPr>
                    <p:blipFill>
                      <a:blip r:embed="rId11"/>
                      <a:srcRect/>
                      <a:stretch>
                        <a:fillRect/>
                      </a:stretch>
                    </p:blipFill>
                    <p:spPr bwMode="auto">
                      <a:xfrm>
                        <a:off x="1508125" y="4833938"/>
                        <a:ext cx="35829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478136" y="5443954"/>
            <a:ext cx="8511876" cy="461665"/>
          </a:xfrm>
          <a:prstGeom prst="rect">
            <a:avLst/>
          </a:prstGeom>
          <a:noFill/>
        </p:spPr>
        <p:txBody>
          <a:bodyPr wrap="square" rtlCol="0">
            <a:spAutoFit/>
          </a:bodyPr>
          <a:lstStyle/>
          <a:p>
            <a:pPr algn="just"/>
            <a:r>
              <a:rPr lang="en-US" b="1" smtClean="0">
                <a:latin typeface="Times New Roman" pitchFamily="18" charset="0"/>
                <a:cs typeface="Times New Roman" pitchFamily="18" charset="0"/>
              </a:rPr>
              <a:t>Tam giác A’BD có 3 cạnh bằng nhau nên tam giác đều</a:t>
            </a:r>
            <a:endParaRPr lang="en-US" b="1">
              <a:latin typeface="Times New Roman" pitchFamily="18" charset="0"/>
              <a:cs typeface="Times New Roman" pitchFamily="18" charset="0"/>
            </a:endParaRPr>
          </a:p>
        </p:txBody>
      </p:sp>
      <p:grpSp>
        <p:nvGrpSpPr>
          <p:cNvPr id="6" name="Group 5"/>
          <p:cNvGrpSpPr/>
          <p:nvPr/>
        </p:nvGrpSpPr>
        <p:grpSpPr>
          <a:xfrm>
            <a:off x="8455225" y="2286000"/>
            <a:ext cx="3495675" cy="3286958"/>
            <a:chOff x="8455225" y="2286000"/>
            <a:chExt cx="3495675" cy="3286958"/>
          </a:xfrm>
        </p:grpSpPr>
        <p:sp>
          <p:nvSpPr>
            <p:cNvPr id="16" name="TextBox 15"/>
            <p:cNvSpPr txBox="1"/>
            <p:nvPr/>
          </p:nvSpPr>
          <p:spPr>
            <a:xfrm>
              <a:off x="9447212" y="5234404"/>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Times New Roman" pitchFamily="18" charset="0"/>
                  <a:cs typeface="Times New Roman" pitchFamily="18" charset="0"/>
                </a:rPr>
                <a:t>Hình 7.64</a:t>
              </a:r>
              <a:endParaRPr lang="en-US" sz="1600" b="1">
                <a:solidFill>
                  <a:schemeClr val="accent6">
                    <a:lumMod val="75000"/>
                  </a:schemeClr>
                </a:solidFill>
                <a:latin typeface="Times New Roman" pitchFamily="18" charset="0"/>
                <a:cs typeface="Times New Roman" pitchFamily="18" charset="0"/>
              </a:endParaRPr>
            </a:p>
          </p:txBody>
        </p:sp>
        <p:pic>
          <p:nvPicPr>
            <p:cNvPr id="59400"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55225" y="2286000"/>
              <a:ext cx="349567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203406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1412" y="33528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50812" y="28575"/>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latin typeface="Times New Roman" pitchFamily="18" charset="0"/>
              <a:cs typeface="Times New Roman" pitchFamily="18" charset="0"/>
            </a:endParaRPr>
          </a:p>
        </p:txBody>
      </p:sp>
      <p:sp>
        <p:nvSpPr>
          <p:cNvPr id="14" name="Rounded Rectangle 13"/>
          <p:cNvSpPr/>
          <p:nvPr/>
        </p:nvSpPr>
        <p:spPr>
          <a:xfrm>
            <a:off x="1979613" y="152401"/>
            <a:ext cx="9953730" cy="1676400"/>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Times New Roman" pitchFamily="18" charset="0"/>
              <a:cs typeface="Times New Roman" pitchFamily="18" charset="0"/>
            </a:endParaRPr>
          </a:p>
        </p:txBody>
      </p:sp>
      <p:sp>
        <p:nvSpPr>
          <p:cNvPr id="16" name="TextBox 15"/>
          <p:cNvSpPr txBox="1"/>
          <p:nvPr/>
        </p:nvSpPr>
        <p:spPr>
          <a:xfrm>
            <a:off x="2055812" y="228384"/>
            <a:ext cx="9725130" cy="1600416"/>
          </a:xfrm>
          <a:prstGeom prst="rect">
            <a:avLst/>
          </a:prstGeom>
          <a:noFill/>
        </p:spPr>
        <p:txBody>
          <a:bodyPr wrap="square" lIns="121899" tIns="60949" rIns="121899" bIns="60949" rtlCol="0">
            <a:spAutoFit/>
          </a:bodyPr>
          <a:lstStyle/>
          <a:p>
            <a:pPr algn="just"/>
            <a:r>
              <a:rPr lang="vi-VN" b="1">
                <a:latin typeface="Times New Roman" pitchFamily="18" charset="0"/>
                <a:cs typeface="Times New Roman" pitchFamily="18" charset="0"/>
              </a:rPr>
              <a:t>Từ một tấm tôn hình chữ nhật, tại 4 góc bác Hùng cắt bỏ đi 4 hình vuông có cũng kích thước và sau đó hàn gắn các mép tại các góc như Hình 7.65. Giải thích vì sao bằng cách đó, bác Hùng nhận được chiếc thùng không nắp có dạng hình hộp chữ nhật</a:t>
            </a:r>
            <a:r>
              <a:rPr lang="vi-VN" b="1" smtClean="0">
                <a:latin typeface="Times New Roman" pitchFamily="18" charset="0"/>
                <a:cs typeface="Times New Roman" pitchFamily="18" charset="0"/>
              </a:rPr>
              <a:t>.</a:t>
            </a:r>
            <a:endParaRPr lang="vi-VN" b="1">
              <a:latin typeface="Times New Roman" pitchFamily="18" charset="0"/>
              <a:cs typeface="Times New Roman" pitchFamily="18"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37" y="111026"/>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682" y="299912"/>
            <a:ext cx="1369451" cy="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836612" y="3657600"/>
            <a:ext cx="10593404" cy="1200329"/>
          </a:xfrm>
          <a:prstGeom prst="rect">
            <a:avLst/>
          </a:prstGeom>
          <a:noFill/>
        </p:spPr>
        <p:txBody>
          <a:bodyPr wrap="square" rtlCol="0">
            <a:spAutoFit/>
          </a:bodyPr>
          <a:lstStyle/>
          <a:p>
            <a:pPr algn="just"/>
            <a:r>
              <a:rPr lang="vi-VN" b="1">
                <a:latin typeface="Times New Roman" pitchFamily="18" charset="0"/>
                <a:cs typeface="Times New Roman" pitchFamily="18" charset="0"/>
              </a:rPr>
              <a:t>Do các hình vuông được cắt ra từ tấm tôn góc ban đầu có kích thước giống nhau, do đó khi ghép các mép lại với nhau, ta sẽ có được đường biên của chiếc hộp chữ nhật. </a:t>
            </a:r>
          </a:p>
        </p:txBody>
      </p:sp>
      <p:sp>
        <p:nvSpPr>
          <p:cNvPr id="22" name="Rectangle 21"/>
          <p:cNvSpPr/>
          <p:nvPr/>
        </p:nvSpPr>
        <p:spPr>
          <a:xfrm>
            <a:off x="707455" y="685800"/>
            <a:ext cx="50103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2</a:t>
            </a:r>
            <a:endParaRPr lang="en-US" sz="4800" b="1" spc="67" dirty="0">
              <a:ln w="11430"/>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nvGrpSpPr>
          <p:cNvPr id="3" name="Group 2"/>
          <p:cNvGrpSpPr/>
          <p:nvPr/>
        </p:nvGrpSpPr>
        <p:grpSpPr>
          <a:xfrm>
            <a:off x="3586162" y="1905000"/>
            <a:ext cx="6742112" cy="1398427"/>
            <a:chOff x="3586162" y="1905000"/>
            <a:chExt cx="6742112" cy="1398427"/>
          </a:xfrm>
        </p:grpSpPr>
        <p:sp>
          <p:nvSpPr>
            <p:cNvPr id="12" name="TextBox 11"/>
            <p:cNvSpPr txBox="1"/>
            <p:nvPr/>
          </p:nvSpPr>
          <p:spPr>
            <a:xfrm>
              <a:off x="6323012" y="2964873"/>
              <a:ext cx="1457325" cy="338554"/>
            </a:xfrm>
            <a:prstGeom prst="rect">
              <a:avLst/>
            </a:prstGeom>
            <a:noFill/>
          </p:spPr>
          <p:txBody>
            <a:bodyPr wrap="square" rtlCol="0">
              <a:spAutoFit/>
            </a:bodyPr>
            <a:lstStyle/>
            <a:p>
              <a:pPr algn="just"/>
              <a:r>
                <a:rPr lang="en-US" sz="1600" b="1" smtClean="0">
                  <a:solidFill>
                    <a:schemeClr val="accent6">
                      <a:lumMod val="75000"/>
                    </a:schemeClr>
                  </a:solidFill>
                  <a:latin typeface="Times New Roman" pitchFamily="18" charset="0"/>
                  <a:cs typeface="Times New Roman" pitchFamily="18" charset="0"/>
                </a:rPr>
                <a:t>Hình 7.65</a:t>
              </a:r>
              <a:endParaRPr lang="en-US" sz="1600" b="1">
                <a:solidFill>
                  <a:schemeClr val="accent6">
                    <a:lumMod val="75000"/>
                  </a:schemeClr>
                </a:solidFill>
                <a:latin typeface="Times New Roman" pitchFamily="18" charset="0"/>
                <a:cs typeface="Times New Roman" pitchFamily="18" charset="0"/>
              </a:endParaRPr>
            </a:p>
          </p:txBody>
        </p:sp>
        <p:pic>
          <p:nvPicPr>
            <p:cNvPr id="604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6162" y="1905000"/>
              <a:ext cx="6742112"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Box 22"/>
          <p:cNvSpPr txBox="1"/>
          <p:nvPr/>
        </p:nvSpPr>
        <p:spPr>
          <a:xfrm>
            <a:off x="836612" y="4800600"/>
            <a:ext cx="10593404" cy="830997"/>
          </a:xfrm>
          <a:prstGeom prst="rect">
            <a:avLst/>
          </a:prstGeom>
          <a:noFill/>
        </p:spPr>
        <p:txBody>
          <a:bodyPr wrap="square" rtlCol="0">
            <a:spAutoFit/>
          </a:bodyPr>
          <a:lstStyle/>
          <a:p>
            <a:pPr algn="just"/>
            <a:r>
              <a:rPr lang="vi-VN" b="1" smtClean="0">
                <a:latin typeface="Times New Roman" pitchFamily="18" charset="0"/>
                <a:cs typeface="Times New Roman" pitchFamily="18" charset="0"/>
              </a:rPr>
              <a:t>Các </a:t>
            </a:r>
            <a:r>
              <a:rPr lang="vi-VN" b="1">
                <a:latin typeface="Times New Roman" pitchFamily="18" charset="0"/>
                <a:cs typeface="Times New Roman" pitchFamily="18" charset="0"/>
              </a:rPr>
              <a:t>cạnh của hình vuông trùng với các cạnh của hộp chữ nhật, do đó khi các mặt được ghép lại với nhau, chúng sẽ tạo thành các mặt của hộp chữ nhật. </a:t>
            </a:r>
          </a:p>
        </p:txBody>
      </p:sp>
      <p:sp>
        <p:nvSpPr>
          <p:cNvPr id="24" name="TextBox 23"/>
          <p:cNvSpPr txBox="1"/>
          <p:nvPr/>
        </p:nvSpPr>
        <p:spPr>
          <a:xfrm>
            <a:off x="809718" y="5593977"/>
            <a:ext cx="10593404" cy="830997"/>
          </a:xfrm>
          <a:prstGeom prst="rect">
            <a:avLst/>
          </a:prstGeom>
          <a:noFill/>
        </p:spPr>
        <p:txBody>
          <a:bodyPr wrap="square" rtlCol="0">
            <a:spAutoFit/>
          </a:bodyPr>
          <a:lstStyle/>
          <a:p>
            <a:pPr algn="just"/>
            <a:r>
              <a:rPr lang="vi-VN" b="1" dirty="0" smtClean="0">
                <a:latin typeface="Times New Roman" pitchFamily="18" charset="0"/>
                <a:cs typeface="Times New Roman" pitchFamily="18" charset="0"/>
              </a:rPr>
              <a:t>Vì </a:t>
            </a:r>
            <a:r>
              <a:rPr lang="vi-VN" b="1" dirty="0">
                <a:latin typeface="Times New Roman" pitchFamily="18" charset="0"/>
                <a:cs typeface="Times New Roman" pitchFamily="18" charset="0"/>
              </a:rPr>
              <a:t>vậy, bằng cách này, bác Hùng đã tạo ra một chiếc thùng hình hộp chữ nhật từ một tấm tôn hình chữ nhật ban đầu</a:t>
            </a:r>
            <a:r>
              <a:rPr lang="vi-VN" b="1" dirty="0" smtClean="0">
                <a:latin typeface="Times New Roman" pitchFamily="18" charset="0"/>
                <a:cs typeface="Times New Roman" pitchFamily="18" charset="0"/>
              </a:rPr>
              <a:t>.</a:t>
            </a:r>
            <a:endParaRPr lang="vi-VN" b="1" dirty="0">
              <a:latin typeface="Times New Roman" pitchFamily="18" charset="0"/>
              <a:cs typeface="Times New Roman" pitchFamily="18" charset="0"/>
            </a:endParaRPr>
          </a:p>
        </p:txBody>
      </p:sp>
    </p:spTree>
    <p:extLst>
      <p:ext uri="{BB962C8B-B14F-4D97-AF65-F5344CB8AC3E}">
        <p14:creationId xmlns:p14="http://schemas.microsoft.com/office/powerpoint/2010/main" val="8168172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5411" y="260817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68450" y="3014008"/>
            <a:ext cx="7253124" cy="1938992"/>
          </a:xfrm>
          <a:prstGeom prst="rect">
            <a:avLst/>
          </a:prstGeom>
          <a:noFill/>
        </p:spPr>
        <p:txBody>
          <a:bodyPr wrap="square" rtlCol="0">
            <a:spAutoFit/>
          </a:bodyPr>
          <a:lstStyle/>
          <a:p>
            <a:pPr marL="342900" indent="-342900" algn="just">
              <a:buFont typeface="Wingdings" pitchFamily="2" charset="2"/>
              <a:buChar char="v"/>
            </a:pPr>
            <a:r>
              <a:rPr lang="vi-VN" b="1">
                <a:latin typeface="+mj-lt"/>
                <a:cs typeface="Arial" pitchFamily="34" charset="0"/>
              </a:rPr>
              <a:t>Tháp lớn tại Bảo tàng Louvre ở Paris có dạng hình chóp với các cạnh bên bằng nhau nên hình chiếu của đỉnh trên đáy tháp sẽ cách đều 4 đỉnh ở đáy mà đáy là hình vuông do đó hình chiếu của đỉnh là tâm của đáy tháp</a:t>
            </a:r>
            <a:r>
              <a:rPr lang="vi-VN" b="1" smtClean="0">
                <a:latin typeface="+mj-lt"/>
                <a:cs typeface="Arial" pitchFamily="34" charset="0"/>
              </a:rPr>
              <a:t>.</a:t>
            </a:r>
            <a:endParaRPr lang="vi-VN" b="1">
              <a:latin typeface="+mj-lt"/>
              <a:cs typeface="Arial" pitchFamily="34" charset="0"/>
            </a:endParaRPr>
          </a:p>
        </p:txBody>
      </p:sp>
      <p:grpSp>
        <p:nvGrpSpPr>
          <p:cNvPr id="5" name="Group 4"/>
          <p:cNvGrpSpPr/>
          <p:nvPr/>
        </p:nvGrpSpPr>
        <p:grpSpPr>
          <a:xfrm>
            <a:off x="289088" y="761999"/>
            <a:ext cx="11558425" cy="1676401"/>
            <a:chOff x="289088" y="685799"/>
            <a:chExt cx="11558425" cy="1676401"/>
          </a:xfrm>
        </p:grpSpPr>
        <p:sp>
          <p:nvSpPr>
            <p:cNvPr id="17" name="Rounded Rectangle 16"/>
            <p:cNvSpPr/>
            <p:nvPr/>
          </p:nvSpPr>
          <p:spPr>
            <a:xfrm>
              <a:off x="289088" y="685799"/>
              <a:ext cx="11558425" cy="167640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latin typeface="+mj-lt"/>
              </a:endParaRPr>
            </a:p>
          </p:txBody>
        </p:sp>
        <p:sp>
          <p:nvSpPr>
            <p:cNvPr id="18" name="TextBox 17"/>
            <p:cNvSpPr txBox="1"/>
            <p:nvPr/>
          </p:nvSpPr>
          <p:spPr>
            <a:xfrm>
              <a:off x="531812" y="704850"/>
              <a:ext cx="11239500" cy="1600438"/>
            </a:xfrm>
            <a:prstGeom prst="rect">
              <a:avLst/>
            </a:prstGeom>
            <a:noFill/>
          </p:spPr>
          <p:txBody>
            <a:bodyPr wrap="square" rtlCol="0">
              <a:spAutoFit/>
            </a:bodyPr>
            <a:lstStyle/>
            <a:p>
              <a:r>
                <a:rPr lang="en-US" sz="2600" b="1" smtClean="0">
                  <a:latin typeface="+mj-lt"/>
                  <a:cs typeface="Arial" pitchFamily="34" charset="0"/>
                </a:rPr>
                <a:t>	  </a:t>
              </a:r>
              <a:r>
                <a:rPr lang="vi-VN" b="1">
                  <a:latin typeface="+mj-lt"/>
                  <a:cs typeface="Arial" pitchFamily="34" charset="0"/>
                </a:rPr>
                <a:t>Tháp lớn tại Bảo tàng Louvre ở Paris (H.7.66) (với kết cấu kính và kim loại) có dạng hình chóp với đây là hình vuông có cạnh bằng 34 m, các cạnh bên bằng nhau và có độ dài xấp xỉ 32,3 m (theo Wikipedia.org</a:t>
              </a:r>
              <a:r>
                <a:rPr lang="vi-VN" b="1" smtClean="0">
                  <a:latin typeface="+mj-lt"/>
                  <a:cs typeface="Arial" pitchFamily="34" charset="0"/>
                </a:rPr>
                <a:t>).</a:t>
              </a:r>
              <a:endParaRPr lang="en-US" b="1" smtClean="0">
                <a:latin typeface="+mj-lt"/>
                <a:cs typeface="Arial" pitchFamily="34" charset="0"/>
              </a:endParaRPr>
            </a:p>
            <a:p>
              <a:r>
                <a:rPr lang="vi-VN" b="1">
                  <a:latin typeface="+mj-lt"/>
                  <a:cs typeface="Arial" pitchFamily="34" charset="0"/>
                </a:rPr>
                <a:t>Giải thích vì sao hình chiếu của đỉnh trên đây là tâm của đáy tháp</a:t>
              </a:r>
              <a:r>
                <a:rPr lang="vi-VN" sz="2200" b="1" smtClean="0">
                  <a:latin typeface="+mj-lt"/>
                  <a:cs typeface="Arial" pitchFamily="34" charset="0"/>
                </a:rPr>
                <a:t>.</a:t>
              </a:r>
              <a:endParaRPr lang="vi-VN" sz="2200" b="1">
                <a:latin typeface="+mj-lt"/>
                <a:cs typeface="Arial" pitchFamily="34" charset="0"/>
              </a:endParaRPr>
            </a:p>
          </p:txBody>
        </p:sp>
        <p:pic>
          <p:nvPicPr>
            <p:cNvPr id="614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88" y="704850"/>
              <a:ext cx="176672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8083882" y="2528045"/>
            <a:ext cx="3763631" cy="2835658"/>
            <a:chOff x="8083882" y="2528045"/>
            <a:chExt cx="3763631" cy="2835658"/>
          </a:xfrm>
        </p:grpSpPr>
        <p:sp>
          <p:nvSpPr>
            <p:cNvPr id="12" name="TextBox 11"/>
            <p:cNvSpPr txBox="1"/>
            <p:nvPr/>
          </p:nvSpPr>
          <p:spPr>
            <a:xfrm>
              <a:off x="9523412" y="5025149"/>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mj-lt"/>
                  <a:cs typeface="Arial" pitchFamily="34" charset="0"/>
                </a:rPr>
                <a:t>Hình 7.66</a:t>
              </a:r>
              <a:endParaRPr lang="en-US" sz="1600" b="1">
                <a:solidFill>
                  <a:schemeClr val="accent6">
                    <a:lumMod val="75000"/>
                  </a:schemeClr>
                </a:solidFill>
                <a:latin typeface="+mj-lt"/>
                <a:cs typeface="Arial" pitchFamily="34" charset="0"/>
              </a:endParaRPr>
            </a:p>
          </p:txBody>
        </p:sp>
        <p:pic>
          <p:nvPicPr>
            <p:cNvPr id="614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882" y="2528045"/>
              <a:ext cx="3763631" cy="2354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1555781" y="90767"/>
            <a:ext cx="9263031" cy="584775"/>
            <a:chOff x="1555781" y="90767"/>
            <a:chExt cx="9263031" cy="584775"/>
          </a:xfrm>
        </p:grpSpPr>
        <p:sp>
          <p:nvSpPr>
            <p:cNvPr id="13" name="AutoShape 4"/>
            <p:cNvSpPr>
              <a:spLocks noChangeArrowheads="1"/>
            </p:cNvSpPr>
            <p:nvPr/>
          </p:nvSpPr>
          <p:spPr bwMode="gray">
            <a:xfrm>
              <a:off x="3861298" y="117661"/>
              <a:ext cx="6957514"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b="1" dirty="0" smtClean="0">
                  <a:solidFill>
                    <a:schemeClr val="bg1"/>
                  </a:solidFill>
                  <a:latin typeface="+mj-lt"/>
                  <a:cs typeface="Arial" pitchFamily="34" charset="0"/>
                </a:rPr>
                <a:t>  </a:t>
              </a:r>
              <a:r>
                <a:rPr lang="en-US" b="1" dirty="0" smtClean="0">
                  <a:solidFill>
                    <a:schemeClr val="bg1"/>
                  </a:solidFill>
                  <a:latin typeface="Times New Roman" pitchFamily="18" charset="0"/>
                  <a:cs typeface="Times New Roman" pitchFamily="18" charset="0"/>
                </a:rPr>
                <a:t>6. HÌNH CHÓP ĐỀU VÀ HÌNH CHÓP CỤT ĐỀU</a:t>
              </a:r>
              <a:endParaRPr lang="vi-VN" b="1" dirty="0">
                <a:solidFill>
                  <a:schemeClr val="bg1"/>
                </a:solidFill>
                <a:latin typeface="Times New Roman" pitchFamily="18" charset="0"/>
                <a:cs typeface="Times New Roman" pitchFamily="18" charset="0"/>
              </a:endParaRPr>
            </a:p>
          </p:txBody>
        </p:sp>
        <p:sp>
          <p:nvSpPr>
            <p:cNvPr id="2" name="TextBox 1"/>
            <p:cNvSpPr txBox="1"/>
            <p:nvPr/>
          </p:nvSpPr>
          <p:spPr>
            <a:xfrm>
              <a:off x="1555781" y="90767"/>
              <a:ext cx="2286000" cy="584775"/>
            </a:xfrm>
            <a:prstGeom prst="rect">
              <a:avLst/>
            </a:prstGeom>
            <a:noFill/>
          </p:spPr>
          <p:txBody>
            <a:bodyPr wrap="square" rtlCol="0">
              <a:spAutoFit/>
            </a:bodyPr>
            <a:lstStyle/>
            <a:p>
              <a:r>
                <a:rPr lang="en-US" sz="3200" b="1" u="sng" dirty="0">
                  <a:solidFill>
                    <a:srgbClr val="C00000"/>
                  </a:solidFill>
                  <a:latin typeface="Times New Roman" pitchFamily="18" charset="0"/>
                  <a:cs typeface="Times New Roman" pitchFamily="18" charset="0"/>
                </a:rPr>
                <a:t>H</a:t>
              </a:r>
              <a:r>
                <a:rPr lang="en-US" sz="3200" b="1" u="sng" dirty="0" smtClean="0">
                  <a:solidFill>
                    <a:srgbClr val="C00000"/>
                  </a:solidFill>
                  <a:latin typeface="Times New Roman" pitchFamily="18" charset="0"/>
                  <a:cs typeface="Times New Roman" pitchFamily="18" charset="0"/>
                </a:rPr>
                <a:t>. </a:t>
              </a:r>
              <a:r>
                <a:rPr lang="en-US" sz="3200" b="1" u="sng" dirty="0" err="1" smtClean="0">
                  <a:solidFill>
                    <a:srgbClr val="C00000"/>
                  </a:solidFill>
                  <a:latin typeface="Times New Roman" pitchFamily="18" charset="0"/>
                  <a:cs typeface="Times New Roman" pitchFamily="18" charset="0"/>
                </a:rPr>
                <a:t>động</a:t>
              </a:r>
              <a:r>
                <a:rPr lang="en-US" sz="3200" b="1" u="sng" dirty="0" smtClean="0">
                  <a:solidFill>
                    <a:srgbClr val="C00000"/>
                  </a:solidFill>
                  <a:latin typeface="Times New Roman" pitchFamily="18" charset="0"/>
                  <a:cs typeface="Times New Roman" pitchFamily="18" charset="0"/>
                </a:rPr>
                <a:t> 2.2</a:t>
              </a:r>
              <a:endParaRPr lang="en-US" sz="3200" b="1" u="sng" dirty="0">
                <a:solidFill>
                  <a:srgbClr val="C0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2168686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17050" y="838200"/>
            <a:ext cx="7620001" cy="1052048"/>
            <a:chOff x="684212" y="1919752"/>
            <a:chExt cx="7620001" cy="1052048"/>
          </a:xfrm>
        </p:grpSpPr>
        <p:sp>
          <p:nvSpPr>
            <p:cNvPr id="16" name="Rounded Rectangle 15"/>
            <p:cNvSpPr/>
            <p:nvPr/>
          </p:nvSpPr>
          <p:spPr>
            <a:xfrm>
              <a:off x="684212" y="1919752"/>
              <a:ext cx="7620001" cy="1052048"/>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latin typeface="Times New Roman" pitchFamily="18" charset="0"/>
                <a:cs typeface="Times New Roman" pitchFamily="18" charset="0"/>
              </a:endParaRPr>
            </a:p>
          </p:txBody>
        </p:sp>
        <p:sp>
          <p:nvSpPr>
            <p:cNvPr id="20" name="TextBox 19"/>
            <p:cNvSpPr txBox="1"/>
            <p:nvPr/>
          </p:nvSpPr>
          <p:spPr>
            <a:xfrm>
              <a:off x="836613" y="1967377"/>
              <a:ext cx="7323599" cy="892552"/>
            </a:xfrm>
            <a:prstGeom prst="rect">
              <a:avLst/>
            </a:prstGeom>
            <a:noFill/>
          </p:spPr>
          <p:txBody>
            <a:bodyPr wrap="square" rtlCol="0">
              <a:spAutoFit/>
            </a:bodyPr>
            <a:lstStyle/>
            <a:p>
              <a:r>
                <a:rPr lang="en-US" sz="2600" b="1" dirty="0" smtClean="0">
                  <a:solidFill>
                    <a:schemeClr val="accent2">
                      <a:lumMod val="75000"/>
                    </a:schemeClr>
                  </a:solidFill>
                  <a:latin typeface="Times New Roman" pitchFamily="18" charset="0"/>
                  <a:cs typeface="Times New Roman" pitchFamily="18" charset="0"/>
                </a:rPr>
                <a:t>**</a:t>
              </a:r>
              <a:r>
                <a:rPr lang="vi-VN" sz="2600" b="1" dirty="0" smtClean="0">
                  <a:solidFill>
                    <a:schemeClr val="accent2">
                      <a:lumMod val="75000"/>
                    </a:schemeClr>
                  </a:solidFill>
                  <a:latin typeface="Times New Roman" pitchFamily="18" charset="0"/>
                  <a:cs typeface="Times New Roman" pitchFamily="18" charset="0"/>
                </a:rPr>
                <a:t>Hình </a:t>
              </a:r>
              <a:r>
                <a:rPr lang="en-US" sz="2600" b="1" dirty="0" err="1" smtClean="0">
                  <a:solidFill>
                    <a:schemeClr val="accent2">
                      <a:lumMod val="75000"/>
                    </a:schemeClr>
                  </a:solidFill>
                  <a:latin typeface="Times New Roman" pitchFamily="18" charset="0"/>
                  <a:cs typeface="Times New Roman" pitchFamily="18" charset="0"/>
                </a:rPr>
                <a:t>chóp</a:t>
              </a:r>
              <a:r>
                <a:rPr lang="en-US" sz="2600" b="1" dirty="0" smtClean="0">
                  <a:solidFill>
                    <a:schemeClr val="accent2">
                      <a:lumMod val="75000"/>
                    </a:schemeClr>
                  </a:solidFill>
                  <a:latin typeface="Times New Roman" pitchFamily="18" charset="0"/>
                  <a:cs typeface="Times New Roman" pitchFamily="18" charset="0"/>
                </a:rPr>
                <a:t> </a:t>
              </a:r>
              <a:r>
                <a:rPr lang="en-US" sz="2600" b="1" dirty="0" err="1" smtClean="0">
                  <a:solidFill>
                    <a:schemeClr val="accent2">
                      <a:lumMod val="75000"/>
                    </a:schemeClr>
                  </a:solidFill>
                  <a:latin typeface="Times New Roman" pitchFamily="18" charset="0"/>
                  <a:cs typeface="Times New Roman" pitchFamily="18" charset="0"/>
                </a:rPr>
                <a:t>đều</a:t>
              </a:r>
              <a:r>
                <a:rPr lang="en-US" sz="2600" b="1" dirty="0" smtClean="0">
                  <a:solidFill>
                    <a:schemeClr val="accent2">
                      <a:lumMod val="75000"/>
                    </a:schemeClr>
                  </a:solidFill>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là</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hình</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chóp</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có</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đáy</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là</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đa</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giác</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đều</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và</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các</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cạnh</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bên</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bằng</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nhau</a:t>
              </a:r>
              <a:r>
                <a:rPr lang="en-US" sz="2600" b="1" dirty="0" smtClean="0">
                  <a:latin typeface="Times New Roman" pitchFamily="18" charset="0"/>
                  <a:cs typeface="Times New Roman" pitchFamily="18" charset="0"/>
                </a:rPr>
                <a:t>.</a:t>
              </a:r>
              <a:endParaRPr lang="vi-VN" sz="2600" b="1" dirty="0">
                <a:latin typeface="Times New Roman" pitchFamily="18" charset="0"/>
                <a:cs typeface="Times New Roman" pitchFamily="18" charset="0"/>
              </a:endParaRPr>
            </a:p>
          </p:txBody>
        </p:sp>
      </p:grpSp>
      <p:sp>
        <p:nvSpPr>
          <p:cNvPr id="21" name="TextBox 20"/>
          <p:cNvSpPr txBox="1"/>
          <p:nvPr/>
        </p:nvSpPr>
        <p:spPr>
          <a:xfrm>
            <a:off x="436100" y="2133600"/>
            <a:ext cx="7253124" cy="1938992"/>
          </a:xfrm>
          <a:prstGeom prst="rect">
            <a:avLst/>
          </a:prstGeom>
          <a:noFill/>
        </p:spPr>
        <p:txBody>
          <a:bodyPr wrap="square" rtlCol="0">
            <a:spAutoFit/>
          </a:bodyPr>
          <a:lstStyle/>
          <a:p>
            <a:pPr marL="342900" indent="-342900" algn="just">
              <a:buFont typeface="Wingdings" pitchFamily="2" charset="2"/>
              <a:buChar char="q"/>
            </a:pPr>
            <a:r>
              <a:rPr lang="en-US" b="1" smtClean="0">
                <a:solidFill>
                  <a:schemeClr val="accent6">
                    <a:lumMod val="75000"/>
                  </a:schemeClr>
                </a:solidFill>
                <a:latin typeface="Times New Roman" pitchFamily="18" charset="0"/>
                <a:cs typeface="Times New Roman" pitchFamily="18" charset="0"/>
              </a:rPr>
              <a:t>Chú ý : </a:t>
            </a:r>
            <a:r>
              <a:rPr lang="en-US" b="1" smtClean="0">
                <a:latin typeface="Times New Roman" pitchFamily="18" charset="0"/>
                <a:cs typeface="Times New Roman" pitchFamily="18" charset="0"/>
              </a:rPr>
              <a:t>Tương tự như đối với hình chóp, khi đáy của hình chóp đều là tam giác đều, hình vuông , ngũ giác đều … đôi khi ta cũng gọi rõ chúng tương ứng là chóp tam giác đều, tứ giác đều, ngũ giác đều …</a:t>
            </a:r>
            <a:endParaRPr lang="vi-VN" b="1">
              <a:latin typeface="Times New Roman" pitchFamily="18" charset="0"/>
              <a:cs typeface="Times New Roman" pitchFamily="18" charset="0"/>
            </a:endParaRPr>
          </a:p>
        </p:txBody>
      </p:sp>
      <p:grpSp>
        <p:nvGrpSpPr>
          <p:cNvPr id="2" name="Group 1"/>
          <p:cNvGrpSpPr/>
          <p:nvPr/>
        </p:nvGrpSpPr>
        <p:grpSpPr>
          <a:xfrm>
            <a:off x="8380412" y="685800"/>
            <a:ext cx="3276600" cy="4691479"/>
            <a:chOff x="8380412" y="685800"/>
            <a:chExt cx="3276600" cy="4691479"/>
          </a:xfrm>
        </p:grpSpPr>
        <p:pic>
          <p:nvPicPr>
            <p:cNvPr id="624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0412" y="685800"/>
              <a:ext cx="32766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9371012" y="5038725"/>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Times New Roman" pitchFamily="18" charset="0"/>
                  <a:cs typeface="Times New Roman" pitchFamily="18" charset="0"/>
                </a:rPr>
                <a:t>Hình 7.67</a:t>
              </a:r>
              <a:endParaRPr lang="en-US" sz="1600" b="1">
                <a:solidFill>
                  <a:schemeClr val="accent6">
                    <a:lumMod val="75000"/>
                  </a:schemeClr>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1073770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600" y="323238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36100" y="3657600"/>
            <a:ext cx="10687512" cy="461665"/>
          </a:xfrm>
          <a:prstGeom prst="rect">
            <a:avLst/>
          </a:prstGeom>
          <a:noFill/>
        </p:spPr>
        <p:txBody>
          <a:bodyPr wrap="square" rtlCol="0">
            <a:spAutoFit/>
          </a:bodyPr>
          <a:lstStyle/>
          <a:p>
            <a:pPr algn="just"/>
            <a:r>
              <a:rPr lang="vi-VN" b="1">
                <a:latin typeface="+mj-lt"/>
                <a:cs typeface="Arial" pitchFamily="34" charset="0"/>
              </a:rPr>
              <a:t>a) Hình chóp S.A</a:t>
            </a:r>
            <a:r>
              <a:rPr lang="vi-VN" b="1" baseline="-25000">
                <a:latin typeface="+mj-lt"/>
                <a:cs typeface="Arial" pitchFamily="34" charset="0"/>
              </a:rPr>
              <a:t>1</a:t>
            </a:r>
            <a:r>
              <a:rPr lang="vi-VN" b="1">
                <a:latin typeface="+mj-lt"/>
                <a:cs typeface="Arial" pitchFamily="34" charset="0"/>
              </a:rPr>
              <a:t>A</a:t>
            </a:r>
            <a:r>
              <a:rPr lang="vi-VN" b="1" baseline="-25000">
                <a:latin typeface="+mj-lt"/>
                <a:cs typeface="Arial" pitchFamily="34" charset="0"/>
              </a:rPr>
              <a:t>2</a:t>
            </a:r>
            <a:r>
              <a:rPr lang="vi-VN" b="1">
                <a:latin typeface="+mj-lt"/>
                <a:cs typeface="Arial" pitchFamily="34" charset="0"/>
              </a:rPr>
              <a:t>...A</a:t>
            </a:r>
            <a:r>
              <a:rPr lang="vi-VN" b="1" baseline="-25000">
                <a:latin typeface="+mj-lt"/>
                <a:cs typeface="Arial" pitchFamily="34" charset="0"/>
              </a:rPr>
              <a:t>n</a:t>
            </a:r>
            <a:r>
              <a:rPr lang="vi-VN" b="1">
                <a:latin typeface="+mj-lt"/>
                <a:cs typeface="Arial" pitchFamily="34" charset="0"/>
              </a:rPr>
              <a:t>  đều nên SA</a:t>
            </a:r>
            <a:r>
              <a:rPr lang="vi-VN" b="1" baseline="-25000">
                <a:latin typeface="+mj-lt"/>
                <a:cs typeface="Arial" pitchFamily="34" charset="0"/>
              </a:rPr>
              <a:t>1</a:t>
            </a:r>
            <a:r>
              <a:rPr lang="vi-VN" b="1">
                <a:latin typeface="+mj-lt"/>
                <a:cs typeface="Arial" pitchFamily="34" charset="0"/>
              </a:rPr>
              <a:t> = SA</a:t>
            </a:r>
            <a:r>
              <a:rPr lang="vi-VN" b="1" baseline="-25000">
                <a:latin typeface="+mj-lt"/>
                <a:cs typeface="Arial" pitchFamily="34" charset="0"/>
              </a:rPr>
              <a:t>2</a:t>
            </a:r>
            <a:r>
              <a:rPr lang="vi-VN" b="1">
                <a:latin typeface="+mj-lt"/>
                <a:cs typeface="Arial" pitchFamily="34" charset="0"/>
              </a:rPr>
              <a:t> = … = </a:t>
            </a:r>
            <a:r>
              <a:rPr lang="vi-VN" b="1" smtClean="0">
                <a:latin typeface="+mj-lt"/>
                <a:cs typeface="Arial" pitchFamily="34" charset="0"/>
              </a:rPr>
              <a:t>SA</a:t>
            </a:r>
            <a:r>
              <a:rPr lang="vi-VN" b="1" baseline="-25000" smtClean="0">
                <a:latin typeface="+mj-lt"/>
                <a:cs typeface="Arial" pitchFamily="34" charset="0"/>
              </a:rPr>
              <a:t>n</a:t>
            </a:r>
            <a:endParaRPr lang="vi-VN" b="1" baseline="-25000">
              <a:latin typeface="+mj-lt"/>
              <a:cs typeface="Arial" pitchFamily="34" charset="0"/>
            </a:endParaRPr>
          </a:p>
        </p:txBody>
      </p:sp>
      <p:grpSp>
        <p:nvGrpSpPr>
          <p:cNvPr id="2" name="Group 1"/>
          <p:cNvGrpSpPr/>
          <p:nvPr/>
        </p:nvGrpSpPr>
        <p:grpSpPr>
          <a:xfrm>
            <a:off x="289088" y="695324"/>
            <a:ext cx="11558425" cy="2358153"/>
            <a:chOff x="289088" y="695324"/>
            <a:chExt cx="11558425" cy="2358153"/>
          </a:xfrm>
        </p:grpSpPr>
        <p:sp>
          <p:nvSpPr>
            <p:cNvPr id="17" name="Rounded Rectangle 16"/>
            <p:cNvSpPr/>
            <p:nvPr/>
          </p:nvSpPr>
          <p:spPr>
            <a:xfrm>
              <a:off x="289088" y="695324"/>
              <a:ext cx="11558425" cy="2358153"/>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latin typeface="+mj-lt"/>
              </a:endParaRPr>
            </a:p>
          </p:txBody>
        </p:sp>
        <p:sp>
          <p:nvSpPr>
            <p:cNvPr id="18" name="TextBox 17"/>
            <p:cNvSpPr txBox="1"/>
            <p:nvPr/>
          </p:nvSpPr>
          <p:spPr>
            <a:xfrm>
              <a:off x="531812" y="714375"/>
              <a:ext cx="11239500" cy="2339102"/>
            </a:xfrm>
            <a:prstGeom prst="rect">
              <a:avLst/>
            </a:prstGeom>
            <a:noFill/>
          </p:spPr>
          <p:txBody>
            <a:bodyPr wrap="square" rtlCol="0">
              <a:spAutoFit/>
            </a:bodyPr>
            <a:lstStyle/>
            <a:p>
              <a:r>
                <a:rPr lang="en-US" sz="2600" b="1" smtClean="0">
                  <a:latin typeface="+mj-lt"/>
                  <a:cs typeface="Arial" pitchFamily="34" charset="0"/>
                </a:rPr>
                <a:t>	  </a:t>
              </a:r>
              <a:r>
                <a:rPr lang="vi-VN" b="1">
                  <a:latin typeface="+mj-lt"/>
                  <a:cs typeface="Arial" pitchFamily="34" charset="0"/>
                </a:rPr>
                <a:t>Cho hình chóp S.A</a:t>
              </a:r>
              <a:r>
                <a:rPr lang="vi-VN" b="1" baseline="-25000">
                  <a:latin typeface="+mj-lt"/>
                  <a:cs typeface="Arial" pitchFamily="34" charset="0"/>
                </a:rPr>
                <a:t>1</a:t>
              </a:r>
              <a:r>
                <a:rPr lang="vi-VN" b="1">
                  <a:latin typeface="+mj-lt"/>
                  <a:cs typeface="Arial" pitchFamily="34" charset="0"/>
                </a:rPr>
                <a:t>A</a:t>
              </a:r>
              <a:r>
                <a:rPr lang="vi-VN" b="1" baseline="-25000">
                  <a:latin typeface="+mj-lt"/>
                  <a:cs typeface="Arial" pitchFamily="34" charset="0"/>
                </a:rPr>
                <a:t>2</a:t>
              </a:r>
              <a:r>
                <a:rPr lang="vi-VN" b="1">
                  <a:latin typeface="+mj-lt"/>
                  <a:cs typeface="Arial" pitchFamily="34" charset="0"/>
                </a:rPr>
                <a:t>...A</a:t>
              </a:r>
              <a:r>
                <a:rPr lang="vi-VN" b="1" baseline="-25000">
                  <a:latin typeface="+mj-lt"/>
                  <a:cs typeface="Arial" pitchFamily="34" charset="0"/>
                </a:rPr>
                <a:t>n</a:t>
              </a:r>
              <a:r>
                <a:rPr lang="vi-VN" b="1">
                  <a:latin typeface="+mj-lt"/>
                  <a:cs typeface="Arial" pitchFamily="34" charset="0"/>
                </a:rPr>
                <a:t>. Gọi O là hình chiếu của S trên mặt phẳng (A</a:t>
              </a:r>
              <a:r>
                <a:rPr lang="vi-VN" b="1" baseline="-25000">
                  <a:latin typeface="+mj-lt"/>
                  <a:cs typeface="Arial" pitchFamily="34" charset="0"/>
                </a:rPr>
                <a:t>1</a:t>
              </a:r>
              <a:r>
                <a:rPr lang="vi-VN" b="1">
                  <a:latin typeface="+mj-lt"/>
                  <a:cs typeface="Arial" pitchFamily="34" charset="0"/>
                </a:rPr>
                <a:t>A</a:t>
              </a:r>
              <a:r>
                <a:rPr lang="vi-VN" b="1" baseline="-25000">
                  <a:latin typeface="+mj-lt"/>
                  <a:cs typeface="Arial" pitchFamily="34" charset="0"/>
                </a:rPr>
                <a:t>2</a:t>
              </a:r>
              <a:r>
                <a:rPr lang="vi-VN" b="1">
                  <a:latin typeface="+mj-lt"/>
                  <a:cs typeface="Arial" pitchFamily="34" charset="0"/>
                </a:rPr>
                <a:t>...A</a:t>
              </a:r>
              <a:r>
                <a:rPr lang="vi-VN" b="1" baseline="-25000">
                  <a:latin typeface="+mj-lt"/>
                  <a:cs typeface="Arial" pitchFamily="34" charset="0"/>
                </a:rPr>
                <a:t>n</a:t>
              </a:r>
              <a:r>
                <a:rPr lang="vi-VN" b="1" smtClean="0">
                  <a:latin typeface="+mj-lt"/>
                  <a:cs typeface="Arial" pitchFamily="34" charset="0"/>
                </a:rPr>
                <a:t>).</a:t>
              </a:r>
              <a:endParaRPr lang="en-US" b="1" smtClean="0">
                <a:latin typeface="+mj-lt"/>
                <a:cs typeface="Arial" pitchFamily="34" charset="0"/>
              </a:endParaRPr>
            </a:p>
            <a:p>
              <a:pPr marL="457200" indent="-457200">
                <a:buAutoNum type="alphaLcParenR"/>
              </a:pPr>
              <a:r>
                <a:rPr lang="vi-VN" b="1" smtClean="0">
                  <a:latin typeface="+mj-lt"/>
                  <a:cs typeface="Arial" pitchFamily="34" charset="0"/>
                </a:rPr>
                <a:t>Trong </a:t>
              </a:r>
              <a:r>
                <a:rPr lang="vi-VN" b="1">
                  <a:latin typeface="+mj-lt"/>
                  <a:cs typeface="Arial" pitchFamily="34" charset="0"/>
                </a:rPr>
                <a:t>trường hợp hình chóp đã cho là đều, vị trí của điểm O có gì đặc biệt đối với đa giác đều A</a:t>
              </a:r>
              <a:r>
                <a:rPr lang="vi-VN" b="1" baseline="-25000">
                  <a:latin typeface="+mj-lt"/>
                  <a:cs typeface="Arial" pitchFamily="34" charset="0"/>
                </a:rPr>
                <a:t>1</a:t>
              </a:r>
              <a:r>
                <a:rPr lang="vi-VN" b="1">
                  <a:latin typeface="+mj-lt"/>
                  <a:cs typeface="Arial" pitchFamily="34" charset="0"/>
                </a:rPr>
                <a:t>A</a:t>
              </a:r>
              <a:r>
                <a:rPr lang="vi-VN" b="1" baseline="-25000">
                  <a:latin typeface="+mj-lt"/>
                  <a:cs typeface="Arial" pitchFamily="34" charset="0"/>
                </a:rPr>
                <a:t>2</a:t>
              </a:r>
              <a:r>
                <a:rPr lang="vi-VN" b="1">
                  <a:latin typeface="+mj-lt"/>
                  <a:cs typeface="Arial" pitchFamily="34" charset="0"/>
                </a:rPr>
                <a:t>...A</a:t>
              </a:r>
              <a:r>
                <a:rPr lang="vi-VN" b="1" baseline="-25000">
                  <a:latin typeface="+mj-lt"/>
                  <a:cs typeface="Arial" pitchFamily="34" charset="0"/>
                </a:rPr>
                <a:t>n</a:t>
              </a:r>
              <a:r>
                <a:rPr lang="vi-VN" b="1" smtClean="0">
                  <a:latin typeface="+mj-lt"/>
                  <a:cs typeface="Arial" pitchFamily="34" charset="0"/>
                </a:rPr>
                <a:t>?</a:t>
              </a:r>
              <a:endParaRPr lang="en-US" b="1" smtClean="0">
                <a:latin typeface="+mj-lt"/>
                <a:cs typeface="Arial" pitchFamily="34" charset="0"/>
              </a:endParaRPr>
            </a:p>
            <a:p>
              <a:pPr marL="457200" indent="-457200">
                <a:buAutoNum type="alphaLcParenR"/>
              </a:pPr>
              <a:r>
                <a:rPr lang="vi-VN" b="1">
                  <a:latin typeface="+mj-lt"/>
                  <a:cs typeface="Arial" pitchFamily="34" charset="0"/>
                </a:rPr>
                <a:t>b) Nếu đa giác A</a:t>
              </a:r>
              <a:r>
                <a:rPr lang="vi-VN" b="1" baseline="-25000">
                  <a:latin typeface="+mj-lt"/>
                  <a:cs typeface="Arial" pitchFamily="34" charset="0"/>
                </a:rPr>
                <a:t>1</a:t>
              </a:r>
              <a:r>
                <a:rPr lang="vi-VN" b="1">
                  <a:latin typeface="+mj-lt"/>
                  <a:cs typeface="Arial" pitchFamily="34" charset="0"/>
                </a:rPr>
                <a:t>A</a:t>
              </a:r>
              <a:r>
                <a:rPr lang="vi-VN" b="1" baseline="-25000">
                  <a:latin typeface="+mj-lt"/>
                  <a:cs typeface="Arial" pitchFamily="34" charset="0"/>
                </a:rPr>
                <a:t>2</a:t>
              </a:r>
              <a:r>
                <a:rPr lang="vi-VN" b="1">
                  <a:latin typeface="+mj-lt"/>
                  <a:cs typeface="Arial" pitchFamily="34" charset="0"/>
                </a:rPr>
                <a:t>...A</a:t>
              </a:r>
              <a:r>
                <a:rPr lang="vi-VN" b="1" baseline="-25000">
                  <a:latin typeface="+mj-lt"/>
                  <a:cs typeface="Arial" pitchFamily="34" charset="0"/>
                </a:rPr>
                <a:t>n</a:t>
              </a:r>
              <a:r>
                <a:rPr lang="vi-VN" b="1">
                  <a:latin typeface="+mj-lt"/>
                  <a:cs typeface="Arial" pitchFamily="34" charset="0"/>
                </a:rPr>
                <a:t>  là đều và O là tâm của đa giác đó thì hình chóp đã cho có gì đặc biệt</a:t>
              </a:r>
              <a:r>
                <a:rPr lang="vi-VN" b="1" smtClean="0">
                  <a:latin typeface="+mj-lt"/>
                  <a:cs typeface="Arial" pitchFamily="34" charset="0"/>
                </a:rPr>
                <a:t>?</a:t>
              </a:r>
              <a:endParaRPr lang="vi-VN" b="1">
                <a:latin typeface="+mj-lt"/>
                <a:cs typeface="Arial" pitchFamily="34" charset="0"/>
              </a:endParaRPr>
            </a:p>
          </p:txBody>
        </p:sp>
        <p:pic>
          <p:nvPicPr>
            <p:cNvPr id="634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39" y="742156"/>
              <a:ext cx="1593273"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447212" y="4119265"/>
            <a:ext cx="11209799" cy="830997"/>
          </a:xfrm>
          <a:prstGeom prst="rect">
            <a:avLst/>
          </a:prstGeom>
          <a:noFill/>
        </p:spPr>
        <p:txBody>
          <a:bodyPr wrap="square" rtlCol="0">
            <a:spAutoFit/>
          </a:bodyPr>
          <a:lstStyle/>
          <a:p>
            <a:pPr algn="just"/>
            <a:r>
              <a:rPr lang="vi-VN" b="1">
                <a:latin typeface="+mj-lt"/>
                <a:cs typeface="Arial" pitchFamily="34" charset="0"/>
              </a:rPr>
              <a:t>Vì O là hình chiếu của S trên mặt phẳng (A</a:t>
            </a:r>
            <a:r>
              <a:rPr lang="vi-VN" b="1" baseline="-25000">
                <a:latin typeface="+mj-lt"/>
                <a:cs typeface="Arial" pitchFamily="34" charset="0"/>
              </a:rPr>
              <a:t>1</a:t>
            </a:r>
            <a:r>
              <a:rPr lang="vi-VN" b="1">
                <a:latin typeface="+mj-lt"/>
                <a:cs typeface="Arial" pitchFamily="34" charset="0"/>
              </a:rPr>
              <a:t>A</a:t>
            </a:r>
            <a:r>
              <a:rPr lang="vi-VN" b="1" baseline="-25000">
                <a:latin typeface="+mj-lt"/>
                <a:cs typeface="Arial" pitchFamily="34" charset="0"/>
              </a:rPr>
              <a:t>2</a:t>
            </a:r>
            <a:r>
              <a:rPr lang="vi-VN" b="1">
                <a:latin typeface="+mj-lt"/>
                <a:cs typeface="Arial" pitchFamily="34" charset="0"/>
              </a:rPr>
              <a:t>...A</a:t>
            </a:r>
            <a:r>
              <a:rPr lang="vi-VN" b="1" baseline="-25000">
                <a:latin typeface="+mj-lt"/>
                <a:cs typeface="Arial" pitchFamily="34" charset="0"/>
              </a:rPr>
              <a:t>n</a:t>
            </a:r>
            <a:r>
              <a:rPr lang="vi-VN" b="1">
                <a:latin typeface="+mj-lt"/>
                <a:cs typeface="Arial" pitchFamily="34" charset="0"/>
              </a:rPr>
              <a:t>) nên OA</a:t>
            </a:r>
            <a:r>
              <a:rPr lang="vi-VN" b="1" baseline="-25000">
                <a:latin typeface="+mj-lt"/>
                <a:cs typeface="Arial" pitchFamily="34" charset="0"/>
              </a:rPr>
              <a:t>1</a:t>
            </a:r>
            <a:r>
              <a:rPr lang="vi-VN" b="1">
                <a:latin typeface="+mj-lt"/>
                <a:cs typeface="Arial" pitchFamily="34" charset="0"/>
              </a:rPr>
              <a:t>, OA</a:t>
            </a:r>
            <a:r>
              <a:rPr lang="vi-VN" b="1" baseline="-25000">
                <a:latin typeface="+mj-lt"/>
                <a:cs typeface="Arial" pitchFamily="34" charset="0"/>
              </a:rPr>
              <a:t>2</a:t>
            </a:r>
            <a:r>
              <a:rPr lang="vi-VN" b="1">
                <a:latin typeface="+mj-lt"/>
                <a:cs typeface="Arial" pitchFamily="34" charset="0"/>
              </a:rPr>
              <a:t>, …, OA</a:t>
            </a:r>
            <a:r>
              <a:rPr lang="vi-VN" b="1" baseline="-25000">
                <a:latin typeface="+mj-lt"/>
                <a:cs typeface="Arial" pitchFamily="34" charset="0"/>
              </a:rPr>
              <a:t>n</a:t>
            </a:r>
            <a:r>
              <a:rPr lang="vi-VN" b="1">
                <a:latin typeface="+mj-lt"/>
                <a:cs typeface="Arial" pitchFamily="34" charset="0"/>
              </a:rPr>
              <a:t> lần lượt là hình chiếu của SA</a:t>
            </a:r>
            <a:r>
              <a:rPr lang="vi-VN" b="1" baseline="-25000">
                <a:latin typeface="+mj-lt"/>
                <a:cs typeface="Arial" pitchFamily="34" charset="0"/>
              </a:rPr>
              <a:t>1</a:t>
            </a:r>
            <a:r>
              <a:rPr lang="vi-VN" b="1">
                <a:latin typeface="+mj-lt"/>
                <a:cs typeface="Arial" pitchFamily="34" charset="0"/>
              </a:rPr>
              <a:t>, SA</a:t>
            </a:r>
            <a:r>
              <a:rPr lang="vi-VN" b="1" baseline="-25000">
                <a:latin typeface="+mj-lt"/>
                <a:cs typeface="Arial" pitchFamily="34" charset="0"/>
              </a:rPr>
              <a:t>2</a:t>
            </a:r>
            <a:r>
              <a:rPr lang="vi-VN" b="1">
                <a:latin typeface="+mj-lt"/>
                <a:cs typeface="Arial" pitchFamily="34" charset="0"/>
              </a:rPr>
              <a:t>, …, </a:t>
            </a:r>
            <a:r>
              <a:rPr lang="vi-VN" b="1" smtClean="0">
                <a:latin typeface="+mj-lt"/>
                <a:cs typeface="Arial" pitchFamily="34" charset="0"/>
              </a:rPr>
              <a:t>SA</a:t>
            </a:r>
            <a:r>
              <a:rPr lang="vi-VN" b="1" baseline="-25000" smtClean="0">
                <a:latin typeface="+mj-lt"/>
                <a:cs typeface="Arial" pitchFamily="34" charset="0"/>
              </a:rPr>
              <a:t>n</a:t>
            </a:r>
            <a:endParaRPr lang="vi-VN" b="1" baseline="-25000">
              <a:latin typeface="+mj-lt"/>
              <a:cs typeface="Arial" pitchFamily="34" charset="0"/>
            </a:endParaRPr>
          </a:p>
        </p:txBody>
      </p:sp>
      <p:sp>
        <p:nvSpPr>
          <p:cNvPr id="16" name="TextBox 15"/>
          <p:cNvSpPr txBox="1"/>
          <p:nvPr/>
        </p:nvSpPr>
        <p:spPr>
          <a:xfrm>
            <a:off x="436100" y="4937999"/>
            <a:ext cx="11209799" cy="461665"/>
          </a:xfrm>
          <a:prstGeom prst="rect">
            <a:avLst/>
          </a:prstGeom>
          <a:noFill/>
        </p:spPr>
        <p:txBody>
          <a:bodyPr wrap="square" rtlCol="0">
            <a:spAutoFit/>
          </a:bodyPr>
          <a:lstStyle/>
          <a:p>
            <a:pPr algn="just"/>
            <a:r>
              <a:rPr lang="vi-VN" b="1">
                <a:latin typeface="+mj-lt"/>
                <a:cs typeface="Arial" pitchFamily="34" charset="0"/>
              </a:rPr>
              <a:t>⇒ </a:t>
            </a:r>
            <a:r>
              <a:rPr lang="vi-VN" b="1" smtClean="0">
                <a:latin typeface="+mj-lt"/>
                <a:cs typeface="Arial" pitchFamily="34" charset="0"/>
              </a:rPr>
              <a:t>OA</a:t>
            </a:r>
            <a:r>
              <a:rPr lang="vi-VN" b="1" baseline="-25000" smtClean="0">
                <a:latin typeface="+mj-lt"/>
                <a:cs typeface="Arial" pitchFamily="34" charset="0"/>
              </a:rPr>
              <a:t>1</a:t>
            </a:r>
            <a:r>
              <a:rPr lang="vi-VN" b="1" smtClean="0">
                <a:latin typeface="+mj-lt"/>
                <a:cs typeface="Arial" pitchFamily="34" charset="0"/>
              </a:rPr>
              <a:t> </a:t>
            </a:r>
            <a:r>
              <a:rPr lang="vi-VN" b="1">
                <a:latin typeface="+mj-lt"/>
                <a:cs typeface="Arial" pitchFamily="34" charset="0"/>
              </a:rPr>
              <a:t>= OA</a:t>
            </a:r>
            <a:r>
              <a:rPr lang="vi-VN" b="1" baseline="-25000">
                <a:latin typeface="+mj-lt"/>
                <a:cs typeface="Arial" pitchFamily="34" charset="0"/>
              </a:rPr>
              <a:t>2</a:t>
            </a:r>
            <a:r>
              <a:rPr lang="vi-VN" b="1">
                <a:latin typeface="+mj-lt"/>
                <a:cs typeface="Arial" pitchFamily="34" charset="0"/>
              </a:rPr>
              <a:t> = … = OA</a:t>
            </a:r>
            <a:r>
              <a:rPr lang="vi-VN" b="1" baseline="-25000">
                <a:latin typeface="+mj-lt"/>
                <a:cs typeface="Arial" pitchFamily="34" charset="0"/>
              </a:rPr>
              <a:t>n</a:t>
            </a:r>
            <a:r>
              <a:rPr lang="vi-VN" b="1">
                <a:latin typeface="+mj-lt"/>
                <a:cs typeface="Arial" pitchFamily="34" charset="0"/>
              </a:rPr>
              <a:t> </a:t>
            </a:r>
            <a:r>
              <a:rPr lang="vi-VN" b="1" smtClean="0">
                <a:latin typeface="+mj-lt"/>
                <a:cs typeface="Arial" pitchFamily="34" charset="0"/>
              </a:rPr>
              <a:t>⇒</a:t>
            </a:r>
            <a:r>
              <a:rPr lang="en-US" b="1" smtClean="0">
                <a:latin typeface="+mj-lt"/>
                <a:cs typeface="Arial" pitchFamily="34" charset="0"/>
              </a:rPr>
              <a:t> </a:t>
            </a:r>
            <a:r>
              <a:rPr lang="vi-VN" b="1" smtClean="0">
                <a:latin typeface="+mj-lt"/>
                <a:cs typeface="Arial" pitchFamily="34" charset="0"/>
              </a:rPr>
              <a:t>O </a:t>
            </a:r>
            <a:r>
              <a:rPr lang="vi-VN" b="1">
                <a:latin typeface="+mj-lt"/>
                <a:cs typeface="Arial" pitchFamily="34" charset="0"/>
              </a:rPr>
              <a:t>là tâm đường tròn ngoại tiếp đa giác đáy A</a:t>
            </a:r>
            <a:r>
              <a:rPr lang="vi-VN" b="1" baseline="-25000">
                <a:latin typeface="+mj-lt"/>
                <a:cs typeface="Arial" pitchFamily="34" charset="0"/>
              </a:rPr>
              <a:t>1</a:t>
            </a:r>
            <a:r>
              <a:rPr lang="vi-VN" b="1">
                <a:latin typeface="+mj-lt"/>
                <a:cs typeface="Arial" pitchFamily="34" charset="0"/>
              </a:rPr>
              <a:t>A</a:t>
            </a:r>
            <a:r>
              <a:rPr lang="vi-VN" b="1" baseline="-25000">
                <a:latin typeface="+mj-lt"/>
                <a:cs typeface="Arial" pitchFamily="34" charset="0"/>
              </a:rPr>
              <a:t>2</a:t>
            </a:r>
            <a:r>
              <a:rPr lang="vi-VN" b="1">
                <a:latin typeface="+mj-lt"/>
                <a:cs typeface="Arial" pitchFamily="34" charset="0"/>
              </a:rPr>
              <a:t>...A</a:t>
            </a:r>
            <a:r>
              <a:rPr lang="vi-VN" b="1" baseline="-25000">
                <a:latin typeface="+mj-lt"/>
                <a:cs typeface="Arial" pitchFamily="34" charset="0"/>
              </a:rPr>
              <a:t>n</a:t>
            </a:r>
            <a:r>
              <a:rPr lang="vi-VN" b="1">
                <a:latin typeface="+mj-lt"/>
                <a:cs typeface="Arial" pitchFamily="34" charset="0"/>
              </a:rPr>
              <a:t>  </a:t>
            </a:r>
          </a:p>
        </p:txBody>
      </p:sp>
      <p:sp>
        <p:nvSpPr>
          <p:cNvPr id="20" name="TextBox 19"/>
          <p:cNvSpPr txBox="1"/>
          <p:nvPr/>
        </p:nvSpPr>
        <p:spPr>
          <a:xfrm>
            <a:off x="398198" y="5399664"/>
            <a:ext cx="11209799" cy="830997"/>
          </a:xfrm>
          <a:prstGeom prst="rect">
            <a:avLst/>
          </a:prstGeom>
          <a:noFill/>
        </p:spPr>
        <p:txBody>
          <a:bodyPr wrap="square" rtlCol="0">
            <a:spAutoFit/>
          </a:bodyPr>
          <a:lstStyle/>
          <a:p>
            <a:pPr algn="just"/>
            <a:r>
              <a:rPr lang="vi-VN" b="1" dirty="0" smtClean="0">
                <a:latin typeface="+mj-lt"/>
                <a:cs typeface="Arial" pitchFamily="34" charset="0"/>
              </a:rPr>
              <a:t>b</a:t>
            </a:r>
            <a:r>
              <a:rPr lang="vi-VN" b="1" dirty="0">
                <a:latin typeface="+mj-lt"/>
                <a:cs typeface="Arial" pitchFamily="34" charset="0"/>
              </a:rPr>
              <a:t>) Nếu đa giác A</a:t>
            </a:r>
            <a:r>
              <a:rPr lang="vi-VN" b="1" baseline="-25000" dirty="0">
                <a:latin typeface="+mj-lt"/>
                <a:cs typeface="Arial" pitchFamily="34" charset="0"/>
              </a:rPr>
              <a:t>1</a:t>
            </a:r>
            <a:r>
              <a:rPr lang="vi-VN" b="1" dirty="0">
                <a:latin typeface="+mj-lt"/>
                <a:cs typeface="Arial" pitchFamily="34" charset="0"/>
              </a:rPr>
              <a:t>A</a:t>
            </a:r>
            <a:r>
              <a:rPr lang="vi-VN" b="1" baseline="-25000" dirty="0">
                <a:latin typeface="+mj-lt"/>
                <a:cs typeface="Arial" pitchFamily="34" charset="0"/>
              </a:rPr>
              <a:t>2</a:t>
            </a:r>
            <a:r>
              <a:rPr lang="vi-VN" b="1" dirty="0">
                <a:latin typeface="+mj-lt"/>
                <a:cs typeface="Arial" pitchFamily="34" charset="0"/>
              </a:rPr>
              <a:t>...A</a:t>
            </a:r>
            <a:r>
              <a:rPr lang="vi-VN" b="1" baseline="-25000" dirty="0">
                <a:latin typeface="+mj-lt"/>
                <a:cs typeface="Arial" pitchFamily="34" charset="0"/>
              </a:rPr>
              <a:t>n</a:t>
            </a:r>
            <a:r>
              <a:rPr lang="vi-VN" b="1" dirty="0">
                <a:latin typeface="+mj-lt"/>
                <a:cs typeface="Arial" pitchFamily="34" charset="0"/>
              </a:rPr>
              <a:t>  là đều và O là tâm của đa giác đó thì OA</a:t>
            </a:r>
            <a:r>
              <a:rPr lang="vi-VN" b="1" baseline="-25000" dirty="0">
                <a:latin typeface="+mj-lt"/>
                <a:cs typeface="Arial" pitchFamily="34" charset="0"/>
              </a:rPr>
              <a:t>1</a:t>
            </a:r>
            <a:r>
              <a:rPr lang="vi-VN" b="1" dirty="0">
                <a:latin typeface="+mj-lt"/>
                <a:cs typeface="Arial" pitchFamily="34" charset="0"/>
              </a:rPr>
              <a:t> = OA</a:t>
            </a:r>
            <a:r>
              <a:rPr lang="vi-VN" b="1" baseline="-25000" dirty="0">
                <a:latin typeface="+mj-lt"/>
                <a:cs typeface="Arial" pitchFamily="34" charset="0"/>
              </a:rPr>
              <a:t>2</a:t>
            </a:r>
            <a:r>
              <a:rPr lang="vi-VN" b="1" dirty="0">
                <a:latin typeface="+mj-lt"/>
                <a:cs typeface="Arial" pitchFamily="34" charset="0"/>
              </a:rPr>
              <a:t> = … = OA</a:t>
            </a:r>
            <a:r>
              <a:rPr lang="vi-VN" b="1" baseline="-25000" dirty="0">
                <a:latin typeface="+mj-lt"/>
                <a:cs typeface="Arial" pitchFamily="34" charset="0"/>
              </a:rPr>
              <a:t>n</a:t>
            </a:r>
            <a:r>
              <a:rPr lang="vi-VN" b="1" dirty="0">
                <a:latin typeface="+mj-lt"/>
                <a:cs typeface="Arial" pitchFamily="34" charset="0"/>
              </a:rPr>
              <a:t> </a:t>
            </a:r>
            <a:r>
              <a:rPr lang="vi-VN" b="1" dirty="0" smtClean="0">
                <a:latin typeface="+mj-lt"/>
                <a:cs typeface="Arial" pitchFamily="34" charset="0"/>
              </a:rPr>
              <a:t>⇒SA</a:t>
            </a:r>
            <a:r>
              <a:rPr lang="vi-VN" b="1" baseline="-25000" dirty="0">
                <a:latin typeface="+mj-lt"/>
                <a:cs typeface="Arial" pitchFamily="34" charset="0"/>
              </a:rPr>
              <a:t>1</a:t>
            </a:r>
            <a:r>
              <a:rPr lang="vi-VN" b="1" dirty="0" smtClean="0">
                <a:latin typeface="+mj-lt"/>
                <a:cs typeface="Arial" pitchFamily="34" charset="0"/>
              </a:rPr>
              <a:t> </a:t>
            </a:r>
            <a:r>
              <a:rPr lang="vi-VN" b="1" dirty="0">
                <a:latin typeface="+mj-lt"/>
                <a:cs typeface="Arial" pitchFamily="34" charset="0"/>
              </a:rPr>
              <a:t>= SA</a:t>
            </a:r>
            <a:r>
              <a:rPr lang="vi-VN" b="1" baseline="-25000" dirty="0">
                <a:latin typeface="+mj-lt"/>
                <a:cs typeface="Arial" pitchFamily="34" charset="0"/>
              </a:rPr>
              <a:t>2</a:t>
            </a:r>
            <a:r>
              <a:rPr lang="vi-VN" b="1" dirty="0">
                <a:latin typeface="+mj-lt"/>
                <a:cs typeface="Arial" pitchFamily="34" charset="0"/>
              </a:rPr>
              <a:t> = … = SA</a:t>
            </a:r>
            <a:r>
              <a:rPr lang="vi-VN" b="1" baseline="-25000" dirty="0">
                <a:latin typeface="+mj-lt"/>
                <a:cs typeface="Arial" pitchFamily="34" charset="0"/>
              </a:rPr>
              <a:t>n </a:t>
            </a:r>
            <a:r>
              <a:rPr lang="vi-VN" b="1" dirty="0" smtClean="0">
                <a:latin typeface="+mj-lt"/>
                <a:cs typeface="Arial" pitchFamily="34" charset="0"/>
              </a:rPr>
              <a:t>⇒Hình </a:t>
            </a:r>
            <a:r>
              <a:rPr lang="vi-VN" b="1" dirty="0">
                <a:latin typeface="+mj-lt"/>
                <a:cs typeface="Arial" pitchFamily="34" charset="0"/>
              </a:rPr>
              <a:t>chóp S.A</a:t>
            </a:r>
            <a:r>
              <a:rPr lang="vi-VN" b="1" baseline="-25000" dirty="0">
                <a:latin typeface="+mj-lt"/>
                <a:cs typeface="Arial" pitchFamily="34" charset="0"/>
              </a:rPr>
              <a:t>1</a:t>
            </a:r>
            <a:r>
              <a:rPr lang="vi-VN" b="1" dirty="0">
                <a:latin typeface="+mj-lt"/>
                <a:cs typeface="Arial" pitchFamily="34" charset="0"/>
              </a:rPr>
              <a:t>A</a:t>
            </a:r>
            <a:r>
              <a:rPr lang="vi-VN" b="1" baseline="-25000" dirty="0">
                <a:latin typeface="+mj-lt"/>
                <a:cs typeface="Arial" pitchFamily="34" charset="0"/>
              </a:rPr>
              <a:t>2</a:t>
            </a:r>
            <a:r>
              <a:rPr lang="vi-VN" b="1" dirty="0">
                <a:latin typeface="+mj-lt"/>
                <a:cs typeface="Arial" pitchFamily="34" charset="0"/>
              </a:rPr>
              <a:t>...A</a:t>
            </a:r>
            <a:r>
              <a:rPr lang="vi-VN" b="1" baseline="-25000" dirty="0">
                <a:latin typeface="+mj-lt"/>
                <a:cs typeface="Arial" pitchFamily="34" charset="0"/>
              </a:rPr>
              <a:t>n</a:t>
            </a:r>
            <a:r>
              <a:rPr lang="vi-VN" b="1" dirty="0">
                <a:latin typeface="+mj-lt"/>
                <a:cs typeface="Arial" pitchFamily="34" charset="0"/>
              </a:rPr>
              <a:t>  là hình chóp </a:t>
            </a:r>
            <a:r>
              <a:rPr lang="vi-VN" b="1" dirty="0" smtClean="0">
                <a:latin typeface="+mj-lt"/>
                <a:cs typeface="Arial" pitchFamily="34" charset="0"/>
              </a:rPr>
              <a:t>đều</a:t>
            </a:r>
            <a:endParaRPr lang="vi-VN" b="1" dirty="0">
              <a:latin typeface="+mj-lt"/>
              <a:cs typeface="Arial" pitchFamily="34" charset="0"/>
            </a:endParaRPr>
          </a:p>
        </p:txBody>
      </p:sp>
    </p:spTree>
    <p:extLst>
      <p:ext uri="{BB962C8B-B14F-4D97-AF65-F5344CB8AC3E}">
        <p14:creationId xmlns:p14="http://schemas.microsoft.com/office/powerpoint/2010/main" val="41886408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P spid="16"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5212" y="1676400"/>
            <a:ext cx="1268614"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7377" y="120495"/>
            <a:ext cx="11658599" cy="1405023"/>
            <a:chOff x="227012" y="728019"/>
            <a:chExt cx="11658599" cy="1405023"/>
          </a:xfrm>
        </p:grpSpPr>
        <p:sp>
          <p:nvSpPr>
            <p:cNvPr id="16" name="Rounded Rectangle 15"/>
            <p:cNvSpPr/>
            <p:nvPr/>
          </p:nvSpPr>
          <p:spPr>
            <a:xfrm>
              <a:off x="1714586" y="728019"/>
              <a:ext cx="10171025" cy="1405023"/>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latin typeface="Times New Roman" pitchFamily="18" charset="0"/>
                <a:cs typeface="Times New Roman" pitchFamily="18" charset="0"/>
              </a:endParaRPr>
            </a:p>
          </p:txBody>
        </p:sp>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73754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720506" y="1171575"/>
              <a:ext cx="449739"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Times New Roman" pitchFamily="18" charset="0"/>
                  <a:cs typeface="Times New Roman" pitchFamily="18" charset="0"/>
                </a:rPr>
                <a:t>7</a:t>
              </a:r>
              <a:endParaRPr lang="en-US" sz="4400" b="1" spc="67">
                <a:ln w="11430"/>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3" name="TextBox 12"/>
            <p:cNvSpPr txBox="1"/>
            <p:nvPr/>
          </p:nvSpPr>
          <p:spPr>
            <a:xfrm>
              <a:off x="1827212" y="809625"/>
              <a:ext cx="9982200" cy="1323417"/>
            </a:xfrm>
            <a:prstGeom prst="rect">
              <a:avLst/>
            </a:prstGeom>
            <a:noFill/>
          </p:spPr>
          <p:txBody>
            <a:bodyPr wrap="square" lIns="121899" tIns="60949" rIns="121899" bIns="60949" rtlCol="0">
              <a:spAutoFit/>
            </a:bodyPr>
            <a:lstStyle/>
            <a:p>
              <a:pPr algn="just"/>
              <a:r>
                <a:rPr lang="en-US" sz="2600" b="1" smtClean="0">
                  <a:latin typeface="Times New Roman" pitchFamily="18" charset="0"/>
                  <a:cs typeface="Times New Roman" pitchFamily="18" charset="0"/>
                </a:rPr>
                <a:t>Chứng minh rằng một hình chóp là đều khi và chỉ khi đáy của nó là một đa giác đều và các cạnh bên tạo với mặt phẳng đáy các góc bằng nhau.</a:t>
              </a:r>
              <a:endParaRPr lang="vi-VN" sz="2600" b="1">
                <a:latin typeface="Times New Roman" pitchFamily="18" charset="0"/>
                <a:cs typeface="Times New Roman" pitchFamily="18" charset="0"/>
              </a:endParaRPr>
            </a:p>
          </p:txBody>
        </p:sp>
      </p:grpSp>
      <p:sp>
        <p:nvSpPr>
          <p:cNvPr id="22" name="TextBox 21"/>
          <p:cNvSpPr txBox="1"/>
          <p:nvPr/>
        </p:nvSpPr>
        <p:spPr>
          <a:xfrm>
            <a:off x="687640" y="2004384"/>
            <a:ext cx="8175439" cy="769441"/>
          </a:xfrm>
          <a:prstGeom prst="rect">
            <a:avLst/>
          </a:prstGeom>
          <a:noFill/>
        </p:spPr>
        <p:txBody>
          <a:bodyPr wrap="square" rtlCol="0">
            <a:spAutoFit/>
          </a:bodyPr>
          <a:lstStyle/>
          <a:p>
            <a:pPr marL="342900" indent="-342900" algn="just">
              <a:buFont typeface="Wingdings" pitchFamily="2" charset="2"/>
              <a:buChar char="v"/>
            </a:pPr>
            <a:r>
              <a:rPr lang="en-US" sz="2200" b="1" dirty="0" err="1" smtClean="0">
                <a:latin typeface="Times New Roman" pitchFamily="18" charset="0"/>
                <a:cs typeface="Times New Roman" pitchFamily="18" charset="0"/>
              </a:rPr>
              <a:t>Xét</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hình</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chóp</a:t>
            </a:r>
            <a:r>
              <a:rPr lang="en-US" sz="2200" b="1" dirty="0" smtClean="0">
                <a:latin typeface="Times New Roman" pitchFamily="18" charset="0"/>
                <a:cs typeface="Times New Roman" pitchFamily="18" charset="0"/>
              </a:rPr>
              <a:t> S.A</a:t>
            </a:r>
            <a:r>
              <a:rPr lang="en-US" sz="2200" b="1" baseline="-25000" dirty="0" smtClean="0">
                <a:latin typeface="Times New Roman" pitchFamily="18" charset="0"/>
                <a:cs typeface="Times New Roman" pitchFamily="18" charset="0"/>
              </a:rPr>
              <a:t>1</a:t>
            </a:r>
            <a:r>
              <a:rPr lang="en-US" sz="2200" b="1" dirty="0" smtClean="0">
                <a:latin typeface="Times New Roman" pitchFamily="18" charset="0"/>
                <a:cs typeface="Times New Roman" pitchFamily="18" charset="0"/>
              </a:rPr>
              <a:t>A</a:t>
            </a:r>
            <a:r>
              <a:rPr lang="en-US" sz="2200" b="1" baseline="-25000" dirty="0">
                <a:latin typeface="Times New Roman" pitchFamily="18" charset="0"/>
                <a:cs typeface="Times New Roman" pitchFamily="18" charset="0"/>
              </a:rPr>
              <a:t>2</a:t>
            </a:r>
            <a:r>
              <a:rPr lang="en-US" sz="2200" b="1" dirty="0" smtClean="0">
                <a:latin typeface="Times New Roman" pitchFamily="18" charset="0"/>
                <a:cs typeface="Times New Roman" pitchFamily="18" charset="0"/>
              </a:rPr>
              <a:t>…A</a:t>
            </a:r>
            <a:r>
              <a:rPr lang="en-US" sz="2200" b="1" baseline="-25000" dirty="0">
                <a:latin typeface="Times New Roman" pitchFamily="18" charset="0"/>
                <a:cs typeface="Times New Roman" pitchFamily="18" charset="0"/>
              </a:rPr>
              <a:t>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Gọi</a:t>
            </a:r>
            <a:r>
              <a:rPr lang="en-US" sz="2200" b="1" dirty="0" smtClean="0">
                <a:latin typeface="Times New Roman" pitchFamily="18" charset="0"/>
                <a:cs typeface="Times New Roman" pitchFamily="18" charset="0"/>
              </a:rPr>
              <a:t> O </a:t>
            </a:r>
            <a:r>
              <a:rPr lang="en-US" sz="2200" b="1" dirty="0" err="1" smtClean="0">
                <a:latin typeface="Times New Roman" pitchFamily="18" charset="0"/>
                <a:cs typeface="Times New Roman" pitchFamily="18" charset="0"/>
              </a:rPr>
              <a:t>là</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hình</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chiếu</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của</a:t>
            </a:r>
            <a:r>
              <a:rPr lang="en-US" sz="2200" b="1" dirty="0" smtClean="0">
                <a:latin typeface="Times New Roman" pitchFamily="18" charset="0"/>
                <a:cs typeface="Times New Roman" pitchFamily="18" charset="0"/>
              </a:rPr>
              <a:t> S </a:t>
            </a:r>
            <a:r>
              <a:rPr lang="en-US" sz="2200" b="1" dirty="0" err="1" smtClean="0">
                <a:latin typeface="Times New Roman" pitchFamily="18" charset="0"/>
                <a:cs typeface="Times New Roman" pitchFamily="18" charset="0"/>
              </a:rPr>
              <a:t>trên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mặt</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phẳng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đáy</a:t>
            </a:r>
            <a:endParaRPr lang="en-US" sz="2200" b="1"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27" name="TextBox 26"/>
              <p:cNvSpPr txBox="1"/>
              <p:nvPr/>
            </p:nvSpPr>
            <p:spPr>
              <a:xfrm>
                <a:off x="374727" y="2737215"/>
                <a:ext cx="8175426" cy="1641540"/>
              </a:xfrm>
              <a:prstGeom prst="rect">
                <a:avLst/>
              </a:prstGeom>
              <a:noFill/>
            </p:spPr>
            <p:txBody>
              <a:bodyPr wrap="square" rtlCol="0">
                <a:spAutoFit/>
              </a:bodyPr>
              <a:lstStyle/>
              <a:p>
                <a:pPr algn="just"/>
                <a:r>
                  <a:rPr lang="en-US" sz="2000" b="1" dirty="0" err="1" smtClean="0">
                    <a:latin typeface="Times New Roman" pitchFamily="18" charset="0"/>
                    <a:cs typeface="Times New Roman" pitchFamily="18" charset="0"/>
                  </a:rPr>
                  <a:t>Giả</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sử</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hình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chóp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đều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đó</a:t>
                </a:r>
                <a:r>
                  <a:rPr lang="en-US" sz="2000" b="1" dirty="0" smtClean="0">
                    <a:latin typeface="Times New Roman" pitchFamily="18" charset="0"/>
                    <a:cs typeface="Times New Roman" pitchFamily="18" charset="0"/>
                  </a:rPr>
                  <a:t> O </a:t>
                </a:r>
                <a:r>
                  <a:rPr lang="en-US" sz="2000" b="1" dirty="0" err="1" smtClean="0">
                    <a:latin typeface="Times New Roman" pitchFamily="18" charset="0"/>
                    <a:cs typeface="Times New Roman" pitchFamily="18" charset="0"/>
                  </a:rPr>
                  <a:t>là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tâm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của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đều</a:t>
                </a:r>
                <a:r>
                  <a:rPr lang="en-US" sz="2000" b="1" dirty="0" smtClean="0">
                    <a:latin typeface="Times New Roman" pitchFamily="18" charset="0"/>
                    <a:cs typeface="Times New Roman" pitchFamily="18" charset="0"/>
                  </a:rPr>
                  <a:t> A</a:t>
                </a:r>
                <a:r>
                  <a:rPr lang="en-US" sz="2000" b="1" baseline="-25000" dirty="0" smtClean="0">
                    <a:latin typeface="Times New Roman" pitchFamily="18" charset="0"/>
                    <a:cs typeface="Times New Roman" pitchFamily="18" charset="0"/>
                  </a:rPr>
                  <a:t>1</a:t>
                </a:r>
                <a:r>
                  <a:rPr lang="en-US" sz="2000" b="1" dirty="0" smtClean="0">
                    <a:latin typeface="Times New Roman" pitchFamily="18" charset="0"/>
                    <a:cs typeface="Times New Roman" pitchFamily="18" charset="0"/>
                  </a:rPr>
                  <a:t>A</a:t>
                </a:r>
                <a:r>
                  <a:rPr lang="en-US" sz="2000" b="1" baseline="-25000" dirty="0">
                    <a:latin typeface="Times New Roman" pitchFamily="18" charset="0"/>
                    <a:cs typeface="Times New Roman" pitchFamily="18" charset="0"/>
                  </a:rPr>
                  <a:t>2</a:t>
                </a:r>
                <a:r>
                  <a:rPr lang="en-US" sz="2000" b="1" dirty="0" smtClean="0">
                    <a:latin typeface="Times New Roman" pitchFamily="18" charset="0"/>
                    <a:cs typeface="Times New Roman" pitchFamily="18" charset="0"/>
                  </a:rPr>
                  <a:t>…A</a:t>
                </a:r>
                <a:r>
                  <a:rPr lang="en-US" sz="2000" b="1" baseline="-25000" dirty="0">
                    <a:latin typeface="Times New Roman" pitchFamily="18" charset="0"/>
                    <a:cs typeface="Times New Roman" pitchFamily="18" charset="0"/>
                  </a:rPr>
                  <a:t>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Các</a:t>
                </a:r>
                <a:r>
                  <a:rPr lang="en-US" sz="2000" b="1" dirty="0" smtClean="0">
                    <a:latin typeface="Times New Roman" pitchFamily="18" charset="0"/>
                    <a:cs typeface="Times New Roman" pitchFamily="18" charset="0"/>
                  </a:rPr>
                  <a:t> tam </a:t>
                </a:r>
                <a:r>
                  <a:rPr lang="en-US" sz="2000" b="1" dirty="0" err="1" smtClean="0">
                    <a:latin typeface="Times New Roman" pitchFamily="18" charset="0"/>
                    <a:cs typeface="Times New Roman" pitchFamily="18" charset="0"/>
                  </a:rPr>
                  <a:t>giác</a:t>
                </a:r>
                <a:r>
                  <a:rPr lang="en-US" sz="2000" b="1" dirty="0" smtClean="0">
                    <a:latin typeface="Times New Roman" pitchFamily="18" charset="0"/>
                    <a:cs typeface="Times New Roman" pitchFamily="18" charset="0"/>
                  </a:rPr>
                  <a:t> SOA</a:t>
                </a:r>
                <a:r>
                  <a:rPr lang="en-US" sz="2000" b="1" baseline="-25000" dirty="0">
                    <a:latin typeface="Times New Roman" pitchFamily="18" charset="0"/>
                    <a:cs typeface="Times New Roman" pitchFamily="18" charset="0"/>
                  </a:rPr>
                  <a:t>1</a:t>
                </a:r>
                <a:r>
                  <a:rPr lang="en-US" sz="2000" b="1" dirty="0" smtClean="0">
                    <a:latin typeface="Times New Roman" pitchFamily="18" charset="0"/>
                    <a:cs typeface="Times New Roman" pitchFamily="18" charset="0"/>
                  </a:rPr>
                  <a:t> SOA</a:t>
                </a:r>
                <a:r>
                  <a:rPr lang="en-US" sz="2000" b="1" baseline="-25000" dirty="0">
                    <a:latin typeface="Times New Roman" pitchFamily="18" charset="0"/>
                    <a:cs typeface="Times New Roman" pitchFamily="18" charset="0"/>
                  </a:rPr>
                  <a:t>2</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SOA</a:t>
                </a:r>
                <a:r>
                  <a:rPr lang="en-US" sz="2000" b="1" baseline="-25000" dirty="0" err="1">
                    <a:latin typeface="Times New Roman" pitchFamily="18" charset="0"/>
                    <a:cs typeface="Times New Roman" pitchFamily="18" charset="0"/>
                  </a:rPr>
                  <a:t>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đều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vuông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tại</a:t>
                </a:r>
                <a:r>
                  <a:rPr lang="en-US" sz="2000" b="1" dirty="0" smtClean="0">
                    <a:latin typeface="Times New Roman" pitchFamily="18" charset="0"/>
                    <a:cs typeface="Times New Roman" pitchFamily="18" charset="0"/>
                  </a:rPr>
                  <a:t> O, </a:t>
                </a:r>
                <a:r>
                  <a:rPr lang="en-US" sz="2000" b="1" dirty="0" err="1" smtClean="0">
                    <a:latin typeface="Times New Roman" pitchFamily="18" charset="0"/>
                    <a:cs typeface="Times New Roman" pitchFamily="18" charset="0"/>
                  </a:rPr>
                  <a:t>có</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chung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cạnh</a:t>
                </a:r>
                <a:r>
                  <a:rPr lang="en-US" sz="2000" b="1" dirty="0" smtClean="0">
                    <a:latin typeface="Times New Roman" pitchFamily="18" charset="0"/>
                    <a:cs typeface="Times New Roman" pitchFamily="18" charset="0"/>
                  </a:rPr>
                  <a:t> SO </a:t>
                </a:r>
                <a:r>
                  <a:rPr lang="en-US" sz="2000" b="1" dirty="0" err="1" smtClean="0">
                    <a:latin typeface="Times New Roman" pitchFamily="18" charset="0"/>
                    <a:cs typeface="Times New Roman" pitchFamily="18" charset="0"/>
                  </a:rPr>
                  <a:t>và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có</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cạnh</a:t>
                </a:r>
                <a:r>
                  <a:rPr lang="en-US" sz="2000" b="1" dirty="0" smtClean="0">
                    <a:latin typeface="Times New Roman" pitchFamily="18" charset="0"/>
                    <a:cs typeface="Times New Roman" pitchFamily="18" charset="0"/>
                  </a:rPr>
                  <a:t> OA</a:t>
                </a:r>
                <a:r>
                  <a:rPr lang="en-US" sz="2000" b="1" baseline="-25000" dirty="0">
                    <a:latin typeface="Times New Roman" pitchFamily="18" charset="0"/>
                    <a:cs typeface="Times New Roman" pitchFamily="18" charset="0"/>
                  </a:rPr>
                  <a:t>1</a:t>
                </a:r>
                <a:r>
                  <a:rPr lang="en-US" sz="2000" b="1" dirty="0" smtClean="0">
                    <a:latin typeface="Times New Roman" pitchFamily="18" charset="0"/>
                    <a:cs typeface="Times New Roman" pitchFamily="18" charset="0"/>
                  </a:rPr>
                  <a:t>, OA</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OA</a:t>
                </a:r>
                <a:r>
                  <a:rPr lang="en-US" sz="2000" b="1" baseline="-25000" dirty="0" err="1" smtClean="0">
                    <a:latin typeface="Times New Roman" pitchFamily="18" charset="0"/>
                    <a:cs typeface="Times New Roman" pitchFamily="18" charset="0"/>
                  </a:rPr>
                  <a:t>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bằng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nhau</a:t>
                </a:r>
                <a:r>
                  <a:rPr lang="en-US" sz="2000" b="1" dirty="0" smtClean="0">
                    <a:latin typeface="Times New Roman" pitchFamily="18" charset="0"/>
                    <a:cs typeface="Times New Roman" pitchFamily="18" charset="0"/>
                  </a:rPr>
                  <a:t>, do </a:t>
                </a:r>
                <a:r>
                  <a:rPr lang="en-US" sz="2000" b="1" dirty="0" err="1" smtClean="0">
                    <a:latin typeface="Times New Roman" pitchFamily="18" charset="0"/>
                    <a:cs typeface="Times New Roman" pitchFamily="18" charset="0"/>
                  </a:rPr>
                  <a:t>đó</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chúng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bằng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nhau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Vậy</a:t>
                </a:r>
                <a:r>
                  <a:rPr lang="en-US" sz="2000" b="1" dirty="0" smtClean="0">
                    <a:latin typeface="Times New Roman" pitchFamily="18" charset="0"/>
                    <a:cs typeface="Times New Roman" pitchFamily="18" charset="0"/>
                  </a:rPr>
                  <a:t> </a:t>
                </a:r>
                <a14:m>
                  <m:oMath xmlns:m="http://schemas.openxmlformats.org/officeDocument/2006/math">
                    <m:acc>
                      <m:accPr>
                        <m:chr m:val="̂"/>
                        <m:ctrlPr>
                          <a:rPr lang="en-US" sz="2000" b="1" i="1" smtClean="0">
                            <a:latin typeface="Cambria Math"/>
                            <a:cs typeface="Arial" pitchFamily="34" charset="0"/>
                          </a:rPr>
                        </m:ctrlPr>
                      </m:accPr>
                      <m:e>
                        <m:r>
                          <a:rPr lang="en-US" sz="2000" b="1" i="1" smtClean="0">
                            <a:latin typeface="Cambria Math"/>
                            <a:cs typeface="Arial" pitchFamily="34" charset="0"/>
                          </a:rPr>
                          <m:t>𝑺</m:t>
                        </m:r>
                        <m:sSub>
                          <m:sSubPr>
                            <m:ctrlPr>
                              <a:rPr lang="en-US" sz="2000" b="1" i="1" smtClean="0">
                                <a:latin typeface="Cambria Math"/>
                                <a:cs typeface="Arial" pitchFamily="34" charset="0"/>
                              </a:rPr>
                            </m:ctrlPr>
                          </m:sSubPr>
                          <m:e>
                            <m:r>
                              <a:rPr lang="en-US" sz="2000" b="1" i="1" smtClean="0">
                                <a:latin typeface="Cambria Math"/>
                                <a:cs typeface="Arial" pitchFamily="34" charset="0"/>
                              </a:rPr>
                              <m:t>𝑨</m:t>
                            </m:r>
                          </m:e>
                          <m:sub>
                            <m:r>
                              <a:rPr lang="en-US" sz="2000" b="1" i="1" smtClean="0">
                                <a:latin typeface="Cambria Math"/>
                                <a:cs typeface="Arial" pitchFamily="34" charset="0"/>
                              </a:rPr>
                              <m:t>𝟏</m:t>
                            </m:r>
                          </m:sub>
                        </m:sSub>
                        <m:r>
                          <a:rPr lang="en-US" sz="2000" b="1" i="1" smtClean="0">
                            <a:latin typeface="Cambria Math"/>
                            <a:cs typeface="Arial" pitchFamily="34" charset="0"/>
                          </a:rPr>
                          <m:t>𝑶</m:t>
                        </m:r>
                      </m:e>
                    </m:acc>
                    <m:r>
                      <a:rPr lang="en-US" sz="2000" b="1" i="1" smtClean="0">
                        <a:latin typeface="Cambria Math"/>
                        <a:cs typeface="Arial" pitchFamily="34" charset="0"/>
                      </a:rPr>
                      <m:t>=</m:t>
                    </m:r>
                    <m:acc>
                      <m:accPr>
                        <m:chr m:val="̂"/>
                        <m:ctrlPr>
                          <a:rPr lang="en-US" sz="2000" b="1" i="1">
                            <a:latin typeface="Cambria Math"/>
                            <a:cs typeface="Arial" pitchFamily="34" charset="0"/>
                          </a:rPr>
                        </m:ctrlPr>
                      </m:accPr>
                      <m:e>
                        <m:r>
                          <a:rPr lang="en-US" sz="2000" b="1" i="1">
                            <a:latin typeface="Cambria Math"/>
                            <a:cs typeface="Arial" pitchFamily="34" charset="0"/>
                          </a:rPr>
                          <m:t>𝑺</m:t>
                        </m:r>
                        <m:sSub>
                          <m:sSubPr>
                            <m:ctrlPr>
                              <a:rPr lang="en-US" sz="2000" b="1" i="1">
                                <a:latin typeface="Cambria Math"/>
                                <a:cs typeface="Arial" pitchFamily="34" charset="0"/>
                              </a:rPr>
                            </m:ctrlPr>
                          </m:sSubPr>
                          <m:e>
                            <m:r>
                              <a:rPr lang="en-US" sz="2000" b="1" i="1">
                                <a:latin typeface="Cambria Math"/>
                                <a:cs typeface="Arial" pitchFamily="34" charset="0"/>
                              </a:rPr>
                              <m:t>𝑨</m:t>
                            </m:r>
                          </m:e>
                          <m:sub>
                            <m:r>
                              <a:rPr lang="en-US" sz="2000" b="1" i="1" smtClean="0">
                                <a:latin typeface="Cambria Math"/>
                                <a:cs typeface="Arial" pitchFamily="34" charset="0"/>
                              </a:rPr>
                              <m:t>𝟐</m:t>
                            </m:r>
                          </m:sub>
                        </m:sSub>
                        <m:r>
                          <a:rPr lang="en-US" sz="2000" b="1" i="1">
                            <a:latin typeface="Cambria Math"/>
                            <a:cs typeface="Arial" pitchFamily="34" charset="0"/>
                          </a:rPr>
                          <m:t>𝑶</m:t>
                        </m:r>
                      </m:e>
                    </m:acc>
                    <m:r>
                      <a:rPr lang="en-US" sz="2000" b="1" i="1" smtClean="0">
                        <a:latin typeface="Cambria Math"/>
                        <a:cs typeface="Arial" pitchFamily="34" charset="0"/>
                      </a:rPr>
                      <m:t>=…=</m:t>
                    </m:r>
                    <m:acc>
                      <m:accPr>
                        <m:chr m:val="̂"/>
                        <m:ctrlPr>
                          <a:rPr lang="en-US" sz="2000" b="1" i="1">
                            <a:latin typeface="Cambria Math"/>
                            <a:cs typeface="Arial" pitchFamily="34" charset="0"/>
                          </a:rPr>
                        </m:ctrlPr>
                      </m:accPr>
                      <m:e>
                        <m:r>
                          <a:rPr lang="en-US" sz="2000" b="1" i="1">
                            <a:latin typeface="Cambria Math"/>
                            <a:cs typeface="Arial" pitchFamily="34" charset="0"/>
                          </a:rPr>
                          <m:t>𝑺</m:t>
                        </m:r>
                        <m:sSub>
                          <m:sSubPr>
                            <m:ctrlPr>
                              <a:rPr lang="en-US" sz="2000" b="1" i="1">
                                <a:latin typeface="Cambria Math"/>
                                <a:cs typeface="Arial" pitchFamily="34" charset="0"/>
                              </a:rPr>
                            </m:ctrlPr>
                          </m:sSubPr>
                          <m:e>
                            <m:r>
                              <a:rPr lang="en-US" sz="2000" b="1" i="1">
                                <a:latin typeface="Cambria Math"/>
                                <a:cs typeface="Arial" pitchFamily="34" charset="0"/>
                              </a:rPr>
                              <m:t>𝑨</m:t>
                            </m:r>
                          </m:e>
                          <m:sub>
                            <m:r>
                              <a:rPr lang="en-US" sz="2000" b="1" i="1" smtClean="0">
                                <a:latin typeface="Cambria Math"/>
                                <a:cs typeface="Arial" pitchFamily="34" charset="0"/>
                              </a:rPr>
                              <m:t>𝒏</m:t>
                            </m:r>
                          </m:sub>
                        </m:sSub>
                        <m:r>
                          <a:rPr lang="en-US" sz="2000" b="1" i="1">
                            <a:latin typeface="Cambria Math"/>
                            <a:cs typeface="Arial" pitchFamily="34" charset="0"/>
                          </a:rPr>
                          <m:t>𝑶</m:t>
                        </m:r>
                      </m:e>
                    </m:acc>
                  </m:oMath>
                </a14:m>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tức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cạnh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của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hình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chóp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tạo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với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mặt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phẳng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đáy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góc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bằng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nhau</a:t>
                </a:r>
                <a:r>
                  <a:rPr lang="en-US"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mc:Choice>
        <mc:Fallback>
          <p:sp>
            <p:nvSpPr>
              <p:cNvPr id="27" name="TextBox 26"/>
              <p:cNvSpPr txBox="1">
                <a:spLocks noRot="1" noChangeAspect="1" noMove="1" noResize="1" noEditPoints="1" noAdjustHandles="1" noChangeArrowheads="1" noChangeShapeType="1" noTextEdit="1"/>
              </p:cNvSpPr>
              <p:nvPr/>
            </p:nvSpPr>
            <p:spPr>
              <a:xfrm>
                <a:off x="374727" y="2737215"/>
                <a:ext cx="8175426" cy="1641540"/>
              </a:xfrm>
              <a:prstGeom prst="rect">
                <a:avLst/>
              </a:prstGeom>
              <a:blipFill rotWithShape="1">
                <a:blip r:embed="rId5"/>
                <a:stretch>
                  <a:fillRect l="-745" t="-1859" r="-745" b="-5948"/>
                </a:stretch>
              </a:blipFill>
            </p:spPr>
            <p:txBody>
              <a:bodyPr/>
              <a:lstStyle/>
              <a:p>
                <a:r>
                  <a:rPr lang="en-US">
                    <a:noFill/>
                  </a:rPr>
                  <a:t> </a:t>
                </a:r>
              </a:p>
            </p:txBody>
          </p:sp>
        </mc:Fallback>
      </mc:AlternateContent>
      <p:grpSp>
        <p:nvGrpSpPr>
          <p:cNvPr id="2" name="Group 1"/>
          <p:cNvGrpSpPr/>
          <p:nvPr/>
        </p:nvGrpSpPr>
        <p:grpSpPr>
          <a:xfrm>
            <a:off x="8587786" y="1676400"/>
            <a:ext cx="3390900" cy="3512565"/>
            <a:chOff x="8418512" y="2388589"/>
            <a:chExt cx="3390900" cy="3512565"/>
          </a:xfrm>
        </p:grpSpPr>
        <p:pic>
          <p:nvPicPr>
            <p:cNvPr id="645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18512" y="2388589"/>
              <a:ext cx="33909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9675812" y="5562600"/>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Times New Roman" pitchFamily="18" charset="0"/>
                  <a:cs typeface="Times New Roman" pitchFamily="18" charset="0"/>
                </a:rPr>
                <a:t>Hình 7.68</a:t>
              </a:r>
              <a:endParaRPr lang="en-US" sz="1600" b="1">
                <a:solidFill>
                  <a:schemeClr val="accent6">
                    <a:lumMod val="75000"/>
                  </a:schemeClr>
                </a:solidFill>
                <a:latin typeface="Times New Roman" pitchFamily="18" charset="0"/>
                <a:cs typeface="Times New Roman" pitchFamily="18" charset="0"/>
              </a:endParaRPr>
            </a:p>
          </p:txBody>
        </p:sp>
      </p:grpSp>
      <mc:AlternateContent xmlns:mc="http://schemas.openxmlformats.org/markup-compatibility/2006">
        <mc:Choice xmlns:a14="http://schemas.microsoft.com/office/drawing/2010/main" Requires="a14">
          <p:sp>
            <p:nvSpPr>
              <p:cNvPr id="28" name="TextBox 27"/>
              <p:cNvSpPr txBox="1"/>
              <p:nvPr/>
            </p:nvSpPr>
            <p:spPr>
              <a:xfrm>
                <a:off x="255535" y="4378755"/>
                <a:ext cx="8266136" cy="1651862"/>
              </a:xfrm>
              <a:prstGeom prst="rect">
                <a:avLst/>
              </a:prstGeom>
              <a:noFill/>
            </p:spPr>
            <p:txBody>
              <a:bodyPr wrap="square" rtlCol="0">
                <a:spAutoFit/>
              </a:bodyPr>
              <a:lstStyle/>
              <a:p>
                <a:pPr algn="just"/>
                <a:r>
                  <a:rPr lang="en-US" sz="2000" b="1" dirty="0" err="1" smtClean="0">
                    <a:latin typeface="Times New Roman" pitchFamily="18" charset="0"/>
                    <a:cs typeface="Times New Roman" pitchFamily="18" charset="0"/>
                  </a:rPr>
                  <a:t>Ngược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lại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giá</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sử</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hình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chóp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có</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đáy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đều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cạnh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tạo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với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mặt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phẳng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đáy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góc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bằng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nhau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đó</a:t>
                </a:r>
                <a:r>
                  <a:rPr lang="en-US" sz="2000" b="1" dirty="0" smtClean="0">
                    <a:latin typeface="Times New Roman" pitchFamily="18" charset="0"/>
                    <a:cs typeface="Times New Roman" pitchFamily="18" charset="0"/>
                  </a:rPr>
                  <a:t> </a:t>
                </a:r>
                <a14:m>
                  <m:oMath xmlns:m="http://schemas.openxmlformats.org/officeDocument/2006/math">
                    <m:acc>
                      <m:accPr>
                        <m:chr m:val="̂"/>
                        <m:ctrlPr>
                          <a:rPr lang="en-US" sz="2000" b="1" i="1">
                            <a:latin typeface="Cambria Math"/>
                            <a:cs typeface="Arial" pitchFamily="34" charset="0"/>
                          </a:rPr>
                        </m:ctrlPr>
                      </m:accPr>
                      <m:e>
                        <m:r>
                          <a:rPr lang="en-US" sz="2000" b="1" i="1">
                            <a:latin typeface="Cambria Math"/>
                            <a:cs typeface="Arial" pitchFamily="34" charset="0"/>
                          </a:rPr>
                          <m:t>𝑺</m:t>
                        </m:r>
                        <m:sSub>
                          <m:sSubPr>
                            <m:ctrlPr>
                              <a:rPr lang="en-US" sz="2000" b="1" i="1">
                                <a:latin typeface="Cambria Math"/>
                                <a:cs typeface="Arial" pitchFamily="34" charset="0"/>
                              </a:rPr>
                            </m:ctrlPr>
                          </m:sSubPr>
                          <m:e>
                            <m:r>
                              <a:rPr lang="en-US" sz="2000" b="1" i="1">
                                <a:latin typeface="Cambria Math"/>
                                <a:cs typeface="Arial" pitchFamily="34" charset="0"/>
                              </a:rPr>
                              <m:t>𝑨</m:t>
                            </m:r>
                          </m:e>
                          <m:sub>
                            <m:r>
                              <a:rPr lang="en-US" sz="2000" b="1" i="1">
                                <a:latin typeface="Cambria Math"/>
                                <a:cs typeface="Arial" pitchFamily="34" charset="0"/>
                              </a:rPr>
                              <m:t>𝟏</m:t>
                            </m:r>
                          </m:sub>
                        </m:sSub>
                        <m:r>
                          <a:rPr lang="en-US" sz="2000" b="1" i="1">
                            <a:latin typeface="Cambria Math"/>
                            <a:cs typeface="Arial" pitchFamily="34" charset="0"/>
                          </a:rPr>
                          <m:t>𝑶</m:t>
                        </m:r>
                      </m:e>
                    </m:acc>
                    <m:r>
                      <a:rPr lang="en-US" sz="2000" b="1" i="1">
                        <a:latin typeface="Cambria Math"/>
                        <a:cs typeface="Arial" pitchFamily="34" charset="0"/>
                      </a:rPr>
                      <m:t>=</m:t>
                    </m:r>
                    <m:acc>
                      <m:accPr>
                        <m:chr m:val="̂"/>
                        <m:ctrlPr>
                          <a:rPr lang="en-US" sz="2000" b="1" i="1">
                            <a:latin typeface="Cambria Math"/>
                            <a:cs typeface="Arial" pitchFamily="34" charset="0"/>
                          </a:rPr>
                        </m:ctrlPr>
                      </m:accPr>
                      <m:e>
                        <m:r>
                          <a:rPr lang="en-US" sz="2000" b="1" i="1">
                            <a:latin typeface="Cambria Math"/>
                            <a:cs typeface="Arial" pitchFamily="34" charset="0"/>
                          </a:rPr>
                          <m:t>𝑺</m:t>
                        </m:r>
                        <m:sSub>
                          <m:sSubPr>
                            <m:ctrlPr>
                              <a:rPr lang="en-US" sz="2000" b="1" i="1">
                                <a:latin typeface="Cambria Math"/>
                                <a:cs typeface="Arial" pitchFamily="34" charset="0"/>
                              </a:rPr>
                            </m:ctrlPr>
                          </m:sSubPr>
                          <m:e>
                            <m:r>
                              <a:rPr lang="en-US" sz="2000" b="1" i="1">
                                <a:latin typeface="Cambria Math"/>
                                <a:cs typeface="Arial" pitchFamily="34" charset="0"/>
                              </a:rPr>
                              <m:t>𝑨</m:t>
                            </m:r>
                          </m:e>
                          <m:sub>
                            <m:r>
                              <a:rPr lang="en-US" sz="2000" b="1" i="1">
                                <a:latin typeface="Cambria Math"/>
                                <a:cs typeface="Arial" pitchFamily="34" charset="0"/>
                              </a:rPr>
                              <m:t>𝟐</m:t>
                            </m:r>
                          </m:sub>
                        </m:sSub>
                        <m:r>
                          <a:rPr lang="en-US" sz="2000" b="1" i="1">
                            <a:latin typeface="Cambria Math"/>
                            <a:cs typeface="Arial" pitchFamily="34" charset="0"/>
                          </a:rPr>
                          <m:t>𝑶</m:t>
                        </m:r>
                      </m:e>
                    </m:acc>
                    <m:r>
                      <a:rPr lang="en-US" sz="2000" b="1" i="1">
                        <a:latin typeface="Cambria Math"/>
                        <a:cs typeface="Arial" pitchFamily="34" charset="0"/>
                      </a:rPr>
                      <m:t>=…=</m:t>
                    </m:r>
                    <m:acc>
                      <m:accPr>
                        <m:chr m:val="̂"/>
                        <m:ctrlPr>
                          <a:rPr lang="en-US" sz="2000" b="1" i="1">
                            <a:latin typeface="Cambria Math"/>
                            <a:cs typeface="Arial" pitchFamily="34" charset="0"/>
                          </a:rPr>
                        </m:ctrlPr>
                      </m:accPr>
                      <m:e>
                        <m:r>
                          <a:rPr lang="en-US" sz="2000" b="1" i="1">
                            <a:latin typeface="Cambria Math"/>
                            <a:cs typeface="Arial" pitchFamily="34" charset="0"/>
                          </a:rPr>
                          <m:t>𝑺</m:t>
                        </m:r>
                        <m:sSub>
                          <m:sSubPr>
                            <m:ctrlPr>
                              <a:rPr lang="en-US" sz="2000" b="1" i="1">
                                <a:latin typeface="Cambria Math"/>
                                <a:cs typeface="Arial" pitchFamily="34" charset="0"/>
                              </a:rPr>
                            </m:ctrlPr>
                          </m:sSubPr>
                          <m:e>
                            <m:r>
                              <a:rPr lang="en-US" sz="2000" b="1" i="1">
                                <a:latin typeface="Cambria Math"/>
                                <a:cs typeface="Arial" pitchFamily="34" charset="0"/>
                              </a:rPr>
                              <m:t>𝑨</m:t>
                            </m:r>
                          </m:e>
                          <m:sub>
                            <m:r>
                              <a:rPr lang="en-US" sz="2000" b="1" i="1">
                                <a:latin typeface="Cambria Math"/>
                                <a:cs typeface="Arial" pitchFamily="34" charset="0"/>
                              </a:rPr>
                              <m:t>𝒏</m:t>
                            </m:r>
                          </m:sub>
                        </m:sSub>
                        <m:r>
                          <a:rPr lang="en-US" sz="2000" b="1" i="1">
                            <a:latin typeface="Cambria Math"/>
                            <a:cs typeface="Arial" pitchFamily="34" charset="0"/>
                          </a:rPr>
                          <m:t>𝑶</m:t>
                        </m:r>
                      </m:e>
                    </m:acc>
                  </m:oMath>
                </a14:m>
                <a:r>
                  <a:rPr lang="en-US" sz="2000" b="1" dirty="0" smtClean="0">
                    <a:latin typeface="Times New Roman" pitchFamily="18" charset="0"/>
                    <a:cs typeface="Times New Roman" pitchFamily="18" charset="0"/>
                  </a:rPr>
                  <a:t> . </a:t>
                </a:r>
                <a:r>
                  <a:rPr lang="en-US" sz="2000" b="1" dirty="0" err="1" smtClean="0">
                    <a:latin typeface="Times New Roman" pitchFamily="18" charset="0"/>
                    <a:cs typeface="Times New Roman" pitchFamily="18" charset="0"/>
                  </a:rPr>
                  <a:t>Từ</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đó</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suy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các</a:t>
                </a:r>
                <a:r>
                  <a:rPr lang="en-US" sz="2000" b="1" dirty="0" smtClean="0">
                    <a:latin typeface="Times New Roman" pitchFamily="18" charset="0"/>
                    <a:cs typeface="Times New Roman" pitchFamily="18" charset="0"/>
                  </a:rPr>
                  <a:t> tam </a:t>
                </a:r>
                <a:r>
                  <a:rPr lang="en-US" sz="2000" b="1" dirty="0" err="1" smtClean="0">
                    <a:latin typeface="Times New Roman" pitchFamily="18" charset="0"/>
                    <a:cs typeface="Times New Roman" pitchFamily="18" charset="0"/>
                  </a:rPr>
                  <a:t>giác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vuông</a:t>
                </a: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SOA</a:t>
                </a:r>
                <a:r>
                  <a:rPr lang="en-US" sz="2000" b="1" baseline="-25000" dirty="0">
                    <a:latin typeface="Times New Roman" pitchFamily="18" charset="0"/>
                    <a:cs typeface="Times New Roman" pitchFamily="18" charset="0"/>
                  </a:rPr>
                  <a:t>1</a:t>
                </a:r>
                <a:r>
                  <a:rPr lang="en-US" sz="2000" b="1" dirty="0">
                    <a:latin typeface="Times New Roman" pitchFamily="18" charset="0"/>
                    <a:cs typeface="Times New Roman" pitchFamily="18" charset="0"/>
                  </a:rPr>
                  <a:t> SOA</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SOA</a:t>
                </a:r>
                <a:r>
                  <a:rPr lang="en-US" sz="2000" b="1" baseline="-25000" dirty="0" err="1">
                    <a:latin typeface="Times New Roman" pitchFamily="18" charset="0"/>
                    <a:cs typeface="Times New Roman" pitchFamily="18" charset="0"/>
                  </a:rPr>
                  <a:t>n</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bằng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nhau</a:t>
                </a:r>
                <a:r>
                  <a:rPr lang="en-US" sz="2000" b="1" dirty="0" smtClean="0">
                    <a:latin typeface="Times New Roman" pitchFamily="18" charset="0"/>
                    <a:cs typeface="Times New Roman" pitchFamily="18" charset="0"/>
                  </a:rPr>
                  <a:t> . Do </a:t>
                </a:r>
                <a:r>
                  <a:rPr lang="en-US" sz="2000" b="1" dirty="0" err="1" smtClean="0">
                    <a:latin typeface="Times New Roman" pitchFamily="18" charset="0"/>
                    <a:cs typeface="Times New Roman" pitchFamily="18" charset="0"/>
                  </a:rPr>
                  <a:t>đó</a:t>
                </a:r>
                <a:r>
                  <a:rPr lang="en-US" sz="2000" b="1" dirty="0" smtClean="0">
                    <a:latin typeface="Times New Roman" pitchFamily="18" charset="0"/>
                    <a:cs typeface="Times New Roman" pitchFamily="18" charset="0"/>
                  </a:rPr>
                  <a:t> </a:t>
                </a:r>
                <a14:m>
                  <m:oMath xmlns:m="http://schemas.openxmlformats.org/officeDocument/2006/math">
                    <m:r>
                      <a:rPr lang="en-US" sz="2000" b="1" i="1" smtClean="0">
                        <a:latin typeface="Cambria Math"/>
                        <a:cs typeface="Arial" pitchFamily="34" charset="0"/>
                      </a:rPr>
                      <m:t>𝑺</m:t>
                    </m:r>
                    <m:sSub>
                      <m:sSubPr>
                        <m:ctrlPr>
                          <a:rPr lang="en-US" sz="2000" b="1" i="1" smtClean="0">
                            <a:latin typeface="Cambria Math"/>
                            <a:cs typeface="Arial" pitchFamily="34" charset="0"/>
                          </a:rPr>
                        </m:ctrlPr>
                      </m:sSubPr>
                      <m:e>
                        <m:r>
                          <a:rPr lang="en-US" sz="2000" b="1" i="1" smtClean="0">
                            <a:latin typeface="Cambria Math"/>
                            <a:cs typeface="Arial" pitchFamily="34" charset="0"/>
                          </a:rPr>
                          <m:t>𝑨</m:t>
                        </m:r>
                      </m:e>
                      <m:sub>
                        <m:r>
                          <a:rPr lang="en-US" sz="2000" b="1" i="1" smtClean="0">
                            <a:latin typeface="Cambria Math"/>
                            <a:cs typeface="Arial" pitchFamily="34" charset="0"/>
                          </a:rPr>
                          <m:t>𝟏</m:t>
                        </m:r>
                      </m:sub>
                    </m:sSub>
                    <m:r>
                      <a:rPr lang="en-US" sz="2000" b="1" i="1" smtClean="0">
                        <a:latin typeface="Cambria Math"/>
                        <a:cs typeface="Arial" pitchFamily="34" charset="0"/>
                      </a:rPr>
                      <m:t>=</m:t>
                    </m:r>
                    <m:r>
                      <a:rPr lang="en-US" sz="2000" b="1" i="1">
                        <a:latin typeface="Cambria Math"/>
                        <a:cs typeface="Arial" pitchFamily="34" charset="0"/>
                      </a:rPr>
                      <m:t>𝑺</m:t>
                    </m:r>
                    <m:sSub>
                      <m:sSubPr>
                        <m:ctrlPr>
                          <a:rPr lang="en-US" sz="2000" b="1" i="1">
                            <a:latin typeface="Cambria Math"/>
                            <a:cs typeface="Arial" pitchFamily="34" charset="0"/>
                          </a:rPr>
                        </m:ctrlPr>
                      </m:sSubPr>
                      <m:e>
                        <m:r>
                          <a:rPr lang="en-US" sz="2000" b="1" i="1">
                            <a:latin typeface="Cambria Math"/>
                            <a:cs typeface="Arial" pitchFamily="34" charset="0"/>
                          </a:rPr>
                          <m:t>𝑨</m:t>
                        </m:r>
                      </m:e>
                      <m:sub>
                        <m:r>
                          <a:rPr lang="en-US" sz="2000" b="1" i="1" smtClean="0">
                            <a:latin typeface="Cambria Math"/>
                            <a:cs typeface="Arial" pitchFamily="34" charset="0"/>
                          </a:rPr>
                          <m:t>𝟐</m:t>
                        </m:r>
                      </m:sub>
                    </m:sSub>
                    <m:r>
                      <a:rPr lang="en-US" sz="2000" b="1" i="1" smtClean="0">
                        <a:latin typeface="Cambria Math"/>
                        <a:cs typeface="Arial" pitchFamily="34" charset="0"/>
                      </a:rPr>
                      <m:t>=…=</m:t>
                    </m:r>
                    <m:r>
                      <a:rPr lang="en-US" sz="2000" b="1" i="1">
                        <a:latin typeface="Cambria Math"/>
                        <a:cs typeface="Arial" pitchFamily="34" charset="0"/>
                      </a:rPr>
                      <m:t>𝑺</m:t>
                    </m:r>
                    <m:sSub>
                      <m:sSubPr>
                        <m:ctrlPr>
                          <a:rPr lang="en-US" sz="2000" b="1" i="1">
                            <a:latin typeface="Cambria Math"/>
                            <a:cs typeface="Arial" pitchFamily="34" charset="0"/>
                          </a:rPr>
                        </m:ctrlPr>
                      </m:sSubPr>
                      <m:e>
                        <m:r>
                          <a:rPr lang="en-US" sz="2000" b="1" i="1">
                            <a:latin typeface="Cambria Math"/>
                            <a:cs typeface="Arial" pitchFamily="34" charset="0"/>
                          </a:rPr>
                          <m:t>𝑨</m:t>
                        </m:r>
                      </m:e>
                      <m:sub>
                        <m:r>
                          <a:rPr lang="en-US" sz="2000" b="1" i="1" smtClean="0">
                            <a:latin typeface="Cambria Math"/>
                            <a:cs typeface="Arial" pitchFamily="34" charset="0"/>
                          </a:rPr>
                          <m:t>𝒏</m:t>
                        </m:r>
                      </m:sub>
                    </m:sSub>
                  </m:oMath>
                </a14:m>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Mặt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khác</a:t>
                </a:r>
                <a:r>
                  <a:rPr lang="en-US" sz="2000" b="1" dirty="0" smtClean="0">
                    <a:latin typeface="Times New Roman" pitchFamily="18" charset="0"/>
                    <a:cs typeface="Times New Roman" pitchFamily="18" charset="0"/>
                  </a:rPr>
                  <a:t> A</a:t>
                </a:r>
                <a:r>
                  <a:rPr lang="en-US" sz="2000" b="1" baseline="-25000" dirty="0" smtClean="0">
                    <a:latin typeface="Times New Roman" pitchFamily="18" charset="0"/>
                    <a:cs typeface="Times New Roman" pitchFamily="18" charset="0"/>
                  </a:rPr>
                  <a:t>1</a:t>
                </a:r>
                <a:r>
                  <a:rPr lang="en-US" sz="2000" b="1" dirty="0" smtClean="0">
                    <a:latin typeface="Times New Roman" pitchFamily="18" charset="0"/>
                    <a:cs typeface="Times New Roman" pitchFamily="18" charset="0"/>
                  </a:rPr>
                  <a:t>A</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…A</a:t>
                </a:r>
                <a:r>
                  <a:rPr lang="en-US" sz="2000" b="1" baseline="-25000" dirty="0" smtClean="0">
                    <a:latin typeface="Times New Roman" pitchFamily="18" charset="0"/>
                    <a:cs typeface="Times New Roman" pitchFamily="18" charset="0"/>
                  </a:rPr>
                  <a:t>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đều</a:t>
                </a:r>
                <a:r>
                  <a:rPr lang="en-US" sz="2000" b="1" dirty="0" smtClean="0">
                    <a:latin typeface="Times New Roman" pitchFamily="18" charset="0"/>
                    <a:cs typeface="Times New Roman" pitchFamily="18" charset="0"/>
                  </a:rPr>
                  <a:t> , do </a:t>
                </a:r>
                <a:r>
                  <a:rPr lang="en-US" sz="2000" b="1" dirty="0" err="1" smtClean="0">
                    <a:latin typeface="Times New Roman" pitchFamily="18" charset="0"/>
                    <a:cs typeface="Times New Roman" pitchFamily="18" charset="0"/>
                  </a:rPr>
                  <a:t>đó</a:t>
                </a:r>
                <a:r>
                  <a:rPr lang="en-US" sz="2000" b="1" dirty="0" smtClean="0">
                    <a:latin typeface="Times New Roman" pitchFamily="18" charset="0"/>
                    <a:cs typeface="Times New Roman" pitchFamily="18" charset="0"/>
                  </a:rPr>
                  <a:t> S.</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A</a:t>
                </a:r>
                <a:r>
                  <a:rPr lang="en-US" sz="2000" b="1" baseline="-25000" dirty="0" smtClean="0">
                    <a:latin typeface="Times New Roman" pitchFamily="18" charset="0"/>
                    <a:cs typeface="Times New Roman" pitchFamily="18" charset="0"/>
                  </a:rPr>
                  <a:t>1</a:t>
                </a:r>
                <a:r>
                  <a:rPr lang="en-US" sz="2000" b="1" dirty="0" smtClean="0">
                    <a:latin typeface="Times New Roman" pitchFamily="18" charset="0"/>
                    <a:cs typeface="Times New Roman" pitchFamily="18" charset="0"/>
                  </a:rPr>
                  <a:t>A</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…A</a:t>
                </a:r>
                <a:r>
                  <a:rPr lang="en-US" sz="2000" b="1" baseline="-25000" dirty="0" smtClean="0">
                    <a:latin typeface="Times New Roman" pitchFamily="18" charset="0"/>
                    <a:cs typeface="Times New Roman" pitchFamily="18" charset="0"/>
                  </a:rPr>
                  <a:t>n </a:t>
                </a:r>
                <a:r>
                  <a:rPr lang="en-US" sz="2000" b="1" baseline="-25000" dirty="0" err="1" smtClean="0">
                    <a:latin typeface="Times New Roman" pitchFamily="18" charset="0"/>
                    <a:cs typeface="Times New Roman" pitchFamily="18" charset="0"/>
                  </a:rPr>
                  <a:t>là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hình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chóp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đều</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mc:Choice>
        <mc:Fallback>
          <p:sp>
            <p:nvSpPr>
              <p:cNvPr id="28" name="TextBox 27"/>
              <p:cNvSpPr txBox="1">
                <a:spLocks noRot="1" noChangeAspect="1" noMove="1" noResize="1" noEditPoints="1" noAdjustHandles="1" noChangeArrowheads="1" noChangeShapeType="1" noTextEdit="1"/>
              </p:cNvSpPr>
              <p:nvPr/>
            </p:nvSpPr>
            <p:spPr>
              <a:xfrm>
                <a:off x="255535" y="4378755"/>
                <a:ext cx="8266136" cy="1651862"/>
              </a:xfrm>
              <a:prstGeom prst="rect">
                <a:avLst/>
              </a:prstGeom>
              <a:blipFill rotWithShape="1">
                <a:blip r:embed="rId7"/>
                <a:stretch>
                  <a:fillRect l="-811" t="-1845" r="-13864" b="-5166"/>
                </a:stretch>
              </a:blipFill>
            </p:spPr>
            <p:txBody>
              <a:bodyPr/>
              <a:lstStyle/>
              <a:p>
                <a:r>
                  <a:rPr lang="en-US">
                    <a:noFill/>
                  </a:rPr>
                  <a:t> </a:t>
                </a:r>
              </a:p>
            </p:txBody>
          </p:sp>
        </mc:Fallback>
      </mc:AlternateContent>
    </p:spTree>
    <p:extLst>
      <p:ext uri="{BB962C8B-B14F-4D97-AF65-F5344CB8AC3E}">
        <p14:creationId xmlns:p14="http://schemas.microsoft.com/office/powerpoint/2010/main" val="4300459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5235" y="216718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685800"/>
            <a:ext cx="11658600" cy="1426433"/>
            <a:chOff x="227012" y="685800"/>
            <a:chExt cx="11658600" cy="1426433"/>
          </a:xfrm>
        </p:grpSpPr>
        <p:sp>
          <p:nvSpPr>
            <p:cNvPr id="21" name="Rounded Rectangle 20"/>
            <p:cNvSpPr/>
            <p:nvPr/>
          </p:nvSpPr>
          <p:spPr>
            <a:xfrm>
              <a:off x="1979612" y="762001"/>
              <a:ext cx="9829800" cy="1288256"/>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latin typeface="Times New Roman" pitchFamily="18" charset="0"/>
                <a:cs typeface="Times New Roman" pitchFamily="18" charset="0"/>
              </a:endParaRPr>
            </a:p>
          </p:txBody>
        </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012" y="6858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p:cNvSpPr/>
            <p:nvPr/>
          </p:nvSpPr>
          <p:spPr>
            <a:xfrm>
              <a:off x="810472" y="1221713"/>
              <a:ext cx="475387"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dirty="0">
                  <a:ln w="11430"/>
                  <a:effectLst>
                    <a:outerShdw blurRad="76200" dist="50800" dir="5400000" algn="tl" rotWithShape="0">
                      <a:srgbClr val="000000">
                        <a:alpha val="65000"/>
                      </a:srgbClr>
                    </a:outerShdw>
                  </a:effectLst>
                  <a:latin typeface="Times New Roman" pitchFamily="18" charset="0"/>
                  <a:cs typeface="Times New Roman" pitchFamily="18" charset="0"/>
                </a:rPr>
                <a:t>5</a:t>
              </a:r>
              <a:endParaRPr lang="en-US" sz="4800" b="1" spc="67" dirty="0">
                <a:ln w="11430"/>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3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466264" y="85864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 name="TextBox 9"/>
                <p:cNvSpPr txBox="1"/>
                <p:nvPr/>
              </p:nvSpPr>
              <p:spPr>
                <a:xfrm>
                  <a:off x="2055811" y="723900"/>
                  <a:ext cx="9829801" cy="1243973"/>
                </a:xfrm>
                <a:prstGeom prst="rect">
                  <a:avLst/>
                </a:prstGeom>
                <a:noFill/>
              </p:spPr>
              <p:txBody>
                <a:bodyPr wrap="square" lIns="121899" tIns="60949" rIns="121899" bIns="60949" rtlCol="0">
                  <a:spAutoFit/>
                </a:bodyPr>
                <a:lstStyle/>
                <a:p>
                  <a:pPr algn="just"/>
                  <a:r>
                    <a:rPr lang="vi-VN" b="1" smtClean="0">
                      <a:latin typeface="Times New Roman" pitchFamily="18" charset="0"/>
                      <a:cs typeface="Times New Roman" pitchFamily="18" charset="0"/>
                    </a:rPr>
                    <a:t>Cho hình chóp tam giác đều S.ABC, cạnh đáy bằng a, cạnh </a:t>
                  </a:r>
                  <a:r>
                    <a:rPr lang="vi-VN" b="1">
                      <a:latin typeface="Times New Roman" pitchFamily="18" charset="0"/>
                      <a:cs typeface="Times New Roman" pitchFamily="18" charset="0"/>
                    </a:rPr>
                    <a:t>bên </a:t>
                  </a:r>
                  <a:r>
                    <a:rPr lang="vi-VN" b="1" smtClean="0">
                      <a:latin typeface="Times New Roman" pitchFamily="18" charset="0"/>
                      <a:cs typeface="Times New Roman" pitchFamily="18" charset="0"/>
                    </a:rPr>
                    <a:t>bằng</a:t>
                  </a:r>
                  <a:r>
                    <a:rPr lang="en-US" b="1" smtClean="0">
                      <a:latin typeface="Times New Roman" pitchFamily="18" charset="0"/>
                      <a:cs typeface="Times New Roman" pitchFamily="18" charset="0"/>
                    </a:rPr>
                    <a:t> </a:t>
                  </a:r>
                  <a14:m>
                    <m:oMath xmlns:m="http://schemas.openxmlformats.org/officeDocument/2006/math">
                      <m:r>
                        <a:rPr lang="en-US" b="1" i="1" smtClean="0">
                          <a:latin typeface="Cambria Math"/>
                          <a:cs typeface="Arial" pitchFamily="34" charset="0"/>
                        </a:rPr>
                        <m:t>𝒂</m:t>
                      </m:r>
                      <m:rad>
                        <m:radPr>
                          <m:degHide m:val="on"/>
                          <m:ctrlPr>
                            <a:rPr lang="en-US" b="1" i="1" smtClean="0">
                              <a:latin typeface="Cambria Math"/>
                              <a:cs typeface="Arial" pitchFamily="34" charset="0"/>
                            </a:rPr>
                          </m:ctrlPr>
                        </m:radPr>
                        <m:deg/>
                        <m:e>
                          <m:f>
                            <m:fPr>
                              <m:ctrlPr>
                                <a:rPr lang="en-US" b="1" i="1" smtClean="0">
                                  <a:latin typeface="Cambria Math"/>
                                  <a:cs typeface="Arial" pitchFamily="34" charset="0"/>
                                </a:rPr>
                              </m:ctrlPr>
                            </m:fPr>
                            <m:num>
                              <m:r>
                                <a:rPr lang="en-US" b="1" i="1" smtClean="0">
                                  <a:latin typeface="Cambria Math"/>
                                  <a:cs typeface="Arial" pitchFamily="34" charset="0"/>
                                </a:rPr>
                                <m:t>𝟓</m:t>
                              </m:r>
                            </m:num>
                            <m:den>
                              <m:r>
                                <a:rPr lang="en-US" b="1" i="1" smtClean="0">
                                  <a:latin typeface="Cambria Math"/>
                                  <a:cs typeface="Arial" pitchFamily="34" charset="0"/>
                                </a:rPr>
                                <m:t>𝟏𝟐</m:t>
                              </m:r>
                            </m:den>
                          </m:f>
                        </m:e>
                      </m:rad>
                    </m:oMath>
                  </a14:m>
                  <a:r>
                    <a:rPr lang="en-US" b="1" smtClean="0">
                      <a:latin typeface="Times New Roman" pitchFamily="18" charset="0"/>
                      <a:cs typeface="Times New Roman" pitchFamily="18" charset="0"/>
                    </a:rPr>
                    <a:t> . </a:t>
                  </a:r>
                  <a:r>
                    <a:rPr lang="vi-VN" b="1" smtClean="0">
                      <a:latin typeface="Times New Roman" pitchFamily="18" charset="0"/>
                      <a:cs typeface="Times New Roman" pitchFamily="18" charset="0"/>
                    </a:rPr>
                    <a:t>Tính </a:t>
                  </a:r>
                  <a:r>
                    <a:rPr lang="vi-VN" b="1">
                      <a:latin typeface="Times New Roman" pitchFamily="18" charset="0"/>
                      <a:cs typeface="Times New Roman" pitchFamily="18" charset="0"/>
                    </a:rPr>
                    <a:t>số đo của góc nhị diện [S, BC, A</a:t>
                  </a:r>
                  <a:r>
                    <a:rPr lang="vi-VN" b="1" smtClean="0">
                      <a:latin typeface="Times New Roman" pitchFamily="18" charset="0"/>
                      <a:cs typeface="Times New Roman" pitchFamily="18" charset="0"/>
                    </a:rPr>
                    <a:t>].</a:t>
                  </a:r>
                  <a:endParaRPr lang="vi-VN" b="1">
                    <a:latin typeface="Times New Roman" pitchFamily="18" charset="0"/>
                    <a:cs typeface="Times New Roman"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055811" y="723900"/>
                  <a:ext cx="9829801" cy="1243973"/>
                </a:xfrm>
                <a:prstGeom prst="rect">
                  <a:avLst/>
                </a:prstGeom>
                <a:blipFill rotWithShape="1">
                  <a:blip r:embed="rId7"/>
                  <a:stretch>
                    <a:fillRect l="-620" t="-2451" r="-620"/>
                  </a:stretch>
                </a:blipFill>
              </p:spPr>
              <p:txBody>
                <a:bodyPr/>
                <a:lstStyle/>
                <a:p>
                  <a:r>
                    <a:rPr lang="en-US">
                      <a:noFill/>
                    </a:rPr>
                    <a:t> </a:t>
                  </a:r>
                </a:p>
              </p:txBody>
            </p:sp>
          </mc:Fallback>
        </mc:AlternateContent>
      </p:grpSp>
      <p:sp>
        <p:nvSpPr>
          <p:cNvPr id="23" name="TextBox 22"/>
          <p:cNvSpPr txBox="1"/>
          <p:nvPr/>
        </p:nvSpPr>
        <p:spPr>
          <a:xfrm>
            <a:off x="626078" y="2598003"/>
            <a:ext cx="7264618" cy="769441"/>
          </a:xfrm>
          <a:prstGeom prst="rect">
            <a:avLst/>
          </a:prstGeom>
          <a:noFill/>
        </p:spPr>
        <p:txBody>
          <a:bodyPr wrap="square" rtlCol="0">
            <a:spAutoFit/>
          </a:bodyPr>
          <a:lstStyle/>
          <a:p>
            <a:pPr algn="just"/>
            <a:r>
              <a:rPr lang="en-US" sz="2200" b="1" smtClean="0">
                <a:latin typeface="Times New Roman" pitchFamily="18" charset="0"/>
                <a:cs typeface="Times New Roman" pitchFamily="18" charset="0"/>
              </a:rPr>
              <a:t>Gọi G là hình chiếu của S trên (ABC) nên G là tâm của đáy tam giác đều ABC ,  AG cắt BC tại D, ta có :  </a:t>
            </a:r>
            <a:endParaRPr lang="vi-VN" sz="2200" b="1">
              <a:latin typeface="Times New Roman" pitchFamily="18" charset="0"/>
              <a:cs typeface="Times New Roman"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837152116"/>
              </p:ext>
            </p:extLst>
          </p:nvPr>
        </p:nvGraphicFramePr>
        <p:xfrm>
          <a:off x="931643" y="3352800"/>
          <a:ext cx="3611563" cy="1035050"/>
        </p:xfrm>
        <a:graphic>
          <a:graphicData uri="http://schemas.openxmlformats.org/presentationml/2006/ole">
            <mc:AlternateContent xmlns:mc="http://schemas.openxmlformats.org/markup-compatibility/2006">
              <mc:Choice xmlns:v="urn:schemas-microsoft-com:vml" Requires="v">
                <p:oleObj spid="_x0000_s65823" name="Equation" r:id="rId8" imgW="1688760" imgH="482400" progId="Equation.DSMT4">
                  <p:embed/>
                </p:oleObj>
              </mc:Choice>
              <mc:Fallback>
                <p:oleObj name="Equation" r:id="rId8" imgW="1688760" imgH="482400" progId="Equation.DSMT4">
                  <p:embed/>
                  <p:pic>
                    <p:nvPicPr>
                      <p:cNvPr id="0" name=""/>
                      <p:cNvPicPr>
                        <a:picLocks noChangeAspect="1" noChangeArrowheads="1"/>
                      </p:cNvPicPr>
                      <p:nvPr/>
                    </p:nvPicPr>
                    <p:blipFill>
                      <a:blip r:embed="rId9"/>
                      <a:srcRect/>
                      <a:stretch>
                        <a:fillRect/>
                      </a:stretch>
                    </p:blipFill>
                    <p:spPr bwMode="auto">
                      <a:xfrm>
                        <a:off x="931643" y="3352800"/>
                        <a:ext cx="361156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553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06142" y="2050256"/>
            <a:ext cx="3227070" cy="350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Object 18"/>
          <p:cNvGraphicFramePr>
            <a:graphicFrameLocks noChangeAspect="1"/>
          </p:cNvGraphicFramePr>
          <p:nvPr>
            <p:extLst>
              <p:ext uri="{D42A27DB-BD31-4B8C-83A1-F6EECF244321}">
                <p14:modId xmlns:p14="http://schemas.microsoft.com/office/powerpoint/2010/main" val="506643959"/>
              </p:ext>
            </p:extLst>
          </p:nvPr>
        </p:nvGraphicFramePr>
        <p:xfrm>
          <a:off x="2715994" y="4191000"/>
          <a:ext cx="3395662" cy="436562"/>
        </p:xfrm>
        <a:graphic>
          <a:graphicData uri="http://schemas.openxmlformats.org/presentationml/2006/ole">
            <mc:AlternateContent xmlns:mc="http://schemas.openxmlformats.org/markup-compatibility/2006">
              <mc:Choice xmlns:v="urn:schemas-microsoft-com:vml" Requires="v">
                <p:oleObj spid="_x0000_s65824" name="Equation" r:id="rId11" imgW="1587240" imgH="203040" progId="Equation.DSMT4">
                  <p:embed/>
                </p:oleObj>
              </mc:Choice>
              <mc:Fallback>
                <p:oleObj name="Equation" r:id="rId11" imgW="1587240" imgH="203040" progId="Equation.DSMT4">
                  <p:embed/>
                  <p:pic>
                    <p:nvPicPr>
                      <p:cNvPr id="0" name=""/>
                      <p:cNvPicPr>
                        <a:picLocks noChangeAspect="1" noChangeArrowheads="1"/>
                      </p:cNvPicPr>
                      <p:nvPr/>
                    </p:nvPicPr>
                    <p:blipFill>
                      <a:blip r:embed="rId12"/>
                      <a:srcRect/>
                      <a:stretch>
                        <a:fillRect/>
                      </a:stretch>
                    </p:blipFill>
                    <p:spPr bwMode="auto">
                      <a:xfrm>
                        <a:off x="2715994" y="4191000"/>
                        <a:ext cx="339566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626078" y="4674513"/>
            <a:ext cx="1159937" cy="430887"/>
          </a:xfrm>
          <a:prstGeom prst="rect">
            <a:avLst/>
          </a:prstGeom>
          <a:noFill/>
        </p:spPr>
        <p:txBody>
          <a:bodyPr wrap="square" rtlCol="0">
            <a:spAutoFit/>
          </a:bodyPr>
          <a:lstStyle/>
          <a:p>
            <a:pPr algn="just"/>
            <a:r>
              <a:rPr lang="en-US" sz="2200" b="1" smtClean="0">
                <a:latin typeface="Times New Roman" pitchFamily="18" charset="0"/>
                <a:cs typeface="Times New Roman" pitchFamily="18" charset="0"/>
              </a:rPr>
              <a:t>Ta có : </a:t>
            </a:r>
            <a:endParaRPr lang="vi-VN" sz="2200" b="1">
              <a:latin typeface="Times New Roman" pitchFamily="18" charset="0"/>
              <a:cs typeface="Times New Roman" pitchFamily="18"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404133696"/>
              </p:ext>
            </p:extLst>
          </p:nvPr>
        </p:nvGraphicFramePr>
        <p:xfrm>
          <a:off x="1793953" y="4577099"/>
          <a:ext cx="5486400" cy="573087"/>
        </p:xfrm>
        <a:graphic>
          <a:graphicData uri="http://schemas.openxmlformats.org/presentationml/2006/ole">
            <mc:AlternateContent xmlns:mc="http://schemas.openxmlformats.org/markup-compatibility/2006">
              <mc:Choice xmlns:v="urn:schemas-microsoft-com:vml" Requires="v">
                <p:oleObj spid="_x0000_s65825" name="Equation" r:id="rId13" imgW="2565360" imgH="266400" progId="Equation.DSMT4">
                  <p:embed/>
                </p:oleObj>
              </mc:Choice>
              <mc:Fallback>
                <p:oleObj name="Equation" r:id="rId13" imgW="2565360" imgH="266400" progId="Equation.DSMT4">
                  <p:embed/>
                  <p:pic>
                    <p:nvPicPr>
                      <p:cNvPr id="0" name=""/>
                      <p:cNvPicPr>
                        <a:picLocks noChangeAspect="1" noChangeArrowheads="1"/>
                      </p:cNvPicPr>
                      <p:nvPr/>
                    </p:nvPicPr>
                    <p:blipFill>
                      <a:blip r:embed="rId14"/>
                      <a:srcRect/>
                      <a:stretch>
                        <a:fillRect/>
                      </a:stretch>
                    </p:blipFill>
                    <p:spPr bwMode="auto">
                      <a:xfrm>
                        <a:off x="1793953" y="4577099"/>
                        <a:ext cx="54864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626078" y="5308045"/>
            <a:ext cx="4375916" cy="430887"/>
          </a:xfrm>
          <a:prstGeom prst="rect">
            <a:avLst/>
          </a:prstGeom>
          <a:noFill/>
        </p:spPr>
        <p:txBody>
          <a:bodyPr wrap="square" rtlCol="0">
            <a:spAutoFit/>
          </a:bodyPr>
          <a:lstStyle/>
          <a:p>
            <a:pPr algn="just"/>
            <a:r>
              <a:rPr lang="en-US" sz="2200" b="1" smtClean="0">
                <a:latin typeface="Times New Roman" pitchFamily="18" charset="0"/>
                <a:cs typeface="Times New Roman" pitchFamily="18" charset="0"/>
              </a:rPr>
              <a:t>Tam giác ABC đều, cạnh a nên </a:t>
            </a:r>
            <a:endParaRPr lang="vi-VN" sz="2200" b="1">
              <a:latin typeface="Times New Roman" pitchFamily="18" charset="0"/>
              <a:cs typeface="Times New Roman" pitchFamily="18"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482202210"/>
              </p:ext>
            </p:extLst>
          </p:nvPr>
        </p:nvGraphicFramePr>
        <p:xfrm>
          <a:off x="4849594" y="5070040"/>
          <a:ext cx="1382568" cy="868795"/>
        </p:xfrm>
        <a:graphic>
          <a:graphicData uri="http://schemas.openxmlformats.org/presentationml/2006/ole">
            <mc:AlternateContent xmlns:mc="http://schemas.openxmlformats.org/markup-compatibility/2006">
              <mc:Choice xmlns:v="urn:schemas-microsoft-com:vml" Requires="v">
                <p:oleObj spid="_x0000_s65826" name="Equation" r:id="rId15" imgW="711000" imgH="444240" progId="Equation.DSMT4">
                  <p:embed/>
                </p:oleObj>
              </mc:Choice>
              <mc:Fallback>
                <p:oleObj name="Equation" r:id="rId15" imgW="711000" imgH="444240" progId="Equation.DSMT4">
                  <p:embed/>
                  <p:pic>
                    <p:nvPicPr>
                      <p:cNvPr id="0" name=""/>
                      <p:cNvPicPr>
                        <a:picLocks noChangeAspect="1" noChangeArrowheads="1"/>
                      </p:cNvPicPr>
                      <p:nvPr/>
                    </p:nvPicPr>
                    <p:blipFill>
                      <a:blip r:embed="rId16"/>
                      <a:srcRect/>
                      <a:stretch>
                        <a:fillRect/>
                      </a:stretch>
                    </p:blipFill>
                    <p:spPr bwMode="auto">
                      <a:xfrm>
                        <a:off x="4849594" y="5070040"/>
                        <a:ext cx="1382568" cy="86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27"/>
          <p:cNvSpPr txBox="1"/>
          <p:nvPr/>
        </p:nvSpPr>
        <p:spPr>
          <a:xfrm>
            <a:off x="626078" y="6055976"/>
            <a:ext cx="3124200" cy="430887"/>
          </a:xfrm>
          <a:prstGeom prst="rect">
            <a:avLst/>
          </a:prstGeom>
          <a:noFill/>
        </p:spPr>
        <p:txBody>
          <a:bodyPr wrap="square" rtlCol="0">
            <a:spAutoFit/>
          </a:bodyPr>
          <a:lstStyle/>
          <a:p>
            <a:pPr algn="just"/>
            <a:r>
              <a:rPr lang="en-US" sz="2200" b="1" smtClean="0">
                <a:latin typeface="Times New Roman" pitchFamily="18" charset="0"/>
                <a:cs typeface="Times New Roman" pitchFamily="18" charset="0"/>
              </a:rPr>
              <a:t>G là trọng tâm nên :</a:t>
            </a:r>
            <a:endParaRPr lang="vi-VN" sz="2200" b="1">
              <a:latin typeface="Times New Roman" pitchFamily="18" charset="0"/>
              <a:cs typeface="Times New Roman" pitchFamily="18"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2098127370"/>
              </p:ext>
            </p:extLst>
          </p:nvPr>
        </p:nvGraphicFramePr>
        <p:xfrm>
          <a:off x="3477994" y="5837237"/>
          <a:ext cx="2320925" cy="868363"/>
        </p:xfrm>
        <a:graphic>
          <a:graphicData uri="http://schemas.openxmlformats.org/presentationml/2006/ole">
            <mc:AlternateContent xmlns:mc="http://schemas.openxmlformats.org/markup-compatibility/2006">
              <mc:Choice xmlns:v="urn:schemas-microsoft-com:vml" Requires="v">
                <p:oleObj spid="_x0000_s65827" name="Equation" r:id="rId17" imgW="1193760" imgH="444240" progId="Equation.DSMT4">
                  <p:embed/>
                </p:oleObj>
              </mc:Choice>
              <mc:Fallback>
                <p:oleObj name="Equation" r:id="rId17" imgW="1193760" imgH="444240" progId="Equation.DSMT4">
                  <p:embed/>
                  <p:pic>
                    <p:nvPicPr>
                      <p:cNvPr id="0" name=""/>
                      <p:cNvPicPr>
                        <a:picLocks noChangeAspect="1" noChangeArrowheads="1"/>
                      </p:cNvPicPr>
                      <p:nvPr/>
                    </p:nvPicPr>
                    <p:blipFill>
                      <a:blip r:embed="rId18"/>
                      <a:srcRect/>
                      <a:stretch>
                        <a:fillRect/>
                      </a:stretch>
                    </p:blipFill>
                    <p:spPr bwMode="auto">
                      <a:xfrm>
                        <a:off x="3477994" y="5837237"/>
                        <a:ext cx="232092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378897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wipe(left)">
                                      <p:cBhvr>
                                        <p:cTn id="7" dur="5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0" grpId="0"/>
      <p:bldP spid="26"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7812" y="1221291"/>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953995" y="2521803"/>
            <a:ext cx="5969218" cy="430887"/>
          </a:xfrm>
          <a:prstGeom prst="rect">
            <a:avLst/>
          </a:prstGeom>
          <a:noFill/>
        </p:spPr>
        <p:txBody>
          <a:bodyPr wrap="square" rtlCol="0">
            <a:spAutoFit/>
          </a:bodyPr>
          <a:lstStyle/>
          <a:p>
            <a:pPr algn="just"/>
            <a:r>
              <a:rPr lang="en-US" sz="2200" b="1" smtClean="0">
                <a:latin typeface="Times New Roman" pitchFamily="18" charset="0"/>
                <a:cs typeface="Times New Roman" pitchFamily="18" charset="0"/>
              </a:rPr>
              <a:t>Xét tam giác SDC vuông tại D, ta có :</a:t>
            </a:r>
            <a:endParaRPr lang="vi-VN" sz="2200" b="1">
              <a:latin typeface="Times New Roman" pitchFamily="18" charset="0"/>
              <a:cs typeface="Times New Roman"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9569136"/>
              </p:ext>
            </p:extLst>
          </p:nvPr>
        </p:nvGraphicFramePr>
        <p:xfrm>
          <a:off x="3579813" y="2952690"/>
          <a:ext cx="2389188" cy="463550"/>
        </p:xfrm>
        <a:graphic>
          <a:graphicData uri="http://schemas.openxmlformats.org/presentationml/2006/ole">
            <mc:AlternateContent xmlns:mc="http://schemas.openxmlformats.org/markup-compatibility/2006">
              <mc:Choice xmlns:v="urn:schemas-microsoft-com:vml" Requires="v">
                <p:oleObj spid="_x0000_s66842" name="Equation" r:id="rId5" imgW="1117440" imgH="215640" progId="Equation.DSMT4">
                  <p:embed/>
                </p:oleObj>
              </mc:Choice>
              <mc:Fallback>
                <p:oleObj name="Equation" r:id="rId5" imgW="1117440" imgH="215640" progId="Equation.DSMT4">
                  <p:embed/>
                  <p:pic>
                    <p:nvPicPr>
                      <p:cNvPr id="0" name=""/>
                      <p:cNvPicPr>
                        <a:picLocks noChangeAspect="1" noChangeArrowheads="1"/>
                      </p:cNvPicPr>
                      <p:nvPr/>
                    </p:nvPicPr>
                    <p:blipFill>
                      <a:blip r:embed="rId6"/>
                      <a:srcRect/>
                      <a:stretch>
                        <a:fillRect/>
                      </a:stretch>
                    </p:blipFill>
                    <p:spPr bwMode="auto">
                      <a:xfrm>
                        <a:off x="3579813" y="2952690"/>
                        <a:ext cx="23891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553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06142" y="2050256"/>
            <a:ext cx="3227070" cy="350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1" name="Object 20"/>
          <p:cNvGraphicFramePr>
            <a:graphicFrameLocks noChangeAspect="1"/>
          </p:cNvGraphicFramePr>
          <p:nvPr>
            <p:extLst>
              <p:ext uri="{D42A27DB-BD31-4B8C-83A1-F6EECF244321}">
                <p14:modId xmlns:p14="http://schemas.microsoft.com/office/powerpoint/2010/main" val="1494411584"/>
              </p:ext>
            </p:extLst>
          </p:nvPr>
        </p:nvGraphicFramePr>
        <p:xfrm>
          <a:off x="2488175" y="3381664"/>
          <a:ext cx="3257261" cy="1114136"/>
        </p:xfrm>
        <a:graphic>
          <a:graphicData uri="http://schemas.openxmlformats.org/presentationml/2006/ole">
            <mc:AlternateContent xmlns:mc="http://schemas.openxmlformats.org/markup-compatibility/2006">
              <mc:Choice xmlns:v="urn:schemas-microsoft-com:vml" Requires="v">
                <p:oleObj spid="_x0000_s66843" name="Equation" r:id="rId8" imgW="1676160" imgH="571320" progId="Equation.DSMT4">
                  <p:embed/>
                </p:oleObj>
              </mc:Choice>
              <mc:Fallback>
                <p:oleObj name="Equation" r:id="rId8" imgW="1676160" imgH="571320" progId="Equation.DSMT4">
                  <p:embed/>
                  <p:pic>
                    <p:nvPicPr>
                      <p:cNvPr id="0" name=""/>
                      <p:cNvPicPr>
                        <a:picLocks noChangeAspect="1" noChangeArrowheads="1"/>
                      </p:cNvPicPr>
                      <p:nvPr/>
                    </p:nvPicPr>
                    <p:blipFill>
                      <a:blip r:embed="rId9"/>
                      <a:srcRect/>
                      <a:stretch>
                        <a:fillRect/>
                      </a:stretch>
                    </p:blipFill>
                    <p:spPr bwMode="auto">
                      <a:xfrm>
                        <a:off x="2488175" y="3381664"/>
                        <a:ext cx="3257261" cy="111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84183416"/>
              </p:ext>
            </p:extLst>
          </p:nvPr>
        </p:nvGraphicFramePr>
        <p:xfrm>
          <a:off x="5929312" y="3457864"/>
          <a:ext cx="1727200" cy="866775"/>
        </p:xfrm>
        <a:graphic>
          <a:graphicData uri="http://schemas.openxmlformats.org/presentationml/2006/ole">
            <mc:AlternateContent xmlns:mc="http://schemas.openxmlformats.org/markup-compatibility/2006">
              <mc:Choice xmlns:v="urn:schemas-microsoft-com:vml" Requires="v">
                <p:oleObj spid="_x0000_s66844" name="Equation" r:id="rId10" imgW="888840" imgH="444240" progId="Equation.DSMT4">
                  <p:embed/>
                </p:oleObj>
              </mc:Choice>
              <mc:Fallback>
                <p:oleObj name="Equation" r:id="rId10" imgW="888840" imgH="444240" progId="Equation.DSMT4">
                  <p:embed/>
                  <p:pic>
                    <p:nvPicPr>
                      <p:cNvPr id="0" name=""/>
                      <p:cNvPicPr>
                        <a:picLocks noChangeAspect="1" noChangeArrowheads="1"/>
                      </p:cNvPicPr>
                      <p:nvPr/>
                    </p:nvPicPr>
                    <p:blipFill>
                      <a:blip r:embed="rId11"/>
                      <a:srcRect/>
                      <a:stretch>
                        <a:fillRect/>
                      </a:stretch>
                    </p:blipFill>
                    <p:spPr bwMode="auto">
                      <a:xfrm>
                        <a:off x="5929312" y="3457864"/>
                        <a:ext cx="17272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p:cNvSpPr txBox="1"/>
          <p:nvPr/>
        </p:nvSpPr>
        <p:spPr>
          <a:xfrm>
            <a:off x="1993979" y="4495800"/>
            <a:ext cx="5969218" cy="430887"/>
          </a:xfrm>
          <a:prstGeom prst="rect">
            <a:avLst/>
          </a:prstGeom>
          <a:noFill/>
        </p:spPr>
        <p:txBody>
          <a:bodyPr wrap="square" rtlCol="0">
            <a:spAutoFit/>
          </a:bodyPr>
          <a:lstStyle/>
          <a:p>
            <a:pPr algn="just"/>
            <a:r>
              <a:rPr lang="en-US" sz="2200" b="1" smtClean="0">
                <a:latin typeface="Times New Roman" pitchFamily="18" charset="0"/>
                <a:cs typeface="Times New Roman" pitchFamily="18" charset="0"/>
              </a:rPr>
              <a:t>Xét tam giác SGD vuông tại G, ta có :</a:t>
            </a:r>
            <a:endParaRPr lang="vi-VN" sz="2200" b="1">
              <a:latin typeface="Times New Roman" pitchFamily="18" charset="0"/>
              <a:cs typeface="Times New Roman" pitchFamily="18"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1596560302"/>
              </p:ext>
            </p:extLst>
          </p:nvPr>
        </p:nvGraphicFramePr>
        <p:xfrm>
          <a:off x="2508813" y="4917162"/>
          <a:ext cx="2616200" cy="866775"/>
        </p:xfrm>
        <a:graphic>
          <a:graphicData uri="http://schemas.openxmlformats.org/presentationml/2006/ole">
            <mc:AlternateContent xmlns:mc="http://schemas.openxmlformats.org/markup-compatibility/2006">
              <mc:Choice xmlns:v="urn:schemas-microsoft-com:vml" Requires="v">
                <p:oleObj spid="_x0000_s66845" name="Equation" r:id="rId12" imgW="1346040" imgH="444240" progId="Equation.DSMT4">
                  <p:embed/>
                </p:oleObj>
              </mc:Choice>
              <mc:Fallback>
                <p:oleObj name="Equation" r:id="rId12" imgW="1346040" imgH="444240" progId="Equation.DSMT4">
                  <p:embed/>
                  <p:pic>
                    <p:nvPicPr>
                      <p:cNvPr id="0" name=""/>
                      <p:cNvPicPr>
                        <a:picLocks noChangeAspect="1" noChangeArrowheads="1"/>
                      </p:cNvPicPr>
                      <p:nvPr/>
                    </p:nvPicPr>
                    <p:blipFill>
                      <a:blip r:embed="rId13"/>
                      <a:srcRect/>
                      <a:stretch>
                        <a:fillRect/>
                      </a:stretch>
                    </p:blipFill>
                    <p:spPr bwMode="auto">
                      <a:xfrm>
                        <a:off x="2508813" y="4917162"/>
                        <a:ext cx="26162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939468611"/>
              </p:ext>
            </p:extLst>
          </p:nvPr>
        </p:nvGraphicFramePr>
        <p:xfrm>
          <a:off x="5511036" y="5090319"/>
          <a:ext cx="1727200" cy="469900"/>
        </p:xfrm>
        <a:graphic>
          <a:graphicData uri="http://schemas.openxmlformats.org/presentationml/2006/ole">
            <mc:AlternateContent xmlns:mc="http://schemas.openxmlformats.org/markup-compatibility/2006">
              <mc:Choice xmlns:v="urn:schemas-microsoft-com:vml" Requires="v">
                <p:oleObj spid="_x0000_s66846" name="Equation" r:id="rId14" imgW="888840" imgH="241200" progId="Equation.DSMT4">
                  <p:embed/>
                </p:oleObj>
              </mc:Choice>
              <mc:Fallback>
                <p:oleObj name="Equation" r:id="rId14" imgW="888840" imgH="241200" progId="Equation.DSMT4">
                  <p:embed/>
                  <p:pic>
                    <p:nvPicPr>
                      <p:cNvPr id="0" name=""/>
                      <p:cNvPicPr>
                        <a:picLocks noChangeAspect="1" noChangeArrowheads="1"/>
                      </p:cNvPicPr>
                      <p:nvPr/>
                    </p:nvPicPr>
                    <p:blipFill>
                      <a:blip r:embed="rId15"/>
                      <a:srcRect/>
                      <a:stretch>
                        <a:fillRect/>
                      </a:stretch>
                    </p:blipFill>
                    <p:spPr bwMode="auto">
                      <a:xfrm>
                        <a:off x="5511036" y="5090319"/>
                        <a:ext cx="1727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Box 32"/>
          <p:cNvSpPr txBox="1"/>
          <p:nvPr/>
        </p:nvSpPr>
        <p:spPr>
          <a:xfrm>
            <a:off x="1980981" y="5867400"/>
            <a:ext cx="6628031" cy="461665"/>
          </a:xfrm>
          <a:prstGeom prst="rect">
            <a:avLst/>
          </a:prstGeom>
          <a:noFill/>
        </p:spPr>
        <p:txBody>
          <a:bodyPr wrap="square" rtlCol="0">
            <a:spAutoFit/>
          </a:bodyPr>
          <a:lstStyle/>
          <a:p>
            <a:pPr algn="just"/>
            <a:r>
              <a:rPr lang="en-US" sz="2200" b="1" smtClean="0">
                <a:latin typeface="Times New Roman" pitchFamily="18" charset="0"/>
                <a:cs typeface="Times New Roman" pitchFamily="18" charset="0"/>
              </a:rPr>
              <a:t>Vậy số đo của góc nhị diện [S,BC,A] bằng </a:t>
            </a:r>
            <a:r>
              <a:rPr lang="en-US" b="1" smtClean="0">
                <a:solidFill>
                  <a:srgbClr val="C00000"/>
                </a:solidFill>
                <a:latin typeface="Times New Roman" pitchFamily="18" charset="0"/>
                <a:cs typeface="Times New Roman" pitchFamily="18" charset="0"/>
              </a:rPr>
              <a:t>45</a:t>
            </a:r>
            <a:r>
              <a:rPr lang="en-US" b="1" baseline="30000" smtClean="0">
                <a:solidFill>
                  <a:srgbClr val="C00000"/>
                </a:solidFill>
                <a:latin typeface="Times New Roman" pitchFamily="18" charset="0"/>
                <a:cs typeface="Times New Roman" pitchFamily="18" charset="0"/>
              </a:rPr>
              <a:t>0</a:t>
            </a:r>
            <a:endParaRPr lang="vi-VN" b="1">
              <a:solidFill>
                <a:srgbClr val="C00000"/>
              </a:solidFill>
              <a:latin typeface="Times New Roman" pitchFamily="18" charset="0"/>
              <a:cs typeface="Times New Roman" pitchFamily="18" charset="0"/>
            </a:endParaRPr>
          </a:p>
        </p:txBody>
      </p:sp>
      <p:grpSp>
        <p:nvGrpSpPr>
          <p:cNvPr id="19" name="Group 18"/>
          <p:cNvGrpSpPr/>
          <p:nvPr/>
        </p:nvGrpSpPr>
        <p:grpSpPr>
          <a:xfrm>
            <a:off x="227012" y="685800"/>
            <a:ext cx="1642311" cy="1426433"/>
            <a:chOff x="227012" y="685800"/>
            <a:chExt cx="1642311" cy="1426433"/>
          </a:xfrm>
        </p:grpSpPr>
        <p:pic>
          <p:nvPicPr>
            <p:cNvPr id="25"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7012" y="6858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810472" y="1221713"/>
              <a:ext cx="475387"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dirty="0">
                  <a:ln w="11430"/>
                  <a:effectLst>
                    <a:outerShdw blurRad="76200" dist="50800" dir="5400000" algn="tl" rotWithShape="0">
                      <a:srgbClr val="000000">
                        <a:alpha val="65000"/>
                      </a:srgbClr>
                    </a:outerShdw>
                  </a:effectLst>
                  <a:latin typeface="Times New Roman" pitchFamily="18" charset="0"/>
                  <a:cs typeface="Times New Roman" pitchFamily="18" charset="0"/>
                </a:rPr>
                <a:t>5</a:t>
              </a:r>
              <a:endParaRPr lang="en-US" sz="4800" b="1" spc="67" dirty="0">
                <a:ln w="11430"/>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27" name="Picture 4"/>
            <p:cNvPicPr>
              <a:picLocks noChangeAspect="1" noChangeArrowheads="1"/>
            </p:cNvPicPr>
            <p:nvPr/>
          </p:nvPicPr>
          <p:blipFill rotWithShape="1">
            <a:blip r:embed="rId17">
              <a:extLst>
                <a:ext uri="{28A0092B-C50C-407E-A947-70E740481C1C}">
                  <a14:useLocalDpi xmlns:a14="http://schemas.microsoft.com/office/drawing/2010/main" val="0"/>
                </a:ext>
              </a:extLst>
            </a:blip>
            <a:srcRect r="9096" b="19797"/>
            <a:stretch/>
          </p:blipFill>
          <p:spPr bwMode="auto">
            <a:xfrm>
              <a:off x="466264" y="85864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extBox 1"/>
          <p:cNvSpPr txBox="1"/>
          <p:nvPr/>
        </p:nvSpPr>
        <p:spPr>
          <a:xfrm>
            <a:off x="4086425" y="1076980"/>
            <a:ext cx="892163" cy="523220"/>
          </a:xfrm>
          <a:prstGeom prst="rect">
            <a:avLst/>
          </a:prstGeom>
          <a:noFill/>
        </p:spPr>
        <p:txBody>
          <a:bodyPr wrap="square" rtlCol="0">
            <a:spAutoFit/>
          </a:bodyPr>
          <a:lstStyle/>
          <a:p>
            <a:r>
              <a:rPr lang="en-US" sz="2800" b="1" dirty="0" smtClean="0">
                <a:solidFill>
                  <a:srgbClr val="C00000"/>
                </a:solidFill>
                <a:latin typeface="Times New Roman" pitchFamily="18" charset="0"/>
                <a:cs typeface="Times New Roman" pitchFamily="18" charset="0"/>
              </a:rPr>
              <a:t>(t.t)</a:t>
            </a:r>
            <a:endParaRPr lang="en-US" sz="2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540635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2212" y="3081078"/>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317283" y="222250"/>
            <a:ext cx="11558425" cy="2276476"/>
            <a:chOff x="289088" y="695325"/>
            <a:chExt cx="11558425" cy="2276476"/>
          </a:xfrm>
        </p:grpSpPr>
        <p:sp>
          <p:nvSpPr>
            <p:cNvPr id="17" name="Rounded Rectangle 16"/>
            <p:cNvSpPr/>
            <p:nvPr/>
          </p:nvSpPr>
          <p:spPr>
            <a:xfrm>
              <a:off x="289088" y="695325"/>
              <a:ext cx="11558425" cy="2276476"/>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latin typeface="Times New Roman" pitchFamily="18" charset="0"/>
                <a:cs typeface="Times New Roman" pitchFamily="18" charset="0"/>
              </a:endParaRPr>
            </a:p>
          </p:txBody>
        </p:sp>
        <p:sp>
          <p:nvSpPr>
            <p:cNvPr id="18" name="TextBox 17"/>
            <p:cNvSpPr txBox="1"/>
            <p:nvPr/>
          </p:nvSpPr>
          <p:spPr>
            <a:xfrm>
              <a:off x="531812" y="714375"/>
              <a:ext cx="11239500" cy="1846659"/>
            </a:xfrm>
            <a:prstGeom prst="rect">
              <a:avLst/>
            </a:prstGeom>
            <a:noFill/>
          </p:spPr>
          <p:txBody>
            <a:bodyPr wrap="square" rtlCol="0">
              <a:spAutoFit/>
            </a:bodyPr>
            <a:lstStyle/>
            <a:p>
              <a:r>
                <a:rPr lang="en-US" sz="2600" b="1" smtClean="0">
                  <a:latin typeface="Times New Roman" pitchFamily="18" charset="0"/>
                  <a:cs typeface="Times New Roman" pitchFamily="18" charset="0"/>
                </a:rPr>
                <a:t>	  </a:t>
              </a:r>
              <a:r>
                <a:rPr lang="vi-VN" sz="2200" b="1">
                  <a:latin typeface="Times New Roman" pitchFamily="18" charset="0"/>
                  <a:cs typeface="Times New Roman" pitchFamily="18" charset="0"/>
                </a:rPr>
                <a:t>Cho hình chóp đều S.A</a:t>
              </a:r>
              <a:r>
                <a:rPr lang="vi-VN" sz="2200" b="1" baseline="-25000">
                  <a:latin typeface="Times New Roman" pitchFamily="18" charset="0"/>
                  <a:cs typeface="Times New Roman" pitchFamily="18" charset="0"/>
                </a:rPr>
                <a:t>1</a:t>
              </a:r>
              <a:r>
                <a:rPr lang="vi-VN" sz="2200" b="1">
                  <a:latin typeface="Times New Roman" pitchFamily="18" charset="0"/>
                  <a:cs typeface="Times New Roman" pitchFamily="18" charset="0"/>
                </a:rPr>
                <a:t>A</a:t>
              </a:r>
              <a:r>
                <a:rPr lang="vi-VN" sz="2200" b="1" baseline="-25000">
                  <a:latin typeface="Times New Roman" pitchFamily="18" charset="0"/>
                  <a:cs typeface="Times New Roman" pitchFamily="18" charset="0"/>
                </a:rPr>
                <a:t>2</a:t>
              </a:r>
              <a:r>
                <a:rPr lang="vi-VN" sz="2200" b="1">
                  <a:latin typeface="Times New Roman" pitchFamily="18" charset="0"/>
                  <a:cs typeface="Times New Roman" pitchFamily="18" charset="0"/>
                </a:rPr>
                <a:t>...A</a:t>
              </a:r>
              <a:r>
                <a:rPr lang="vi-VN" sz="2200" b="1" baseline="-25000">
                  <a:latin typeface="Times New Roman" pitchFamily="18" charset="0"/>
                  <a:cs typeface="Times New Roman" pitchFamily="18" charset="0"/>
                </a:rPr>
                <a:t>n</a:t>
              </a:r>
              <a:r>
                <a:rPr lang="vi-VN" sz="2200" b="1">
                  <a:latin typeface="Times New Roman" pitchFamily="18" charset="0"/>
                  <a:cs typeface="Times New Roman" pitchFamily="18" charset="0"/>
                </a:rPr>
                <a:t>. Một mặt phẳng không đi qua S và song song với mặt phẳng đáy, cắt các cạnh SA</a:t>
              </a:r>
              <a:r>
                <a:rPr lang="vi-VN" sz="2200" b="1" baseline="-25000">
                  <a:latin typeface="Times New Roman" pitchFamily="18" charset="0"/>
                  <a:cs typeface="Times New Roman" pitchFamily="18" charset="0"/>
                </a:rPr>
                <a:t>1</a:t>
              </a:r>
              <a:r>
                <a:rPr lang="vi-VN" sz="2200" b="1">
                  <a:latin typeface="Times New Roman" pitchFamily="18" charset="0"/>
                  <a:cs typeface="Times New Roman" pitchFamily="18" charset="0"/>
                </a:rPr>
                <a:t>, SA</a:t>
              </a:r>
              <a:r>
                <a:rPr lang="vi-VN" sz="2200" b="1" baseline="-25000">
                  <a:latin typeface="Times New Roman" pitchFamily="18" charset="0"/>
                  <a:cs typeface="Times New Roman" pitchFamily="18" charset="0"/>
                </a:rPr>
                <a:t>2</a:t>
              </a:r>
              <a:r>
                <a:rPr lang="vi-VN" sz="2200" b="1">
                  <a:latin typeface="Times New Roman" pitchFamily="18" charset="0"/>
                  <a:cs typeface="Times New Roman" pitchFamily="18" charset="0"/>
                </a:rPr>
                <a:t>,.... SA</a:t>
              </a:r>
              <a:r>
                <a:rPr lang="vi-VN" sz="2200" b="1" baseline="-25000">
                  <a:latin typeface="Times New Roman" pitchFamily="18" charset="0"/>
                  <a:cs typeface="Times New Roman" pitchFamily="18" charset="0"/>
                </a:rPr>
                <a:t>n</a:t>
              </a:r>
              <a:r>
                <a:rPr lang="vi-VN" sz="2200" b="1">
                  <a:latin typeface="Times New Roman" pitchFamily="18" charset="0"/>
                  <a:cs typeface="Times New Roman" pitchFamily="18" charset="0"/>
                </a:rPr>
                <a:t>, tương ứng tai B</a:t>
              </a:r>
              <a:r>
                <a:rPr lang="vi-VN" sz="2200" b="1" baseline="-25000">
                  <a:latin typeface="Times New Roman" pitchFamily="18" charset="0"/>
                  <a:cs typeface="Times New Roman" pitchFamily="18" charset="0"/>
                </a:rPr>
                <a:t>1</a:t>
              </a:r>
              <a:r>
                <a:rPr lang="vi-VN" sz="2200" b="1">
                  <a:latin typeface="Times New Roman" pitchFamily="18" charset="0"/>
                  <a:cs typeface="Times New Roman" pitchFamily="18" charset="0"/>
                </a:rPr>
                <a:t>, B</a:t>
              </a:r>
              <a:r>
                <a:rPr lang="vi-VN" sz="2200" b="1" baseline="-25000">
                  <a:latin typeface="Times New Roman" pitchFamily="18" charset="0"/>
                  <a:cs typeface="Times New Roman" pitchFamily="18" charset="0"/>
                </a:rPr>
                <a:t>2</a:t>
              </a:r>
              <a:r>
                <a:rPr lang="vi-VN" sz="2200" b="1">
                  <a:latin typeface="Times New Roman" pitchFamily="18" charset="0"/>
                  <a:cs typeface="Times New Roman" pitchFamily="18" charset="0"/>
                </a:rPr>
                <a:t>,..., B</a:t>
              </a:r>
              <a:r>
                <a:rPr lang="vi-VN" sz="2200" b="1" baseline="-25000">
                  <a:latin typeface="Times New Roman" pitchFamily="18" charset="0"/>
                  <a:cs typeface="Times New Roman" pitchFamily="18" charset="0"/>
                </a:rPr>
                <a:t>n</a:t>
              </a:r>
              <a:endParaRPr lang="en-US" sz="2200" b="1" baseline="-25000">
                <a:latin typeface="Times New Roman" pitchFamily="18" charset="0"/>
                <a:cs typeface="Times New Roman" pitchFamily="18" charset="0"/>
              </a:endParaRPr>
            </a:p>
            <a:p>
              <a:pPr marL="457200" indent="-457200">
                <a:buAutoNum type="alphaLcParenR"/>
              </a:pPr>
              <a:r>
                <a:rPr lang="vi-VN" sz="2200" b="1" smtClean="0">
                  <a:latin typeface="Times New Roman" pitchFamily="18" charset="0"/>
                  <a:cs typeface="Times New Roman" pitchFamily="18" charset="0"/>
                </a:rPr>
                <a:t>Giải </a:t>
              </a:r>
              <a:r>
                <a:rPr lang="vi-VN" sz="2200" b="1">
                  <a:latin typeface="Times New Roman" pitchFamily="18" charset="0"/>
                  <a:cs typeface="Times New Roman" pitchFamily="18" charset="0"/>
                </a:rPr>
                <a:t>thích vì sao S. B</a:t>
              </a:r>
              <a:r>
                <a:rPr lang="vi-VN" sz="2200" b="1" baseline="-25000">
                  <a:latin typeface="Times New Roman" pitchFamily="18" charset="0"/>
                  <a:cs typeface="Times New Roman" pitchFamily="18" charset="0"/>
                </a:rPr>
                <a:t>1</a:t>
              </a:r>
              <a:r>
                <a:rPr lang="vi-VN" sz="2200" b="1">
                  <a:latin typeface="Times New Roman" pitchFamily="18" charset="0"/>
                  <a:cs typeface="Times New Roman" pitchFamily="18" charset="0"/>
                </a:rPr>
                <a:t>B</a:t>
              </a:r>
              <a:r>
                <a:rPr lang="vi-VN" sz="2200" b="1" baseline="-25000">
                  <a:latin typeface="Times New Roman" pitchFamily="18" charset="0"/>
                  <a:cs typeface="Times New Roman" pitchFamily="18" charset="0"/>
                </a:rPr>
                <a:t>2</a:t>
              </a:r>
              <a:r>
                <a:rPr lang="vi-VN" sz="2200" b="1">
                  <a:latin typeface="Times New Roman" pitchFamily="18" charset="0"/>
                  <a:cs typeface="Times New Roman" pitchFamily="18" charset="0"/>
                </a:rPr>
                <a:t>...B</a:t>
              </a:r>
              <a:r>
                <a:rPr lang="vi-VN" sz="2200" b="1" baseline="-25000">
                  <a:latin typeface="Times New Roman" pitchFamily="18" charset="0"/>
                  <a:cs typeface="Times New Roman" pitchFamily="18" charset="0"/>
                </a:rPr>
                <a:t>n</a:t>
              </a:r>
              <a:r>
                <a:rPr lang="vi-VN" sz="2200" b="1">
                  <a:latin typeface="Times New Roman" pitchFamily="18" charset="0"/>
                  <a:cs typeface="Times New Roman" pitchFamily="18" charset="0"/>
                </a:rPr>
                <a:t> là một hình chóp đều</a:t>
              </a:r>
              <a:r>
                <a:rPr lang="vi-VN" sz="2200" b="1" smtClean="0">
                  <a:latin typeface="Times New Roman" pitchFamily="18" charset="0"/>
                  <a:cs typeface="Times New Roman" pitchFamily="18" charset="0"/>
                </a:rPr>
                <a:t>.</a:t>
              </a:r>
              <a:endParaRPr lang="en-US" sz="2200" b="1" smtClean="0">
                <a:latin typeface="Times New Roman" pitchFamily="18" charset="0"/>
                <a:cs typeface="Times New Roman" pitchFamily="18" charset="0"/>
              </a:endParaRPr>
            </a:p>
            <a:p>
              <a:pPr marL="457200" indent="-457200">
                <a:buAutoNum type="alphaLcParenR"/>
              </a:pPr>
              <a:r>
                <a:rPr lang="vi-VN" sz="2200" b="1">
                  <a:latin typeface="Times New Roman" pitchFamily="18" charset="0"/>
                  <a:cs typeface="Times New Roman" pitchFamily="18" charset="0"/>
                </a:rPr>
                <a:t>Gọi H là tâm của đa giác A</a:t>
              </a:r>
              <a:r>
                <a:rPr lang="vi-VN" sz="2200" b="1" baseline="-25000">
                  <a:latin typeface="Times New Roman" pitchFamily="18" charset="0"/>
                  <a:cs typeface="Times New Roman" pitchFamily="18" charset="0"/>
                </a:rPr>
                <a:t>1</a:t>
              </a:r>
              <a:r>
                <a:rPr lang="vi-VN" sz="2200" b="1">
                  <a:latin typeface="Times New Roman" pitchFamily="18" charset="0"/>
                  <a:cs typeface="Times New Roman" pitchFamily="18" charset="0"/>
                </a:rPr>
                <a:t>A</a:t>
              </a:r>
              <a:r>
                <a:rPr lang="vi-VN" sz="2200" b="1" baseline="-25000">
                  <a:latin typeface="Times New Roman" pitchFamily="18" charset="0"/>
                  <a:cs typeface="Times New Roman" pitchFamily="18" charset="0"/>
                </a:rPr>
                <a:t>2</a:t>
              </a:r>
              <a:r>
                <a:rPr lang="vi-VN" sz="2200" b="1">
                  <a:latin typeface="Times New Roman" pitchFamily="18" charset="0"/>
                  <a:cs typeface="Times New Roman" pitchFamily="18" charset="0"/>
                </a:rPr>
                <a:t>...A</a:t>
              </a:r>
              <a:r>
                <a:rPr lang="vi-VN" sz="2200" b="1" baseline="-25000">
                  <a:latin typeface="Times New Roman" pitchFamily="18" charset="0"/>
                  <a:cs typeface="Times New Roman" pitchFamily="18" charset="0"/>
                </a:rPr>
                <a:t>n</a:t>
              </a:r>
              <a:r>
                <a:rPr lang="vi-VN" sz="2200" b="1">
                  <a:latin typeface="Times New Roman" pitchFamily="18" charset="0"/>
                  <a:cs typeface="Times New Roman" pitchFamily="18" charset="0"/>
                </a:rPr>
                <a:t>. Chứng minh rằng đường thẳng SH đi qua tâm K của đa giác đều B</a:t>
              </a:r>
              <a:r>
                <a:rPr lang="vi-VN" sz="2200" b="1" baseline="-25000">
                  <a:latin typeface="Times New Roman" pitchFamily="18" charset="0"/>
                  <a:cs typeface="Times New Roman" pitchFamily="18" charset="0"/>
                </a:rPr>
                <a:t>1</a:t>
              </a:r>
              <a:r>
                <a:rPr lang="vi-VN" sz="2200" b="1">
                  <a:latin typeface="Times New Roman" pitchFamily="18" charset="0"/>
                  <a:cs typeface="Times New Roman" pitchFamily="18" charset="0"/>
                </a:rPr>
                <a:t>B</a:t>
              </a:r>
              <a:r>
                <a:rPr lang="vi-VN" sz="2200" b="1" baseline="-25000">
                  <a:latin typeface="Times New Roman" pitchFamily="18" charset="0"/>
                  <a:cs typeface="Times New Roman" pitchFamily="18" charset="0"/>
                </a:rPr>
                <a:t>2</a:t>
              </a:r>
              <a:r>
                <a:rPr lang="vi-VN" sz="2200" b="1" smtClean="0">
                  <a:latin typeface="Times New Roman" pitchFamily="18" charset="0"/>
                  <a:cs typeface="Times New Roman" pitchFamily="18" charset="0"/>
                </a:rPr>
                <a:t>...B</a:t>
              </a:r>
              <a:r>
                <a:rPr lang="vi-VN" sz="2200" b="1" baseline="-25000">
                  <a:latin typeface="Times New Roman" pitchFamily="18" charset="0"/>
                  <a:cs typeface="Times New Roman" pitchFamily="18" charset="0"/>
                </a:rPr>
                <a:t>n</a:t>
              </a:r>
              <a:r>
                <a:rPr lang="vi-VN" sz="2200" b="1" smtClean="0">
                  <a:latin typeface="Times New Roman" pitchFamily="18" charset="0"/>
                  <a:cs typeface="Times New Roman" pitchFamily="18" charset="0"/>
                </a:rPr>
                <a:t>, </a:t>
              </a:r>
              <a:r>
                <a:rPr lang="vi-VN" sz="2200" b="1">
                  <a:latin typeface="Times New Roman" pitchFamily="18" charset="0"/>
                  <a:cs typeface="Times New Roman" pitchFamily="18" charset="0"/>
                </a:rPr>
                <a:t>và HK vuông góc với các mặt </a:t>
              </a:r>
              <a:r>
                <a:rPr lang="vi-VN" sz="2200" b="1" smtClean="0">
                  <a:latin typeface="Times New Roman" pitchFamily="18" charset="0"/>
                  <a:cs typeface="Times New Roman" pitchFamily="18" charset="0"/>
                </a:rPr>
                <a:t>phẳng</a:t>
              </a:r>
              <a:r>
                <a:rPr lang="en-US" sz="2200" b="1" smtClean="0">
                  <a:latin typeface="Times New Roman" pitchFamily="18" charset="0"/>
                  <a:cs typeface="Times New Roman" pitchFamily="18" charset="0"/>
                </a:rPr>
                <a:t> </a:t>
              </a:r>
              <a:r>
                <a:rPr lang="vi-VN" sz="2200" b="1" smtClean="0">
                  <a:latin typeface="Times New Roman" pitchFamily="18" charset="0"/>
                  <a:cs typeface="Times New Roman" pitchFamily="18" charset="0"/>
                </a:rPr>
                <a:t>(A</a:t>
              </a:r>
              <a:r>
                <a:rPr lang="vi-VN" sz="2200" b="1" baseline="-25000" smtClean="0">
                  <a:latin typeface="Times New Roman" pitchFamily="18" charset="0"/>
                  <a:cs typeface="Times New Roman" pitchFamily="18" charset="0"/>
                </a:rPr>
                <a:t>1</a:t>
              </a:r>
              <a:r>
                <a:rPr lang="vi-VN" sz="2200" b="1" smtClean="0">
                  <a:latin typeface="Times New Roman" pitchFamily="18" charset="0"/>
                  <a:cs typeface="Times New Roman" pitchFamily="18" charset="0"/>
                </a:rPr>
                <a:t>A</a:t>
              </a:r>
              <a:r>
                <a:rPr lang="vi-VN" sz="2200" b="1" baseline="-25000" smtClean="0">
                  <a:latin typeface="Times New Roman" pitchFamily="18" charset="0"/>
                  <a:cs typeface="Times New Roman" pitchFamily="18" charset="0"/>
                </a:rPr>
                <a:t>2</a:t>
              </a:r>
              <a:r>
                <a:rPr lang="vi-VN" sz="2200" b="1">
                  <a:latin typeface="Times New Roman" pitchFamily="18" charset="0"/>
                  <a:cs typeface="Times New Roman" pitchFamily="18" charset="0"/>
                </a:rPr>
                <a:t>...A</a:t>
              </a:r>
              <a:r>
                <a:rPr lang="vi-VN" sz="2200" b="1" baseline="-25000">
                  <a:latin typeface="Times New Roman" pitchFamily="18" charset="0"/>
                  <a:cs typeface="Times New Roman" pitchFamily="18" charset="0"/>
                </a:rPr>
                <a:t>n</a:t>
              </a:r>
              <a:r>
                <a:rPr lang="vi-VN" sz="2200" b="1" smtClean="0">
                  <a:latin typeface="Times New Roman" pitchFamily="18" charset="0"/>
                  <a:cs typeface="Times New Roman" pitchFamily="18" charset="0"/>
                </a:rPr>
                <a:t>),</a:t>
              </a:r>
              <a:r>
                <a:rPr lang="en-US" sz="2200" b="1" smtClean="0">
                  <a:latin typeface="Times New Roman" pitchFamily="18" charset="0"/>
                  <a:cs typeface="Times New Roman" pitchFamily="18" charset="0"/>
                </a:rPr>
                <a:t> </a:t>
              </a:r>
              <a:r>
                <a:rPr lang="vi-VN" sz="2200" b="1" smtClean="0">
                  <a:latin typeface="Times New Roman" pitchFamily="18" charset="0"/>
                  <a:cs typeface="Times New Roman" pitchFamily="18" charset="0"/>
                </a:rPr>
                <a:t> </a:t>
              </a:r>
              <a:r>
                <a:rPr lang="vi-VN" sz="2200" b="1">
                  <a:latin typeface="Times New Roman" pitchFamily="18" charset="0"/>
                  <a:cs typeface="Times New Roman" pitchFamily="18" charset="0"/>
                </a:rPr>
                <a:t>(B</a:t>
              </a:r>
              <a:r>
                <a:rPr lang="vi-VN" sz="2200" b="1" baseline="-25000">
                  <a:latin typeface="Times New Roman" pitchFamily="18" charset="0"/>
                  <a:cs typeface="Times New Roman" pitchFamily="18" charset="0"/>
                </a:rPr>
                <a:t>1</a:t>
              </a:r>
              <a:r>
                <a:rPr lang="vi-VN" sz="2200" b="1">
                  <a:latin typeface="Times New Roman" pitchFamily="18" charset="0"/>
                  <a:cs typeface="Times New Roman" pitchFamily="18" charset="0"/>
                </a:rPr>
                <a:t>B</a:t>
              </a:r>
              <a:r>
                <a:rPr lang="vi-VN" sz="2200" b="1" baseline="-25000">
                  <a:latin typeface="Times New Roman" pitchFamily="18" charset="0"/>
                  <a:cs typeface="Times New Roman" pitchFamily="18" charset="0"/>
                </a:rPr>
                <a:t>2</a:t>
              </a:r>
              <a:r>
                <a:rPr lang="vi-VN" sz="2200" b="1">
                  <a:latin typeface="Times New Roman" pitchFamily="18" charset="0"/>
                  <a:cs typeface="Times New Roman" pitchFamily="18" charset="0"/>
                </a:rPr>
                <a:t>...B</a:t>
              </a:r>
              <a:r>
                <a:rPr lang="vi-VN" sz="2200" b="1" baseline="-25000">
                  <a:latin typeface="Times New Roman" pitchFamily="18" charset="0"/>
                  <a:cs typeface="Times New Roman" pitchFamily="18" charset="0"/>
                </a:rPr>
                <a:t>n</a:t>
              </a:r>
              <a:r>
                <a:rPr lang="vi-VN" sz="2200" b="1" smtClean="0">
                  <a:latin typeface="Times New Roman" pitchFamily="18" charset="0"/>
                  <a:cs typeface="Times New Roman" pitchFamily="18" charset="0"/>
                </a:rPr>
                <a:t>)</a:t>
              </a:r>
              <a:endParaRPr lang="vi-VN" sz="2200" b="1">
                <a:latin typeface="Times New Roman" pitchFamily="18" charset="0"/>
                <a:cs typeface="Times New Roman" pitchFamily="18" charset="0"/>
              </a:endParaRPr>
            </a:p>
          </p:txBody>
        </p:sp>
        <p:pic>
          <p:nvPicPr>
            <p:cNvPr id="675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025" y="714375"/>
              <a:ext cx="17587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7161212" y="3086100"/>
            <a:ext cx="2428875" cy="3680727"/>
            <a:chOff x="7085012" y="3086100"/>
            <a:chExt cx="2428875" cy="3680727"/>
          </a:xfrm>
        </p:grpSpPr>
        <p:pic>
          <p:nvPicPr>
            <p:cNvPr id="6758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5012" y="3086100"/>
              <a:ext cx="2428875"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7651749" y="6428273"/>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Times New Roman" pitchFamily="18" charset="0"/>
                  <a:cs typeface="Times New Roman" pitchFamily="18" charset="0"/>
                </a:rPr>
                <a:t>Hình 7.69</a:t>
              </a:r>
              <a:endParaRPr lang="en-US" sz="1600" b="1">
                <a:solidFill>
                  <a:schemeClr val="accent6">
                    <a:lumMod val="75000"/>
                  </a:schemeClr>
                </a:solidFill>
                <a:latin typeface="Times New Roman" pitchFamily="18" charset="0"/>
                <a:cs typeface="Times New Roman" pitchFamily="18" charset="0"/>
              </a:endParaRPr>
            </a:p>
          </p:txBody>
        </p:sp>
      </p:grpSp>
      <p:grpSp>
        <p:nvGrpSpPr>
          <p:cNvPr id="4" name="Group 3"/>
          <p:cNvGrpSpPr/>
          <p:nvPr/>
        </p:nvGrpSpPr>
        <p:grpSpPr>
          <a:xfrm>
            <a:off x="9599612" y="4037498"/>
            <a:ext cx="2314575" cy="2729329"/>
            <a:chOff x="9599612" y="4037498"/>
            <a:chExt cx="2314575" cy="2729329"/>
          </a:xfrm>
        </p:grpSpPr>
        <p:pic>
          <p:nvPicPr>
            <p:cNvPr id="6758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99612" y="4037498"/>
              <a:ext cx="23145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0209212" y="6428273"/>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Times New Roman" pitchFamily="18" charset="0"/>
                  <a:cs typeface="Times New Roman" pitchFamily="18" charset="0"/>
                </a:rPr>
                <a:t>Hình 7.70</a:t>
              </a:r>
              <a:endParaRPr lang="en-US" sz="1600" b="1">
                <a:solidFill>
                  <a:schemeClr val="accent6">
                    <a:lumMod val="75000"/>
                  </a:schemeClr>
                </a:solidFill>
                <a:latin typeface="Times New Roman" pitchFamily="18" charset="0"/>
                <a:cs typeface="Times New Roman" pitchFamily="18" charset="0"/>
              </a:endParaRPr>
            </a:p>
          </p:txBody>
        </p:sp>
      </p:grpSp>
      <p:sp>
        <p:nvSpPr>
          <p:cNvPr id="23" name="TextBox 22"/>
          <p:cNvSpPr txBox="1"/>
          <p:nvPr/>
        </p:nvSpPr>
        <p:spPr>
          <a:xfrm>
            <a:off x="447212" y="3429000"/>
            <a:ext cx="6485399" cy="1446550"/>
          </a:xfrm>
          <a:prstGeom prst="rect">
            <a:avLst/>
          </a:prstGeom>
          <a:noFill/>
        </p:spPr>
        <p:txBody>
          <a:bodyPr wrap="square" rtlCol="0">
            <a:spAutoFit/>
          </a:bodyPr>
          <a:lstStyle/>
          <a:p>
            <a:pPr algn="just"/>
            <a:r>
              <a:rPr lang="vi-VN" sz="2200" b="1">
                <a:latin typeface="Times New Roman" pitchFamily="18" charset="0"/>
                <a:cs typeface="Times New Roman" pitchFamily="18" charset="0"/>
              </a:rPr>
              <a:t>a) Vì mặt phẳng không đi qua S và song song với mặt phẳng đáy, cắt các cạnh SA</a:t>
            </a:r>
            <a:r>
              <a:rPr lang="vi-VN" sz="2200" b="1" baseline="-25000">
                <a:latin typeface="Times New Roman" pitchFamily="18" charset="0"/>
                <a:cs typeface="Times New Roman" pitchFamily="18" charset="0"/>
              </a:rPr>
              <a:t>1</a:t>
            </a:r>
            <a:r>
              <a:rPr lang="vi-VN" sz="2200" b="1">
                <a:latin typeface="Times New Roman" pitchFamily="18" charset="0"/>
                <a:cs typeface="Times New Roman" pitchFamily="18" charset="0"/>
              </a:rPr>
              <a:t>, SA</a:t>
            </a:r>
            <a:r>
              <a:rPr lang="vi-VN" sz="2200" b="1" baseline="-25000">
                <a:latin typeface="Times New Roman" pitchFamily="18" charset="0"/>
                <a:cs typeface="Times New Roman" pitchFamily="18" charset="0"/>
              </a:rPr>
              <a:t>2</a:t>
            </a:r>
            <a:r>
              <a:rPr lang="vi-VN" sz="2200" b="1">
                <a:latin typeface="Times New Roman" pitchFamily="18" charset="0"/>
                <a:cs typeface="Times New Roman" pitchFamily="18" charset="0"/>
              </a:rPr>
              <a:t>,.... SAn, tương ứng tại B</a:t>
            </a:r>
            <a:r>
              <a:rPr lang="vi-VN" sz="2200" b="1" baseline="-25000">
                <a:latin typeface="Times New Roman" pitchFamily="18" charset="0"/>
                <a:cs typeface="Times New Roman" pitchFamily="18" charset="0"/>
              </a:rPr>
              <a:t>1</a:t>
            </a:r>
            <a:r>
              <a:rPr lang="vi-VN" sz="2200" b="1">
                <a:latin typeface="Times New Roman" pitchFamily="18" charset="0"/>
                <a:cs typeface="Times New Roman" pitchFamily="18" charset="0"/>
              </a:rPr>
              <a:t>, B</a:t>
            </a:r>
            <a:r>
              <a:rPr lang="vi-VN" sz="2200" b="1" baseline="-25000">
                <a:latin typeface="Times New Roman" pitchFamily="18" charset="0"/>
                <a:cs typeface="Times New Roman" pitchFamily="18" charset="0"/>
              </a:rPr>
              <a:t>2</a:t>
            </a:r>
            <a:r>
              <a:rPr lang="vi-VN" sz="2200" b="1">
                <a:latin typeface="Times New Roman" pitchFamily="18" charset="0"/>
                <a:cs typeface="Times New Roman" pitchFamily="18" charset="0"/>
              </a:rPr>
              <a:t>,..., </a:t>
            </a:r>
            <a:r>
              <a:rPr lang="vi-VN" sz="2200" b="1" smtClean="0">
                <a:latin typeface="Times New Roman" pitchFamily="18" charset="0"/>
                <a:cs typeface="Times New Roman" pitchFamily="18" charset="0"/>
              </a:rPr>
              <a:t>Bằng nhau</a:t>
            </a:r>
            <a:r>
              <a:rPr lang="en-US" sz="2200" b="1" smtClean="0">
                <a:latin typeface="Times New Roman" pitchFamily="18" charset="0"/>
                <a:cs typeface="Times New Roman" pitchFamily="18" charset="0"/>
              </a:rPr>
              <a:t> </a:t>
            </a:r>
            <a:r>
              <a:rPr lang="vi-VN" sz="2200" b="1" smtClean="0">
                <a:latin typeface="Times New Roman" pitchFamily="18" charset="0"/>
                <a:cs typeface="Times New Roman" pitchFamily="18" charset="0"/>
              </a:rPr>
              <a:t>nên </a:t>
            </a:r>
            <a:r>
              <a:rPr lang="vi-VN" sz="2200" b="1">
                <a:latin typeface="Times New Roman" pitchFamily="18" charset="0"/>
                <a:cs typeface="Times New Roman" pitchFamily="18" charset="0"/>
              </a:rPr>
              <a:t>theo định lý Talet trong từng tam giác SA</a:t>
            </a:r>
            <a:r>
              <a:rPr lang="vi-VN" sz="2200" b="1" baseline="-25000">
                <a:latin typeface="Times New Roman" pitchFamily="18" charset="0"/>
                <a:cs typeface="Times New Roman" pitchFamily="18" charset="0"/>
              </a:rPr>
              <a:t>1</a:t>
            </a:r>
            <a:r>
              <a:rPr lang="vi-VN" sz="2200" b="1">
                <a:latin typeface="Times New Roman" pitchFamily="18" charset="0"/>
                <a:cs typeface="Times New Roman" pitchFamily="18" charset="0"/>
              </a:rPr>
              <a:t>A</a:t>
            </a:r>
            <a:r>
              <a:rPr lang="vi-VN" sz="2200" b="1" baseline="-25000">
                <a:latin typeface="Times New Roman" pitchFamily="18" charset="0"/>
                <a:cs typeface="Times New Roman" pitchFamily="18" charset="0"/>
              </a:rPr>
              <a:t>2</a:t>
            </a:r>
            <a:r>
              <a:rPr lang="vi-VN" sz="2200" b="1">
                <a:latin typeface="Times New Roman" pitchFamily="18" charset="0"/>
                <a:cs typeface="Times New Roman" pitchFamily="18" charset="0"/>
              </a:rPr>
              <a:t>, …, SA</a:t>
            </a:r>
            <a:r>
              <a:rPr lang="vi-VN" sz="2200" b="1" baseline="-25000">
                <a:latin typeface="Times New Roman" pitchFamily="18" charset="0"/>
                <a:cs typeface="Times New Roman" pitchFamily="18" charset="0"/>
              </a:rPr>
              <a:t>n-1</a:t>
            </a:r>
            <a:r>
              <a:rPr lang="vi-VN" sz="2200" b="1">
                <a:latin typeface="Times New Roman" pitchFamily="18" charset="0"/>
                <a:cs typeface="Times New Roman" pitchFamily="18" charset="0"/>
              </a:rPr>
              <a:t>A</a:t>
            </a:r>
            <a:r>
              <a:rPr lang="vi-VN" sz="2200" b="1" baseline="-25000">
                <a:latin typeface="Times New Roman" pitchFamily="18" charset="0"/>
                <a:cs typeface="Times New Roman" pitchFamily="18" charset="0"/>
              </a:rPr>
              <a:t>n</a:t>
            </a:r>
            <a:r>
              <a:rPr lang="vi-VN" sz="2200" b="1">
                <a:latin typeface="Times New Roman" pitchFamily="18" charset="0"/>
                <a:cs typeface="Times New Roman" pitchFamily="18" charset="0"/>
              </a:rPr>
              <a:t> </a:t>
            </a:r>
            <a:r>
              <a:rPr lang="vi-VN" sz="2200" b="1" smtClean="0">
                <a:latin typeface="Times New Roman" pitchFamily="18" charset="0"/>
                <a:cs typeface="Times New Roman" pitchFamily="18" charset="0"/>
              </a:rPr>
              <a:t>thì</a:t>
            </a:r>
            <a:endParaRPr lang="vi-VN" sz="2200" b="1">
              <a:latin typeface="Times New Roman" pitchFamily="18" charset="0"/>
              <a:cs typeface="Times New Roman"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04848411"/>
              </p:ext>
            </p:extLst>
          </p:nvPr>
        </p:nvGraphicFramePr>
        <p:xfrm>
          <a:off x="2817812" y="4875213"/>
          <a:ext cx="3529012" cy="915987"/>
        </p:xfrm>
        <a:graphic>
          <a:graphicData uri="http://schemas.openxmlformats.org/presentationml/2006/ole">
            <mc:AlternateContent xmlns:mc="http://schemas.openxmlformats.org/markup-compatibility/2006">
              <mc:Choice xmlns:v="urn:schemas-microsoft-com:vml" Requires="v">
                <p:oleObj spid="_x0000_s67646" name="Equation" r:id="rId8" imgW="1815840" imgH="469800" progId="Equation.DSMT4">
                  <p:embed/>
                </p:oleObj>
              </mc:Choice>
              <mc:Fallback>
                <p:oleObj name="Equation" r:id="rId8" imgW="1815840" imgH="469800" progId="Equation.DSMT4">
                  <p:embed/>
                  <p:pic>
                    <p:nvPicPr>
                      <p:cNvPr id="0" name="Object 31"/>
                      <p:cNvPicPr>
                        <a:picLocks noChangeAspect="1" noChangeArrowheads="1"/>
                      </p:cNvPicPr>
                      <p:nvPr/>
                    </p:nvPicPr>
                    <p:blipFill>
                      <a:blip r:embed="rId9"/>
                      <a:srcRect/>
                      <a:stretch>
                        <a:fillRect/>
                      </a:stretch>
                    </p:blipFill>
                    <p:spPr bwMode="auto">
                      <a:xfrm>
                        <a:off x="2817812" y="4875213"/>
                        <a:ext cx="35290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p:nvPr/>
        </p:nvSpPr>
        <p:spPr>
          <a:xfrm>
            <a:off x="379412" y="5791200"/>
            <a:ext cx="6485399" cy="769441"/>
          </a:xfrm>
          <a:prstGeom prst="rect">
            <a:avLst/>
          </a:prstGeom>
          <a:noFill/>
        </p:spPr>
        <p:txBody>
          <a:bodyPr wrap="square" rtlCol="0">
            <a:spAutoFit/>
          </a:bodyPr>
          <a:lstStyle/>
          <a:p>
            <a:pPr algn="just"/>
            <a:r>
              <a:rPr lang="vi-VN" sz="2200" b="1">
                <a:latin typeface="Times New Roman" pitchFamily="18" charset="0"/>
                <a:cs typeface="Times New Roman" pitchFamily="18" charset="0"/>
              </a:rPr>
              <a:t>mà S.A</a:t>
            </a:r>
            <a:r>
              <a:rPr lang="vi-VN" sz="2200" b="1" baseline="-25000">
                <a:latin typeface="Times New Roman" pitchFamily="18" charset="0"/>
                <a:cs typeface="Times New Roman" pitchFamily="18" charset="0"/>
              </a:rPr>
              <a:t>1</a:t>
            </a:r>
            <a:r>
              <a:rPr lang="vi-VN" sz="2200" b="1">
                <a:latin typeface="Times New Roman" pitchFamily="18" charset="0"/>
                <a:cs typeface="Times New Roman" pitchFamily="18" charset="0"/>
              </a:rPr>
              <a:t>A</a:t>
            </a:r>
            <a:r>
              <a:rPr lang="vi-VN" sz="2200" b="1" baseline="-25000">
                <a:latin typeface="Times New Roman" pitchFamily="18" charset="0"/>
                <a:cs typeface="Times New Roman" pitchFamily="18" charset="0"/>
              </a:rPr>
              <a:t>2</a:t>
            </a:r>
            <a:r>
              <a:rPr lang="vi-VN" sz="2200" b="1">
                <a:latin typeface="Times New Roman" pitchFamily="18" charset="0"/>
                <a:cs typeface="Times New Roman" pitchFamily="18" charset="0"/>
              </a:rPr>
              <a:t>...A</a:t>
            </a:r>
            <a:r>
              <a:rPr lang="vi-VN" sz="2200" b="1" baseline="-25000">
                <a:latin typeface="Times New Roman" pitchFamily="18" charset="0"/>
                <a:cs typeface="Times New Roman" pitchFamily="18" charset="0"/>
              </a:rPr>
              <a:t>n</a:t>
            </a:r>
            <a:r>
              <a:rPr lang="vi-VN" sz="2200" b="1">
                <a:latin typeface="Times New Roman" pitchFamily="18" charset="0"/>
                <a:cs typeface="Times New Roman" pitchFamily="18" charset="0"/>
              </a:rPr>
              <a:t>  là hình chóp đều nên S.B</a:t>
            </a:r>
            <a:r>
              <a:rPr lang="vi-VN" sz="2200" b="1" baseline="-25000">
                <a:latin typeface="Times New Roman" pitchFamily="18" charset="0"/>
                <a:cs typeface="Times New Roman" pitchFamily="18" charset="0"/>
              </a:rPr>
              <a:t>1</a:t>
            </a:r>
            <a:r>
              <a:rPr lang="vi-VN" sz="2200" b="1">
                <a:latin typeface="Times New Roman" pitchFamily="18" charset="0"/>
                <a:cs typeface="Times New Roman" pitchFamily="18" charset="0"/>
              </a:rPr>
              <a:t>B</a:t>
            </a:r>
            <a:r>
              <a:rPr lang="vi-VN" sz="2200" b="1" baseline="-25000">
                <a:latin typeface="Times New Roman" pitchFamily="18" charset="0"/>
                <a:cs typeface="Times New Roman" pitchFamily="18" charset="0"/>
              </a:rPr>
              <a:t>2</a:t>
            </a:r>
            <a:r>
              <a:rPr lang="vi-VN" sz="2200" b="1">
                <a:latin typeface="Times New Roman" pitchFamily="18" charset="0"/>
                <a:cs typeface="Times New Roman" pitchFamily="18" charset="0"/>
              </a:rPr>
              <a:t>...B</a:t>
            </a:r>
            <a:r>
              <a:rPr lang="vi-VN" sz="2200" b="1" baseline="-25000">
                <a:latin typeface="Times New Roman" pitchFamily="18" charset="0"/>
                <a:cs typeface="Times New Roman" pitchFamily="18" charset="0"/>
              </a:rPr>
              <a:t>n</a:t>
            </a:r>
            <a:r>
              <a:rPr lang="vi-VN" sz="2200" b="1">
                <a:latin typeface="Times New Roman" pitchFamily="18" charset="0"/>
                <a:cs typeface="Times New Roman" pitchFamily="18" charset="0"/>
              </a:rPr>
              <a:t> cũng là một hình chóp đều</a:t>
            </a:r>
            <a:r>
              <a:rPr lang="vi-VN" sz="2200" b="1" smtClean="0">
                <a:latin typeface="Times New Roman" pitchFamily="18" charset="0"/>
                <a:cs typeface="Times New Roman" pitchFamily="18" charset="0"/>
              </a:rPr>
              <a:t>.</a:t>
            </a:r>
            <a:endParaRPr lang="vi-VN" sz="2200" b="1">
              <a:latin typeface="Times New Roman" pitchFamily="18" charset="0"/>
              <a:cs typeface="Times New Roman" pitchFamily="18" charset="0"/>
            </a:endParaRPr>
          </a:p>
        </p:txBody>
      </p:sp>
    </p:spTree>
    <p:extLst>
      <p:ext uri="{BB962C8B-B14F-4D97-AF65-F5344CB8AC3E}">
        <p14:creationId xmlns:p14="http://schemas.microsoft.com/office/powerpoint/2010/main" val="42221756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609828" y="835618"/>
            <a:ext cx="2546033" cy="2848391"/>
            <a:chOff x="9596754" y="3918436"/>
            <a:chExt cx="2546033" cy="2848391"/>
          </a:xfrm>
        </p:grpSpPr>
        <p:pic>
          <p:nvPicPr>
            <p:cNvPr id="67588"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9596754" y="3918436"/>
              <a:ext cx="2546033"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0209212" y="6428273"/>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Times New Roman" pitchFamily="18" charset="0"/>
                  <a:cs typeface="Times New Roman" pitchFamily="18" charset="0"/>
                </a:rPr>
                <a:t>Hình 7.70</a:t>
              </a:r>
              <a:endParaRPr lang="en-US" sz="1600" b="1">
                <a:solidFill>
                  <a:schemeClr val="accent6">
                    <a:lumMod val="75000"/>
                  </a:schemeClr>
                </a:solidFill>
                <a:latin typeface="Times New Roman" pitchFamily="18" charset="0"/>
                <a:cs typeface="Times New Roman" pitchFamily="18" charset="0"/>
              </a:endParaRPr>
            </a:p>
          </p:txBody>
        </p:sp>
      </p:grpSp>
      <p:pic>
        <p:nvPicPr>
          <p:cNvPr id="68610"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305910" y="523072"/>
            <a:ext cx="9065102" cy="387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84211" y="4293513"/>
            <a:ext cx="9296401" cy="430887"/>
          </a:xfrm>
          <a:prstGeom prst="rect">
            <a:avLst/>
          </a:prstGeom>
          <a:noFill/>
        </p:spPr>
        <p:txBody>
          <a:bodyPr wrap="square" rtlCol="0">
            <a:spAutoFit/>
          </a:bodyPr>
          <a:lstStyle/>
          <a:p>
            <a:pPr marL="342900" indent="-342900" algn="just">
              <a:buFont typeface="Wingdings" pitchFamily="2" charset="2"/>
              <a:buChar char="v"/>
            </a:pPr>
            <a:r>
              <a:rPr lang="en-US" sz="2000" b="1" dirty="0" smtClean="0">
                <a:solidFill>
                  <a:schemeClr val="accent6">
                    <a:lumMod val="75000"/>
                  </a:schemeClr>
                </a:solidFill>
                <a:latin typeface="Times New Roman" pitchFamily="18" charset="0"/>
                <a:cs typeface="Times New Roman" pitchFamily="18" charset="0"/>
              </a:rPr>
              <a:t>CÂU HỎI </a:t>
            </a:r>
            <a:r>
              <a:rPr lang="en-US" sz="2200" b="1" dirty="0" smtClean="0">
                <a:solidFill>
                  <a:schemeClr val="accent6">
                    <a:lumMod val="75000"/>
                  </a:schemeClr>
                </a:solidFill>
                <a:latin typeface="Times New Roman" pitchFamily="18" charset="0"/>
                <a:cs typeface="Times New Roman" pitchFamily="18" charset="0"/>
              </a:rPr>
              <a:t>: </a:t>
            </a:r>
            <a:r>
              <a:rPr lang="vi-VN" sz="2200" b="1" dirty="0">
                <a:latin typeface="Times New Roman" pitchFamily="18" charset="0"/>
                <a:cs typeface="Times New Roman" pitchFamily="18" charset="0"/>
              </a:rPr>
              <a:t>Hình chóp cụt đều có các cạnh bên bằng nhau hay không</a:t>
            </a:r>
            <a:r>
              <a:rPr lang="vi-VN" sz="2200" b="1" dirty="0" smtClean="0">
                <a:latin typeface="Times New Roman" pitchFamily="18" charset="0"/>
                <a:cs typeface="Times New Roman" pitchFamily="18" charset="0"/>
              </a:rPr>
              <a:t>?</a:t>
            </a:r>
            <a:endParaRPr lang="vi-VN" sz="2200" b="1" dirty="0">
              <a:latin typeface="Times New Roman" pitchFamily="18" charset="0"/>
              <a:cs typeface="Times New Roman" pitchFamily="18" charset="0"/>
            </a:endParaRPr>
          </a:p>
        </p:txBody>
      </p:sp>
      <p:sp>
        <p:nvSpPr>
          <p:cNvPr id="25" name="TextBox 24"/>
          <p:cNvSpPr txBox="1"/>
          <p:nvPr/>
        </p:nvSpPr>
        <p:spPr>
          <a:xfrm>
            <a:off x="305910" y="5072246"/>
            <a:ext cx="10668000" cy="769441"/>
          </a:xfrm>
          <a:prstGeom prst="rect">
            <a:avLst/>
          </a:prstGeom>
          <a:noFill/>
        </p:spPr>
        <p:txBody>
          <a:bodyPr wrap="square" rtlCol="0">
            <a:spAutoFit/>
          </a:bodyPr>
          <a:lstStyle/>
          <a:p>
            <a:pPr algn="just"/>
            <a:r>
              <a:rPr lang="vi-VN" sz="2200" b="1" dirty="0">
                <a:latin typeface="Times New Roman" pitchFamily="18" charset="0"/>
                <a:cs typeface="Times New Roman" pitchFamily="18" charset="0"/>
              </a:rPr>
              <a:t>Hình chóp cụt đều có các cạnh bên bằng nhau vì theo hoạt động 13 có </a:t>
            </a:r>
            <a:r>
              <a:rPr lang="en-US" sz="2200" b="1" dirty="0" smtClean="0">
                <a:latin typeface="Times New Roman" pitchFamily="18" charset="0"/>
                <a:cs typeface="Times New Roman" pitchFamily="18" charset="0"/>
              </a:rPr>
              <a:t/>
            </a:r>
            <a:br>
              <a:rPr lang="en-US" sz="2200" b="1"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        </a:t>
            </a:r>
            <a:r>
              <a:rPr lang="vi-VN" sz="2200" b="1" dirty="0" smtClean="0">
                <a:latin typeface="Times New Roman" pitchFamily="18" charset="0"/>
                <a:cs typeface="Times New Roman" pitchFamily="18" charset="0"/>
              </a:rPr>
              <a:t>SB</a:t>
            </a:r>
            <a:r>
              <a:rPr lang="vi-VN" sz="2200" b="1" baseline="-25000" dirty="0" smtClean="0">
                <a:latin typeface="Times New Roman" pitchFamily="18" charset="0"/>
                <a:cs typeface="Times New Roman" pitchFamily="18" charset="0"/>
              </a:rPr>
              <a:t>1</a:t>
            </a:r>
            <a:r>
              <a:rPr lang="vi-VN" sz="2200" b="1" dirty="0" smtClean="0">
                <a:latin typeface="Times New Roman" pitchFamily="18" charset="0"/>
                <a:cs typeface="Times New Roman" pitchFamily="18" charset="0"/>
              </a:rPr>
              <a:t> </a:t>
            </a:r>
            <a:r>
              <a:rPr lang="vi-VN" sz="2200" b="1" dirty="0">
                <a:latin typeface="Times New Roman" pitchFamily="18" charset="0"/>
                <a:cs typeface="Times New Roman" pitchFamily="18" charset="0"/>
              </a:rPr>
              <a:t>= SB</a:t>
            </a:r>
            <a:r>
              <a:rPr lang="vi-VN" sz="2200" b="1" baseline="-25000" dirty="0">
                <a:latin typeface="Times New Roman" pitchFamily="18" charset="0"/>
                <a:cs typeface="Times New Roman" pitchFamily="18" charset="0"/>
              </a:rPr>
              <a:t>2</a:t>
            </a:r>
            <a:r>
              <a:rPr lang="vi-VN" sz="2200" b="1" dirty="0">
                <a:latin typeface="Times New Roman" pitchFamily="18" charset="0"/>
                <a:cs typeface="Times New Roman" pitchFamily="18" charset="0"/>
              </a:rPr>
              <a:t> = … = SB</a:t>
            </a:r>
            <a:r>
              <a:rPr lang="vi-VN" sz="2200" b="1" baseline="-25000" dirty="0">
                <a:latin typeface="Times New Roman" pitchFamily="18" charset="0"/>
                <a:cs typeface="Times New Roman" pitchFamily="18" charset="0"/>
              </a:rPr>
              <a:t>n</a:t>
            </a:r>
            <a:r>
              <a:rPr lang="vi-VN" sz="2200" b="1" dirty="0">
                <a:latin typeface="Times New Roman" pitchFamily="18" charset="0"/>
                <a:cs typeface="Times New Roman" pitchFamily="18" charset="0"/>
              </a:rPr>
              <a:t> , SA</a:t>
            </a:r>
            <a:r>
              <a:rPr lang="vi-VN" sz="2200" b="1" baseline="-25000" dirty="0">
                <a:latin typeface="Times New Roman" pitchFamily="18" charset="0"/>
                <a:cs typeface="Times New Roman" pitchFamily="18" charset="0"/>
              </a:rPr>
              <a:t>1</a:t>
            </a:r>
            <a:r>
              <a:rPr lang="vi-VN" sz="2200" b="1" dirty="0">
                <a:latin typeface="Times New Roman" pitchFamily="18" charset="0"/>
                <a:cs typeface="Times New Roman" pitchFamily="18" charset="0"/>
              </a:rPr>
              <a:t>= SA</a:t>
            </a:r>
            <a:r>
              <a:rPr lang="vi-VN" sz="2200" b="1" baseline="-25000" dirty="0">
                <a:latin typeface="Times New Roman" pitchFamily="18" charset="0"/>
                <a:cs typeface="Times New Roman" pitchFamily="18" charset="0"/>
              </a:rPr>
              <a:t>2</a:t>
            </a:r>
            <a:r>
              <a:rPr lang="vi-VN" sz="2200" b="1" dirty="0">
                <a:latin typeface="Times New Roman" pitchFamily="18" charset="0"/>
                <a:cs typeface="Times New Roman" pitchFamily="18" charset="0"/>
              </a:rPr>
              <a:t>=.... = SA</a:t>
            </a:r>
            <a:r>
              <a:rPr lang="vi-VN" sz="2200" b="1" baseline="-25000" dirty="0">
                <a:latin typeface="Times New Roman" pitchFamily="18" charset="0"/>
                <a:cs typeface="Times New Roman" pitchFamily="18" charset="0"/>
              </a:rPr>
              <a:t>n</a:t>
            </a:r>
            <a:r>
              <a:rPr lang="vi-VN" sz="2200" b="1" dirty="0">
                <a:latin typeface="Times New Roman" pitchFamily="18" charset="0"/>
                <a:cs typeface="Times New Roman" pitchFamily="18" charset="0"/>
              </a:rPr>
              <a:t>  nên B</a:t>
            </a:r>
            <a:r>
              <a:rPr lang="vi-VN" sz="2200" b="1" baseline="-25000" dirty="0">
                <a:latin typeface="Times New Roman" pitchFamily="18" charset="0"/>
                <a:cs typeface="Times New Roman" pitchFamily="18" charset="0"/>
              </a:rPr>
              <a:t>1</a:t>
            </a:r>
            <a:r>
              <a:rPr lang="vi-VN" sz="2200" b="1" dirty="0">
                <a:latin typeface="Times New Roman" pitchFamily="18" charset="0"/>
                <a:cs typeface="Times New Roman" pitchFamily="18" charset="0"/>
              </a:rPr>
              <a:t>A</a:t>
            </a:r>
            <a:r>
              <a:rPr lang="vi-VN" sz="2200" b="1" baseline="-25000" dirty="0">
                <a:latin typeface="Times New Roman" pitchFamily="18" charset="0"/>
                <a:cs typeface="Times New Roman" pitchFamily="18" charset="0"/>
              </a:rPr>
              <a:t>1</a:t>
            </a:r>
            <a:r>
              <a:rPr lang="vi-VN" sz="2200" b="1" dirty="0">
                <a:latin typeface="Times New Roman" pitchFamily="18" charset="0"/>
                <a:cs typeface="Times New Roman" pitchFamily="18" charset="0"/>
              </a:rPr>
              <a:t>=…= B</a:t>
            </a:r>
            <a:r>
              <a:rPr lang="vi-VN" sz="2200" b="1" baseline="-25000" dirty="0">
                <a:latin typeface="Times New Roman" pitchFamily="18" charset="0"/>
                <a:cs typeface="Times New Roman" pitchFamily="18" charset="0"/>
              </a:rPr>
              <a:t>n</a:t>
            </a:r>
            <a:r>
              <a:rPr lang="vi-VN" sz="2200" b="1" dirty="0">
                <a:latin typeface="Times New Roman" pitchFamily="18" charset="0"/>
                <a:cs typeface="Times New Roman" pitchFamily="18" charset="0"/>
              </a:rPr>
              <a:t>A</a:t>
            </a:r>
            <a:r>
              <a:rPr lang="vi-VN" sz="2200" b="1" baseline="-25000" dirty="0">
                <a:latin typeface="Times New Roman" pitchFamily="18" charset="0"/>
                <a:cs typeface="Times New Roman" pitchFamily="18" charset="0"/>
              </a:rPr>
              <a:t>n</a:t>
            </a:r>
          </a:p>
        </p:txBody>
      </p:sp>
      <p:pic>
        <p:nvPicPr>
          <p:cNvPr id="26" name="Picture 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10" y="4724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27412" y="147934"/>
            <a:ext cx="3124201" cy="461665"/>
          </a:xfrm>
          <a:prstGeom prst="rect">
            <a:avLst/>
          </a:prstGeom>
          <a:noFill/>
        </p:spPr>
        <p:txBody>
          <a:bodyPr wrap="square" rtlCol="0">
            <a:spAutoFit/>
          </a:bodyPr>
          <a:lstStyle/>
          <a:p>
            <a:pPr algn="ctr"/>
            <a:r>
              <a:rPr lang="en-US" b="1" dirty="0" smtClean="0">
                <a:solidFill>
                  <a:srgbClr val="C00000"/>
                </a:solidFill>
                <a:latin typeface="Times New Roman" pitchFamily="18" charset="0"/>
                <a:cs typeface="Times New Roman" pitchFamily="18" charset="0"/>
              </a:rPr>
              <a:t>**</a:t>
            </a:r>
            <a:r>
              <a:rPr lang="en-US" b="1" dirty="0" err="1" smtClean="0">
                <a:solidFill>
                  <a:srgbClr val="C00000"/>
                </a:solidFill>
                <a:latin typeface="Times New Roman" pitchFamily="18" charset="0"/>
                <a:cs typeface="Times New Roman" pitchFamily="18" charset="0"/>
              </a:rPr>
              <a:t>Hình</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chóp</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cụt</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đều</a:t>
            </a:r>
            <a:r>
              <a:rPr lang="en-US" b="1" dirty="0" smtClean="0">
                <a:solidFill>
                  <a:srgbClr val="C00000"/>
                </a:solidFill>
                <a:latin typeface="Times New Roman" pitchFamily="18" charset="0"/>
                <a:cs typeface="Times New Roman" pitchFamily="18" charset="0"/>
              </a:rPr>
              <a:t>.</a:t>
            </a:r>
            <a:endParaRPr lang="en-US" b="1" dirty="0">
              <a:solidFill>
                <a:srgbClr val="C00000"/>
              </a:solidFill>
              <a:latin typeface="Times New Roman" pitchFamily="18" charset="0"/>
              <a:cs typeface="Times New Roman" pitchFamily="18" charset="0"/>
            </a:endParaRPr>
          </a:p>
        </p:txBody>
      </p:sp>
      <p:sp>
        <p:nvSpPr>
          <p:cNvPr id="3" name="TextBox 2"/>
          <p:cNvSpPr txBox="1"/>
          <p:nvPr/>
        </p:nvSpPr>
        <p:spPr>
          <a:xfrm>
            <a:off x="305909" y="5867400"/>
            <a:ext cx="11849951" cy="461665"/>
          </a:xfrm>
          <a:prstGeom prst="rect">
            <a:avLst/>
          </a:prstGeom>
          <a:noFill/>
        </p:spPr>
        <p:txBody>
          <a:bodyPr wrap="square" rtlCol="0">
            <a:spAutoFit/>
          </a:bodyPr>
          <a:lstStyle/>
          <a:p>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cho</a:t>
            </a:r>
            <a:r>
              <a:rPr lang="en-US" b="1" dirty="0" smtClean="0">
                <a:solidFill>
                  <a:srgbClr val="C00000"/>
                </a:solidFill>
                <a:latin typeface="Times New Roman" pitchFamily="18" charset="0"/>
                <a:cs typeface="Times New Roman" pitchFamily="18" charset="0"/>
              </a:rPr>
              <a:t> HS </a:t>
            </a:r>
            <a:r>
              <a:rPr lang="en-US" b="1" dirty="0" err="1" smtClean="0">
                <a:solidFill>
                  <a:srgbClr val="C00000"/>
                </a:solidFill>
                <a:latin typeface="Times New Roman" pitchFamily="18" charset="0"/>
                <a:cs typeface="Times New Roman" pitchFamily="18" charset="0"/>
              </a:rPr>
              <a:t>quan</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sát</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mô</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hình</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hình</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chóp</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cụt</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đều</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chất</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liệu</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bằng</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sắt</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mô</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hình</a:t>
            </a:r>
            <a:r>
              <a:rPr lang="en-US" b="1" dirty="0" smtClean="0">
                <a:solidFill>
                  <a:srgbClr val="C00000"/>
                </a:solidFill>
                <a:latin typeface="Times New Roman" pitchFamily="18" charset="0"/>
                <a:cs typeface="Times New Roman" pitchFamily="18" charset="0"/>
              </a:rPr>
              <a:t> HS </a:t>
            </a:r>
            <a:r>
              <a:rPr lang="en-US" b="1" dirty="0" err="1" smtClean="0">
                <a:solidFill>
                  <a:srgbClr val="C00000"/>
                </a:solidFill>
                <a:latin typeface="Times New Roman" pitchFamily="18" charset="0"/>
                <a:cs typeface="Times New Roman" pitchFamily="18" charset="0"/>
              </a:rPr>
              <a:t>tự</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làm</a:t>
            </a:r>
            <a:r>
              <a:rPr lang="en-US" b="1" dirty="0" smtClean="0">
                <a:solidFill>
                  <a:srgbClr val="C00000"/>
                </a:solidFill>
                <a:latin typeface="Times New Roman" pitchFamily="18" charset="0"/>
                <a:cs typeface="Times New Roman" pitchFamily="18" charset="0"/>
              </a:rPr>
              <a:t>)</a:t>
            </a:r>
            <a:endParaRPr lang="en-US"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706719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fade">
                                      <p:cBhvr>
                                        <p:cTn id="7" dur="1000"/>
                                        <p:tgtEl>
                                          <p:spTgt spid="68610"/>
                                        </p:tgtEl>
                                      </p:cBhvr>
                                    </p:animEffect>
                                    <p:anim calcmode="lin" valueType="num">
                                      <p:cBhvr>
                                        <p:cTn id="8" dur="1000" fill="hold"/>
                                        <p:tgtEl>
                                          <p:spTgt spid="68610"/>
                                        </p:tgtEl>
                                        <p:attrNameLst>
                                          <p:attrName>ppt_x</p:attrName>
                                        </p:attrNameLst>
                                      </p:cBhvr>
                                      <p:tavLst>
                                        <p:tav tm="0">
                                          <p:val>
                                            <p:strVal val="#ppt_x"/>
                                          </p:val>
                                        </p:tav>
                                        <p:tav tm="100000">
                                          <p:val>
                                            <p:strVal val="#ppt_x"/>
                                          </p:val>
                                        </p:tav>
                                      </p:tavLst>
                                    </p:anim>
                                    <p:anim calcmode="lin" valueType="num">
                                      <p:cBhvr>
                                        <p:cTn id="9" dur="1000" fill="hold"/>
                                        <p:tgtEl>
                                          <p:spTgt spid="686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ircle(in)">
                                      <p:cBhvr>
                                        <p:cTn id="20" dur="20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heel(1)">
                                      <p:cBhvr>
                                        <p:cTn id="25" dur="2000"/>
                                        <p:tgtEl>
                                          <p:spTgt spid="26"/>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heel(1)">
                                      <p:cBhvr>
                                        <p:cTn id="28" dur="20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ircle(in)">
                                      <p:cBhvr>
                                        <p:cTn id="3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5706" y="2590800"/>
            <a:ext cx="10817506" cy="1446550"/>
          </a:xfrm>
          <a:prstGeom prst="rect">
            <a:avLst/>
          </a:prstGeom>
          <a:noFill/>
        </p:spPr>
        <p:txBody>
          <a:bodyPr wrap="square" rtlCol="0">
            <a:spAutoFit/>
          </a:bodyPr>
          <a:lstStyle/>
          <a:p>
            <a:r>
              <a:rPr lang="en-US" sz="4400" b="1" dirty="0" err="1" smtClean="0">
                <a:solidFill>
                  <a:srgbClr val="C00000"/>
                </a:solidFill>
                <a:latin typeface="Times New Roman" pitchFamily="18" charset="0"/>
                <a:cs typeface="Times New Roman" pitchFamily="18" charset="0"/>
              </a:rPr>
              <a:t>Trong</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hình</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học</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không</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gian</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các</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em</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được</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biết</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các</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hình</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lăng</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trụ</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nào</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Hình</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chóp</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nào</a:t>
            </a:r>
            <a:r>
              <a:rPr lang="en-US" sz="4400" b="1" dirty="0" smtClean="0">
                <a:solidFill>
                  <a:srgbClr val="C00000"/>
                </a:solidFill>
                <a:latin typeface="Times New Roman" pitchFamily="18" charset="0"/>
                <a:cs typeface="Times New Roman" pitchFamily="18" charset="0"/>
              </a:rPr>
              <a:t>?</a:t>
            </a:r>
            <a:endParaRPr lang="en-US" sz="4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0412" y="1676400"/>
            <a:ext cx="1268614"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478459" y="2031278"/>
            <a:ext cx="8175439" cy="430887"/>
          </a:xfrm>
          <a:prstGeom prst="rect">
            <a:avLst/>
          </a:prstGeom>
          <a:noFill/>
        </p:spPr>
        <p:txBody>
          <a:bodyPr wrap="square" rtlCol="0">
            <a:spAutoFit/>
          </a:bodyPr>
          <a:lstStyle/>
          <a:p>
            <a:pPr marL="342900" indent="-342900" algn="just">
              <a:buFont typeface="Wingdings" pitchFamily="2" charset="2"/>
              <a:buChar char="v"/>
            </a:pPr>
            <a:r>
              <a:rPr lang="en-US" sz="2200" b="1" dirty="0" err="1" smtClean="0">
                <a:latin typeface="Times New Roman" pitchFamily="18" charset="0"/>
                <a:cs typeface="Times New Roman" pitchFamily="18" charset="0"/>
              </a:rPr>
              <a:t>Gọi</a:t>
            </a:r>
            <a:r>
              <a:rPr lang="en-US" sz="2200" b="1" dirty="0" smtClean="0">
                <a:latin typeface="Times New Roman" pitchFamily="18" charset="0"/>
                <a:cs typeface="Times New Roman" pitchFamily="18" charset="0"/>
              </a:rPr>
              <a:t> H, H’ </a:t>
            </a:r>
            <a:r>
              <a:rPr lang="en-US" sz="2200" b="1" dirty="0" err="1" smtClean="0">
                <a:latin typeface="Times New Roman" pitchFamily="18" charset="0"/>
                <a:cs typeface="Times New Roman" pitchFamily="18" charset="0"/>
              </a:rPr>
              <a:t>tương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ứng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là</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tâm</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của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các</a:t>
            </a:r>
            <a:r>
              <a:rPr lang="en-US" sz="2200" b="1" dirty="0" smtClean="0">
                <a:latin typeface="Times New Roman" pitchFamily="18" charset="0"/>
                <a:cs typeface="Times New Roman" pitchFamily="18" charset="0"/>
              </a:rPr>
              <a:t> tam </a:t>
            </a:r>
            <a:r>
              <a:rPr lang="en-US" sz="2200" b="1" dirty="0" err="1" smtClean="0">
                <a:latin typeface="Times New Roman" pitchFamily="18" charset="0"/>
                <a:cs typeface="Times New Roman" pitchFamily="18" charset="0"/>
              </a:rPr>
              <a:t>giác</a:t>
            </a:r>
            <a:r>
              <a:rPr lang="en-US" sz="2200" b="1" dirty="0" smtClean="0">
                <a:latin typeface="Times New Roman" pitchFamily="18" charset="0"/>
                <a:cs typeface="Times New Roman" pitchFamily="18" charset="0"/>
              </a:rPr>
              <a:t> ABC, A’B’C’</a:t>
            </a:r>
            <a:endParaRPr lang="en-US" sz="2200" b="1" dirty="0">
              <a:latin typeface="Times New Roman" pitchFamily="18" charset="0"/>
              <a:cs typeface="Times New Roman" pitchFamily="18" charset="0"/>
            </a:endParaRPr>
          </a:p>
        </p:txBody>
      </p:sp>
      <p:grpSp>
        <p:nvGrpSpPr>
          <p:cNvPr id="4" name="Group 3"/>
          <p:cNvGrpSpPr/>
          <p:nvPr/>
        </p:nvGrpSpPr>
        <p:grpSpPr>
          <a:xfrm>
            <a:off x="8532812" y="2362200"/>
            <a:ext cx="3200400" cy="2838450"/>
            <a:chOff x="8532812" y="2488956"/>
            <a:chExt cx="3200400" cy="2838450"/>
          </a:xfrm>
        </p:grpSpPr>
        <p:pic>
          <p:nvPicPr>
            <p:cNvPr id="6963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2812" y="2488956"/>
              <a:ext cx="32004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10112374" y="4876800"/>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Times New Roman" pitchFamily="18" charset="0"/>
                  <a:cs typeface="Times New Roman" pitchFamily="18" charset="0"/>
                </a:rPr>
                <a:t>Hình 7.71</a:t>
              </a:r>
              <a:endParaRPr lang="en-US" sz="1600" b="1">
                <a:solidFill>
                  <a:schemeClr val="accent6">
                    <a:lumMod val="75000"/>
                  </a:schemeClr>
                </a:solidFill>
                <a:latin typeface="Times New Roman" pitchFamily="18" charset="0"/>
                <a:cs typeface="Times New Roman" pitchFamily="18" charset="0"/>
              </a:endParaRPr>
            </a:p>
          </p:txBody>
        </p:sp>
      </p:grpSp>
      <p:sp>
        <p:nvSpPr>
          <p:cNvPr id="20" name="TextBox 19"/>
          <p:cNvSpPr txBox="1"/>
          <p:nvPr/>
        </p:nvSpPr>
        <p:spPr>
          <a:xfrm>
            <a:off x="654675" y="2462165"/>
            <a:ext cx="8175439" cy="430887"/>
          </a:xfrm>
          <a:prstGeom prst="rect">
            <a:avLst/>
          </a:prstGeom>
          <a:noFill/>
        </p:spPr>
        <p:txBody>
          <a:bodyPr wrap="square" rtlCol="0">
            <a:spAutoFit/>
          </a:bodyPr>
          <a:lstStyle/>
          <a:p>
            <a:pPr algn="just"/>
            <a:r>
              <a:rPr lang="en-US" sz="2200" b="1" dirty="0" err="1" smtClean="0">
                <a:latin typeface="Times New Roman" pitchFamily="18" charset="0"/>
                <a:cs typeface="Times New Roman" pitchFamily="18" charset="0"/>
              </a:rPr>
              <a:t>Khi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đó</a:t>
            </a:r>
            <a:r>
              <a:rPr lang="en-US" sz="2200" b="1" dirty="0" smtClean="0">
                <a:latin typeface="Times New Roman" pitchFamily="18" charset="0"/>
                <a:cs typeface="Times New Roman" pitchFamily="18" charset="0"/>
              </a:rPr>
              <a:t>, HH’ </a:t>
            </a:r>
            <a:r>
              <a:rPr lang="en-US" sz="2200" b="1" dirty="0" err="1" smtClean="0">
                <a:latin typeface="Times New Roman" pitchFamily="18" charset="0"/>
                <a:cs typeface="Times New Roman" pitchFamily="18" charset="0"/>
              </a:rPr>
              <a:t>vuông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góc</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với</a:t>
            </a:r>
            <a:r>
              <a:rPr lang="en-US" sz="2200" b="1" dirty="0" smtClean="0">
                <a:latin typeface="Times New Roman" pitchFamily="18" charset="0"/>
                <a:cs typeface="Times New Roman" pitchFamily="18" charset="0"/>
              </a:rPr>
              <a:t> 2 </a:t>
            </a:r>
            <a:r>
              <a:rPr lang="en-US" sz="2200" b="1" dirty="0" err="1" smtClean="0">
                <a:latin typeface="Times New Roman" pitchFamily="18" charset="0"/>
                <a:cs typeface="Times New Roman" pitchFamily="18" charset="0"/>
              </a:rPr>
              <a:t>đáy</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của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hình</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chóp</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cụt</a:t>
            </a:r>
            <a:r>
              <a:rPr lang="en-US" sz="2200" b="1" dirty="0" smtClean="0">
                <a:latin typeface="Times New Roman" pitchFamily="18" charset="0"/>
                <a:cs typeface="Times New Roman" pitchFamily="18" charset="0"/>
              </a:rPr>
              <a:t> </a:t>
            </a:r>
            <a:endParaRPr lang="en-US" sz="2200" b="1"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21" name="TextBox 20"/>
              <p:cNvSpPr txBox="1"/>
              <p:nvPr/>
            </p:nvSpPr>
            <p:spPr>
              <a:xfrm>
                <a:off x="650193" y="2893052"/>
                <a:ext cx="8175439" cy="558807"/>
              </a:xfrm>
              <a:prstGeom prst="rect">
                <a:avLst/>
              </a:prstGeom>
              <a:noFill/>
            </p:spPr>
            <p:txBody>
              <a:bodyPr wrap="square" rtlCol="0">
                <a:spAutoFit/>
              </a:bodyPr>
              <a:lstStyle/>
              <a:p>
                <a:pPr algn="just"/>
                <a:r>
                  <a:rPr lang="en-US" sz="2200" b="1" dirty="0" err="1" smtClean="0">
                    <a:latin typeface="Times New Roman" pitchFamily="18" charset="0"/>
                    <a:cs typeface="Times New Roman" pitchFamily="18" charset="0"/>
                  </a:rPr>
                  <a:t>Trong</a:t>
                </a:r>
                <a:r>
                  <a:rPr lang="en-US" sz="2200" b="1" dirty="0" smtClean="0">
                    <a:latin typeface="Times New Roman" pitchFamily="18" charset="0"/>
                    <a:cs typeface="Times New Roman" pitchFamily="18" charset="0"/>
                  </a:rPr>
                  <a:t> tam </a:t>
                </a:r>
                <a:r>
                  <a:rPr lang="en-US" sz="2200" b="1" dirty="0" err="1" smtClean="0">
                    <a:latin typeface="Times New Roman" pitchFamily="18" charset="0"/>
                    <a:cs typeface="Times New Roman" pitchFamily="18" charset="0"/>
                  </a:rPr>
                  <a:t>giác</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đều</a:t>
                </a:r>
                <a:r>
                  <a:rPr lang="en-US" sz="2200" b="1" dirty="0" smtClean="0">
                    <a:latin typeface="Times New Roman" pitchFamily="18" charset="0"/>
                    <a:cs typeface="Times New Roman" pitchFamily="18" charset="0"/>
                  </a:rPr>
                  <a:t> ABC, ta </a:t>
                </a:r>
                <a:r>
                  <a:rPr lang="en-US" sz="2200" b="1" dirty="0" err="1" smtClean="0">
                    <a:latin typeface="Times New Roman" pitchFamily="18" charset="0"/>
                    <a:cs typeface="Times New Roman" pitchFamily="18" charset="0"/>
                  </a:rPr>
                  <a:t>có</a:t>
                </a:r>
                <a:r>
                  <a:rPr lang="en-US" sz="2200" b="1" dirty="0" smtClean="0">
                    <a:latin typeface="Times New Roman" pitchFamily="18" charset="0"/>
                    <a:cs typeface="Times New Roman" pitchFamily="18" charset="0"/>
                  </a:rPr>
                  <a:t> : </a:t>
                </a:r>
                <a14:m>
                  <m:oMath xmlns:m="http://schemas.openxmlformats.org/officeDocument/2006/math">
                    <m:r>
                      <a:rPr lang="en-US" sz="2200" b="1" i="1" smtClean="0">
                        <a:latin typeface="Cambria Math"/>
                        <a:cs typeface="Arial" pitchFamily="34" charset="0"/>
                      </a:rPr>
                      <m:t>𝑯𝑨</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𝒂</m:t>
                        </m:r>
                      </m:num>
                      <m:den>
                        <m:rad>
                          <m:radPr>
                            <m:degHide m:val="on"/>
                            <m:ctrlPr>
                              <a:rPr lang="en-US" sz="2200" b="1" i="1" smtClean="0">
                                <a:latin typeface="Cambria Math"/>
                                <a:cs typeface="Arial" pitchFamily="34" charset="0"/>
                              </a:rPr>
                            </m:ctrlPr>
                          </m:radPr>
                          <m:deg/>
                          <m:e>
                            <m:r>
                              <a:rPr lang="en-US" sz="2200" b="1" i="1" smtClean="0">
                                <a:latin typeface="Cambria Math"/>
                                <a:cs typeface="Arial" pitchFamily="34" charset="0"/>
                              </a:rPr>
                              <m:t>𝟑</m:t>
                            </m:r>
                          </m:e>
                        </m:rad>
                      </m:den>
                    </m:f>
                  </m:oMath>
                </a14:m>
                <a:endParaRPr lang="en-US" sz="2200" b="1" dirty="0">
                  <a:latin typeface="Times New Roman" pitchFamily="18" charset="0"/>
                  <a:cs typeface="Times New Roman" pitchFamily="18"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650193" y="2893052"/>
                <a:ext cx="8175439" cy="558807"/>
              </a:xfrm>
              <a:prstGeom prst="rect">
                <a:avLst/>
              </a:prstGeom>
              <a:blipFill rotWithShape="1">
                <a:blip r:embed="rId6"/>
                <a:stretch>
                  <a:fillRect l="-969" b="-54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659158" y="3424965"/>
                <a:ext cx="6929346" cy="564578"/>
              </a:xfrm>
              <a:prstGeom prst="rect">
                <a:avLst/>
              </a:prstGeom>
              <a:noFill/>
            </p:spPr>
            <p:txBody>
              <a:bodyPr wrap="square" rtlCol="0">
                <a:spAutoFit/>
              </a:bodyPr>
              <a:lstStyle/>
              <a:p>
                <a:pPr algn="just"/>
                <a:r>
                  <a:rPr lang="en-US" sz="2200" b="1" dirty="0" err="1" smtClean="0">
                    <a:latin typeface="Times New Roman" pitchFamily="18" charset="0"/>
                    <a:cs typeface="Times New Roman" pitchFamily="18" charset="0"/>
                  </a:rPr>
                  <a:t>Trong</a:t>
                </a:r>
                <a:r>
                  <a:rPr lang="en-US" sz="2200" b="1" dirty="0" smtClean="0">
                    <a:latin typeface="Times New Roman" pitchFamily="18" charset="0"/>
                    <a:cs typeface="Times New Roman" pitchFamily="18" charset="0"/>
                  </a:rPr>
                  <a:t> tam </a:t>
                </a:r>
                <a:r>
                  <a:rPr lang="en-US" sz="2200" b="1" dirty="0" err="1" smtClean="0">
                    <a:latin typeface="Times New Roman" pitchFamily="18" charset="0"/>
                    <a:cs typeface="Times New Roman" pitchFamily="18" charset="0"/>
                  </a:rPr>
                  <a:t>giác</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đều</a:t>
                </a:r>
                <a:r>
                  <a:rPr lang="en-US" sz="2200" b="1" dirty="0" smtClean="0">
                    <a:latin typeface="Times New Roman" pitchFamily="18" charset="0"/>
                    <a:cs typeface="Times New Roman" pitchFamily="18" charset="0"/>
                  </a:rPr>
                  <a:t> A’B’C’, ta </a:t>
                </a:r>
                <a:r>
                  <a:rPr lang="en-US" sz="2200" b="1" dirty="0" err="1" smtClean="0">
                    <a:latin typeface="Times New Roman" pitchFamily="18" charset="0"/>
                    <a:cs typeface="Times New Roman" pitchFamily="18" charset="0"/>
                  </a:rPr>
                  <a:t>có</a:t>
                </a:r>
                <a:r>
                  <a:rPr lang="en-US" sz="2200" b="1" dirty="0" smtClean="0">
                    <a:latin typeface="Times New Roman" pitchFamily="18" charset="0"/>
                    <a:cs typeface="Times New Roman" pitchFamily="18" charset="0"/>
                  </a:rPr>
                  <a:t> : </a:t>
                </a:r>
                <a14:m>
                  <m:oMath xmlns:m="http://schemas.openxmlformats.org/officeDocument/2006/math">
                    <m:r>
                      <a:rPr lang="en-US" sz="2200" b="1" i="1" smtClean="0">
                        <a:latin typeface="Cambria Math"/>
                        <a:cs typeface="Arial" pitchFamily="34" charset="0"/>
                      </a:rPr>
                      <m:t>𝑯</m:t>
                    </m:r>
                    <m:r>
                      <a:rPr lang="en-US" sz="2200" b="1" i="1" smtClean="0">
                        <a:latin typeface="Cambria Math"/>
                        <a:cs typeface="Arial" pitchFamily="34" charset="0"/>
                      </a:rPr>
                      <m:t>′</m:t>
                    </m:r>
                    <m:r>
                      <a:rPr lang="en-US" sz="2200" b="1" i="1" smtClean="0">
                        <a:latin typeface="Cambria Math"/>
                        <a:cs typeface="Arial" pitchFamily="34" charset="0"/>
                      </a:rPr>
                      <m:t>𝑨</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𝒂</m:t>
                        </m:r>
                        <m:r>
                          <a:rPr lang="en-US" sz="2200" b="1" i="1" smtClean="0">
                            <a:latin typeface="Cambria Math"/>
                            <a:cs typeface="Arial" pitchFamily="34" charset="0"/>
                          </a:rPr>
                          <m:t>′</m:t>
                        </m:r>
                      </m:num>
                      <m:den>
                        <m:rad>
                          <m:radPr>
                            <m:degHide m:val="on"/>
                            <m:ctrlPr>
                              <a:rPr lang="en-US" sz="2200" b="1" i="1" smtClean="0">
                                <a:latin typeface="Cambria Math"/>
                                <a:cs typeface="Arial" pitchFamily="34" charset="0"/>
                              </a:rPr>
                            </m:ctrlPr>
                          </m:radPr>
                          <m:deg/>
                          <m:e>
                            <m:r>
                              <a:rPr lang="en-US" sz="2200" b="1" i="1" smtClean="0">
                                <a:latin typeface="Cambria Math"/>
                                <a:cs typeface="Arial" pitchFamily="34" charset="0"/>
                              </a:rPr>
                              <m:t>𝟑</m:t>
                            </m:r>
                          </m:e>
                        </m:rad>
                      </m:den>
                    </m:f>
                  </m:oMath>
                </a14:m>
                <a:endParaRPr lang="en-US" sz="2200" b="1" dirty="0">
                  <a:latin typeface="Times New Roman" pitchFamily="18" charset="0"/>
                  <a:cs typeface="Times New Roman" pitchFamily="18" charset="0"/>
                </a:endParaRPr>
              </a:p>
            </p:txBody>
          </p:sp>
        </mc:Choice>
        <mc:Fallback>
          <p:sp>
            <p:nvSpPr>
              <p:cNvPr id="26" name="TextBox 25"/>
              <p:cNvSpPr txBox="1">
                <a:spLocks noRot="1" noChangeAspect="1" noMove="1" noResize="1" noEditPoints="1" noAdjustHandles="1" noChangeArrowheads="1" noChangeShapeType="1" noTextEdit="1"/>
              </p:cNvSpPr>
              <p:nvPr/>
            </p:nvSpPr>
            <p:spPr>
              <a:xfrm>
                <a:off x="659158" y="3424965"/>
                <a:ext cx="6929346" cy="564578"/>
              </a:xfrm>
              <a:prstGeom prst="rect">
                <a:avLst/>
              </a:prstGeom>
              <a:blipFill rotWithShape="1">
                <a:blip r:embed="rId7"/>
                <a:stretch>
                  <a:fillRect l="-1055" b="-54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a:off x="703328" y="3988713"/>
                <a:ext cx="6929346" cy="430887"/>
              </a:xfrm>
              <a:prstGeom prst="rect">
                <a:avLst/>
              </a:prstGeom>
              <a:noFill/>
            </p:spPr>
            <p:txBody>
              <a:bodyPr wrap="square" rtlCol="0">
                <a:spAutoFit/>
              </a:bodyPr>
              <a:lstStyle/>
              <a:p>
                <a:pPr algn="just"/>
                <a:r>
                  <a:rPr lang="en-US" sz="2200" b="1" dirty="0" err="1" smtClean="0">
                    <a:latin typeface="Times New Roman" pitchFamily="18" charset="0"/>
                    <a:cs typeface="Times New Roman" pitchFamily="18" charset="0"/>
                  </a:rPr>
                  <a:t>Hình</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thang</a:t>
                </a:r>
                <a:r>
                  <a:rPr lang="en-US" sz="2200" b="1" dirty="0" smtClean="0">
                    <a:latin typeface="Times New Roman" pitchFamily="18" charset="0"/>
                    <a:cs typeface="Times New Roman" pitchFamily="18" charset="0"/>
                  </a:rPr>
                  <a:t> AHH’A’ </a:t>
                </a:r>
                <a:r>
                  <a:rPr lang="en-US" sz="2200" b="1" dirty="0" err="1" smtClean="0">
                    <a:latin typeface="Times New Roman" pitchFamily="18" charset="0"/>
                    <a:cs typeface="Times New Roman" pitchFamily="18" charset="0"/>
                  </a:rPr>
                  <a:t>vuông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tại</a:t>
                </a:r>
                <a:r>
                  <a:rPr lang="en-US" sz="2200" b="1" dirty="0" smtClean="0">
                    <a:latin typeface="Times New Roman" pitchFamily="18" charset="0"/>
                    <a:cs typeface="Times New Roman" pitchFamily="18" charset="0"/>
                  </a:rPr>
                  <a:t> H </a:t>
                </a:r>
                <a:r>
                  <a:rPr lang="en-US" sz="2200" b="1" dirty="0" err="1" smtClean="0">
                    <a:latin typeface="Times New Roman" pitchFamily="18" charset="0"/>
                    <a:cs typeface="Times New Roman" pitchFamily="18" charset="0"/>
                  </a:rPr>
                  <a:t>và</a:t>
                </a:r>
                <a:r>
                  <a:rPr lang="en-US" sz="2200" b="1" dirty="0" smtClean="0">
                    <a:latin typeface="Times New Roman" pitchFamily="18" charset="0"/>
                    <a:cs typeface="Times New Roman" pitchFamily="18" charset="0"/>
                  </a:rPr>
                  <a:t> H’ . </a:t>
                </a:r>
                <a:r>
                  <a:rPr lang="en-US" sz="2200" b="1" dirty="0" err="1" smtClean="0">
                    <a:latin typeface="Times New Roman" pitchFamily="18" charset="0"/>
                    <a:cs typeface="Times New Roman" pitchFamily="18" charset="0"/>
                  </a:rPr>
                  <a:t>Kẻ</a:t>
                </a:r>
                <a:r>
                  <a:rPr lang="en-US" sz="2200" b="1" dirty="0" smtClean="0">
                    <a:latin typeface="Times New Roman" pitchFamily="18" charset="0"/>
                    <a:cs typeface="Times New Roman" pitchFamily="18" charset="0"/>
                  </a:rPr>
                  <a:t> A’M</a:t>
                </a:r>
                <a14:m>
                  <m:oMath xmlns:m="http://schemas.openxmlformats.org/officeDocument/2006/math">
                    <m:r>
                      <a:rPr lang="en-US" sz="2200" b="1" i="1" smtClean="0">
                        <a:latin typeface="Cambria Math"/>
                        <a:ea typeface="Cambria Math"/>
                        <a:cs typeface="Arial" pitchFamily="34" charset="0"/>
                      </a:rPr>
                      <m:t>⊥</m:t>
                    </m:r>
                  </m:oMath>
                </a14:m>
                <a:r>
                  <a:rPr lang="en-US" sz="2200" b="1" dirty="0" smtClean="0">
                    <a:latin typeface="Times New Roman" pitchFamily="18" charset="0"/>
                    <a:cs typeface="Times New Roman" pitchFamily="18" charset="0"/>
                  </a:rPr>
                  <a:t>HA</a:t>
                </a:r>
                <a:endParaRPr lang="en-US" sz="2200" b="1" dirty="0">
                  <a:latin typeface="Times New Roman" pitchFamily="18" charset="0"/>
                  <a:cs typeface="Times New Roman" pitchFamily="18" charset="0"/>
                </a:endParaRPr>
              </a:p>
            </p:txBody>
          </p:sp>
        </mc:Choice>
        <mc:Fallback>
          <p:sp>
            <p:nvSpPr>
              <p:cNvPr id="30" name="TextBox 29"/>
              <p:cNvSpPr txBox="1">
                <a:spLocks noRot="1" noChangeAspect="1" noMove="1" noResize="1" noEditPoints="1" noAdjustHandles="1" noChangeArrowheads="1" noChangeShapeType="1" noTextEdit="1"/>
              </p:cNvSpPr>
              <p:nvPr/>
            </p:nvSpPr>
            <p:spPr>
              <a:xfrm>
                <a:off x="703328" y="3988713"/>
                <a:ext cx="6929346" cy="430887"/>
              </a:xfrm>
              <a:prstGeom prst="rect">
                <a:avLst/>
              </a:prstGeom>
              <a:blipFill rotWithShape="1">
                <a:blip r:embed="rId8"/>
                <a:stretch>
                  <a:fillRect l="-1055" t="-8451" b="-26761"/>
                </a:stretch>
              </a:blipFill>
            </p:spPr>
            <p:txBody>
              <a:bodyPr/>
              <a:lstStyle/>
              <a:p>
                <a:r>
                  <a:rPr lang="en-US">
                    <a:noFill/>
                  </a:rPr>
                  <a:t> </a:t>
                </a:r>
              </a:p>
            </p:txBody>
          </p:sp>
        </mc:Fallback>
      </mc:AlternateContent>
      <p:sp>
        <p:nvSpPr>
          <p:cNvPr id="31" name="TextBox 30"/>
          <p:cNvSpPr txBox="1"/>
          <p:nvPr/>
        </p:nvSpPr>
        <p:spPr>
          <a:xfrm>
            <a:off x="770789" y="4534600"/>
            <a:ext cx="1149404" cy="430887"/>
          </a:xfrm>
          <a:prstGeom prst="rect">
            <a:avLst/>
          </a:prstGeom>
          <a:noFill/>
        </p:spPr>
        <p:txBody>
          <a:bodyPr wrap="square" rtlCol="0">
            <a:spAutoFit/>
          </a:bodyPr>
          <a:lstStyle/>
          <a:p>
            <a:pPr algn="just"/>
            <a:r>
              <a:rPr lang="en-US" sz="2200" b="1" dirty="0" smtClean="0">
                <a:latin typeface="Times New Roman" pitchFamily="18" charset="0"/>
                <a:cs typeface="Times New Roman" pitchFamily="18" charset="0"/>
              </a:rPr>
              <a:t>Ta </a:t>
            </a:r>
            <a:r>
              <a:rPr lang="en-US" sz="2200" b="1" dirty="0" err="1" smtClean="0">
                <a:latin typeface="Times New Roman" pitchFamily="18" charset="0"/>
                <a:cs typeface="Times New Roman" pitchFamily="18" charset="0"/>
              </a:rPr>
              <a:t>có</a:t>
            </a:r>
            <a:r>
              <a:rPr lang="en-US" sz="2200" b="1" dirty="0" smtClean="0">
                <a:latin typeface="Times New Roman" pitchFamily="18" charset="0"/>
                <a:cs typeface="Times New Roman" pitchFamily="18" charset="0"/>
              </a:rPr>
              <a:t> : </a:t>
            </a:r>
            <a:endParaRPr lang="en-US" sz="2200" b="1"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815397821"/>
              </p:ext>
            </p:extLst>
          </p:nvPr>
        </p:nvGraphicFramePr>
        <p:xfrm>
          <a:off x="1920193" y="4632325"/>
          <a:ext cx="5775325" cy="568325"/>
        </p:xfrm>
        <a:graphic>
          <a:graphicData uri="http://schemas.openxmlformats.org/presentationml/2006/ole">
            <mc:AlternateContent xmlns:mc="http://schemas.openxmlformats.org/markup-compatibility/2006">
              <mc:Choice xmlns:v="urn:schemas-microsoft-com:vml" Requires="v">
                <p:oleObj spid="_x0000_s69788" name="Equation" r:id="rId9" imgW="2971800" imgH="291960" progId="Equation.DSMT4">
                  <p:embed/>
                </p:oleObj>
              </mc:Choice>
              <mc:Fallback>
                <p:oleObj name="Equation" r:id="rId9" imgW="2971800" imgH="291960" progId="Equation.DSMT4">
                  <p:embed/>
                  <p:pic>
                    <p:nvPicPr>
                      <p:cNvPr id="0" name="Object 5"/>
                      <p:cNvPicPr>
                        <a:picLocks noChangeAspect="1" noChangeArrowheads="1"/>
                      </p:cNvPicPr>
                      <p:nvPr/>
                    </p:nvPicPr>
                    <p:blipFill>
                      <a:blip r:embed="rId10"/>
                      <a:srcRect/>
                      <a:stretch>
                        <a:fillRect/>
                      </a:stretch>
                    </p:blipFill>
                    <p:spPr bwMode="auto">
                      <a:xfrm>
                        <a:off x="1920193" y="4632325"/>
                        <a:ext cx="57753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458284710"/>
              </p:ext>
            </p:extLst>
          </p:nvPr>
        </p:nvGraphicFramePr>
        <p:xfrm>
          <a:off x="2172512" y="5200650"/>
          <a:ext cx="2565400" cy="1111250"/>
        </p:xfrm>
        <a:graphic>
          <a:graphicData uri="http://schemas.openxmlformats.org/presentationml/2006/ole">
            <mc:AlternateContent xmlns:mc="http://schemas.openxmlformats.org/markup-compatibility/2006">
              <mc:Choice xmlns:v="urn:schemas-microsoft-com:vml" Requires="v">
                <p:oleObj spid="_x0000_s69789" name="Equation" r:id="rId11" imgW="1320480" imgH="571320" progId="Equation.DSMT4">
                  <p:embed/>
                </p:oleObj>
              </mc:Choice>
              <mc:Fallback>
                <p:oleObj name="Equation" r:id="rId11" imgW="1320480" imgH="571320" progId="Equation.DSMT4">
                  <p:embed/>
                  <p:pic>
                    <p:nvPicPr>
                      <p:cNvPr id="0" name=""/>
                      <p:cNvPicPr>
                        <a:picLocks noChangeAspect="1" noChangeArrowheads="1"/>
                      </p:cNvPicPr>
                      <p:nvPr/>
                    </p:nvPicPr>
                    <p:blipFill>
                      <a:blip r:embed="rId12"/>
                      <a:srcRect/>
                      <a:stretch>
                        <a:fillRect/>
                      </a:stretch>
                    </p:blipFill>
                    <p:spPr bwMode="auto">
                      <a:xfrm>
                        <a:off x="2172512" y="5200650"/>
                        <a:ext cx="25654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965526469"/>
              </p:ext>
            </p:extLst>
          </p:nvPr>
        </p:nvGraphicFramePr>
        <p:xfrm>
          <a:off x="5171755" y="5232026"/>
          <a:ext cx="2097088" cy="963612"/>
        </p:xfrm>
        <a:graphic>
          <a:graphicData uri="http://schemas.openxmlformats.org/presentationml/2006/ole">
            <mc:AlternateContent xmlns:mc="http://schemas.openxmlformats.org/markup-compatibility/2006">
              <mc:Choice xmlns:v="urn:schemas-microsoft-com:vml" Requires="v">
                <p:oleObj spid="_x0000_s69790" name="Equation" r:id="rId13" imgW="1079280" imgH="495000" progId="Equation.DSMT4">
                  <p:embed/>
                </p:oleObj>
              </mc:Choice>
              <mc:Fallback>
                <p:oleObj name="Equation" r:id="rId13" imgW="1079280" imgH="495000" progId="Equation.DSMT4">
                  <p:embed/>
                  <p:pic>
                    <p:nvPicPr>
                      <p:cNvPr id="0" name=""/>
                      <p:cNvPicPr>
                        <a:picLocks noChangeAspect="1" noChangeArrowheads="1"/>
                      </p:cNvPicPr>
                      <p:nvPr/>
                    </p:nvPicPr>
                    <p:blipFill>
                      <a:blip r:embed="rId14"/>
                      <a:srcRect/>
                      <a:stretch>
                        <a:fillRect/>
                      </a:stretch>
                    </p:blipFill>
                    <p:spPr bwMode="auto">
                      <a:xfrm>
                        <a:off x="5171755" y="5232026"/>
                        <a:ext cx="2097088"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1"/>
          <p:cNvGrpSpPr/>
          <p:nvPr/>
        </p:nvGrpSpPr>
        <p:grpSpPr>
          <a:xfrm>
            <a:off x="-15035" y="120495"/>
            <a:ext cx="11658599" cy="1405023"/>
            <a:chOff x="227012" y="728019"/>
            <a:chExt cx="11658599" cy="1405023"/>
          </a:xfrm>
        </p:grpSpPr>
        <p:sp>
          <p:nvSpPr>
            <p:cNvPr id="27" name="Rounded Rectangle 26"/>
            <p:cNvSpPr/>
            <p:nvPr/>
          </p:nvSpPr>
          <p:spPr>
            <a:xfrm>
              <a:off x="1714586" y="728019"/>
              <a:ext cx="10171025" cy="1405023"/>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3" name="TextBox 12"/>
                <p:cNvSpPr txBox="1"/>
                <p:nvPr/>
              </p:nvSpPr>
              <p:spPr>
                <a:xfrm>
                  <a:off x="1827212" y="809625"/>
                  <a:ext cx="9982200" cy="1323417"/>
                </a:xfrm>
                <a:prstGeom prst="rect">
                  <a:avLst/>
                </a:prstGeom>
                <a:noFill/>
              </p:spPr>
              <p:txBody>
                <a:bodyPr wrap="square" lIns="121899" tIns="60949" rIns="121899" bIns="60949" rtlCol="0">
                  <a:spAutoFit/>
                </a:bodyPr>
                <a:lstStyle/>
                <a:p>
                  <a:pPr algn="just"/>
                  <a:r>
                    <a:rPr lang="en-US" sz="2600" b="1" smtClean="0">
                      <a:latin typeface="Times New Roman" pitchFamily="18" charset="0"/>
                      <a:cs typeface="Times New Roman" pitchFamily="18" charset="0"/>
                    </a:rPr>
                    <a:t>Cho hình chóp cụt đều ABC.A’B’C’ có chiều cao bằng h, các đáy là các tam giác đều ABC, A’B’C’ có cạnh tương ứng là a, a’ ( </a:t>
                  </a:r>
                  <a14:m>
                    <m:oMath xmlns:m="http://schemas.openxmlformats.org/officeDocument/2006/math">
                      <m:r>
                        <a:rPr lang="en-US" sz="2600" b="1" i="1" smtClean="0">
                          <a:latin typeface="Cambria Math"/>
                          <a:cs typeface="Arial" pitchFamily="34" charset="0"/>
                        </a:rPr>
                        <m:t>𝒂</m:t>
                      </m:r>
                      <m:r>
                        <a:rPr lang="en-US" sz="2600" b="1" i="1" smtClean="0">
                          <a:latin typeface="Cambria Math"/>
                          <a:cs typeface="Arial" pitchFamily="34" charset="0"/>
                        </a:rPr>
                        <m:t>&gt;</m:t>
                      </m:r>
                      <m:r>
                        <a:rPr lang="en-US" sz="2600" b="1" i="1" smtClean="0">
                          <a:latin typeface="Cambria Math"/>
                          <a:cs typeface="Arial" pitchFamily="34" charset="0"/>
                        </a:rPr>
                        <m:t>𝒂</m:t>
                      </m:r>
                      <m:r>
                        <a:rPr lang="en-US" sz="2600" b="1" i="1" smtClean="0">
                          <a:latin typeface="Cambria Math"/>
                          <a:cs typeface="Arial" pitchFamily="34" charset="0"/>
                        </a:rPr>
                        <m:t>′</m:t>
                      </m:r>
                    </m:oMath>
                  </a14:m>
                  <a:r>
                    <a:rPr lang="en-US" sz="2600" b="1" smtClean="0">
                      <a:latin typeface="Times New Roman" pitchFamily="18" charset="0"/>
                      <a:cs typeface="Times New Roman" pitchFamily="18" charset="0"/>
                    </a:rPr>
                    <a:t>) . Tính độ dài các cạnh bên của hình chóp cụt.</a:t>
                  </a:r>
                  <a:endParaRPr lang="vi-VN" sz="2600" b="1">
                    <a:latin typeface="Times New Roman" pitchFamily="18" charset="0"/>
                    <a:cs typeface="Times New Roman"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827212" y="809625"/>
                  <a:ext cx="9982200" cy="1323417"/>
                </a:xfrm>
                <a:prstGeom prst="rect">
                  <a:avLst/>
                </a:prstGeom>
                <a:blipFill rotWithShape="1">
                  <a:blip r:embed="rId18"/>
                  <a:stretch>
                    <a:fillRect l="-794" t="-3226" r="-794" b="-9217"/>
                  </a:stretch>
                </a:blipFill>
              </p:spPr>
              <p:txBody>
                <a:bodyPr/>
                <a:lstStyle/>
                <a:p>
                  <a:r>
                    <a:rPr lang="en-US">
                      <a:noFill/>
                    </a:rPr>
                    <a:t> </a:t>
                  </a:r>
                </a:p>
              </p:txBody>
            </p:sp>
          </mc:Fallback>
        </mc:AlternateContent>
        <p:pic>
          <p:nvPicPr>
            <p:cNvPr id="28"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7012" y="73754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720506" y="1171575"/>
              <a:ext cx="449739"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Times New Roman" pitchFamily="18" charset="0"/>
                  <a:cs typeface="Times New Roman" pitchFamily="18" charset="0"/>
                </a:rPr>
                <a:t>8</a:t>
              </a:r>
              <a:endParaRPr lang="en-US" sz="4400" b="1" spc="67">
                <a:ln w="11430"/>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31257414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P spid="21" grpId="0"/>
      <p:bldP spid="26"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err="1" smtClean="0">
                <a:solidFill>
                  <a:srgbClr val="C00000"/>
                </a:solidFill>
                <a:latin typeface="Times New Roman" pitchFamily="18" charset="0"/>
                <a:cs typeface="Times New Roman" pitchFamily="18" charset="0"/>
              </a:rPr>
              <a:t>Hướng</a:t>
            </a:r>
            <a:r>
              <a:rPr lang="en-US" sz="4800" b="1" u="sng" dirty="0" smtClean="0">
                <a:solidFill>
                  <a:srgbClr val="C00000"/>
                </a:solidFill>
                <a:latin typeface="Times New Roman" pitchFamily="18" charset="0"/>
                <a:cs typeface="Times New Roman" pitchFamily="18" charset="0"/>
              </a:rPr>
              <a:t> </a:t>
            </a:r>
            <a:r>
              <a:rPr lang="en-US" sz="4800" b="1" u="sng" dirty="0" err="1" smtClean="0">
                <a:solidFill>
                  <a:srgbClr val="C00000"/>
                </a:solidFill>
                <a:latin typeface="Times New Roman" pitchFamily="18" charset="0"/>
                <a:cs typeface="Times New Roman" pitchFamily="18" charset="0"/>
              </a:rPr>
              <a:t>dẫn</a:t>
            </a:r>
            <a:r>
              <a:rPr lang="en-US" sz="4800" b="1" u="sng" dirty="0" smtClean="0">
                <a:solidFill>
                  <a:srgbClr val="C00000"/>
                </a:solidFill>
                <a:latin typeface="Times New Roman" pitchFamily="18" charset="0"/>
                <a:cs typeface="Times New Roman" pitchFamily="18" charset="0"/>
              </a:rPr>
              <a:t> </a:t>
            </a:r>
            <a:r>
              <a:rPr lang="en-US" sz="4800" b="1" u="sng" dirty="0" err="1" smtClean="0">
                <a:solidFill>
                  <a:srgbClr val="C00000"/>
                </a:solidFill>
                <a:latin typeface="Times New Roman" pitchFamily="18" charset="0"/>
                <a:cs typeface="Times New Roman" pitchFamily="18" charset="0"/>
              </a:rPr>
              <a:t>về</a:t>
            </a:r>
            <a:r>
              <a:rPr lang="en-US" sz="4800" b="1" u="sng" dirty="0" smtClean="0">
                <a:solidFill>
                  <a:srgbClr val="C00000"/>
                </a:solidFill>
                <a:latin typeface="Times New Roman" pitchFamily="18" charset="0"/>
                <a:cs typeface="Times New Roman" pitchFamily="18" charset="0"/>
              </a:rPr>
              <a:t> </a:t>
            </a:r>
            <a:r>
              <a:rPr lang="en-US" sz="4800" b="1" u="sng" dirty="0" err="1" smtClean="0">
                <a:solidFill>
                  <a:srgbClr val="C00000"/>
                </a:solidFill>
                <a:latin typeface="Times New Roman" pitchFamily="18" charset="0"/>
                <a:cs typeface="Times New Roman" pitchFamily="18" charset="0"/>
              </a:rPr>
              <a:t>nhà</a:t>
            </a:r>
            <a:r>
              <a:rPr lang="en-US" sz="4800" b="1" dirty="0" smtClean="0">
                <a:solidFill>
                  <a:srgbClr val="C00000"/>
                </a:solidFill>
                <a:latin typeface="Times New Roman" pitchFamily="18" charset="0"/>
                <a:cs typeface="Times New Roman" pitchFamily="18" charset="0"/>
              </a:rPr>
              <a:t>:</a:t>
            </a: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609441" y="1600201"/>
            <a:ext cx="10969943" cy="3505199"/>
          </a:xfrm>
        </p:spPr>
        <p:txBody>
          <a:bodyPr/>
          <a:lstStyle/>
          <a:p>
            <a:r>
              <a:rPr lang="en-US" b="1" dirty="0" err="1" smtClean="0">
                <a:latin typeface="Times New Roman" pitchFamily="18" charset="0"/>
                <a:cs typeface="Times New Roman" pitchFamily="18" charset="0"/>
              </a:rPr>
              <a:t>ôn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lại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lí</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thuyết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học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tiết</a:t>
            </a:r>
            <a:r>
              <a:rPr lang="en-US" b="1" dirty="0" smtClean="0">
                <a:latin typeface="Times New Roman" pitchFamily="18" charset="0"/>
                <a:cs typeface="Times New Roman" pitchFamily="18" charset="0"/>
              </a:rPr>
              <a:t> 70 </a:t>
            </a:r>
            <a:r>
              <a:rPr lang="en-US" b="1" dirty="0" err="1" smtClean="0">
                <a:latin typeface="Times New Roman" pitchFamily="18" charset="0"/>
                <a:cs typeface="Times New Roman" pitchFamily="18" charset="0"/>
              </a:rPr>
              <a:t>đến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tiết</a:t>
            </a:r>
            <a:r>
              <a:rPr lang="en-US" b="1" dirty="0" smtClean="0">
                <a:latin typeface="Times New Roman" pitchFamily="18" charset="0"/>
                <a:cs typeface="Times New Roman" pitchFamily="18" charset="0"/>
              </a:rPr>
              <a:t> 72.</a:t>
            </a:r>
          </a:p>
          <a:p>
            <a:r>
              <a:rPr lang="en-US" b="1" dirty="0" err="1" smtClean="0">
                <a:latin typeface="Times New Roman" pitchFamily="18" charset="0"/>
                <a:cs typeface="Times New Roman" pitchFamily="18" charset="0"/>
              </a:rPr>
              <a:t>tự</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nghiên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cứu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vận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dụng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lí</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thuyết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học</a:t>
            </a:r>
            <a:r>
              <a:rPr lang="en-US" b="1" dirty="0" smtClean="0">
                <a:latin typeface="Times New Roman" pitchFamily="18" charset="0"/>
                <a:cs typeface="Times New Roman" pitchFamily="18" charset="0"/>
              </a:rPr>
              <a:t> , </a:t>
            </a:r>
            <a:r>
              <a:rPr lang="en-US" b="1" dirty="0" err="1" smtClean="0">
                <a:latin typeface="Times New Roman" pitchFamily="18" charset="0"/>
                <a:cs typeface="Times New Roman" pitchFamily="18" charset="0"/>
              </a:rPr>
              <a:t>giải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các</a:t>
            </a:r>
            <a:r>
              <a:rPr lang="en-US" b="1" dirty="0" smtClean="0">
                <a:latin typeface="Times New Roman" pitchFamily="18" charset="0"/>
                <a:cs typeface="Times New Roman" pitchFamily="18" charset="0"/>
              </a:rPr>
              <a:t> BT ( SGK – </a:t>
            </a:r>
            <a:r>
              <a:rPr lang="en-US" b="1" dirty="0" err="1" smtClean="0">
                <a:latin typeface="Times New Roman" pitchFamily="18" charset="0"/>
                <a:cs typeface="Times New Roman" pitchFamily="18" charset="0"/>
              </a:rPr>
              <a:t>Tr</a:t>
            </a:r>
            <a:r>
              <a:rPr lang="en-US" b="1" dirty="0" smtClean="0">
                <a:latin typeface="Times New Roman" pitchFamily="18" charset="0"/>
                <a:cs typeface="Times New Roman" pitchFamily="18" charset="0"/>
              </a:rPr>
              <a:t> 53).</a:t>
            </a:r>
          </a:p>
          <a:p>
            <a:r>
              <a:rPr lang="en-US" b="1" dirty="0" err="1" smtClean="0">
                <a:latin typeface="Times New Roman" pitchFamily="18" charset="0"/>
                <a:cs typeface="Times New Roman" pitchFamily="18" charset="0"/>
              </a:rPr>
              <a:t>tiết</a:t>
            </a:r>
            <a:r>
              <a:rPr lang="en-US" b="1" dirty="0" smtClean="0">
                <a:latin typeface="Times New Roman" pitchFamily="18" charset="0"/>
                <a:cs typeface="Times New Roman" pitchFamily="18" charset="0"/>
              </a:rPr>
              <a:t> 73 </a:t>
            </a:r>
            <a:r>
              <a:rPr lang="en-US" b="1" dirty="0" err="1" smtClean="0">
                <a:latin typeface="Times New Roman" pitchFamily="18" charset="0"/>
                <a:cs typeface="Times New Roman" pitchFamily="18" charset="0"/>
              </a:rPr>
              <a:t>luyện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tập</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567919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608012" y="473582"/>
            <a:ext cx="5029200" cy="593218"/>
          </a:xfrm>
          <a:custGeom>
            <a:avLst/>
            <a:gdLst/>
            <a:ahLst/>
            <a:cxnLst/>
            <a:rect l="l" t="t" r="r" b="b"/>
            <a:pathLst>
              <a:path w="4098427" h="4419600">
                <a:moveTo>
                  <a:pt x="0" y="0"/>
                </a:moveTo>
                <a:lnTo>
                  <a:pt x="4098427" y="0"/>
                </a:lnTo>
                <a:lnTo>
                  <a:pt x="2588032" y="4419600"/>
                </a:lnTo>
                <a:lnTo>
                  <a:pt x="0" y="4419600"/>
                </a:lnTo>
                <a:close/>
              </a:path>
            </a:pathLst>
          </a:custGeom>
          <a:solidFill>
            <a:srgbClr val="25599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rgbClr val="00B050"/>
              </a:solidFill>
            </a:endParaRPr>
          </a:p>
        </p:txBody>
      </p:sp>
      <p:sp>
        <p:nvSpPr>
          <p:cNvPr id="2" name="TextBox 1"/>
          <p:cNvSpPr txBox="1"/>
          <p:nvPr/>
        </p:nvSpPr>
        <p:spPr>
          <a:xfrm>
            <a:off x="608012" y="531167"/>
            <a:ext cx="3894766" cy="461665"/>
          </a:xfrm>
          <a:prstGeom prst="rect">
            <a:avLst/>
          </a:prstGeom>
          <a:noFill/>
        </p:spPr>
        <p:txBody>
          <a:bodyPr wrap="square" rtlCol="0">
            <a:spAutoFit/>
          </a:bodyPr>
          <a:lstStyle/>
          <a:p>
            <a:r>
              <a:rPr lang="en-US" b="1" dirty="0" err="1" smtClean="0">
                <a:solidFill>
                  <a:srgbClr val="FFC000"/>
                </a:solidFill>
                <a:latin typeface="Times New Roman" pitchFamily="18" charset="0"/>
                <a:cs typeface="Times New Roman" pitchFamily="18" charset="0"/>
              </a:rPr>
              <a:t>Cảm</a:t>
            </a:r>
            <a:r>
              <a:rPr lang="en-US" b="1" dirty="0" smtClean="0">
                <a:solidFill>
                  <a:srgbClr val="FFC000"/>
                </a:solidFill>
                <a:latin typeface="Times New Roman" pitchFamily="18" charset="0"/>
                <a:cs typeface="Times New Roman" pitchFamily="18" charset="0"/>
              </a:rPr>
              <a:t> </a:t>
            </a:r>
            <a:r>
              <a:rPr lang="en-US" b="1" dirty="0" err="1" smtClean="0">
                <a:solidFill>
                  <a:srgbClr val="FFC000"/>
                </a:solidFill>
                <a:latin typeface="Times New Roman" pitchFamily="18" charset="0"/>
                <a:cs typeface="Times New Roman" pitchFamily="18" charset="0"/>
              </a:rPr>
              <a:t>ơn</a:t>
            </a:r>
            <a:r>
              <a:rPr lang="en-US" b="1" dirty="0" smtClean="0">
                <a:solidFill>
                  <a:srgbClr val="FFC000"/>
                </a:solidFill>
                <a:latin typeface="Times New Roman" pitchFamily="18" charset="0"/>
                <a:cs typeface="Times New Roman" pitchFamily="18" charset="0"/>
              </a:rPr>
              <a:t> </a:t>
            </a:r>
            <a:r>
              <a:rPr lang="en-US" b="1" dirty="0" err="1" smtClean="0">
                <a:solidFill>
                  <a:srgbClr val="FFC000"/>
                </a:solidFill>
                <a:latin typeface="Times New Roman" pitchFamily="18" charset="0"/>
                <a:cs typeface="Times New Roman" pitchFamily="18" charset="0"/>
              </a:rPr>
              <a:t>thầy</a:t>
            </a:r>
            <a:r>
              <a:rPr lang="en-US" b="1" dirty="0" smtClean="0">
                <a:solidFill>
                  <a:srgbClr val="FFC000"/>
                </a:solidFill>
                <a:latin typeface="Times New Roman" pitchFamily="18" charset="0"/>
                <a:cs typeface="Times New Roman" pitchFamily="18" charset="0"/>
              </a:rPr>
              <a:t> </a:t>
            </a:r>
            <a:r>
              <a:rPr lang="en-US" b="1" dirty="0" err="1" smtClean="0">
                <a:solidFill>
                  <a:srgbClr val="FFC000"/>
                </a:solidFill>
                <a:latin typeface="Times New Roman" pitchFamily="18" charset="0"/>
                <a:cs typeface="Times New Roman" pitchFamily="18" charset="0"/>
              </a:rPr>
              <a:t>cô</a:t>
            </a:r>
            <a:r>
              <a:rPr lang="en-US" b="1" dirty="0" smtClean="0">
                <a:solidFill>
                  <a:srgbClr val="FFC000"/>
                </a:solidFill>
                <a:latin typeface="Times New Roman" pitchFamily="18" charset="0"/>
                <a:cs typeface="Times New Roman" pitchFamily="18" charset="0"/>
              </a:rPr>
              <a:t> </a:t>
            </a:r>
            <a:r>
              <a:rPr lang="en-US" b="1" dirty="0" err="1" smtClean="0">
                <a:solidFill>
                  <a:srgbClr val="FFC000"/>
                </a:solidFill>
                <a:latin typeface="Times New Roman" pitchFamily="18" charset="0"/>
                <a:cs typeface="Times New Roman" pitchFamily="18" charset="0"/>
              </a:rPr>
              <a:t>và</a:t>
            </a:r>
            <a:r>
              <a:rPr lang="en-US" b="1" dirty="0" smtClean="0">
                <a:solidFill>
                  <a:srgbClr val="FFC000"/>
                </a:solidFill>
                <a:latin typeface="Times New Roman" pitchFamily="18" charset="0"/>
                <a:cs typeface="Times New Roman" pitchFamily="18" charset="0"/>
              </a:rPr>
              <a:t> </a:t>
            </a:r>
            <a:r>
              <a:rPr lang="en-US" b="1" dirty="0" err="1" smtClean="0">
                <a:solidFill>
                  <a:srgbClr val="FFC000"/>
                </a:solidFill>
                <a:latin typeface="Times New Roman" pitchFamily="18" charset="0"/>
                <a:cs typeface="Times New Roman" pitchFamily="18" charset="0"/>
              </a:rPr>
              <a:t>các</a:t>
            </a:r>
            <a:r>
              <a:rPr lang="en-US" b="1" dirty="0" smtClean="0">
                <a:solidFill>
                  <a:srgbClr val="FFC000"/>
                </a:solidFill>
                <a:latin typeface="Times New Roman" pitchFamily="18" charset="0"/>
                <a:cs typeface="Times New Roman" pitchFamily="18" charset="0"/>
              </a:rPr>
              <a:t> </a:t>
            </a:r>
            <a:r>
              <a:rPr lang="en-US" b="1" dirty="0" err="1" smtClean="0">
                <a:solidFill>
                  <a:srgbClr val="FFC000"/>
                </a:solidFill>
                <a:latin typeface="Times New Roman" pitchFamily="18" charset="0"/>
                <a:cs typeface="Times New Roman" pitchFamily="18" charset="0"/>
              </a:rPr>
              <a:t>em</a:t>
            </a:r>
            <a:r>
              <a:rPr lang="en-US" b="1" dirty="0" smtClean="0">
                <a:solidFill>
                  <a:srgbClr val="FFC000"/>
                </a:solidFill>
                <a:latin typeface="Times New Roman" pitchFamily="18" charset="0"/>
                <a:cs typeface="Times New Roman" pitchFamily="18" charset="0"/>
              </a:rPr>
              <a:t>!</a:t>
            </a:r>
            <a:endParaRPr lang="en-US" b="1"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17050" y="762000"/>
            <a:ext cx="3513599" cy="461665"/>
          </a:xfrm>
          <a:prstGeom prst="rect">
            <a:avLst/>
          </a:prstGeom>
          <a:noFill/>
        </p:spPr>
        <p:txBody>
          <a:bodyPr wrap="square" rtlCol="0">
            <a:spAutoFit/>
          </a:bodyPr>
          <a:lstStyle/>
          <a:p>
            <a:pPr algn="just"/>
            <a:r>
              <a:rPr lang="en-US" b="1" smtClean="0">
                <a:solidFill>
                  <a:srgbClr val="C00000"/>
                </a:solidFill>
                <a:latin typeface="Times New Roman" pitchFamily="18" charset="0"/>
                <a:cs typeface="Times New Roman" pitchFamily="18" charset="0"/>
              </a:rPr>
              <a:t>a) Hình lăng trụ đứng</a:t>
            </a:r>
            <a:endParaRPr lang="en-US" b="1">
              <a:solidFill>
                <a:srgbClr val="C00000"/>
              </a:solidFill>
              <a:latin typeface="Times New Roman" pitchFamily="18" charset="0"/>
              <a:cs typeface="Times New Roman" pitchFamily="18" charset="0"/>
            </a:endParaRPr>
          </a:p>
        </p:txBody>
      </p:sp>
      <p:grpSp>
        <p:nvGrpSpPr>
          <p:cNvPr id="4" name="Group 3"/>
          <p:cNvGrpSpPr/>
          <p:nvPr/>
        </p:nvGrpSpPr>
        <p:grpSpPr>
          <a:xfrm>
            <a:off x="663574" y="1340352"/>
            <a:ext cx="7620001" cy="1052048"/>
            <a:chOff x="684212" y="1919752"/>
            <a:chExt cx="7620001" cy="1052048"/>
          </a:xfrm>
        </p:grpSpPr>
        <p:sp>
          <p:nvSpPr>
            <p:cNvPr id="26" name="Rounded Rectangle 25"/>
            <p:cNvSpPr/>
            <p:nvPr/>
          </p:nvSpPr>
          <p:spPr>
            <a:xfrm>
              <a:off x="684212" y="1919752"/>
              <a:ext cx="7620001" cy="1052048"/>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latin typeface="Times New Roman" pitchFamily="18" charset="0"/>
                <a:cs typeface="Times New Roman" pitchFamily="18" charset="0"/>
              </a:endParaRPr>
            </a:p>
          </p:txBody>
        </p:sp>
        <p:sp>
          <p:nvSpPr>
            <p:cNvPr id="27" name="TextBox 26"/>
            <p:cNvSpPr txBox="1"/>
            <p:nvPr/>
          </p:nvSpPr>
          <p:spPr>
            <a:xfrm>
              <a:off x="836613" y="1967377"/>
              <a:ext cx="7323599" cy="830997"/>
            </a:xfrm>
            <a:prstGeom prst="rect">
              <a:avLst/>
            </a:prstGeom>
            <a:noFill/>
          </p:spPr>
          <p:txBody>
            <a:bodyPr wrap="square" rtlCol="0">
              <a:spAutoFit/>
            </a:bodyPr>
            <a:lstStyle/>
            <a:p>
              <a:r>
                <a:rPr lang="en-US" b="1" smtClean="0">
                  <a:latin typeface="Times New Roman" pitchFamily="18" charset="0"/>
                  <a:cs typeface="Times New Roman" pitchFamily="18" charset="0"/>
                </a:rPr>
                <a:t>Hình lăng trụ đứng là hình lăng trụ có các cạnh bên vuông góc với mặt đáy.</a:t>
              </a:r>
              <a:endParaRPr lang="vi-VN" b="1">
                <a:latin typeface="Times New Roman" pitchFamily="18" charset="0"/>
                <a:cs typeface="Times New Roman" pitchFamily="18" charset="0"/>
              </a:endParaRPr>
            </a:p>
          </p:txBody>
        </p:sp>
      </p:grpSp>
      <p:grpSp>
        <p:nvGrpSpPr>
          <p:cNvPr id="6" name="Group 5"/>
          <p:cNvGrpSpPr/>
          <p:nvPr/>
        </p:nvGrpSpPr>
        <p:grpSpPr>
          <a:xfrm>
            <a:off x="8761412" y="907583"/>
            <a:ext cx="2694940" cy="1875473"/>
            <a:chOff x="8761412" y="907583"/>
            <a:chExt cx="2694940" cy="1875473"/>
          </a:xfrm>
        </p:grpSpPr>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1412" y="907583"/>
              <a:ext cx="1372553" cy="187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0160952" y="1697099"/>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Times New Roman" pitchFamily="18" charset="0"/>
                  <a:cs typeface="Times New Roman" pitchFamily="18" charset="0"/>
                </a:rPr>
                <a:t>Hình 7.58</a:t>
              </a:r>
              <a:endParaRPr lang="en-US" sz="1600" b="1">
                <a:solidFill>
                  <a:schemeClr val="accent6">
                    <a:lumMod val="75000"/>
                  </a:schemeClr>
                </a:solidFill>
                <a:latin typeface="Times New Roman" pitchFamily="18" charset="0"/>
                <a:cs typeface="Times New Roman" pitchFamily="18" charset="0"/>
              </a:endParaRPr>
            </a:p>
          </p:txBody>
        </p:sp>
      </p:grpSp>
      <p:grpSp>
        <p:nvGrpSpPr>
          <p:cNvPr id="7" name="Group 6"/>
          <p:cNvGrpSpPr/>
          <p:nvPr/>
        </p:nvGrpSpPr>
        <p:grpSpPr>
          <a:xfrm>
            <a:off x="417050" y="2934636"/>
            <a:ext cx="11239962" cy="1063725"/>
            <a:chOff x="417050" y="2934636"/>
            <a:chExt cx="11239962" cy="1063725"/>
          </a:xfrm>
        </p:grpSpPr>
        <p:sp>
          <p:nvSpPr>
            <p:cNvPr id="33" name="Rounded Rectangle 32"/>
            <p:cNvSpPr/>
            <p:nvPr/>
          </p:nvSpPr>
          <p:spPr>
            <a:xfrm>
              <a:off x="417050" y="2934636"/>
              <a:ext cx="11239962" cy="1063725"/>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latin typeface="Times New Roman" pitchFamily="18" charset="0"/>
                <a:cs typeface="Times New Roman" pitchFamily="18" charset="0"/>
              </a:endParaRPr>
            </a:p>
          </p:txBody>
        </p:sp>
        <p:sp>
          <p:nvSpPr>
            <p:cNvPr id="30" name="TextBox 29"/>
            <p:cNvSpPr txBox="1"/>
            <p:nvPr/>
          </p:nvSpPr>
          <p:spPr>
            <a:xfrm>
              <a:off x="488948" y="3055203"/>
              <a:ext cx="10820400" cy="830997"/>
            </a:xfrm>
            <a:prstGeom prst="rect">
              <a:avLst/>
            </a:prstGeom>
            <a:noFill/>
          </p:spPr>
          <p:txBody>
            <a:bodyPr wrap="square" rtlCol="0">
              <a:spAutoFit/>
            </a:bodyPr>
            <a:lstStyle/>
            <a:p>
              <a:pPr algn="just"/>
              <a:r>
                <a:rPr lang="en-US" sz="2000" b="1" smtClean="0">
                  <a:solidFill>
                    <a:srgbClr val="C00000"/>
                  </a:solidFill>
                  <a:latin typeface="Times New Roman" pitchFamily="18" charset="0"/>
                  <a:cs typeface="Times New Roman" pitchFamily="18" charset="0"/>
                </a:rPr>
                <a:t>HĐ 6</a:t>
              </a:r>
              <a:r>
                <a:rPr lang="en-US" b="1" smtClean="0">
                  <a:solidFill>
                    <a:srgbClr val="C00000"/>
                  </a:solidFill>
                  <a:latin typeface="Times New Roman" pitchFamily="18" charset="0"/>
                  <a:cs typeface="Times New Roman" pitchFamily="18" charset="0"/>
                </a:rPr>
                <a:t>:</a:t>
              </a:r>
              <a:r>
                <a:rPr lang="en-US" b="1" smtClean="0">
                  <a:latin typeface="Times New Roman" pitchFamily="18" charset="0"/>
                  <a:cs typeface="Times New Roman" pitchFamily="18" charset="0"/>
                </a:rPr>
                <a:t> </a:t>
              </a:r>
              <a:r>
                <a:rPr lang="vi-VN" b="1">
                  <a:latin typeface="Times New Roman" pitchFamily="18" charset="0"/>
                  <a:cs typeface="Times New Roman" pitchFamily="18" charset="0"/>
                </a:rPr>
                <a:t>Các mặt bên của lăng trụ đứng là các hình gì và các mặt bên đó </a:t>
              </a: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t>
              </a:r>
              <a:r>
                <a:rPr lang="vi-VN" b="1" smtClean="0">
                  <a:latin typeface="Times New Roman" pitchFamily="18" charset="0"/>
                  <a:cs typeface="Times New Roman" pitchFamily="18" charset="0"/>
                </a:rPr>
                <a:t>có </a:t>
              </a:r>
              <a:r>
                <a:rPr lang="vi-VN" b="1">
                  <a:latin typeface="Times New Roman" pitchFamily="18" charset="0"/>
                  <a:cs typeface="Times New Roman" pitchFamily="18" charset="0"/>
                </a:rPr>
                <a:t>vuông góc với mặt đáy không? Vì sao</a:t>
              </a:r>
              <a:r>
                <a:rPr lang="vi-VN" b="1" smtClean="0">
                  <a:latin typeface="Times New Roman" pitchFamily="18" charset="0"/>
                  <a:cs typeface="Times New Roman" pitchFamily="18" charset="0"/>
                </a:rPr>
                <a:t>?</a:t>
              </a:r>
              <a:endParaRPr lang="vi-VN" b="1">
                <a:latin typeface="Times New Roman" pitchFamily="18" charset="0"/>
                <a:cs typeface="Times New Roman" pitchFamily="18" charset="0"/>
              </a:endParaRPr>
            </a:p>
          </p:txBody>
        </p:sp>
      </p:grpSp>
      <p:sp>
        <p:nvSpPr>
          <p:cNvPr id="31" name="TextBox 30"/>
          <p:cNvSpPr txBox="1"/>
          <p:nvPr/>
        </p:nvSpPr>
        <p:spPr>
          <a:xfrm>
            <a:off x="488948" y="4655403"/>
            <a:ext cx="10820400" cy="461665"/>
          </a:xfrm>
          <a:prstGeom prst="rect">
            <a:avLst/>
          </a:prstGeom>
          <a:noFill/>
        </p:spPr>
        <p:txBody>
          <a:bodyPr wrap="square" rtlCol="0">
            <a:spAutoFit/>
          </a:bodyPr>
          <a:lstStyle/>
          <a:p>
            <a:pPr algn="just"/>
            <a:r>
              <a:rPr lang="en-US" b="1" dirty="0" smtClean="0">
                <a:latin typeface="Times New Roman" pitchFamily="18" charset="0"/>
                <a:cs typeface="Times New Roman" pitchFamily="18" charset="0"/>
              </a:rPr>
              <a:t>*</a:t>
            </a:r>
            <a:r>
              <a:rPr lang="vi-VN" b="1" dirty="0" smtClean="0">
                <a:latin typeface="Times New Roman" pitchFamily="18" charset="0"/>
                <a:cs typeface="Times New Roman" pitchFamily="18" charset="0"/>
              </a:rPr>
              <a:t>Các </a:t>
            </a:r>
            <a:r>
              <a:rPr lang="vi-VN" b="1" dirty="0">
                <a:latin typeface="Times New Roman" pitchFamily="18" charset="0"/>
                <a:cs typeface="Times New Roman" pitchFamily="18" charset="0"/>
              </a:rPr>
              <a:t>mặt bên của hình lăng trụ đứng là hình chữ nhật</a:t>
            </a:r>
            <a:r>
              <a:rPr lang="vi-VN" b="1" dirty="0" smtClean="0">
                <a:latin typeface="Times New Roman" pitchFamily="18" charset="0"/>
                <a:cs typeface="Times New Roman" pitchFamily="18" charset="0"/>
              </a:rPr>
              <a:t>.</a:t>
            </a:r>
            <a:endParaRPr lang="vi-VN" b="1" dirty="0">
              <a:latin typeface="Times New Roman" pitchFamily="18" charset="0"/>
              <a:cs typeface="Times New Roman" pitchFamily="18" charset="0"/>
            </a:endParaRPr>
          </a:p>
        </p:txBody>
      </p:sp>
      <p:pic>
        <p:nvPicPr>
          <p:cNvPr id="32"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812" y="416060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815975" y="5181600"/>
            <a:ext cx="10482260" cy="830997"/>
          </a:xfrm>
          <a:prstGeom prst="rect">
            <a:avLst/>
          </a:prstGeom>
          <a:noFill/>
        </p:spPr>
        <p:txBody>
          <a:bodyPr wrap="square" rtlCol="0">
            <a:spAutoFit/>
          </a:bodyPr>
          <a:lstStyle/>
          <a:p>
            <a:pPr algn="just"/>
            <a:r>
              <a:rPr lang="en-US" b="1" dirty="0" smtClean="0">
                <a:latin typeface="Times New Roman" pitchFamily="18" charset="0"/>
                <a:cs typeface="Times New Roman" pitchFamily="18" charset="0"/>
              </a:rPr>
              <a:t>*</a:t>
            </a:r>
            <a:r>
              <a:rPr lang="vi-VN" b="1" dirty="0" smtClean="0">
                <a:latin typeface="Times New Roman" pitchFamily="18" charset="0"/>
                <a:cs typeface="Times New Roman" pitchFamily="18" charset="0"/>
              </a:rPr>
              <a:t>Vì </a:t>
            </a:r>
            <a:r>
              <a:rPr lang="vi-VN" b="1" dirty="0">
                <a:latin typeface="Times New Roman" pitchFamily="18" charset="0"/>
                <a:cs typeface="Times New Roman" pitchFamily="18" charset="0"/>
              </a:rPr>
              <a:t>hình lăng trụ đứng có cạnh bên vuông góc với mặt đáy nên các mặt bên </a:t>
            </a:r>
            <a:r>
              <a:rPr lang="vi-VN" b="1" dirty="0" smtClean="0">
                <a:latin typeface="Times New Roman" pitchFamily="18" charset="0"/>
                <a:cs typeface="Times New Roman" pitchFamily="18" charset="0"/>
              </a:rPr>
              <a:t>c</a:t>
            </a:r>
            <a:r>
              <a:rPr lang="en-US" b="1" dirty="0" err="1" smtClean="0">
                <a:latin typeface="Times New Roman" pitchFamily="18" charset="0"/>
                <a:cs typeface="Times New Roman" pitchFamily="18" charset="0"/>
              </a:rPr>
              <a:t>ũng</a:t>
            </a:r>
            <a:r>
              <a:rPr lang="vi-VN" b="1" dirty="0" smtClean="0">
                <a:latin typeface="Times New Roman" pitchFamily="18" charset="0"/>
                <a:cs typeface="Times New Roman" pitchFamily="18" charset="0"/>
              </a:rPr>
              <a:t> </a:t>
            </a:r>
            <a:r>
              <a:rPr lang="vi-VN" b="1" dirty="0">
                <a:latin typeface="Times New Roman" pitchFamily="18" charset="0"/>
                <a:cs typeface="Times New Roman" pitchFamily="18" charset="0"/>
              </a:rPr>
              <a:t>vuông góc với mặt đáy</a:t>
            </a:r>
            <a:r>
              <a:rPr lang="vi-VN" b="1" dirty="0" smtClean="0">
                <a:latin typeface="Times New Roman" pitchFamily="18" charset="0"/>
                <a:cs typeface="Times New Roman" pitchFamily="18" charset="0"/>
              </a:rPr>
              <a:t>.</a:t>
            </a:r>
            <a:endParaRPr lang="vi-VN" b="1" dirty="0">
              <a:latin typeface="Times New Roman" pitchFamily="18" charset="0"/>
              <a:cs typeface="Times New Roman" pitchFamily="18" charset="0"/>
            </a:endParaRPr>
          </a:p>
        </p:txBody>
      </p:sp>
      <p:grpSp>
        <p:nvGrpSpPr>
          <p:cNvPr id="5" name="Group 4"/>
          <p:cNvGrpSpPr/>
          <p:nvPr/>
        </p:nvGrpSpPr>
        <p:grpSpPr>
          <a:xfrm>
            <a:off x="2513012" y="89647"/>
            <a:ext cx="8295640" cy="584775"/>
            <a:chOff x="2399325" y="89647"/>
            <a:chExt cx="7264248" cy="584775"/>
          </a:xfrm>
        </p:grpSpPr>
        <p:sp>
          <p:nvSpPr>
            <p:cNvPr id="13" name="AutoShape 4"/>
            <p:cNvSpPr>
              <a:spLocks noChangeArrowheads="1"/>
            </p:cNvSpPr>
            <p:nvPr/>
          </p:nvSpPr>
          <p:spPr bwMode="gray">
            <a:xfrm>
              <a:off x="4473574" y="89647"/>
              <a:ext cx="5189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b="1" dirty="0" smtClean="0">
                  <a:solidFill>
                    <a:schemeClr val="bg1"/>
                  </a:solidFill>
                  <a:latin typeface="Times New Roman" pitchFamily="18" charset="0"/>
                  <a:cs typeface="Times New Roman" pitchFamily="18" charset="0"/>
                </a:rPr>
                <a:t>  5 . MỘT SỐ HÌNH LĂNG TRỤ ĐẶC BIỆT</a:t>
              </a:r>
              <a:endParaRPr lang="vi-VN" b="1" dirty="0">
                <a:solidFill>
                  <a:schemeClr val="bg1"/>
                </a:solidFill>
                <a:latin typeface="Times New Roman" pitchFamily="18" charset="0"/>
                <a:cs typeface="Times New Roman" pitchFamily="18" charset="0"/>
              </a:endParaRPr>
            </a:p>
          </p:txBody>
        </p:sp>
        <p:sp>
          <p:nvSpPr>
            <p:cNvPr id="3" name="TextBox 2"/>
            <p:cNvSpPr txBox="1"/>
            <p:nvPr/>
          </p:nvSpPr>
          <p:spPr>
            <a:xfrm>
              <a:off x="2399325" y="89647"/>
              <a:ext cx="2230437" cy="584775"/>
            </a:xfrm>
            <a:prstGeom prst="rect">
              <a:avLst/>
            </a:prstGeom>
            <a:noFill/>
          </p:spPr>
          <p:txBody>
            <a:bodyPr wrap="square" rtlCol="0">
              <a:spAutoFit/>
            </a:bodyPr>
            <a:lstStyle/>
            <a:p>
              <a:r>
                <a:rPr lang="en-US" sz="3200" b="1" u="sng" dirty="0" err="1" smtClean="0">
                  <a:solidFill>
                    <a:srgbClr val="C00000"/>
                  </a:solidFill>
                  <a:latin typeface="Times New Roman" pitchFamily="18" charset="0"/>
                  <a:cs typeface="Times New Roman" pitchFamily="18" charset="0"/>
                </a:rPr>
                <a:t>H.đông</a:t>
              </a:r>
              <a:r>
                <a:rPr lang="en-US" sz="3200" b="1" u="sng" dirty="0" smtClean="0">
                  <a:solidFill>
                    <a:srgbClr val="C00000"/>
                  </a:solidFill>
                  <a:latin typeface="Times New Roman" pitchFamily="18" charset="0"/>
                  <a:cs typeface="Times New Roman" pitchFamily="18" charset="0"/>
                </a:rPr>
                <a:t> 2.1</a:t>
              </a:r>
              <a:endParaRPr lang="en-US" sz="3200" b="1" u="sng" dirty="0">
                <a:solidFill>
                  <a:srgbClr val="C0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5826438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17050" y="762000"/>
            <a:ext cx="3513599" cy="461665"/>
          </a:xfrm>
          <a:prstGeom prst="rect">
            <a:avLst/>
          </a:prstGeom>
          <a:noFill/>
        </p:spPr>
        <p:txBody>
          <a:bodyPr wrap="square" rtlCol="0">
            <a:spAutoFit/>
          </a:bodyPr>
          <a:lstStyle/>
          <a:p>
            <a:pPr algn="just"/>
            <a:r>
              <a:rPr lang="en-US" b="1" smtClean="0">
                <a:solidFill>
                  <a:srgbClr val="C00000"/>
                </a:solidFill>
                <a:latin typeface="Times New Roman" pitchFamily="18" charset="0"/>
                <a:cs typeface="Times New Roman" pitchFamily="18" charset="0"/>
              </a:rPr>
              <a:t>b) Hình lăng trụ đều.</a:t>
            </a:r>
            <a:endParaRPr lang="en-US" b="1">
              <a:solidFill>
                <a:srgbClr val="C00000"/>
              </a:solidFill>
              <a:latin typeface="Times New Roman" pitchFamily="18" charset="0"/>
              <a:cs typeface="Times New Roman" pitchFamily="18" charset="0"/>
            </a:endParaRPr>
          </a:p>
        </p:txBody>
      </p:sp>
      <p:grpSp>
        <p:nvGrpSpPr>
          <p:cNvPr id="4" name="Group 3"/>
          <p:cNvGrpSpPr/>
          <p:nvPr/>
        </p:nvGrpSpPr>
        <p:grpSpPr>
          <a:xfrm>
            <a:off x="663574" y="1340352"/>
            <a:ext cx="7620001" cy="1052048"/>
            <a:chOff x="684212" y="1919752"/>
            <a:chExt cx="7620001" cy="1052048"/>
          </a:xfrm>
        </p:grpSpPr>
        <p:sp>
          <p:nvSpPr>
            <p:cNvPr id="26" name="Rounded Rectangle 25"/>
            <p:cNvSpPr/>
            <p:nvPr/>
          </p:nvSpPr>
          <p:spPr>
            <a:xfrm>
              <a:off x="684212" y="1919752"/>
              <a:ext cx="7620001" cy="1052048"/>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latin typeface="Times New Roman" pitchFamily="18" charset="0"/>
                <a:cs typeface="Times New Roman" pitchFamily="18" charset="0"/>
              </a:endParaRPr>
            </a:p>
          </p:txBody>
        </p:sp>
        <p:sp>
          <p:nvSpPr>
            <p:cNvPr id="27" name="TextBox 26"/>
            <p:cNvSpPr txBox="1"/>
            <p:nvPr/>
          </p:nvSpPr>
          <p:spPr>
            <a:xfrm>
              <a:off x="836613" y="1967377"/>
              <a:ext cx="7323599" cy="892552"/>
            </a:xfrm>
            <a:prstGeom prst="rect">
              <a:avLst/>
            </a:prstGeom>
            <a:noFill/>
          </p:spPr>
          <p:txBody>
            <a:bodyPr wrap="square" rtlCol="0">
              <a:spAutoFit/>
            </a:bodyPr>
            <a:lstStyle/>
            <a:p>
              <a:r>
                <a:rPr lang="en-US" sz="2600" b="1" smtClean="0">
                  <a:latin typeface="Times New Roman" pitchFamily="18" charset="0"/>
                  <a:cs typeface="Times New Roman" pitchFamily="18" charset="0"/>
                </a:rPr>
                <a:t>Hình lăng trụ đều là hình lăng trụ đứng có đáy là đa giác đều.</a:t>
              </a:r>
              <a:endParaRPr lang="vi-VN" sz="2600" b="1">
                <a:latin typeface="Times New Roman" pitchFamily="18" charset="0"/>
                <a:cs typeface="Times New Roman" pitchFamily="18" charset="0"/>
              </a:endParaRPr>
            </a:p>
          </p:txBody>
        </p:sp>
      </p:grpSp>
      <p:grpSp>
        <p:nvGrpSpPr>
          <p:cNvPr id="7" name="Group 6"/>
          <p:cNvGrpSpPr/>
          <p:nvPr/>
        </p:nvGrpSpPr>
        <p:grpSpPr>
          <a:xfrm>
            <a:off x="417050" y="2934636"/>
            <a:ext cx="11239962" cy="1063725"/>
            <a:chOff x="417050" y="2934636"/>
            <a:chExt cx="11239962" cy="1063725"/>
          </a:xfrm>
        </p:grpSpPr>
        <p:sp>
          <p:nvSpPr>
            <p:cNvPr id="33" name="Rounded Rectangle 32"/>
            <p:cNvSpPr/>
            <p:nvPr/>
          </p:nvSpPr>
          <p:spPr>
            <a:xfrm>
              <a:off x="417050" y="2934636"/>
              <a:ext cx="11239962" cy="1063725"/>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latin typeface="Times New Roman" pitchFamily="18" charset="0"/>
                <a:cs typeface="Times New Roman" pitchFamily="18" charset="0"/>
              </a:endParaRPr>
            </a:p>
          </p:txBody>
        </p:sp>
        <p:sp>
          <p:nvSpPr>
            <p:cNvPr id="30" name="TextBox 29"/>
            <p:cNvSpPr txBox="1"/>
            <p:nvPr/>
          </p:nvSpPr>
          <p:spPr>
            <a:xfrm>
              <a:off x="488948" y="3055203"/>
              <a:ext cx="10820400" cy="830997"/>
            </a:xfrm>
            <a:prstGeom prst="rect">
              <a:avLst/>
            </a:prstGeom>
            <a:noFill/>
          </p:spPr>
          <p:txBody>
            <a:bodyPr wrap="square" rtlCol="0">
              <a:spAutoFit/>
            </a:bodyPr>
            <a:lstStyle/>
            <a:p>
              <a:pPr algn="just"/>
              <a:r>
                <a:rPr lang="en-US" sz="2000" b="1" smtClean="0">
                  <a:solidFill>
                    <a:srgbClr val="C00000"/>
                  </a:solidFill>
                  <a:latin typeface="Times New Roman" pitchFamily="18" charset="0"/>
                  <a:cs typeface="Times New Roman" pitchFamily="18" charset="0"/>
                </a:rPr>
                <a:t>HĐ 7</a:t>
              </a:r>
              <a:r>
                <a:rPr lang="en-US" sz="2000" b="1" smtClean="0">
                  <a:solidFill>
                    <a:schemeClr val="accent2">
                      <a:lumMod val="75000"/>
                    </a:schemeClr>
                  </a:solidFill>
                  <a:latin typeface="Times New Roman" pitchFamily="18" charset="0"/>
                  <a:cs typeface="Times New Roman" pitchFamily="18" charset="0"/>
                </a:rPr>
                <a:t> </a:t>
              </a:r>
              <a:r>
                <a:rPr lang="en-US" b="1" smtClean="0">
                  <a:solidFill>
                    <a:srgbClr val="C00000"/>
                  </a:solidFill>
                  <a:latin typeface="Times New Roman" pitchFamily="18" charset="0"/>
                  <a:cs typeface="Times New Roman" pitchFamily="18" charset="0"/>
                </a:rPr>
                <a:t>:</a:t>
              </a:r>
              <a:r>
                <a:rPr lang="en-US" b="1" smtClean="0">
                  <a:latin typeface="Times New Roman" pitchFamily="18" charset="0"/>
                  <a:cs typeface="Times New Roman" pitchFamily="18" charset="0"/>
                </a:rPr>
                <a:t> </a:t>
              </a:r>
              <a:r>
                <a:rPr lang="vi-VN" b="1" smtClean="0">
                  <a:latin typeface="Times New Roman" pitchFamily="18" charset="0"/>
                  <a:cs typeface="Times New Roman" pitchFamily="18" charset="0"/>
                </a:rPr>
                <a:t>Các mặt bên của hình lăng trụ đều có phải là các hình chữ nhật </a:t>
              </a: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t>
              </a:r>
              <a:r>
                <a:rPr lang="vi-VN" b="1" smtClean="0">
                  <a:latin typeface="Times New Roman" pitchFamily="18" charset="0"/>
                  <a:cs typeface="Times New Roman" pitchFamily="18" charset="0"/>
                </a:rPr>
                <a:t>có cùng kích thước hay không? Vì sao?</a:t>
              </a:r>
              <a:endParaRPr lang="vi-VN" b="1">
                <a:latin typeface="Times New Roman" pitchFamily="18" charset="0"/>
                <a:cs typeface="Times New Roman" pitchFamily="18" charset="0"/>
              </a:endParaRPr>
            </a:p>
          </p:txBody>
        </p:sp>
      </p:grpSp>
      <p:sp>
        <p:nvSpPr>
          <p:cNvPr id="31" name="TextBox 30"/>
          <p:cNvSpPr txBox="1"/>
          <p:nvPr/>
        </p:nvSpPr>
        <p:spPr>
          <a:xfrm>
            <a:off x="488948" y="4495800"/>
            <a:ext cx="10820400" cy="1200329"/>
          </a:xfrm>
          <a:prstGeom prst="rect">
            <a:avLst/>
          </a:prstGeom>
          <a:noFill/>
        </p:spPr>
        <p:txBody>
          <a:bodyPr wrap="square" rtlCol="0">
            <a:spAutoFit/>
          </a:bodyPr>
          <a:lstStyle/>
          <a:p>
            <a:pPr marL="342900" indent="-342900" algn="just">
              <a:buFont typeface="Wingdings" pitchFamily="2" charset="2"/>
              <a:buChar char="v"/>
            </a:pPr>
            <a:r>
              <a:rPr lang="vi-VN" b="1" dirty="0">
                <a:latin typeface="Times New Roman" pitchFamily="18" charset="0"/>
                <a:cs typeface="Times New Roman" pitchFamily="18" charset="0"/>
              </a:rPr>
              <a:t>Lăng trụ đều có các cạnh bên bằng nhau, đáy là đa giác đều nên các cạnh đáy bằng nhau do đó các mặt bên của hình lăng trụ </a:t>
            </a:r>
            <a:r>
              <a:rPr lang="vi-VN" b="1" dirty="0" smtClean="0">
                <a:latin typeface="Times New Roman" pitchFamily="18" charset="0"/>
                <a:cs typeface="Times New Roman" pitchFamily="18" charset="0"/>
              </a:rPr>
              <a:t>đều </a:t>
            </a:r>
            <a:r>
              <a:rPr lang="vi-VN" b="1" dirty="0">
                <a:latin typeface="Times New Roman" pitchFamily="18" charset="0"/>
                <a:cs typeface="Times New Roman" pitchFamily="18" charset="0"/>
              </a:rPr>
              <a:t>là các hình chữ nhật có cùng kích thước</a:t>
            </a:r>
            <a:r>
              <a:rPr lang="vi-VN" b="1" dirty="0" smtClean="0">
                <a:latin typeface="Times New Roman" pitchFamily="18" charset="0"/>
                <a:cs typeface="Times New Roman" pitchFamily="18" charset="0"/>
              </a:rPr>
              <a:t>.</a:t>
            </a:r>
            <a:endParaRPr lang="vi-VN" b="1" dirty="0">
              <a:latin typeface="Times New Roman" pitchFamily="18" charset="0"/>
              <a:cs typeface="Times New Roman" pitchFamily="18" charset="0"/>
            </a:endParaRPr>
          </a:p>
        </p:txBody>
      </p:sp>
      <p:pic>
        <p:nvPicPr>
          <p:cNvPr id="32"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812" y="416060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8505380" y="838200"/>
            <a:ext cx="2950972" cy="1878616"/>
            <a:chOff x="8505380" y="838200"/>
            <a:chExt cx="2950972" cy="1878616"/>
          </a:xfrm>
        </p:grpSpPr>
        <p:sp>
          <p:nvSpPr>
            <p:cNvPr id="29" name="TextBox 28"/>
            <p:cNvSpPr txBox="1"/>
            <p:nvPr/>
          </p:nvSpPr>
          <p:spPr>
            <a:xfrm>
              <a:off x="10160952" y="1697099"/>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Times New Roman" pitchFamily="18" charset="0"/>
                  <a:cs typeface="Times New Roman" pitchFamily="18" charset="0"/>
                </a:rPr>
                <a:t>Hình 7.59</a:t>
              </a:r>
              <a:endParaRPr lang="en-US" sz="1600" b="1">
                <a:solidFill>
                  <a:schemeClr val="accent6">
                    <a:lumMod val="75000"/>
                  </a:schemeClr>
                </a:solidFill>
                <a:latin typeface="Times New Roman" pitchFamily="18" charset="0"/>
                <a:cs typeface="Times New Roman" pitchFamily="18" charset="0"/>
              </a:endParaRPr>
            </a:p>
          </p:txBody>
        </p:sp>
        <p:pic>
          <p:nvPicPr>
            <p:cNvPr id="532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5380" y="838200"/>
              <a:ext cx="1475232" cy="187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oup 18"/>
          <p:cNvGrpSpPr/>
          <p:nvPr/>
        </p:nvGrpSpPr>
        <p:grpSpPr>
          <a:xfrm>
            <a:off x="912811" y="5716804"/>
            <a:ext cx="10210801" cy="878622"/>
            <a:chOff x="684212" y="1919752"/>
            <a:chExt cx="10210801" cy="878622"/>
          </a:xfrm>
        </p:grpSpPr>
        <p:sp>
          <p:nvSpPr>
            <p:cNvPr id="20" name="Rounded Rectangle 19"/>
            <p:cNvSpPr/>
            <p:nvPr/>
          </p:nvSpPr>
          <p:spPr>
            <a:xfrm>
              <a:off x="684212" y="1919752"/>
              <a:ext cx="10210801" cy="878622"/>
            </a:xfrm>
            <a:prstGeom prst="roundRect">
              <a:avLst>
                <a:gd name="adj" fmla="val 3662"/>
              </a:avLst>
            </a:prstGeom>
            <a:solidFill>
              <a:schemeClr val="bg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latin typeface="Times New Roman" pitchFamily="18" charset="0"/>
                <a:cs typeface="Times New Roman" pitchFamily="18" charset="0"/>
              </a:endParaRPr>
            </a:p>
          </p:txBody>
        </p:sp>
        <p:sp>
          <p:nvSpPr>
            <p:cNvPr id="21" name="TextBox 20"/>
            <p:cNvSpPr txBox="1"/>
            <p:nvPr/>
          </p:nvSpPr>
          <p:spPr>
            <a:xfrm>
              <a:off x="836613" y="1967377"/>
              <a:ext cx="9906000" cy="461665"/>
            </a:xfrm>
            <a:prstGeom prst="rect">
              <a:avLst/>
            </a:prstGeom>
            <a:noFill/>
          </p:spPr>
          <p:txBody>
            <a:bodyPr wrap="square" rtlCol="0">
              <a:spAutoFit/>
            </a:bodyPr>
            <a:lstStyle/>
            <a:p>
              <a:r>
                <a:rPr lang="en-US" b="1" smtClean="0">
                  <a:solidFill>
                    <a:srgbClr val="C00000"/>
                  </a:solidFill>
                  <a:latin typeface="Times New Roman" pitchFamily="18" charset="0"/>
                  <a:cs typeface="Times New Roman" pitchFamily="18" charset="0"/>
                </a:rPr>
                <a:t>Hình lăng trụ đều </a:t>
              </a:r>
              <a:r>
                <a:rPr lang="en-US" b="1" smtClean="0">
                  <a:latin typeface="Times New Roman" pitchFamily="18" charset="0"/>
                  <a:cs typeface="Times New Roman" pitchFamily="18" charset="0"/>
                </a:rPr>
                <a:t>có các mặt bên là các hình chữ nhật có cùng kích thước.</a:t>
              </a:r>
              <a:endParaRPr lang="vi-VN" b="1">
                <a:latin typeface="Times New Roman" pitchFamily="18" charset="0"/>
                <a:cs typeface="Times New Roman" pitchFamily="18" charset="0"/>
              </a:endParaRPr>
            </a:p>
          </p:txBody>
        </p:sp>
      </p:grpSp>
    </p:spTree>
    <p:extLst>
      <p:ext uri="{BB962C8B-B14F-4D97-AF65-F5344CB8AC3E}">
        <p14:creationId xmlns:p14="http://schemas.microsoft.com/office/powerpoint/2010/main" val="776242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17050" y="762000"/>
            <a:ext cx="3513599" cy="461665"/>
          </a:xfrm>
          <a:prstGeom prst="rect">
            <a:avLst/>
          </a:prstGeom>
          <a:noFill/>
        </p:spPr>
        <p:txBody>
          <a:bodyPr wrap="square" rtlCol="0">
            <a:spAutoFit/>
          </a:bodyPr>
          <a:lstStyle/>
          <a:p>
            <a:pPr algn="just"/>
            <a:r>
              <a:rPr lang="en-US" b="1" smtClean="0">
                <a:solidFill>
                  <a:srgbClr val="C00000"/>
                </a:solidFill>
                <a:latin typeface="Times New Roman" pitchFamily="18" charset="0"/>
                <a:cs typeface="Times New Roman" pitchFamily="18" charset="0"/>
              </a:rPr>
              <a:t>c) Hình hộp đứng.</a:t>
            </a:r>
            <a:endParaRPr lang="en-US" b="1">
              <a:solidFill>
                <a:srgbClr val="C00000"/>
              </a:solidFill>
              <a:latin typeface="Times New Roman" pitchFamily="18" charset="0"/>
              <a:cs typeface="Times New Roman" pitchFamily="18" charset="0"/>
            </a:endParaRPr>
          </a:p>
        </p:txBody>
      </p:sp>
      <p:grpSp>
        <p:nvGrpSpPr>
          <p:cNvPr id="4" name="Group 3"/>
          <p:cNvGrpSpPr/>
          <p:nvPr/>
        </p:nvGrpSpPr>
        <p:grpSpPr>
          <a:xfrm>
            <a:off x="663574" y="1340352"/>
            <a:ext cx="7620001" cy="1052048"/>
            <a:chOff x="684212" y="1919752"/>
            <a:chExt cx="7620001" cy="1052048"/>
          </a:xfrm>
        </p:grpSpPr>
        <p:sp>
          <p:nvSpPr>
            <p:cNvPr id="26" name="Rounded Rectangle 25"/>
            <p:cNvSpPr/>
            <p:nvPr/>
          </p:nvSpPr>
          <p:spPr>
            <a:xfrm>
              <a:off x="684212" y="1919752"/>
              <a:ext cx="7620001" cy="1052048"/>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latin typeface="Times New Roman" pitchFamily="18" charset="0"/>
                <a:cs typeface="Times New Roman" pitchFamily="18" charset="0"/>
              </a:endParaRPr>
            </a:p>
          </p:txBody>
        </p:sp>
        <p:sp>
          <p:nvSpPr>
            <p:cNvPr id="27" name="TextBox 26"/>
            <p:cNvSpPr txBox="1"/>
            <p:nvPr/>
          </p:nvSpPr>
          <p:spPr>
            <a:xfrm>
              <a:off x="836613" y="1967377"/>
              <a:ext cx="7323599" cy="892552"/>
            </a:xfrm>
            <a:prstGeom prst="rect">
              <a:avLst/>
            </a:prstGeom>
            <a:noFill/>
          </p:spPr>
          <p:txBody>
            <a:bodyPr wrap="square" rtlCol="0">
              <a:spAutoFit/>
            </a:bodyPr>
            <a:lstStyle/>
            <a:p>
              <a:r>
                <a:rPr lang="en-US" sz="2600" b="1" smtClean="0">
                  <a:latin typeface="Times New Roman" pitchFamily="18" charset="0"/>
                  <a:cs typeface="Times New Roman" pitchFamily="18" charset="0"/>
                </a:rPr>
                <a:t>Hình </a:t>
              </a:r>
              <a:r>
                <a:rPr lang="en-US" sz="2600" b="1">
                  <a:latin typeface="Times New Roman" pitchFamily="18" charset="0"/>
                  <a:cs typeface="Times New Roman" pitchFamily="18" charset="0"/>
                </a:rPr>
                <a:t>hộp đứng </a:t>
              </a:r>
              <a:r>
                <a:rPr lang="en-US" sz="2600" b="1" smtClean="0">
                  <a:latin typeface="Times New Roman" pitchFamily="18" charset="0"/>
                  <a:cs typeface="Times New Roman" pitchFamily="18" charset="0"/>
                </a:rPr>
                <a:t>là hình lăng trụ đứng có đáy là hình bình hành .</a:t>
              </a:r>
              <a:endParaRPr lang="vi-VN" sz="2600" b="1">
                <a:latin typeface="Times New Roman" pitchFamily="18" charset="0"/>
                <a:cs typeface="Times New Roman" pitchFamily="18" charset="0"/>
              </a:endParaRPr>
            </a:p>
          </p:txBody>
        </p:sp>
      </p:grpSp>
      <p:grpSp>
        <p:nvGrpSpPr>
          <p:cNvPr id="7" name="Group 6"/>
          <p:cNvGrpSpPr/>
          <p:nvPr/>
        </p:nvGrpSpPr>
        <p:grpSpPr>
          <a:xfrm>
            <a:off x="417050" y="2934636"/>
            <a:ext cx="11239962" cy="1063725"/>
            <a:chOff x="417050" y="2934636"/>
            <a:chExt cx="11239962" cy="1063725"/>
          </a:xfrm>
        </p:grpSpPr>
        <p:sp>
          <p:nvSpPr>
            <p:cNvPr id="33" name="Rounded Rectangle 32"/>
            <p:cNvSpPr/>
            <p:nvPr/>
          </p:nvSpPr>
          <p:spPr>
            <a:xfrm>
              <a:off x="417050" y="2934636"/>
              <a:ext cx="11239962" cy="1063725"/>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latin typeface="Times New Roman" pitchFamily="18" charset="0"/>
                <a:cs typeface="Times New Roman" pitchFamily="18" charset="0"/>
              </a:endParaRPr>
            </a:p>
          </p:txBody>
        </p:sp>
        <p:sp>
          <p:nvSpPr>
            <p:cNvPr id="30" name="TextBox 29"/>
            <p:cNvSpPr txBox="1"/>
            <p:nvPr/>
          </p:nvSpPr>
          <p:spPr>
            <a:xfrm>
              <a:off x="488948" y="3055203"/>
              <a:ext cx="10820400" cy="830997"/>
            </a:xfrm>
            <a:prstGeom prst="rect">
              <a:avLst/>
            </a:prstGeom>
            <a:noFill/>
          </p:spPr>
          <p:txBody>
            <a:bodyPr wrap="square" rtlCol="0">
              <a:spAutoFit/>
            </a:bodyPr>
            <a:lstStyle/>
            <a:p>
              <a:pPr algn="just"/>
              <a:r>
                <a:rPr lang="en-US" sz="2000" b="1" smtClean="0">
                  <a:solidFill>
                    <a:srgbClr val="C00000"/>
                  </a:solidFill>
                  <a:latin typeface="Times New Roman" pitchFamily="18" charset="0"/>
                  <a:cs typeface="Times New Roman" pitchFamily="18" charset="0"/>
                </a:rPr>
                <a:t>HĐ 8 </a:t>
              </a:r>
              <a:r>
                <a:rPr lang="en-US" b="1" smtClean="0">
                  <a:solidFill>
                    <a:srgbClr val="C00000"/>
                  </a:solidFill>
                  <a:latin typeface="Times New Roman" pitchFamily="18" charset="0"/>
                  <a:cs typeface="Times New Roman" pitchFamily="18" charset="0"/>
                </a:rPr>
                <a:t>: </a:t>
              </a:r>
              <a:r>
                <a:rPr lang="vi-VN" b="1">
                  <a:latin typeface="Times New Roman" pitchFamily="18" charset="0"/>
                  <a:cs typeface="Times New Roman" pitchFamily="18" charset="0"/>
                </a:rPr>
                <a:t>Trong 6 mặt của hình hộp đứng, có ít nhất bao nhiêu mặt là hình </a:t>
              </a: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t>
              </a:r>
              <a:r>
                <a:rPr lang="vi-VN" b="1" smtClean="0">
                  <a:latin typeface="Times New Roman" pitchFamily="18" charset="0"/>
                  <a:cs typeface="Times New Roman" pitchFamily="18" charset="0"/>
                </a:rPr>
                <a:t>chữ </a:t>
              </a:r>
              <a:r>
                <a:rPr lang="vi-VN" b="1">
                  <a:latin typeface="Times New Roman" pitchFamily="18" charset="0"/>
                  <a:cs typeface="Times New Roman" pitchFamily="18" charset="0"/>
                </a:rPr>
                <a:t>nhật? Vì sao</a:t>
              </a:r>
              <a:r>
                <a:rPr lang="vi-VN" b="1" smtClean="0">
                  <a:latin typeface="Times New Roman" pitchFamily="18" charset="0"/>
                  <a:cs typeface="Times New Roman" pitchFamily="18" charset="0"/>
                </a:rPr>
                <a:t>?</a:t>
              </a:r>
              <a:endParaRPr lang="vi-VN" b="1">
                <a:latin typeface="Times New Roman" pitchFamily="18" charset="0"/>
                <a:cs typeface="Times New Roman" pitchFamily="18" charset="0"/>
              </a:endParaRPr>
            </a:p>
          </p:txBody>
        </p:sp>
      </p:grpSp>
      <p:sp>
        <p:nvSpPr>
          <p:cNvPr id="31" name="TextBox 30"/>
          <p:cNvSpPr txBox="1"/>
          <p:nvPr/>
        </p:nvSpPr>
        <p:spPr>
          <a:xfrm>
            <a:off x="488948" y="4495800"/>
            <a:ext cx="10820400" cy="1200329"/>
          </a:xfrm>
          <a:prstGeom prst="rect">
            <a:avLst/>
          </a:prstGeom>
          <a:noFill/>
        </p:spPr>
        <p:txBody>
          <a:bodyPr wrap="square" rtlCol="0">
            <a:spAutoFit/>
          </a:bodyPr>
          <a:lstStyle/>
          <a:p>
            <a:pPr marL="342900" indent="-342900" algn="just">
              <a:buFont typeface="Wingdings" pitchFamily="2" charset="2"/>
              <a:buChar char="v"/>
            </a:pPr>
            <a:r>
              <a:rPr lang="vi-VN" b="1">
                <a:latin typeface="Times New Roman" pitchFamily="18" charset="0"/>
                <a:cs typeface="Times New Roman" pitchFamily="18" charset="0"/>
              </a:rPr>
              <a:t>Trong 6 mặt của hình hộp đứng, ít nhất 4 mặt là hình chữ nhật vì hình hộp là hình lăng trụ có đáy là hình bình hành và hình lăng trụ đứng có các cạnh bên vuông góc với đáy nên các mặt bên là hình chữ nhật</a:t>
            </a:r>
            <a:r>
              <a:rPr lang="vi-VN" b="1" smtClean="0">
                <a:latin typeface="Times New Roman" pitchFamily="18" charset="0"/>
                <a:cs typeface="Times New Roman" pitchFamily="18" charset="0"/>
              </a:rPr>
              <a:t>.</a:t>
            </a:r>
            <a:endParaRPr lang="vi-VN" b="1">
              <a:latin typeface="Times New Roman" pitchFamily="18" charset="0"/>
              <a:cs typeface="Times New Roman" pitchFamily="18" charset="0"/>
            </a:endParaRPr>
          </a:p>
        </p:txBody>
      </p:sp>
      <p:pic>
        <p:nvPicPr>
          <p:cNvPr id="32"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812" y="416060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1065211" y="5793004"/>
            <a:ext cx="8915401" cy="760196"/>
            <a:chOff x="684212" y="1919752"/>
            <a:chExt cx="8915401" cy="760196"/>
          </a:xfrm>
        </p:grpSpPr>
        <p:sp>
          <p:nvSpPr>
            <p:cNvPr id="20" name="Rounded Rectangle 19"/>
            <p:cNvSpPr/>
            <p:nvPr/>
          </p:nvSpPr>
          <p:spPr>
            <a:xfrm>
              <a:off x="684212" y="1919752"/>
              <a:ext cx="8915401" cy="760196"/>
            </a:xfrm>
            <a:prstGeom prst="roundRect">
              <a:avLst>
                <a:gd name="adj" fmla="val 3662"/>
              </a:avLst>
            </a:prstGeom>
            <a:solidFill>
              <a:schemeClr val="bg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latin typeface="Times New Roman" pitchFamily="18" charset="0"/>
                <a:cs typeface="Times New Roman" pitchFamily="18" charset="0"/>
              </a:endParaRPr>
            </a:p>
          </p:txBody>
        </p:sp>
        <p:sp>
          <p:nvSpPr>
            <p:cNvPr id="21" name="TextBox 20"/>
            <p:cNvSpPr txBox="1"/>
            <p:nvPr/>
          </p:nvSpPr>
          <p:spPr>
            <a:xfrm>
              <a:off x="912813" y="2070348"/>
              <a:ext cx="8226456" cy="461665"/>
            </a:xfrm>
            <a:prstGeom prst="rect">
              <a:avLst/>
            </a:prstGeom>
            <a:noFill/>
          </p:spPr>
          <p:txBody>
            <a:bodyPr wrap="square" rtlCol="0">
              <a:spAutoFit/>
            </a:bodyPr>
            <a:lstStyle/>
            <a:p>
              <a:r>
                <a:rPr lang="en-US" b="1" smtClean="0">
                  <a:latin typeface="Times New Roman" pitchFamily="18" charset="0"/>
                  <a:cs typeface="Times New Roman" pitchFamily="18" charset="0"/>
                </a:rPr>
                <a:t>Hình hộp đứng có các mặt bên là các hình chữ nhật</a:t>
              </a:r>
              <a:endParaRPr lang="vi-VN" b="1">
                <a:latin typeface="Times New Roman" pitchFamily="18" charset="0"/>
                <a:cs typeface="Times New Roman" pitchFamily="18" charset="0"/>
              </a:endParaRPr>
            </a:p>
          </p:txBody>
        </p:sp>
      </p:grpSp>
      <p:grpSp>
        <p:nvGrpSpPr>
          <p:cNvPr id="3" name="Group 2"/>
          <p:cNvGrpSpPr/>
          <p:nvPr/>
        </p:nvGrpSpPr>
        <p:grpSpPr>
          <a:xfrm>
            <a:off x="8450325" y="880966"/>
            <a:ext cx="3006027" cy="1970818"/>
            <a:chOff x="8450325" y="880966"/>
            <a:chExt cx="3006027" cy="1970818"/>
          </a:xfrm>
        </p:grpSpPr>
        <p:sp>
          <p:nvSpPr>
            <p:cNvPr id="29" name="TextBox 28"/>
            <p:cNvSpPr txBox="1"/>
            <p:nvPr/>
          </p:nvSpPr>
          <p:spPr>
            <a:xfrm>
              <a:off x="10160952" y="1697099"/>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Times New Roman" pitchFamily="18" charset="0"/>
                  <a:cs typeface="Times New Roman" pitchFamily="18" charset="0"/>
                </a:rPr>
                <a:t>Hình 7.60</a:t>
              </a:r>
              <a:endParaRPr lang="en-US" sz="1600" b="1">
                <a:solidFill>
                  <a:schemeClr val="accent6">
                    <a:lumMod val="75000"/>
                  </a:schemeClr>
                </a:solidFill>
                <a:latin typeface="Times New Roman" pitchFamily="18" charset="0"/>
                <a:cs typeface="Times New Roman" pitchFamily="18" charset="0"/>
              </a:endParaRPr>
            </a:p>
          </p:txBody>
        </p:sp>
        <p:pic>
          <p:nvPicPr>
            <p:cNvPr id="542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0325" y="880966"/>
              <a:ext cx="1682687" cy="1970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067968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17050" y="640140"/>
            <a:ext cx="3513599" cy="461665"/>
          </a:xfrm>
          <a:prstGeom prst="rect">
            <a:avLst/>
          </a:prstGeom>
          <a:noFill/>
        </p:spPr>
        <p:txBody>
          <a:bodyPr wrap="square" rtlCol="0">
            <a:spAutoFit/>
          </a:bodyPr>
          <a:lstStyle/>
          <a:p>
            <a:pPr algn="just"/>
            <a:r>
              <a:rPr lang="en-US" b="1" smtClean="0">
                <a:solidFill>
                  <a:srgbClr val="C00000"/>
                </a:solidFill>
                <a:latin typeface="Times New Roman" pitchFamily="18" charset="0"/>
                <a:cs typeface="Times New Roman" pitchFamily="18" charset="0"/>
              </a:rPr>
              <a:t>d) Hình hộp chữ nhật.</a:t>
            </a:r>
            <a:endParaRPr lang="en-US" b="1">
              <a:solidFill>
                <a:srgbClr val="C00000"/>
              </a:solidFill>
              <a:latin typeface="Times New Roman" pitchFamily="18" charset="0"/>
              <a:cs typeface="Times New Roman" pitchFamily="18" charset="0"/>
            </a:endParaRPr>
          </a:p>
        </p:txBody>
      </p:sp>
      <p:grpSp>
        <p:nvGrpSpPr>
          <p:cNvPr id="4" name="Group 3"/>
          <p:cNvGrpSpPr/>
          <p:nvPr/>
        </p:nvGrpSpPr>
        <p:grpSpPr>
          <a:xfrm>
            <a:off x="663574" y="1218492"/>
            <a:ext cx="7620001" cy="1052048"/>
            <a:chOff x="684212" y="1919752"/>
            <a:chExt cx="7620001" cy="1052048"/>
          </a:xfrm>
        </p:grpSpPr>
        <p:sp>
          <p:nvSpPr>
            <p:cNvPr id="26" name="Rounded Rectangle 25"/>
            <p:cNvSpPr/>
            <p:nvPr/>
          </p:nvSpPr>
          <p:spPr>
            <a:xfrm>
              <a:off x="684212" y="1919752"/>
              <a:ext cx="7620001" cy="1052048"/>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latin typeface="Times New Roman" pitchFamily="18" charset="0"/>
                <a:cs typeface="Times New Roman" pitchFamily="18" charset="0"/>
              </a:endParaRPr>
            </a:p>
          </p:txBody>
        </p:sp>
        <p:sp>
          <p:nvSpPr>
            <p:cNvPr id="27" name="TextBox 26"/>
            <p:cNvSpPr txBox="1"/>
            <p:nvPr/>
          </p:nvSpPr>
          <p:spPr>
            <a:xfrm>
              <a:off x="836613" y="1967377"/>
              <a:ext cx="7323599" cy="892552"/>
            </a:xfrm>
            <a:prstGeom prst="rect">
              <a:avLst/>
            </a:prstGeom>
            <a:noFill/>
          </p:spPr>
          <p:txBody>
            <a:bodyPr wrap="square" rtlCol="0">
              <a:spAutoFit/>
            </a:bodyPr>
            <a:lstStyle/>
            <a:p>
              <a:r>
                <a:rPr lang="en-US" sz="2600" b="1" dirty="0" err="1">
                  <a:latin typeface="Times New Roman" pitchFamily="18" charset="0"/>
                  <a:cs typeface="Times New Roman" pitchFamily="18" charset="0"/>
                </a:rPr>
                <a:t>Hình</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hộp</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chữ</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nhật</a:t>
              </a:r>
              <a:r>
                <a:rPr lang="en-US" sz="2600" b="1" dirty="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là</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hình</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hộp</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đứng</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có</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đáy</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là</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hình</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chữ</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nhật</a:t>
              </a:r>
              <a:r>
                <a:rPr lang="en-US" sz="2600" b="1" dirty="0" smtClean="0">
                  <a:latin typeface="Times New Roman" pitchFamily="18" charset="0"/>
                  <a:cs typeface="Times New Roman" pitchFamily="18" charset="0"/>
                </a:rPr>
                <a:t> .</a:t>
              </a:r>
              <a:endParaRPr lang="vi-VN" sz="2600" b="1" dirty="0">
                <a:latin typeface="Times New Roman" pitchFamily="18" charset="0"/>
                <a:cs typeface="Times New Roman" pitchFamily="18" charset="0"/>
              </a:endParaRPr>
            </a:p>
          </p:txBody>
        </p:sp>
      </p:grpSp>
      <p:grpSp>
        <p:nvGrpSpPr>
          <p:cNvPr id="7" name="Group 6"/>
          <p:cNvGrpSpPr/>
          <p:nvPr/>
        </p:nvGrpSpPr>
        <p:grpSpPr>
          <a:xfrm>
            <a:off x="417050" y="2590800"/>
            <a:ext cx="11539998" cy="1320896"/>
            <a:chOff x="417050" y="2934636"/>
            <a:chExt cx="11539998" cy="1320896"/>
          </a:xfrm>
        </p:grpSpPr>
        <p:sp>
          <p:nvSpPr>
            <p:cNvPr id="33" name="Rounded Rectangle 32"/>
            <p:cNvSpPr/>
            <p:nvPr/>
          </p:nvSpPr>
          <p:spPr>
            <a:xfrm>
              <a:off x="417050" y="2934636"/>
              <a:ext cx="11539998" cy="1320896"/>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latin typeface="Times New Roman" pitchFamily="18" charset="0"/>
                <a:cs typeface="Times New Roman" pitchFamily="18" charset="0"/>
              </a:endParaRPr>
            </a:p>
          </p:txBody>
        </p:sp>
        <p:sp>
          <p:nvSpPr>
            <p:cNvPr id="30" name="TextBox 29"/>
            <p:cNvSpPr txBox="1"/>
            <p:nvPr/>
          </p:nvSpPr>
          <p:spPr>
            <a:xfrm>
              <a:off x="565148" y="2971800"/>
              <a:ext cx="11244264" cy="1200329"/>
            </a:xfrm>
            <a:prstGeom prst="rect">
              <a:avLst/>
            </a:prstGeom>
            <a:noFill/>
          </p:spPr>
          <p:txBody>
            <a:bodyPr wrap="square" rtlCol="0">
              <a:spAutoFit/>
            </a:bodyPr>
            <a:lstStyle/>
            <a:p>
              <a:pPr algn="just"/>
              <a:r>
                <a:rPr lang="en-US" sz="2000" b="1" smtClean="0">
                  <a:solidFill>
                    <a:srgbClr val="C00000"/>
                  </a:solidFill>
                  <a:latin typeface="Times New Roman" pitchFamily="18" charset="0"/>
                  <a:cs typeface="Times New Roman" pitchFamily="18" charset="0"/>
                </a:rPr>
                <a:t>HĐ 9 </a:t>
              </a:r>
              <a:r>
                <a:rPr lang="en-US" b="1" smtClean="0">
                  <a:solidFill>
                    <a:srgbClr val="C00000"/>
                  </a:solidFill>
                  <a:latin typeface="Times New Roman" pitchFamily="18" charset="0"/>
                  <a:cs typeface="Times New Roman" pitchFamily="18" charset="0"/>
                </a:rPr>
                <a:t>: </a:t>
              </a:r>
              <a:r>
                <a:rPr lang="vi-VN" b="1">
                  <a:latin typeface="Times New Roman" pitchFamily="18" charset="0"/>
                  <a:cs typeface="Times New Roman" pitchFamily="18" charset="0"/>
                </a:rPr>
                <a:t>a) Hình hộp chữ nhật có bao nhiêu mặt là hình chữ nhật? Vì sao</a:t>
              </a:r>
              <a:r>
                <a:rPr lang="vi-VN" b="1" smtClean="0">
                  <a:latin typeface="Times New Roman" pitchFamily="18" charset="0"/>
                  <a:cs typeface="Times New Roman" pitchFamily="18" charset="0"/>
                </a:rPr>
                <a:t>?</a:t>
              </a:r>
              <a:endParaRPr lang="en-US" b="1" smtClean="0">
                <a:latin typeface="Times New Roman" pitchFamily="18" charset="0"/>
                <a:cs typeface="Times New Roman" pitchFamily="18" charset="0"/>
              </a:endParaRPr>
            </a:p>
            <a:p>
              <a:pPr algn="just"/>
              <a:r>
                <a:rPr lang="en-US" b="1" smtClean="0">
                  <a:latin typeface="Times New Roman" pitchFamily="18" charset="0"/>
                  <a:cs typeface="Times New Roman" pitchFamily="18" charset="0"/>
                </a:rPr>
                <a:t>b) </a:t>
              </a:r>
              <a:r>
                <a:rPr lang="vi-VN" b="1" smtClean="0">
                  <a:latin typeface="Times New Roman" pitchFamily="18" charset="0"/>
                  <a:cs typeface="Times New Roman" pitchFamily="18" charset="0"/>
                </a:rPr>
                <a:t>Các </a:t>
              </a:r>
              <a:r>
                <a:rPr lang="vi-VN" b="1">
                  <a:latin typeface="Times New Roman" pitchFamily="18" charset="0"/>
                  <a:cs typeface="Times New Roman" pitchFamily="18" charset="0"/>
                </a:rPr>
                <a:t>đường chéo của hình hộp chữ nhật có bằng nhau và cắt nhau tại trung điểm mỗi đường hay không? Vì sao</a:t>
              </a:r>
              <a:r>
                <a:rPr lang="vi-VN" b="1" smtClean="0">
                  <a:latin typeface="Times New Roman" pitchFamily="18" charset="0"/>
                  <a:cs typeface="Times New Roman" pitchFamily="18" charset="0"/>
                </a:rPr>
                <a:t>?</a:t>
              </a:r>
              <a:endParaRPr lang="vi-VN" b="1">
                <a:latin typeface="Times New Roman" pitchFamily="18" charset="0"/>
                <a:cs typeface="Times New Roman" pitchFamily="18" charset="0"/>
              </a:endParaRPr>
            </a:p>
          </p:txBody>
        </p:sp>
      </p:grpSp>
      <p:sp>
        <p:nvSpPr>
          <p:cNvPr id="31" name="TextBox 30"/>
          <p:cNvSpPr txBox="1"/>
          <p:nvPr/>
        </p:nvSpPr>
        <p:spPr>
          <a:xfrm>
            <a:off x="488948" y="4387767"/>
            <a:ext cx="11320464" cy="830997"/>
          </a:xfrm>
          <a:prstGeom prst="rect">
            <a:avLst/>
          </a:prstGeom>
          <a:noFill/>
        </p:spPr>
        <p:txBody>
          <a:bodyPr wrap="square" rtlCol="0">
            <a:spAutoFit/>
          </a:bodyPr>
          <a:lstStyle/>
          <a:p>
            <a:pPr algn="just"/>
            <a:r>
              <a:rPr lang="vi-VN" b="1" dirty="0">
                <a:latin typeface="Times New Roman" pitchFamily="18" charset="0"/>
                <a:cs typeface="Times New Roman" pitchFamily="18" charset="0"/>
              </a:rPr>
              <a:t>a) Hình hộp chữ nhật có 6 mặt là hình chữ nhật vì hình hộp đứng có các mặt bên là hình chữ nhật và hình hộp chữ nhật có đáy là hình chữ </a:t>
            </a:r>
            <a:r>
              <a:rPr lang="vi-VN" b="1" dirty="0" smtClean="0">
                <a:latin typeface="Times New Roman" pitchFamily="18" charset="0"/>
                <a:cs typeface="Times New Roman" pitchFamily="18" charset="0"/>
              </a:rPr>
              <a:t>nh</a:t>
            </a:r>
            <a:r>
              <a:rPr lang="en-US" b="1" dirty="0" err="1" smtClean="0">
                <a:latin typeface="Times New Roman" pitchFamily="18" charset="0"/>
                <a:cs typeface="Times New Roman" pitchFamily="18" charset="0"/>
              </a:rPr>
              <a:t>ật</a:t>
            </a:r>
            <a:r>
              <a:rPr lang="vi-VN" b="1" dirty="0" smtClean="0">
                <a:latin typeface="Times New Roman" pitchFamily="18" charset="0"/>
                <a:cs typeface="Times New Roman" pitchFamily="18" charset="0"/>
              </a:rPr>
              <a:t>.</a:t>
            </a:r>
            <a:endParaRPr lang="vi-VN" b="1" dirty="0">
              <a:latin typeface="Times New Roman" pitchFamily="18" charset="0"/>
              <a:cs typeface="Times New Roman" pitchFamily="18" charset="0"/>
            </a:endParaRPr>
          </a:p>
        </p:txBody>
      </p:sp>
      <p:pic>
        <p:nvPicPr>
          <p:cNvPr id="32"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812" y="405257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8419606" y="762000"/>
            <a:ext cx="3537442" cy="1717263"/>
            <a:chOff x="8419606" y="990600"/>
            <a:chExt cx="3537442" cy="1717263"/>
          </a:xfrm>
        </p:grpSpPr>
        <p:sp>
          <p:nvSpPr>
            <p:cNvPr id="29" name="TextBox 28"/>
            <p:cNvSpPr txBox="1"/>
            <p:nvPr/>
          </p:nvSpPr>
          <p:spPr>
            <a:xfrm>
              <a:off x="10661648" y="1679954"/>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Times New Roman" pitchFamily="18" charset="0"/>
                  <a:cs typeface="Times New Roman" pitchFamily="18" charset="0"/>
                </a:rPr>
                <a:t>Hình 7.61</a:t>
              </a:r>
              <a:endParaRPr lang="en-US" sz="1600" b="1">
                <a:solidFill>
                  <a:schemeClr val="accent6">
                    <a:lumMod val="75000"/>
                  </a:schemeClr>
                </a:solidFill>
                <a:latin typeface="Times New Roman" pitchFamily="18" charset="0"/>
                <a:cs typeface="Times New Roman" pitchFamily="18" charset="0"/>
              </a:endParaRPr>
            </a:p>
          </p:txBody>
        </p:sp>
        <p:pic>
          <p:nvPicPr>
            <p:cNvPr id="552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9606" y="990600"/>
              <a:ext cx="2201323" cy="171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Box 22"/>
          <p:cNvSpPr txBox="1"/>
          <p:nvPr/>
        </p:nvSpPr>
        <p:spPr>
          <a:xfrm>
            <a:off x="488948" y="5218764"/>
            <a:ext cx="11320464" cy="1200329"/>
          </a:xfrm>
          <a:prstGeom prst="rect">
            <a:avLst/>
          </a:prstGeom>
          <a:noFill/>
        </p:spPr>
        <p:txBody>
          <a:bodyPr wrap="square" rtlCol="0">
            <a:spAutoFit/>
          </a:bodyPr>
          <a:lstStyle/>
          <a:p>
            <a:pPr algn="just"/>
            <a:r>
              <a:rPr lang="vi-VN" b="1" dirty="0">
                <a:latin typeface="Times New Roman" pitchFamily="18" charset="0"/>
                <a:cs typeface="Times New Roman" pitchFamily="18" charset="0"/>
              </a:rPr>
              <a:t>b) Các đường chéo của hình hộp chữ </a:t>
            </a:r>
            <a:r>
              <a:rPr lang="vi-VN" b="1" dirty="0" smtClean="0">
                <a:latin typeface="Times New Roman" pitchFamily="18" charset="0"/>
                <a:cs typeface="Times New Roman" pitchFamily="18" charset="0"/>
              </a:rPr>
              <a:t>nhật </a:t>
            </a:r>
            <a:r>
              <a:rPr lang="vi-VN" b="1" dirty="0">
                <a:latin typeface="Times New Roman" pitchFamily="18" charset="0"/>
                <a:cs typeface="Times New Roman" pitchFamily="18" charset="0"/>
              </a:rPr>
              <a:t>bằng nhau và cắt nhau tại trung điểm mỗi </a:t>
            </a:r>
            <a:r>
              <a:rPr lang="vi-VN" b="1" dirty="0" smtClean="0">
                <a:latin typeface="Times New Roman" pitchFamily="18" charset="0"/>
                <a:cs typeface="Times New Roman" pitchFamily="18" charset="0"/>
              </a:rPr>
              <a:t>đường</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vì </a:t>
            </a:r>
            <a:r>
              <a:rPr lang="vi-VN" b="1" dirty="0">
                <a:latin typeface="Times New Roman" pitchFamily="18" charset="0"/>
                <a:cs typeface="Times New Roman" pitchFamily="18" charset="0"/>
              </a:rPr>
              <a:t>cứ 2 đường chéo bất kì của hình hộp chữ nhật đều xác </a:t>
            </a:r>
            <a:r>
              <a:rPr lang="vi-VN" b="1" dirty="0" smtClean="0">
                <a:latin typeface="Times New Roman" pitchFamily="18" charset="0"/>
                <a:cs typeface="Times New Roman" pitchFamily="18" charset="0"/>
              </a:rPr>
              <a:t>định</a:t>
            </a:r>
            <a:r>
              <a:rPr lang="en-US" b="1" dirty="0" smtClean="0">
                <a:latin typeface="Times New Roman" pitchFamily="18" charset="0"/>
                <a:cs typeface="Times New Roman" pitchFamily="18" charset="0"/>
              </a:rPr>
              <a:t>,</a:t>
            </a:r>
            <a:r>
              <a:rPr lang="vi-VN" b="1" dirty="0" smtClean="0">
                <a:latin typeface="Times New Roman" pitchFamily="18" charset="0"/>
                <a:cs typeface="Times New Roman" pitchFamily="18" charset="0"/>
              </a:rPr>
              <a:t> </a:t>
            </a:r>
            <a:r>
              <a:rPr lang="vi-VN" b="1" dirty="0">
                <a:latin typeface="Times New Roman" pitchFamily="18" charset="0"/>
                <a:cs typeface="Times New Roman" pitchFamily="18" charset="0"/>
              </a:rPr>
              <a:t>nằm trong 1 một hình chữ nhật và là 2 đường chéo của hình chữ nhật đó</a:t>
            </a:r>
            <a:r>
              <a:rPr lang="vi-VN" b="1" dirty="0" smtClean="0">
                <a:latin typeface="Times New Roman" pitchFamily="18" charset="0"/>
                <a:cs typeface="Times New Roman" pitchFamily="18" charset="0"/>
              </a:rPr>
              <a:t>.</a:t>
            </a:r>
            <a:endParaRPr lang="vi-VN" b="1" dirty="0">
              <a:latin typeface="Times New Roman" pitchFamily="18" charset="0"/>
              <a:cs typeface="Times New Roman" pitchFamily="18" charset="0"/>
            </a:endParaRPr>
          </a:p>
        </p:txBody>
      </p:sp>
    </p:spTree>
    <p:extLst>
      <p:ext uri="{BB962C8B-B14F-4D97-AF65-F5344CB8AC3E}">
        <p14:creationId xmlns:p14="http://schemas.microsoft.com/office/powerpoint/2010/main" val="23632486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17050" y="640140"/>
            <a:ext cx="3513599" cy="461665"/>
          </a:xfrm>
          <a:prstGeom prst="rect">
            <a:avLst/>
          </a:prstGeom>
          <a:noFill/>
        </p:spPr>
        <p:txBody>
          <a:bodyPr wrap="square" rtlCol="0">
            <a:spAutoFit/>
          </a:bodyPr>
          <a:lstStyle/>
          <a:p>
            <a:pPr algn="just"/>
            <a:r>
              <a:rPr lang="en-US" b="1" smtClean="0">
                <a:solidFill>
                  <a:srgbClr val="C00000"/>
                </a:solidFill>
                <a:latin typeface="Times New Roman" pitchFamily="18" charset="0"/>
                <a:cs typeface="Times New Roman" pitchFamily="18" charset="0"/>
              </a:rPr>
              <a:t>d) Hình hộp chữ nhật.</a:t>
            </a:r>
            <a:endParaRPr lang="en-US" b="1">
              <a:solidFill>
                <a:srgbClr val="C00000"/>
              </a:solidFill>
              <a:latin typeface="Times New Roman" pitchFamily="18" charset="0"/>
              <a:cs typeface="Times New Roman" pitchFamily="18" charset="0"/>
            </a:endParaRPr>
          </a:p>
        </p:txBody>
      </p:sp>
      <p:grpSp>
        <p:nvGrpSpPr>
          <p:cNvPr id="4" name="Group 3"/>
          <p:cNvGrpSpPr/>
          <p:nvPr/>
        </p:nvGrpSpPr>
        <p:grpSpPr>
          <a:xfrm>
            <a:off x="663574" y="1218492"/>
            <a:ext cx="8402638" cy="1753308"/>
            <a:chOff x="684212" y="1919752"/>
            <a:chExt cx="8402638" cy="1753308"/>
          </a:xfrm>
        </p:grpSpPr>
        <p:sp>
          <p:nvSpPr>
            <p:cNvPr id="26" name="Rounded Rectangle 25"/>
            <p:cNvSpPr/>
            <p:nvPr/>
          </p:nvSpPr>
          <p:spPr>
            <a:xfrm>
              <a:off x="684212" y="1919752"/>
              <a:ext cx="8402638" cy="1753308"/>
            </a:xfrm>
            <a:prstGeom prst="roundRect">
              <a:avLst>
                <a:gd name="adj" fmla="val 3662"/>
              </a:avLst>
            </a:prstGeom>
            <a:solidFill>
              <a:schemeClr val="bg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latin typeface="Times New Roman" pitchFamily="18" charset="0"/>
                <a:cs typeface="Times New Roman" pitchFamily="18" charset="0"/>
              </a:endParaRPr>
            </a:p>
          </p:txBody>
        </p:sp>
        <p:sp>
          <p:nvSpPr>
            <p:cNvPr id="27" name="TextBox 26"/>
            <p:cNvSpPr txBox="1"/>
            <p:nvPr/>
          </p:nvSpPr>
          <p:spPr>
            <a:xfrm>
              <a:off x="836613" y="1967377"/>
              <a:ext cx="8097837" cy="1200329"/>
            </a:xfrm>
            <a:prstGeom prst="rect">
              <a:avLst/>
            </a:prstGeom>
            <a:noFill/>
          </p:spPr>
          <p:txBody>
            <a:bodyPr wrap="square" rtlCol="0">
              <a:spAutoFit/>
            </a:bodyPr>
            <a:lstStyle/>
            <a:p>
              <a:pPr algn="just"/>
              <a:r>
                <a:rPr lang="en-US" b="1">
                  <a:solidFill>
                    <a:schemeClr val="accent5">
                      <a:lumMod val="50000"/>
                    </a:schemeClr>
                  </a:solidFill>
                  <a:latin typeface="Times New Roman" pitchFamily="18" charset="0"/>
                  <a:cs typeface="Times New Roman" pitchFamily="18" charset="0"/>
                </a:rPr>
                <a:t>Hình hộp chữ nhật </a:t>
              </a:r>
              <a:r>
                <a:rPr lang="en-US" b="1" smtClean="0">
                  <a:latin typeface="Times New Roman" pitchFamily="18" charset="0"/>
                  <a:cs typeface="Times New Roman" pitchFamily="18" charset="0"/>
                </a:rPr>
                <a:t>có các mặt bên là hình chữ nhật. Các </a:t>
              </a:r>
              <a:r>
                <a:rPr lang="vi-VN" b="1" smtClean="0">
                  <a:latin typeface="Times New Roman" pitchFamily="18" charset="0"/>
                  <a:cs typeface="Times New Roman" pitchFamily="18" charset="0"/>
                </a:rPr>
                <a:t>đường chéo</a:t>
              </a:r>
              <a:r>
                <a:rPr lang="en-US" b="1" smtClean="0">
                  <a:latin typeface="Times New Roman" pitchFamily="18" charset="0"/>
                  <a:cs typeface="Times New Roman" pitchFamily="18" charset="0"/>
                </a:rPr>
                <a:t> của hình hộp chữ nhật có độ dài bằng nhau và chúng cắt nhau tại trung điểm của mỗi đường.</a:t>
              </a:r>
              <a:endParaRPr lang="vi-VN" b="1">
                <a:latin typeface="Times New Roman" pitchFamily="18" charset="0"/>
                <a:cs typeface="Times New Roman" pitchFamily="18" charset="0"/>
              </a:endParaRPr>
            </a:p>
          </p:txBody>
        </p:sp>
      </p:grpSp>
      <p:grpSp>
        <p:nvGrpSpPr>
          <p:cNvPr id="2" name="Group 1"/>
          <p:cNvGrpSpPr/>
          <p:nvPr/>
        </p:nvGrpSpPr>
        <p:grpSpPr>
          <a:xfrm>
            <a:off x="9523412" y="1130380"/>
            <a:ext cx="2201323" cy="2047083"/>
            <a:chOff x="8419606" y="990600"/>
            <a:chExt cx="2201323" cy="2047083"/>
          </a:xfrm>
        </p:grpSpPr>
        <p:sp>
          <p:nvSpPr>
            <p:cNvPr id="29" name="TextBox 28"/>
            <p:cNvSpPr txBox="1"/>
            <p:nvPr/>
          </p:nvSpPr>
          <p:spPr>
            <a:xfrm>
              <a:off x="8872567" y="2699129"/>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Times New Roman" pitchFamily="18" charset="0"/>
                  <a:cs typeface="Times New Roman" pitchFamily="18" charset="0"/>
                </a:rPr>
                <a:t>Hình 7.61</a:t>
              </a:r>
              <a:endParaRPr lang="en-US" sz="1600" b="1">
                <a:solidFill>
                  <a:schemeClr val="accent6">
                    <a:lumMod val="75000"/>
                  </a:schemeClr>
                </a:solidFill>
                <a:latin typeface="Times New Roman" pitchFamily="18" charset="0"/>
                <a:cs typeface="Times New Roman" pitchFamily="18" charset="0"/>
              </a:endParaRPr>
            </a:p>
          </p:txBody>
        </p:sp>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606" y="990600"/>
              <a:ext cx="2201323" cy="171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382237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424" y="2286000"/>
            <a:ext cx="1268614"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27012" y="728019"/>
            <a:ext cx="11658599" cy="1329381"/>
            <a:chOff x="227012" y="685800"/>
            <a:chExt cx="11658599" cy="1329381"/>
          </a:xfrm>
        </p:grpSpPr>
        <p:sp>
          <p:nvSpPr>
            <p:cNvPr id="15" name="Rounded Rectangle 14"/>
            <p:cNvSpPr/>
            <p:nvPr/>
          </p:nvSpPr>
          <p:spPr>
            <a:xfrm>
              <a:off x="1714586" y="685800"/>
              <a:ext cx="10171025" cy="1329381"/>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latin typeface="Times New Roman" pitchFamily="18" charset="0"/>
                <a:cs typeface="Times New Roman" pitchFamily="18" charset="0"/>
              </a:endParaRPr>
            </a:p>
          </p:txBody>
        </p:sp>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695326"/>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720506" y="1129356"/>
              <a:ext cx="449739"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Times New Roman" pitchFamily="18" charset="0"/>
                  <a:cs typeface="Times New Roman" pitchFamily="18" charset="0"/>
                </a:rPr>
                <a:t>5</a:t>
              </a:r>
              <a:endParaRPr lang="en-US" sz="4400" b="1" spc="67">
                <a:ln w="11430"/>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3" name="TextBox 12"/>
            <p:cNvSpPr txBox="1"/>
            <p:nvPr/>
          </p:nvSpPr>
          <p:spPr>
            <a:xfrm>
              <a:off x="1827212" y="905493"/>
              <a:ext cx="9982200" cy="923307"/>
            </a:xfrm>
            <a:prstGeom prst="rect">
              <a:avLst/>
            </a:prstGeom>
            <a:noFill/>
          </p:spPr>
          <p:txBody>
            <a:bodyPr wrap="square" lIns="121899" tIns="60949" rIns="121899" bIns="60949" rtlCol="0">
              <a:spAutoFit/>
            </a:bodyPr>
            <a:lstStyle/>
            <a:p>
              <a:pPr algn="just"/>
              <a:r>
                <a:rPr lang="en-US" sz="2600" b="1" smtClean="0">
                  <a:latin typeface="Times New Roman" pitchFamily="18" charset="0"/>
                  <a:cs typeface="Times New Roman" pitchFamily="18" charset="0"/>
                </a:rPr>
                <a:t>Cho hình hộp chữ nhật ABCD.A’B’C’D’. Chứng minh rằng AA’C’C là một hình chữ nhật </a:t>
              </a:r>
              <a:endParaRPr lang="vi-VN" sz="2600" b="1">
                <a:latin typeface="Times New Roman" pitchFamily="18" charset="0"/>
                <a:cs typeface="Times New Roman" pitchFamily="18" charset="0"/>
              </a:endParaRPr>
            </a:p>
          </p:txBody>
        </p:sp>
      </p:grpSp>
      <p:sp>
        <p:nvSpPr>
          <p:cNvPr id="22" name="TextBox 21"/>
          <p:cNvSpPr txBox="1"/>
          <p:nvPr/>
        </p:nvSpPr>
        <p:spPr>
          <a:xfrm>
            <a:off x="567242" y="2687888"/>
            <a:ext cx="7758573" cy="830997"/>
          </a:xfrm>
          <a:prstGeom prst="rect">
            <a:avLst/>
          </a:prstGeom>
          <a:noFill/>
        </p:spPr>
        <p:txBody>
          <a:bodyPr wrap="square" rtlCol="0">
            <a:spAutoFit/>
          </a:bodyPr>
          <a:lstStyle/>
          <a:p>
            <a:pPr algn="just"/>
            <a:r>
              <a:rPr lang="en-US" b="1" smtClean="0">
                <a:latin typeface="Times New Roman" pitchFamily="18" charset="0"/>
                <a:cs typeface="Times New Roman" pitchFamily="18" charset="0"/>
              </a:rPr>
              <a:t>Ta có : AA’ = CC’ và AA’ // CC’ . Do đó ACC’A’ là một hình bình hành.</a:t>
            </a:r>
            <a:endParaRPr lang="en-US" b="1">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27" name="TextBox 26"/>
              <p:cNvSpPr txBox="1"/>
              <p:nvPr/>
            </p:nvSpPr>
            <p:spPr>
              <a:xfrm>
                <a:off x="556129" y="3588603"/>
                <a:ext cx="7758573" cy="830997"/>
              </a:xfrm>
              <a:prstGeom prst="rect">
                <a:avLst/>
              </a:prstGeom>
              <a:noFill/>
            </p:spPr>
            <p:txBody>
              <a:bodyPr wrap="square" rtlCol="0">
                <a:spAutoFit/>
              </a:bodyPr>
              <a:lstStyle/>
              <a:p>
                <a:pPr algn="just"/>
                <a:r>
                  <a:rPr lang="en-US" b="1" smtClean="0">
                    <a:latin typeface="Times New Roman" pitchFamily="18" charset="0"/>
                    <a:cs typeface="Times New Roman" pitchFamily="18" charset="0"/>
                  </a:rPr>
                  <a:t>Mặt khác AA’</a:t>
                </a:r>
                <a14:m>
                  <m:oMath xmlns:m="http://schemas.openxmlformats.org/officeDocument/2006/math">
                    <m:r>
                      <a:rPr lang="en-US" b="1" i="1" smtClean="0">
                        <a:latin typeface="Cambria Math"/>
                        <a:ea typeface="Cambria Math"/>
                        <a:cs typeface="Arial" pitchFamily="34" charset="0"/>
                      </a:rPr>
                      <m:t>⊥</m:t>
                    </m:r>
                  </m:oMath>
                </a14:m>
                <a:r>
                  <a:rPr lang="en-US" b="1" smtClean="0">
                    <a:latin typeface="Times New Roman" pitchFamily="18" charset="0"/>
                    <a:cs typeface="Times New Roman" pitchFamily="18" charset="0"/>
                  </a:rPr>
                  <a:t>(A’B’C’D’) nên AA’</a:t>
                </a:r>
                <a:r>
                  <a:rPr lang="en-US" b="1">
                    <a:latin typeface="Times New Roman" pitchFamily="18" charset="0"/>
                    <a:ea typeface="Cambria Math"/>
                    <a:cs typeface="Times New Roman" pitchFamily="18" charset="0"/>
                  </a:rPr>
                  <a:t> </a:t>
                </a:r>
                <a14:m>
                  <m:oMath xmlns:m="http://schemas.openxmlformats.org/officeDocument/2006/math">
                    <m:r>
                      <a:rPr lang="en-US" b="1" i="1">
                        <a:latin typeface="Cambria Math"/>
                        <a:ea typeface="Cambria Math"/>
                        <a:cs typeface="Arial" pitchFamily="34" charset="0"/>
                      </a:rPr>
                      <m:t>⊥</m:t>
                    </m:r>
                  </m:oMath>
                </a14:m>
                <a:r>
                  <a:rPr lang="en-US" b="1" smtClean="0">
                    <a:latin typeface="Times New Roman" pitchFamily="18" charset="0"/>
                    <a:cs typeface="Times New Roman" pitchFamily="18" charset="0"/>
                  </a:rPr>
                  <a:t>A’C’. Do đó ACC’A’ là một hình chữ nhật .</a:t>
                </a:r>
                <a:endParaRPr lang="en-US" b="1">
                  <a:latin typeface="Times New Roman" pitchFamily="18" charset="0"/>
                  <a:cs typeface="Times New Roman" pitchFamily="18" charset="0"/>
                </a:endParaRPr>
              </a:p>
            </p:txBody>
          </p:sp>
        </mc:Choice>
        <mc:Fallback>
          <p:sp>
            <p:nvSpPr>
              <p:cNvPr id="27" name="TextBox 26"/>
              <p:cNvSpPr txBox="1">
                <a:spLocks noRot="1" noChangeAspect="1" noMove="1" noResize="1" noEditPoints="1" noAdjustHandles="1" noChangeArrowheads="1" noChangeShapeType="1" noTextEdit="1"/>
              </p:cNvSpPr>
              <p:nvPr/>
            </p:nvSpPr>
            <p:spPr>
              <a:xfrm>
                <a:off x="556129" y="3588603"/>
                <a:ext cx="7758573" cy="830997"/>
              </a:xfrm>
              <a:prstGeom prst="rect">
                <a:avLst/>
              </a:prstGeom>
              <a:blipFill rotWithShape="1">
                <a:blip r:embed="rId5"/>
                <a:stretch>
                  <a:fillRect l="-1178" t="-5882" r="-1257" b="-16176"/>
                </a:stretch>
              </a:blipFill>
            </p:spPr>
            <p:txBody>
              <a:bodyPr/>
              <a:lstStyle/>
              <a:p>
                <a:r>
                  <a:rPr lang="en-US">
                    <a:noFill/>
                  </a:rPr>
                  <a:t> </a:t>
                </a:r>
              </a:p>
            </p:txBody>
          </p:sp>
        </mc:Fallback>
      </mc:AlternateContent>
      <p:grpSp>
        <p:nvGrpSpPr>
          <p:cNvPr id="2" name="Group 1"/>
          <p:cNvGrpSpPr/>
          <p:nvPr/>
        </p:nvGrpSpPr>
        <p:grpSpPr>
          <a:xfrm>
            <a:off x="8542337" y="2257425"/>
            <a:ext cx="3495675" cy="3186529"/>
            <a:chOff x="8609012" y="2257425"/>
            <a:chExt cx="3495675" cy="3186529"/>
          </a:xfrm>
        </p:grpSpPr>
        <p:sp>
          <p:nvSpPr>
            <p:cNvPr id="16" name="TextBox 15"/>
            <p:cNvSpPr txBox="1"/>
            <p:nvPr/>
          </p:nvSpPr>
          <p:spPr>
            <a:xfrm>
              <a:off x="9765347" y="5105400"/>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Times New Roman" pitchFamily="18" charset="0"/>
                  <a:cs typeface="Times New Roman" pitchFamily="18" charset="0"/>
                </a:rPr>
                <a:t>Hình 7.62</a:t>
              </a:r>
              <a:endParaRPr lang="en-US" sz="1600" b="1">
                <a:solidFill>
                  <a:schemeClr val="accent6">
                    <a:lumMod val="75000"/>
                  </a:schemeClr>
                </a:solidFill>
                <a:latin typeface="Times New Roman" pitchFamily="18" charset="0"/>
                <a:cs typeface="Times New Roman" pitchFamily="18" charset="0"/>
              </a:endParaRPr>
            </a:p>
          </p:txBody>
        </p:sp>
        <p:pic>
          <p:nvPicPr>
            <p:cNvPr id="573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09012" y="2257425"/>
              <a:ext cx="349567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949272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17050" y="640140"/>
            <a:ext cx="3513599" cy="461665"/>
          </a:xfrm>
          <a:prstGeom prst="rect">
            <a:avLst/>
          </a:prstGeom>
          <a:noFill/>
        </p:spPr>
        <p:txBody>
          <a:bodyPr wrap="square" rtlCol="0">
            <a:spAutoFit/>
          </a:bodyPr>
          <a:lstStyle/>
          <a:p>
            <a:pPr algn="just"/>
            <a:r>
              <a:rPr lang="en-US" b="1" smtClean="0">
                <a:solidFill>
                  <a:srgbClr val="C00000"/>
                </a:solidFill>
                <a:latin typeface="Times New Roman" pitchFamily="18" charset="0"/>
                <a:cs typeface="Times New Roman" pitchFamily="18" charset="0"/>
              </a:rPr>
              <a:t>e) Hình lập phương.</a:t>
            </a:r>
            <a:endParaRPr lang="en-US" b="1">
              <a:solidFill>
                <a:srgbClr val="C00000"/>
              </a:solidFill>
              <a:latin typeface="Times New Roman" pitchFamily="18" charset="0"/>
              <a:cs typeface="Times New Roman" pitchFamily="18" charset="0"/>
            </a:endParaRPr>
          </a:p>
        </p:txBody>
      </p:sp>
      <p:grpSp>
        <p:nvGrpSpPr>
          <p:cNvPr id="4" name="Group 3"/>
          <p:cNvGrpSpPr/>
          <p:nvPr/>
        </p:nvGrpSpPr>
        <p:grpSpPr>
          <a:xfrm>
            <a:off x="663574" y="1218492"/>
            <a:ext cx="7620001" cy="1052048"/>
            <a:chOff x="684212" y="1919752"/>
            <a:chExt cx="7620001" cy="1052048"/>
          </a:xfrm>
        </p:grpSpPr>
        <p:sp>
          <p:nvSpPr>
            <p:cNvPr id="26" name="Rounded Rectangle 25"/>
            <p:cNvSpPr/>
            <p:nvPr/>
          </p:nvSpPr>
          <p:spPr>
            <a:xfrm>
              <a:off x="684212" y="1919752"/>
              <a:ext cx="7620001" cy="1052048"/>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latin typeface="Times New Roman" pitchFamily="18" charset="0"/>
                <a:cs typeface="Times New Roman" pitchFamily="18" charset="0"/>
              </a:endParaRPr>
            </a:p>
          </p:txBody>
        </p:sp>
        <p:sp>
          <p:nvSpPr>
            <p:cNvPr id="27" name="TextBox 26"/>
            <p:cNvSpPr txBox="1"/>
            <p:nvPr/>
          </p:nvSpPr>
          <p:spPr>
            <a:xfrm>
              <a:off x="836613" y="1967377"/>
              <a:ext cx="7323599" cy="892552"/>
            </a:xfrm>
            <a:prstGeom prst="rect">
              <a:avLst/>
            </a:prstGeom>
            <a:noFill/>
          </p:spPr>
          <p:txBody>
            <a:bodyPr wrap="square" rtlCol="0">
              <a:spAutoFit/>
            </a:bodyPr>
            <a:lstStyle/>
            <a:p>
              <a:r>
                <a:rPr lang="vi-VN" sz="2600" b="1">
                  <a:latin typeface="Times New Roman" pitchFamily="18" charset="0"/>
                  <a:cs typeface="Times New Roman" pitchFamily="18" charset="0"/>
                </a:rPr>
                <a:t>Hình lập </a:t>
              </a:r>
              <a:r>
                <a:rPr lang="vi-VN" sz="2600" b="1" smtClean="0">
                  <a:latin typeface="Times New Roman" pitchFamily="18" charset="0"/>
                  <a:cs typeface="Times New Roman" pitchFamily="18" charset="0"/>
                </a:rPr>
                <a:t>phương</a:t>
              </a:r>
              <a:r>
                <a:rPr lang="en-US" sz="2600" b="1" smtClean="0">
                  <a:latin typeface="Times New Roman" pitchFamily="18" charset="0"/>
                  <a:cs typeface="Times New Roman" pitchFamily="18" charset="0"/>
                </a:rPr>
                <a:t> là hình hộp chữ nhật có tất cả các cạnh bằng nhau.</a:t>
              </a:r>
              <a:endParaRPr lang="vi-VN" sz="2600" b="1">
                <a:latin typeface="Times New Roman" pitchFamily="18" charset="0"/>
                <a:cs typeface="Times New Roman" pitchFamily="18" charset="0"/>
              </a:endParaRPr>
            </a:p>
          </p:txBody>
        </p:sp>
      </p:grpSp>
      <p:grpSp>
        <p:nvGrpSpPr>
          <p:cNvPr id="7" name="Group 6"/>
          <p:cNvGrpSpPr/>
          <p:nvPr/>
        </p:nvGrpSpPr>
        <p:grpSpPr>
          <a:xfrm>
            <a:off x="417050" y="2590800"/>
            <a:ext cx="11468562" cy="914400"/>
            <a:chOff x="417050" y="2934636"/>
            <a:chExt cx="11468562" cy="914400"/>
          </a:xfrm>
        </p:grpSpPr>
        <p:sp>
          <p:nvSpPr>
            <p:cNvPr id="33" name="Rounded Rectangle 32"/>
            <p:cNvSpPr/>
            <p:nvPr/>
          </p:nvSpPr>
          <p:spPr>
            <a:xfrm>
              <a:off x="417050" y="2934636"/>
              <a:ext cx="11405410" cy="914400"/>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latin typeface="Times New Roman" pitchFamily="18" charset="0"/>
                <a:cs typeface="Times New Roman" pitchFamily="18" charset="0"/>
              </a:endParaRPr>
            </a:p>
          </p:txBody>
        </p:sp>
        <p:sp>
          <p:nvSpPr>
            <p:cNvPr id="30" name="TextBox 29"/>
            <p:cNvSpPr txBox="1"/>
            <p:nvPr/>
          </p:nvSpPr>
          <p:spPr>
            <a:xfrm>
              <a:off x="641348" y="3082571"/>
              <a:ext cx="11244264" cy="523220"/>
            </a:xfrm>
            <a:prstGeom prst="rect">
              <a:avLst/>
            </a:prstGeom>
            <a:noFill/>
          </p:spPr>
          <p:txBody>
            <a:bodyPr wrap="square" rtlCol="0">
              <a:spAutoFit/>
            </a:bodyPr>
            <a:lstStyle/>
            <a:p>
              <a:pPr algn="just"/>
              <a:r>
                <a:rPr lang="en-US" b="1" smtClean="0">
                  <a:solidFill>
                    <a:srgbClr val="C00000"/>
                  </a:solidFill>
                  <a:latin typeface="Times New Roman" pitchFamily="18" charset="0"/>
                  <a:cs typeface="Times New Roman" pitchFamily="18" charset="0"/>
                </a:rPr>
                <a:t>HĐ 10 </a:t>
              </a:r>
              <a:r>
                <a:rPr lang="en-US" sz="2800" b="1" smtClean="0">
                  <a:solidFill>
                    <a:srgbClr val="C00000"/>
                  </a:solidFill>
                  <a:latin typeface="Times New Roman" pitchFamily="18" charset="0"/>
                  <a:cs typeface="Times New Roman" pitchFamily="18" charset="0"/>
                </a:rPr>
                <a:t>: </a:t>
              </a:r>
              <a:r>
                <a:rPr lang="en-US" sz="2800" b="1" smtClean="0">
                  <a:latin typeface="Times New Roman" pitchFamily="18" charset="0"/>
                  <a:cs typeface="Times New Roman" pitchFamily="18" charset="0"/>
                </a:rPr>
                <a:t>Các mặt của một hình lập phương là các hình gì? Vì sao ?</a:t>
              </a:r>
              <a:endParaRPr lang="vi-VN" sz="2800" b="1">
                <a:latin typeface="Times New Roman" pitchFamily="18" charset="0"/>
                <a:cs typeface="Times New Roman" pitchFamily="18" charset="0"/>
              </a:endParaRPr>
            </a:p>
          </p:txBody>
        </p:sp>
      </p:grpSp>
      <p:sp>
        <p:nvSpPr>
          <p:cNvPr id="31" name="TextBox 30"/>
          <p:cNvSpPr txBox="1"/>
          <p:nvPr/>
        </p:nvSpPr>
        <p:spPr>
          <a:xfrm>
            <a:off x="488948" y="4114800"/>
            <a:ext cx="11320464" cy="830997"/>
          </a:xfrm>
          <a:prstGeom prst="rect">
            <a:avLst/>
          </a:prstGeom>
          <a:noFill/>
        </p:spPr>
        <p:txBody>
          <a:bodyPr wrap="square" rtlCol="0">
            <a:spAutoFit/>
          </a:bodyPr>
          <a:lstStyle/>
          <a:p>
            <a:pPr marL="342900" indent="-342900" algn="just">
              <a:buFont typeface="Wingdings" pitchFamily="2" charset="2"/>
              <a:buChar char="v"/>
            </a:pPr>
            <a:r>
              <a:rPr lang="vi-VN" b="1">
                <a:latin typeface="Times New Roman" pitchFamily="18" charset="0"/>
                <a:cs typeface="Times New Roman" pitchFamily="18" charset="0"/>
              </a:rPr>
              <a:t>Các mặt của một hình lập phương là các hình vuông do hình hộp chữ nhật có các mặt là hình chữ nhật và có các cạnh bằng nhau</a:t>
            </a:r>
            <a:r>
              <a:rPr lang="vi-VN" b="1" smtClean="0">
                <a:latin typeface="Times New Roman" pitchFamily="18" charset="0"/>
                <a:cs typeface="Times New Roman" pitchFamily="18" charset="0"/>
              </a:rPr>
              <a:t>.</a:t>
            </a:r>
            <a:endParaRPr lang="vi-VN" b="1">
              <a:latin typeface="Times New Roman" pitchFamily="18" charset="0"/>
              <a:cs typeface="Times New Roman" pitchFamily="18" charset="0"/>
            </a:endParaRPr>
          </a:p>
        </p:txBody>
      </p:sp>
      <p:pic>
        <p:nvPicPr>
          <p:cNvPr id="32"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869" y="368102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1179511" y="5183404"/>
            <a:ext cx="8455057" cy="760196"/>
            <a:chOff x="684212" y="1919752"/>
            <a:chExt cx="8455057" cy="760196"/>
          </a:xfrm>
        </p:grpSpPr>
        <p:sp>
          <p:nvSpPr>
            <p:cNvPr id="18" name="Rounded Rectangle 17"/>
            <p:cNvSpPr/>
            <p:nvPr/>
          </p:nvSpPr>
          <p:spPr>
            <a:xfrm>
              <a:off x="684212" y="1919752"/>
              <a:ext cx="7505701" cy="760196"/>
            </a:xfrm>
            <a:prstGeom prst="roundRect">
              <a:avLst>
                <a:gd name="adj" fmla="val 3662"/>
              </a:avLst>
            </a:prstGeom>
            <a:solidFill>
              <a:schemeClr val="bg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latin typeface="Times New Roman" pitchFamily="18" charset="0"/>
                <a:cs typeface="Times New Roman" pitchFamily="18" charset="0"/>
              </a:endParaRPr>
            </a:p>
          </p:txBody>
        </p:sp>
        <p:sp>
          <p:nvSpPr>
            <p:cNvPr id="19" name="TextBox 18"/>
            <p:cNvSpPr txBox="1"/>
            <p:nvPr/>
          </p:nvSpPr>
          <p:spPr>
            <a:xfrm>
              <a:off x="912813" y="2070348"/>
              <a:ext cx="8226456" cy="461665"/>
            </a:xfrm>
            <a:prstGeom prst="rect">
              <a:avLst/>
            </a:prstGeom>
            <a:noFill/>
          </p:spPr>
          <p:txBody>
            <a:bodyPr wrap="square" rtlCol="0">
              <a:spAutoFit/>
            </a:bodyPr>
            <a:lstStyle/>
            <a:p>
              <a:r>
                <a:rPr lang="en-US" b="1" smtClean="0">
                  <a:latin typeface="Times New Roman" pitchFamily="18" charset="0"/>
                  <a:cs typeface="Times New Roman" pitchFamily="18" charset="0"/>
                </a:rPr>
                <a:t>Hình lập phương có các mặt là hình vuông.</a:t>
              </a:r>
              <a:endParaRPr lang="vi-VN" b="1">
                <a:latin typeface="Times New Roman" pitchFamily="18" charset="0"/>
                <a:cs typeface="Times New Roman" pitchFamily="18" charset="0"/>
              </a:endParaRPr>
            </a:p>
          </p:txBody>
        </p:sp>
      </p:grpSp>
      <p:grpSp>
        <p:nvGrpSpPr>
          <p:cNvPr id="3" name="Group 2"/>
          <p:cNvGrpSpPr/>
          <p:nvPr/>
        </p:nvGrpSpPr>
        <p:grpSpPr>
          <a:xfrm>
            <a:off x="8761412" y="838200"/>
            <a:ext cx="3061048" cy="1567434"/>
            <a:chOff x="8896000" y="838200"/>
            <a:chExt cx="3061048" cy="1567434"/>
          </a:xfrm>
        </p:grpSpPr>
        <p:sp>
          <p:nvSpPr>
            <p:cNvPr id="29" name="TextBox 28"/>
            <p:cNvSpPr txBox="1"/>
            <p:nvPr/>
          </p:nvSpPr>
          <p:spPr>
            <a:xfrm>
              <a:off x="10661648" y="1451354"/>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Times New Roman" pitchFamily="18" charset="0"/>
                  <a:cs typeface="Times New Roman" pitchFamily="18" charset="0"/>
                </a:rPr>
                <a:t>Hình 7.62</a:t>
              </a:r>
              <a:endParaRPr lang="en-US" sz="1600" b="1">
                <a:solidFill>
                  <a:schemeClr val="accent6">
                    <a:lumMod val="75000"/>
                  </a:schemeClr>
                </a:solidFill>
                <a:latin typeface="Times New Roman" pitchFamily="18" charset="0"/>
                <a:cs typeface="Times New Roman" pitchFamily="18" charset="0"/>
              </a:endParaRPr>
            </a:p>
          </p:txBody>
        </p:sp>
        <p:pic>
          <p:nvPicPr>
            <p:cNvPr id="583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6000" y="838200"/>
              <a:ext cx="1694212" cy="156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810634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43502</TotalTime>
  <Words>1890</Words>
  <Application>Microsoft Office PowerPoint</Application>
  <PresentationFormat>Custom</PresentationFormat>
  <Paragraphs>135</Paragraphs>
  <Slides>22</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2711</cp:revision>
  <dcterms:created xsi:type="dcterms:W3CDTF">2021-08-04T05:24:17Z</dcterms:created>
  <dcterms:modified xsi:type="dcterms:W3CDTF">2025-05-09T09:15:48Z</dcterms:modified>
</cp:coreProperties>
</file>