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49" r:id="rId2"/>
  </p:sldMasterIdLst>
  <p:sldIdLst>
    <p:sldId id="269" r:id="rId3"/>
    <p:sldId id="273" r:id="rId4"/>
    <p:sldId id="274" r:id="rId5"/>
    <p:sldId id="278" r:id="rId6"/>
    <p:sldId id="294" r:id="rId7"/>
    <p:sldId id="279" r:id="rId8"/>
    <p:sldId id="287" r:id="rId9"/>
    <p:sldId id="284" r:id="rId10"/>
    <p:sldId id="295" r:id="rId11"/>
    <p:sldId id="296" r:id="rId12"/>
    <p:sldId id="297" r:id="rId13"/>
    <p:sldId id="298" r:id="rId14"/>
    <p:sldId id="300" r:id="rId15"/>
    <p:sldId id="282" r:id="rId16"/>
    <p:sldId id="283" r:id="rId17"/>
  </p:sldIdLst>
  <p:sldSz cx="12192000" cy="6858000"/>
  <p:notesSz cx="6858000" cy="9144000"/>
  <p:embeddedFontLst>
    <p:embeddedFont>
      <p:font typeface="Garamond" panose="02020404030301010803" pitchFamily="18" charset="0"/>
      <p:regular r:id="rId18"/>
      <p:bold r:id="rId19"/>
      <p: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Wingdings 2" panose="05020102010507070707" pitchFamily="18" charset="2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B2CB"/>
    <a:srgbClr val="30CFCD"/>
    <a:srgbClr val="0E73B7"/>
    <a:srgbClr val="E43230"/>
    <a:srgbClr val="E99D05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2727" autoAdjust="0"/>
  </p:normalViewPr>
  <p:slideViewPr>
    <p:cSldViewPr snapToGrid="0">
      <p:cViewPr varScale="1">
        <p:scale>
          <a:sx n="71" d="100"/>
          <a:sy n="71" d="100"/>
        </p:scale>
        <p:origin x="156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410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415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69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69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00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01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88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45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872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595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762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135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57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328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88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51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29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10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.xml"/><Relationship Id="rId11" Type="http://schemas.openxmlformats.org/officeDocument/2006/relationships/image" Target="../media/image9.gif"/><Relationship Id="rId5" Type="http://schemas.openxmlformats.org/officeDocument/2006/relationships/image" Target="../media/image7.png"/><Relationship Id="rId10" Type="http://schemas.openxmlformats.org/officeDocument/2006/relationships/image" Target="../media/image8.gif"/><Relationship Id="rId4" Type="http://schemas.openxmlformats.org/officeDocument/2006/relationships/image" Target="../media/image6.png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2.png"/><Relationship Id="rId18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825032" y="373190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2355722" y="373190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-2" y="507999"/>
            <a:ext cx="12192001" cy="5863771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VD: 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d: 3x + y = 3.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O(0; 0) , A(3; 1)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a;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O,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3x + y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0"/>
            <a:ext cx="12386872" cy="6858000"/>
          </a:xfrm>
          <a:prstGeom prst="roundRect">
            <a:avLst>
              <a:gd name="adj" fmla="val 637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34471" y="0"/>
            <a:ext cx="123264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mặt phẳng tọa độ Oxy, tập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ợ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các điểm có tọa độ là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ệm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của bất phương trình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được gọi là miền nghiệm của bất phương trình đó.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Người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ta chứng minh được rằng đường thẳng d có phương trình ax + by = c chia mặt phẳng tọa độ Oxy thành hai nửa mặt phẳng bờ d:</a:t>
            </a:r>
          </a:p>
        </p:txBody>
      </p:sp>
    </p:spTree>
    <p:extLst>
      <p:ext uri="{BB962C8B-B14F-4D97-AF65-F5344CB8AC3E}">
        <p14:creationId xmlns:p14="http://schemas.microsoft.com/office/powerpoint/2010/main" val="389803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7287464"/>
          </a:xfrm>
          <a:prstGeom prst="roundRect">
            <a:avLst>
              <a:gd name="adj" fmla="val 637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65964"/>
            <a:ext cx="116973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nửa mặt phẳng (không kể bờ d) gồm các điểm có tọa độ (x; y) thỏa mãn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ax + by &gt; c.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Nửa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mặt phẳng còn lại (không kể bờ d) gồm các điểm có tọa độ (x; y) thỏa mãn ax + by </a:t>
            </a:r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&lt; c.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723" y="4486528"/>
            <a:ext cx="10612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(x; y)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thỏa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ax + by = c.</a:t>
            </a:r>
          </a:p>
        </p:txBody>
      </p:sp>
    </p:spTree>
    <p:extLst>
      <p:ext uri="{BB962C8B-B14F-4D97-AF65-F5344CB8AC3E}">
        <p14:creationId xmlns:p14="http://schemas.microsoft.com/office/powerpoint/2010/main" val="26489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7492" y="-117183"/>
            <a:ext cx="12314732" cy="1837664"/>
            <a:chOff x="-107492" y="886919"/>
            <a:chExt cx="12314732" cy="3418381"/>
          </a:xfrm>
        </p:grpSpPr>
        <p:sp>
          <p:nvSpPr>
            <p:cNvPr id="5" name="AutoShape 4"/>
            <p:cNvSpPr/>
            <p:nvPr/>
          </p:nvSpPr>
          <p:spPr>
            <a:xfrm>
              <a:off x="0" y="1104900"/>
              <a:ext cx="12207240" cy="3200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sp>
        <p:sp>
          <p:nvSpPr>
            <p:cNvPr id="6" name="Rectangle 5"/>
            <p:cNvSpPr/>
            <p:nvPr/>
          </p:nvSpPr>
          <p:spPr>
            <a:xfrm>
              <a:off x="-107492" y="886919"/>
              <a:ext cx="12207240" cy="2919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Luyện tập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miền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2x + y &lt; 200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phẳng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tọa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03618" y="692752"/>
            <a:ext cx="6088382" cy="143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 2x + y = 200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Oxy.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6128" y="2130646"/>
            <a:ext cx="62111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Lấy điểm 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 (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0; 0) không thuộc d và thay x = 0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y = 0 vào biểu thức 2x + y ta được: 2. 0 + 0 &lt; 200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477"/>
            <a:ext cx="6011366" cy="54055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79048" y="476403"/>
            <a:ext cx="1537521" cy="372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9684" y="4937411"/>
            <a:ext cx="6011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bpt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d(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4097" y="418780"/>
                <a:ext cx="11151325" cy="2639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1.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ẩn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A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+3y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B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 + x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</a:t>
                </a:r>
                <a:endParaRPr lang="en-US" sz="28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C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x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D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2800" dirty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endParaRPr lang="en-US" sz="28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97" y="418780"/>
                <a:ext cx="11151325" cy="2639056"/>
              </a:xfrm>
              <a:prstGeom prst="rect">
                <a:avLst/>
              </a:prstGeom>
              <a:blipFill>
                <a:blip r:embed="rId3"/>
                <a:stretch>
                  <a:fillRect l="-1093" r="-1148" b="-3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19456" y="1738308"/>
            <a:ext cx="587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4186" y="3057836"/>
                <a:ext cx="11225352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miền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2x + 5y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A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(5; 2)</a:t>
                </a:r>
                <a:r>
                  <a:rPr lang="vi-VN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(-1; 4)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C</a:t>
                </a:r>
                <a:r>
                  <a:rPr lang="en-US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(2; 1)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(-5; 6)</a:t>
                </a:r>
                <a:r>
                  <a:rPr lang="vi-VN" sz="2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86" y="3057836"/>
                <a:ext cx="11225352" cy="2677656"/>
              </a:xfrm>
              <a:prstGeom prst="rect">
                <a:avLst/>
              </a:prstGeom>
              <a:blipFill>
                <a:blip r:embed="rId4"/>
                <a:stretch>
                  <a:fillRect l="-1086" r="-1086" b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155063" y="5026433"/>
            <a:ext cx="806740" cy="70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6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7017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3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0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+ 2y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vi-VN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 algn="just">
                  <a:lnSpc>
                    <a:spcPct val="150000"/>
                  </a:lnSpc>
                  <a:buAutoNum type="alphaUcPeriod"/>
                </a:pP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Miền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nửa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bờ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d: x + 2y = 3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gốc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vi-VN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</a:t>
                </a:r>
                <a:endParaRPr lang="en-US" sz="3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14350" indent="-514350" algn="just">
                  <a:lnSpc>
                    <a:spcPct val="150000"/>
                  </a:lnSpc>
                  <a:buAutoNum type="alphaUcPeriod"/>
                </a:pP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Miền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nửa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bờ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d: x + 2y = 3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gốc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vi-VN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</a:t>
                </a:r>
                <a:endParaRPr lang="en-US" sz="3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vi-VN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Miền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nửa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bờ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d: x + 2y = 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-3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gốc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</a:t>
                </a:r>
                <a:endParaRPr lang="en-US" sz="3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vi-VN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Miền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nửa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bờ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d: x + 2y = 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-3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gốc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endParaRPr lang="vi-VN" sz="30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7017306"/>
              </a:xfrm>
              <a:prstGeom prst="rect">
                <a:avLst/>
              </a:prstGeom>
              <a:blipFill>
                <a:blip r:embed="rId3"/>
                <a:stretch>
                  <a:fillRect l="-1150" r="-1150" b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1" y="1567093"/>
            <a:ext cx="814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en-US" sz="3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00455" y="88268"/>
            <a:ext cx="11180208" cy="111520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0454" y="1373309"/>
            <a:ext cx="11180207" cy="14024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0847" y="3826891"/>
            <a:ext cx="11177463" cy="118259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0454" y="2774562"/>
            <a:ext cx="11180206" cy="131392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0454" y="4984009"/>
            <a:ext cx="11177463" cy="11821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D.Nếu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841058" y="1341277"/>
            <a:ext cx="1180107" cy="9440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948519" y="2466999"/>
            <a:ext cx="1072646" cy="93872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003" y="4887176"/>
            <a:ext cx="1072921" cy="94286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44" y="3632803"/>
            <a:ext cx="1072921" cy="942869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77896" y="5696964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04821" y="6453052"/>
            <a:ext cx="188717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64775" y="2420105"/>
            <a:ext cx="453166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(II)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97011" y="2452995"/>
            <a:ext cx="45316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(IV)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4776" y="4038099"/>
            <a:ext cx="4531659" cy="7759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noProof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noProof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(III)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59072" y="4096612"/>
            <a:ext cx="453166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(IV)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12" y="2435987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04273" y="4008550"/>
            <a:ext cx="902861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042" y="419499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494" y="2506257"/>
            <a:ext cx="1132209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252535" y="5531032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04821" y="6453052"/>
            <a:ext cx="188717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02697" y="-44668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0001" y="-27726"/>
                <a:ext cx="11424828" cy="156966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x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X.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AutoNum type="romanUcParenBoth"/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X,    (II) {x}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,       (III) x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∁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X,        (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IV) {x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}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∁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  <a:p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01" y="-27726"/>
                <a:ext cx="11424828" cy="1569660"/>
              </a:xfrm>
              <a:prstGeom prst="rect">
                <a:avLst/>
              </a:prstGeom>
              <a:blipFill>
                <a:blip r:embed="rId16"/>
                <a:stretch>
                  <a:fillRect l="-1279" t="-4615" b="-11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270764" y="-52840"/>
                <a:ext cx="11088600" cy="1604597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latin typeface="Open Sans"/>
                  </a:rPr>
                  <a:t>Cho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Open Sans"/>
                  </a:rPr>
                  <a:t>hai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Open Sans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Open Sans"/>
                  </a:rPr>
                  <a:t>tập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Open Sans"/>
                  </a:rPr>
                  <a:t> </a:t>
                </a:r>
                <a:r>
                  <a:rPr lang="en-US" sz="3200" dirty="0" err="1" smtClean="0">
                    <a:solidFill>
                      <a:srgbClr val="000000"/>
                    </a:solidFill>
                    <a:latin typeface="Open Sans"/>
                  </a:rPr>
                  <a:t>hợp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Open Sans"/>
                  </a:rPr>
                  <a:t> A =(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;−1]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B =(-2 ; 4] . </a:t>
                </a:r>
                <a:r>
                  <a:rPr kumimoji="0" lang="en-US" sz="32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64" y="-52840"/>
                <a:ext cx="11088600" cy="1604597"/>
              </a:xfrm>
              <a:prstGeom prst="snip2Diag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70764" y="2093901"/>
                <a:ext cx="4685499" cy="1119754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= (-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-2)</a:t>
                </a:r>
                <a:endParaRPr lang="vi-VN" sz="3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64" y="2093901"/>
                <a:ext cx="4685499" cy="1119754"/>
              </a:xfrm>
              <a:prstGeom prst="rect">
                <a:avLst/>
              </a:prstGeom>
              <a:blipFill>
                <a:blip r:embed="rId12"/>
                <a:stretch>
                  <a:fillRect l="-325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258205" y="2112646"/>
                <a:ext cx="4695903" cy="1060773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B = (-2;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-1]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05" y="2112646"/>
                <a:ext cx="4695903" cy="1060773"/>
              </a:xfrm>
              <a:prstGeom prst="rect">
                <a:avLst/>
              </a:prstGeom>
              <a:blipFill>
                <a:blip r:embed="rId13"/>
                <a:stretch>
                  <a:fillRect l="-337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30228" y="3926541"/>
                <a:ext cx="4678063" cy="96772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3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B =(-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; 4]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28" y="3926541"/>
                <a:ext cx="4678063" cy="967721"/>
              </a:xfrm>
              <a:prstGeom prst="rect">
                <a:avLst/>
              </a:prstGeom>
              <a:blipFill>
                <a:blip r:embed="rId14"/>
                <a:stretch>
                  <a:fillRect l="-3255" b="-6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6351914" y="3885263"/>
            <a:ext cx="4685499" cy="96423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\ A = (-1; 4]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119177" y="2264643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25817" y="4058357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66" y="415293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627" y="2432977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8" action="ppaction://hlinksldjump"/>
          </p:cNvPr>
          <p:cNvSpPr/>
          <p:nvPr/>
        </p:nvSpPr>
        <p:spPr>
          <a:xfrm>
            <a:off x="4635458" y="5713912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04821" y="6453052"/>
            <a:ext cx="188717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05645" y="-29094"/>
            <a:ext cx="10838329" cy="212403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10A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9291" y="2386813"/>
            <a:ext cx="4906798" cy="123044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386814"/>
            <a:ext cx="4906798" cy="123044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9291" y="4383741"/>
            <a:ext cx="4906798" cy="136027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51130" y="4343900"/>
            <a:ext cx="4906798" cy="136027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15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45" y="2525599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73" y="477094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4776790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30" y="2547568"/>
            <a:ext cx="732592" cy="643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304821" y="6453052"/>
            <a:ext cx="188717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5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62" y="1131858"/>
            <a:ext cx="1019901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BÀI 3: BẤT PHƯƠNG TRÌNH BẬC NHẤT HAI ẨN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2045" y="2272937"/>
            <a:ext cx="8294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2045" y="3252651"/>
            <a:ext cx="8974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tọa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4702" y="4724808"/>
            <a:ext cx="8908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8">
                <a:extLst>
                  <a:ext uri="{FF2B5EF4-FFF2-40B4-BE49-F238E27FC236}">
                    <a16:creationId xmlns:a16="http://schemas.microsoft.com/office/drawing/2014/main" id="{CBD4FF62-DF66-4308-8871-62780E67BC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6903912"/>
              </a:xfrm>
              <a:prstGeom prst="rect">
                <a:avLst/>
              </a:prstGeom>
              <a:solidFill>
                <a:srgbClr val="E7F7FF"/>
              </a:solidFill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5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ngày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quốc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tế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Thiếu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rạp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phim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phục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khán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phim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Vé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vi-VN" sz="3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dành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trẻ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3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tuổi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𝟓𝟎𝟎𝟎𝟎</m:t>
                    </m:r>
                  </m:oMath>
                </a14:m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vé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endParaRPr lang="vi-VN" sz="3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dành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r>
                  <a:rPr lang="en-US" sz="32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tuổi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𝟏𝟎𝟎𝟎𝟎𝟎</m:t>
                    </m:r>
                  </m:oMath>
                </a14:m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vé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vi-VN" sz="3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lỗ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vé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rạp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phim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đạt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vé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rạp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phim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lỗ</a:t>
                </a:r>
                <a:r>
                  <a:rPr lang="en-US" sz="32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vi-VN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8">
                <a:extLst>
                  <a:ext uri="{FF2B5EF4-FFF2-40B4-BE49-F238E27FC236}">
                    <a16:creationId xmlns:a16="http://schemas.microsoft.com/office/drawing/2014/main" id="{CBD4FF62-DF66-4308-8871-62780E67B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903912"/>
              </a:xfrm>
              <a:prstGeom prst="rect">
                <a:avLst/>
              </a:prstGeom>
              <a:blipFill>
                <a:blip r:embed="rId2"/>
                <a:stretch>
                  <a:fillRect l="-1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8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5A2624-8CB9-4498-A750-6405543B096E}"/>
              </a:ext>
            </a:extLst>
          </p:cNvPr>
          <p:cNvGrpSpPr/>
          <p:nvPr/>
        </p:nvGrpSpPr>
        <p:grpSpPr>
          <a:xfrm>
            <a:off x="0" y="0"/>
            <a:ext cx="12192000" cy="3483429"/>
            <a:chOff x="648075" y="1703320"/>
            <a:chExt cx="23321363" cy="4168285"/>
          </a:xfrm>
        </p:grpSpPr>
        <p:sp>
          <p:nvSpPr>
            <p:cNvPr id="8" name="Rounded Rectangle 36">
              <a:extLst>
                <a:ext uri="{FF2B5EF4-FFF2-40B4-BE49-F238E27FC236}">
                  <a16:creationId xmlns:a16="http://schemas.microsoft.com/office/drawing/2014/main" id="{8DAE7818-FB12-462D-8980-1E516ABB17EF}"/>
                </a:ext>
              </a:extLst>
            </p:cNvPr>
            <p:cNvSpPr/>
            <p:nvPr/>
          </p:nvSpPr>
          <p:spPr>
            <a:xfrm>
              <a:off x="648075" y="1703320"/>
              <a:ext cx="23321363" cy="4168285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 cap="flat" cmpd="sng" algn="ctr">
              <a:solidFill>
                <a:srgbClr val="91720D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28600" tIns="914400" bIns="0" rtlCol="0" anchor="t" anchorCtr="0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D6DBD334-0230-49E3-9B4C-00768EC9E40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58602" y="2197658"/>
                  <a:ext cx="22777323" cy="35828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855663" algn="l" defTabSz="18288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Trong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tình</a:t>
                  </a:r>
                  <a:r>
                    <a:rPr kumimoji="0" lang="en-US" sz="32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huống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mở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đầu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vé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loại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1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bán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được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vé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loại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2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bán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được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biểu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thức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tính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tiền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bán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vé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thu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được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đơn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vị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nghìn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đồng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) ở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rạp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chiếu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phim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đó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theo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D6DBD334-0230-49E3-9B4C-00768EC9E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602" y="2197658"/>
                  <a:ext cx="22777323" cy="3582864"/>
                </a:xfrm>
                <a:prstGeom prst="rect">
                  <a:avLst/>
                </a:prstGeom>
                <a:blipFill>
                  <a:blip r:embed="rId2"/>
                  <a:stretch>
                    <a:fillRect l="-1331" b="-448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0C7762-84B0-4E98-8B00-D36D72D25F13}"/>
                </a:ext>
              </a:extLst>
            </p:cNvPr>
            <p:cNvGrpSpPr/>
            <p:nvPr/>
          </p:nvGrpSpPr>
          <p:grpSpPr>
            <a:xfrm>
              <a:off x="648075" y="1730514"/>
              <a:ext cx="2376526" cy="1371680"/>
              <a:chOff x="0" y="92326"/>
              <a:chExt cx="1176293" cy="367610"/>
            </a:xfrm>
          </p:grpSpPr>
          <p:sp>
            <p:nvSpPr>
              <p:cNvPr id="11" name="TextBox 321">
                <a:extLst>
                  <a:ext uri="{FF2B5EF4-FFF2-40B4-BE49-F238E27FC236}">
                    <a16:creationId xmlns:a16="http://schemas.microsoft.com/office/drawing/2014/main" id="{48FCF177-8981-49AA-AA00-3601039B26CF}"/>
                  </a:ext>
                </a:extLst>
              </p:cNvPr>
              <p:cNvSpPr txBox="1"/>
              <p:nvPr/>
            </p:nvSpPr>
            <p:spPr>
              <a:xfrm>
                <a:off x="10769" y="269561"/>
                <a:ext cx="1165524" cy="190375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no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scadia Mono"/>
                    <a:cs typeface="Arial" panose="020B0604020202020204" pitchFamily="34" charset="0"/>
                  </a:rPr>
                  <a:t>HĐ1.</a:t>
                </a:r>
                <a:endParaRPr kumimoji="0" lang="vi-VN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330F453-1C1B-44F7-87AB-C8605FDADDB9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627012" cy="197663"/>
                <a:chOff x="0" y="92326"/>
                <a:chExt cx="575416" cy="197663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A08F95B-B742-42AE-95EC-06A270E05140}"/>
                    </a:ext>
                  </a:extLst>
                </p:cNvPr>
                <p:cNvGrpSpPr/>
                <p:nvPr/>
              </p:nvGrpSpPr>
              <p:grpSpPr>
                <a:xfrm>
                  <a:off x="0" y="92326"/>
                  <a:ext cx="575416" cy="197663"/>
                  <a:chOff x="0" y="92326"/>
                  <a:chExt cx="644449" cy="302837"/>
                </a:xfrm>
              </p:grpSpPr>
              <p:sp>
                <p:nvSpPr>
                  <p:cNvPr id="16" name="Arrow: Pentagon 30">
                    <a:extLst>
                      <a:ext uri="{FF2B5EF4-FFF2-40B4-BE49-F238E27FC236}">
                        <a16:creationId xmlns:a16="http://schemas.microsoft.com/office/drawing/2014/main" id="{FCDB2962-9680-46E7-A80E-C936B16BD162}"/>
                      </a:ext>
                    </a:extLst>
                  </p:cNvPr>
                  <p:cNvSpPr/>
                  <p:nvPr/>
                </p:nvSpPr>
                <p:spPr>
                  <a:xfrm>
                    <a:off x="0" y="103807"/>
                    <a:ext cx="420648" cy="291356"/>
                  </a:xfrm>
                  <a:prstGeom prst="homePlate">
                    <a:avLst/>
                  </a:prstGeom>
                  <a:solidFill>
                    <a:srgbClr val="4472C4">
                      <a:lumMod val="40000"/>
                      <a:lumOff val="6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177278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kumimoji="0" lang="vi-VN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" name="Arrow: Chevron 32">
                    <a:extLst>
                      <a:ext uri="{FF2B5EF4-FFF2-40B4-BE49-F238E27FC236}">
                        <a16:creationId xmlns:a16="http://schemas.microsoft.com/office/drawing/2014/main" id="{00E31CFE-1A58-4CCC-907C-86282078F7C4}"/>
                      </a:ext>
                    </a:extLst>
                  </p:cNvPr>
                  <p:cNvSpPr/>
                  <p:nvPr/>
                </p:nvSpPr>
                <p:spPr>
                  <a:xfrm>
                    <a:off x="380243" y="92326"/>
                    <a:ext cx="169459" cy="291671"/>
                  </a:xfrm>
                  <a:prstGeom prst="chevron">
                    <a:avLst>
                      <a:gd name="adj" fmla="val 83506"/>
                    </a:avLst>
                  </a:prstGeom>
                  <a:solidFill>
                    <a:srgbClr val="FFC000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rgbClr val="FFC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177278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kumimoji="0" lang="vi-VN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" name="Arrow: Chevron 35">
                    <a:extLst>
                      <a:ext uri="{FF2B5EF4-FFF2-40B4-BE49-F238E27FC236}">
                        <a16:creationId xmlns:a16="http://schemas.microsoft.com/office/drawing/2014/main" id="{F8ADD31B-E3CC-4D33-B24F-AAD192BE12D9}"/>
                      </a:ext>
                    </a:extLst>
                  </p:cNvPr>
                  <p:cNvSpPr/>
                  <p:nvPr/>
                </p:nvSpPr>
                <p:spPr>
                  <a:xfrm>
                    <a:off x="474990" y="92326"/>
                    <a:ext cx="169459" cy="291671"/>
                  </a:xfrm>
                  <a:prstGeom prst="chevron">
                    <a:avLst>
                      <a:gd name="adj" fmla="val 83506"/>
                    </a:avLst>
                  </a:prstGeom>
                  <a:solidFill>
                    <a:srgbClr val="0000CC"/>
                  </a:solidFill>
                  <a:ln w="12700" cap="flat" cmpd="sng" algn="ctr">
                    <a:solidFill>
                      <a:srgbClr val="FFFF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177278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kumimoji="0" lang="vi-VN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" name="Flowchart: Terminator 13">
                  <a:extLst>
                    <a:ext uri="{FF2B5EF4-FFF2-40B4-BE49-F238E27FC236}">
                      <a16:creationId xmlns:a16="http://schemas.microsoft.com/office/drawing/2014/main" id="{AEA0ACB7-2A25-4E54-B021-4DD90310987D}"/>
                    </a:ext>
                  </a:extLst>
                </p:cNvPr>
                <p:cNvSpPr/>
                <p:nvPr/>
              </p:nvSpPr>
              <p:spPr>
                <a:xfrm>
                  <a:off x="80311" y="137613"/>
                  <a:ext cx="253736" cy="115827"/>
                </a:xfrm>
                <a:prstGeom prst="flowChartTerminator">
                  <a:avLst/>
                </a:prstGeom>
                <a:solidFill>
                  <a:srgbClr val="FFFF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7278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vi-VN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2068209-40D4-49B4-879D-D35F8B481D64}"/>
                    </a:ext>
                  </a:extLst>
                </p:cNvPr>
                <p:cNvSpPr/>
                <p:nvPr/>
              </p:nvSpPr>
              <p:spPr>
                <a:xfrm>
                  <a:off x="211660" y="142761"/>
                  <a:ext cx="92369" cy="95432"/>
                </a:xfrm>
                <a:prstGeom prst="ellipse">
                  <a:avLst/>
                </a:prstGeom>
                <a:solidFill>
                  <a:srgbClr val="3333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7278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vi-VN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5A2624-8CB9-4498-A750-6405543B096E}"/>
              </a:ext>
            </a:extLst>
          </p:cNvPr>
          <p:cNvGrpSpPr/>
          <p:nvPr/>
        </p:nvGrpSpPr>
        <p:grpSpPr>
          <a:xfrm>
            <a:off x="-91439" y="3396799"/>
            <a:ext cx="12283440" cy="3661887"/>
            <a:chOff x="478488" y="1531103"/>
            <a:chExt cx="23490950" cy="4227847"/>
          </a:xfrm>
        </p:grpSpPr>
        <p:sp>
          <p:nvSpPr>
            <p:cNvPr id="22" name="Rounded Rectangle 36">
              <a:extLst>
                <a:ext uri="{FF2B5EF4-FFF2-40B4-BE49-F238E27FC236}">
                  <a16:creationId xmlns:a16="http://schemas.microsoft.com/office/drawing/2014/main" id="{8DAE7818-FB12-462D-8980-1E516ABB17EF}"/>
                </a:ext>
              </a:extLst>
            </p:cNvPr>
            <p:cNvSpPr/>
            <p:nvPr/>
          </p:nvSpPr>
          <p:spPr>
            <a:xfrm>
              <a:off x="648075" y="1703320"/>
              <a:ext cx="23321363" cy="4055630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 cap="flat" cmpd="sng" algn="ctr">
              <a:solidFill>
                <a:srgbClr val="91720D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228600" tIns="914400" bIns="0" rtlCol="0" anchor="t" anchorCtr="0"/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Content Placeholder 2">
                  <a:extLst>
                    <a:ext uri="{FF2B5EF4-FFF2-40B4-BE49-F238E27FC236}">
                      <a16:creationId xmlns:a16="http://schemas.microsoft.com/office/drawing/2014/main" id="{D6DBD334-0230-49E3-9B4C-00768EC9E40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8488" y="1993967"/>
                  <a:ext cx="22777323" cy="34906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/>
                <a:lstStyle>
                  <a:lvl1pPr marL="457200" indent="-457200" algn="l" defTabSz="1828800" rtl="0" eaLnBrk="1" latinLnBrk="0" hangingPunct="1">
                    <a:lnSpc>
                      <a:spcPct val="90000"/>
                    </a:lnSpc>
                    <a:spcBef>
                      <a:spcPts val="2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1pPr>
                  <a:lvl2pPr marL="1371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2pPr>
                  <a:lvl3pPr marL="2286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3pPr>
                  <a:lvl4pPr marL="3200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4pPr>
                  <a:lvl5pPr marL="41148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4800" kern="1200">
                      <a:solidFill>
                        <a:schemeClr val="tx1"/>
                      </a:solidFill>
                      <a:latin typeface="Tomaho"/>
                      <a:ea typeface="+mn-ea"/>
                      <a:cs typeface="+mn-cs"/>
                    </a:defRPr>
                  </a:lvl5pPr>
                  <a:lvl6pPr marL="50292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59436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68580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7772400" indent="-457200" algn="l" defTabSz="18288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3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742950" marR="0" lvl="0" indent="-742950" algn="l" defTabSz="18288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AutoNum type="alphaLcParenR"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Các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không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âm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phải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thỏa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mãn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điều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kiện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gì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để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tiền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bán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vé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thu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được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đạt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tối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thiểu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20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triệu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đồng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</a:p>
                <a:p>
                  <a:pPr marL="742950" marR="0" lvl="0" indent="-742950" algn="l" defTabSz="18288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AutoNum type="alphaLcParenR"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Nếu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tiền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bán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vé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thu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được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nhỏ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hơn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20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triệu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đồng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thì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phải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thỏa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mãn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điều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gì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scadia Mono"/>
                      <a:cs typeface="Arial" panose="020B0604020202020204" pitchFamily="34" charset="0"/>
                    </a:rPr>
                    <a:t>?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3" name="Content Placeholder 2">
                  <a:extLst>
                    <a:ext uri="{FF2B5EF4-FFF2-40B4-BE49-F238E27FC236}">
                      <a16:creationId xmlns:a16="http://schemas.microsoft.com/office/drawing/2014/main" id="{D6DBD334-0230-49E3-9B4C-00768EC9E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88" y="1993967"/>
                  <a:ext cx="22777323" cy="3490657"/>
                </a:xfrm>
                <a:prstGeom prst="rect">
                  <a:avLst/>
                </a:prstGeom>
                <a:blipFill>
                  <a:blip r:embed="rId3"/>
                  <a:stretch>
                    <a:fillRect l="-1177" t="-1210" b="-463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40C7762-84B0-4E98-8B00-D36D72D25F13}"/>
                </a:ext>
              </a:extLst>
            </p:cNvPr>
            <p:cNvGrpSpPr/>
            <p:nvPr/>
          </p:nvGrpSpPr>
          <p:grpSpPr>
            <a:xfrm>
              <a:off x="824880" y="1531103"/>
              <a:ext cx="3562305" cy="909766"/>
              <a:chOff x="87512" y="38884"/>
              <a:chExt cx="1763210" cy="243817"/>
            </a:xfrm>
          </p:grpSpPr>
          <p:sp>
            <p:nvSpPr>
              <p:cNvPr id="25" name="TextBox 321">
                <a:extLst>
                  <a:ext uri="{FF2B5EF4-FFF2-40B4-BE49-F238E27FC236}">
                    <a16:creationId xmlns:a16="http://schemas.microsoft.com/office/drawing/2014/main" id="{48FCF177-8981-49AA-AA00-3601039B26CF}"/>
                  </a:ext>
                </a:extLst>
              </p:cNvPr>
              <p:cNvSpPr txBox="1"/>
              <p:nvPr/>
            </p:nvSpPr>
            <p:spPr>
              <a:xfrm>
                <a:off x="430187" y="38884"/>
                <a:ext cx="1420535" cy="190375"/>
              </a:xfrm>
              <a:prstGeom prst="rect">
                <a:avLst/>
              </a:prstGeom>
              <a:noFill/>
            </p:spPr>
            <p:txBody>
              <a:bodyPr wrap="square" tIns="0" bIns="0" rtlCol="0" anchor="ctr" anchorCtr="0">
                <a:no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scadia Mono"/>
                    <a:cs typeface="Arial" panose="020B0604020202020204" pitchFamily="34" charset="0"/>
                  </a:rPr>
                  <a:t>HĐ1.</a:t>
                </a:r>
                <a:endParaRPr kumimoji="0" lang="vi-VN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330F453-1C1B-44F7-87AB-C8605FDADDB9}"/>
                  </a:ext>
                </a:extLst>
              </p:cNvPr>
              <p:cNvGrpSpPr/>
              <p:nvPr/>
            </p:nvGrpSpPr>
            <p:grpSpPr>
              <a:xfrm>
                <a:off x="87512" y="92326"/>
                <a:ext cx="539499" cy="190375"/>
                <a:chOff x="80311" y="92326"/>
                <a:chExt cx="495104" cy="190375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8A08F95B-B742-42AE-95EC-06A270E05140}"/>
                    </a:ext>
                  </a:extLst>
                </p:cNvPr>
                <p:cNvGrpSpPr/>
                <p:nvPr/>
              </p:nvGrpSpPr>
              <p:grpSpPr>
                <a:xfrm>
                  <a:off x="339511" y="92326"/>
                  <a:ext cx="235904" cy="190375"/>
                  <a:chOff x="380243" y="92326"/>
                  <a:chExt cx="264206" cy="291671"/>
                </a:xfrm>
              </p:grpSpPr>
              <p:sp>
                <p:nvSpPr>
                  <p:cNvPr id="30" name="Arrow: Chevron 32">
                    <a:extLst>
                      <a:ext uri="{FF2B5EF4-FFF2-40B4-BE49-F238E27FC236}">
                        <a16:creationId xmlns:a16="http://schemas.microsoft.com/office/drawing/2014/main" id="{00E31CFE-1A58-4CCC-907C-86282078F7C4}"/>
                      </a:ext>
                    </a:extLst>
                  </p:cNvPr>
                  <p:cNvSpPr/>
                  <p:nvPr/>
                </p:nvSpPr>
                <p:spPr>
                  <a:xfrm>
                    <a:off x="380243" y="92326"/>
                    <a:ext cx="169459" cy="291671"/>
                  </a:xfrm>
                  <a:prstGeom prst="chevron">
                    <a:avLst>
                      <a:gd name="adj" fmla="val 83506"/>
                    </a:avLst>
                  </a:prstGeom>
                  <a:solidFill>
                    <a:srgbClr val="FFC000">
                      <a:lumMod val="40000"/>
                      <a:lumOff val="60000"/>
                    </a:srgbClr>
                  </a:solidFill>
                  <a:ln w="12700" cap="flat" cmpd="sng" algn="ctr">
                    <a:solidFill>
                      <a:srgbClr val="FFC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177278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kumimoji="0" lang="vi-VN" sz="3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Arrow: Chevron 35">
                    <a:extLst>
                      <a:ext uri="{FF2B5EF4-FFF2-40B4-BE49-F238E27FC236}">
                        <a16:creationId xmlns:a16="http://schemas.microsoft.com/office/drawing/2014/main" id="{F8ADD31B-E3CC-4D33-B24F-AAD192BE12D9}"/>
                      </a:ext>
                    </a:extLst>
                  </p:cNvPr>
                  <p:cNvSpPr/>
                  <p:nvPr/>
                </p:nvSpPr>
                <p:spPr>
                  <a:xfrm>
                    <a:off x="474990" y="92326"/>
                    <a:ext cx="169459" cy="291671"/>
                  </a:xfrm>
                  <a:prstGeom prst="chevron">
                    <a:avLst>
                      <a:gd name="adj" fmla="val 83506"/>
                    </a:avLst>
                  </a:prstGeom>
                  <a:solidFill>
                    <a:srgbClr val="0000CC"/>
                  </a:solidFill>
                  <a:ln w="12700" cap="flat" cmpd="sng" algn="ctr">
                    <a:solidFill>
                      <a:srgbClr val="FFFF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2177278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kumimoji="0" lang="vi-VN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" name="Flowchart: Terminator 27">
                  <a:extLst>
                    <a:ext uri="{FF2B5EF4-FFF2-40B4-BE49-F238E27FC236}">
                      <a16:creationId xmlns:a16="http://schemas.microsoft.com/office/drawing/2014/main" id="{AEA0ACB7-2A25-4E54-B021-4DD90310987D}"/>
                    </a:ext>
                  </a:extLst>
                </p:cNvPr>
                <p:cNvSpPr/>
                <p:nvPr/>
              </p:nvSpPr>
              <p:spPr>
                <a:xfrm>
                  <a:off x="80311" y="137613"/>
                  <a:ext cx="253736" cy="115827"/>
                </a:xfrm>
                <a:prstGeom prst="flowChartTerminator">
                  <a:avLst/>
                </a:prstGeom>
                <a:solidFill>
                  <a:srgbClr val="FFFF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7278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vi-VN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32068209-40D4-49B4-879D-D35F8B481D64}"/>
                    </a:ext>
                  </a:extLst>
                </p:cNvPr>
                <p:cNvSpPr/>
                <p:nvPr/>
              </p:nvSpPr>
              <p:spPr>
                <a:xfrm>
                  <a:off x="211660" y="142761"/>
                  <a:ext cx="92369" cy="95432"/>
                </a:xfrm>
                <a:prstGeom prst="ellipse">
                  <a:avLst/>
                </a:prstGeom>
                <a:solidFill>
                  <a:srgbClr val="3333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2177278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vi-VN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4788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303867"/>
              </a:xfrm>
            </p:spPr>
            <p:txBody>
              <a:bodyPr>
                <a:normAutofit fontScale="9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(x; y) = (100; 100)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thõa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ẩn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𝟒𝟎𝟎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𝟒𝟎𝟎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 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303867"/>
              </a:xfrm>
              <a:blipFill>
                <a:blip r:embed="rId2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129" y="1456306"/>
                <a:ext cx="12097871" cy="1813623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28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1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8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1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100;100</m:t>
                        </m:r>
                      </m:e>
                    </m:d>
                  </m:oMath>
                </a14:m>
                <a:r>
                  <a:rPr lang="en-US" sz="1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8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1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8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1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8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1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8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2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8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1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1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&lt;400</m:t>
                    </m:r>
                  </m:oMath>
                </a14:m>
                <a:endParaRPr lang="en-US" sz="128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1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1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=100, y = 100 </a:t>
                </a:r>
                <a:r>
                  <a:rPr lang="en-US" sz="1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1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1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1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+ 2y ta </a:t>
                </a:r>
                <a:r>
                  <a:rPr lang="en-US" sz="1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1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100 + 2.100 = 300 </a:t>
                </a:r>
                <a14:m>
                  <m:oMath xmlns:m="http://schemas.openxmlformats.org/officeDocument/2006/math">
                    <m:r>
                      <a:rPr lang="en-US" sz="1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12800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400</a:t>
                </a:r>
                <a:endParaRPr lang="en-US" sz="12800" b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129" y="1456306"/>
                <a:ext cx="12097871" cy="1813623"/>
              </a:xfrm>
              <a:blipFill>
                <a:blip r:embed="rId3"/>
                <a:stretch>
                  <a:fillRect l="-1411" t="-12121" r="-856" b="-11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7063" y="3269929"/>
                <a:ext cx="1219200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Cặp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(x; y) = (150; 150)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thõa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</m:oMath>
                </a14:m>
                <a:endParaRPr lang="en-US" sz="3200" b="0" i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&lt;400 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không?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3" y="3269929"/>
                <a:ext cx="12192001" cy="1077218"/>
              </a:xfrm>
              <a:prstGeom prst="rect">
                <a:avLst/>
              </a:prstGeom>
              <a:blipFill>
                <a:blip r:embed="rId4"/>
                <a:stretch>
                  <a:fillRect l="-1150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" y="5123794"/>
                <a:ext cx="1219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Với y = 0,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thõa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bpt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400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123794"/>
                <a:ext cx="12192000" cy="584775"/>
              </a:xfrm>
              <a:prstGeom prst="rect">
                <a:avLst/>
              </a:prstGeom>
              <a:blipFill>
                <a:blip r:embed="rId5"/>
                <a:stretch>
                  <a:fillRect l="-1150" t="-13684" r="-850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0" y="4443083"/>
                <a:ext cx="120838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Không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thõa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150+2.150 = 450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43083"/>
                <a:ext cx="12083879" cy="584775"/>
              </a:xfrm>
              <a:prstGeom prst="rect">
                <a:avLst/>
              </a:prstGeom>
              <a:blipFill>
                <a:blip r:embed="rId6"/>
                <a:stretch>
                  <a:fillRect l="-1160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18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</TotalTime>
  <Words>1010</Words>
  <Application>Microsoft Office PowerPoint</Application>
  <PresentationFormat>Widescreen</PresentationFormat>
  <Paragraphs>96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Garamond</vt:lpstr>
      <vt:lpstr>Open Sans</vt:lpstr>
      <vt:lpstr>Calibri Light</vt:lpstr>
      <vt:lpstr>Times New Roman</vt:lpstr>
      <vt:lpstr>Cascadia Mono</vt:lpstr>
      <vt:lpstr>Wingdings</vt:lpstr>
      <vt:lpstr>Tahoma</vt:lpstr>
      <vt:lpstr>Calibri</vt:lpstr>
      <vt:lpstr>Cambria Math</vt:lpstr>
      <vt:lpstr>Arial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Cặp số (x; y) = (100; 100) thõa mãn bất phương trình bậc nhất hai ẩn nào trong hai bất phương trình x+2y≥400, x+2y&lt;400?  </vt:lpstr>
      <vt:lpstr>VD: Cho đường thẳng d: 3x + y = 3. Đường thẳng này chia mặt phẳng thành hai nửa mặt phẳng a) Vẽ đồ thị của đường thẳng d lên trên mặt phẳng tọa độ? b) Biểu diễn các điểm O(0; 0) , A(3; 1) lên mặt phẳng tọa độ ở câu a; điểm O, A có thuộc cùng một nửa mặt phẳng bờ là đường thẳng d không? Tính giá trị của biểu thức 3x + y tại các điểm đó và so sánh với 3?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142</cp:revision>
  <dcterms:created xsi:type="dcterms:W3CDTF">2018-05-10T00:06:18Z</dcterms:created>
  <dcterms:modified xsi:type="dcterms:W3CDTF">2024-09-18T15:41:36Z</dcterms:modified>
</cp:coreProperties>
</file>