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42" r:id="rId2"/>
    <p:sldId id="377" r:id="rId3"/>
    <p:sldId id="378" r:id="rId4"/>
    <p:sldId id="379" r:id="rId5"/>
    <p:sldId id="343" r:id="rId6"/>
    <p:sldId id="355" r:id="rId7"/>
    <p:sldId id="356" r:id="rId8"/>
    <p:sldId id="354" r:id="rId9"/>
    <p:sldId id="344" r:id="rId10"/>
    <p:sldId id="258" r:id="rId11"/>
    <p:sldId id="321" r:id="rId12"/>
    <p:sldId id="380" r:id="rId13"/>
    <p:sldId id="394" r:id="rId14"/>
    <p:sldId id="395" r:id="rId15"/>
    <p:sldId id="362" r:id="rId16"/>
    <p:sldId id="374" r:id="rId17"/>
    <p:sldId id="366" r:id="rId18"/>
    <p:sldId id="368" r:id="rId19"/>
    <p:sldId id="369" r:id="rId20"/>
    <p:sldId id="370" r:id="rId21"/>
    <p:sldId id="381" r:id="rId22"/>
    <p:sldId id="372" r:id="rId23"/>
    <p:sldId id="375" r:id="rId24"/>
    <p:sldId id="373" r:id="rId25"/>
    <p:sldId id="396" r:id="rId26"/>
    <p:sldId id="383" r:id="rId27"/>
    <p:sldId id="384" r:id="rId28"/>
    <p:sldId id="34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>
        <p:scale>
          <a:sx n="60" d="100"/>
          <a:sy n="60" d="100"/>
        </p:scale>
        <p:origin x="-165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7DFFB-0644-4B32-9F54-1FB6EEFF11BD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1405D-70F0-47AA-AA4E-E21CA13CF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5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1405D-70F0-47AA-AA4E-E21CA13CF6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2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7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8F41-D7FA-43EB-B4D5-7B535B9B75F0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3093-4D4C-4CF0-BFDB-4B89011DC815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3108-65EA-451E-8992-A55F31E61C9F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BBDD-35A4-4C20-87FB-90D23E65DFFD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C5F-9A23-4EF8-B275-9981A9AF2FC7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D5AC-A32E-43E1-8FD4-A3CB4C42E7B3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3FB6-641F-484C-92E7-97C93AD6A5B1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E011E-B3BC-42CD-A9DE-F52D44C842A8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EDD0-8217-4235-A7D0-41B992ABEDE0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6A9F-4B42-4FDD-9BF4-C375FEB64DBD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C071-B800-4E9C-8D61-FA9E62E242D9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7493F9-DD74-4BF0-90A9-000495F113EE}" type="datetime1">
              <a:rPr lang="en-US" smtClean="0"/>
              <a:pPr/>
              <a:t>4/7/2025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13959D-F4B5-44B8-835E-77E5C202D9C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11" Type="http://schemas.openxmlformats.org/officeDocument/2006/relationships/image" Target="../media/image20.wmf"/><Relationship Id="rId5" Type="http://schemas.openxmlformats.org/officeDocument/2006/relationships/image" Target="../media/image16.pn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5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slide" Target="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slide" Target="slide12.xml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239000" cy="2819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b="1" dirty="0" err="1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iết</a:t>
            </a:r>
            <a:r>
              <a:rPr lang="en-US" b="1" dirty="0" smtClean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91. XÁC SUẤT CÓ ĐIỀU KIỆN</a:t>
            </a:r>
            <a:endParaRPr lang="en-US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2. (</a:t>
            </a:r>
            <a:r>
              <a:rPr lang="en-US" dirty="0" err="1" smtClean="0"/>
              <a:t>Nhóm</a:t>
            </a:r>
            <a:r>
              <a:rPr lang="en-US" smtClean="0"/>
              <a:t> 3 + 4)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AutoNum type="alphaLcParenR"/>
            </a:pPr>
            <a:r>
              <a:rPr lang="en-US" dirty="0" smtClean="0"/>
              <a:t>	</a:t>
            </a:r>
            <a:r>
              <a:rPr lang="en-US" sz="3200" b="1" dirty="0" err="1">
                <a:cs typeface="Arial" pitchFamily="34" charset="0"/>
              </a:rPr>
              <a:t>Từ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công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thức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tính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P(A | B) </a:t>
            </a:r>
            <a:r>
              <a:rPr lang="en-US" sz="3200" b="1" dirty="0">
                <a:cs typeface="Arial" pitchFamily="34" charset="0"/>
              </a:rPr>
              <a:t>ở </a:t>
            </a:r>
            <a:r>
              <a:rPr lang="en-US" sz="3200" b="1" dirty="0" err="1">
                <a:cs typeface="Arial" pitchFamily="34" charset="0"/>
              </a:rPr>
              <a:t>trên</a:t>
            </a:r>
            <a:r>
              <a:rPr lang="en-US" sz="3200" b="1" dirty="0">
                <a:cs typeface="Arial" pitchFamily="34" charset="0"/>
              </a:rPr>
              <a:t>, </a:t>
            </a:r>
            <a:r>
              <a:rPr lang="en-US" sz="3200" b="1" dirty="0" err="1">
                <a:cs typeface="Arial" pitchFamily="34" charset="0"/>
              </a:rPr>
              <a:t>chứng</a:t>
            </a:r>
            <a:r>
              <a:rPr lang="en-US" sz="3200" b="1" dirty="0">
                <a:cs typeface="Arial" pitchFamily="34" charset="0"/>
              </a:rPr>
              <a:t> minh </a:t>
            </a:r>
            <a:r>
              <a:rPr lang="en-US" sz="3200" b="1" dirty="0" err="1">
                <a:cs typeface="Arial" pitchFamily="34" charset="0"/>
              </a:rPr>
              <a:t>rằng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nếu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và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B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là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hai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biến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cố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độc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lập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với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P(A)</a:t>
            </a:r>
            <a:r>
              <a:rPr lang="en-US" sz="3200" dirty="0">
                <a:cs typeface="Arial" pitchFamily="34" charset="0"/>
              </a:rPr>
              <a:t> &gt; 0, </a:t>
            </a:r>
            <a:r>
              <a:rPr lang="en-US" sz="3200" i="1" dirty="0">
                <a:cs typeface="Arial" pitchFamily="34" charset="0"/>
              </a:rPr>
              <a:t>P(B)</a:t>
            </a:r>
            <a:r>
              <a:rPr lang="en-US" sz="3200" dirty="0">
                <a:cs typeface="Arial" pitchFamily="34" charset="0"/>
              </a:rPr>
              <a:t> &gt; 0 </a:t>
            </a:r>
            <a:r>
              <a:rPr lang="en-US" sz="3200" b="1" dirty="0" err="1">
                <a:cs typeface="Arial" pitchFamily="34" charset="0"/>
              </a:rPr>
              <a:t>thì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P(A | B) = P(A) </a:t>
            </a:r>
            <a:r>
              <a:rPr lang="en-US" sz="3200" b="1" dirty="0" err="1">
                <a:cs typeface="Arial" pitchFamily="34" charset="0"/>
              </a:rPr>
              <a:t>và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P(B | A) = P(B).</a:t>
            </a:r>
          </a:p>
          <a:p>
            <a:pPr marL="457200" indent="-457200" algn="just">
              <a:buAutoNum type="alphaLcParenR"/>
            </a:pPr>
            <a:r>
              <a:rPr lang="en-US" sz="3200" b="1" dirty="0" err="1">
                <a:cs typeface="Arial" pitchFamily="34" charset="0"/>
              </a:rPr>
              <a:t>Từ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định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nghĩa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xác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suất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có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điều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kiện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và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định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nghĩa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về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tính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độc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lập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của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hai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biến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cố</a:t>
            </a:r>
            <a:r>
              <a:rPr lang="en-US" sz="3200" b="1" dirty="0">
                <a:cs typeface="Arial" pitchFamily="34" charset="0"/>
              </a:rPr>
              <a:t>, </a:t>
            </a:r>
            <a:r>
              <a:rPr lang="en-US" sz="3200" b="1" dirty="0" err="1">
                <a:cs typeface="Arial" pitchFamily="34" charset="0"/>
              </a:rPr>
              <a:t>hãy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chứng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tỏ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rằng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nếu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và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B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là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hai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biến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cố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độc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lập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thì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P(A | B) = P(A) </a:t>
            </a:r>
            <a:r>
              <a:rPr lang="en-US" sz="3200" b="1" dirty="0" err="1">
                <a:cs typeface="Arial" pitchFamily="34" charset="0"/>
              </a:rPr>
              <a:t>và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i="1" dirty="0">
                <a:cs typeface="Arial" pitchFamily="34" charset="0"/>
              </a:rPr>
              <a:t>P(B | A) = P(B).</a:t>
            </a:r>
            <a:endParaRPr lang="vi-VN" sz="3200" i="1" dirty="0"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dirty="0" smtClean="0"/>
              <a:t>		.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96200" y="59436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1. (</a:t>
            </a:r>
            <a:r>
              <a:rPr lang="en-US" dirty="0" err="1" smtClean="0"/>
              <a:t>Nhóm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772400" y="5449887"/>
            <a:ext cx="533400" cy="569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r>
              <a:rPr lang="en-US" dirty="0" smtClean="0"/>
              <a:t> </a:t>
            </a:r>
            <a:r>
              <a:rPr lang="en-US" dirty="0" err="1" smtClean="0"/>
              <a:t>đựng</a:t>
            </a:r>
            <a:r>
              <a:rPr lang="en-US" dirty="0" smtClean="0"/>
              <a:t> 20 </a:t>
            </a:r>
            <a:r>
              <a:rPr lang="en-US" dirty="0" err="1" smtClean="0"/>
              <a:t>tấm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hệt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1 </a:t>
            </a:r>
            <a:r>
              <a:rPr lang="en-US" dirty="0" err="1" smtClean="0"/>
              <a:t>đến</a:t>
            </a:r>
            <a:r>
              <a:rPr lang="en-US" dirty="0" smtClean="0"/>
              <a:t> 20.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ngẫu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tấm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.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chẵn</a:t>
            </a:r>
            <a:r>
              <a:rPr lang="en-US" dirty="0" smtClean="0"/>
              <a:t>.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rút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10.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2. (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611335"/>
              </p:ext>
            </p:extLst>
          </p:nvPr>
        </p:nvGraphicFramePr>
        <p:xfrm>
          <a:off x="2133600" y="2332038"/>
          <a:ext cx="543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4" name="Equation" r:id="rId3" imgW="5435280" imgH="380880" progId="Equation.DSMT4">
                  <p:embed/>
                </p:oleObj>
              </mc:Choice>
              <mc:Fallback>
                <p:oleObj name="Equation" r:id="rId3" imgW="5435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332038"/>
                        <a:ext cx="5435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477730"/>
              </p:ext>
            </p:extLst>
          </p:nvPr>
        </p:nvGraphicFramePr>
        <p:xfrm>
          <a:off x="2895600" y="2971800"/>
          <a:ext cx="1206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5" name="Equation" r:id="rId5" imgW="1206360" imgH="444240" progId="Equation.DSMT4">
                  <p:embed/>
                </p:oleObj>
              </mc:Choice>
              <mc:Fallback>
                <p:oleObj name="Equation" r:id="rId5" imgW="1206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971800"/>
                        <a:ext cx="1206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7848600" y="5715000"/>
            <a:ext cx="304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E343265-7CAA-4E62-9591-527E2CAA2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086" y="5977759"/>
            <a:ext cx="1596805" cy="10729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9F06425-1A6C-4E6E-93BE-115ECFAD4A5C}"/>
              </a:ext>
            </a:extLst>
          </p:cNvPr>
          <p:cNvGrpSpPr/>
          <p:nvPr/>
        </p:nvGrpSpPr>
        <p:grpSpPr>
          <a:xfrm>
            <a:off x="520728" y="2131913"/>
            <a:ext cx="8553811" cy="1904083"/>
            <a:chOff x="541770" y="2429436"/>
            <a:chExt cx="8553811" cy="1428062"/>
          </a:xfrm>
        </p:grpSpPr>
        <p:sp>
          <p:nvSpPr>
            <p:cNvPr id="57" name="Rounded Rectangle 34">
              <a:extLst>
                <a:ext uri="{FF2B5EF4-FFF2-40B4-BE49-F238E27FC236}">
                  <a16:creationId xmlns="" xmlns:a16="http://schemas.microsoft.com/office/drawing/2014/main" id="{C3524E54-A9FF-4AAD-818B-C901F7F8ACE3}"/>
                </a:ext>
              </a:extLst>
            </p:cNvPr>
            <p:cNvSpPr/>
            <p:nvPr/>
          </p:nvSpPr>
          <p:spPr>
            <a:xfrm>
              <a:off x="541770" y="2467976"/>
              <a:ext cx="8553811" cy="1389522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1DD7AA48-2D6E-4A0F-B2C5-8D9DD37F2843}"/>
                </a:ext>
              </a:extLst>
            </p:cNvPr>
            <p:cNvGrpSpPr/>
            <p:nvPr/>
          </p:nvGrpSpPr>
          <p:grpSpPr>
            <a:xfrm>
              <a:off x="2140256" y="3167851"/>
              <a:ext cx="619008" cy="412960"/>
              <a:chOff x="1865373" y="825986"/>
              <a:chExt cx="619008" cy="412960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="" xmlns:a16="http://schemas.microsoft.com/office/drawing/2014/main" id="{BF1BD8FD-8AFC-44FF-B24A-D2D2736E8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5373" y="825986"/>
                <a:ext cx="397318" cy="412960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1FB76BC6-77FF-42D6-A223-858941AB913B}"/>
                  </a:ext>
                </a:extLst>
              </p:cNvPr>
              <p:cNvSpPr txBox="1"/>
              <p:nvPr/>
            </p:nvSpPr>
            <p:spPr>
              <a:xfrm>
                <a:off x="2179489" y="868999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 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79C01300-8DF8-47DE-9A98-3F942D254167}"/>
                </a:ext>
              </a:extLst>
            </p:cNvPr>
            <p:cNvGrpSpPr/>
            <p:nvPr/>
          </p:nvGrpSpPr>
          <p:grpSpPr>
            <a:xfrm>
              <a:off x="3763501" y="3183493"/>
              <a:ext cx="625351" cy="397318"/>
              <a:chOff x="3488618" y="841628"/>
              <a:chExt cx="625351" cy="397318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="" xmlns:a16="http://schemas.microsoft.com/office/drawing/2014/main" id="{FD6B4489-B4DE-45B4-896E-05182E9D3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8618" y="841628"/>
                <a:ext cx="397318" cy="397318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04CB2BCE-E14F-4B93-980C-4DF0F9392453}"/>
                  </a:ext>
                </a:extLst>
              </p:cNvPr>
              <p:cNvSpPr txBox="1"/>
              <p:nvPr/>
            </p:nvSpPr>
            <p:spPr>
              <a:xfrm>
                <a:off x="3809077" y="847800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7BF853F1-613B-49C4-B415-9C51A38B3D7C}"/>
                </a:ext>
              </a:extLst>
            </p:cNvPr>
            <p:cNvGrpSpPr/>
            <p:nvPr/>
          </p:nvGrpSpPr>
          <p:grpSpPr>
            <a:xfrm>
              <a:off x="5612901" y="3200087"/>
              <a:ext cx="622746" cy="417252"/>
              <a:chOff x="5338018" y="858222"/>
              <a:chExt cx="622746" cy="417252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="" xmlns:a16="http://schemas.microsoft.com/office/drawing/2014/main" id="{EEC89D9E-C842-4FAC-8B99-541E29DE3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8018" y="881286"/>
                <a:ext cx="397318" cy="394188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C0A73C1E-80BC-431E-8479-66FC1B47E4D8}"/>
                  </a:ext>
                </a:extLst>
              </p:cNvPr>
              <p:cNvSpPr txBox="1"/>
              <p:nvPr/>
            </p:nvSpPr>
            <p:spPr>
              <a:xfrm>
                <a:off x="5655872" y="858222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824278ED-E628-4AF8-8B32-E51D9A2D6645}"/>
                </a:ext>
              </a:extLst>
            </p:cNvPr>
            <p:cNvGrpSpPr/>
            <p:nvPr/>
          </p:nvGrpSpPr>
          <p:grpSpPr>
            <a:xfrm>
              <a:off x="7354851" y="3222210"/>
              <a:ext cx="622546" cy="407935"/>
              <a:chOff x="7079968" y="880345"/>
              <a:chExt cx="622546" cy="40793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="" xmlns:a16="http://schemas.microsoft.com/office/drawing/2014/main" id="{EEE8BBB8-B390-413B-BC9E-7E1C6D264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9968" y="900348"/>
                <a:ext cx="397318" cy="387932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6D716984-EC53-48DB-9C31-FA7E097560D1}"/>
                  </a:ext>
                </a:extLst>
              </p:cNvPr>
              <p:cNvSpPr txBox="1"/>
              <p:nvPr/>
            </p:nvSpPr>
            <p:spPr>
              <a:xfrm>
                <a:off x="7397622" y="880345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 </a:t>
                </a:r>
              </a:p>
            </p:txBody>
          </p:sp>
        </p:grpSp>
        <p:graphicFrame>
          <p:nvGraphicFramePr>
            <p:cNvPr id="69" name="Object 68">
              <a:extLst>
                <a:ext uri="{FF2B5EF4-FFF2-40B4-BE49-F238E27FC236}">
                  <a16:creationId xmlns="" xmlns:a16="http://schemas.microsoft.com/office/drawing/2014/main" id="{ED7311A3-1D9E-489E-9F3E-6B7F61048C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0915950"/>
                </p:ext>
              </p:extLst>
            </p:nvPr>
          </p:nvGraphicFramePr>
          <p:xfrm>
            <a:off x="2664230" y="3104595"/>
            <a:ext cx="320675" cy="664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90" name="Equation" r:id="rId9" imgW="190440" imgH="393480" progId="Equation.DSMT4">
                    <p:embed/>
                  </p:oleObj>
                </mc:Choice>
                <mc:Fallback>
                  <p:oleObj name="Equation" r:id="rId9" imgW="1904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64230" y="3104595"/>
                          <a:ext cx="320675" cy="6643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9">
              <a:extLst>
                <a:ext uri="{FF2B5EF4-FFF2-40B4-BE49-F238E27FC236}">
                  <a16:creationId xmlns="" xmlns:a16="http://schemas.microsoft.com/office/drawing/2014/main" id="{A1F283F6-ADEB-46A1-9F6D-C36F45A6D5F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3027422"/>
                </p:ext>
              </p:extLst>
            </p:nvPr>
          </p:nvGraphicFramePr>
          <p:xfrm>
            <a:off x="4372380" y="3080782"/>
            <a:ext cx="239712" cy="667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91" name="Equation" r:id="rId11" imgW="139680" imgH="393480" progId="Equation.DSMT4">
                    <p:embed/>
                  </p:oleObj>
                </mc:Choice>
                <mc:Fallback>
                  <p:oleObj name="Equation" r:id="rId11" imgW="1396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372380" y="3080782"/>
                          <a:ext cx="239712" cy="6679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>
              <a:extLst>
                <a:ext uri="{FF2B5EF4-FFF2-40B4-BE49-F238E27FC236}">
                  <a16:creationId xmlns="" xmlns:a16="http://schemas.microsoft.com/office/drawing/2014/main" id="{F7934C85-F05A-4E7D-AD0E-6477ED0433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5754989"/>
                </p:ext>
              </p:extLst>
            </p:nvPr>
          </p:nvGraphicFramePr>
          <p:xfrm>
            <a:off x="6123392" y="3099832"/>
            <a:ext cx="328613" cy="679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92" name="Equation" r:id="rId13" imgW="190440" imgH="393480" progId="Equation.DSMT4">
                    <p:embed/>
                  </p:oleObj>
                </mc:Choice>
                <mc:Fallback>
                  <p:oleObj name="Equation" r:id="rId13" imgW="1904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123392" y="3099832"/>
                          <a:ext cx="328613" cy="6798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>
              <a:extLst>
                <a:ext uri="{FF2B5EF4-FFF2-40B4-BE49-F238E27FC236}">
                  <a16:creationId xmlns="" xmlns:a16="http://schemas.microsoft.com/office/drawing/2014/main" id="{2B65A4DA-8E8F-455D-9964-0E9FC92DFA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882543"/>
                </p:ext>
              </p:extLst>
            </p:nvPr>
          </p:nvGraphicFramePr>
          <p:xfrm>
            <a:off x="7872817" y="3139123"/>
            <a:ext cx="307975" cy="629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93" name="Equation" r:id="rId15" imgW="190440" imgH="393480" progId="Equation.DSMT4">
                    <p:embed/>
                  </p:oleObj>
                </mc:Choice>
                <mc:Fallback>
                  <p:oleObj name="Equation" r:id="rId15" imgW="1904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7872817" y="3139123"/>
                          <a:ext cx="307975" cy="6298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9F2670A9-6157-4AD8-A7FA-02DF26316CDA}"/>
                </a:ext>
              </a:extLst>
            </p:cNvPr>
            <p:cNvSpPr/>
            <p:nvPr/>
          </p:nvSpPr>
          <p:spPr>
            <a:xfrm>
              <a:off x="1431646" y="2429436"/>
              <a:ext cx="7294113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endParaRPr lang="en-US" sz="2000" b="1" dirty="0"/>
            </a:p>
          </p:txBody>
        </p:sp>
      </p:grpSp>
      <p:sp>
        <p:nvSpPr>
          <p:cNvPr id="87" name="Rectangle: Rounded Corners 10">
            <a:extLst>
              <a:ext uri="{FF2B5EF4-FFF2-40B4-BE49-F238E27FC236}">
                <a16:creationId xmlns="" xmlns:a16="http://schemas.microsoft.com/office/drawing/2014/main" id="{D2166C61-4103-4951-9A34-69C56F0376D1}"/>
              </a:ext>
            </a:extLst>
          </p:cNvPr>
          <p:cNvSpPr/>
          <p:nvPr/>
        </p:nvSpPr>
        <p:spPr>
          <a:xfrm>
            <a:off x="7234025" y="3097595"/>
            <a:ext cx="1092142" cy="830115"/>
          </a:xfrm>
          <a:prstGeom prst="roundRect">
            <a:avLst>
              <a:gd name="adj" fmla="val 8272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33BA962B-48C4-4EBD-8A22-E02B8C32BFC0}"/>
              </a:ext>
            </a:extLst>
          </p:cNvPr>
          <p:cNvGrpSpPr/>
          <p:nvPr/>
        </p:nvGrpSpPr>
        <p:grpSpPr>
          <a:xfrm>
            <a:off x="203593" y="153627"/>
            <a:ext cx="8854660" cy="1889675"/>
            <a:chOff x="203593" y="115220"/>
            <a:chExt cx="8854660" cy="1417256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4854956D-D7D5-479D-8655-0068543F19B7}"/>
                </a:ext>
              </a:extLst>
            </p:cNvPr>
            <p:cNvSpPr/>
            <p:nvPr/>
          </p:nvSpPr>
          <p:spPr>
            <a:xfrm>
              <a:off x="407642" y="170565"/>
              <a:ext cx="8442444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chất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suất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tổng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xuất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hai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7.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rằng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ít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con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  </a:t>
              </a:r>
              <a:r>
                <a:rPr lang="en-US" sz="2800" dirty="0" err="1" smtClean="0"/>
                <a:t>xuất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smtClean="0"/>
                <a:t>5 </a:t>
              </a:r>
              <a:r>
                <a:rPr lang="en-US" sz="2800" dirty="0" err="1" smtClean="0"/>
                <a:t>chấm</a:t>
              </a:r>
              <a:endParaRPr lang="en-US" sz="2800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1627385D-FD3D-447E-87B8-EB328B872DE4}"/>
                </a:ext>
              </a:extLst>
            </p:cNvPr>
            <p:cNvSpPr/>
            <p:nvPr/>
          </p:nvSpPr>
          <p:spPr>
            <a:xfrm>
              <a:off x="203593" y="115220"/>
              <a:ext cx="8854660" cy="1416044"/>
            </a:xfrm>
            <a:prstGeom prst="roundRect">
              <a:avLst>
                <a:gd name="adj" fmla="val 9058"/>
              </a:avLst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30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6580EBC-6D9E-4631-9C88-FE0B64708398}"/>
              </a:ext>
            </a:extLst>
          </p:cNvPr>
          <p:cNvGrpSpPr/>
          <p:nvPr/>
        </p:nvGrpSpPr>
        <p:grpSpPr>
          <a:xfrm>
            <a:off x="80179" y="3225440"/>
            <a:ext cx="8754390" cy="2128483"/>
            <a:chOff x="19890" y="-5150"/>
            <a:chExt cx="9047784" cy="1596362"/>
          </a:xfrm>
        </p:grpSpPr>
        <p:sp>
          <p:nvSpPr>
            <p:cNvPr id="62" name="Rectangle 5"/>
            <p:cNvSpPr>
              <a:spLocks noChangeArrowheads="1"/>
            </p:cNvSpPr>
            <p:nvPr/>
          </p:nvSpPr>
          <p:spPr bwMode="auto">
            <a:xfrm>
              <a:off x="19890" y="-5150"/>
              <a:ext cx="18473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08251" y="215688"/>
              <a:ext cx="8559423" cy="1375524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0">
                  <a:srgbClr val="FFE5D8">
                    <a:shade val="30000"/>
                    <a:satMod val="115000"/>
                  </a:srgbClr>
                </a:gs>
                <a:gs pos="31000">
                  <a:srgbClr val="FFE5D8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3437" y="452872"/>
              <a:ext cx="184731" cy="6232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endPara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12790131-65D1-440E-9652-A10F00862DC9}"/>
                </a:ext>
              </a:extLst>
            </p:cNvPr>
            <p:cNvGrpSpPr/>
            <p:nvPr/>
          </p:nvGrpSpPr>
          <p:grpSpPr>
            <a:xfrm>
              <a:off x="2074790" y="689150"/>
              <a:ext cx="619008" cy="412960"/>
              <a:chOff x="1865373" y="825986"/>
              <a:chExt cx="619008" cy="412960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="" xmlns:a16="http://schemas.microsoft.com/office/drawing/2014/main" id="{8BADC2E9-5734-4903-A081-5BC80E7AD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5373" y="825986"/>
                <a:ext cx="397318" cy="412960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78A0209F-CF6B-421D-B3A0-F0D909D99847}"/>
                  </a:ext>
                </a:extLst>
              </p:cNvPr>
              <p:cNvSpPr txBox="1"/>
              <p:nvPr/>
            </p:nvSpPr>
            <p:spPr>
              <a:xfrm>
                <a:off x="2179489" y="868999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 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66562FD4-A721-42B1-B63F-578C4FC441D8}"/>
                </a:ext>
              </a:extLst>
            </p:cNvPr>
            <p:cNvGrpSpPr/>
            <p:nvPr/>
          </p:nvGrpSpPr>
          <p:grpSpPr>
            <a:xfrm>
              <a:off x="3698035" y="704792"/>
              <a:ext cx="625351" cy="397318"/>
              <a:chOff x="3488618" y="841628"/>
              <a:chExt cx="625351" cy="397318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="" xmlns:a16="http://schemas.microsoft.com/office/drawing/2014/main" id="{6B657E85-0711-447B-B6DB-2B154582A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8618" y="841628"/>
                <a:ext cx="397318" cy="397318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C838F341-915C-4121-8FD3-1C65280CBC28}"/>
                  </a:ext>
                </a:extLst>
              </p:cNvPr>
              <p:cNvSpPr txBox="1"/>
              <p:nvPr/>
            </p:nvSpPr>
            <p:spPr>
              <a:xfrm>
                <a:off x="3809077" y="847800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031A42FC-FA00-4556-B51E-B9B3D21A2EE6}"/>
                </a:ext>
              </a:extLst>
            </p:cNvPr>
            <p:cNvGrpSpPr/>
            <p:nvPr/>
          </p:nvGrpSpPr>
          <p:grpSpPr>
            <a:xfrm>
              <a:off x="5547435" y="721386"/>
              <a:ext cx="622746" cy="417252"/>
              <a:chOff x="5338018" y="858222"/>
              <a:chExt cx="622746" cy="417252"/>
            </a:xfrm>
          </p:grpSpPr>
          <p:pic>
            <p:nvPicPr>
              <p:cNvPr id="95" name="Picture 94">
                <a:extLst>
                  <a:ext uri="{FF2B5EF4-FFF2-40B4-BE49-F238E27FC236}">
                    <a16:creationId xmlns="" xmlns:a16="http://schemas.microsoft.com/office/drawing/2014/main" id="{310EF815-E39B-493F-9F06-D743CEF64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38018" y="881286"/>
                <a:ext cx="397318" cy="394188"/>
              </a:xfrm>
              <a:prstGeom prst="rect">
                <a:avLst/>
              </a:prstGeom>
            </p:spPr>
          </p:pic>
          <p:sp>
            <p:nvSpPr>
              <p:cNvPr id="99" name="TextBox 98">
                <a:extLst>
                  <a:ext uri="{FF2B5EF4-FFF2-40B4-BE49-F238E27FC236}">
                    <a16:creationId xmlns="" xmlns:a16="http://schemas.microsoft.com/office/drawing/2014/main" id="{70593E2A-0B94-40FE-BC70-06B464A3E9A4}"/>
                  </a:ext>
                </a:extLst>
              </p:cNvPr>
              <p:cNvSpPr txBox="1"/>
              <p:nvPr/>
            </p:nvSpPr>
            <p:spPr>
              <a:xfrm>
                <a:off x="5655872" y="858222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 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99DE5151-1772-4345-8E09-EBC067C7CE26}"/>
                </a:ext>
              </a:extLst>
            </p:cNvPr>
            <p:cNvGrpSpPr/>
            <p:nvPr/>
          </p:nvGrpSpPr>
          <p:grpSpPr>
            <a:xfrm>
              <a:off x="7289385" y="743509"/>
              <a:ext cx="622546" cy="407935"/>
              <a:chOff x="7079968" y="880345"/>
              <a:chExt cx="622546" cy="407935"/>
            </a:xfrm>
          </p:grpSpPr>
          <p:pic>
            <p:nvPicPr>
              <p:cNvPr id="104" name="Picture 103">
                <a:extLst>
                  <a:ext uri="{FF2B5EF4-FFF2-40B4-BE49-F238E27FC236}">
                    <a16:creationId xmlns="" xmlns:a16="http://schemas.microsoft.com/office/drawing/2014/main" id="{C0CDC5C1-AEBE-4EC4-94CF-F9DC1B556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9968" y="900348"/>
                <a:ext cx="397318" cy="387932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FDE8034F-268A-4DB1-8C57-5CB3F3A3DFE6}"/>
                  </a:ext>
                </a:extLst>
              </p:cNvPr>
              <p:cNvSpPr txBox="1"/>
              <p:nvPr/>
            </p:nvSpPr>
            <p:spPr>
              <a:xfrm>
                <a:off x="7397622" y="880345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. </a:t>
                </a:r>
              </a:p>
            </p:txBody>
          </p:sp>
        </p:grpSp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7468643"/>
                </p:ext>
              </p:extLst>
            </p:nvPr>
          </p:nvGraphicFramePr>
          <p:xfrm>
            <a:off x="2628849" y="625564"/>
            <a:ext cx="257175" cy="664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4" name="Equation" r:id="rId8" imgW="152280" imgH="393480" progId="Equation.DSMT4">
                    <p:embed/>
                  </p:oleObj>
                </mc:Choice>
                <mc:Fallback>
                  <p:oleObj name="Equation" r:id="rId8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28849" y="625564"/>
                          <a:ext cx="257175" cy="6643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7930931"/>
                </p:ext>
              </p:extLst>
            </p:nvPr>
          </p:nvGraphicFramePr>
          <p:xfrm>
            <a:off x="4205237" y="623183"/>
            <a:ext cx="392112" cy="669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5" name="Equation" r:id="rId10" imgW="228600" imgH="393480" progId="Equation.DSMT4">
                    <p:embed/>
                  </p:oleObj>
                </mc:Choice>
                <mc:Fallback>
                  <p:oleObj name="Equation" r:id="rId10" imgW="2286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205237" y="623183"/>
                          <a:ext cx="392112" cy="6691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1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0826206"/>
                </p:ext>
              </p:extLst>
            </p:nvPr>
          </p:nvGraphicFramePr>
          <p:xfrm>
            <a:off x="5964187" y="621992"/>
            <a:ext cx="374650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6" name="Equation" r:id="rId12" imgW="215640" imgH="393480" progId="Equation.DSMT4">
                    <p:embed/>
                  </p:oleObj>
                </mc:Choice>
                <mc:Fallback>
                  <p:oleObj name="Equation" r:id="rId12" imgW="2156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964187" y="621992"/>
                          <a:ext cx="374650" cy="6810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1866644"/>
                </p:ext>
              </p:extLst>
            </p:nvPr>
          </p:nvGraphicFramePr>
          <p:xfrm>
            <a:off x="7780287" y="660092"/>
            <a:ext cx="242887" cy="629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7" name="Equation" r:id="rId14" imgW="152280" imgH="393480" progId="Equation.DSMT4">
                    <p:embed/>
                  </p:oleObj>
                </mc:Choice>
                <mc:Fallback>
                  <p:oleObj name="Equation" r:id="rId14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780287" y="660092"/>
                          <a:ext cx="242887" cy="6298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E343265-7CAA-4E62-9591-527E2CAA25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57299" y="5853208"/>
            <a:ext cx="1531339" cy="107298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B0887F3-4FE3-4D85-93E2-B4FDED75F4FA}"/>
              </a:ext>
            </a:extLst>
          </p:cNvPr>
          <p:cNvGrpSpPr/>
          <p:nvPr/>
        </p:nvGrpSpPr>
        <p:grpSpPr>
          <a:xfrm>
            <a:off x="169549" y="153627"/>
            <a:ext cx="8888704" cy="2751450"/>
            <a:chOff x="169549" y="115220"/>
            <a:chExt cx="8888704" cy="2063587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A07D6097-6E74-4859-9F2A-340A4181EAE5}"/>
                </a:ext>
              </a:extLst>
            </p:cNvPr>
            <p:cNvSpPr/>
            <p:nvPr/>
          </p:nvSpPr>
          <p:spPr>
            <a:xfrm>
              <a:off x="407642" y="170565"/>
              <a:ext cx="8442444" cy="2008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800" dirty="0" err="1" smtClean="0"/>
                <a:t>Lớp</a:t>
              </a:r>
              <a:r>
                <a:rPr lang="en-US" sz="2800" dirty="0" smtClean="0"/>
                <a:t> 12 A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45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sinh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gồm</a:t>
              </a:r>
              <a:r>
                <a:rPr lang="en-US" sz="2800" dirty="0" smtClean="0"/>
                <a:t> 25 </a:t>
              </a:r>
              <a:r>
                <a:rPr lang="en-US" sz="2800" dirty="0" err="1" smtClean="0"/>
                <a:t>nam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20 </a:t>
              </a:r>
              <a:r>
                <a:rPr lang="en-US" sz="2800" dirty="0" err="1" smtClean="0"/>
                <a:t>nữ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giữa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kì</a:t>
              </a:r>
              <a:r>
                <a:rPr lang="en-US" sz="2800" dirty="0" smtClean="0"/>
                <a:t> 2 </a:t>
              </a:r>
              <a:r>
                <a:rPr lang="en-US" sz="2800" dirty="0" err="1" smtClean="0"/>
                <a:t>môn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sinh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tốt</a:t>
              </a:r>
              <a:r>
                <a:rPr lang="en-US" sz="2800" dirty="0" smtClean="0"/>
                <a:t> 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8 </a:t>
              </a:r>
              <a:r>
                <a:rPr lang="en-US" sz="2800" dirty="0" err="1" smtClean="0"/>
                <a:t>nam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7 </a:t>
              </a:r>
              <a:r>
                <a:rPr lang="en-US" sz="2800" dirty="0" err="1" smtClean="0"/>
                <a:t>nữ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Gọi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ngẫu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sinh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suất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gọi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sinh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môn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Toán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sinh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nữ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16784593-6819-4F8C-9C02-04F23D9F33C1}"/>
                </a:ext>
              </a:extLst>
            </p:cNvPr>
            <p:cNvSpPr/>
            <p:nvPr/>
          </p:nvSpPr>
          <p:spPr>
            <a:xfrm>
              <a:off x="169549" y="115220"/>
              <a:ext cx="8888704" cy="2063587"/>
            </a:xfrm>
            <a:prstGeom prst="roundRect">
              <a:avLst>
                <a:gd name="adj" fmla="val 9058"/>
              </a:avLst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: Rounded Corners 10">
            <a:extLst>
              <a:ext uri="{FF2B5EF4-FFF2-40B4-BE49-F238E27FC236}">
                <a16:creationId xmlns="" xmlns:a16="http://schemas.microsoft.com/office/drawing/2014/main" id="{F800DE48-1E66-412F-89A0-7F26C9AB25AF}"/>
              </a:ext>
            </a:extLst>
          </p:cNvPr>
          <p:cNvSpPr/>
          <p:nvPr/>
        </p:nvSpPr>
        <p:spPr>
          <a:xfrm>
            <a:off x="3544657" y="3963052"/>
            <a:ext cx="1398935" cy="947709"/>
          </a:xfrm>
          <a:prstGeom prst="roundRect">
            <a:avLst>
              <a:gd name="adj" fmla="val 8272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(</a:t>
            </a:r>
            <a:r>
              <a:rPr lang="en-US" dirty="0" err="1" smtClean="0"/>
              <a:t>Đề</a:t>
            </a:r>
            <a:r>
              <a:rPr lang="en-US" dirty="0" smtClean="0"/>
              <a:t> minh </a:t>
            </a:r>
            <a:r>
              <a:rPr lang="en-US" dirty="0" err="1" smtClean="0"/>
              <a:t>họa</a:t>
            </a:r>
            <a:r>
              <a:rPr lang="en-US" dirty="0" smtClean="0"/>
              <a:t> 2025,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6939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, </a:t>
            </a:r>
            <a:r>
              <a:rPr lang="en-US" dirty="0" err="1" smtClean="0"/>
              <a:t>người</a:t>
            </a:r>
            <a:r>
              <a:rPr lang="en-US" dirty="0" smtClean="0"/>
              <a:t> ta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phỏng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ngẫu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200 </a:t>
            </a:r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.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r>
              <a:rPr lang="en-US" dirty="0" err="1" smtClean="0"/>
              <a:t>kê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 </a:t>
            </a:r>
            <a:r>
              <a:rPr lang="en-US" dirty="0" err="1" smtClean="0"/>
              <a:t>có</a:t>
            </a:r>
            <a:r>
              <a:rPr lang="en-US" dirty="0" smtClean="0"/>
              <a:t> 105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“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mua</a:t>
            </a:r>
            <a:r>
              <a:rPr lang="en-US" dirty="0" smtClean="0"/>
              <a:t>”; </a:t>
            </a:r>
            <a:r>
              <a:rPr lang="en-US" dirty="0" err="1" smtClean="0"/>
              <a:t>có</a:t>
            </a:r>
            <a:r>
              <a:rPr lang="en-US" dirty="0" smtClean="0"/>
              <a:t> 95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“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mua</a:t>
            </a:r>
            <a:r>
              <a:rPr lang="en-US" dirty="0" smtClean="0"/>
              <a:t>”.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tỉ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khách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mua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“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mua</a:t>
            </a:r>
            <a:r>
              <a:rPr lang="en-US" dirty="0" smtClean="0"/>
              <a:t>” </a:t>
            </a:r>
            <a:r>
              <a:rPr lang="en-US" dirty="0" err="1" smtClean="0"/>
              <a:t>và</a:t>
            </a:r>
            <a:r>
              <a:rPr lang="en-US" dirty="0" smtClean="0"/>
              <a:t> “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mua</a:t>
            </a:r>
            <a:r>
              <a:rPr lang="en-US" dirty="0" smtClean="0"/>
              <a:t>”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70% </a:t>
            </a:r>
            <a:r>
              <a:rPr lang="en-US" dirty="0" err="1" smtClean="0"/>
              <a:t>và</a:t>
            </a:r>
            <a:r>
              <a:rPr lang="en-US" dirty="0" smtClean="0"/>
              <a:t> 30%. </a:t>
            </a:r>
          </a:p>
          <a:p>
            <a:pPr>
              <a:buNone/>
            </a:pPr>
            <a:r>
              <a:rPr lang="en-US" dirty="0" err="1" smtClean="0"/>
              <a:t>Gọi</a:t>
            </a:r>
            <a:r>
              <a:rPr lang="en-US" dirty="0" smtClean="0"/>
              <a:t> A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“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phỏng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mua</a:t>
            </a:r>
            <a:r>
              <a:rPr lang="en-US" dirty="0" smtClean="0"/>
              <a:t>”. </a:t>
            </a:r>
            <a:r>
              <a:rPr lang="en-US" dirty="0" err="1" smtClean="0"/>
              <a:t>Gọi</a:t>
            </a:r>
            <a:r>
              <a:rPr lang="en-US" dirty="0" smtClean="0"/>
              <a:t> B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“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phỏng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mua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”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63721"/>
              </p:ext>
            </p:extLst>
          </p:nvPr>
        </p:nvGraphicFramePr>
        <p:xfrm>
          <a:off x="3048000" y="5334000"/>
          <a:ext cx="2895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7" name="Equation" r:id="rId3" imgW="2895480" imgH="787320" progId="Equation.DSMT4">
                  <p:embed/>
                </p:oleObj>
              </mc:Choice>
              <mc:Fallback>
                <p:oleObj name="Equation" r:id="rId3" imgW="28954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0" y="5334000"/>
                        <a:ext cx="2895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31868"/>
              </p:ext>
            </p:extLst>
          </p:nvPr>
        </p:nvGraphicFramePr>
        <p:xfrm>
          <a:off x="4648200" y="6172200"/>
          <a:ext cx="1778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48" name="Equation" r:id="rId5" imgW="1777680" imgH="444240" progId="Equation.DSMT4">
                  <p:embed/>
                </p:oleObj>
              </mc:Choice>
              <mc:Fallback>
                <p:oleObj name="Equation" r:id="rId5" imgW="1777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200" y="6172200"/>
                        <a:ext cx="1778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>
            <a:hlinkClick r:id="rId7" action="ppaction://hlinksldjump"/>
          </p:cNvPr>
          <p:cNvSpPr/>
          <p:nvPr/>
        </p:nvSpPr>
        <p:spPr>
          <a:xfrm>
            <a:off x="8077200" y="60960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. (</a:t>
            </a:r>
            <a:r>
              <a:rPr lang="en-US" dirty="0" err="1" smtClean="0"/>
              <a:t>Đề</a:t>
            </a:r>
            <a:r>
              <a:rPr lang="en-US" dirty="0" smtClean="0"/>
              <a:t> minh </a:t>
            </a:r>
            <a:r>
              <a:rPr lang="en-US" dirty="0" err="1" smtClean="0"/>
              <a:t>họa</a:t>
            </a:r>
            <a:r>
              <a:rPr lang="en-US" dirty="0" smtClean="0"/>
              <a:t> 2025,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, </a:t>
            </a:r>
            <a:r>
              <a:rPr lang="en-US" dirty="0" err="1" smtClean="0"/>
              <a:t>hộp</a:t>
            </a:r>
            <a:r>
              <a:rPr lang="en-US" dirty="0" smtClean="0"/>
              <a:t> I </a:t>
            </a:r>
            <a:r>
              <a:rPr lang="en-US" dirty="0" err="1" smtClean="0"/>
              <a:t>có</a:t>
            </a:r>
            <a:r>
              <a:rPr lang="en-US" dirty="0" smtClean="0"/>
              <a:t> 6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4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r>
              <a:rPr lang="en-US" dirty="0" smtClean="0"/>
              <a:t>, </a:t>
            </a:r>
            <a:r>
              <a:rPr lang="en-US" dirty="0" err="1" smtClean="0"/>
              <a:t>hộp</a:t>
            </a:r>
            <a:r>
              <a:rPr lang="en-US" dirty="0" smtClean="0"/>
              <a:t> II </a:t>
            </a:r>
            <a:r>
              <a:rPr lang="en-US" dirty="0" err="1" smtClean="0"/>
              <a:t>có</a:t>
            </a:r>
            <a:r>
              <a:rPr lang="en-US" dirty="0" smtClean="0"/>
              <a:t> 7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3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.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ngẫu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II.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II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 sang,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(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trăm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772400" y="56388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1.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id="{62D314BC-52EF-CC32-FCB8-1C860B9B2CF0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229600" cy="203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vi-VN" dirty="0">
                    <a:cs typeface="Arial" pitchFamily="34" charset="0"/>
                  </a:rPr>
                  <a:t>Nếu B xảy ra tức là Bình lấy được viên b</a:t>
                </a:r>
                <a:r>
                  <a:rPr lang="en-US" dirty="0">
                    <a:cs typeface="Arial" pitchFamily="34" charset="0"/>
                  </a:rPr>
                  <a:t>i</a:t>
                </a:r>
                <a:r>
                  <a:rPr lang="vi-VN" dirty="0">
                    <a:cs typeface="Arial" pitchFamily="34" charset="0"/>
                  </a:rPr>
                  <a:t> trắng. </a:t>
                </a:r>
                <a:r>
                  <a:rPr lang="en-US" dirty="0">
                    <a:cs typeface="Arial" pitchFamily="34" charset="0"/>
                  </a:rPr>
                  <a:t>T</a:t>
                </a:r>
                <a:r>
                  <a:rPr lang="vi-VN" dirty="0">
                    <a:cs typeface="Arial" pitchFamily="34" charset="0"/>
                  </a:rPr>
                  <a:t>rong hộp còn 19 viên bi trắng và 10 viên</a:t>
                </a:r>
                <a:r>
                  <a:rPr lang="en-US" dirty="0">
                    <a:cs typeface="Arial" pitchFamily="34" charset="0"/>
                  </a:rPr>
                  <a:t> bi</a:t>
                </a:r>
                <a:r>
                  <a:rPr lang="vi-VN" dirty="0">
                    <a:cs typeface="Arial" pitchFamily="34" charset="0"/>
                  </a:rPr>
                  <a:t> </a:t>
                </a:r>
                <a:r>
                  <a:rPr lang="vi-VN" dirty="0" smtClean="0">
                    <a:cs typeface="Arial" pitchFamily="34" charset="0"/>
                  </a:rPr>
                  <a:t>đen</a:t>
                </a:r>
                <a:endParaRPr lang="en-US" b="1" dirty="0" smtClean="0">
                  <a:latin typeface="+mj-lt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cs typeface="Arial" pitchFamily="34" charset="0"/>
                  </a:rPr>
                  <a:t>              </a:t>
                </a:r>
                <a:r>
                  <a:rPr lang="vi-VN" dirty="0" smtClean="0">
                    <a:cs typeface="Arial" pitchFamily="34" charset="0"/>
                  </a:rPr>
                  <a:t>Vậy </a:t>
                </a:r>
                <a:r>
                  <a:rPr lang="vi-VN" i="1" dirty="0">
                    <a:cs typeface="Arial" pitchFamily="34" charset="0"/>
                  </a:rPr>
                  <a:t>P</a:t>
                </a:r>
                <a:r>
                  <a:rPr lang="vi-VN" dirty="0">
                    <a:cs typeface="Arial" pitchFamily="34" charset="0"/>
                  </a:rPr>
                  <a:t>(</a:t>
                </a:r>
                <a:r>
                  <a:rPr lang="vi-VN" i="1" dirty="0">
                    <a:cs typeface="Arial" pitchFamily="34" charset="0"/>
                  </a:rPr>
                  <a:t>A </a:t>
                </a:r>
                <a:r>
                  <a:rPr lang="vi-VN" dirty="0">
                    <a:cs typeface="Arial" pitchFamily="34" charset="0"/>
                  </a:rPr>
                  <a:t>| </a:t>
                </a:r>
                <a:r>
                  <a:rPr lang="vi-VN" i="1" dirty="0">
                    <a:cs typeface="Arial" pitchFamily="34" charset="0"/>
                  </a:rPr>
                  <a:t>B</a:t>
                </a:r>
                <a:r>
                  <a:rPr lang="vi-VN" dirty="0">
                    <a:cs typeface="Arial" pitchFamily="34" charset="0"/>
                  </a:rPr>
                  <a:t>) =</a:t>
                </a:r>
                <a:r>
                  <a:rPr lang="en-US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29</m:t>
                        </m:r>
                      </m:den>
                    </m:f>
                  </m:oMath>
                </a14:m>
                <a:endParaRPr lang="en-US" b="1" dirty="0" smtClean="0">
                  <a:latin typeface="+mj-lt"/>
                  <a:cs typeface="Arial" pitchFamily="34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endParaRPr lang="vi-VN" sz="2000" dirty="0"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id="{62D314BC-52EF-CC32-FCB8-1C860B9B2CF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229600" cy="2032031"/>
              </a:xfrm>
              <a:prstGeom prst="rect">
                <a:avLst/>
              </a:prstGeom>
              <a:blipFill rotWithShape="1">
                <a:blip r:embed="rId2"/>
                <a:stretch>
                  <a:fillRect l="-963" t="-3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A341E0A-1289-4EA4-BA2C-01C5116CCB3C}"/>
              </a:ext>
            </a:extLst>
          </p:cNvPr>
          <p:cNvSpPr/>
          <p:nvPr/>
        </p:nvSpPr>
        <p:spPr>
          <a:xfrm>
            <a:off x="-953306" y="3499512"/>
            <a:ext cx="6959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12" name="Left Arrow 11">
            <a:hlinkClick r:id="rId3" action="ppaction://hlinksldjump"/>
          </p:cNvPr>
          <p:cNvSpPr/>
          <p:nvPr/>
        </p:nvSpPr>
        <p:spPr>
          <a:xfrm>
            <a:off x="8077200" y="5486400"/>
            <a:ext cx="381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1.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35480"/>
                <a:ext cx="8229600" cy="438912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vi-VN" sz="3200" dirty="0">
                    <a:cs typeface="Arial" pitchFamily="34" charset="0"/>
                  </a:rPr>
                  <a:t>Bình có 30 cách chọn, An có 29 cách chọn một viên b</a:t>
                </a:r>
                <a:r>
                  <a:rPr lang="en-US" sz="3200" dirty="0">
                    <a:cs typeface="Arial" pitchFamily="34" charset="0"/>
                  </a:rPr>
                  <a:t>i</a:t>
                </a:r>
                <a:r>
                  <a:rPr lang="vi-VN" sz="3200" dirty="0">
                    <a:cs typeface="Arial" pitchFamily="34" charset="0"/>
                  </a:rPr>
                  <a:t> trong hộp. Do đó </a:t>
                </a:r>
                <a:r>
                  <a:rPr lang="vi-VN" sz="3200" i="1" dirty="0">
                    <a:cs typeface="Arial" pitchFamily="34" charset="0"/>
                  </a:rPr>
                  <a:t>n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vi-VN" sz="3200" dirty="0">
                    <a:cs typeface="Arial" pitchFamily="34" charset="0"/>
                  </a:rPr>
                  <a:t>) = </a:t>
                </a:r>
                <a:r>
                  <a:rPr lang="vi-VN" dirty="0">
                    <a:cs typeface="Arial" pitchFamily="34" charset="0"/>
                  </a:rPr>
                  <a:t>30</a:t>
                </a:r>
                <a:r>
                  <a:rPr lang="en-US" dirty="0">
                    <a:cs typeface="Arial" pitchFamily="34" charset="0"/>
                  </a:rPr>
                  <a:t>.</a:t>
                </a:r>
                <a:r>
                  <a:rPr lang="vi-VN" dirty="0">
                    <a:cs typeface="Arial" pitchFamily="34" charset="0"/>
                  </a:rPr>
                  <a:t>29.</a:t>
                </a:r>
                <a:endParaRPr lang="en-US" dirty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cs typeface="Arial" pitchFamily="34" charset="0"/>
                  </a:rPr>
                  <a:t>Bình có 20 cách chọn một viên b</a:t>
                </a:r>
                <a:r>
                  <a:rPr lang="en-US" sz="3200" dirty="0">
                    <a:cs typeface="Arial" pitchFamily="34" charset="0"/>
                  </a:rPr>
                  <a:t>i</a:t>
                </a:r>
                <a:r>
                  <a:rPr lang="vi-VN" sz="3200" dirty="0">
                    <a:cs typeface="Arial" pitchFamily="34" charset="0"/>
                  </a:rPr>
                  <a:t> trắng, An có </a:t>
                </a:r>
                <a:r>
                  <a:rPr lang="vi-VN" sz="3200" dirty="0" smtClean="0">
                    <a:cs typeface="Arial" pitchFamily="34" charset="0"/>
                  </a:rPr>
                  <a:t>29 </a:t>
                </a:r>
                <a:r>
                  <a:rPr lang="vi-VN" sz="3200" dirty="0">
                    <a:cs typeface="Arial" pitchFamily="34" charset="0"/>
                  </a:rPr>
                  <a:t>cách chọn từ 29 viên b</a:t>
                </a:r>
                <a:r>
                  <a:rPr lang="en-US" sz="3200" dirty="0">
                    <a:cs typeface="Arial" pitchFamily="34" charset="0"/>
                  </a:rPr>
                  <a:t>i</a:t>
                </a:r>
                <a:r>
                  <a:rPr lang="vi-VN" sz="3200" dirty="0">
                    <a:cs typeface="Arial" pitchFamily="34" charset="0"/>
                  </a:rPr>
                  <a:t> còn </a:t>
                </a:r>
                <a:r>
                  <a:rPr lang="vi-VN" sz="3200" dirty="0" smtClean="0">
                    <a:cs typeface="Arial" pitchFamily="34" charset="0"/>
                  </a:rPr>
                  <a:t>lại</a:t>
                </a:r>
                <a:r>
                  <a:rPr lang="en-US" sz="3200" dirty="0" smtClean="0">
                    <a:cs typeface="Arial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sz="3200" dirty="0">
                    <a:cs typeface="Arial" pitchFamily="34" charset="0"/>
                  </a:rPr>
                  <a:t>Do đó </a:t>
                </a:r>
                <a:r>
                  <a:rPr lang="vi-VN" sz="3200" i="1" dirty="0">
                    <a:cs typeface="Arial" pitchFamily="34" charset="0"/>
                  </a:rPr>
                  <a:t>n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:r>
                  <a:rPr lang="vi-VN" sz="3200" i="1" dirty="0">
                    <a:cs typeface="Arial" pitchFamily="34" charset="0"/>
                  </a:rPr>
                  <a:t>B</a:t>
                </a:r>
                <a:r>
                  <a:rPr lang="vi-VN" sz="3200" dirty="0">
                    <a:cs typeface="Arial" pitchFamily="34" charset="0"/>
                  </a:rPr>
                  <a:t>) = 20</a:t>
                </a:r>
                <a:r>
                  <a:rPr lang="en-US" sz="3200" dirty="0">
                    <a:cs typeface="Arial" pitchFamily="34" charset="0"/>
                  </a:rPr>
                  <a:t>.</a:t>
                </a:r>
                <a:r>
                  <a:rPr lang="vi-VN" sz="3200" dirty="0">
                    <a:cs typeface="Arial" pitchFamily="34" charset="0"/>
                  </a:rPr>
                  <a:t>29 và </a:t>
                </a:r>
                <a:r>
                  <a:rPr lang="vi-VN" sz="3200" i="1" dirty="0">
                    <a:cs typeface="Arial" pitchFamily="34" charset="0"/>
                  </a:rPr>
                  <a:t>P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:r>
                  <a:rPr lang="vi-VN" sz="3200" i="1" dirty="0">
                    <a:cs typeface="Arial" pitchFamily="34" charset="0"/>
                  </a:rPr>
                  <a:t>B</a:t>
                </a:r>
                <a:r>
                  <a:rPr lang="vi-VN" sz="3200" dirty="0">
                    <a:cs typeface="Arial" pitchFamily="34" charset="0"/>
                  </a:rPr>
                  <a:t>)=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l-GR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3200">
                            <a:cs typeface="Arial" pitchFamily="34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sz="3200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vi-VN" sz="3200" dirty="0">
                    <a:cs typeface="Arial" pitchFamily="34" charset="0"/>
                  </a:rPr>
                  <a:t> </a:t>
                </a:r>
                <a:endParaRPr lang="en-US" sz="3200" dirty="0" smtClean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vi-VN" sz="3200" dirty="0" smtClean="0">
                    <a:cs typeface="Arial" pitchFamily="34" charset="0"/>
                  </a:rPr>
                  <a:t>Bình </a:t>
                </a:r>
                <a:r>
                  <a:rPr lang="vi-VN" sz="3200" dirty="0">
                    <a:cs typeface="Arial" pitchFamily="34" charset="0"/>
                  </a:rPr>
                  <a:t>có 20 cách chọn một viên b</a:t>
                </a:r>
                <a:r>
                  <a:rPr lang="en-US" sz="3200" dirty="0">
                    <a:cs typeface="Arial" pitchFamily="34" charset="0"/>
                  </a:rPr>
                  <a:t>i</a:t>
                </a:r>
                <a:r>
                  <a:rPr lang="vi-VN" sz="3200" dirty="0">
                    <a:cs typeface="Arial" pitchFamily="34" charset="0"/>
                  </a:rPr>
                  <a:t> </a:t>
                </a:r>
                <a:r>
                  <a:rPr lang="vi-VN" sz="3200" dirty="0" smtClean="0">
                    <a:cs typeface="Arial" pitchFamily="34" charset="0"/>
                  </a:rPr>
                  <a:t>trắng</a:t>
                </a:r>
                <a:r>
                  <a:rPr lang="en-US" sz="3200" dirty="0" smtClean="0">
                    <a:cs typeface="Arial" pitchFamily="34" charset="0"/>
                  </a:rPr>
                  <a:t>.</a:t>
                </a:r>
                <a:r>
                  <a:rPr lang="vi-VN" sz="3200" dirty="0">
                    <a:cs typeface="Arial" pitchFamily="34" charset="0"/>
                  </a:rPr>
                  <a:t> An có 19 cách chọn một viên bi trắng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trong</a:t>
                </a:r>
                <a:r>
                  <a:rPr lang="en-US" sz="3200" dirty="0">
                    <a:cs typeface="Arial" pitchFamily="34" charset="0"/>
                  </a:rPr>
                  <a:t> 19 </a:t>
                </a:r>
                <a:r>
                  <a:rPr lang="en-US" sz="3200" dirty="0" err="1">
                    <a:cs typeface="Arial" pitchFamily="34" charset="0"/>
                  </a:rPr>
                  <a:t>viên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còn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dirty="0" err="1" smtClean="0">
                    <a:cs typeface="Arial" pitchFamily="34" charset="0"/>
                  </a:rPr>
                  <a:t>lại</a:t>
                </a:r>
                <a:endParaRPr lang="en-US" dirty="0" smtClean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cs typeface="Arial" pitchFamily="34" charset="0"/>
                  </a:rPr>
                  <a:t>Do đó </a:t>
                </a:r>
                <a:r>
                  <a:rPr lang="vi-VN" sz="3200" i="1" dirty="0">
                    <a:cs typeface="Arial" pitchFamily="34" charset="0"/>
                  </a:rPr>
                  <a:t>n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:r>
                  <a:rPr lang="vi-VN" sz="3200" i="1" dirty="0">
                    <a:cs typeface="Arial" pitchFamily="34" charset="0"/>
                  </a:rPr>
                  <a:t>AB</a:t>
                </a:r>
                <a:r>
                  <a:rPr lang="vi-VN" sz="3200" dirty="0">
                    <a:cs typeface="Arial" pitchFamily="34" charset="0"/>
                  </a:rPr>
                  <a:t>) = 20</a:t>
                </a:r>
                <a:r>
                  <a:rPr lang="en-US" sz="3200" dirty="0">
                    <a:cs typeface="Arial" pitchFamily="34" charset="0"/>
                  </a:rPr>
                  <a:t>.</a:t>
                </a:r>
                <a:r>
                  <a:rPr lang="vi-VN" sz="3200" dirty="0">
                    <a:cs typeface="Arial" pitchFamily="34" charset="0"/>
                  </a:rPr>
                  <a:t>19 và </a:t>
                </a:r>
                <a:r>
                  <a:rPr lang="vi-VN" sz="3200" i="1" dirty="0">
                    <a:cs typeface="Arial" pitchFamily="34" charset="0"/>
                  </a:rPr>
                  <a:t>P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:r>
                  <a:rPr lang="vi-VN" sz="3200" i="1" dirty="0">
                    <a:cs typeface="Arial" pitchFamily="34" charset="0"/>
                  </a:rPr>
                  <a:t>AB</a:t>
                </a:r>
                <a:r>
                  <a:rPr lang="vi-VN" sz="3200" dirty="0">
                    <a:cs typeface="Arial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l-GR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3200">
                            <a:cs typeface="Arial" pitchFamily="34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 sz="3200">
                            <a:cs typeface="Arial" pitchFamily="34" charset="0"/>
                          </a:rPr>
                          <m:t>)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cs typeface="Arial" pitchFamily="34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3200" dirty="0">
                    <a:cs typeface="Arial" pitchFamily="34" charset="0"/>
                  </a:rPr>
                  <a:t>Vậy </a:t>
                </a:r>
                <a:r>
                  <a:rPr lang="vi-VN" sz="3200" i="1" dirty="0">
                    <a:cs typeface="Arial" pitchFamily="34" charset="0"/>
                  </a:rPr>
                  <a:t>P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:r>
                  <a:rPr lang="vi-VN" sz="3200" i="1" dirty="0">
                    <a:cs typeface="Arial" pitchFamily="34" charset="0"/>
                  </a:rPr>
                  <a:t>A</a:t>
                </a:r>
                <a:r>
                  <a:rPr lang="vi-VN" sz="3200" dirty="0">
                    <a:cs typeface="Arial" pitchFamily="34" charset="0"/>
                  </a:rPr>
                  <a:t> | </a:t>
                </a:r>
                <a:r>
                  <a:rPr lang="vi-VN" sz="3200" i="1" dirty="0">
                    <a:cs typeface="Arial" pitchFamily="34" charset="0"/>
                  </a:rPr>
                  <a:t>B</a:t>
                </a:r>
                <a:r>
                  <a:rPr lang="vi-VN" sz="3200" dirty="0">
                    <a:cs typeface="Arial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cs typeface="Arial" pitchFamily="34" charset="0"/>
                  </a:rPr>
                  <a:t> =</a:t>
                </a:r>
                <a:r>
                  <a:rPr lang="vi-VN" sz="32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vi-VN" sz="3200">
                            <a:cs typeface="Arial" pitchFamily="34" charset="0"/>
                          </a:rPr>
                          <m:t>29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29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35480"/>
                <a:ext cx="8229600" cy="4389120"/>
              </a:xfrm>
              <a:blipFill rotWithShape="1">
                <a:blip r:embed="rId2"/>
                <a:stretch>
                  <a:fillRect l="-1259" t="-277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924800" y="5943600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2.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534400" cy="515112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200" dirty="0">
                    <a:cs typeface="Arial" pitchFamily="34" charset="0"/>
                  </a:rPr>
                  <a:t>a) </a:t>
                </a:r>
                <a:r>
                  <a:rPr lang="en-US" sz="3200" dirty="0" err="1">
                    <a:cs typeface="Arial" pitchFamily="34" charset="0"/>
                  </a:rPr>
                  <a:t>Nếu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i="1" dirty="0">
                    <a:cs typeface="Arial" pitchFamily="34" charset="0"/>
                  </a:rPr>
                  <a:t>A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và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i="1" dirty="0">
                    <a:cs typeface="Arial" pitchFamily="34" charset="0"/>
                  </a:rPr>
                  <a:t>B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là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hai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biến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cố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độc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lập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thì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i="1" dirty="0">
                    <a:cs typeface="Arial" pitchFamily="34" charset="0"/>
                  </a:rPr>
                  <a:t>P(AB) = P(A).P(B). </a:t>
                </a:r>
                <a:endParaRPr lang="en-US" sz="3200" dirty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err="1">
                    <a:cs typeface="Arial" pitchFamily="34" charset="0"/>
                  </a:rPr>
                  <a:t>Vậy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dirty="0" err="1">
                    <a:cs typeface="Arial" pitchFamily="34" charset="0"/>
                  </a:rPr>
                  <a:t>với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en-US" sz="3200" i="1" dirty="0">
                    <a:cs typeface="Arial" pitchFamily="34" charset="0"/>
                  </a:rPr>
                  <a:t>P(A)</a:t>
                </a:r>
                <a:r>
                  <a:rPr lang="en-US" sz="3200" dirty="0">
                    <a:cs typeface="Arial" pitchFamily="34" charset="0"/>
                  </a:rPr>
                  <a:t> &gt; 0, </a:t>
                </a:r>
                <a:r>
                  <a:rPr lang="en-US" sz="3200" i="1" dirty="0">
                    <a:cs typeface="Arial" pitchFamily="34" charset="0"/>
                  </a:rPr>
                  <a:t>P(B)</a:t>
                </a:r>
                <a:r>
                  <a:rPr lang="en-US" sz="3200" dirty="0">
                    <a:cs typeface="Arial" pitchFamily="34" charset="0"/>
                  </a:rPr>
                  <a:t> &gt; 0, ta </a:t>
                </a:r>
                <a:r>
                  <a:rPr lang="en-US" sz="3200" dirty="0" err="1">
                    <a:cs typeface="Arial" pitchFamily="34" charset="0"/>
                  </a:rPr>
                  <a:t>có</a:t>
                </a:r>
                <a:r>
                  <a:rPr lang="en-US" sz="3200" dirty="0">
                    <a:cs typeface="Arial" pitchFamily="34" charset="0"/>
                  </a:rPr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vi-VN" sz="3200" i="1" dirty="0">
                    <a:cs typeface="Arial" pitchFamily="34" charset="0"/>
                  </a:rPr>
                  <a:t>P(A |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i="1" dirty="0">
                    <a:cs typeface="Arial" pitchFamily="34" charset="0"/>
                  </a:rPr>
                  <a:t> =</a:t>
                </a:r>
                <a:r>
                  <a:rPr lang="vi-VN" sz="3200" i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).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i="1" dirty="0">
                    <a:cs typeface="Arial" pitchFamily="34" charset="0"/>
                  </a:rPr>
                  <a:t> = </a:t>
                </a:r>
                <a:r>
                  <a:rPr lang="en-US" sz="3200" i="1" dirty="0">
                    <a:solidFill>
                      <a:srgbClr val="C00000"/>
                    </a:solidFill>
                    <a:cs typeface="Arial" pitchFamily="34" charset="0"/>
                  </a:rPr>
                  <a:t>P(A)</a:t>
                </a:r>
                <a:r>
                  <a:rPr lang="en-US" sz="3200" i="1" dirty="0">
                    <a:cs typeface="Times New Roman" pitchFamily="18" charset="0"/>
                  </a:rPr>
                  <a:t>; </a:t>
                </a:r>
              </a:p>
              <a:p>
                <a:pPr marL="0" indent="0">
                  <a:buNone/>
                </a:pPr>
                <a:r>
                  <a:rPr lang="vi-VN" sz="3200" i="1" dirty="0">
                    <a:cs typeface="Arial" pitchFamily="34" charset="0"/>
                  </a:rPr>
                  <a:t>P(B | </a:t>
                </a:r>
                <a:r>
                  <a:rPr lang="en-US" sz="3200" i="1" dirty="0">
                    <a:cs typeface="Arial" pitchFamily="34" charset="0"/>
                  </a:rPr>
                  <a:t>A</a:t>
                </a:r>
                <a:r>
                  <a:rPr lang="vi-VN" sz="3200" i="1" dirty="0">
                    <a:cs typeface="Arial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BA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i="1" dirty="0">
                    <a:cs typeface="Arial" pitchFamily="34" charset="0"/>
                  </a:rPr>
                  <a:t> =</a:t>
                </a:r>
                <a:r>
                  <a:rPr lang="vi-VN" sz="3200" i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) . 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i="1" dirty="0">
                    <a:cs typeface="Arial" pitchFamily="34" charset="0"/>
                  </a:rPr>
                  <a:t> = </a:t>
                </a:r>
                <a:r>
                  <a:rPr lang="en-US" sz="3200" i="1" dirty="0">
                    <a:solidFill>
                      <a:srgbClr val="C00000"/>
                    </a:solidFill>
                    <a:cs typeface="Arial" pitchFamily="34" charset="0"/>
                  </a:rPr>
                  <a:t>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3200" i="1">
                        <a:solidFill>
                          <a:srgbClr val="C00000"/>
                        </a:solidFill>
                        <a:cs typeface="Arial" pitchFamily="34" charset="0"/>
                      </a:rPr>
                      <m:t>B</m:t>
                    </m:r>
                  </m:oMath>
                </a14:m>
                <a:r>
                  <a:rPr lang="en-US" sz="3200" i="1" dirty="0">
                    <a:solidFill>
                      <a:srgbClr val="C00000"/>
                    </a:solidFill>
                    <a:cs typeface="Arial" pitchFamily="34" charset="0"/>
                  </a:rPr>
                  <a:t>)</a:t>
                </a:r>
                <a:r>
                  <a:rPr lang="en-US" sz="3200" i="1" dirty="0">
                    <a:cs typeface="Times New Roman" pitchFamily="18" charset="0"/>
                  </a:rPr>
                  <a:t>;</a:t>
                </a:r>
              </a:p>
              <a:p>
                <a:pPr marL="0" indent="0" algn="just">
                  <a:buNone/>
                </a:pPr>
                <a:r>
                  <a:rPr lang="en-US" sz="3200" dirty="0">
                    <a:cs typeface="Arial" pitchFamily="34" charset="0"/>
                  </a:rPr>
                  <a:t>b) </a:t>
                </a:r>
                <a:r>
                  <a:rPr lang="en-US" sz="3200" i="1" dirty="0">
                    <a:cs typeface="Arial" pitchFamily="34" charset="0"/>
                  </a:rPr>
                  <a:t>P(A | B)</a:t>
                </a:r>
                <a:r>
                  <a:rPr lang="vi-VN" sz="3200" i="1" dirty="0">
                    <a:cs typeface="Arial" pitchFamily="34" charset="0"/>
                  </a:rPr>
                  <a:t> </a:t>
                </a:r>
                <a:r>
                  <a:rPr lang="vi-VN" sz="3200" dirty="0">
                    <a:cs typeface="Arial" pitchFamily="34" charset="0"/>
                  </a:rPr>
                  <a:t>là xác suất của </a:t>
                </a:r>
                <a:r>
                  <a:rPr lang="vi-VN" sz="3200" i="1" dirty="0">
                    <a:cs typeface="Arial" pitchFamily="34" charset="0"/>
                  </a:rPr>
                  <a:t>A</a:t>
                </a:r>
                <a:r>
                  <a:rPr lang="vi-VN" sz="3200" dirty="0">
                    <a:cs typeface="Arial" pitchFamily="34" charset="0"/>
                  </a:rPr>
                  <a:t>, t</a:t>
                </a:r>
                <a:r>
                  <a:rPr lang="en-US" sz="3200" dirty="0">
                    <a:cs typeface="Arial" pitchFamily="34" charset="0"/>
                  </a:rPr>
                  <a:t>í</a:t>
                </a:r>
                <a:r>
                  <a:rPr lang="vi-VN" sz="3200" dirty="0">
                    <a:cs typeface="Arial" pitchFamily="34" charset="0"/>
                  </a:rPr>
                  <a:t>nh trong điều kiện biết rằng biến cố </a:t>
                </a:r>
                <a:r>
                  <a:rPr lang="vi-VN" sz="3200" i="1" dirty="0">
                    <a:cs typeface="Arial" pitchFamily="34" charset="0"/>
                  </a:rPr>
                  <a:t>B</a:t>
                </a:r>
                <a:r>
                  <a:rPr lang="vi-VN" sz="3200" dirty="0">
                    <a:cs typeface="Arial" pitchFamily="34" charset="0"/>
                  </a:rPr>
                  <a:t> đã xảy ra. </a:t>
                </a:r>
                <a:endParaRPr lang="en-US" sz="3200" dirty="0">
                  <a:cs typeface="Arial" pitchFamily="34" charset="0"/>
                </a:endParaRPr>
              </a:p>
              <a:p>
                <a:pPr algn="just"/>
                <a:r>
                  <a:rPr lang="en-US" sz="3200" dirty="0">
                    <a:cs typeface="Arial" pitchFamily="34" charset="0"/>
                  </a:rPr>
                  <a:t>     </a:t>
                </a:r>
                <a:r>
                  <a:rPr lang="vi-VN" sz="3200" dirty="0">
                    <a:cs typeface="Arial" pitchFamily="34" charset="0"/>
                  </a:rPr>
                  <a:t>Vì </a:t>
                </a:r>
                <a:r>
                  <a:rPr lang="vi-VN" sz="3200" i="1" dirty="0">
                    <a:cs typeface="Arial" pitchFamily="34" charset="0"/>
                  </a:rPr>
                  <a:t>A, B </a:t>
                </a:r>
                <a:r>
                  <a:rPr lang="vi-VN" sz="3200" dirty="0">
                    <a:cs typeface="Arial" pitchFamily="34" charset="0"/>
                  </a:rPr>
                  <a:t>độc lập nên: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vi-VN" sz="3200" i="1" dirty="0">
                    <a:solidFill>
                      <a:srgbClr val="C00000"/>
                    </a:solidFill>
                    <a:cs typeface="Arial" pitchFamily="34" charset="0"/>
                  </a:rPr>
                  <a:t>P(A | B) = </a:t>
                </a:r>
                <a:r>
                  <a:rPr lang="en-US" sz="3200" i="1" dirty="0">
                    <a:solidFill>
                      <a:srgbClr val="C00000"/>
                    </a:solidFill>
                    <a:cs typeface="Arial" pitchFamily="34" charset="0"/>
                  </a:rPr>
                  <a:t>P(A</a:t>
                </a:r>
                <a:r>
                  <a:rPr lang="en-US" sz="3200" i="1" dirty="0" smtClean="0">
                    <a:solidFill>
                      <a:srgbClr val="C00000"/>
                    </a:solidFill>
                    <a:cs typeface="Arial" pitchFamily="34" charset="0"/>
                  </a:rPr>
                  <a:t>).</a:t>
                </a:r>
              </a:p>
              <a:p>
                <a:pPr algn="just"/>
                <a:r>
                  <a:rPr lang="vi-VN" sz="3600" dirty="0">
                    <a:cs typeface="Arial" pitchFamily="34" charset="0"/>
                  </a:rPr>
                  <a:t>Tương tự </a:t>
                </a:r>
                <a:r>
                  <a:rPr lang="vi-VN" sz="3600" i="1" dirty="0">
                    <a:cs typeface="Arial" pitchFamily="34" charset="0"/>
                  </a:rPr>
                  <a:t>P(B|A)</a:t>
                </a:r>
                <a:r>
                  <a:rPr lang="vi-VN" sz="3600" dirty="0">
                    <a:cs typeface="Arial" pitchFamily="34" charset="0"/>
                  </a:rPr>
                  <a:t> là xác suất của </a:t>
                </a:r>
                <a:r>
                  <a:rPr lang="vi-VN" sz="3600" i="1" dirty="0">
                    <a:cs typeface="Arial" pitchFamily="34" charset="0"/>
                  </a:rPr>
                  <a:t>B</a:t>
                </a:r>
                <a:r>
                  <a:rPr lang="vi-VN" sz="3600" dirty="0">
                    <a:cs typeface="Arial" pitchFamily="34" charset="0"/>
                  </a:rPr>
                  <a:t>, tính trong điều kiện biết rằng biến cố </a:t>
                </a:r>
                <a:r>
                  <a:rPr lang="vi-VN" sz="3600" i="1" dirty="0">
                    <a:cs typeface="Arial" pitchFamily="34" charset="0"/>
                  </a:rPr>
                  <a:t>A </a:t>
                </a:r>
                <a:r>
                  <a:rPr lang="vi-VN" sz="3600" dirty="0">
                    <a:cs typeface="Arial" pitchFamily="34" charset="0"/>
                  </a:rPr>
                  <a:t>đã xảy ra. Vì </a:t>
                </a:r>
                <a:r>
                  <a:rPr lang="vi-VN" sz="3600" i="1" dirty="0">
                    <a:cs typeface="Arial" pitchFamily="34" charset="0"/>
                  </a:rPr>
                  <a:t>A</a:t>
                </a:r>
                <a:r>
                  <a:rPr lang="vi-VN" sz="3600" dirty="0">
                    <a:cs typeface="Arial" pitchFamily="34" charset="0"/>
                  </a:rPr>
                  <a:t>, </a:t>
                </a:r>
                <a:r>
                  <a:rPr lang="vi-VN" sz="3600" i="1" dirty="0">
                    <a:cs typeface="Arial" pitchFamily="34" charset="0"/>
                  </a:rPr>
                  <a:t>B</a:t>
                </a:r>
                <a:r>
                  <a:rPr lang="vi-VN" sz="3600" dirty="0">
                    <a:cs typeface="Arial" pitchFamily="34" charset="0"/>
                  </a:rPr>
                  <a:t> độc lập nên:</a:t>
                </a:r>
                <a:r>
                  <a:rPr lang="en-US" sz="3600" dirty="0">
                    <a:cs typeface="Arial" pitchFamily="34" charset="0"/>
                  </a:rPr>
                  <a:t> </a:t>
                </a:r>
                <a:r>
                  <a:rPr lang="en-US" sz="3600" i="1" dirty="0">
                    <a:solidFill>
                      <a:srgbClr val="C00000"/>
                    </a:solidFill>
                    <a:cs typeface="Arial" pitchFamily="34" charset="0"/>
                  </a:rPr>
                  <a:t>P(B | A) = P(B). </a:t>
                </a:r>
              </a:p>
              <a:p>
                <a:pPr algn="just"/>
                <a:endParaRPr lang="en-US" sz="3200" i="1" dirty="0">
                  <a:solidFill>
                    <a:srgbClr val="C00000"/>
                  </a:solidFill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534400" cy="5151120"/>
              </a:xfrm>
              <a:blipFill rotWithShape="1">
                <a:blip r:embed="rId2"/>
                <a:stretch>
                  <a:fillRect l="-1143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924800" y="6400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1" y="1"/>
            <a:ext cx="11739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1.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11811000" cy="4648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vi-VN" sz="3200" dirty="0">
                    <a:cs typeface="Arial" pitchFamily="34" charset="0"/>
                  </a:rPr>
                  <a:t>Gọi </a:t>
                </a:r>
                <a:r>
                  <a:rPr lang="vi-VN" sz="3200" i="1" dirty="0">
                    <a:cs typeface="Arial" pitchFamily="34" charset="0"/>
                  </a:rPr>
                  <a:t>A</a:t>
                </a:r>
                <a:r>
                  <a:rPr lang="vi-VN" sz="3200" dirty="0">
                    <a:cs typeface="Arial" pitchFamily="34" charset="0"/>
                  </a:rPr>
                  <a:t> là biến cố: “Người đó rút được thẻ số 10”;</a:t>
                </a:r>
                <a:endParaRPr lang="en-US" sz="3200" dirty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vi-VN" sz="3200" i="1" dirty="0">
                    <a:cs typeface="Arial" pitchFamily="34" charset="0"/>
                  </a:rPr>
                  <a:t>B</a:t>
                </a:r>
                <a:r>
                  <a:rPr lang="vi-VN" sz="3200" dirty="0">
                    <a:cs typeface="Arial" pitchFamily="34" charset="0"/>
                  </a:rPr>
                  <a:t> là biến cố: “Người đó rút được thẻ mang số chẵn”. </a:t>
                </a:r>
                <a:endParaRPr lang="en-US" sz="3200" dirty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vi-VN" sz="3200" dirty="0">
                    <a:cs typeface="Arial" pitchFamily="34" charset="0"/>
                  </a:rPr>
                  <a:t>Ta có </a:t>
                </a:r>
                <a:r>
                  <a:rPr lang="vi-VN" sz="3200" i="1" dirty="0">
                    <a:cs typeface="Arial" pitchFamily="34" charset="0"/>
                  </a:rPr>
                  <a:t>AB</a:t>
                </a:r>
                <a:r>
                  <a:rPr lang="vi-VN" sz="3200" dirty="0">
                    <a:cs typeface="Arial" pitchFamily="34" charset="0"/>
                  </a:rPr>
                  <a:t> = {10}. </a:t>
                </a:r>
                <a:r>
                  <a:rPr lang="pt-BR" sz="3200" i="1" dirty="0">
                    <a:cs typeface="Arial" pitchFamily="34" charset="0"/>
                  </a:rPr>
                  <a:t>P</a:t>
                </a:r>
                <a:r>
                  <a:rPr lang="pt-BR" sz="3200" dirty="0">
                    <a:cs typeface="Arial" pitchFamily="34" charset="0"/>
                  </a:rPr>
                  <a:t>(</a:t>
                </a:r>
                <a:r>
                  <a:rPr lang="vi-VN" sz="3600" i="1" dirty="0">
                    <a:cs typeface="Arial" pitchFamily="34" charset="0"/>
                  </a:rPr>
                  <a:t>AB</a:t>
                </a:r>
                <a:r>
                  <a:rPr lang="pt-BR" sz="3200" dirty="0">
                    <a:cs typeface="Arial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200" dirty="0">
                    <a:cs typeface="Arial" pitchFamily="34" charset="0"/>
                  </a:rPr>
                  <a:t> ; </a:t>
                </a:r>
                <a:r>
                  <a:rPr lang="pt-BR" sz="3200" i="1" dirty="0">
                    <a:cs typeface="Arial" pitchFamily="34" charset="0"/>
                  </a:rPr>
                  <a:t>P</a:t>
                </a:r>
                <a:r>
                  <a:rPr lang="pt-BR" sz="3200" dirty="0">
                    <a:cs typeface="Arial" pitchFamily="34" charset="0"/>
                  </a:rPr>
                  <a:t>(</a:t>
                </a:r>
                <a:r>
                  <a:rPr lang="vi-VN" sz="3200" i="1" dirty="0">
                    <a:cs typeface="Arial" pitchFamily="34" charset="0"/>
                  </a:rPr>
                  <a:t>B</a:t>
                </a:r>
                <a:r>
                  <a:rPr lang="pt-BR" sz="3200" dirty="0">
                    <a:cs typeface="Arial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3200" dirty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Arial" pitchFamily="34" charset="0"/>
                  </a:rPr>
                  <a:t>Vậy </a:t>
                </a:r>
                <a:r>
                  <a:rPr lang="pt-BR" i="1" dirty="0">
                    <a:cs typeface="Arial" pitchFamily="34" charset="0"/>
                  </a:rPr>
                  <a:t>P</a:t>
                </a:r>
                <a:r>
                  <a:rPr lang="pt-BR" dirty="0">
                    <a:cs typeface="Arial" pitchFamily="34" charset="0"/>
                  </a:rPr>
                  <a:t>(</a:t>
                </a:r>
                <a:r>
                  <a:rPr lang="en-US" i="1" dirty="0">
                    <a:cs typeface="Arial" pitchFamily="34" charset="0"/>
                  </a:rPr>
                  <a:t>A </a:t>
                </a:r>
                <a:r>
                  <a:rPr lang="vi-VN" i="1" dirty="0">
                    <a:cs typeface="Arial" pitchFamily="34" charset="0"/>
                  </a:rPr>
                  <a:t>| </a:t>
                </a:r>
                <a:r>
                  <a:rPr lang="en-US" i="1" dirty="0">
                    <a:cs typeface="Arial" pitchFamily="34" charset="0"/>
                  </a:rPr>
                  <a:t>B</a:t>
                </a:r>
                <a:r>
                  <a:rPr lang="pt-BR" dirty="0">
                    <a:cs typeface="Arial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pt-BR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t-BR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pt-BR" dirty="0"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cs typeface="Arial" pitchFamily="34" charset="0"/>
                          </a:rPr>
                          <m:t>10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endParaRPr lang="en-US" dirty="0">
                  <a:cs typeface="Arial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11811000" cy="4648200"/>
              </a:xfrm>
              <a:blipFill rotWithShape="1">
                <a:blip r:embed="rId2"/>
                <a:stretch>
                  <a:fillRect l="-1290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C20456B-EF5B-4CE0-8B5D-C27988C13E99}"/>
              </a:ext>
            </a:extLst>
          </p:cNvPr>
          <p:cNvGrpSpPr/>
          <p:nvPr/>
        </p:nvGrpSpPr>
        <p:grpSpPr>
          <a:xfrm>
            <a:off x="5454869" y="3729260"/>
            <a:ext cx="3276600" cy="2442940"/>
            <a:chOff x="8228012" y="2772057"/>
            <a:chExt cx="3581400" cy="2133600"/>
          </a:xfrm>
        </p:grpSpPr>
        <p:sp>
          <p:nvSpPr>
            <p:cNvPr id="7" name="Rounded Rectangle 15">
              <a:extLst>
                <a:ext uri="{FF2B5EF4-FFF2-40B4-BE49-F238E27FC236}">
                  <a16:creationId xmlns:a16="http://schemas.microsoft.com/office/drawing/2014/main" xmlns="" id="{7734045B-0D58-4363-9E17-9BE5B9863767}"/>
                </a:ext>
              </a:extLst>
            </p:cNvPr>
            <p:cNvSpPr/>
            <p:nvPr/>
          </p:nvSpPr>
          <p:spPr>
            <a:xfrm>
              <a:off x="8228012" y="2772057"/>
              <a:ext cx="3581400" cy="2133600"/>
            </a:xfrm>
            <a:prstGeom prst="roundRect">
              <a:avLst>
                <a:gd name="adj" fmla="val 566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4">
              <a:extLst>
                <a:ext uri="{FF2B5EF4-FFF2-40B4-BE49-F238E27FC236}">
                  <a16:creationId xmlns:a16="http://schemas.microsoft.com/office/drawing/2014/main" xmlns="" id="{56AB60A6-5D39-42E0-B71D-B6B174850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307" y="3275628"/>
              <a:ext cx="2977010" cy="151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4">
              <a:extLst>
                <a:ext uri="{FF2B5EF4-FFF2-40B4-BE49-F238E27FC236}">
                  <a16:creationId xmlns:a16="http://schemas.microsoft.com/office/drawing/2014/main" xmlns="" id="{BE119CBC-0935-40BD-83C8-98034B392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854" y="2833835"/>
              <a:ext cx="2977010" cy="1511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838200" y="5867400"/>
            <a:ext cx="4572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 </a:t>
            </a:r>
            <a:r>
              <a:rPr lang="en-US" dirty="0" err="1" smtClean="0"/>
              <a:t>có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ta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 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02940"/>
              </p:ext>
            </p:extLst>
          </p:nvPr>
        </p:nvGraphicFramePr>
        <p:xfrm>
          <a:off x="2133600" y="1905000"/>
          <a:ext cx="2311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7" name="Equation" r:id="rId3" imgW="2311200" imgH="850680" progId="Equation.DSMT4">
                  <p:embed/>
                </p:oleObj>
              </mc:Choice>
              <mc:Fallback>
                <p:oleObj name="Equation" r:id="rId3" imgW="231120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1905000"/>
                        <a:ext cx="23114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75522"/>
              </p:ext>
            </p:extLst>
          </p:nvPr>
        </p:nvGraphicFramePr>
        <p:xfrm>
          <a:off x="2133600" y="3352800"/>
          <a:ext cx="4292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8" name="Equation" r:id="rId5" imgW="4292280" imgH="368280" progId="Equation.DSMT4">
                  <p:embed/>
                </p:oleObj>
              </mc:Choice>
              <mc:Fallback>
                <p:oleObj name="Equation" r:id="rId5" imgW="42922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3352800"/>
                        <a:ext cx="42926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26121"/>
              </p:ext>
            </p:extLst>
          </p:nvPr>
        </p:nvGraphicFramePr>
        <p:xfrm>
          <a:off x="3505200" y="3886200"/>
          <a:ext cx="182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9" name="Equation" r:id="rId7" imgW="1828800" imgH="368280" progId="Equation.DSMT4">
                  <p:embed/>
                </p:oleObj>
              </mc:Choice>
              <mc:Fallback>
                <p:oleObj name="Equation" r:id="rId7" imgW="1828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5200" y="3886200"/>
                        <a:ext cx="1828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38120"/>
              </p:ext>
            </p:extLst>
          </p:nvPr>
        </p:nvGraphicFramePr>
        <p:xfrm>
          <a:off x="2362200" y="4648200"/>
          <a:ext cx="1930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0" name="Equation" r:id="rId9" imgW="1930320" imgH="444240" progId="Equation.DSMT4">
                  <p:embed/>
                </p:oleObj>
              </mc:Choice>
              <mc:Fallback>
                <p:oleObj name="Equation" r:id="rId9" imgW="1930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200" y="4648200"/>
                        <a:ext cx="1930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Arrow 8">
            <a:hlinkClick r:id="rId11" action="ppaction://hlinksldjump"/>
          </p:cNvPr>
          <p:cNvSpPr/>
          <p:nvPr/>
        </p:nvSpPr>
        <p:spPr>
          <a:xfrm>
            <a:off x="8305800" y="6172200"/>
            <a:ext cx="304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. (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- </a:t>
            </a:r>
            <a:r>
              <a:rPr lang="en-US" dirty="0" err="1" smtClean="0"/>
              <a:t>sai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</a:t>
            </a:r>
            <a:r>
              <a:rPr lang="en-US" dirty="0" err="1" smtClean="0"/>
              <a:t>Đúng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b) </a:t>
            </a:r>
            <a:r>
              <a:rPr lang="en-US" dirty="0" err="1" smtClean="0"/>
              <a:t>Sai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569963"/>
              </p:ext>
            </p:extLst>
          </p:nvPr>
        </p:nvGraphicFramePr>
        <p:xfrm>
          <a:off x="2508250" y="2128838"/>
          <a:ext cx="4686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0" name="Equation" r:id="rId3" imgW="4686120" imgH="787320" progId="Equation.DSMT4">
                  <p:embed/>
                </p:oleObj>
              </mc:Choice>
              <mc:Fallback>
                <p:oleObj name="Equation" r:id="rId3" imgW="468612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0" y="2128838"/>
                        <a:ext cx="4686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328871"/>
              </p:ext>
            </p:extLst>
          </p:nvPr>
        </p:nvGraphicFramePr>
        <p:xfrm>
          <a:off x="2514600" y="3657600"/>
          <a:ext cx="2730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1" name="Equation" r:id="rId5" imgW="2730240" imgH="444240" progId="Equation.DSMT4">
                  <p:embed/>
                </p:oleObj>
              </mc:Choice>
              <mc:Fallback>
                <p:oleObj name="Equation" r:id="rId5" imgW="27302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3657600"/>
                        <a:ext cx="2730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8077200" y="5791200"/>
            <a:ext cx="381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(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922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Gọi</a:t>
            </a:r>
            <a:r>
              <a:rPr lang="en-US" dirty="0" smtClean="0"/>
              <a:t> A 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“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II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 sang”, B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“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II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bóng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r>
              <a:rPr lang="en-US" dirty="0" smtClean="0"/>
              <a:t>Ta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Đếm</a:t>
            </a:r>
            <a:r>
              <a:rPr lang="en-US" dirty="0" smtClean="0"/>
              <a:t> n(B) chia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TH1.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 sang </a:t>
            </a:r>
            <a:r>
              <a:rPr lang="en-US" dirty="0" err="1" smtClean="0"/>
              <a:t>hộp</a:t>
            </a:r>
            <a:r>
              <a:rPr lang="en-US" dirty="0" smtClean="0"/>
              <a:t> II,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II </a:t>
            </a:r>
            <a:r>
              <a:rPr lang="en-US" dirty="0" err="1" smtClean="0"/>
              <a:t>có</a:t>
            </a:r>
            <a:r>
              <a:rPr lang="en-US" dirty="0" smtClean="0"/>
              <a:t> 6.8=48 </a:t>
            </a:r>
            <a:r>
              <a:rPr lang="en-US" dirty="0" err="1" smtClean="0"/>
              <a:t>cách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TH2.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vàng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 sang </a:t>
            </a:r>
            <a:r>
              <a:rPr lang="en-US" dirty="0" err="1" smtClean="0"/>
              <a:t>hộp</a:t>
            </a:r>
            <a:r>
              <a:rPr lang="en-US" dirty="0" smtClean="0"/>
              <a:t> II,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II, </a:t>
            </a:r>
            <a:r>
              <a:rPr lang="en-US" dirty="0" err="1" smtClean="0"/>
              <a:t>có</a:t>
            </a:r>
            <a:r>
              <a:rPr lang="en-US" dirty="0" smtClean="0"/>
              <a:t> 4.7=28 </a:t>
            </a:r>
            <a:r>
              <a:rPr lang="en-US" dirty="0" err="1" smtClean="0"/>
              <a:t>cách</a:t>
            </a:r>
            <a:r>
              <a:rPr lang="en-US" dirty="0" smtClean="0"/>
              <a:t>.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n(B)=48+28=76.</a:t>
            </a:r>
          </a:p>
          <a:p>
            <a:pPr marL="0" indent="0">
              <a:buNone/>
            </a:pPr>
            <a:r>
              <a:rPr lang="en-US" dirty="0" err="1" smtClean="0"/>
              <a:t>Đếm</a:t>
            </a:r>
            <a:r>
              <a:rPr lang="en-US" dirty="0" smtClean="0"/>
              <a:t> n(AB), AB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 sang </a:t>
            </a:r>
            <a:r>
              <a:rPr lang="en-US" dirty="0" err="1" smtClean="0"/>
              <a:t>hộp</a:t>
            </a:r>
            <a:r>
              <a:rPr lang="en-US" dirty="0" smtClean="0"/>
              <a:t> II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đỏ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hộp</a:t>
            </a:r>
            <a:r>
              <a:rPr lang="en-US" dirty="0" smtClean="0"/>
              <a:t> II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, do </a:t>
            </a:r>
            <a:r>
              <a:rPr lang="en-US" dirty="0" err="1" smtClean="0"/>
              <a:t>đó</a:t>
            </a:r>
            <a:r>
              <a:rPr lang="en-US" dirty="0" smtClean="0"/>
              <a:t> n(AB)=6.1=6. Do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765373"/>
              </p:ext>
            </p:extLst>
          </p:nvPr>
        </p:nvGraphicFramePr>
        <p:xfrm>
          <a:off x="3352800" y="2819400"/>
          <a:ext cx="3530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0" name="Equation" r:id="rId3" imgW="3530520" imgH="850680" progId="Equation.DSMT4">
                  <p:embed/>
                </p:oleObj>
              </mc:Choice>
              <mc:Fallback>
                <p:oleObj name="Equation" r:id="rId3" imgW="353052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2819400"/>
                        <a:ext cx="35306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81222"/>
              </p:ext>
            </p:extLst>
          </p:nvPr>
        </p:nvGraphicFramePr>
        <p:xfrm>
          <a:off x="4343400" y="6172200"/>
          <a:ext cx="2667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1" name="Equation" r:id="rId5" imgW="2666880" imgH="787320" progId="Equation.DSMT4">
                  <p:embed/>
                </p:oleObj>
              </mc:Choice>
              <mc:Fallback>
                <p:oleObj name="Equation" r:id="rId5" imgW="26668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3400" y="6172200"/>
                        <a:ext cx="2667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Arrow 6">
            <a:hlinkClick r:id="rId7" action="ppaction://hlinksldjump"/>
          </p:cNvPr>
          <p:cNvSpPr/>
          <p:nvPr/>
        </p:nvSpPr>
        <p:spPr>
          <a:xfrm>
            <a:off x="8305800" y="6553200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1.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vi-VN" b="1" dirty="0" smtClean="0">
                    <a:solidFill>
                      <a:srgbClr val="C00000"/>
                    </a:solidFill>
                    <a:cs typeface="Arial" pitchFamily="34" charset="0"/>
                  </a:rPr>
                  <a:t>Bằng </a:t>
                </a:r>
                <a:r>
                  <a:rPr lang="vi-VN" b="1" dirty="0">
                    <a:solidFill>
                      <a:srgbClr val="C00000"/>
                    </a:solidFill>
                    <a:cs typeface="Arial" pitchFamily="34" charset="0"/>
                  </a:rPr>
                  <a:t>định </a:t>
                </a:r>
                <a:r>
                  <a:rPr lang="vi-VN" b="1" dirty="0" smtClean="0">
                    <a:solidFill>
                      <a:srgbClr val="C00000"/>
                    </a:solidFill>
                    <a:cs typeface="Arial" pitchFamily="34" charset="0"/>
                  </a:rPr>
                  <a:t>nghĩa</a:t>
                </a:r>
                <a:r>
                  <a:rPr lang="vi-VN" dirty="0">
                    <a:cs typeface="Arial" pitchFamily="34" charset="0"/>
                  </a:rPr>
                  <a:t>Nếu B không xảy ra tức là Bình lấy được viên bi đen. Khi đó trong hộp còn lại 29 viên bi</a:t>
                </a:r>
                <a:endParaRPr lang="en-US" dirty="0"/>
              </a:p>
              <a:p>
                <a:pPr marL="0" indent="0">
                  <a:buNone/>
                </a:pPr>
                <a:r>
                  <a:rPr lang="vi-VN" dirty="0">
                    <a:cs typeface="Arial" pitchFamily="34" charset="0"/>
                  </a:rPr>
                  <a:t>với 20 viên bi trắng và 9 viên bi đen. Vậy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vi-VN" i="1" dirty="0">
                    <a:cs typeface="Arial" pitchFamily="34" charset="0"/>
                  </a:rPr>
                  <a:t>P(A |</a:t>
                </a:r>
                <a:r>
                  <a:rPr lang="en-US" i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vi-VN" i="1" dirty="0">
                    <a:cs typeface="Arial" pitchFamily="34" charset="0"/>
                  </a:rPr>
                  <a:t>) </a:t>
                </a:r>
                <a:r>
                  <a:rPr lang="en-US" dirty="0"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29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vi-VN" b="1" dirty="0">
                    <a:solidFill>
                      <a:srgbClr val="C00000"/>
                    </a:solidFill>
                    <a:cs typeface="Arial" pitchFamily="34" charset="0"/>
                  </a:rPr>
                  <a:t>Bằng công thức: 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vi-VN" dirty="0">
                    <a:cs typeface="Arial" pitchFamily="34" charset="0"/>
                  </a:rPr>
                  <a:t>Nếu B không xảy ra tức là Bình lấy được viên bi đen.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vi-VN" dirty="0">
                    <a:cs typeface="Arial" pitchFamily="34" charset="0"/>
                  </a:rPr>
                  <a:t>B An có 29 cách chọn từ 29 viên còn lại.</a:t>
                </a:r>
                <a:r>
                  <a:rPr lang="vi-VN" b="1" dirty="0">
                    <a:cs typeface="Arial" pitchFamily="34" charset="0"/>
                  </a:rPr>
                  <a:t> </a:t>
                </a:r>
                <a:r>
                  <a:rPr lang="vi-VN" dirty="0">
                    <a:cs typeface="Arial" pitchFamily="34" charset="0"/>
                  </a:rPr>
                  <a:t>Vậy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vi-VN" dirty="0">
                    <a:cs typeface="Arial" pitchFamily="34" charset="0"/>
                  </a:rPr>
                  <a:t>n(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vi-VN" dirty="0">
                    <a:cs typeface="Arial" pitchFamily="34" charset="0"/>
                  </a:rPr>
                  <a:t>) = 10</a:t>
                </a:r>
                <a:r>
                  <a:rPr lang="en-US" dirty="0">
                    <a:cs typeface="Arial" pitchFamily="34" charset="0"/>
                  </a:rPr>
                  <a:t>.</a:t>
                </a:r>
                <a:r>
                  <a:rPr lang="vi-VN" dirty="0">
                    <a:cs typeface="Arial" pitchFamily="34" charset="0"/>
                  </a:rPr>
                  <a:t>29 và </a:t>
                </a:r>
                <a:r>
                  <a:rPr lang="vi-VN" i="1" dirty="0">
                    <a:cs typeface="Arial" pitchFamily="34" charset="0"/>
                  </a:rPr>
                  <a:t>P</a:t>
                </a:r>
                <a:r>
                  <a:rPr lang="vi-VN" dirty="0"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vi-VN" dirty="0">
                    <a:cs typeface="Arial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>
                            <a:cs typeface="Arial" pitchFamily="34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vi-VN" i="1">
                                <a:latin typeface="Cambria Math"/>
                                <a:cs typeface="Arial" pitchFamily="34" charset="0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vi-VN" i="1">
                                <a:cs typeface="Arial" pitchFamily="34" charset="0"/>
                              </a:rPr>
                              <m:t>B</m:t>
                            </m:r>
                          </m:e>
                        </m:bar>
                        <m:r>
                          <m:rPr>
                            <m:nor/>
                          </m:rPr>
                          <a:rPr lang="vi-VN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l-GR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el-GR">
                            <a:cs typeface="Arial" pitchFamily="34" charset="0"/>
                          </a:rPr>
                          <m:t>)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dirty="0">
                    <a:cs typeface="Arial" pitchFamily="34" charset="0"/>
                  </a:rPr>
                  <a:t>ình có 10 cách chọn bi </a:t>
                </a:r>
                <a:r>
                  <a:rPr lang="vi-VN" dirty="0" smtClean="0">
                    <a:cs typeface="Arial" pitchFamily="34" charset="0"/>
                  </a:rPr>
                  <a:t>đen</a:t>
                </a:r>
                <a:r>
                  <a:rPr lang="en-US" dirty="0" smtClean="0">
                    <a:cs typeface="Arial" pitchFamily="34" charset="0"/>
                  </a:rPr>
                  <a:t>. </a:t>
                </a:r>
                <a:r>
                  <a:rPr lang="vi-VN" dirty="0" smtClean="0">
                    <a:cs typeface="Arial" pitchFamily="34" charset="0"/>
                  </a:rPr>
                  <a:t>Do </a:t>
                </a:r>
                <a:r>
                  <a:rPr lang="vi-VN" dirty="0">
                    <a:cs typeface="Arial" pitchFamily="34" charset="0"/>
                  </a:rPr>
                  <a:t>đó Bình có 10 cách chọn bi đen. An có 20 cách chọn viên bi trắn</a:t>
                </a:r>
                <a:r>
                  <a:rPr lang="en-US" dirty="0">
                    <a:cs typeface="Arial" pitchFamily="34" charset="0"/>
                  </a:rPr>
                  <a:t>g</a:t>
                </a:r>
                <a:r>
                  <a:rPr lang="vi-VN" dirty="0" smtClean="0">
                    <a:cs typeface="Arial" pitchFamily="34" charset="0"/>
                  </a:rPr>
                  <a:t>.</a:t>
                </a:r>
                <a:r>
                  <a:rPr lang="en-US" dirty="0">
                    <a:cs typeface="Arial" pitchFamily="34" charset="0"/>
                  </a:rPr>
                  <a:t> Nên </a:t>
                </a:r>
                <a:r>
                  <a:rPr lang="vi-VN" i="1" dirty="0">
                    <a:cs typeface="Arial" pitchFamily="34" charset="0"/>
                  </a:rPr>
                  <a:t>n</a:t>
                </a:r>
                <a:r>
                  <a:rPr lang="vi-VN" dirty="0">
                    <a:cs typeface="Arial" pitchFamily="34" charset="0"/>
                  </a:rPr>
                  <a:t>(</a:t>
                </a:r>
                <a:r>
                  <a:rPr lang="vi-VN" i="1" dirty="0">
                    <a:cs typeface="Arial" pitchFamily="34" charset="0"/>
                  </a:rPr>
                  <a:t>A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vi-VN" dirty="0">
                    <a:cs typeface="Arial" pitchFamily="34" charset="0"/>
                  </a:rPr>
                  <a:t>) = 20</a:t>
                </a:r>
                <a:r>
                  <a:rPr lang="en-US" dirty="0">
                    <a:cs typeface="Arial" pitchFamily="34" charset="0"/>
                  </a:rPr>
                  <a:t>.</a:t>
                </a:r>
                <a:r>
                  <a:rPr lang="vi-VN" dirty="0">
                    <a:cs typeface="Arial" pitchFamily="34" charset="0"/>
                  </a:rPr>
                  <a:t>10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en-US" dirty="0" err="1">
                    <a:cs typeface="Arial" pitchFamily="34" charset="0"/>
                  </a:rPr>
                  <a:t>và</a:t>
                </a:r>
                <a:r>
                  <a:rPr lang="vi-VN" dirty="0">
                    <a:cs typeface="Arial" pitchFamily="34" charset="0"/>
                  </a:rPr>
                  <a:t> </a:t>
                </a:r>
                <a:r>
                  <a:rPr lang="vi-VN" i="1" dirty="0">
                    <a:cs typeface="Arial" pitchFamily="34" charset="0"/>
                  </a:rPr>
                  <a:t>P</a:t>
                </a:r>
                <a:r>
                  <a:rPr lang="vi-VN" dirty="0">
                    <a:cs typeface="Arial" pitchFamily="34" charset="0"/>
                  </a:rPr>
                  <a:t>(</a:t>
                </a:r>
                <a:r>
                  <a:rPr lang="vi-VN" i="1" dirty="0">
                    <a:cs typeface="Arial" pitchFamily="34" charset="0"/>
                  </a:rPr>
                  <a:t>A |</a:t>
                </a:r>
                <a:r>
                  <a:rPr lang="en-US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vi-VN" dirty="0">
                    <a:cs typeface="Arial" pitchFamily="34" charset="0"/>
                  </a:rPr>
                  <a:t>) </a:t>
                </a:r>
                <a:r>
                  <a:rPr lang="en-US" dirty="0">
                    <a:cs typeface="Arial" pitchFamily="34" charset="0"/>
                  </a:rPr>
                  <a:t>=</a:t>
                </a:r>
                <a:r>
                  <a:rPr lang="vi-VN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A</m:t>
                        </m:r>
                        <m:bar>
                          <m:barPr>
                            <m:pos m:val="top"/>
                            <m:ctrlPr>
                              <a:rPr lang="vi-VN" i="1">
                                <a:latin typeface="Cambria Math"/>
                                <a:cs typeface="Arial" pitchFamily="34" charset="0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vi-VN" i="1">
                                <a:cs typeface="Arial" pitchFamily="34" charset="0"/>
                              </a:rPr>
                              <m:t>B</m:t>
                            </m:r>
                          </m:e>
                        </m:ba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Ω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>
                    <a:cs typeface="Arial" pitchFamily="34" charset="0"/>
                  </a:rPr>
                  <a:t>.</a:t>
                </a:r>
                <a:r>
                  <a:rPr lang="vi-VN" dirty="0">
                    <a:cs typeface="Arial" pitchFamily="34" charset="0"/>
                  </a:rPr>
                  <a:t>Vậy </a:t>
                </a:r>
                <a:r>
                  <a:rPr lang="vi-VN" i="1" dirty="0">
                    <a:cs typeface="Arial" pitchFamily="34" charset="0"/>
                  </a:rPr>
                  <a:t>P(A |</a:t>
                </a:r>
                <a:r>
                  <a:rPr lang="en-US" i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vi-VN" i="1" dirty="0">
                    <a:cs typeface="Arial" pitchFamily="34" charset="0"/>
                  </a:rPr>
                  <a:t>) </a:t>
                </a:r>
                <a:r>
                  <a:rPr lang="en-US" i="1" dirty="0">
                    <a:cs typeface="Arial" pitchFamily="34" charset="0"/>
                  </a:rPr>
                  <a:t>=</a:t>
                </a:r>
                <a:r>
                  <a:rPr lang="vi-VN" i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A</m:t>
                        </m:r>
                        <m:bar>
                          <m:barPr>
                            <m:pos m:val="top"/>
                            <m:ctrlPr>
                              <a:rPr lang="vi-VN" i="1">
                                <a:latin typeface="Cambria Math"/>
                                <a:cs typeface="Arial" pitchFamily="34" charset="0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vi-VN" i="1">
                                <a:cs typeface="Arial" pitchFamily="34" charset="0"/>
                              </a:rPr>
                              <m:t>B</m:t>
                            </m:r>
                          </m:e>
                        </m:ba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vi-VN" i="1">
                                <a:latin typeface="Cambria Math"/>
                                <a:cs typeface="Arial" pitchFamily="34" charset="0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vi-VN" i="1">
                                <a:cs typeface="Arial" pitchFamily="34" charset="0"/>
                              </a:rPr>
                              <m:t>B</m:t>
                            </m:r>
                          </m:e>
                        </m:ba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i="1" dirty="0">
                    <a:cs typeface="Arial" pitchFamily="34" charset="0"/>
                  </a:rPr>
                  <a:t> =</a:t>
                </a:r>
                <a:r>
                  <a:rPr lang="vi-VN" i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A</m:t>
                        </m:r>
                        <m:bar>
                          <m:barPr>
                            <m:pos m:val="top"/>
                            <m:ctrlPr>
                              <a:rPr lang="vi-VN" i="1">
                                <a:latin typeface="Cambria Math"/>
                                <a:cs typeface="Arial" pitchFamily="34" charset="0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vi-VN" i="1">
                                <a:cs typeface="Arial" pitchFamily="34" charset="0"/>
                              </a:rPr>
                              <m:t>B</m:t>
                            </m:r>
                          </m:e>
                        </m:ba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vi-VN" i="1">
                                <a:latin typeface="Cambria Math"/>
                                <a:cs typeface="Arial" pitchFamily="34" charset="0"/>
                              </a:rPr>
                            </m:ctrlPr>
                          </m:barPr>
                          <m:e>
                            <m:r>
                              <m:rPr>
                                <m:nor/>
                              </m:rPr>
                              <a:rPr lang="vi-VN" i="1">
                                <a:cs typeface="Arial" pitchFamily="34" charset="0"/>
                              </a:rPr>
                              <m:t>B</m:t>
                            </m:r>
                          </m:e>
                        </m:ba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>
                            <a:cs typeface="Arial" pitchFamily="34" charset="0"/>
                          </a:rPr>
                          <m:t>20</m:t>
                        </m:r>
                        <m:r>
                          <m:rPr>
                            <m:nor/>
                          </m:rPr>
                          <a:rPr lang="en-US">
                            <a:cs typeface="Arial" pitchFamily="34" charset="0"/>
                          </a:rPr>
                          <m:t>.1</m:t>
                        </m:r>
                        <m:r>
                          <m:rPr>
                            <m:nor/>
                          </m:rPr>
                          <a:rPr lang="vi-VN"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>
                            <a:cs typeface="Arial" pitchFamily="34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>
                            <a:cs typeface="Arial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vi-VN">
                            <a:cs typeface="Arial" pitchFamily="34" charset="0"/>
                          </a:rPr>
                          <m:t>29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29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 smtClean="0">
                  <a:cs typeface="Arial" pitchFamily="34" charset="0"/>
                </a:endParaRPr>
              </a:p>
              <a:p>
                <a:endParaRPr lang="en-US" dirty="0">
                  <a:cs typeface="Arial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944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8077200" y="5867400"/>
            <a:ext cx="5334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" y="0"/>
            <a:ext cx="9245086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2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2. (Homework)</a:t>
            </a:r>
            <a:endParaRPr lang="en-US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dirty="0">
                <a:latin typeface="+mj-lt"/>
                <a:cs typeface="Arial" pitchFamily="34" charset="0"/>
              </a:rPr>
              <a:t>Gieo hai con xúc xắc cân đối, đồng chất. Tính xác suất để:</a:t>
            </a:r>
            <a:endParaRPr lang="en-US" b="1" dirty="0">
              <a:latin typeface="+mj-lt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dirty="0">
                <a:latin typeface="+mj-lt"/>
                <a:cs typeface="Arial" pitchFamily="34" charset="0"/>
              </a:rPr>
              <a:t>Tổng số chấm xuất hiện trên hai con xúc xắc bằng 7 nếu biết rằng ít nhất có một con xúc xắc xuất hiện mặt 5 chấm;</a:t>
            </a:r>
            <a:endParaRPr lang="en-US" b="1" dirty="0">
              <a:latin typeface="+mj-lt"/>
              <a:cs typeface="Arial" pitchFamily="34" charset="0"/>
            </a:endParaRPr>
          </a:p>
          <a:p>
            <a:pPr marL="457200" indent="-457200">
              <a:buAutoNum type="alphaLcParenR"/>
            </a:pPr>
            <a:r>
              <a:rPr lang="vi-VN" b="1" dirty="0">
                <a:latin typeface="+mj-lt"/>
                <a:cs typeface="Arial" pitchFamily="34" charset="0"/>
              </a:rPr>
              <a:t>Có ít nhất có một con xúc xắc xuất hiện mặt 5 chấm nếu biết rằng tổng số chấm xuất hiện trên hai con xúc xắc bằng 7.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620000" y="57150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2.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vi-VN" sz="3600" dirty="0">
                    <a:cs typeface="Arial" pitchFamily="34" charset="0"/>
                  </a:rPr>
                  <a:t>Gọi </a:t>
                </a:r>
                <a:r>
                  <a:rPr lang="vi-VN" sz="3600" i="1" dirty="0">
                    <a:cs typeface="Arial" pitchFamily="34" charset="0"/>
                  </a:rPr>
                  <a:t>A</a:t>
                </a:r>
                <a:r>
                  <a:rPr lang="vi-VN" sz="3600" dirty="0">
                    <a:cs typeface="Arial" pitchFamily="34" charset="0"/>
                  </a:rPr>
                  <a:t> là biến cố: “Tổng số chấm xuất hiện trên hai con xúc xắc </a:t>
                </a:r>
                <a:r>
                  <a:rPr lang="vi-VN" sz="3200" dirty="0">
                    <a:cs typeface="Arial" pitchFamily="34" charset="0"/>
                  </a:rPr>
                  <a:t>bằng 7”;</a:t>
                </a:r>
                <a:endParaRPr lang="en-US" sz="3200" dirty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vi-VN" sz="3200" i="1" dirty="0" smtClean="0">
                    <a:cs typeface="Arial" pitchFamily="34" charset="0"/>
                  </a:rPr>
                  <a:t>B</a:t>
                </a:r>
                <a:r>
                  <a:rPr lang="vi-VN" sz="3200" dirty="0" smtClean="0">
                    <a:cs typeface="Arial" pitchFamily="34" charset="0"/>
                  </a:rPr>
                  <a:t> </a:t>
                </a:r>
                <a:r>
                  <a:rPr lang="vi-VN" sz="3200" dirty="0">
                    <a:cs typeface="Arial" pitchFamily="34" charset="0"/>
                  </a:rPr>
                  <a:t>là biến cố: “Có ít nhất một con xúc xắc xuất hiện mặt 5 </a:t>
                </a:r>
                <a:r>
                  <a:rPr lang="vi-VN" dirty="0">
                    <a:cs typeface="Arial" pitchFamily="34" charset="0"/>
                  </a:rPr>
                  <a:t>chấm”.</a:t>
                </a:r>
                <a:endParaRPr lang="en-US" dirty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cs typeface="Arial" pitchFamily="34" charset="0"/>
                  </a:rPr>
                  <a:t>a)</a:t>
                </a:r>
                <a:r>
                  <a:rPr lang="vi-VN" sz="3200" dirty="0" smtClean="0">
                    <a:cs typeface="Arial" pitchFamily="34" charset="0"/>
                  </a:rPr>
                  <a:t>Cần </a:t>
                </a:r>
                <a:r>
                  <a:rPr lang="vi-VN" sz="3200" dirty="0">
                    <a:cs typeface="Arial" pitchFamily="34" charset="0"/>
                  </a:rPr>
                  <a:t>tính </a:t>
                </a:r>
                <a:r>
                  <a:rPr lang="vi-VN" sz="3200" i="1" dirty="0">
                    <a:cs typeface="Arial" pitchFamily="34" charset="0"/>
                  </a:rPr>
                  <a:t>P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:r>
                  <a:rPr lang="vi-VN" sz="3200" i="1" dirty="0">
                    <a:cs typeface="Arial" pitchFamily="34" charset="0"/>
                  </a:rPr>
                  <a:t>A</a:t>
                </a:r>
                <a:r>
                  <a:rPr lang="vi-VN" sz="3200" dirty="0">
                    <a:cs typeface="Arial" pitchFamily="34" charset="0"/>
                  </a:rPr>
                  <a:t> | </a:t>
                </a:r>
                <a:r>
                  <a:rPr lang="vi-VN" sz="3200" i="1" dirty="0">
                    <a:cs typeface="Arial" pitchFamily="34" charset="0"/>
                  </a:rPr>
                  <a:t>B</a:t>
                </a:r>
                <a:r>
                  <a:rPr lang="vi-VN" dirty="0" smtClean="0">
                    <a:cs typeface="Arial" pitchFamily="34" charset="0"/>
                  </a:rPr>
                  <a:t>).</a:t>
                </a:r>
                <a:endParaRPr lang="en-US" dirty="0" smtClean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cs typeface="Arial" pitchFamily="34" charset="0"/>
                  </a:rPr>
                  <a:t>n</a:t>
                </a:r>
                <a:r>
                  <a:rPr lang="en-US" dirty="0"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>
                        <a:cs typeface="Arial" panose="020B0604020202020204" pitchFamily="34" charset="0"/>
                      </a:rPr>
                      <m:t>Ω</m:t>
                    </m:r>
                    <m:r>
                      <m:rPr>
                        <m:nor/>
                      </m:rPr>
                      <a:rPr lang="en-US"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i="1" dirty="0">
                    <a:cs typeface="Arial" pitchFamily="34" charset="0"/>
                  </a:rPr>
                  <a:t> = 36; AB = </a:t>
                </a:r>
                <a:r>
                  <a:rPr lang="en-US" dirty="0">
                    <a:cs typeface="Arial" pitchFamily="34" charset="0"/>
                  </a:rPr>
                  <a:t>{(2, 5); (5, 2)} </a:t>
                </a:r>
                <a:r>
                  <a:rPr lang="vi-VN" dirty="0">
                    <a:cs typeface="Arial" pitchFamily="34" charset="0"/>
                  </a:rPr>
                  <a:t>⇒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en-US" i="1" dirty="0">
                    <a:cs typeface="Arial" pitchFamily="34" charset="0"/>
                  </a:rPr>
                  <a:t>n</a:t>
                </a:r>
                <a:r>
                  <a:rPr lang="en-US" dirty="0">
                    <a:cs typeface="Arial" pitchFamily="34" charset="0"/>
                  </a:rPr>
                  <a:t>(</a:t>
                </a:r>
                <a:r>
                  <a:rPr lang="en-US" i="1" dirty="0">
                    <a:cs typeface="Arial" pitchFamily="34" charset="0"/>
                  </a:rPr>
                  <a:t>AB</a:t>
                </a:r>
                <a:r>
                  <a:rPr lang="en-US" dirty="0">
                    <a:cs typeface="Arial" pitchFamily="34" charset="0"/>
                  </a:rPr>
                  <a:t>) = 2 </a:t>
                </a:r>
                <a:r>
                  <a:rPr lang="vi-VN" dirty="0">
                    <a:cs typeface="Arial" pitchFamily="34" charset="0"/>
                  </a:rPr>
                  <a:t>⇒</a:t>
                </a:r>
                <a:r>
                  <a:rPr lang="en-US" dirty="0">
                    <a:cs typeface="Arial" pitchFamily="34" charset="0"/>
                  </a:rPr>
                  <a:t> </a:t>
                </a:r>
                <a:r>
                  <a:rPr lang="vi-VN" i="1" dirty="0">
                    <a:cs typeface="Arial" pitchFamily="34" charset="0"/>
                  </a:rPr>
                  <a:t>P</a:t>
                </a:r>
                <a:r>
                  <a:rPr lang="vi-VN" dirty="0">
                    <a:cs typeface="Arial" pitchFamily="34" charset="0"/>
                  </a:rPr>
                  <a:t>(</a:t>
                </a:r>
                <a:r>
                  <a:rPr lang="vi-VN" i="1" dirty="0">
                    <a:cs typeface="Arial" pitchFamily="34" charset="0"/>
                  </a:rPr>
                  <a:t>AB</a:t>
                </a:r>
                <a:r>
                  <a:rPr lang="vi-VN" dirty="0">
                    <a:cs typeface="Arial" pitchFamily="34" charset="0"/>
                  </a:rPr>
                  <a:t>)</a:t>
                </a:r>
                <a:r>
                  <a:rPr lang="en-US" dirty="0"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cs typeface="Arial" pitchFamily="34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 smtClean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vi-VN" sz="3200" i="1" dirty="0">
                    <a:cs typeface="Arial" pitchFamily="34" charset="0"/>
                  </a:rPr>
                  <a:t>P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en-US" sz="3200" dirty="0">
                    <a:cs typeface="Arial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vi-VN" sz="3200" dirty="0">
                    <a:cs typeface="Arial" pitchFamily="34" charset="0"/>
                  </a:rPr>
                  <a:t>⇒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vi-VN" sz="3200" i="1" dirty="0">
                    <a:cs typeface="Arial" pitchFamily="34" charset="0"/>
                  </a:rPr>
                  <a:t>P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:r>
                  <a:rPr lang="en-US" sz="3200" i="1" dirty="0">
                    <a:cs typeface="Arial" pitchFamily="34" charset="0"/>
                  </a:rPr>
                  <a:t>B</a:t>
                </a:r>
                <a:r>
                  <a:rPr lang="en-US" sz="3200" dirty="0">
                    <a:cs typeface="Arial" pitchFamily="34" charset="0"/>
                  </a:rPr>
                  <a:t>) = 1 - </a:t>
                </a:r>
                <a:r>
                  <a:rPr lang="vi-VN" sz="3200" i="1" dirty="0">
                    <a:cs typeface="Arial" pitchFamily="34" charset="0"/>
                  </a:rPr>
                  <a:t>P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i="1">
                            <a:latin typeface="Cambria Math"/>
                            <a:cs typeface="Arial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en-US" sz="3200" dirty="0">
                    <a:cs typeface="Arial" pitchFamily="34" charset="0"/>
                  </a:rPr>
                  <a:t>) 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200" dirty="0"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200" dirty="0">
                    <a:cs typeface="Arial" pitchFamily="34" charset="0"/>
                  </a:rPr>
                  <a:t>.  </a:t>
                </a:r>
                <a:endParaRPr lang="en-US" sz="3200" dirty="0" smtClean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cs typeface="Arial" pitchFamily="34" charset="0"/>
                  </a:rPr>
                  <a:t>Từ </a:t>
                </a:r>
                <a:r>
                  <a:rPr lang="en-US" sz="3200" dirty="0" err="1">
                    <a:cs typeface="Arial" pitchFamily="34" charset="0"/>
                  </a:rPr>
                  <a:t>đó</a:t>
                </a:r>
                <a:endParaRPr lang="en-US" sz="3200" dirty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pt-BR" i="1" dirty="0">
                    <a:cs typeface="Arial" pitchFamily="34" charset="0"/>
                  </a:rPr>
                  <a:t>P</a:t>
                </a:r>
                <a:r>
                  <a:rPr lang="pt-BR" dirty="0">
                    <a:cs typeface="Arial" pitchFamily="34" charset="0"/>
                  </a:rPr>
                  <a:t>(</a:t>
                </a:r>
                <a:r>
                  <a:rPr lang="en-US" i="1" dirty="0">
                    <a:cs typeface="Arial" pitchFamily="34" charset="0"/>
                  </a:rPr>
                  <a:t>A </a:t>
                </a:r>
                <a:r>
                  <a:rPr lang="vi-VN" i="1" dirty="0">
                    <a:cs typeface="Arial" pitchFamily="34" charset="0"/>
                  </a:rPr>
                  <a:t>| </a:t>
                </a:r>
                <a:r>
                  <a:rPr lang="en-US" i="1" dirty="0">
                    <a:cs typeface="Arial" pitchFamily="34" charset="0"/>
                  </a:rPr>
                  <a:t>B</a:t>
                </a:r>
                <a:r>
                  <a:rPr lang="pt-BR" dirty="0">
                    <a:cs typeface="Arial" pitchFamily="34" charset="0"/>
                  </a:rPr>
                  <a:t>) </a:t>
                </a:r>
                <a:r>
                  <a:rPr lang="en-US" dirty="0"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pt-BR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i="1"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t-BR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cs typeface="Arial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dirty="0" smtClean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Arial" pitchFamily="34" charset="0"/>
                  </a:rPr>
                  <a:t>b) </a:t>
                </a:r>
                <a:r>
                  <a:rPr lang="vi-VN" sz="3200" dirty="0">
                    <a:cs typeface="Arial" pitchFamily="34" charset="0"/>
                  </a:rPr>
                  <a:t>Cần tính </a:t>
                </a:r>
                <a:r>
                  <a:rPr lang="vi-VN" sz="3200" i="1" dirty="0">
                    <a:cs typeface="Arial" pitchFamily="34" charset="0"/>
                  </a:rPr>
                  <a:t>P</a:t>
                </a:r>
                <a:r>
                  <a:rPr lang="vi-VN" sz="3200" dirty="0">
                    <a:cs typeface="Arial" pitchFamily="34" charset="0"/>
                  </a:rPr>
                  <a:t>(</a:t>
                </a:r>
                <a:r>
                  <a:rPr lang="en-US" sz="3200" i="1" dirty="0">
                    <a:cs typeface="Arial" pitchFamily="34" charset="0"/>
                  </a:rPr>
                  <a:t>B</a:t>
                </a:r>
                <a:r>
                  <a:rPr lang="vi-VN" sz="3200" dirty="0">
                    <a:cs typeface="Arial" pitchFamily="34" charset="0"/>
                  </a:rPr>
                  <a:t> | </a:t>
                </a:r>
                <a:r>
                  <a:rPr lang="en-US" sz="3200" i="1" dirty="0">
                    <a:cs typeface="Arial" pitchFamily="34" charset="0"/>
                  </a:rPr>
                  <a:t>A</a:t>
                </a:r>
                <a:r>
                  <a:rPr lang="vi-VN" sz="3200" dirty="0">
                    <a:cs typeface="Arial" pitchFamily="34" charset="0"/>
                  </a:rPr>
                  <a:t>).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endParaRPr lang="en-US" sz="3200" dirty="0" smtClean="0"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 smtClean="0">
                    <a:cs typeface="Arial" pitchFamily="34" charset="0"/>
                  </a:rPr>
                  <a:t>Ta </a:t>
                </a:r>
                <a:r>
                  <a:rPr lang="en-US" dirty="0" err="1">
                    <a:cs typeface="Arial" pitchFamily="34" charset="0"/>
                  </a:rPr>
                  <a:t>có</a:t>
                </a:r>
                <a:r>
                  <a:rPr lang="en-US" sz="3200" i="1" dirty="0" err="1">
                    <a:cs typeface="Arial" pitchFamily="34" charset="0"/>
                  </a:rPr>
                  <a:t>n</a:t>
                </a:r>
                <a:r>
                  <a:rPr lang="en-US" sz="3200" i="1" dirty="0">
                    <a:cs typeface="Arial" pitchFamily="34" charset="0"/>
                  </a:rPr>
                  <a:t>(A)</a:t>
                </a:r>
                <a:r>
                  <a:rPr lang="en-US" sz="3200" dirty="0">
                    <a:cs typeface="Arial" pitchFamily="34" charset="0"/>
                  </a:rPr>
                  <a:t> = 6; </a:t>
                </a:r>
                <a:r>
                  <a:rPr lang="en-US" sz="3200" i="1" dirty="0">
                    <a:cs typeface="Arial" pitchFamily="34" charset="0"/>
                  </a:rPr>
                  <a:t>P(A)</a:t>
                </a:r>
                <a:r>
                  <a:rPr lang="en-US" sz="3200" dirty="0"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3200" dirty="0">
                    <a:cs typeface="Arial" pitchFamily="34" charset="0"/>
                  </a:rPr>
                  <a:t> Từ </a:t>
                </a:r>
                <a:r>
                  <a:rPr lang="en-US" sz="3200" dirty="0" err="1">
                    <a:cs typeface="Arial" pitchFamily="34" charset="0"/>
                  </a:rPr>
                  <a:t>đó</a:t>
                </a:r>
                <a:r>
                  <a:rPr lang="en-US" sz="3200" dirty="0">
                    <a:cs typeface="Arial" pitchFamily="34" charset="0"/>
                  </a:rPr>
                  <a:t>: </a:t>
                </a:r>
                <a:r>
                  <a:rPr lang="pt-BR" sz="3200" i="1" dirty="0">
                    <a:cs typeface="Arial" pitchFamily="34" charset="0"/>
                  </a:rPr>
                  <a:t>P</a:t>
                </a:r>
                <a:r>
                  <a:rPr lang="pt-BR" sz="3200" dirty="0">
                    <a:cs typeface="Arial" pitchFamily="34" charset="0"/>
                  </a:rPr>
                  <a:t>(</a:t>
                </a:r>
                <a:r>
                  <a:rPr lang="en-US" sz="3200" i="1" dirty="0">
                    <a:cs typeface="Arial" pitchFamily="34" charset="0"/>
                  </a:rPr>
                  <a:t>B </a:t>
                </a:r>
                <a:r>
                  <a:rPr lang="vi-VN" sz="3200" i="1" dirty="0">
                    <a:cs typeface="Arial" pitchFamily="34" charset="0"/>
                  </a:rPr>
                  <a:t>| </a:t>
                </a:r>
                <a:r>
                  <a:rPr lang="en-US" sz="3200" i="1" dirty="0">
                    <a:cs typeface="Arial" pitchFamily="34" charset="0"/>
                  </a:rPr>
                  <a:t>A</a:t>
                </a:r>
                <a:r>
                  <a:rPr lang="pt-BR" sz="3200" dirty="0">
                    <a:cs typeface="Arial" pitchFamily="34" charset="0"/>
                  </a:rPr>
                  <a:t>) </a:t>
                </a:r>
                <a:r>
                  <a:rPr lang="en-US" sz="3200" dirty="0"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cs typeface="Arial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pt-BR" sz="3200"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3200" i="1"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pt-BR" sz="3200"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i="1">
                            <a:cs typeface="Arial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t-BR" sz="3200"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cs typeface="Arial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FF0000"/>
                            </a:solidFill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rgbClr val="FF0000"/>
                            </a:solidFill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77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667000"/>
            <a:ext cx="2279650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990600" y="5943600"/>
            <a:ext cx="609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2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end!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Tập huấn Giáo viên dạy Toán bằng tiếng Anh - Đà Nẵng 12/2013</a:t>
            </a:r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58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1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2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MỞ ĐẦU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, ta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. </a:t>
            </a:r>
            <a:r>
              <a:rPr lang="en-US" dirty="0" err="1" smtClean="0"/>
              <a:t>Chẳng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An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giỏi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Toán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rằng</a:t>
            </a:r>
            <a:r>
              <a:rPr lang="en-US" dirty="0" smtClean="0"/>
              <a:t> An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giỏi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Tin;</a:t>
            </a:r>
          </a:p>
          <a:p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thọ</a:t>
            </a:r>
            <a:r>
              <a:rPr lang="en-US" dirty="0" smtClean="0"/>
              <a:t> 80 </a:t>
            </a:r>
            <a:r>
              <a:rPr lang="en-US" dirty="0" err="1" smtClean="0"/>
              <a:t>tuổi</a:t>
            </a:r>
            <a:r>
              <a:rPr lang="en-US" dirty="0" smtClean="0"/>
              <a:t> </a:t>
            </a: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60 </a:t>
            </a:r>
            <a:r>
              <a:rPr lang="en-US" dirty="0" err="1" smtClean="0"/>
              <a:t>tuổi</a:t>
            </a:r>
            <a:r>
              <a:rPr lang="en-US" dirty="0" smtClean="0"/>
              <a:t>. (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ty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.)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.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vi-VN" sz="3200" b="1" dirty="0" smtClean="0">
                <a:cs typeface="Arial" pitchFamily="34" charset="0"/>
              </a:rPr>
              <a:t>Cho </a:t>
            </a:r>
            <a:r>
              <a:rPr lang="vi-VN" sz="3200" b="1" dirty="0">
                <a:cs typeface="Arial" pitchFamily="34" charset="0"/>
              </a:rPr>
              <a:t>hai biến cố </a:t>
            </a:r>
            <a:r>
              <a:rPr lang="vi-VN" sz="3200" i="1" dirty="0">
                <a:cs typeface="Arial" pitchFamily="34" charset="0"/>
              </a:rPr>
              <a:t>A</a:t>
            </a:r>
            <a:r>
              <a:rPr lang="vi-VN" sz="3200" b="1" dirty="0">
                <a:cs typeface="Arial" pitchFamily="34" charset="0"/>
              </a:rPr>
              <a:t> và </a:t>
            </a:r>
            <a:r>
              <a:rPr lang="vi-VN" sz="3200" i="1" dirty="0">
                <a:cs typeface="Arial" pitchFamily="34" charset="0"/>
              </a:rPr>
              <a:t>B</a:t>
            </a:r>
            <a:r>
              <a:rPr lang="vi-VN" sz="3200" b="1" dirty="0">
                <a:cs typeface="Arial" pitchFamily="34" charset="0"/>
              </a:rPr>
              <a:t>. Xác suất của biến cố </a:t>
            </a:r>
            <a:r>
              <a:rPr lang="vi-VN" sz="3200" i="1" dirty="0">
                <a:cs typeface="Arial" pitchFamily="34" charset="0"/>
              </a:rPr>
              <a:t>A</a:t>
            </a:r>
            <a:r>
              <a:rPr lang="vi-VN" sz="3200" dirty="0">
                <a:cs typeface="Arial" pitchFamily="34" charset="0"/>
              </a:rPr>
              <a:t>,</a:t>
            </a:r>
            <a:r>
              <a:rPr lang="vi-VN" sz="3200" b="1" dirty="0">
                <a:cs typeface="Arial" pitchFamily="34" charset="0"/>
              </a:rPr>
              <a:t> tính trong điều kiện biết rằng biến cố </a:t>
            </a:r>
            <a:r>
              <a:rPr lang="vi-VN" sz="3200" i="1" dirty="0">
                <a:cs typeface="Arial" pitchFamily="34" charset="0"/>
              </a:rPr>
              <a:t>B</a:t>
            </a:r>
            <a:r>
              <a:rPr lang="vi-VN" sz="3200" b="1" dirty="0">
                <a:cs typeface="Arial" pitchFamily="34" charset="0"/>
              </a:rPr>
              <a:t> đã xảy ra, được gọi là xác suất của </a:t>
            </a:r>
            <a:r>
              <a:rPr lang="vi-VN" sz="3200" i="1" dirty="0">
                <a:cs typeface="Arial" pitchFamily="34" charset="0"/>
              </a:rPr>
              <a:t>A</a:t>
            </a:r>
            <a:r>
              <a:rPr lang="vi-VN" sz="3200" b="1" dirty="0">
                <a:cs typeface="Arial" pitchFamily="34" charset="0"/>
              </a:rPr>
              <a:t> với điều kiện </a:t>
            </a:r>
            <a:r>
              <a:rPr lang="vi-VN" sz="3200" i="1" dirty="0">
                <a:cs typeface="Arial" pitchFamily="34" charset="0"/>
              </a:rPr>
              <a:t>B</a:t>
            </a:r>
            <a:r>
              <a:rPr lang="vi-VN" sz="3200" b="1" dirty="0">
                <a:cs typeface="Arial" pitchFamily="34" charset="0"/>
              </a:rPr>
              <a:t> và kí hiệu là </a:t>
            </a:r>
            <a:r>
              <a:rPr lang="vi-VN" sz="3200" i="1" dirty="0">
                <a:solidFill>
                  <a:srgbClr val="C00000"/>
                </a:solidFill>
                <a:cs typeface="Arial" pitchFamily="34" charset="0"/>
              </a:rPr>
              <a:t>P</a:t>
            </a:r>
            <a:r>
              <a:rPr lang="vi-VN" sz="3200" dirty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vi-VN" sz="3200" i="1" dirty="0">
                <a:solidFill>
                  <a:srgbClr val="C00000"/>
                </a:solidFill>
                <a:cs typeface="Arial" pitchFamily="34" charset="0"/>
              </a:rPr>
              <a:t>A</a:t>
            </a:r>
            <a:r>
              <a:rPr lang="vi-VN" sz="3200" dirty="0">
                <a:solidFill>
                  <a:srgbClr val="C00000"/>
                </a:solidFill>
                <a:cs typeface="Arial" pitchFamily="34" charset="0"/>
              </a:rPr>
              <a:t> | </a:t>
            </a:r>
            <a:r>
              <a:rPr lang="vi-VN" sz="3200" i="1" dirty="0">
                <a:solidFill>
                  <a:srgbClr val="C00000"/>
                </a:solidFill>
                <a:cs typeface="Arial" pitchFamily="34" charset="0"/>
              </a:rPr>
              <a:t>B</a:t>
            </a:r>
            <a:r>
              <a:rPr lang="vi-VN" sz="3200" dirty="0">
                <a:solidFill>
                  <a:srgbClr val="C00000"/>
                </a:solidFill>
                <a:cs typeface="Arial" pitchFamily="34" charset="0"/>
              </a:rPr>
              <a:t>).</a:t>
            </a:r>
          </a:p>
          <a:p>
            <a:pPr>
              <a:buNone/>
            </a:pPr>
            <a:endParaRPr lang="en-US" sz="2800" dirty="0">
              <a:solidFill>
                <a:srgbClr val="270F6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xác</a:t>
            </a:r>
            <a:r>
              <a:rPr lang="en-US" dirty="0" smtClean="0"/>
              <a:t> </a:t>
            </a:r>
            <a:r>
              <a:rPr lang="en-US" dirty="0" err="1" smtClean="0"/>
              <a:t>suất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458200" cy="4008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3200" b="1" dirty="0">
                    <a:cs typeface="Arial" pitchFamily="34" charset="0"/>
                  </a:rPr>
                  <a:t>Cho hai biến cố </a:t>
                </a:r>
                <a:r>
                  <a:rPr lang="vi-VN" sz="3200" i="1" dirty="0">
                    <a:cs typeface="Arial" pitchFamily="34" charset="0"/>
                  </a:rPr>
                  <a:t>A</a:t>
                </a:r>
                <a:r>
                  <a:rPr lang="vi-VN" sz="3200" b="1" dirty="0">
                    <a:cs typeface="Arial" pitchFamily="34" charset="0"/>
                  </a:rPr>
                  <a:t> và </a:t>
                </a:r>
                <a:r>
                  <a:rPr lang="vi-VN" sz="3200" i="1" dirty="0">
                    <a:cs typeface="Arial" pitchFamily="34" charset="0"/>
                  </a:rPr>
                  <a:t>B</a:t>
                </a:r>
                <a:r>
                  <a:rPr lang="vi-VN" sz="3200" b="1" dirty="0">
                    <a:cs typeface="Arial" pitchFamily="34" charset="0"/>
                  </a:rPr>
                  <a:t> bất kì, với </a:t>
                </a:r>
                <a:r>
                  <a:rPr lang="vi-VN" sz="3200" i="1" dirty="0">
                    <a:cs typeface="Arial" pitchFamily="34" charset="0"/>
                  </a:rPr>
                  <a:t>P</a:t>
                </a:r>
                <a:r>
                  <a:rPr lang="vi-VN" sz="3200" b="1" dirty="0">
                    <a:cs typeface="Arial" pitchFamily="34" charset="0"/>
                  </a:rPr>
                  <a:t>(</a:t>
                </a:r>
                <a:r>
                  <a:rPr lang="vi-VN" sz="3200" i="1" dirty="0">
                    <a:cs typeface="Arial" pitchFamily="34" charset="0"/>
                  </a:rPr>
                  <a:t>B</a:t>
                </a:r>
                <a:r>
                  <a:rPr lang="vi-VN" sz="3200" b="1" dirty="0">
                    <a:cs typeface="Arial" pitchFamily="34" charset="0"/>
                  </a:rPr>
                  <a:t>) &gt; 0. Khi đó</a:t>
                </a:r>
                <a:r>
                  <a:rPr lang="en-US" sz="3200" b="1" dirty="0">
                    <a:cs typeface="Arial" pitchFamily="34" charset="0"/>
                  </a:rPr>
                  <a:t> </a:t>
                </a:r>
                <a:r>
                  <a:rPr lang="en-US" sz="3200" dirty="0">
                    <a:cs typeface="Arial" pitchFamily="34" charset="0"/>
                  </a:rPr>
                  <a:t> </a:t>
                </a:r>
                <a:r>
                  <a:rPr lang="vi-VN" sz="3200" i="1" dirty="0" smtClean="0">
                    <a:solidFill>
                      <a:srgbClr val="C00000"/>
                    </a:solidFill>
                    <a:cs typeface="Arial" pitchFamily="34" charset="0"/>
                  </a:rPr>
                  <a:t>P</a:t>
                </a:r>
                <a:r>
                  <a:rPr lang="vi-VN" sz="3200" dirty="0" smtClean="0">
                    <a:solidFill>
                      <a:srgbClr val="C00000"/>
                    </a:solidFill>
                    <a:cs typeface="Arial" pitchFamily="34" charset="0"/>
                  </a:rPr>
                  <a:t>(</a:t>
                </a:r>
                <a:r>
                  <a:rPr lang="vi-VN" sz="3200" i="1" dirty="0" smtClean="0">
                    <a:solidFill>
                      <a:srgbClr val="C00000"/>
                    </a:solidFill>
                    <a:cs typeface="Arial" pitchFamily="34" charset="0"/>
                  </a:rPr>
                  <a:t>A</a:t>
                </a:r>
                <a:r>
                  <a:rPr lang="en-US" sz="3200" dirty="0">
                    <a:solidFill>
                      <a:srgbClr val="C00000"/>
                    </a:solidFill>
                    <a:cs typeface="Arial" pitchFamily="34" charset="0"/>
                  </a:rPr>
                  <a:t>|</a:t>
                </a:r>
                <a:r>
                  <a:rPr lang="vi-VN" sz="3200" i="1" dirty="0" smtClean="0">
                    <a:solidFill>
                      <a:srgbClr val="C00000"/>
                    </a:solidFill>
                    <a:cs typeface="Arial" pitchFamily="34" charset="0"/>
                  </a:rPr>
                  <a:t>B</a:t>
                </a:r>
                <a:r>
                  <a:rPr lang="vi-VN" sz="3200" dirty="0">
                    <a:solidFill>
                      <a:srgbClr val="C00000"/>
                    </a:solidFill>
                    <a:cs typeface="Arial" pitchFamily="34" charset="0"/>
                  </a:rPr>
                  <a:t>) =</a:t>
                </a:r>
                <a:r>
                  <a:rPr lang="en-US" sz="3200" dirty="0">
                    <a:solidFill>
                      <a:srgbClr val="C00000"/>
                    </a:solidFill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i="1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vi-VN" sz="3200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 i="1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vi-VN" sz="3200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vi-VN" sz="3200" i="1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3200">
                            <a:solidFill>
                              <a:srgbClr val="C00000"/>
                            </a:solidFill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458200" cy="4008120"/>
              </a:xfrm>
              <a:blipFill rotWithShape="1">
                <a:blip r:embed="rId2"/>
                <a:stretch>
                  <a:fillRect l="-1801" t="-213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1. (</a:t>
            </a:r>
            <a:r>
              <a:rPr lang="en-US" dirty="0" err="1" smtClean="0"/>
              <a:t>Nhóm</a:t>
            </a:r>
            <a:r>
              <a:rPr lang="en-US" dirty="0" smtClean="0"/>
              <a:t> 1 + 2)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3200" b="1" dirty="0" smtClean="0">
                <a:cs typeface="Arial" pitchFamily="34" charset="0"/>
              </a:rPr>
              <a:t>Một </a:t>
            </a:r>
            <a:r>
              <a:rPr lang="vi-VN" sz="3200" b="1" dirty="0">
                <a:cs typeface="Arial" pitchFamily="34" charset="0"/>
              </a:rPr>
              <a:t>hộp có 20 viên b</a:t>
            </a:r>
            <a:r>
              <a:rPr lang="en-US" sz="3200" b="1" dirty="0">
                <a:cs typeface="Arial" pitchFamily="34" charset="0"/>
              </a:rPr>
              <a:t>i</a:t>
            </a:r>
            <a:r>
              <a:rPr lang="vi-VN" sz="3200" b="1" dirty="0">
                <a:cs typeface="Arial" pitchFamily="34" charset="0"/>
              </a:rPr>
              <a:t> trắng và 10 viên b</a:t>
            </a:r>
            <a:r>
              <a:rPr lang="en-US" sz="3200" b="1" dirty="0">
                <a:cs typeface="Arial" pitchFamily="34" charset="0"/>
              </a:rPr>
              <a:t>i</a:t>
            </a:r>
            <a:r>
              <a:rPr lang="vi-VN" sz="3200" b="1" dirty="0">
                <a:cs typeface="Arial" pitchFamily="34" charset="0"/>
              </a:rPr>
              <a:t> đen, các viên b</a:t>
            </a:r>
            <a:r>
              <a:rPr lang="en-US" sz="3200" b="1" dirty="0">
                <a:cs typeface="Arial" pitchFamily="34" charset="0"/>
              </a:rPr>
              <a:t>i</a:t>
            </a:r>
            <a:r>
              <a:rPr lang="vi-VN" sz="3200" b="1" dirty="0">
                <a:cs typeface="Arial" pitchFamily="34" charset="0"/>
              </a:rPr>
              <a:t> có cùng kích thước và khối lượng. Bạn Bình lấy ngẫu nhiên một viên b</a:t>
            </a:r>
            <a:r>
              <a:rPr lang="en-US" sz="3200" b="1" dirty="0">
                <a:cs typeface="Arial" pitchFamily="34" charset="0"/>
              </a:rPr>
              <a:t>i</a:t>
            </a:r>
            <a:r>
              <a:rPr lang="vi-VN" sz="3200" b="1" dirty="0">
                <a:cs typeface="Arial" pitchFamily="34" charset="0"/>
              </a:rPr>
              <a:t> trong hộp, không trả lại. Sau đó bạn An lấy ngẫu nhiên một viên b</a:t>
            </a:r>
            <a:r>
              <a:rPr lang="en-US" sz="3200" b="1" dirty="0">
                <a:cs typeface="Arial" pitchFamily="34" charset="0"/>
              </a:rPr>
              <a:t>i</a:t>
            </a:r>
            <a:r>
              <a:rPr lang="vi-VN" sz="3200" b="1" dirty="0">
                <a:cs typeface="Arial" pitchFamily="34" charset="0"/>
              </a:rPr>
              <a:t> trong hộp đó.</a:t>
            </a:r>
            <a:endParaRPr lang="en-US" sz="3200" b="1" dirty="0">
              <a:cs typeface="Arial" pitchFamily="34" charset="0"/>
            </a:endParaRPr>
          </a:p>
          <a:p>
            <a:r>
              <a:rPr lang="en-US" sz="3200" b="1" dirty="0">
                <a:cs typeface="Arial" pitchFamily="34" charset="0"/>
              </a:rPr>
              <a:t>    </a:t>
            </a:r>
            <a:r>
              <a:rPr lang="vi-VN" sz="3200" b="1" dirty="0">
                <a:cs typeface="Arial" pitchFamily="34" charset="0"/>
              </a:rPr>
              <a:t>Gọi </a:t>
            </a:r>
            <a:r>
              <a:rPr lang="vi-VN" sz="3200" i="1" dirty="0">
                <a:cs typeface="Arial" pitchFamily="34" charset="0"/>
              </a:rPr>
              <a:t>A</a:t>
            </a:r>
            <a:r>
              <a:rPr lang="vi-VN" sz="3200" b="1" dirty="0">
                <a:cs typeface="Arial" pitchFamily="34" charset="0"/>
              </a:rPr>
              <a:t> là biến cố: "An lấy được viên b</a:t>
            </a:r>
            <a:r>
              <a:rPr lang="en-US" sz="3200" b="1" dirty="0">
                <a:cs typeface="Arial" pitchFamily="34" charset="0"/>
              </a:rPr>
              <a:t>i</a:t>
            </a:r>
            <a:r>
              <a:rPr lang="vi-VN" sz="3200" b="1" dirty="0">
                <a:cs typeface="Arial" pitchFamily="34" charset="0"/>
              </a:rPr>
              <a:t> trắng"; </a:t>
            </a:r>
            <a:r>
              <a:rPr lang="vi-VN" sz="3200" i="1" dirty="0">
                <a:cs typeface="Arial" pitchFamily="34" charset="0"/>
              </a:rPr>
              <a:t>B</a:t>
            </a:r>
            <a:r>
              <a:rPr lang="vi-VN" sz="3200" b="1" dirty="0">
                <a:cs typeface="Arial" pitchFamily="34" charset="0"/>
              </a:rPr>
              <a:t> là biến cố: "Bình lấy được </a:t>
            </a:r>
            <a:r>
              <a:rPr lang="en-US" sz="3200" b="1" dirty="0">
                <a:cs typeface="Arial" pitchFamily="34" charset="0"/>
              </a:rPr>
              <a:t> </a:t>
            </a:r>
          </a:p>
          <a:p>
            <a:r>
              <a:rPr lang="en-US" sz="3200" b="1" dirty="0">
                <a:cs typeface="Arial" pitchFamily="34" charset="0"/>
              </a:rPr>
              <a:t>    </a:t>
            </a:r>
            <a:r>
              <a:rPr lang="vi-VN" sz="3200" b="1" dirty="0">
                <a:cs typeface="Arial" pitchFamily="34" charset="0"/>
              </a:rPr>
              <a:t>viên b</a:t>
            </a:r>
            <a:r>
              <a:rPr lang="en-US" sz="3200" b="1" dirty="0">
                <a:cs typeface="Arial" pitchFamily="34" charset="0"/>
              </a:rPr>
              <a:t>i</a:t>
            </a:r>
            <a:r>
              <a:rPr lang="vi-VN" sz="3200" b="1" dirty="0">
                <a:cs typeface="Arial" pitchFamily="34" charset="0"/>
              </a:rPr>
              <a:t> trắng". Tính </a:t>
            </a:r>
            <a:r>
              <a:rPr lang="vi-VN" sz="3200" i="1" dirty="0">
                <a:cs typeface="Arial" pitchFamily="34" charset="0"/>
              </a:rPr>
              <a:t>P</a:t>
            </a:r>
            <a:r>
              <a:rPr lang="vi-VN" sz="3200" dirty="0">
                <a:cs typeface="Arial" pitchFamily="34" charset="0"/>
              </a:rPr>
              <a:t>(</a:t>
            </a:r>
            <a:r>
              <a:rPr lang="vi-VN" sz="3200" i="1" dirty="0">
                <a:cs typeface="Arial" pitchFamily="34" charset="0"/>
              </a:rPr>
              <a:t>A</a:t>
            </a:r>
            <a:r>
              <a:rPr lang="vi-VN" sz="3200" dirty="0">
                <a:cs typeface="Arial" pitchFamily="34" charset="0"/>
              </a:rPr>
              <a:t> | </a:t>
            </a:r>
            <a:r>
              <a:rPr lang="vi-VN" sz="3200" i="1" dirty="0">
                <a:cs typeface="Arial" pitchFamily="34" charset="0"/>
              </a:rPr>
              <a:t>B</a:t>
            </a:r>
            <a:r>
              <a:rPr lang="vi-VN" sz="3200" dirty="0">
                <a:cs typeface="Arial" pitchFamily="34" charset="0"/>
              </a:rPr>
              <a:t>) </a:t>
            </a:r>
            <a:r>
              <a:rPr lang="vi-VN" sz="3200" b="1" dirty="0">
                <a:cs typeface="Arial" pitchFamily="34" charset="0"/>
              </a:rPr>
              <a:t>bằng định nghĩa và bằng công thức tính </a:t>
            </a:r>
            <a:r>
              <a:rPr lang="vi-VN" sz="3200" i="1" dirty="0">
                <a:cs typeface="Arial" pitchFamily="34" charset="0"/>
              </a:rPr>
              <a:t>P</a:t>
            </a:r>
            <a:r>
              <a:rPr lang="vi-VN" sz="3200" dirty="0">
                <a:cs typeface="Arial" pitchFamily="34" charset="0"/>
              </a:rPr>
              <a:t>(</a:t>
            </a:r>
            <a:r>
              <a:rPr lang="vi-VN" sz="3200" i="1" dirty="0">
                <a:cs typeface="Arial" pitchFamily="34" charset="0"/>
              </a:rPr>
              <a:t>A</a:t>
            </a:r>
            <a:r>
              <a:rPr lang="vi-VN" sz="3200" dirty="0">
                <a:cs typeface="Arial" pitchFamily="34" charset="0"/>
              </a:rPr>
              <a:t> | </a:t>
            </a:r>
            <a:r>
              <a:rPr lang="vi-VN" sz="3200" i="1" dirty="0">
                <a:cs typeface="Arial" pitchFamily="34" charset="0"/>
              </a:rPr>
              <a:t>B</a:t>
            </a:r>
            <a:r>
              <a:rPr lang="vi-VN" sz="3200" dirty="0">
                <a:cs typeface="Arial" pitchFamily="34" charset="0"/>
              </a:rPr>
              <a:t>)</a:t>
            </a:r>
            <a:r>
              <a:rPr lang="en-US" sz="3200" dirty="0">
                <a:cs typeface="Arial" pitchFamily="34" charset="0"/>
              </a:rPr>
              <a:t>.</a:t>
            </a:r>
            <a:endParaRPr lang="vi-VN" sz="3200" dirty="0">
              <a:cs typeface="Arial" pitchFamily="34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924800" y="58674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685800" y="6134100"/>
            <a:ext cx="381000" cy="4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1. (</a:t>
            </a:r>
            <a:r>
              <a:rPr lang="en-US" dirty="0" err="1" smtClean="0"/>
              <a:t>Nhóm</a:t>
            </a:r>
            <a:r>
              <a:rPr lang="en-US" dirty="0" smtClean="0"/>
              <a:t> 5+ 6)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xmlns="" id="{F163E4DB-529D-4BA8-ABD4-A4BD907DEE93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229600" cy="6121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just">
                  <a:buNone/>
                </a:pPr>
                <a:r>
                  <a:rPr lang="vi-VN" sz="2800" b="1" dirty="0">
                    <a:cs typeface="Arial" pitchFamily="34" charset="0"/>
                  </a:rPr>
                  <a:t>Trở lại Ví dụ 1. Tính </a:t>
                </a:r>
                <a:r>
                  <a:rPr lang="vi-VN" sz="2800" i="1" dirty="0">
                    <a:cs typeface="Arial" pitchFamily="34" charset="0"/>
                  </a:rPr>
                  <a:t>P</a:t>
                </a:r>
                <a:r>
                  <a:rPr lang="vi-VN" sz="2800" dirty="0">
                    <a:cs typeface="Arial" pitchFamily="34" charset="0"/>
                  </a:rPr>
                  <a:t>(</a:t>
                </a:r>
                <a:r>
                  <a:rPr lang="vi-VN" sz="2800" i="1" dirty="0">
                    <a:cs typeface="Arial" pitchFamily="34" charset="0"/>
                  </a:rPr>
                  <a:t>A</a:t>
                </a:r>
                <a:r>
                  <a:rPr lang="vi-VN" sz="2800" dirty="0">
                    <a:cs typeface="Arial" pitchFamily="34" charset="0"/>
                  </a:rPr>
                  <a:t> |</a:t>
                </a:r>
                <a:r>
                  <a:rPr lang="en-US" sz="28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2800" i="1">
                            <a:latin typeface="Cambria Math"/>
                            <a:cs typeface="Arial" pitchFamily="34" charset="0"/>
                          </a:rPr>
                        </m:ctrlPr>
                      </m:barPr>
                      <m:e>
                        <m:r>
                          <m:rPr>
                            <m:nor/>
                          </m:rPr>
                          <a:rPr lang="vi-VN" sz="2800" i="1">
                            <a:cs typeface="Arial" pitchFamily="34" charset="0"/>
                          </a:rPr>
                          <m:t>B</m:t>
                        </m:r>
                      </m:e>
                    </m:bar>
                  </m:oMath>
                </a14:m>
                <a:r>
                  <a:rPr lang="vi-VN" sz="2800" dirty="0">
                    <a:cs typeface="Arial" pitchFamily="34" charset="0"/>
                  </a:rPr>
                  <a:t>)</a:t>
                </a:r>
                <a:r>
                  <a:rPr lang="en-US" sz="2800" dirty="0">
                    <a:cs typeface="Arial" pitchFamily="34" charset="0"/>
                  </a:rPr>
                  <a:t>  </a:t>
                </a:r>
                <a:r>
                  <a:rPr lang="vi-VN" sz="3200" b="1" dirty="0">
                    <a:cs typeface="Arial" pitchFamily="34" charset="0"/>
                  </a:rPr>
                  <a:t>bằng định nghĩa và bằng công thức.</a:t>
                </a:r>
              </a:p>
              <a:p>
                <a:pPr marL="0" indent="0">
                  <a:buNone/>
                </a:pPr>
                <a:endParaRPr lang="en-US" sz="28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8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:r>
                  <a:rPr lang="vi-VN" sz="4800" b="1" dirty="0">
                    <a:cs typeface="Arial" pitchFamily="34" charset="0"/>
                  </a:rPr>
                  <a:t> </a:t>
                </a:r>
                <a:r>
                  <a:rPr lang="vi-VN" sz="2800" b="1" dirty="0" smtClean="0">
                    <a:cs typeface="Arial" pitchFamily="34" charset="0"/>
                  </a:rPr>
                  <a:t>Tính</a:t>
                </a:r>
                <a:r>
                  <a:rPr lang="en-US" sz="2800" b="1" dirty="0" smtClean="0">
                    <a:cs typeface="Arial" pitchFamily="34" charset="0"/>
                  </a:rPr>
                  <a:t> </a:t>
                </a:r>
                <a:endParaRPr lang="en-US" sz="2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63E4DB-529D-4BA8-ABD4-A4BD907DEE9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229600" cy="6121548"/>
              </a:xfrm>
              <a:prstGeom prst="rect">
                <a:avLst/>
              </a:prstGeom>
              <a:blipFill rotWithShape="1">
                <a:blip r:embed="rId4"/>
                <a:stretch>
                  <a:fillRect l="-3333" t="-1394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8206"/>
            <a:ext cx="495617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>
            <a:hlinkClick r:id="rId6" action="ppaction://hlinksldjump"/>
          </p:cNvPr>
          <p:cNvSpPr/>
          <p:nvPr/>
        </p:nvSpPr>
        <p:spPr>
          <a:xfrm>
            <a:off x="7391400" y="57912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454784"/>
              </p:ext>
            </p:extLst>
          </p:nvPr>
        </p:nvGraphicFramePr>
        <p:xfrm>
          <a:off x="2286000" y="5568950"/>
          <a:ext cx="1104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0" name="Equation" r:id="rId7" imgW="1104840" imgH="444240" progId="Equation.DSMT4">
                  <p:embed/>
                </p:oleObj>
              </mc:Choice>
              <mc:Fallback>
                <p:oleObj name="Equation" r:id="rId7" imgW="11048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5568950"/>
                        <a:ext cx="1104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6492994</TotalTime>
  <Words>1880</Words>
  <Application>Microsoft Office PowerPoint</Application>
  <PresentationFormat>On-screen Show (4:3)</PresentationFormat>
  <Paragraphs>123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Flow</vt:lpstr>
      <vt:lpstr>Equation</vt:lpstr>
      <vt:lpstr>MathType 6.0 Equation</vt:lpstr>
      <vt:lpstr> Tiết 91. XÁC SUẤT CÓ ĐIỀU KIỆN</vt:lpstr>
      <vt:lpstr>PowerPoint Presentation</vt:lpstr>
      <vt:lpstr>PowerPoint Presentation</vt:lpstr>
      <vt:lpstr>PowerPoint Presentation</vt:lpstr>
      <vt:lpstr>MỞ ĐẦU</vt:lpstr>
      <vt:lpstr>  Định nghĩa . Xác suất có điều kiện</vt:lpstr>
      <vt:lpstr>Công thức tính xác suất có điều kiện</vt:lpstr>
      <vt:lpstr>Ví dụ 1. (Nhóm 1 + 2) </vt:lpstr>
      <vt:lpstr>   </vt:lpstr>
      <vt:lpstr> Ví dụ 2. (Nhóm 3 + 4)</vt:lpstr>
      <vt:lpstr> Bài tập 1. (Nhóm)</vt:lpstr>
      <vt:lpstr>Bài tập 2. (Cá nhân)</vt:lpstr>
      <vt:lpstr>PowerPoint Presentation</vt:lpstr>
      <vt:lpstr>PowerPoint Presentation</vt:lpstr>
      <vt:lpstr>Vận dụng (Đề minh họa 2025, trả lời đúng sai)</vt:lpstr>
      <vt:lpstr>Vận dụng. (Đề minh họa 2025, trả lời ngắn)</vt:lpstr>
      <vt:lpstr>Ví dụ 1.</vt:lpstr>
      <vt:lpstr>Ví dụ 1.</vt:lpstr>
      <vt:lpstr>Ví dụ 2.</vt:lpstr>
      <vt:lpstr>Bài tập 1.</vt:lpstr>
      <vt:lpstr>Bài tập 2.</vt:lpstr>
      <vt:lpstr>Vận dụng. (Trả lời đúng - sai)</vt:lpstr>
      <vt:lpstr>Vận dụng (Trả lời ngắn)</vt:lpstr>
      <vt:lpstr>Luyện tập 1.</vt:lpstr>
      <vt:lpstr>REVIEW</vt:lpstr>
      <vt:lpstr>Bài tập 2. (Homework)</vt:lpstr>
      <vt:lpstr>Bài tập 2. </vt:lpstr>
      <vt:lpstr>The end!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Các mẫu câu hay dùng trong bài giảng Toán bằng tiếng Anh</dc:title>
  <dc:creator>Tran Thanh Tuan</dc:creator>
  <cp:lastModifiedBy>ADMIN</cp:lastModifiedBy>
  <cp:revision>238</cp:revision>
  <dcterms:created xsi:type="dcterms:W3CDTF">2013-12-04T08:30:36Z</dcterms:created>
  <dcterms:modified xsi:type="dcterms:W3CDTF">2025-04-07T14:17:58Z</dcterms:modified>
</cp:coreProperties>
</file>