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0" r:id="rId3"/>
    <p:sldId id="257" r:id="rId5"/>
    <p:sldId id="261" r:id="rId6"/>
    <p:sldId id="259" r:id="rId7"/>
    <p:sldId id="258" r:id="rId8"/>
    <p:sldId id="260" r:id="rId9"/>
    <p:sldId id="262" r:id="rId10"/>
    <p:sldId id="263" r:id="rId11"/>
    <p:sldId id="285" r:id="rId12"/>
    <p:sldId id="264" r:id="rId13"/>
    <p:sldId id="265" r:id="rId14"/>
    <p:sldId id="267" r:id="rId15"/>
    <p:sldId id="268" r:id="rId16"/>
    <p:sldId id="282" r:id="rId17"/>
    <p:sldId id="269" r:id="rId18"/>
    <p:sldId id="283" r:id="rId19"/>
    <p:sldId id="273" r:id="rId20"/>
    <p:sldId id="270" r:id="rId21"/>
    <p:sldId id="272" r:id="rId22"/>
    <p:sldId id="271" r:id="rId23"/>
    <p:sldId id="274" r:id="rId24"/>
    <p:sldId id="275" r:id="rId25"/>
    <p:sldId id="277" r:id="rId26"/>
    <p:sldId id="278" r:id="rId27"/>
    <p:sldId id="279" r:id="rId28"/>
    <p:sldId id="280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16416455" name="Thanh Phong Nguyễn" initials="T" lastIdx="9" clrIdx="0"/>
  <p:cmAuthor id="2" name="Administrator" initials="A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5CCB-7304-4436-A472-6F8F07CA894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3306-8A12-4E52-B3A3-E68E689DF8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5CCB-7304-4436-A472-6F8F07CA894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3306-8A12-4E52-B3A3-E68E689DF8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5CCB-7304-4436-A472-6F8F07CA894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3306-8A12-4E52-B3A3-E68E689DF8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5CCB-7304-4436-A472-6F8F07CA894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3306-8A12-4E52-B3A3-E68E689DF8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5CCB-7304-4436-A472-6F8F07CA894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3306-8A12-4E52-B3A3-E68E689DF8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5CCB-7304-4436-A472-6F8F07CA894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3306-8A12-4E52-B3A3-E68E689DF8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5CCB-7304-4436-A472-6F8F07CA894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3306-8A12-4E52-B3A3-E68E689DF8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5CCB-7304-4436-A472-6F8F07CA894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3306-8A12-4E52-B3A3-E68E689DF8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5CCB-7304-4436-A472-6F8F07CA894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3306-8A12-4E52-B3A3-E68E689DF8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5CCB-7304-4436-A472-6F8F07CA894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3306-8A12-4E52-B3A3-E68E689DF8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5CCB-7304-4436-A472-6F8F07CA894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3306-8A12-4E52-B3A3-E68E689DF8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05CCB-7304-4436-A472-6F8F07CA894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43306-8A12-4E52-B3A3-E68E689DF8B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117600" y="5715000"/>
            <a:ext cx="92456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panose="020B0604020202020204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844800" y="5715000"/>
            <a:ext cx="142240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102784" y="6597651"/>
            <a:ext cx="2209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1007533" y="188913"/>
            <a:ext cx="10176933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1219200" y="584199"/>
            <a:ext cx="9855200" cy="6416676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1336348"/>
                <a:gd name="adj2" fmla="val 69185"/>
              </a:avLst>
            </a:prstTxWarp>
          </a:bodyPr>
          <a:lstStyle/>
          <a:p>
            <a:pPr algn="ctr"/>
            <a:endParaRPr lang="vi-VN" altLang="en-US" sz="4400" b="1" kern="10" dirty="0" smtClean="0">
              <a:ln w="9525">
                <a:solidFill>
                  <a:srgbClr val="FF0066"/>
                </a:solidFill>
                <a:round/>
              </a:ln>
              <a:solidFill>
                <a:srgbClr val="0000CC"/>
              </a:solidFill>
              <a:latin typeface="VNI-Cooper"/>
            </a:endParaRPr>
          </a:p>
          <a:p>
            <a:pPr algn="ctr"/>
            <a:endParaRPr lang="vi-VN" altLang="en-US" sz="3600" b="1" kern="10" dirty="0" smtClean="0">
              <a:ln w="9525">
                <a:solidFill>
                  <a:srgbClr val="FF0066"/>
                </a:solidFill>
                <a:round/>
              </a:ln>
              <a:solidFill>
                <a:srgbClr val="0000CC"/>
              </a:solidFill>
              <a:latin typeface="VNI-Cooper"/>
            </a:endParaRPr>
          </a:p>
          <a:p>
            <a:pPr algn="ctr"/>
            <a:r>
              <a:rPr lang="vi-VN" altLang="en-US" sz="4800" b="1" kern="10" dirty="0" smtClean="0">
                <a:ln w="9525">
                  <a:solidFill>
                    <a:srgbClr val="FF0066"/>
                  </a:solidFill>
                  <a:round/>
                </a:ln>
                <a:solidFill>
                  <a:srgbClr val="0000CC"/>
                </a:solidFill>
                <a:latin typeface="VNI-Cooper"/>
              </a:rPr>
              <a:t> </a:t>
            </a:r>
            <a:endParaRPr lang="vi-VN" altLang="en-US" sz="4800" b="1" kern="10" dirty="0" smtClean="0">
              <a:ln w="9525">
                <a:solidFill>
                  <a:srgbClr val="FF0066"/>
                </a:solidFill>
                <a:round/>
              </a:ln>
              <a:solidFill>
                <a:srgbClr val="0000CC"/>
              </a:solidFill>
              <a:latin typeface="VNI-Cooper"/>
            </a:endParaRPr>
          </a:p>
        </p:txBody>
      </p:sp>
      <p:pic>
        <p:nvPicPr>
          <p:cNvPr id="28679" name="Picture 7" descr="Bellcoll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2129160">
            <a:off x="107952" y="-23813"/>
            <a:ext cx="1282700" cy="107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Bellcoll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2129160" flipH="1">
            <a:off x="10801352" y="0"/>
            <a:ext cx="12827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 descr="Bellcoll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2929160" flipH="1">
            <a:off x="107952" y="5737225"/>
            <a:ext cx="12827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Bellcoll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12929160">
            <a:off x="10801352" y="5737225"/>
            <a:ext cx="12827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239184" y="765176"/>
            <a:ext cx="0" cy="1439863"/>
          </a:xfrm>
          <a:prstGeom prst="line">
            <a:avLst/>
          </a:prstGeom>
          <a:noFill/>
          <a:ln w="76200" cap="rnd">
            <a:solidFill>
              <a:srgbClr val="FF3300"/>
            </a:solidFill>
            <a:prstDash val="sysDot"/>
            <a:rou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11952817" y="693737"/>
            <a:ext cx="0" cy="1439863"/>
          </a:xfrm>
          <a:prstGeom prst="line">
            <a:avLst/>
          </a:prstGeom>
          <a:noFill/>
          <a:ln w="76200" cap="rnd">
            <a:solidFill>
              <a:srgbClr val="FF3300"/>
            </a:solidFill>
            <a:prstDash val="sysDot"/>
            <a:round/>
          </a:ln>
          <a:effectLst/>
        </p:spPr>
        <p:txBody>
          <a:bodyPr/>
          <a:lstStyle/>
          <a:p>
            <a:endParaRPr lang="en-US" sz="2400"/>
          </a:p>
        </p:txBody>
      </p:sp>
      <p:grpSp>
        <p:nvGrpSpPr>
          <p:cNvPr id="2" name="Group 13"/>
          <p:cNvGrpSpPr/>
          <p:nvPr/>
        </p:nvGrpSpPr>
        <p:grpSpPr bwMode="auto">
          <a:xfrm>
            <a:off x="3022601" y="5300664"/>
            <a:ext cx="6049433" cy="1557337"/>
            <a:chOff x="1428" y="3339"/>
            <a:chExt cx="2858" cy="981"/>
          </a:xfrm>
        </p:grpSpPr>
        <p:pic>
          <p:nvPicPr>
            <p:cNvPr id="28686" name="Picture 14" descr="!hp8ls2l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27663" flipH="1">
              <a:off x="2925" y="3883"/>
              <a:ext cx="1361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7" name="Picture 15" descr="Hinh dong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11" y="3339"/>
              <a:ext cx="480" cy="873"/>
            </a:xfrm>
            <a:prstGeom prst="rect">
              <a:avLst/>
            </a:prstGeom>
            <a:noFill/>
          </p:spPr>
        </p:pic>
        <p:pic>
          <p:nvPicPr>
            <p:cNvPr id="28688" name="Picture 16" descr="Hinh dong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91082">
              <a:off x="2835" y="3479"/>
              <a:ext cx="419" cy="768"/>
            </a:xfrm>
            <a:prstGeom prst="rect">
              <a:avLst/>
            </a:prstGeom>
            <a:noFill/>
          </p:spPr>
        </p:pic>
        <p:pic>
          <p:nvPicPr>
            <p:cNvPr id="28689" name="Picture 17" descr="Hinh dong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3068095">
              <a:off x="2926" y="3768"/>
              <a:ext cx="398" cy="490"/>
            </a:xfrm>
            <a:prstGeom prst="rect">
              <a:avLst/>
            </a:prstGeom>
            <a:noFill/>
          </p:spPr>
        </p:pic>
        <p:pic>
          <p:nvPicPr>
            <p:cNvPr id="28690" name="Picture 18" descr="Hinh dong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087173">
              <a:off x="2511" y="3523"/>
              <a:ext cx="385" cy="740"/>
            </a:xfrm>
            <a:prstGeom prst="rect">
              <a:avLst/>
            </a:prstGeom>
            <a:noFill/>
          </p:spPr>
        </p:pic>
        <p:pic>
          <p:nvPicPr>
            <p:cNvPr id="28691" name="Picture 19" descr="Hinh dong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3049717">
              <a:off x="2408" y="3751"/>
              <a:ext cx="288" cy="552"/>
            </a:xfrm>
            <a:prstGeom prst="rect">
              <a:avLst/>
            </a:prstGeom>
            <a:noFill/>
          </p:spPr>
        </p:pic>
        <p:pic>
          <p:nvPicPr>
            <p:cNvPr id="28692" name="Picture 20" descr="!hp8ls2l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27663">
              <a:off x="1428" y="3883"/>
              <a:ext cx="1361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239184" y="5084764"/>
            <a:ext cx="0" cy="936625"/>
          </a:xfrm>
          <a:prstGeom prst="line">
            <a:avLst/>
          </a:prstGeom>
          <a:noFill/>
          <a:ln w="57150" cap="rnd">
            <a:solidFill>
              <a:srgbClr val="FF3300"/>
            </a:solidFill>
            <a:prstDash val="sysDot"/>
            <a:rou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11952817" y="5084764"/>
            <a:ext cx="0" cy="936625"/>
          </a:xfrm>
          <a:prstGeom prst="line">
            <a:avLst/>
          </a:prstGeom>
          <a:noFill/>
          <a:ln w="57150" cap="rnd">
            <a:solidFill>
              <a:srgbClr val="FF3300"/>
            </a:solidFill>
            <a:prstDash val="sysDot"/>
            <a:rou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8784167" y="6597651"/>
            <a:ext cx="2209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</a:ln>
          <a:effectLst/>
        </p:spPr>
        <p:txBody>
          <a:bodyPr/>
          <a:lstStyle/>
          <a:p>
            <a:endParaRPr lang="en-US" sz="2400"/>
          </a:p>
        </p:txBody>
      </p:sp>
      <p:sp>
        <p:nvSpPr>
          <p:cNvPr id="4" name="Text Box 3"/>
          <p:cNvSpPr txBox="1"/>
          <p:nvPr/>
        </p:nvSpPr>
        <p:spPr>
          <a:xfrm>
            <a:off x="9045575" y="2653031"/>
            <a:ext cx="459740" cy="15170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1422400" y="4593590"/>
            <a:ext cx="8086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</a:t>
            </a:r>
            <a:r>
              <a:rPr lang="en-US" altLang="vi-VN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Thanh Phong</a:t>
            </a:r>
            <a:endParaRPr lang="en-US" altLang="vi-VN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s 9"/>
          <p:cNvSpPr/>
          <p:nvPr/>
        </p:nvSpPr>
        <p:spPr>
          <a:xfrm>
            <a:off x="1103207" y="1498600"/>
            <a:ext cx="10506287" cy="1938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vi-VN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/>
                <a:latin typeface="+mj-lt"/>
                <a:cs typeface="+mj-lt"/>
              </a:rPr>
              <a:t>LỚP </a:t>
            </a:r>
            <a:r>
              <a:rPr lang="en-US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/>
                <a:latin typeface="+mj-lt"/>
                <a:cs typeface="+mj-lt"/>
              </a:rPr>
              <a:t>10A8</a:t>
            </a:r>
            <a:endParaRPr lang="vi-VN" alt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effectLst/>
              <a:latin typeface="+mj-lt"/>
              <a:cs typeface="+mj-lt"/>
            </a:endParaRPr>
          </a:p>
          <a:p>
            <a:pPr algn="ctr"/>
            <a:r>
              <a:rPr lang="vi-VN" altLang="en-US" sz="4000" b="1"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Môn: </a:t>
            </a:r>
            <a:r>
              <a:rPr lang="en-US" altLang="vi-VN" sz="4000" b="1"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 lí</a:t>
            </a:r>
            <a:endParaRPr lang="en-US" altLang="vi-VN" sz="4000" b="1"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vi-VN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422400" y="652780"/>
            <a:ext cx="10304780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735" dirty="0" smtClean="0"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  <a:sym typeface="+mn-ea"/>
              </a:rPr>
              <a:t>           </a:t>
            </a:r>
            <a:r>
              <a:rPr lang="en-US" altLang="zh-CN" sz="3735" dirty="0" smtClean="0">
                <a:solidFill>
                  <a:srgbClr val="FF0000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  <a:sym typeface="+mn-ea"/>
              </a:rPr>
              <a:t> T</a:t>
            </a:r>
            <a:r>
              <a:rPr lang="en-US" altLang="zh-CN" sz="3735" b="1" dirty="0" smtClean="0">
                <a:solidFill>
                  <a:srgbClr val="FF0000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  <a:sym typeface="+mn-ea"/>
              </a:rPr>
              <a:t>RƯỜNG THPT SỐ 2 PHÙ MỸ</a:t>
            </a:r>
            <a:endParaRPr lang="en-US" altLang="zh-CN" sz="3735" b="1" dirty="0" smtClean="0">
              <a:solidFill>
                <a:srgbClr val="FF0000"/>
              </a:solidFill>
              <a:effectLst>
                <a:outerShdw blurRad="76200" dist="38100" dir="2700000" algn="tl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490220" y="2821305"/>
            <a:ext cx="11236325" cy="17532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34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KHỐI LƯỢNG RIÊNG. 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ÁP SUẤT CHẤT LỎNG</a:t>
            </a:r>
            <a:endParaRPr lang="en-US" altLang="zh-CN" sz="3600" b="1" dirty="0" smtClean="0">
              <a:solidFill>
                <a:schemeClr val="tx2"/>
              </a:solidFill>
              <a:effectLst>
                <a:outerShdw blurRad="76200" dist="38100" dir="2700000" algn="tl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  <a:sym typeface="+mn-ea"/>
            </a:endParaRPr>
          </a:p>
          <a:p>
            <a:pPr algn="ctr"/>
            <a:endParaRPr lang="vi-VN" altLang="en-US" sz="3600" b="1"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454" y="18501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   BÀI 34: KHỐI LƯỢNG RIÊNG. ÁP SUẤT CHẤT LỎNG</a:t>
            </a:r>
            <a:endParaRPr lang="en-US" sz="3600" dirty="0"/>
          </a:p>
        </p:txBody>
      </p:sp>
      <p:pic>
        <p:nvPicPr>
          <p:cNvPr id="3" name="Thí nghiệm áp suất chất lỏn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05611" y="1757577"/>
            <a:ext cx="5256643" cy="295686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42" y="1757577"/>
            <a:ext cx="3476193" cy="44769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9927" y="5070764"/>
            <a:ext cx="5264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Chất lỏng gây ra áp suất lên đối tượng </a:t>
            </a:r>
            <a:r>
              <a:rPr lang="de-DE" sz="3200" dirty="0" smtClean="0"/>
              <a:t>nào; theo hướng nào?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16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   BÀI 34: KHỐI LƯỢNG RIÊNG. ÁP SUẤT CHẤT LỎNG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927" y="1188314"/>
            <a:ext cx="10515600" cy="4935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</a:t>
            </a:r>
            <a:r>
              <a:rPr lang="en-US" b="1" dirty="0" smtClean="0"/>
              <a:t>. </a:t>
            </a:r>
            <a:r>
              <a:rPr lang="en-US" b="1" dirty="0" err="1" smtClean="0"/>
              <a:t>Khối</a:t>
            </a:r>
            <a:r>
              <a:rPr lang="en-US" b="1" dirty="0" smtClean="0"/>
              <a:t> </a:t>
            </a:r>
            <a:r>
              <a:rPr lang="en-US" b="1" dirty="0" err="1"/>
              <a:t>lượng</a:t>
            </a:r>
            <a:r>
              <a:rPr lang="en-US" b="1" dirty="0"/>
              <a:t> </a:t>
            </a:r>
            <a:r>
              <a:rPr lang="en-US" b="1" dirty="0" err="1"/>
              <a:t>riêng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II. </a:t>
            </a:r>
            <a:r>
              <a:rPr lang="en-US" b="1" dirty="0" err="1"/>
              <a:t>Áp</a:t>
            </a:r>
            <a:r>
              <a:rPr lang="en-US" b="1" dirty="0"/>
              <a:t> </a:t>
            </a:r>
            <a:r>
              <a:rPr lang="en-US" b="1" dirty="0" err="1"/>
              <a:t>lực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áp</a:t>
            </a:r>
            <a:r>
              <a:rPr lang="en-US" b="1" dirty="0"/>
              <a:t> </a:t>
            </a:r>
            <a:r>
              <a:rPr lang="en-US" b="1" dirty="0" err="1" smtClean="0"/>
              <a:t>suất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III. </a:t>
            </a:r>
            <a:r>
              <a:rPr lang="en-US" b="1" dirty="0" err="1" smtClean="0"/>
              <a:t>Áp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chất</a:t>
            </a:r>
            <a:r>
              <a:rPr lang="en-US" b="1" dirty="0" smtClean="0"/>
              <a:t> </a:t>
            </a:r>
            <a:r>
              <a:rPr lang="en-US" b="1" dirty="0" err="1" smtClean="0"/>
              <a:t>lỏng</a:t>
            </a:r>
            <a:endParaRPr lang="en-US" b="1" dirty="0" smtClean="0"/>
          </a:p>
          <a:p>
            <a:pPr marL="0" lvl="0" indent="0">
              <a:buNone/>
            </a:pPr>
            <a:r>
              <a:rPr lang="en-US" b="1" dirty="0" smtClean="0"/>
              <a:t>1. </a:t>
            </a:r>
            <a:r>
              <a:rPr lang="en-US" b="1" dirty="0" err="1"/>
              <a:t>Sự</a:t>
            </a:r>
            <a:r>
              <a:rPr lang="en-US" b="1" dirty="0"/>
              <a:t> </a:t>
            </a:r>
            <a:r>
              <a:rPr lang="en-US" b="1" dirty="0" err="1"/>
              <a:t>tồn</a:t>
            </a:r>
            <a:r>
              <a:rPr lang="en-US" b="1" dirty="0"/>
              <a:t> </a:t>
            </a:r>
            <a:r>
              <a:rPr lang="en-US" b="1" dirty="0" err="1"/>
              <a:t>tại</a:t>
            </a:r>
            <a:r>
              <a:rPr lang="en-US" b="1" dirty="0"/>
              <a:t> </a:t>
            </a:r>
            <a:r>
              <a:rPr lang="en-US" b="1" dirty="0" err="1"/>
              <a:t>áp</a:t>
            </a:r>
            <a:r>
              <a:rPr lang="en-US" b="1" dirty="0"/>
              <a:t> </a:t>
            </a:r>
            <a:r>
              <a:rPr lang="en-US" b="1" dirty="0" err="1"/>
              <a:t>suất</a:t>
            </a:r>
            <a:r>
              <a:rPr lang="en-US" b="1" dirty="0"/>
              <a:t> </a:t>
            </a:r>
            <a:r>
              <a:rPr lang="en-US" b="1" dirty="0" err="1"/>
              <a:t>chất</a:t>
            </a:r>
            <a:r>
              <a:rPr lang="en-US" b="1" dirty="0"/>
              <a:t> </a:t>
            </a:r>
            <a:r>
              <a:rPr lang="en-US" b="1" dirty="0" err="1"/>
              <a:t>lỏng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lỏng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đáy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,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454" y="18501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   BÀI 34: KHỐI LƯỢNG RIÊNG. ÁP SUẤT CHẤT LỎNG</a:t>
            </a:r>
            <a:endParaRPr lang="en-US" sz="3600" dirty="0"/>
          </a:p>
        </p:txBody>
      </p:sp>
      <p:sp>
        <p:nvSpPr>
          <p:cNvPr id="5" name="Oval Callout 4"/>
          <p:cNvSpPr/>
          <p:nvPr/>
        </p:nvSpPr>
        <p:spPr>
          <a:xfrm>
            <a:off x="1150806" y="2057150"/>
            <a:ext cx="6137563" cy="3051175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/>
          <p:nvPr/>
        </p:nvSpPr>
        <p:spPr>
          <a:xfrm>
            <a:off x="1918502" y="3019515"/>
            <a:ext cx="5160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indent="45085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de-DE" altLang="en-US" sz="3200" dirty="0"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cá nào thông minh hơn trong việc chọn vị trí nhằm giảm áp suất của nước lên mình?</a:t>
            </a:r>
            <a:endParaRPr lang="en-US" altLang="en-US" sz="3200" dirty="0"/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698057" y="2057150"/>
            <a:ext cx="2551834" cy="3415395"/>
            <a:chOff x="0" y="0"/>
            <a:chExt cx="1695450" cy="2009775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1695450" cy="2000250"/>
              <a:chOff x="0" y="0"/>
              <a:chExt cx="2162175" cy="19812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133350"/>
                <a:ext cx="2162175" cy="1847850"/>
                <a:chOff x="0" y="0"/>
                <a:chExt cx="2162175" cy="1847850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114300" y="0"/>
                  <a:ext cx="1933575" cy="1847850"/>
                </a:xfrm>
                <a:prstGeom prst="rect">
                  <a:avLst/>
                </a:prstGeom>
                <a:solidFill>
                  <a:srgbClr val="9ADEEE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104775" y="590550"/>
                  <a:ext cx="828675" cy="6191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>
                <a:xfrm flipV="1">
                  <a:off x="0" y="0"/>
                  <a:ext cx="2162175" cy="952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Straight Connector 11"/>
              <p:cNvCxnSpPr/>
              <p:nvPr/>
            </p:nvCxnSpPr>
            <p:spPr>
              <a:xfrm flipV="1">
                <a:off x="114300" y="0"/>
                <a:ext cx="7156" cy="238125"/>
              </a:xfrm>
              <a:prstGeom prst="line">
                <a:avLst/>
              </a:prstGeom>
              <a:ln>
                <a:solidFill>
                  <a:srgbClr val="0043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2047875" y="9525"/>
                <a:ext cx="6985" cy="238125"/>
              </a:xfrm>
              <a:prstGeom prst="line">
                <a:avLst/>
              </a:prstGeom>
              <a:ln>
                <a:solidFill>
                  <a:srgbClr val="0043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/>
              <p:cNvGrpSpPr/>
              <p:nvPr/>
            </p:nvGrpSpPr>
            <p:grpSpPr>
              <a:xfrm>
                <a:off x="390525" y="1543050"/>
                <a:ext cx="285750" cy="125097"/>
                <a:chOff x="0" y="0"/>
                <a:chExt cx="666751" cy="275590"/>
              </a:xfrm>
            </p:grpSpPr>
            <p:sp>
              <p:nvSpPr>
                <p:cNvPr id="21" name="Flowchart: Extract 20"/>
                <p:cNvSpPr/>
                <p:nvPr/>
              </p:nvSpPr>
              <p:spPr>
                <a:xfrm rot="5400000">
                  <a:off x="-61912" y="61912"/>
                  <a:ext cx="275590" cy="151765"/>
                </a:xfrm>
                <a:prstGeom prst="flowChartExtract">
                  <a:avLst/>
                </a:prstGeom>
                <a:solidFill>
                  <a:srgbClr val="005EA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161926" y="38099"/>
                  <a:ext cx="504825" cy="20002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Moon 22"/>
                <p:cNvSpPr/>
                <p:nvPr/>
              </p:nvSpPr>
              <p:spPr>
                <a:xfrm>
                  <a:off x="504826" y="57149"/>
                  <a:ext cx="45719" cy="171450"/>
                </a:xfrm>
                <a:prstGeom prst="mo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581026" y="104774"/>
                  <a:ext cx="43295" cy="4571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1400175" y="1543050"/>
                <a:ext cx="285750" cy="125097"/>
                <a:chOff x="0" y="0"/>
                <a:chExt cx="666751" cy="275590"/>
              </a:xfrm>
            </p:grpSpPr>
            <p:sp>
              <p:nvSpPr>
                <p:cNvPr id="17" name="Flowchart: Extract 16"/>
                <p:cNvSpPr/>
                <p:nvPr/>
              </p:nvSpPr>
              <p:spPr>
                <a:xfrm rot="5400000">
                  <a:off x="-61912" y="61912"/>
                  <a:ext cx="275590" cy="151765"/>
                </a:xfrm>
                <a:prstGeom prst="flowChartExtract">
                  <a:avLst/>
                </a:prstGeom>
                <a:solidFill>
                  <a:srgbClr val="005EA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61926" y="38099"/>
                  <a:ext cx="504825" cy="20002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5E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Moon 18"/>
                <p:cNvSpPr/>
                <p:nvPr/>
              </p:nvSpPr>
              <p:spPr>
                <a:xfrm>
                  <a:off x="504826" y="57149"/>
                  <a:ext cx="45719" cy="171450"/>
                </a:xfrm>
                <a:prstGeom prst="mo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581026" y="104774"/>
                  <a:ext cx="43295" cy="4571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" name="Rectangle 15"/>
              <p:cNvSpPr/>
              <p:nvPr/>
            </p:nvSpPr>
            <p:spPr>
              <a:xfrm>
                <a:off x="28575" y="752475"/>
                <a:ext cx="104775" cy="5810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0" name="Text Box 50"/>
            <p:cNvSpPr txBox="1"/>
            <p:nvPr/>
          </p:nvSpPr>
          <p:spPr>
            <a:xfrm>
              <a:off x="1143000" y="1695450"/>
              <a:ext cx="371475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en-US" sz="2400" dirty="0">
                  <a:effectLst/>
                  <a:latin typeface="Calibri" panose="020F050202020403020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400" dirty="0">
                <a:effectLst/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49"/>
            <p:cNvSpPr txBox="1"/>
            <p:nvPr/>
          </p:nvSpPr>
          <p:spPr>
            <a:xfrm>
              <a:off x="276225" y="1685925"/>
              <a:ext cx="371475" cy="314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en-US" sz="2400" dirty="0">
                  <a:effectLst/>
                  <a:latin typeface="Calibri" panose="020F050202020403020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400" dirty="0">
                <a:effectLst/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454" y="18501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   BÀI 34: KHỐI LƯỢNG RIÊNG. ÁP SUẤT CHẤT LỎNG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55071" y="1315677"/>
                <a:ext cx="10515600" cy="435133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de-DE" b="1" dirty="0"/>
                  <a:t>Giải bài toán: </a:t>
                </a:r>
                <a:r>
                  <a:rPr lang="de-DE" dirty="0"/>
                  <a:t>Một khối chất lỏng đứng yên có khối lượng riêng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trụ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h. </a:t>
                </a:r>
                <a:r>
                  <a:rPr lang="en-US" dirty="0" err="1"/>
                  <a:t>Hãy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công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áp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( p=F/S)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áp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</a:t>
                </a:r>
                <a:r>
                  <a:rPr lang="en-US" dirty="0" err="1"/>
                  <a:t>chất</a:t>
                </a:r>
                <a:r>
                  <a:rPr lang="en-US" dirty="0"/>
                  <a:t> </a:t>
                </a:r>
                <a:r>
                  <a:rPr lang="en-US" dirty="0" err="1"/>
                  <a:t>lỏng</a:t>
                </a:r>
                <a:r>
                  <a:rPr lang="en-US" dirty="0"/>
                  <a:t> </a:t>
                </a:r>
                <a:r>
                  <a:rPr lang="en-US" dirty="0" err="1"/>
                  <a:t>tác</a:t>
                </a:r>
                <a:r>
                  <a:rPr lang="en-US" dirty="0"/>
                  <a:t> </a:t>
                </a:r>
                <a:r>
                  <a:rPr lang="en-US" dirty="0" err="1"/>
                  <a:t>dụng</a:t>
                </a:r>
                <a:r>
                  <a:rPr lang="en-US" dirty="0"/>
                  <a:t> </a:t>
                </a:r>
                <a:r>
                  <a:rPr lang="en-US" dirty="0" err="1"/>
                  <a:t>lên</a:t>
                </a:r>
                <a:r>
                  <a:rPr lang="en-US" dirty="0"/>
                  <a:t> </a:t>
                </a:r>
                <a:r>
                  <a:rPr lang="en-US" dirty="0" err="1"/>
                  <a:t>đáy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. 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071" y="1315677"/>
                <a:ext cx="10515600" cy="4351338"/>
              </a:xfrm>
              <a:blipFill rotWithShape="1">
                <a:blip r:embed="rId1"/>
                <a:stretch>
                  <a:fillRect l="-1" t="-14" r="1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3" y="2740992"/>
            <a:ext cx="5202381" cy="31199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914401" y="3899881"/>
                <a:ext cx="5153889" cy="802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𝑔𝑆ℎ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ℎ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3899881"/>
                <a:ext cx="5153889" cy="802207"/>
              </a:xfrm>
              <a:prstGeom prst="rect">
                <a:avLst/>
              </a:prstGeom>
              <a:blipFill rotWithShape="1">
                <a:blip r:embed="rId3"/>
                <a:stretch>
                  <a:fillRect t="-43" r="4" b="6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16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   BÀI 34: KHỐI LƯỢNG RIÊNG. ÁP SUẤT CHẤT LỎNG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5963" y="1216023"/>
                <a:ext cx="10515600" cy="49353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</a:t>
                </a:r>
                <a:r>
                  <a:rPr lang="en-US" b="1" dirty="0" smtClean="0"/>
                  <a:t>. </a:t>
                </a:r>
                <a:r>
                  <a:rPr lang="en-US" b="1" dirty="0" err="1" smtClean="0"/>
                  <a:t>Khối</a:t>
                </a:r>
                <a:r>
                  <a:rPr lang="en-US" b="1" dirty="0" smtClean="0"/>
                  <a:t> </a:t>
                </a:r>
                <a:r>
                  <a:rPr lang="en-US" b="1" dirty="0" err="1"/>
                  <a:t>lượng</a:t>
                </a:r>
                <a:r>
                  <a:rPr lang="en-US" b="1" dirty="0"/>
                  <a:t> </a:t>
                </a:r>
                <a:r>
                  <a:rPr lang="en-US" b="1" dirty="0" err="1"/>
                  <a:t>riêng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II. </a:t>
                </a:r>
                <a:r>
                  <a:rPr lang="en-US" b="1" dirty="0" err="1"/>
                  <a:t>Áp</a:t>
                </a:r>
                <a:r>
                  <a:rPr lang="en-US" b="1" dirty="0"/>
                  <a:t> </a:t>
                </a:r>
                <a:r>
                  <a:rPr lang="en-US" b="1" dirty="0" err="1"/>
                  <a:t>lực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áp</a:t>
                </a:r>
                <a:r>
                  <a:rPr lang="en-US" b="1" dirty="0"/>
                  <a:t> </a:t>
                </a:r>
                <a:r>
                  <a:rPr lang="en-US" b="1" dirty="0" err="1" smtClean="0"/>
                  <a:t>suất</a:t>
                </a: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III. </a:t>
                </a:r>
                <a:r>
                  <a:rPr lang="en-US" b="1" dirty="0" err="1" smtClean="0"/>
                  <a:t>Áp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suất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chất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lỏng</a:t>
                </a:r>
                <a:endParaRPr lang="en-US" b="1" dirty="0" smtClean="0"/>
              </a:p>
              <a:p>
                <a:pPr marL="0" lvl="0" indent="0">
                  <a:buNone/>
                </a:pPr>
                <a:r>
                  <a:rPr lang="en-US" b="1" dirty="0" smtClean="0"/>
                  <a:t>1. </a:t>
                </a:r>
                <a:r>
                  <a:rPr lang="en-US" b="1" dirty="0" err="1"/>
                  <a:t>Sự</a:t>
                </a:r>
                <a:r>
                  <a:rPr lang="en-US" b="1" dirty="0"/>
                  <a:t> </a:t>
                </a:r>
                <a:r>
                  <a:rPr lang="en-US" b="1" dirty="0" err="1"/>
                  <a:t>tồn</a:t>
                </a:r>
                <a:r>
                  <a:rPr lang="en-US" b="1" dirty="0"/>
                  <a:t> </a:t>
                </a:r>
                <a:r>
                  <a:rPr lang="en-US" b="1" dirty="0" err="1"/>
                  <a:t>tại</a:t>
                </a:r>
                <a:r>
                  <a:rPr lang="en-US" b="1" dirty="0"/>
                  <a:t> </a:t>
                </a:r>
                <a:r>
                  <a:rPr lang="en-US" b="1" dirty="0" err="1"/>
                  <a:t>áp</a:t>
                </a:r>
                <a:r>
                  <a:rPr lang="en-US" b="1" dirty="0"/>
                  <a:t> </a:t>
                </a:r>
                <a:r>
                  <a:rPr lang="en-US" b="1" dirty="0" err="1"/>
                  <a:t>suất</a:t>
                </a:r>
                <a:r>
                  <a:rPr lang="en-US" b="1" dirty="0"/>
                  <a:t> </a:t>
                </a:r>
                <a:r>
                  <a:rPr lang="en-US" b="1" dirty="0" err="1"/>
                  <a:t>chất</a:t>
                </a:r>
                <a:r>
                  <a:rPr lang="en-US" b="1" dirty="0"/>
                  <a:t> </a:t>
                </a:r>
                <a:r>
                  <a:rPr lang="en-US" b="1" dirty="0" err="1"/>
                  <a:t>lỏng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2. </a:t>
                </a:r>
                <a:r>
                  <a:rPr lang="en-US" b="1" dirty="0" err="1" smtClean="0"/>
                  <a:t>Công</a:t>
                </a:r>
                <a:r>
                  <a:rPr lang="en-US" b="1" dirty="0" smtClean="0"/>
                  <a:t> </a:t>
                </a:r>
                <a:r>
                  <a:rPr lang="en-US" b="1" dirty="0" err="1"/>
                  <a:t>thức</a:t>
                </a:r>
                <a:r>
                  <a:rPr lang="en-US" b="1" dirty="0"/>
                  <a:t>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áp</a:t>
                </a:r>
                <a:r>
                  <a:rPr lang="en-US" b="1" dirty="0"/>
                  <a:t> </a:t>
                </a:r>
                <a:r>
                  <a:rPr lang="en-US" b="1" dirty="0" err="1"/>
                  <a:t>suất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chất</a:t>
                </a:r>
                <a:r>
                  <a:rPr lang="en-US" b="1" dirty="0"/>
                  <a:t> </a:t>
                </a:r>
                <a:r>
                  <a:rPr lang="en-US" b="1" dirty="0" err="1" smtClean="0"/>
                  <a:t>lỏng</a:t>
                </a:r>
                <a:endParaRPr lang="en-US" dirty="0"/>
              </a:p>
              <a:p>
                <a:pPr marL="0" lvl="0" indent="0">
                  <a:buNone/>
                </a:pPr>
                <a:r>
                  <a:rPr lang="en-US" dirty="0" smtClean="0"/>
                  <a:t>          </a:t>
                </a:r>
                <a:r>
                  <a:rPr lang="en-US" dirty="0"/>
                  <a:t>p 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ℎ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5963" y="1216023"/>
                <a:ext cx="10515600" cy="4935393"/>
              </a:xfrm>
              <a:blipFill rotWithShape="1">
                <a:blip r:embed="rId1"/>
                <a:stretch>
                  <a:fillRect l="-3" t="-13" r="3" b="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454" y="18501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   BÀI 34: KHỐI LƯỢNG RIÊNG. ÁP SUẤT CHẤT LỎNG</a:t>
            </a:r>
            <a:endParaRPr lang="en-US" sz="3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360217" y="7901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3073" name="Picture 5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473" y="3158810"/>
            <a:ext cx="3667307" cy="310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91492" y="1510579"/>
            <a:ext cx="106222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1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1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1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1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1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1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1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1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1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2195" algn="l"/>
              </a:tabLst>
            </a:pPr>
            <a:r>
              <a:rPr kumimoji="0" lang="de-DE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 bài toán: </a:t>
            </a:r>
            <a:r>
              <a:rPr kumimoji="0" lang="de-DE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một khối chất lỏng đứng yên có khối lượng riêng</a:t>
            </a:r>
            <a:r>
              <a:rPr kumimoji="0" lang="de-DE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N.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191492" y="3352800"/>
                <a:ext cx="6262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492" y="3352800"/>
                <a:ext cx="6262253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4" r="2" b="11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191492" y="3955895"/>
                <a:ext cx="6262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492" y="3955895"/>
                <a:ext cx="6262253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4" t="-92" r="2" b="8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191492" y="4558990"/>
                <a:ext cx="62622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ℎ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ℎ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ℎ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492" y="4558990"/>
                <a:ext cx="6262256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4" t="-62" r="2" b="5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16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   BÀI 34: KHỐI LƯỢNG RIÊNG. ÁP SUẤT CHẤT LỎNG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8927" y="1188314"/>
                <a:ext cx="10515600" cy="49353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</a:t>
                </a:r>
                <a:r>
                  <a:rPr lang="en-US" b="1" dirty="0" smtClean="0"/>
                  <a:t>. </a:t>
                </a:r>
                <a:r>
                  <a:rPr lang="en-US" b="1" dirty="0" err="1" smtClean="0"/>
                  <a:t>Khối</a:t>
                </a:r>
                <a:r>
                  <a:rPr lang="en-US" b="1" dirty="0" smtClean="0"/>
                  <a:t> </a:t>
                </a:r>
                <a:r>
                  <a:rPr lang="en-US" b="1" dirty="0" err="1"/>
                  <a:t>lượng</a:t>
                </a:r>
                <a:r>
                  <a:rPr lang="en-US" b="1" dirty="0"/>
                  <a:t> </a:t>
                </a:r>
                <a:r>
                  <a:rPr lang="en-US" b="1" dirty="0" err="1"/>
                  <a:t>riêng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II. </a:t>
                </a:r>
                <a:r>
                  <a:rPr lang="en-US" b="1" dirty="0" err="1"/>
                  <a:t>Áp</a:t>
                </a:r>
                <a:r>
                  <a:rPr lang="en-US" b="1" dirty="0"/>
                  <a:t> </a:t>
                </a:r>
                <a:r>
                  <a:rPr lang="en-US" b="1" dirty="0" err="1"/>
                  <a:t>lực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áp</a:t>
                </a:r>
                <a:r>
                  <a:rPr lang="en-US" b="1" dirty="0"/>
                  <a:t> </a:t>
                </a:r>
                <a:r>
                  <a:rPr lang="en-US" b="1" dirty="0" err="1" smtClean="0"/>
                  <a:t>suất</a:t>
                </a: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III. </a:t>
                </a:r>
                <a:r>
                  <a:rPr lang="en-US" b="1" dirty="0" err="1" smtClean="0"/>
                  <a:t>Áp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suất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chất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lỏng</a:t>
                </a:r>
                <a:endParaRPr lang="en-US" b="1" dirty="0" smtClean="0"/>
              </a:p>
              <a:p>
                <a:pPr marL="0" lvl="0" indent="0">
                  <a:buNone/>
                </a:pPr>
                <a:r>
                  <a:rPr lang="en-US" b="1" dirty="0" smtClean="0"/>
                  <a:t>1. </a:t>
                </a:r>
                <a:r>
                  <a:rPr lang="en-US" b="1" dirty="0" err="1"/>
                  <a:t>Sự</a:t>
                </a:r>
                <a:r>
                  <a:rPr lang="en-US" b="1" dirty="0"/>
                  <a:t> </a:t>
                </a:r>
                <a:r>
                  <a:rPr lang="en-US" b="1" dirty="0" err="1"/>
                  <a:t>tồn</a:t>
                </a:r>
                <a:r>
                  <a:rPr lang="en-US" b="1" dirty="0"/>
                  <a:t> </a:t>
                </a:r>
                <a:r>
                  <a:rPr lang="en-US" b="1" dirty="0" err="1"/>
                  <a:t>tại</a:t>
                </a:r>
                <a:r>
                  <a:rPr lang="en-US" b="1" dirty="0"/>
                  <a:t> </a:t>
                </a:r>
                <a:r>
                  <a:rPr lang="en-US" b="1" dirty="0" err="1"/>
                  <a:t>áp</a:t>
                </a:r>
                <a:r>
                  <a:rPr lang="en-US" b="1" dirty="0"/>
                  <a:t> </a:t>
                </a:r>
                <a:r>
                  <a:rPr lang="en-US" b="1" dirty="0" err="1"/>
                  <a:t>suất</a:t>
                </a:r>
                <a:r>
                  <a:rPr lang="en-US" b="1" dirty="0"/>
                  <a:t> </a:t>
                </a:r>
                <a:r>
                  <a:rPr lang="en-US" b="1" dirty="0" err="1"/>
                  <a:t>chất</a:t>
                </a:r>
                <a:r>
                  <a:rPr lang="en-US" b="1" dirty="0"/>
                  <a:t> </a:t>
                </a:r>
                <a:r>
                  <a:rPr lang="en-US" b="1" dirty="0" err="1"/>
                  <a:t>lỏng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2. </a:t>
                </a:r>
                <a:r>
                  <a:rPr lang="en-US" b="1" dirty="0" err="1" smtClean="0"/>
                  <a:t>Công</a:t>
                </a:r>
                <a:r>
                  <a:rPr lang="en-US" b="1" dirty="0" smtClean="0"/>
                  <a:t> </a:t>
                </a:r>
                <a:r>
                  <a:rPr lang="en-US" b="1" dirty="0" err="1"/>
                  <a:t>thức</a:t>
                </a:r>
                <a:r>
                  <a:rPr lang="en-US" b="1" dirty="0"/>
                  <a:t>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áp</a:t>
                </a:r>
                <a:r>
                  <a:rPr lang="en-US" b="1" dirty="0"/>
                  <a:t> </a:t>
                </a:r>
                <a:r>
                  <a:rPr lang="en-US" b="1" dirty="0" err="1"/>
                  <a:t>suất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chất</a:t>
                </a:r>
                <a:r>
                  <a:rPr lang="en-US" b="1" dirty="0"/>
                  <a:t> </a:t>
                </a:r>
                <a:r>
                  <a:rPr lang="en-US" b="1" dirty="0" err="1" smtClean="0"/>
                  <a:t>lỏng</a:t>
                </a:r>
                <a:endParaRPr lang="en-US" dirty="0"/>
              </a:p>
              <a:p>
                <a:pPr marL="0" lvl="0" indent="0">
                  <a:buNone/>
                </a:pPr>
                <a:r>
                  <a:rPr lang="en-US" b="1" dirty="0" smtClean="0"/>
                  <a:t>3. </a:t>
                </a:r>
                <a:r>
                  <a:rPr lang="en-US" b="1" dirty="0" err="1" smtClean="0"/>
                  <a:t>Phương</a:t>
                </a:r>
                <a:r>
                  <a:rPr lang="en-US" b="1" dirty="0" smtClean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cơ</a:t>
                </a:r>
                <a:r>
                  <a:rPr lang="en-US" b="1" dirty="0"/>
                  <a:t> </a:t>
                </a:r>
                <a:r>
                  <a:rPr lang="en-US" b="1" dirty="0" err="1"/>
                  <a:t>bản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chất</a:t>
                </a:r>
                <a:r>
                  <a:rPr lang="en-US" b="1" dirty="0"/>
                  <a:t> </a:t>
                </a:r>
                <a:r>
                  <a:rPr lang="en-US" b="1" dirty="0" err="1"/>
                  <a:t>lưu</a:t>
                </a:r>
                <a:r>
                  <a:rPr lang="en-US" b="1" dirty="0"/>
                  <a:t> </a:t>
                </a:r>
                <a:r>
                  <a:rPr lang="en-US" b="1" dirty="0" err="1"/>
                  <a:t>đứng</a:t>
                </a:r>
                <a:r>
                  <a:rPr lang="en-US" b="1" dirty="0"/>
                  <a:t> </a:t>
                </a:r>
                <a:r>
                  <a:rPr lang="en-US" b="1" dirty="0" err="1"/>
                  <a:t>yên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</a:t>
                </a:r>
                <a:r>
                  <a:rPr lang="en-US" dirty="0" err="1" smtClean="0"/>
                  <a:t>Δp</a:t>
                </a:r>
                <a:r>
                  <a:rPr lang="en-US" dirty="0" smtClean="0"/>
                  <a:t> 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ℎ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8927" y="1188314"/>
                <a:ext cx="10515600" cy="4935393"/>
              </a:xfrm>
              <a:blipFill rotWithShape="1">
                <a:blip r:embed="rId1"/>
                <a:stretch>
                  <a:fillRect l="-5" t="-5" r="5" b="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400" b="1" dirty="0"/>
              <a:t>Câu 1: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xảy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riêng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đun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thủy</a:t>
            </a:r>
            <a:r>
              <a:rPr lang="en-US" sz="2400" dirty="0"/>
              <a:t> </a:t>
            </a:r>
            <a:r>
              <a:rPr lang="en-US" sz="2400" dirty="0" err="1"/>
              <a:t>tinh</a:t>
            </a:r>
            <a:r>
              <a:rPr lang="en-US" sz="2400" dirty="0"/>
              <a:t>?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A.</a:t>
            </a:r>
            <a:r>
              <a:rPr lang="en-US" sz="2400" dirty="0"/>
              <a:t> 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riêng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tăng</a:t>
            </a:r>
            <a:r>
              <a:rPr lang="en-US" sz="2400" dirty="0"/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sz="2400" b="1" u="sng" dirty="0"/>
              <a:t>B</a:t>
            </a:r>
            <a:r>
              <a:rPr lang="en-US" sz="2400" b="1" dirty="0"/>
              <a:t>.</a:t>
            </a:r>
            <a:r>
              <a:rPr lang="en-US" sz="2400" dirty="0"/>
              <a:t> 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riêng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giảm</a:t>
            </a:r>
            <a:r>
              <a:rPr lang="en-US" sz="2400" dirty="0"/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C.</a:t>
            </a:r>
            <a:r>
              <a:rPr lang="en-US" sz="2400" dirty="0"/>
              <a:t> 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riêng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D.</a:t>
            </a:r>
            <a:r>
              <a:rPr lang="en-US" sz="2400" dirty="0"/>
              <a:t> 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riêng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giảm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mới</a:t>
            </a:r>
            <a:r>
              <a:rPr lang="en-US" sz="2400" dirty="0"/>
              <a:t> </a:t>
            </a:r>
            <a:r>
              <a:rPr lang="en-US" sz="2400" dirty="0" err="1"/>
              <a:t>tăng</a:t>
            </a:r>
            <a:r>
              <a:rPr lang="en-US" sz="2400" dirty="0"/>
              <a:t>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018" y="122858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 smtClean="0"/>
              <a:t>Câu</a:t>
            </a:r>
            <a:r>
              <a:rPr lang="en-US" sz="2400" b="1" dirty="0" smtClean="0"/>
              <a:t> 2:</a:t>
            </a:r>
            <a:r>
              <a:rPr lang="en-US" sz="2400" dirty="0"/>
              <a:t> Cho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riêng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nhôm</a:t>
            </a:r>
            <a:r>
              <a:rPr lang="en-US" sz="2400" dirty="0"/>
              <a:t>, </a:t>
            </a:r>
            <a:r>
              <a:rPr lang="en-US" sz="2400" dirty="0" err="1"/>
              <a:t>sắt</a:t>
            </a:r>
            <a:r>
              <a:rPr lang="en-US" sz="2400" dirty="0"/>
              <a:t>, </a:t>
            </a:r>
            <a:r>
              <a:rPr lang="en-US" sz="2400" dirty="0" err="1"/>
              <a:t>chì</a:t>
            </a:r>
            <a:r>
              <a:rPr lang="en-US" sz="2400" dirty="0"/>
              <a:t>, </a:t>
            </a:r>
            <a:r>
              <a:rPr lang="en-US" sz="2400" dirty="0" err="1"/>
              <a:t>đá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2700 kg/m</a:t>
            </a:r>
            <a:r>
              <a:rPr lang="en-US" sz="2400" baseline="30000" dirty="0"/>
              <a:t>3</a:t>
            </a:r>
            <a:r>
              <a:rPr lang="en-US" sz="2400" dirty="0"/>
              <a:t>, 7800 kg/m</a:t>
            </a:r>
            <a:r>
              <a:rPr lang="en-US" sz="2400" baseline="30000" dirty="0"/>
              <a:t>3</a:t>
            </a:r>
            <a:r>
              <a:rPr lang="en-US" sz="2400" dirty="0"/>
              <a:t>, 11300 kg/m</a:t>
            </a:r>
            <a:r>
              <a:rPr lang="en-US" sz="2400" baseline="30000" dirty="0"/>
              <a:t>3</a:t>
            </a:r>
            <a:r>
              <a:rPr lang="en-US" sz="2400" dirty="0"/>
              <a:t>, 2600 kg/m</a:t>
            </a:r>
            <a:r>
              <a:rPr lang="en-US" sz="2400" baseline="30000" dirty="0"/>
              <a:t>3</a:t>
            </a:r>
            <a:r>
              <a:rPr lang="en-US" sz="2400" dirty="0"/>
              <a:t>.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300 cm</a:t>
            </a:r>
            <a:r>
              <a:rPr lang="en-US" sz="2400" baseline="30000" dirty="0"/>
              <a:t>3</a:t>
            </a:r>
            <a:r>
              <a:rPr lang="en-US" sz="2400" dirty="0"/>
              <a:t>, </a:t>
            </a:r>
            <a:r>
              <a:rPr lang="en-US" sz="2400" dirty="0" err="1"/>
              <a:t>nặng</a:t>
            </a:r>
            <a:r>
              <a:rPr lang="en-US" sz="2400" dirty="0"/>
              <a:t> 810g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endParaRPr lang="en-US" sz="2400" dirty="0"/>
          </a:p>
          <a:p>
            <a:pPr marL="0" indent="0">
              <a:buNone/>
            </a:pPr>
            <a:r>
              <a:rPr lang="en-US" sz="2400" b="1" u="sng" dirty="0"/>
              <a:t>A</a:t>
            </a:r>
            <a:r>
              <a:rPr lang="en-US" sz="2400" b="1" dirty="0"/>
              <a:t>.</a:t>
            </a:r>
            <a:r>
              <a:rPr lang="en-US" sz="2400" dirty="0"/>
              <a:t> </a:t>
            </a:r>
            <a:r>
              <a:rPr lang="en-US" sz="2400" dirty="0" err="1"/>
              <a:t>Nhôm</a:t>
            </a:r>
            <a:r>
              <a:rPr lang="en-US" sz="2400" dirty="0"/>
              <a:t>      </a:t>
            </a:r>
            <a:r>
              <a:rPr lang="en-US" sz="2400" dirty="0" smtClean="0"/>
              <a:t>			</a:t>
            </a:r>
            <a:r>
              <a:rPr lang="en-US" sz="2400" b="1" dirty="0" smtClean="0"/>
              <a:t>B</a:t>
            </a:r>
            <a:r>
              <a:rPr lang="en-US" sz="2400" b="1" dirty="0"/>
              <a:t>.</a:t>
            </a:r>
            <a:r>
              <a:rPr lang="en-US" sz="2400" dirty="0"/>
              <a:t> </a:t>
            </a:r>
            <a:r>
              <a:rPr lang="en-US" sz="2400" dirty="0" err="1"/>
              <a:t>Sắt</a:t>
            </a:r>
            <a:r>
              <a:rPr lang="en-US" sz="2400" dirty="0"/>
              <a:t>      </a:t>
            </a:r>
            <a:r>
              <a:rPr lang="en-US" sz="2400" dirty="0" smtClean="0"/>
              <a:t>		</a:t>
            </a:r>
            <a:r>
              <a:rPr lang="en-US" sz="2400" b="1" dirty="0" smtClean="0"/>
              <a:t>C</a:t>
            </a:r>
            <a:r>
              <a:rPr lang="en-US" sz="2400" b="1" dirty="0"/>
              <a:t>.</a:t>
            </a:r>
            <a:r>
              <a:rPr lang="en-US" sz="2400" dirty="0"/>
              <a:t> </a:t>
            </a:r>
            <a:r>
              <a:rPr lang="en-US" sz="2400" dirty="0" err="1"/>
              <a:t>Chì</a:t>
            </a:r>
            <a:r>
              <a:rPr lang="en-US" sz="2400" dirty="0"/>
              <a:t>      </a:t>
            </a:r>
            <a:r>
              <a:rPr lang="en-US" sz="2400" dirty="0" smtClean="0"/>
              <a:t>		</a:t>
            </a:r>
            <a:r>
              <a:rPr lang="en-US" sz="2400" b="1" dirty="0" smtClean="0"/>
              <a:t>D</a:t>
            </a:r>
            <a:r>
              <a:rPr lang="en-US" sz="2400" b="1" dirty="0"/>
              <a:t>.</a:t>
            </a:r>
            <a:r>
              <a:rPr lang="en-US" sz="2400" dirty="0"/>
              <a:t> </a:t>
            </a:r>
            <a:r>
              <a:rPr lang="en-US" sz="2400" dirty="0" err="1" smtClean="0"/>
              <a:t>Đá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 smtClean="0"/>
              <a:t>Câu</a:t>
            </a:r>
            <a:r>
              <a:rPr lang="en-US" sz="2400" b="1" dirty="0" smtClean="0"/>
              <a:t> 3:</a:t>
            </a:r>
            <a:r>
              <a:rPr lang="en-US" sz="2400" dirty="0"/>
              <a:t> 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  <a:endParaRPr lang="en-US" sz="2400" dirty="0"/>
          </a:p>
          <a:p>
            <a:pPr marL="0" indent="0">
              <a:buNone/>
            </a:pPr>
            <a:r>
              <a:rPr lang="en-US" sz="2400" b="1" u="sng" dirty="0"/>
              <a:t>A.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ép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ép</a:t>
            </a:r>
            <a:r>
              <a:rPr lang="en-US" sz="2400" dirty="0"/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B</a:t>
            </a:r>
            <a:r>
              <a:rPr lang="en-US" sz="2400" dirty="0"/>
              <a:t>.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ép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song </a:t>
            </a:r>
            <a:r>
              <a:rPr lang="en-US" sz="2400" dirty="0" err="1"/>
              <a:t>song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ép</a:t>
            </a:r>
            <a:r>
              <a:rPr lang="en-US" sz="2400" dirty="0"/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C.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ép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ép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kì</a:t>
            </a:r>
            <a:r>
              <a:rPr lang="en-US" sz="2400" dirty="0"/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D.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ép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ép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3255816" y="1191491"/>
            <a:ext cx="6137563" cy="4267200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/>
          <p:nvPr/>
        </p:nvSpPr>
        <p:spPr>
          <a:xfrm>
            <a:off x="3965863" y="2551472"/>
            <a:ext cx="5160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/>
              <a:t>Áp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suất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chất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lỏng</a:t>
            </a:r>
            <a:r>
              <a:rPr lang="en-US" sz="4000" b="1" dirty="0" smtClean="0"/>
              <a:t> </a:t>
            </a:r>
            <a:r>
              <a:rPr lang="en-US" sz="4000" dirty="0" err="1" smtClean="0"/>
              <a:t>và</a:t>
            </a:r>
            <a:r>
              <a:rPr lang="en-US" sz="4000" dirty="0" smtClean="0"/>
              <a:t> </a:t>
            </a:r>
            <a:r>
              <a:rPr lang="en-US" sz="4000" b="1" dirty="0" err="1" smtClean="0"/>
              <a:t>khối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lượng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riêng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của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chất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lỏng</a:t>
            </a:r>
            <a:r>
              <a:rPr lang="en-US" sz="4000" b="1" dirty="0" smtClean="0"/>
              <a:t> </a:t>
            </a:r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 smtClean="0"/>
              <a:t>mối</a:t>
            </a:r>
            <a:r>
              <a:rPr lang="en-US" sz="4000" dirty="0" smtClean="0"/>
              <a:t> </a:t>
            </a:r>
            <a:r>
              <a:rPr lang="en-US" sz="4000" dirty="0" err="1" smtClean="0"/>
              <a:t>liên</a:t>
            </a:r>
            <a:r>
              <a:rPr lang="en-US" sz="4000" dirty="0" smtClean="0"/>
              <a:t> </a:t>
            </a:r>
            <a:r>
              <a:rPr lang="en-US" sz="4000" dirty="0" err="1" smtClean="0"/>
              <a:t>hệ</a:t>
            </a:r>
            <a:r>
              <a:rPr lang="en-US" sz="4000" dirty="0" smtClean="0"/>
              <a:t> </a:t>
            </a:r>
            <a:r>
              <a:rPr lang="en-US" sz="4000" dirty="0" err="1" smtClean="0"/>
              <a:t>như</a:t>
            </a:r>
            <a:r>
              <a:rPr lang="en-US" sz="4000" dirty="0" smtClean="0"/>
              <a:t> </a:t>
            </a:r>
            <a:r>
              <a:rPr lang="en-US" sz="4000" dirty="0" err="1" smtClean="0"/>
              <a:t>thế</a:t>
            </a:r>
            <a:r>
              <a:rPr lang="en-US" sz="4000" dirty="0" smtClean="0"/>
              <a:t> </a:t>
            </a:r>
            <a:r>
              <a:rPr lang="en-US" sz="4000" dirty="0" err="1" smtClean="0"/>
              <a:t>nào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Củng</a:t>
            </a:r>
            <a:r>
              <a:rPr lang="en-US" dirty="0"/>
              <a:t> </a:t>
            </a:r>
            <a:r>
              <a:rPr lang="en-US" dirty="0" err="1"/>
              <a:t>cố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smtClean="0"/>
              <a:t>4:</a:t>
            </a:r>
            <a:r>
              <a:rPr lang="en-US" dirty="0"/>
              <a:t> 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lỏng</a:t>
            </a:r>
            <a:r>
              <a:rPr lang="en-US" dirty="0"/>
              <a:t>?</a:t>
            </a:r>
            <a:endParaRPr lang="en-US" dirty="0"/>
          </a:p>
          <a:p>
            <a:pPr marL="0" indent="0" algn="just">
              <a:buNone/>
            </a:pPr>
            <a:r>
              <a:rPr lang="en-US" b="1" u="sng" dirty="0" smtClean="0"/>
              <a:t>A</a:t>
            </a:r>
            <a:r>
              <a:rPr lang="en-US" b="1" u="sng" dirty="0"/>
              <a:t>.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lỏng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đáy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,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ở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lòng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.</a:t>
            </a:r>
            <a:endParaRPr lang="en-US" dirty="0"/>
          </a:p>
          <a:p>
            <a:pPr marL="0" lvl="0" indent="0" algn="just">
              <a:buNone/>
            </a:pPr>
            <a:r>
              <a:rPr lang="en-US" b="1" dirty="0" smtClean="0"/>
              <a:t>B.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/>
              <a:t>lỏng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ngang</a:t>
            </a:r>
            <a:r>
              <a:rPr lang="en-US" dirty="0"/>
              <a:t>.</a:t>
            </a:r>
            <a:endParaRPr lang="en-US" dirty="0"/>
          </a:p>
          <a:p>
            <a:pPr marL="0" lvl="0" indent="0" algn="just">
              <a:buNone/>
            </a:pPr>
            <a:r>
              <a:rPr lang="en-US" b="1" dirty="0" smtClean="0"/>
              <a:t>C.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/>
              <a:t>lỏng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,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.</a:t>
            </a:r>
            <a:endParaRPr lang="en-US" dirty="0"/>
          </a:p>
          <a:p>
            <a:pPr marL="0" lvl="0" indent="0" algn="just">
              <a:buNone/>
            </a:pPr>
            <a:r>
              <a:rPr lang="en-US" b="1" dirty="0" smtClean="0"/>
              <a:t>D.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/>
              <a:t>lỏng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ở </a:t>
            </a:r>
            <a:r>
              <a:rPr lang="en-US" dirty="0" err="1"/>
              <a:t>đáy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.</a:t>
            </a:r>
            <a:endParaRPr lang="en-US" dirty="0"/>
          </a:p>
          <a:p>
            <a:pPr algn="just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Củng</a:t>
            </a:r>
            <a:r>
              <a:rPr lang="en-US" dirty="0"/>
              <a:t> </a:t>
            </a:r>
            <a:r>
              <a:rPr lang="en-US" dirty="0" err="1"/>
              <a:t>cố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/>
              <a:t>Câu</a:t>
            </a:r>
            <a:r>
              <a:rPr lang="en-US" b="1" dirty="0" smtClean="0"/>
              <a:t> 5:</a:t>
            </a:r>
            <a:r>
              <a:rPr lang="en-US" dirty="0"/>
              <a:t> 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tàu</a:t>
            </a:r>
            <a:r>
              <a:rPr lang="en-US" dirty="0"/>
              <a:t> </a:t>
            </a:r>
            <a:r>
              <a:rPr lang="en-US" dirty="0" err="1"/>
              <a:t>ngầm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di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biển</a:t>
            </a:r>
            <a:r>
              <a:rPr lang="en-US" dirty="0"/>
              <a:t>.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ở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vỏ</a:t>
            </a:r>
            <a:r>
              <a:rPr lang="en-US" dirty="0"/>
              <a:t> </a:t>
            </a:r>
            <a:r>
              <a:rPr lang="en-US" dirty="0" err="1"/>
              <a:t>tàu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875 000 N/m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lúc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1 165 000 N/m</a:t>
            </a:r>
            <a:r>
              <a:rPr lang="en-US" baseline="30000" dirty="0"/>
              <a:t>2</a:t>
            </a:r>
            <a:r>
              <a:rPr lang="en-US" dirty="0"/>
              <a:t>.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?</a:t>
            </a:r>
            <a:endParaRPr lang="en-US" dirty="0"/>
          </a:p>
          <a:p>
            <a:pPr marL="0" lvl="0" indent="0">
              <a:buNone/>
            </a:pPr>
            <a:r>
              <a:rPr lang="en-US" u="sng" dirty="0" smtClean="0"/>
              <a:t>A. </a:t>
            </a:r>
            <a:r>
              <a:rPr lang="en-US" u="sng" dirty="0" err="1" smtClean="0"/>
              <a:t>Tà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lặn</a:t>
            </a:r>
            <a:r>
              <a:rPr lang="en-US" dirty="0"/>
              <a:t> </a:t>
            </a:r>
            <a:r>
              <a:rPr lang="en-US" dirty="0" err="1"/>
              <a:t>xuống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B. </a:t>
            </a:r>
            <a:r>
              <a:rPr lang="en-US" dirty="0" err="1" smtClean="0"/>
              <a:t>Tàu</a:t>
            </a:r>
            <a:r>
              <a:rPr lang="en-US" dirty="0" smtClean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ngang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C. </a:t>
            </a:r>
            <a:r>
              <a:rPr lang="en-US" dirty="0" err="1" smtClean="0"/>
              <a:t>Tàu</a:t>
            </a:r>
            <a:r>
              <a:rPr lang="en-US" dirty="0" smtClean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nổi</a:t>
            </a:r>
            <a:r>
              <a:rPr lang="en-US" dirty="0"/>
              <a:t> </a:t>
            </a:r>
            <a:r>
              <a:rPr lang="en-US" dirty="0" err="1"/>
              <a:t>lên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D. </a:t>
            </a:r>
            <a:r>
              <a:rPr lang="en-US" dirty="0" err="1" smtClean="0"/>
              <a:t>Tàu</a:t>
            </a:r>
            <a:r>
              <a:rPr lang="en-US" dirty="0" smtClean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lùi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ngang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 smtClean="0"/>
              <a:t>Câu</a:t>
            </a:r>
            <a:r>
              <a:rPr lang="en-US" b="1" dirty="0" smtClean="0"/>
              <a:t> 6: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riêng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nhiệt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smtClean="0"/>
              <a:t>7: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kim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bạc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riếng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10,3 g/cm</a:t>
            </a:r>
            <a:r>
              <a:rPr lang="en-US" baseline="30000" dirty="0"/>
              <a:t>3</a:t>
            </a:r>
            <a:r>
              <a:rPr lang="en-US" dirty="0"/>
              <a:t>.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bạc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100g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kim</a:t>
            </a:r>
            <a:r>
              <a:rPr lang="en-US" dirty="0"/>
              <a:t>.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riêng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8,93 g/cm</a:t>
            </a:r>
            <a:r>
              <a:rPr lang="en-US" baseline="30000" dirty="0"/>
              <a:t>3</a:t>
            </a:r>
            <a:r>
              <a:rPr lang="en-US" dirty="0"/>
              <a:t>,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bạc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10,4 g/cm</a:t>
            </a:r>
            <a:r>
              <a:rPr lang="en-US" baseline="30000" dirty="0"/>
              <a:t>3</a:t>
            </a:r>
            <a:r>
              <a:rPr lang="en-US" dirty="0"/>
              <a:t>.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 err="1" smtClean="0"/>
              <a:t>Câu</a:t>
            </a:r>
            <a:r>
              <a:rPr lang="en-US" b="1" dirty="0" smtClean="0"/>
              <a:t> 8: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ô </a:t>
            </a:r>
            <a:r>
              <a:rPr lang="en-US" dirty="0" err="1"/>
              <a:t>tô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bùn</a:t>
            </a:r>
            <a:r>
              <a:rPr lang="en-US" dirty="0"/>
              <a:t>, </a:t>
            </a:r>
            <a:r>
              <a:rPr lang="en-US" dirty="0" err="1"/>
              <a:t>còn</a:t>
            </a:r>
            <a:r>
              <a:rPr lang="en-US" dirty="0"/>
              <a:t> ô </a:t>
            </a:r>
            <a:r>
              <a:rPr lang="en-US" dirty="0" err="1"/>
              <a:t>tô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lún</a:t>
            </a:r>
            <a:r>
              <a:rPr lang="en-US" dirty="0"/>
              <a:t> </a:t>
            </a:r>
            <a:r>
              <a:rPr lang="en-US" dirty="0" err="1"/>
              <a:t>bánh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lầy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quãng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?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" name="Picture 9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2651126"/>
            <a:ext cx="8271164" cy="2342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smtClean="0"/>
              <a:t>9: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 50kg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nằm</a:t>
            </a:r>
            <a:r>
              <a:rPr lang="en-US" dirty="0"/>
              <a:t> </a:t>
            </a:r>
            <a:r>
              <a:rPr lang="en-US" dirty="0" err="1"/>
              <a:t>ngang</a:t>
            </a:r>
            <a:r>
              <a:rPr lang="en-US" dirty="0"/>
              <a:t>.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xúc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0,015 m</a:t>
            </a:r>
            <a:r>
              <a:rPr lang="en-US" baseline="30000" dirty="0"/>
              <a:t>2</a:t>
            </a:r>
            <a:r>
              <a:rPr lang="en-US" dirty="0"/>
              <a:t>.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:</a:t>
            </a:r>
            <a:endParaRPr lang="en-US" dirty="0"/>
          </a:p>
          <a:p>
            <a:pPr marL="0" lvl="0" indent="0">
              <a:buNone/>
            </a:pP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.</a:t>
            </a:r>
            <a:endParaRPr lang="en-US" dirty="0"/>
          </a:p>
          <a:p>
            <a:pPr marL="0" lvl="0" indent="0">
              <a:buNone/>
            </a:pP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.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smtClean="0"/>
              <a:t>10: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tàu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thủng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lỗ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ở </a:t>
            </a:r>
            <a:r>
              <a:rPr lang="en-US" dirty="0" err="1"/>
              <a:t>đáy</a:t>
            </a:r>
            <a:r>
              <a:rPr lang="en-US" dirty="0"/>
              <a:t>. </a:t>
            </a:r>
            <a:r>
              <a:rPr lang="en-US" dirty="0" err="1"/>
              <a:t>Lỗ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nằm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2,2m. </a:t>
            </a:r>
            <a:r>
              <a:rPr lang="en-US" dirty="0" err="1"/>
              <a:t>Người</a:t>
            </a:r>
            <a:r>
              <a:rPr lang="en-US" dirty="0"/>
              <a:t> ta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miếng</a:t>
            </a:r>
            <a:r>
              <a:rPr lang="en-US" dirty="0"/>
              <a:t> </a:t>
            </a:r>
            <a:r>
              <a:rPr lang="en-US" dirty="0" err="1"/>
              <a:t>vá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lỗ</a:t>
            </a:r>
            <a:r>
              <a:rPr lang="en-US" dirty="0"/>
              <a:t> </a:t>
            </a:r>
            <a:r>
              <a:rPr lang="en-US" dirty="0" err="1"/>
              <a:t>thủng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.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thiểu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miếng</a:t>
            </a:r>
            <a:r>
              <a:rPr lang="en-US" dirty="0"/>
              <a:t> </a:t>
            </a:r>
            <a:r>
              <a:rPr lang="en-US" dirty="0" err="1"/>
              <a:t>vá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lỗ</a:t>
            </a:r>
            <a:r>
              <a:rPr lang="en-US" dirty="0"/>
              <a:t> </a:t>
            </a:r>
            <a:r>
              <a:rPr lang="en-US" dirty="0" err="1"/>
              <a:t>thủng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150cm</a:t>
            </a:r>
            <a:r>
              <a:rPr lang="en-US" baseline="30000" dirty="0"/>
              <a:t>2</a:t>
            </a:r>
            <a:r>
              <a:rPr lang="en-US" dirty="0"/>
              <a:t> 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riêng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10 000N/m</a:t>
            </a:r>
            <a:r>
              <a:rPr lang="en-US" baseline="30000" dirty="0"/>
              <a:t>2</a:t>
            </a:r>
            <a:r>
              <a:rPr lang="en-US" dirty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	</a:t>
            </a:r>
            <a:r>
              <a:rPr lang="en-US" dirty="0" smtClean="0"/>
              <a:t>BÀI TẬP VỀ NHÀ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-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</a:t>
            </a:r>
            <a:r>
              <a:rPr lang="en-US" sz="3200" dirty="0" err="1" smtClean="0"/>
              <a:t>hế</a:t>
            </a:r>
            <a:r>
              <a:rPr lang="en-US" sz="3200" dirty="0" smtClean="0"/>
              <a:t> </a:t>
            </a:r>
            <a:r>
              <a:rPr lang="en-US" sz="3200" dirty="0" err="1"/>
              <a:t>tạo</a:t>
            </a:r>
            <a:r>
              <a:rPr lang="en-US" sz="3200" dirty="0"/>
              <a:t> 1 </a:t>
            </a:r>
            <a:r>
              <a:rPr lang="en-US" sz="3200" dirty="0" err="1"/>
              <a:t>chiếc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nén</a:t>
            </a:r>
            <a:r>
              <a:rPr lang="en-US" sz="3200" dirty="0"/>
              <a:t> </a:t>
            </a:r>
            <a:r>
              <a:rPr lang="en-US" sz="3200" dirty="0" err="1"/>
              <a:t>thủy</a:t>
            </a:r>
            <a:r>
              <a:rPr lang="en-US" sz="3200" dirty="0"/>
              <a:t> </a:t>
            </a:r>
            <a:r>
              <a:rPr lang="en-US" sz="3200" dirty="0" err="1"/>
              <a:t>lực</a:t>
            </a:r>
            <a:r>
              <a:rPr lang="en-US" sz="3200" dirty="0"/>
              <a:t> mini.</a:t>
            </a:r>
            <a:r>
              <a:rPr lang="en-US" sz="3200" i="1" dirty="0"/>
              <a:t> </a:t>
            </a: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454" y="18501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   BÀI 34: KHỐI LƯỢNG RIÊNG. ÁP SUẤT CHẤT LỎNG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I</a:t>
                </a:r>
                <a:r>
                  <a:rPr lang="en-US" b="1" dirty="0" smtClean="0"/>
                  <a:t>. </a:t>
                </a:r>
                <a:r>
                  <a:rPr lang="en-US" b="1" dirty="0" err="1" smtClean="0"/>
                  <a:t>Khối</a:t>
                </a:r>
                <a:r>
                  <a:rPr lang="en-US" b="1" dirty="0" smtClean="0"/>
                  <a:t> </a:t>
                </a:r>
                <a:r>
                  <a:rPr lang="en-US" b="1" dirty="0" err="1"/>
                  <a:t>lượng</a:t>
                </a:r>
                <a:r>
                  <a:rPr lang="en-US" b="1" dirty="0"/>
                  <a:t> </a:t>
                </a:r>
                <a:r>
                  <a:rPr lang="en-US" b="1" dirty="0" err="1"/>
                  <a:t>riêng</a:t>
                </a:r>
                <a:endParaRPr lang="en-US" dirty="0"/>
              </a:p>
              <a:p>
                <a:pPr marL="0" indent="0">
                  <a:buNone/>
                </a:pPr>
                <a:r>
                  <a:rPr lang="de-DE" dirty="0"/>
                  <a:t>+</a:t>
                </a:r>
                <a:r>
                  <a:rPr lang="en-US" dirty="0"/>
                  <a:t>  </a:t>
                </a:r>
                <a:r>
                  <a:rPr lang="en-US" dirty="0" err="1"/>
                  <a:t>khối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riêng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chất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khối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chất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+ </a:t>
                </a:r>
                <a:r>
                  <a:rPr lang="en-US" dirty="0" err="1"/>
                  <a:t>Công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khối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riêng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+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: kg/m</a:t>
                </a:r>
                <a:r>
                  <a:rPr lang="en-US" baseline="30000" dirty="0"/>
                  <a:t>3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454" y="18501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   BÀI 34: KHỐI LƯỢNG RIÊNG. ÁP SUẤT CHẤT LỎNG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3193472" y="1688665"/>
            <a:ext cx="6137563" cy="3051175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/>
          <p:nvPr/>
        </p:nvSpPr>
        <p:spPr>
          <a:xfrm>
            <a:off x="3965863" y="2551472"/>
            <a:ext cx="5160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       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454" y="18501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   BÀI 34: KHỐI LƯỢNG RIÊNG. ÁP SUẤT CHẤT LỎNG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</a:t>
            </a:r>
            <a:r>
              <a:rPr lang="en-US" b="1" dirty="0" smtClean="0"/>
              <a:t>. </a:t>
            </a:r>
            <a:r>
              <a:rPr lang="en-US" b="1" dirty="0" err="1" smtClean="0"/>
              <a:t>Khối</a:t>
            </a:r>
            <a:r>
              <a:rPr lang="en-US" b="1" dirty="0" smtClean="0"/>
              <a:t> </a:t>
            </a:r>
            <a:r>
              <a:rPr lang="en-US" b="1" dirty="0" err="1"/>
              <a:t>lượng</a:t>
            </a:r>
            <a:r>
              <a:rPr lang="en-US" b="1" dirty="0"/>
              <a:t> </a:t>
            </a:r>
            <a:r>
              <a:rPr lang="en-US" b="1" dirty="0" err="1"/>
              <a:t>riêng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II. </a:t>
            </a:r>
            <a:r>
              <a:rPr lang="en-US" b="1" dirty="0" err="1"/>
              <a:t>Áp</a:t>
            </a:r>
            <a:r>
              <a:rPr lang="en-US" b="1" dirty="0"/>
              <a:t> </a:t>
            </a:r>
            <a:r>
              <a:rPr lang="en-US" b="1" dirty="0" err="1"/>
              <a:t>lực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áp</a:t>
            </a:r>
            <a:r>
              <a:rPr lang="en-US" b="1" dirty="0"/>
              <a:t> </a:t>
            </a:r>
            <a:r>
              <a:rPr lang="en-US" b="1" dirty="0" err="1"/>
              <a:t>suất</a:t>
            </a:r>
            <a:endParaRPr lang="en-US" dirty="0"/>
          </a:p>
          <a:p>
            <a:pPr marL="514350" lvl="0" indent="-514350">
              <a:buAutoNum type="arabicPeriod"/>
            </a:pPr>
            <a:r>
              <a:rPr lang="en-US" b="1" dirty="0" err="1" smtClean="0"/>
              <a:t>Áp</a:t>
            </a:r>
            <a:r>
              <a:rPr lang="en-US" b="1" dirty="0" smtClean="0"/>
              <a:t> </a:t>
            </a:r>
            <a:r>
              <a:rPr lang="en-US" b="1" dirty="0" err="1" smtClean="0"/>
              <a:t>lực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b="1" dirty="0" err="1"/>
              <a:t>lực</a:t>
            </a:r>
            <a:r>
              <a:rPr lang="en-US" b="1" dirty="0"/>
              <a:t> </a:t>
            </a:r>
            <a:r>
              <a:rPr lang="en-US" b="1" dirty="0" err="1"/>
              <a:t>ép</a:t>
            </a:r>
            <a:r>
              <a:rPr lang="en-US" b="1" dirty="0"/>
              <a:t> </a:t>
            </a:r>
            <a:r>
              <a:rPr lang="en-US" b="1" dirty="0" err="1"/>
              <a:t>vuông</a:t>
            </a:r>
            <a:r>
              <a:rPr lang="en-US" b="1" dirty="0"/>
              <a:t> </a:t>
            </a:r>
            <a:r>
              <a:rPr lang="en-US" b="1" dirty="0" err="1"/>
              <a:t>góc</a:t>
            </a:r>
            <a:r>
              <a:rPr lang="en-US" b="1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ép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454" y="18501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   BÀI 34: KHỐI LƯỢNG RIÊNG. ÁP SUẤT CHẤT LỎNG</a:t>
            </a:r>
            <a:endParaRPr lang="en-US" sz="3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906492" y="1635280"/>
            <a:ext cx="4941532" cy="2922865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24691" y="2047297"/>
            <a:ext cx="6137563" cy="3051175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/>
          <p:nvPr/>
        </p:nvSpPr>
        <p:spPr>
          <a:xfrm>
            <a:off x="935183" y="2910102"/>
            <a:ext cx="5160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/>
              <a:t>Chỉ</a:t>
            </a:r>
            <a:r>
              <a:rPr lang="en-US" sz="3600" dirty="0" smtClean="0"/>
              <a:t> </a:t>
            </a:r>
            <a:r>
              <a:rPr lang="en-US" sz="3600" dirty="0" err="1" smtClean="0"/>
              <a:t>ra</a:t>
            </a:r>
            <a:r>
              <a:rPr lang="en-US" sz="3600" dirty="0" smtClean="0"/>
              <a:t> </a:t>
            </a:r>
            <a:r>
              <a:rPr lang="en-US" sz="3600" dirty="0" err="1" smtClean="0"/>
              <a:t>áp</a:t>
            </a:r>
            <a:r>
              <a:rPr lang="en-US" sz="3600" dirty="0" smtClean="0"/>
              <a:t> </a:t>
            </a:r>
            <a:r>
              <a:rPr lang="en-US" sz="3600" dirty="0" err="1" smtClean="0"/>
              <a:t>lực</a:t>
            </a:r>
            <a:r>
              <a:rPr lang="en-US" sz="3600" dirty="0" smtClean="0"/>
              <a:t> </a:t>
            </a:r>
            <a:r>
              <a:rPr lang="en-US" sz="3600" dirty="0" err="1" smtClean="0"/>
              <a:t>lên</a:t>
            </a:r>
            <a:r>
              <a:rPr lang="en-US" sz="3600" dirty="0" smtClean="0"/>
              <a:t> </a:t>
            </a:r>
            <a:r>
              <a:rPr lang="en-US" sz="3600" dirty="0" err="1" smtClean="0"/>
              <a:t>mặt</a:t>
            </a:r>
            <a:r>
              <a:rPr lang="en-US" sz="3600" dirty="0" smtClean="0"/>
              <a:t> </a:t>
            </a:r>
            <a:r>
              <a:rPr lang="en-US" sz="3600" dirty="0" err="1" smtClean="0"/>
              <a:t>bàn</a:t>
            </a:r>
            <a:r>
              <a:rPr lang="en-US" sz="3600" dirty="0" smtClean="0"/>
              <a:t>?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454" y="18501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   BÀI 34: KHỐI LƯỢNG RIÊNG. ÁP SUẤT CHẤT LỎNG</a:t>
            </a:r>
            <a:endParaRPr lang="en-US" sz="3600" dirty="0"/>
          </a:p>
        </p:txBody>
      </p:sp>
      <p:sp>
        <p:nvSpPr>
          <p:cNvPr id="5" name="Oval Callout 4"/>
          <p:cNvSpPr/>
          <p:nvPr/>
        </p:nvSpPr>
        <p:spPr>
          <a:xfrm>
            <a:off x="124691" y="2047297"/>
            <a:ext cx="6137563" cy="3051175"/>
          </a:xfrm>
          <a:prstGeom prst="wedgeEllipseCallout">
            <a:avLst>
              <a:gd name="adj1" fmla="val 61786"/>
              <a:gd name="adj2" fmla="val 1618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/>
          <p:nvPr/>
        </p:nvSpPr>
        <p:spPr>
          <a:xfrm>
            <a:off x="935183" y="2910102"/>
            <a:ext cx="5160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/>
              <a:t>Yếu</a:t>
            </a:r>
            <a:r>
              <a:rPr lang="en-US" sz="3600" dirty="0" smtClean="0"/>
              <a:t> </a:t>
            </a:r>
            <a:r>
              <a:rPr lang="en-US" sz="3600" dirty="0" err="1" smtClean="0"/>
              <a:t>tố</a:t>
            </a:r>
            <a:r>
              <a:rPr lang="en-US" sz="3600" dirty="0" smtClean="0"/>
              <a:t> </a:t>
            </a:r>
            <a:r>
              <a:rPr lang="en-US" sz="3600" dirty="0" err="1" smtClean="0"/>
              <a:t>nào</a:t>
            </a:r>
            <a:r>
              <a:rPr lang="en-US" sz="3600" dirty="0" smtClean="0"/>
              <a:t> </a:t>
            </a:r>
            <a:r>
              <a:rPr lang="en-US" sz="3600" dirty="0" err="1" smtClean="0"/>
              <a:t>ảnh</a:t>
            </a:r>
            <a:r>
              <a:rPr lang="en-US" sz="3600" dirty="0" smtClean="0"/>
              <a:t> </a:t>
            </a:r>
            <a:r>
              <a:rPr lang="en-US" sz="3600" dirty="0" err="1" smtClean="0"/>
              <a:t>hưởng</a:t>
            </a:r>
            <a:r>
              <a:rPr lang="en-US" sz="3600" dirty="0" smtClean="0"/>
              <a:t> </a:t>
            </a:r>
            <a:r>
              <a:rPr lang="en-US" sz="3600" dirty="0" err="1" smtClean="0"/>
              <a:t>độ</a:t>
            </a:r>
            <a:r>
              <a:rPr lang="en-US" sz="3600" dirty="0" smtClean="0"/>
              <a:t> </a:t>
            </a:r>
            <a:r>
              <a:rPr lang="en-US" sz="3600" dirty="0" err="1"/>
              <a:t>lún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 smtClean="0"/>
              <a:t>cát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745" y="2147455"/>
            <a:ext cx="4447309" cy="20882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72746" y="3948545"/>
            <a:ext cx="430183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           </a:t>
            </a:r>
            <a:r>
              <a:rPr lang="en-US" b="1" dirty="0" err="1" smtClean="0"/>
              <a:t>Độ</a:t>
            </a:r>
            <a:r>
              <a:rPr lang="en-US" b="1" dirty="0" smtClean="0"/>
              <a:t> </a:t>
            </a:r>
            <a:r>
              <a:rPr lang="en-US" b="1" dirty="0" err="1" smtClean="0"/>
              <a:t>lún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cát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51709" y="5472545"/>
            <a:ext cx="9559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=&gt;</a:t>
            </a:r>
            <a:r>
              <a:rPr lang="en-US" sz="3200" dirty="0" smtClean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áp</a:t>
            </a:r>
            <a:r>
              <a:rPr lang="en-US" sz="3200" dirty="0"/>
              <a:t> </a:t>
            </a:r>
            <a:r>
              <a:rPr lang="en-US" sz="3200" dirty="0" err="1"/>
              <a:t>lực</a:t>
            </a:r>
            <a:r>
              <a:rPr lang="en-US" sz="3200" dirty="0"/>
              <a:t> </a:t>
            </a:r>
            <a:r>
              <a:rPr lang="en-US" sz="3200" dirty="0" err="1"/>
              <a:t>phụ</a:t>
            </a:r>
            <a:r>
              <a:rPr lang="en-US" sz="3200" dirty="0"/>
              <a:t> </a:t>
            </a:r>
            <a:r>
              <a:rPr lang="en-US" sz="3200" dirty="0" err="1"/>
              <a:t>thuộc</a:t>
            </a:r>
            <a:r>
              <a:rPr lang="en-US" sz="3200" dirty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b="1" dirty="0" err="1" smtClean="0"/>
              <a:t>độ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lớn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áp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lực</a:t>
            </a:r>
            <a:r>
              <a:rPr lang="en-US" sz="3200" b="1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b="1" dirty="0" err="1" smtClean="0"/>
              <a:t>diện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tích</a:t>
            </a:r>
            <a:r>
              <a:rPr lang="en-US" sz="3200" dirty="0" smtClean="0"/>
              <a:t> </a:t>
            </a:r>
            <a:r>
              <a:rPr lang="en-US" sz="3200" dirty="0" err="1" smtClean="0"/>
              <a:t>mặt</a:t>
            </a:r>
            <a:r>
              <a:rPr lang="en-US" sz="3200" dirty="0" smtClean="0"/>
              <a:t> </a:t>
            </a:r>
            <a:r>
              <a:rPr lang="en-US" sz="3200" dirty="0" err="1" smtClean="0"/>
              <a:t>bị</a:t>
            </a:r>
            <a:r>
              <a:rPr lang="en-US" sz="3200" dirty="0" smtClean="0"/>
              <a:t> </a:t>
            </a:r>
            <a:r>
              <a:rPr lang="en-US" sz="3200" dirty="0" err="1" smtClean="0"/>
              <a:t>ép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16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   BÀI 34: KHỐI LƯỢNG RIÊNG. ÁP SUẤT CHẤT LỎNG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8927" y="1188314"/>
                <a:ext cx="10515600" cy="49353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</a:t>
                </a:r>
                <a:r>
                  <a:rPr lang="en-US" b="1" dirty="0" smtClean="0"/>
                  <a:t>. </a:t>
                </a:r>
                <a:r>
                  <a:rPr lang="en-US" b="1" dirty="0" err="1" smtClean="0"/>
                  <a:t>Khối</a:t>
                </a:r>
                <a:r>
                  <a:rPr lang="en-US" b="1" dirty="0" smtClean="0"/>
                  <a:t> </a:t>
                </a:r>
                <a:r>
                  <a:rPr lang="en-US" b="1" dirty="0" err="1"/>
                  <a:t>lượng</a:t>
                </a:r>
                <a:r>
                  <a:rPr lang="en-US" b="1" dirty="0"/>
                  <a:t> </a:t>
                </a:r>
                <a:r>
                  <a:rPr lang="en-US" b="1" dirty="0" err="1"/>
                  <a:t>riêng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II. </a:t>
                </a:r>
                <a:r>
                  <a:rPr lang="en-US" b="1" dirty="0" err="1"/>
                  <a:t>Áp</a:t>
                </a:r>
                <a:r>
                  <a:rPr lang="en-US" b="1" dirty="0"/>
                  <a:t> </a:t>
                </a:r>
                <a:r>
                  <a:rPr lang="en-US" b="1" dirty="0" err="1"/>
                  <a:t>lực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áp</a:t>
                </a:r>
                <a:r>
                  <a:rPr lang="en-US" b="1" dirty="0"/>
                  <a:t> </a:t>
                </a:r>
                <a:r>
                  <a:rPr lang="en-US" b="1" dirty="0" err="1"/>
                  <a:t>suất</a:t>
                </a:r>
                <a:endParaRPr lang="en-US" dirty="0"/>
              </a:p>
              <a:p>
                <a:pPr marL="514350" lvl="0" indent="-514350">
                  <a:buAutoNum type="arabicPeriod"/>
                </a:pPr>
                <a:r>
                  <a:rPr lang="en-US" b="1" dirty="0" err="1" smtClean="0"/>
                  <a:t>Áp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lực</a:t>
                </a:r>
                <a:endParaRPr lang="en-US" dirty="0" smtClean="0"/>
              </a:p>
              <a:p>
                <a:pPr marL="0" lvl="0" indent="0">
                  <a:buNone/>
                </a:pPr>
                <a:r>
                  <a:rPr lang="en-US" b="1" dirty="0" smtClean="0"/>
                  <a:t>2.   </a:t>
                </a:r>
                <a:r>
                  <a:rPr lang="en-US" b="1" dirty="0" err="1" smtClean="0"/>
                  <a:t>Áp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suất</a:t>
                </a:r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/>
                  <a:t>+ </a:t>
                </a:r>
                <a:r>
                  <a:rPr lang="en-US" dirty="0" err="1"/>
                  <a:t>Áp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đại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đặc</a:t>
                </a:r>
                <a:r>
                  <a:rPr lang="en-US" dirty="0"/>
                  <a:t> </a:t>
                </a:r>
                <a:r>
                  <a:rPr lang="en-US" dirty="0" err="1"/>
                  <a:t>trưng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tác</a:t>
                </a:r>
                <a:r>
                  <a:rPr lang="en-US" dirty="0"/>
                  <a:t> </a:t>
                </a:r>
                <a:r>
                  <a:rPr lang="en-US" dirty="0" err="1"/>
                  <a:t>dụng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áp</a:t>
                </a:r>
                <a:r>
                  <a:rPr lang="en-US" dirty="0"/>
                  <a:t> </a:t>
                </a:r>
                <a:r>
                  <a:rPr lang="en-US" dirty="0" err="1"/>
                  <a:t>lực</a:t>
                </a:r>
                <a:r>
                  <a:rPr lang="en-US" dirty="0"/>
                  <a:t> </a:t>
                </a:r>
                <a:r>
                  <a:rPr lang="en-US" dirty="0" err="1"/>
                  <a:t>lên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bị</a:t>
                </a:r>
                <a:r>
                  <a:rPr lang="en-US" dirty="0"/>
                  <a:t> </a:t>
                </a:r>
                <a:r>
                  <a:rPr lang="en-US" dirty="0" err="1"/>
                  <a:t>ép</a:t>
                </a:r>
                <a:r>
                  <a:rPr lang="en-US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+ </a:t>
                </a:r>
                <a:r>
                  <a:rPr lang="en-US" dirty="0" err="1"/>
                  <a:t>Công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áp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+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: N/m</a:t>
                </a:r>
                <a:r>
                  <a:rPr lang="en-US" baseline="30000" dirty="0"/>
                  <a:t>2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8927" y="1188314"/>
                <a:ext cx="10515600" cy="4935393"/>
              </a:xfrm>
              <a:blipFill rotWithShape="1">
                <a:blip r:embed="rId1"/>
                <a:stretch>
                  <a:fillRect l="-5" t="-5" r="5" b="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16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   BÀI 34: KHỐI LƯỢNG RIÊNG. ÁP SUẤT CHẤT LỎNG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927" y="1188314"/>
            <a:ext cx="10515600" cy="4935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</a:t>
            </a:r>
            <a:r>
              <a:rPr lang="en-US" b="1" dirty="0" smtClean="0"/>
              <a:t>. </a:t>
            </a:r>
            <a:r>
              <a:rPr lang="en-US" b="1" dirty="0" err="1" smtClean="0"/>
              <a:t>Khối</a:t>
            </a:r>
            <a:r>
              <a:rPr lang="en-US" b="1" dirty="0" smtClean="0"/>
              <a:t> </a:t>
            </a:r>
            <a:r>
              <a:rPr lang="en-US" b="1" dirty="0" err="1"/>
              <a:t>lượng</a:t>
            </a:r>
            <a:r>
              <a:rPr lang="en-US" b="1" dirty="0"/>
              <a:t> </a:t>
            </a:r>
            <a:r>
              <a:rPr lang="en-US" b="1" dirty="0" err="1"/>
              <a:t>riêng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II. </a:t>
            </a:r>
            <a:r>
              <a:rPr lang="en-US" b="1" dirty="0" err="1"/>
              <a:t>Áp</a:t>
            </a:r>
            <a:r>
              <a:rPr lang="en-US" b="1" dirty="0"/>
              <a:t> </a:t>
            </a:r>
            <a:r>
              <a:rPr lang="en-US" b="1" dirty="0" err="1"/>
              <a:t>lực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áp</a:t>
            </a:r>
            <a:r>
              <a:rPr lang="en-US" b="1" dirty="0"/>
              <a:t> </a:t>
            </a:r>
            <a:r>
              <a:rPr lang="en-US" b="1" dirty="0" err="1" smtClean="0"/>
              <a:t>suất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III. </a:t>
            </a:r>
            <a:r>
              <a:rPr lang="en-US" b="1" dirty="0" err="1" smtClean="0"/>
              <a:t>Áp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chất</a:t>
            </a:r>
            <a:r>
              <a:rPr lang="en-US" b="1" dirty="0" smtClean="0"/>
              <a:t> </a:t>
            </a:r>
            <a:r>
              <a:rPr lang="en-US" b="1" dirty="0" err="1" smtClean="0"/>
              <a:t>lỏng</a:t>
            </a:r>
            <a:endParaRPr lang="en-US" b="1" dirty="0" smtClean="0"/>
          </a:p>
          <a:p>
            <a:pPr marL="0" lvl="0" indent="0">
              <a:buNone/>
            </a:pPr>
            <a:r>
              <a:rPr lang="en-US" b="1" dirty="0" smtClean="0"/>
              <a:t>1. </a:t>
            </a:r>
            <a:r>
              <a:rPr lang="en-US" b="1" dirty="0" err="1"/>
              <a:t>Sự</a:t>
            </a:r>
            <a:r>
              <a:rPr lang="en-US" b="1" dirty="0"/>
              <a:t> </a:t>
            </a:r>
            <a:r>
              <a:rPr lang="en-US" b="1" dirty="0" err="1"/>
              <a:t>tồn</a:t>
            </a:r>
            <a:r>
              <a:rPr lang="en-US" b="1" dirty="0"/>
              <a:t> </a:t>
            </a:r>
            <a:r>
              <a:rPr lang="en-US" b="1" dirty="0" err="1"/>
              <a:t>tại</a:t>
            </a:r>
            <a:r>
              <a:rPr lang="en-US" b="1" dirty="0"/>
              <a:t> </a:t>
            </a:r>
            <a:r>
              <a:rPr lang="en-US" b="1" dirty="0" err="1"/>
              <a:t>áp</a:t>
            </a:r>
            <a:r>
              <a:rPr lang="en-US" b="1" dirty="0"/>
              <a:t> </a:t>
            </a:r>
            <a:r>
              <a:rPr lang="en-US" b="1" dirty="0" err="1"/>
              <a:t>suất</a:t>
            </a:r>
            <a:r>
              <a:rPr lang="en-US" b="1" dirty="0"/>
              <a:t> </a:t>
            </a:r>
            <a:r>
              <a:rPr lang="en-US" b="1" dirty="0" err="1"/>
              <a:t>chất</a:t>
            </a:r>
            <a:r>
              <a:rPr lang="en-US" b="1" dirty="0"/>
              <a:t> </a:t>
            </a:r>
            <a:r>
              <a:rPr lang="en-US" b="1" dirty="0" err="1"/>
              <a:t>lỏng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5213</Words>
  <Application>WPS Presentation</Application>
  <PresentationFormat>Widescreen</PresentationFormat>
  <Paragraphs>198</Paragraphs>
  <Slides>27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Arial</vt:lpstr>
      <vt:lpstr>SimSun</vt:lpstr>
      <vt:lpstr>Wingdings</vt:lpstr>
      <vt:lpstr>VNI-Cooper</vt:lpstr>
      <vt:lpstr>Times New Roman</vt:lpstr>
      <vt:lpstr>汉仪夏日体W</vt:lpstr>
      <vt:lpstr>Cambria Math</vt:lpstr>
      <vt:lpstr>Calibri</vt:lpstr>
      <vt:lpstr>Calibri Light</vt:lpstr>
      <vt:lpstr>Microsoft YaHei</vt:lpstr>
      <vt:lpstr>Arial Unicode MS</vt:lpstr>
      <vt:lpstr>Office Theme</vt:lpstr>
      <vt:lpstr>PowerPoint 演示文稿</vt:lpstr>
      <vt:lpstr>PowerPoint 演示文稿</vt:lpstr>
      <vt:lpstr>    BÀI 34: KHỐI LƯỢNG RIÊNG. ÁP SUẤT CHẤT LỎNG</vt:lpstr>
      <vt:lpstr>    BÀI 34: KHỐI LƯỢNG RIÊNG. ÁP SUẤT CHẤT LỎNG</vt:lpstr>
      <vt:lpstr>    BÀI 34: KHỐI LƯỢNG RIÊNG. ÁP SUẤT CHẤT LỎNG</vt:lpstr>
      <vt:lpstr>    BÀI 34: KHỐI LƯỢNG RIÊNG. ÁP SUẤT CHẤT LỎNG</vt:lpstr>
      <vt:lpstr>    BÀI 34: KHỐI LƯỢNG RIÊNG. ÁP SUẤT CHẤT LỎNG</vt:lpstr>
      <vt:lpstr>    BÀI 34: KHỐI LƯỢNG RIÊNG. ÁP SUẤT CHẤT LỎNG</vt:lpstr>
      <vt:lpstr>    BÀI 34: KHỐI LƯỢNG RIÊNG. ÁP SUẤT CHẤT LỎNG</vt:lpstr>
      <vt:lpstr>    BÀI 34: KHỐI LƯỢNG RIÊNG. ÁP SUẤT CHẤT LỎNG</vt:lpstr>
      <vt:lpstr>    BÀI 34: KHỐI LƯỢNG RIÊNG. ÁP SUẤT CHẤT LỎNG</vt:lpstr>
      <vt:lpstr>    BÀI 34: KHỐI LƯỢNG RIÊNG. ÁP SUẤT CHẤT LỎNG</vt:lpstr>
      <vt:lpstr>    BÀI 34: KHỐI LƯỢNG RIÊNG. ÁP SUẤT CHẤT LỎNG</vt:lpstr>
      <vt:lpstr>    BÀI 34: KHỐI LƯỢNG RIÊNG. ÁP SUẤT CHẤT LỎNG</vt:lpstr>
      <vt:lpstr>    BÀI 34: KHỐI LƯỢNG RIÊNG. ÁP SUẤT CHẤT LỎNG</vt:lpstr>
      <vt:lpstr>    BÀI 34: KHỐI LƯỢNG RIÊNG. ÁP SUẤT CHẤT LỎNG</vt:lpstr>
      <vt:lpstr>Củng cố</vt:lpstr>
      <vt:lpstr>Củng cố</vt:lpstr>
      <vt:lpstr>Củng cố</vt:lpstr>
      <vt:lpstr>Củng cố</vt:lpstr>
      <vt:lpstr>Củng cố</vt:lpstr>
      <vt:lpstr>Củng cố</vt:lpstr>
      <vt:lpstr>Củng cố</vt:lpstr>
      <vt:lpstr>Củng cố</vt:lpstr>
      <vt:lpstr>Củng cố</vt:lpstr>
      <vt:lpstr>Củng cố</vt:lpstr>
      <vt:lpstr>	BÀI TẬP VỀ NHÀ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34: KHỐI LƯỢNG RIÊNG. ÁP SUẤT CHẤT LỎNG</dc:title>
  <dc:creator>Admin</dc:creator>
  <cp:lastModifiedBy>Thanh Phong Nguyễn</cp:lastModifiedBy>
  <cp:revision>16</cp:revision>
  <dcterms:created xsi:type="dcterms:W3CDTF">2022-08-02T17:37:00Z</dcterms:created>
  <dcterms:modified xsi:type="dcterms:W3CDTF">2025-05-17T14:18:56Z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549E2BF2EA9B4EB4847BD2464C56A4BE_12</vt:lpwstr>
  </property>
  <property fmtid="{D5CDD505-2E9C-101B-9397-08002B2CF9AE}" pid="3" name="KSOProductBuildVer">
    <vt:lpwstr>1033-12.2.0.21179</vt:lpwstr>
  </property>
</Properties>
</file>