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0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7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07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12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95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86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08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2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27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93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70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0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6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2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7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55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B648E77-7564-4688-B1D8-B4917846073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023F7A1-4C5A-4870-9568-E7B32C7CC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928689"/>
            <a:ext cx="8825658" cy="3028949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CHÀO </a:t>
            </a:r>
            <a:r>
              <a:rPr lang="en-US" b="1" i="1" dirty="0"/>
              <a:t>MỪNG QUÝ THẦY CÔ VỀ DỰ GIỜ LỚP </a:t>
            </a:r>
            <a:r>
              <a:rPr lang="en-US" b="1" i="1" dirty="0" smtClean="0"/>
              <a:t>11A8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200" dirty="0" smtClean="0"/>
              <a:t>                                            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HELLO                       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HOW ARE YOU?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00175" y="928689"/>
            <a:ext cx="320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</a:rPr>
              <a:t>Trường</a:t>
            </a:r>
            <a:r>
              <a:rPr lang="en-US" sz="2000" b="1" dirty="0" smtClean="0">
                <a:solidFill>
                  <a:srgbClr val="FFFF00"/>
                </a:solidFill>
              </a:rPr>
              <a:t> THPT </a:t>
            </a:r>
            <a:r>
              <a:rPr lang="en-US" sz="2000" b="1" dirty="0" err="1">
                <a:solidFill>
                  <a:srgbClr val="FFFF00"/>
                </a:solidFill>
              </a:rPr>
              <a:t>số</a:t>
            </a:r>
            <a:r>
              <a:rPr lang="en-US" sz="2000" b="1" dirty="0">
                <a:solidFill>
                  <a:srgbClr val="FFFF00"/>
                </a:solidFill>
              </a:rPr>
              <a:t> 2 </a:t>
            </a:r>
            <a:r>
              <a:rPr lang="en-US" sz="2000" b="1" dirty="0" err="1">
                <a:solidFill>
                  <a:srgbClr val="FFFF00"/>
                </a:solidFill>
              </a:rPr>
              <a:t>Phù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</a:rPr>
              <a:t>Mỹ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0538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KIỂM TRA GIỮA KỲ II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               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744713"/>
              </p:ext>
            </p:extLst>
          </p:nvPr>
        </p:nvGraphicFramePr>
        <p:xfrm>
          <a:off x="1357312" y="3186113"/>
          <a:ext cx="8743950" cy="2200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4786">
                  <a:extLst>
                    <a:ext uri="{9D8B030D-6E8A-4147-A177-3AD203B41FA5}">
                      <a16:colId xmlns:a16="http://schemas.microsoft.com/office/drawing/2014/main" val="2148780615"/>
                    </a:ext>
                  </a:extLst>
                </a:gridCol>
                <a:gridCol w="633277">
                  <a:extLst>
                    <a:ext uri="{9D8B030D-6E8A-4147-A177-3AD203B41FA5}">
                      <a16:colId xmlns:a16="http://schemas.microsoft.com/office/drawing/2014/main" val="1979722196"/>
                    </a:ext>
                  </a:extLst>
                </a:gridCol>
                <a:gridCol w="633277">
                  <a:extLst>
                    <a:ext uri="{9D8B030D-6E8A-4147-A177-3AD203B41FA5}">
                      <a16:colId xmlns:a16="http://schemas.microsoft.com/office/drawing/2014/main" val="1930368643"/>
                    </a:ext>
                  </a:extLst>
                </a:gridCol>
                <a:gridCol w="635245">
                  <a:extLst>
                    <a:ext uri="{9D8B030D-6E8A-4147-A177-3AD203B41FA5}">
                      <a16:colId xmlns:a16="http://schemas.microsoft.com/office/drawing/2014/main" val="3545980155"/>
                    </a:ext>
                  </a:extLst>
                </a:gridCol>
                <a:gridCol w="633277">
                  <a:extLst>
                    <a:ext uri="{9D8B030D-6E8A-4147-A177-3AD203B41FA5}">
                      <a16:colId xmlns:a16="http://schemas.microsoft.com/office/drawing/2014/main" val="4263203166"/>
                    </a:ext>
                  </a:extLst>
                </a:gridCol>
                <a:gridCol w="635245">
                  <a:extLst>
                    <a:ext uri="{9D8B030D-6E8A-4147-A177-3AD203B41FA5}">
                      <a16:colId xmlns:a16="http://schemas.microsoft.com/office/drawing/2014/main" val="3803406034"/>
                    </a:ext>
                  </a:extLst>
                </a:gridCol>
                <a:gridCol w="633277">
                  <a:extLst>
                    <a:ext uri="{9D8B030D-6E8A-4147-A177-3AD203B41FA5}">
                      <a16:colId xmlns:a16="http://schemas.microsoft.com/office/drawing/2014/main" val="3811542114"/>
                    </a:ext>
                  </a:extLst>
                </a:gridCol>
                <a:gridCol w="635245">
                  <a:extLst>
                    <a:ext uri="{9D8B030D-6E8A-4147-A177-3AD203B41FA5}">
                      <a16:colId xmlns:a16="http://schemas.microsoft.com/office/drawing/2014/main" val="3342074739"/>
                    </a:ext>
                  </a:extLst>
                </a:gridCol>
                <a:gridCol w="633277">
                  <a:extLst>
                    <a:ext uri="{9D8B030D-6E8A-4147-A177-3AD203B41FA5}">
                      <a16:colId xmlns:a16="http://schemas.microsoft.com/office/drawing/2014/main" val="3018787128"/>
                    </a:ext>
                  </a:extLst>
                </a:gridCol>
                <a:gridCol w="633277">
                  <a:extLst>
                    <a:ext uri="{9D8B030D-6E8A-4147-A177-3AD203B41FA5}">
                      <a16:colId xmlns:a16="http://schemas.microsoft.com/office/drawing/2014/main" val="249744043"/>
                    </a:ext>
                  </a:extLst>
                </a:gridCol>
                <a:gridCol w="635245">
                  <a:extLst>
                    <a:ext uri="{9D8B030D-6E8A-4147-A177-3AD203B41FA5}">
                      <a16:colId xmlns:a16="http://schemas.microsoft.com/office/drawing/2014/main" val="1016172245"/>
                    </a:ext>
                  </a:extLst>
                </a:gridCol>
                <a:gridCol w="633277">
                  <a:extLst>
                    <a:ext uri="{9D8B030D-6E8A-4147-A177-3AD203B41FA5}">
                      <a16:colId xmlns:a16="http://schemas.microsoft.com/office/drawing/2014/main" val="801592593"/>
                    </a:ext>
                  </a:extLst>
                </a:gridCol>
                <a:gridCol w="635245">
                  <a:extLst>
                    <a:ext uri="{9D8B030D-6E8A-4147-A177-3AD203B41FA5}">
                      <a16:colId xmlns:a16="http://schemas.microsoft.com/office/drawing/2014/main" val="610146101"/>
                    </a:ext>
                  </a:extLst>
                </a:gridCol>
              </a:tblGrid>
              <a:tr h="10298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1900660"/>
                  </a:ext>
                </a:extLst>
              </a:tr>
              <a:tr h="1170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 án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3932996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 lời: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79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KIỂM TRA GIỮA KỲ II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a,   b ,      c,      d</a:t>
            </a: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  b ,      c,      d</a:t>
            </a:r>
          </a:p>
        </p:txBody>
      </p:sp>
    </p:spTree>
    <p:extLst>
      <p:ext uri="{BB962C8B-B14F-4D97-AF65-F5344CB8AC3E}">
        <p14:creationId xmlns:p14="http://schemas.microsoft.com/office/powerpoint/2010/main" val="365344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dirty="0" smtClean="0"/>
              <a:t>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KIỂM TRA GIỮA KỲ II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            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415588"/>
              </p:ext>
            </p:extLst>
          </p:nvPr>
        </p:nvGraphicFramePr>
        <p:xfrm>
          <a:off x="1271589" y="2643187"/>
          <a:ext cx="8958260" cy="3186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466">
                  <a:extLst>
                    <a:ext uri="{9D8B030D-6E8A-4147-A177-3AD203B41FA5}">
                      <a16:colId xmlns:a16="http://schemas.microsoft.com/office/drawing/2014/main" val="1330686970"/>
                    </a:ext>
                  </a:extLst>
                </a:gridCol>
                <a:gridCol w="2991897">
                  <a:extLst>
                    <a:ext uri="{9D8B030D-6E8A-4147-A177-3AD203B41FA5}">
                      <a16:colId xmlns:a16="http://schemas.microsoft.com/office/drawing/2014/main" val="3989570404"/>
                    </a:ext>
                  </a:extLst>
                </a:gridCol>
                <a:gridCol w="2991897">
                  <a:extLst>
                    <a:ext uri="{9D8B030D-6E8A-4147-A177-3AD203B41FA5}">
                      <a16:colId xmlns:a16="http://schemas.microsoft.com/office/drawing/2014/main" val="1087827306"/>
                    </a:ext>
                  </a:extLst>
                </a:gridCol>
              </a:tblGrid>
              <a:tr h="6369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4031595"/>
                  </a:ext>
                </a:extLst>
              </a:tr>
              <a:tr h="637303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ĐÚNG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ĐÚNG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8450132"/>
                  </a:ext>
                </a:extLst>
              </a:tr>
              <a:tr h="6373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SAI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ĐÚNG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8591481"/>
                  </a:ext>
                </a:extLst>
              </a:tr>
              <a:tr h="6373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SAI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SAI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4777207"/>
                  </a:ext>
                </a:extLst>
              </a:tr>
              <a:tr h="6373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SAI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SAI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1133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95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9603534" cy="9380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             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KIỂM TRA GIỮA KỲ II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                                        </a:t>
            </a:r>
            <a:r>
              <a:rPr lang="en-US" sz="3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Cho 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en-US" sz="31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4.10</a:t>
            </a:r>
            <a:r>
              <a:rPr lang="en-US" sz="3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-7 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en-US" sz="31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8.10</a:t>
            </a:r>
            <a:r>
              <a:rPr lang="en-US" sz="3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-7 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B.Biết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AB=8cm.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X.10</a:t>
            </a:r>
            <a:r>
              <a:rPr lang="en-US" sz="3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V/m.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(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= 1000 V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J.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mili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culông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37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00124"/>
            <a:ext cx="8517683" cy="676275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KIỂM TRA GIỮA KỲ II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                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Cho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20cm.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200V.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electron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Y.10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2000V  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(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77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dirty="0" smtClean="0"/>
              <a:t> 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KIỂM TRA GIỮA KỲ II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           </a:t>
            </a:r>
            <a:endParaRPr lang="en-US" dirty="0"/>
          </a:p>
        </p:txBody>
      </p:sp>
      <p:graphicFrame>
        <p:nvGraphicFramePr>
          <p:cNvPr id="25" name="Content Placeholder 2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393075"/>
              </p:ext>
            </p:extLst>
          </p:nvPr>
        </p:nvGraphicFramePr>
        <p:xfrm>
          <a:off x="1342103" y="3347883"/>
          <a:ext cx="8574263" cy="1784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5135">
                  <a:extLst>
                    <a:ext uri="{9D8B030D-6E8A-4147-A177-3AD203B41FA5}">
                      <a16:colId xmlns:a16="http://schemas.microsoft.com/office/drawing/2014/main" val="3751921942"/>
                    </a:ext>
                  </a:extLst>
                </a:gridCol>
                <a:gridCol w="1752282">
                  <a:extLst>
                    <a:ext uri="{9D8B030D-6E8A-4147-A177-3AD203B41FA5}">
                      <a16:colId xmlns:a16="http://schemas.microsoft.com/office/drawing/2014/main" val="3729471299"/>
                    </a:ext>
                  </a:extLst>
                </a:gridCol>
                <a:gridCol w="1752282">
                  <a:extLst>
                    <a:ext uri="{9D8B030D-6E8A-4147-A177-3AD203B41FA5}">
                      <a16:colId xmlns:a16="http://schemas.microsoft.com/office/drawing/2014/main" val="2847657174"/>
                    </a:ext>
                  </a:extLst>
                </a:gridCol>
                <a:gridCol w="1752282">
                  <a:extLst>
                    <a:ext uri="{9D8B030D-6E8A-4147-A177-3AD203B41FA5}">
                      <a16:colId xmlns:a16="http://schemas.microsoft.com/office/drawing/2014/main" val="2570932281"/>
                    </a:ext>
                  </a:extLst>
                </a:gridCol>
                <a:gridCol w="1752282">
                  <a:extLst>
                    <a:ext uri="{9D8B030D-6E8A-4147-A177-3AD203B41FA5}">
                      <a16:colId xmlns:a16="http://schemas.microsoft.com/office/drawing/2014/main" val="1438634999"/>
                    </a:ext>
                  </a:extLst>
                </a:gridCol>
              </a:tblGrid>
              <a:tr h="81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8630383"/>
                  </a:ext>
                </a:extLst>
              </a:tr>
              <a:tr h="9669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4191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39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dirty="0" smtClean="0"/>
              <a:t>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TẬP KIỂM TRA GIỮA KỲ II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344994"/>
            <a:ext cx="11297264" cy="426228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(1,0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=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= 200 V/m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MN = 20 cm. </a:t>
            </a:r>
          </a:p>
          <a:p>
            <a:pPr lvl="0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N?</a:t>
            </a:r>
          </a:p>
          <a:p>
            <a:pPr lvl="0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             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6164825" y="4247535"/>
            <a:ext cx="4911213" cy="2381098"/>
            <a:chOff x="7740" y="6800"/>
            <a:chExt cx="3240" cy="2138"/>
          </a:xfrm>
        </p:grpSpPr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7874" y="6800"/>
              <a:ext cx="3106" cy="2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indent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2" name="Line 165"/>
            <p:cNvCxnSpPr/>
            <p:nvPr/>
          </p:nvCxnSpPr>
          <p:spPr bwMode="auto">
            <a:xfrm>
              <a:off x="7920" y="7606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166"/>
            <p:cNvCxnSpPr/>
            <p:nvPr/>
          </p:nvCxnSpPr>
          <p:spPr bwMode="auto">
            <a:xfrm>
              <a:off x="7920" y="8146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167"/>
            <p:cNvCxnSpPr/>
            <p:nvPr/>
          </p:nvCxnSpPr>
          <p:spPr bwMode="auto">
            <a:xfrm>
              <a:off x="7920" y="8686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168"/>
            <p:cNvCxnSpPr/>
            <p:nvPr/>
          </p:nvCxnSpPr>
          <p:spPr bwMode="auto">
            <a:xfrm flipV="1">
              <a:off x="8100" y="7426"/>
              <a:ext cx="1260" cy="1260"/>
            </a:xfrm>
            <a:prstGeom prst="line">
              <a:avLst/>
            </a:prstGeom>
            <a:noFill/>
            <a:ln w="158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Line 169"/>
            <p:cNvCxnSpPr/>
            <p:nvPr/>
          </p:nvCxnSpPr>
          <p:spPr bwMode="auto">
            <a:xfrm>
              <a:off x="7920" y="7102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170"/>
            <p:cNvCxnSpPr/>
            <p:nvPr/>
          </p:nvCxnSpPr>
          <p:spPr bwMode="auto">
            <a:xfrm flipV="1">
              <a:off x="8271" y="8155"/>
              <a:ext cx="360" cy="36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" name="Text Box 171"/>
            <p:cNvSpPr txBox="1">
              <a:spLocks noChangeArrowheads="1"/>
            </p:cNvSpPr>
            <p:nvPr/>
          </p:nvSpPr>
          <p:spPr bwMode="auto">
            <a:xfrm>
              <a:off x="10260" y="7786"/>
              <a:ext cx="509" cy="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 algn="l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9" name="Text Box 172"/>
            <p:cNvSpPr txBox="1">
              <a:spLocks noChangeArrowheads="1"/>
            </p:cNvSpPr>
            <p:nvPr/>
          </p:nvSpPr>
          <p:spPr bwMode="auto">
            <a:xfrm>
              <a:off x="7740" y="8344"/>
              <a:ext cx="586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 algn="l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0" name="Text Box 173"/>
            <p:cNvSpPr txBox="1">
              <a:spLocks noChangeArrowheads="1"/>
            </p:cNvSpPr>
            <p:nvPr/>
          </p:nvSpPr>
          <p:spPr bwMode="auto">
            <a:xfrm>
              <a:off x="9207" y="7192"/>
              <a:ext cx="558" cy="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 algn="l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1" name="Arc 174"/>
            <p:cNvSpPr>
              <a:spLocks/>
            </p:cNvSpPr>
            <p:nvPr/>
          </p:nvSpPr>
          <p:spPr bwMode="auto">
            <a:xfrm rot="1636342">
              <a:off x="8298" y="8461"/>
              <a:ext cx="180" cy="1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2" name="Text Box 175"/>
            <p:cNvSpPr txBox="1">
              <a:spLocks noChangeArrowheads="1"/>
            </p:cNvSpPr>
            <p:nvPr/>
          </p:nvSpPr>
          <p:spPr bwMode="auto">
            <a:xfrm>
              <a:off x="8361" y="8236"/>
              <a:ext cx="673" cy="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indent="0" algn="l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53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032" y="1017639"/>
            <a:ext cx="8185355" cy="766916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dirty="0" smtClean="0"/>
              <a:t>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KIỂM TRA GIỮA KỲ II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97" y="2536723"/>
            <a:ext cx="10869561" cy="4144296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d= MN.cos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=14,1 cm = 0,141m   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M→N: 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A=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qEd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 5,6.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J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=Ed=28,2 V                 </a:t>
            </a:r>
            <a:endParaRPr lang="en-US" sz="2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84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err="1"/>
              <a:t>Kiểm</a:t>
            </a:r>
            <a:r>
              <a:rPr lang="en-US" sz="4800" b="1" dirty="0"/>
              <a:t> </a:t>
            </a:r>
            <a:r>
              <a:rPr lang="en-US" sz="4800" b="1" dirty="0" err="1"/>
              <a:t>tra</a:t>
            </a:r>
            <a:r>
              <a:rPr lang="en-US" sz="4800" b="1" dirty="0"/>
              <a:t> </a:t>
            </a:r>
            <a:r>
              <a:rPr lang="en-US" sz="4800" b="1" dirty="0" err="1"/>
              <a:t>bài</a:t>
            </a:r>
            <a:r>
              <a:rPr lang="en-US" sz="4800" b="1" dirty="0"/>
              <a:t> </a:t>
            </a:r>
            <a:r>
              <a:rPr lang="en-US" sz="4800" b="1" dirty="0" err="1"/>
              <a:t>cũ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1" y="2628900"/>
            <a:ext cx="11229974" cy="3900487"/>
          </a:xfrm>
        </p:spPr>
        <p:txBody>
          <a:bodyPr>
            <a:normAutofit lnSpcReduction="10000"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3.Công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4.Thế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6.Hiệu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MN?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73882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85775" y="2557463"/>
                <a:ext cx="10944225" cy="3800475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cường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𝑬</m:t>
                    </m:r>
                    <m:r>
                      <a:rPr lang="en-US" sz="4000" b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𝑭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𝒒</m:t>
                        </m:r>
                      </m:den>
                    </m:f>
                    <m:r>
                      <a:rPr lang="en-US" sz="4000" b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</m:d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𝝅</m:t>
                        </m:r>
                        <m:sSub>
                          <m:sSub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𝜺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phẳng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nhiễm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trái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dấu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đặt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song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Cường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phẳng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này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hiệu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bản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phẳng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khoảng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chúng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        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E=U/d</a:t>
                </a:r>
                <a:endParaRPr lang="en-US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3.Công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 A = </a:t>
                </a:r>
                <a:r>
                  <a:rPr lang="en-US" sz="40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qEd</a:t>
                </a:r>
                <a:endParaRPr lang="en-US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5775" y="2557463"/>
                <a:ext cx="10944225" cy="3800475"/>
              </a:xfrm>
              <a:blipFill>
                <a:blip r:embed="rId2"/>
                <a:stretch>
                  <a:fillRect l="-1003" t="-2247" r="-1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71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14350" y="2871787"/>
                <a:ext cx="10329863" cy="368617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4.Thế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khả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 A =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qEd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𝑴</m:t>
                        </m:r>
                      </m:sub>
                    </m:sSub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mốc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ở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vô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cực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𝑴</m:t>
                        </m:r>
                      </m:sub>
                    </m:sSub>
                    <m:r>
                      <a:rPr lang="en-US" sz="2800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𝑴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∞</m:t>
                        </m:r>
                      </m:sub>
                    </m:sSub>
                    <m:r>
                      <a:rPr lang="en-US" sz="28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𝒒</m:t>
                    </m:r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𝑴</m:t>
                        </m:r>
                      </m:sub>
                    </m:sSub>
                  </m:oMath>
                </a14:m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 = A/q</a:t>
                </a:r>
              </a:p>
              <a:p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6.Hiệu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MN: U</a:t>
                </a:r>
                <a:r>
                  <a:rPr lang="en-US" sz="28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V</a:t>
                </a:r>
                <a:r>
                  <a:rPr lang="en-US" sz="28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V</a:t>
                </a:r>
                <a:r>
                  <a:rPr lang="en-US" sz="28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7.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Mối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liên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cường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</a:t>
                </a:r>
                <a:r>
                  <a:rPr lang="en-US" sz="28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E.d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4350" y="2871787"/>
                <a:ext cx="10329863" cy="3686175"/>
              </a:xfrm>
              <a:blipFill>
                <a:blip r:embed="rId2"/>
                <a:stretch>
                  <a:fillRect l="-708" t="-2810" r="-1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757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7338" y="700088"/>
            <a:ext cx="9072562" cy="1585912"/>
          </a:xfrm>
        </p:spPr>
        <p:txBody>
          <a:bodyPr>
            <a:normAutofit/>
          </a:bodyPr>
          <a:lstStyle/>
          <a:p>
            <a:r>
              <a:rPr lang="en-US" dirty="0" smtClean="0"/>
              <a:t>   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TẬP KIỂM TRA GIỮA KỲ II          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                                 </a:t>
            </a:r>
            <a:r>
              <a:rPr lang="en-US" sz="3600" b="1" dirty="0" err="1" smtClean="0"/>
              <a:t>Phiếu</a:t>
            </a:r>
            <a:r>
              <a:rPr lang="en-US" sz="3600" b="1" dirty="0" smtClean="0"/>
              <a:t> </a:t>
            </a:r>
            <a:r>
              <a:rPr lang="en-US" sz="3600" b="1" dirty="0" err="1"/>
              <a:t>học</a:t>
            </a:r>
            <a:r>
              <a:rPr lang="en-US" sz="3600" b="1" dirty="0"/>
              <a:t> </a:t>
            </a:r>
            <a:r>
              <a:rPr lang="en-US" sz="3600" b="1" dirty="0" err="1"/>
              <a:t>tập</a:t>
            </a:r>
            <a:r>
              <a:rPr lang="en-US" sz="3600" b="1" dirty="0"/>
              <a:t> </a:t>
            </a:r>
            <a:r>
              <a:rPr lang="en-US" sz="3600" b="1" dirty="0" smtClean="0"/>
              <a:t>1</a:t>
            </a:r>
            <a:endParaRPr lang="en-US" sz="3600" b="1" dirty="0"/>
          </a:p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1.Cường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	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60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91" y="901929"/>
            <a:ext cx="8761413" cy="728480"/>
          </a:xfrm>
        </p:spPr>
        <p:txBody>
          <a:bodyPr/>
          <a:lstStyle/>
          <a:p>
            <a:r>
              <a:rPr lang="en-US" dirty="0" smtClean="0"/>
              <a:t>                         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 flipH="1">
            <a:off x="1257299" y="2671763"/>
            <a:ext cx="9815509" cy="3843336"/>
          </a:xfrm>
        </p:spPr>
        <p:txBody>
          <a:bodyPr/>
          <a:lstStyle/>
          <a:p>
            <a:pPr lvl="0"/>
            <a:r>
              <a:rPr lang="nl-N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800" dirty="0"/>
              <a:t> </a:t>
            </a:r>
            <a:r>
              <a:rPr lang="en-US" sz="2800" b="1" dirty="0" err="1"/>
              <a:t>Phiếu</a:t>
            </a:r>
            <a:r>
              <a:rPr lang="en-US" sz="2800" b="1" dirty="0"/>
              <a:t> </a:t>
            </a:r>
            <a:r>
              <a:rPr lang="en-US" sz="2800" b="1" dirty="0" err="1"/>
              <a:t>học</a:t>
            </a:r>
            <a:r>
              <a:rPr lang="en-US" sz="2800" b="1" dirty="0"/>
              <a:t> </a:t>
            </a:r>
            <a:r>
              <a:rPr lang="en-US" sz="2800" b="1" dirty="0" err="1"/>
              <a:t>tập</a:t>
            </a:r>
            <a:r>
              <a:rPr lang="en-US" sz="2800" b="1" dirty="0"/>
              <a:t> 1</a:t>
            </a:r>
            <a:r>
              <a:rPr lang="nl-N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lvl="0"/>
            <a:r>
              <a:rPr lang="nl-N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 2,Đặt </a:t>
            </a:r>
            <a:r>
              <a:rPr lang="nl-N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điện tích âm, khối lượng nhỏ vào một điện trường đều rồi thả nhẹ. Điện tích sẽ chuyển động: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dọc theo chiều của đường sức điện trường.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ngược chiều đường sức điện trường.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vuông góc với đường sức điện trường.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theo một quỹ đạo bất kỳ.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757363" y="742949"/>
            <a:ext cx="7815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ÔN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KIỂM TRA GIỮA KỲ II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98293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934" y="1162233"/>
            <a:ext cx="8761413" cy="728480"/>
          </a:xfrm>
        </p:spPr>
        <p:txBody>
          <a:bodyPr/>
          <a:lstStyle/>
          <a:p>
            <a:r>
              <a:rPr lang="en-US" dirty="0" smtClean="0"/>
              <a:t> 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KIỂM TRA GIỮA KỲ II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68941" y="2622176"/>
            <a:ext cx="11201400" cy="3630705"/>
          </a:xfrm>
        </p:spPr>
        <p:txBody>
          <a:bodyPr>
            <a:normAutofit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lvl="0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10.Điện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		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			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4560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47919"/>
            <a:ext cx="9674971" cy="1038043"/>
          </a:xfrm>
        </p:spPr>
        <p:txBody>
          <a:bodyPr/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ÔN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KIỂM TRA GIỮA KỲ II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  </a:t>
            </a:r>
          </a:p>
          <a:p>
            <a:r>
              <a:rPr lang="en-US" dirty="0" smtClean="0"/>
              <a:t>                                         </a:t>
            </a:r>
            <a:endParaRPr lang="en-US" dirty="0" smtClean="0"/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13038" y="40338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154954" y="2790701"/>
                <a:ext cx="8867819" cy="45379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marR="0" lvl="0" indent="-34290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+mj-lt"/>
                  <a:buAutoNum type="arabicPeriod"/>
                  <a:tabLst>
                    <a:tab pos="228600" algn="l"/>
                    <a:tab pos="1600200" algn="l"/>
                    <a:tab pos="2971800" algn="l"/>
                    <a:tab pos="4343400" algn="l"/>
                  </a:tabLst>
                </a:pPr>
                <a:endParaRPr 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marR="0" lvl="0" indent="-34290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+mj-lt"/>
                  <a:buAutoNum type="arabicPeriod"/>
                  <a:tabLst>
                    <a:tab pos="228600" algn="l"/>
                    <a:tab pos="1600200" algn="l"/>
                    <a:tab pos="2971800" algn="l"/>
                    <a:tab pos="4343400" algn="l"/>
                  </a:tabLst>
                </a:pPr>
                <a:r>
                  <a:rPr lang="en-US" sz="28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</a:t>
                </a:r>
                <a:r>
                  <a:rPr lang="en-US" sz="28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Phiếu</a:t>
                </a:r>
                <a:r>
                  <a:rPr lang="en-US" sz="28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28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28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endParaRPr 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marR="0" lvl="0" indent="-34290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+mj-lt"/>
                  <a:buAutoNum type="arabicPeriod"/>
                  <a:tabLst>
                    <a:tab pos="228600" algn="l"/>
                    <a:tab pos="1600200" algn="l"/>
                    <a:tab pos="2971800" algn="l"/>
                    <a:tab pos="4343400" algn="l"/>
                  </a:tabLst>
                </a:pPr>
                <a:endParaRPr 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marR="0" lvl="0" indent="-34290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+mj-lt"/>
                  <a:buAutoNum type="arabicPeriod"/>
                  <a:tabLst>
                    <a:tab pos="228600" algn="l"/>
                    <a:tab pos="1600200" algn="l"/>
                    <a:tab pos="2971800" algn="l"/>
                    <a:tab pos="4343400" algn="l"/>
                  </a:tabLst>
                </a:pPr>
                <a:r>
                  <a:rPr lang="en-US" sz="2800" b="1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28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11.Đơn </a:t>
                </a:r>
                <a:r>
                  <a:rPr lang="en-US" sz="28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8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28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8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endParaRPr lang="en-US" sz="2800" b="1" u="none" strike="noStrike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7000"/>
                  </a:lnSpc>
                  <a:buAutoNum type="alphaUcPeriod"/>
                  <a:tabLst>
                    <a:tab pos="228600" algn="l"/>
                    <a:tab pos="1600200" algn="l"/>
                    <a:tab pos="2971800" algn="l"/>
                    <a:tab pos="4343400" algn="l"/>
                  </a:tabLst>
                </a:pPr>
                <a:r>
                  <a:rPr lang="en-US" sz="28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vôn</a:t>
                </a:r>
                <a:r>
                  <a:rPr lang="en-US" sz="28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(V</a:t>
                </a:r>
                <a:r>
                  <a:rPr lang="en-US" sz="28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  </a:t>
                </a:r>
                <a:r>
                  <a:rPr lang="en-US" sz="28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B. </a:t>
                </a: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jun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(J).</a:t>
                </a:r>
                <a:r>
                  <a:rPr lang="en-US" sz="28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en-US" sz="28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tabLst>
                    <a:tab pos="228600" algn="l"/>
                    <a:tab pos="1600200" algn="l"/>
                    <a:tab pos="2971800" algn="l"/>
                    <a:tab pos="4343400" algn="l"/>
                  </a:tabLst>
                </a:pPr>
                <a:r>
                  <a:rPr lang="en-US" sz="28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8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vôn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mét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V</m:t>
                    </m:r>
                    <m:r>
                      <a:rPr lang="en-US" sz="28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m</m:t>
                    </m:r>
                    <m:r>
                      <a:rPr lang="en-US" sz="28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8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D. </a:t>
                </a:r>
                <a:r>
                  <a:rPr lang="en-US" sz="28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oát</a:t>
                </a:r>
                <a:r>
                  <a:rPr lang="en-US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(W</a:t>
                </a:r>
                <a:r>
                  <a:rPr lang="en-US" sz="28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342900" indent="-342900" algn="just">
                  <a:lnSpc>
                    <a:spcPct val="107000"/>
                  </a:lnSpc>
                  <a:buAutoNum type="alphaUcPeriod"/>
                  <a:tabLst>
                    <a:tab pos="228600" algn="l"/>
                    <a:tab pos="1600200" algn="l"/>
                    <a:tab pos="2971800" algn="l"/>
                    <a:tab pos="4343400" algn="l"/>
                  </a:tabLst>
                </a:pPr>
                <a:endParaRPr 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7000"/>
                  </a:lnSpc>
                  <a:buAutoNum type="alphaUcPeriod"/>
                  <a:tabLst>
                    <a:tab pos="228600" algn="l"/>
                    <a:tab pos="1600200" algn="l"/>
                    <a:tab pos="2971800" algn="l"/>
                    <a:tab pos="4343400" algn="l"/>
                  </a:tabLst>
                </a:pPr>
                <a:endParaRPr lang="en-US" sz="28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7000"/>
                  </a:lnSpc>
                  <a:buAutoNum type="alphaUcPeriod"/>
                  <a:tabLst>
                    <a:tab pos="228600" algn="l"/>
                    <a:tab pos="1600200" algn="l"/>
                    <a:tab pos="2971800" algn="l"/>
                    <a:tab pos="4343400" algn="l"/>
                  </a:tabLst>
                </a:pPr>
                <a:endParaRPr 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7000"/>
                  </a:lnSpc>
                  <a:buAutoNum type="alphaUcPeriod"/>
                  <a:tabLst>
                    <a:tab pos="228600" algn="l"/>
                    <a:tab pos="1600200" algn="l"/>
                    <a:tab pos="2971800" algn="l"/>
                    <a:tab pos="4343400" algn="l"/>
                  </a:tabLst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954" y="2790701"/>
                <a:ext cx="8867819" cy="4537909"/>
              </a:xfrm>
              <a:prstGeom prst="rect">
                <a:avLst/>
              </a:prstGeom>
              <a:blipFill>
                <a:blip r:embed="rId2"/>
                <a:stretch>
                  <a:fillRect l="-1375" b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078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dirty="0" smtClean="0"/>
              <a:t>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TẬP KIỂM TRA GIỮA KỲ II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789498"/>
            <a:ext cx="9783122" cy="3230301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                                        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12:Biết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UMN=5V.Hệ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A.VM=5V       B.VN=5V    C.VM-VN=5V    D.VN-VM=5V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0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225</TotalTime>
  <Words>708</Words>
  <Application>Microsoft Office PowerPoint</Application>
  <PresentationFormat>Widescreen</PresentationFormat>
  <Paragraphs>148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Century Gothic</vt:lpstr>
      <vt:lpstr>Times New Roman</vt:lpstr>
      <vt:lpstr>Wingdings 3</vt:lpstr>
      <vt:lpstr>Ion Boardroom</vt:lpstr>
      <vt:lpstr>MathType 7.0 Equation</vt:lpstr>
      <vt:lpstr>    CHÀO MỪNG QUÝ THẦY CÔ VỀ DỰ GIỜ LỚP 11A8</vt:lpstr>
      <vt:lpstr>Kiểm tra bài cũ:</vt:lpstr>
      <vt:lpstr>Trả lời:</vt:lpstr>
      <vt:lpstr>Trả lời:</vt:lpstr>
      <vt:lpstr>         ÔN TẬP KIỂM TRA GIỮA KỲ II            </vt:lpstr>
      <vt:lpstr>                            </vt:lpstr>
      <vt:lpstr>       ÔN TẬP KIỂM TRA GIỮA KỲ II </vt:lpstr>
      <vt:lpstr>               ÔN TẬP KIỂM TRA GIỮA KỲ II </vt:lpstr>
      <vt:lpstr>        ÔN TẬP KIỂM TRA GIỮA KỲ II                           </vt:lpstr>
      <vt:lpstr>        ÔN TẬP KIỂM TRA GIỮA KỲ II                                     </vt:lpstr>
      <vt:lpstr>       ÔN TẬP KIỂM TRA GIỮA KỲ II                         </vt:lpstr>
      <vt:lpstr>        ÔN TẬP KIỂM TRA GIỮA KỲ II                                  </vt:lpstr>
      <vt:lpstr>               ÔN TẬP KIỂM TRA GIỮA KỲ II </vt:lpstr>
      <vt:lpstr>           ÔN TẬP KIỂM TRA GIỮA KỲ II                                   </vt:lpstr>
      <vt:lpstr>         ÔN TẬP KIỂM TRA GIỮA KỲ II                                </vt:lpstr>
      <vt:lpstr>         ÔN TẬP KIỂM TRA GIỮA KỲ II                                  </vt:lpstr>
      <vt:lpstr>     ÔN TẬP KIỂM TRA GIỮA KỲ II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CHÀO MỪNG QUÝ THẦY CÔ VỀ DỰ GIỜ LỚP 12A9</dc:title>
  <dc:creator>PC</dc:creator>
  <cp:lastModifiedBy>PC</cp:lastModifiedBy>
  <cp:revision>38</cp:revision>
  <dcterms:created xsi:type="dcterms:W3CDTF">2024-04-11T03:24:55Z</dcterms:created>
  <dcterms:modified xsi:type="dcterms:W3CDTF">2025-02-24T14:33:54Z</dcterms:modified>
</cp:coreProperties>
</file>