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6"/>
  </p:notesMasterIdLst>
  <p:sldIdLst>
    <p:sldId id="256" r:id="rId2"/>
    <p:sldId id="257" r:id="rId3"/>
    <p:sldId id="259" r:id="rId4"/>
    <p:sldId id="260" r:id="rId5"/>
    <p:sldId id="296" r:id="rId6"/>
    <p:sldId id="261" r:id="rId7"/>
    <p:sldId id="297" r:id="rId8"/>
    <p:sldId id="262" r:id="rId9"/>
    <p:sldId id="263" r:id="rId10"/>
    <p:sldId id="298" r:id="rId11"/>
    <p:sldId id="299" r:id="rId12"/>
    <p:sldId id="300" r:id="rId13"/>
    <p:sldId id="301" r:id="rId14"/>
    <p:sldId id="302" r:id="rId15"/>
    <p:sldId id="303" r:id="rId16"/>
    <p:sldId id="264" r:id="rId17"/>
    <p:sldId id="307" r:id="rId18"/>
    <p:sldId id="308" r:id="rId19"/>
    <p:sldId id="309" r:id="rId20"/>
    <p:sldId id="310" r:id="rId21"/>
    <p:sldId id="311" r:id="rId22"/>
    <p:sldId id="312" r:id="rId23"/>
    <p:sldId id="336" r:id="rId24"/>
    <p:sldId id="337" r:id="rId25"/>
    <p:sldId id="338" r:id="rId26"/>
    <p:sldId id="339" r:id="rId27"/>
    <p:sldId id="318" r:id="rId28"/>
    <p:sldId id="319" r:id="rId29"/>
    <p:sldId id="320" r:id="rId30"/>
    <p:sldId id="321" r:id="rId31"/>
    <p:sldId id="322" r:id="rId32"/>
    <p:sldId id="314" r:id="rId33"/>
    <p:sldId id="323" r:id="rId34"/>
    <p:sldId id="329" r:id="rId35"/>
    <p:sldId id="326" r:id="rId36"/>
    <p:sldId id="327" r:id="rId37"/>
    <p:sldId id="328" r:id="rId38"/>
    <p:sldId id="330" r:id="rId39"/>
    <p:sldId id="331" r:id="rId40"/>
    <p:sldId id="332" r:id="rId41"/>
    <p:sldId id="333" r:id="rId42"/>
    <p:sldId id="334" r:id="rId43"/>
    <p:sldId id="335" r:id="rId44"/>
    <p:sldId id="281" r:id="rId45"/>
  </p:sldIdLst>
  <p:sldSz cx="9144000" cy="5143500" type="screen16x9"/>
  <p:notesSz cx="6858000" cy="9144000"/>
  <p:embeddedFontLst>
    <p:embeddedFont>
      <p:font typeface="Blender Book" panose="00000800000000000000" pitchFamily="2" charset="0"/>
      <p:bold r:id="rId47"/>
    </p:embeddedFont>
    <p:embeddedFont>
      <p:font typeface="Cambria" panose="02040503050406030204" pitchFamily="18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  <p:embeddedFont>
      <p:font typeface="Dosis" pitchFamily="2" charset="0"/>
      <p:regular r:id="rId53"/>
      <p:bold r:id="rId54"/>
    </p:embeddedFont>
    <p:embeddedFont>
      <p:font typeface="Sniglet" panose="020B0604020202020204" charset="0"/>
      <p:regular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965"/>
    <a:srgbClr val="585E6C"/>
    <a:srgbClr val="3C78D8"/>
    <a:srgbClr val="587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A78245-F04A-4819-98CB-A0784EEE9882}">
  <a:tblStyle styleId="{0FA78245-F04A-4819-98CB-A0784EEE98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0B4C3CC-C3A9-4D13-B8F7-F7B8FBA7BB3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6416" autoAdjust="0"/>
  </p:normalViewPr>
  <p:slideViewPr>
    <p:cSldViewPr snapToGrid="0">
      <p:cViewPr varScale="1">
        <p:scale>
          <a:sx n="126" d="100"/>
          <a:sy n="126" d="100"/>
        </p:scale>
        <p:origin x="9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>
          <a:extLst>
            <a:ext uri="{FF2B5EF4-FFF2-40B4-BE49-F238E27FC236}">
              <a16:creationId xmlns:a16="http://schemas.microsoft.com/office/drawing/2014/main" id="{7E230498-640F-2D67-8760-3FA8DDB8E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>
            <a:extLst>
              <a:ext uri="{FF2B5EF4-FFF2-40B4-BE49-F238E27FC236}">
                <a16:creationId xmlns:a16="http://schemas.microsoft.com/office/drawing/2014/main" id="{EF6FFE41-657B-1DEA-7029-167670EFCC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>
            <a:extLst>
              <a:ext uri="{FF2B5EF4-FFF2-40B4-BE49-F238E27FC236}">
                <a16:creationId xmlns:a16="http://schemas.microsoft.com/office/drawing/2014/main" id="{1EB78BE8-6D82-9219-CE39-227036588C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302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>
          <a:extLst>
            <a:ext uri="{FF2B5EF4-FFF2-40B4-BE49-F238E27FC236}">
              <a16:creationId xmlns:a16="http://schemas.microsoft.com/office/drawing/2014/main" id="{3DB503C5-F505-771D-67A4-F88D5DEE6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>
            <a:extLst>
              <a:ext uri="{FF2B5EF4-FFF2-40B4-BE49-F238E27FC236}">
                <a16:creationId xmlns:a16="http://schemas.microsoft.com/office/drawing/2014/main" id="{7DD97AAF-EE28-9B8A-7A98-3B94716547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>
            <a:extLst>
              <a:ext uri="{FF2B5EF4-FFF2-40B4-BE49-F238E27FC236}">
                <a16:creationId xmlns:a16="http://schemas.microsoft.com/office/drawing/2014/main" id="{58E1BBEE-5D76-CEBB-171E-3138F68627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36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>
          <a:extLst>
            <a:ext uri="{FF2B5EF4-FFF2-40B4-BE49-F238E27FC236}">
              <a16:creationId xmlns:a16="http://schemas.microsoft.com/office/drawing/2014/main" id="{0EB5C402-BF8E-CBC5-C6AC-4E7FF3B1B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>
            <a:extLst>
              <a:ext uri="{FF2B5EF4-FFF2-40B4-BE49-F238E27FC236}">
                <a16:creationId xmlns:a16="http://schemas.microsoft.com/office/drawing/2014/main" id="{91020A63-9DF2-5172-29C7-D632C11A49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>
            <a:extLst>
              <a:ext uri="{FF2B5EF4-FFF2-40B4-BE49-F238E27FC236}">
                <a16:creationId xmlns:a16="http://schemas.microsoft.com/office/drawing/2014/main" id="{22BC0BA5-872F-D636-B596-515C289DC5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122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>
          <a:extLst>
            <a:ext uri="{FF2B5EF4-FFF2-40B4-BE49-F238E27FC236}">
              <a16:creationId xmlns:a16="http://schemas.microsoft.com/office/drawing/2014/main" id="{A0D52E6B-EAC2-699D-9407-C949BDFE0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>
            <a:extLst>
              <a:ext uri="{FF2B5EF4-FFF2-40B4-BE49-F238E27FC236}">
                <a16:creationId xmlns:a16="http://schemas.microsoft.com/office/drawing/2014/main" id="{973158B6-DB8F-4719-8872-E17EE6829B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>
            <a:extLst>
              <a:ext uri="{FF2B5EF4-FFF2-40B4-BE49-F238E27FC236}">
                <a16:creationId xmlns:a16="http://schemas.microsoft.com/office/drawing/2014/main" id="{A7D28BC9-A2FE-4B83-5EDB-05C563FD0F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400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>
          <a:extLst>
            <a:ext uri="{FF2B5EF4-FFF2-40B4-BE49-F238E27FC236}">
              <a16:creationId xmlns:a16="http://schemas.microsoft.com/office/drawing/2014/main" id="{1E4A85E4-B936-68A2-22E1-D65DB0FD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>
            <a:extLst>
              <a:ext uri="{FF2B5EF4-FFF2-40B4-BE49-F238E27FC236}">
                <a16:creationId xmlns:a16="http://schemas.microsoft.com/office/drawing/2014/main" id="{10F7431B-9FF7-6989-5116-09C1AF3048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>
            <a:extLst>
              <a:ext uri="{FF2B5EF4-FFF2-40B4-BE49-F238E27FC236}">
                <a16:creationId xmlns:a16="http://schemas.microsoft.com/office/drawing/2014/main" id="{36F14F97-7572-D090-787C-CD0129329A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77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>
          <a:extLst>
            <a:ext uri="{FF2B5EF4-FFF2-40B4-BE49-F238E27FC236}">
              <a16:creationId xmlns:a16="http://schemas.microsoft.com/office/drawing/2014/main" id="{C0FED367-6822-8E41-25ED-47EA24551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ed75ccf_015:notes">
            <a:extLst>
              <a:ext uri="{FF2B5EF4-FFF2-40B4-BE49-F238E27FC236}">
                <a16:creationId xmlns:a16="http://schemas.microsoft.com/office/drawing/2014/main" id="{6DAB99E6-D764-D84C-BFB3-967955226C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ed75ccf_015:notes">
            <a:extLst>
              <a:ext uri="{FF2B5EF4-FFF2-40B4-BE49-F238E27FC236}">
                <a16:creationId xmlns:a16="http://schemas.microsoft.com/office/drawing/2014/main" id="{F6E46908-D894-AFE3-5A52-A6EF2BC0C8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444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>
          <a:extLst>
            <a:ext uri="{FF2B5EF4-FFF2-40B4-BE49-F238E27FC236}">
              <a16:creationId xmlns:a16="http://schemas.microsoft.com/office/drawing/2014/main" id="{AF37B801-1E76-916E-1023-6EE06376D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>
            <a:extLst>
              <a:ext uri="{FF2B5EF4-FFF2-40B4-BE49-F238E27FC236}">
                <a16:creationId xmlns:a16="http://schemas.microsoft.com/office/drawing/2014/main" id="{C63CA3DD-D411-F88C-1D33-A4B419520E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>
            <a:extLst>
              <a:ext uri="{FF2B5EF4-FFF2-40B4-BE49-F238E27FC236}">
                <a16:creationId xmlns:a16="http://schemas.microsoft.com/office/drawing/2014/main" id="{D3824747-BEE4-410B-3C1D-99AB18B393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03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>
          <a:extLst>
            <a:ext uri="{FF2B5EF4-FFF2-40B4-BE49-F238E27FC236}">
              <a16:creationId xmlns:a16="http://schemas.microsoft.com/office/drawing/2014/main" id="{EA36E884-E3D7-C59F-A2DA-29D3FC0AD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>
            <a:extLst>
              <a:ext uri="{FF2B5EF4-FFF2-40B4-BE49-F238E27FC236}">
                <a16:creationId xmlns:a16="http://schemas.microsoft.com/office/drawing/2014/main" id="{E8E18247-892C-3D09-39ED-29144BE2AA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>
            <a:extLst>
              <a:ext uri="{FF2B5EF4-FFF2-40B4-BE49-F238E27FC236}">
                <a16:creationId xmlns:a16="http://schemas.microsoft.com/office/drawing/2014/main" id="{4BE3961D-BB38-9D05-4730-40264FA47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754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>
          <a:extLst>
            <a:ext uri="{FF2B5EF4-FFF2-40B4-BE49-F238E27FC236}">
              <a16:creationId xmlns:a16="http://schemas.microsoft.com/office/drawing/2014/main" id="{82103C31-2A91-240E-EFA8-E68BAE18E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>
            <a:extLst>
              <a:ext uri="{FF2B5EF4-FFF2-40B4-BE49-F238E27FC236}">
                <a16:creationId xmlns:a16="http://schemas.microsoft.com/office/drawing/2014/main" id="{69D4DBF9-E207-BCA9-6880-0FE3328E9D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>
            <a:extLst>
              <a:ext uri="{FF2B5EF4-FFF2-40B4-BE49-F238E27FC236}">
                <a16:creationId xmlns:a16="http://schemas.microsoft.com/office/drawing/2014/main" id="{3CE3FF7D-F4C7-795B-05DA-E7D2D85E4E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47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>
          <a:extLst>
            <a:ext uri="{FF2B5EF4-FFF2-40B4-BE49-F238E27FC236}">
              <a16:creationId xmlns:a16="http://schemas.microsoft.com/office/drawing/2014/main" id="{27C4FF50-C7D9-38BF-3F65-AF2368F8F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>
            <a:extLst>
              <a:ext uri="{FF2B5EF4-FFF2-40B4-BE49-F238E27FC236}">
                <a16:creationId xmlns:a16="http://schemas.microsoft.com/office/drawing/2014/main" id="{1B97606E-84B0-200C-C93A-7F98C915ED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>
            <a:extLst>
              <a:ext uri="{FF2B5EF4-FFF2-40B4-BE49-F238E27FC236}">
                <a16:creationId xmlns:a16="http://schemas.microsoft.com/office/drawing/2014/main" id="{768B6B4B-5A4F-DEFB-BB32-9AD8BD69AA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516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>
          <a:extLst>
            <a:ext uri="{FF2B5EF4-FFF2-40B4-BE49-F238E27FC236}">
              <a16:creationId xmlns:a16="http://schemas.microsoft.com/office/drawing/2014/main" id="{EC2166CA-5C2F-8900-1046-A4669D249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>
            <a:extLst>
              <a:ext uri="{FF2B5EF4-FFF2-40B4-BE49-F238E27FC236}">
                <a16:creationId xmlns:a16="http://schemas.microsoft.com/office/drawing/2014/main" id="{20984471-1BF9-0653-FCD0-B73ECFADCF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>
            <a:extLst>
              <a:ext uri="{FF2B5EF4-FFF2-40B4-BE49-F238E27FC236}">
                <a16:creationId xmlns:a16="http://schemas.microsoft.com/office/drawing/2014/main" id="{4FBF152A-9C38-BB3D-90F2-AAEC7A6821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780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>
          <a:extLst>
            <a:ext uri="{FF2B5EF4-FFF2-40B4-BE49-F238E27FC236}">
              <a16:creationId xmlns:a16="http://schemas.microsoft.com/office/drawing/2014/main" id="{CFFB7A4C-4D8B-F69D-E8D3-CD7BBC9CA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>
            <a:extLst>
              <a:ext uri="{FF2B5EF4-FFF2-40B4-BE49-F238E27FC236}">
                <a16:creationId xmlns:a16="http://schemas.microsoft.com/office/drawing/2014/main" id="{96EFB88A-6B9F-23F2-9FA1-212051B6BA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>
            <a:extLst>
              <a:ext uri="{FF2B5EF4-FFF2-40B4-BE49-F238E27FC236}">
                <a16:creationId xmlns:a16="http://schemas.microsoft.com/office/drawing/2014/main" id="{BFF273B5-465D-2777-694A-D3488D35A5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435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>
          <a:extLst>
            <a:ext uri="{FF2B5EF4-FFF2-40B4-BE49-F238E27FC236}">
              <a16:creationId xmlns:a16="http://schemas.microsoft.com/office/drawing/2014/main" id="{919FD371-C19C-150B-A115-493B1B26C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>
            <a:extLst>
              <a:ext uri="{FF2B5EF4-FFF2-40B4-BE49-F238E27FC236}">
                <a16:creationId xmlns:a16="http://schemas.microsoft.com/office/drawing/2014/main" id="{375A5A8D-CEA9-0C79-8ECF-DFDAE93929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>
            <a:extLst>
              <a:ext uri="{FF2B5EF4-FFF2-40B4-BE49-F238E27FC236}">
                <a16:creationId xmlns:a16="http://schemas.microsoft.com/office/drawing/2014/main" id="{7EED4539-9024-91FD-EFD0-46541FDB45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245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>
          <a:extLst>
            <a:ext uri="{FF2B5EF4-FFF2-40B4-BE49-F238E27FC236}">
              <a16:creationId xmlns:a16="http://schemas.microsoft.com/office/drawing/2014/main" id="{C97435B5-A91B-4C0A-C678-FCDEE9FF6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ed75ccf_015:notes">
            <a:extLst>
              <a:ext uri="{FF2B5EF4-FFF2-40B4-BE49-F238E27FC236}">
                <a16:creationId xmlns:a16="http://schemas.microsoft.com/office/drawing/2014/main" id="{F5A1778A-2D45-6797-DD13-BB9EEA49A1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ed75ccf_015:notes">
            <a:extLst>
              <a:ext uri="{FF2B5EF4-FFF2-40B4-BE49-F238E27FC236}">
                <a16:creationId xmlns:a16="http://schemas.microsoft.com/office/drawing/2014/main" id="{C101FBF6-56F5-98C6-AAB5-80D08AF5FF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09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>
          <a:extLst>
            <a:ext uri="{FF2B5EF4-FFF2-40B4-BE49-F238E27FC236}">
              <a16:creationId xmlns:a16="http://schemas.microsoft.com/office/drawing/2014/main" id="{D84F3F4D-E8C1-DF34-258A-68683549A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>
            <a:extLst>
              <a:ext uri="{FF2B5EF4-FFF2-40B4-BE49-F238E27FC236}">
                <a16:creationId xmlns:a16="http://schemas.microsoft.com/office/drawing/2014/main" id="{34BF0D20-20DA-44AB-220B-E77D762ED2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>
            <a:extLst>
              <a:ext uri="{FF2B5EF4-FFF2-40B4-BE49-F238E27FC236}">
                <a16:creationId xmlns:a16="http://schemas.microsoft.com/office/drawing/2014/main" id="{27CF2359-F516-8434-A862-0284B71D4B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218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>
          <a:extLst>
            <a:ext uri="{FF2B5EF4-FFF2-40B4-BE49-F238E27FC236}">
              <a16:creationId xmlns:a16="http://schemas.microsoft.com/office/drawing/2014/main" id="{F86F38D5-2098-7D58-5288-D0758CD12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>
            <a:extLst>
              <a:ext uri="{FF2B5EF4-FFF2-40B4-BE49-F238E27FC236}">
                <a16:creationId xmlns:a16="http://schemas.microsoft.com/office/drawing/2014/main" id="{C08AA34B-300D-E66D-4594-4052D8C9B9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>
            <a:extLst>
              <a:ext uri="{FF2B5EF4-FFF2-40B4-BE49-F238E27FC236}">
                <a16:creationId xmlns:a16="http://schemas.microsoft.com/office/drawing/2014/main" id="{4B5834C0-F2A0-D2E5-1FDA-234CF250B6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298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>
          <a:extLst>
            <a:ext uri="{FF2B5EF4-FFF2-40B4-BE49-F238E27FC236}">
              <a16:creationId xmlns:a16="http://schemas.microsoft.com/office/drawing/2014/main" id="{DA22702D-F6BD-21AD-9808-81CB7B5DD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>
            <a:extLst>
              <a:ext uri="{FF2B5EF4-FFF2-40B4-BE49-F238E27FC236}">
                <a16:creationId xmlns:a16="http://schemas.microsoft.com/office/drawing/2014/main" id="{BDDF717C-8B42-542E-198E-D3C1DDE055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>
            <a:extLst>
              <a:ext uri="{FF2B5EF4-FFF2-40B4-BE49-F238E27FC236}">
                <a16:creationId xmlns:a16="http://schemas.microsoft.com/office/drawing/2014/main" id="{C565483D-A9B8-55F4-227E-0A7AE0AE53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6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>
          <a:extLst>
            <a:ext uri="{FF2B5EF4-FFF2-40B4-BE49-F238E27FC236}">
              <a16:creationId xmlns:a16="http://schemas.microsoft.com/office/drawing/2014/main" id="{BCAA4111-C906-B276-40A1-CC86A17C9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>
            <a:extLst>
              <a:ext uri="{FF2B5EF4-FFF2-40B4-BE49-F238E27FC236}">
                <a16:creationId xmlns:a16="http://schemas.microsoft.com/office/drawing/2014/main" id="{312E7C94-4083-4591-CD6A-BCA30F3916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>
            <a:extLst>
              <a:ext uri="{FF2B5EF4-FFF2-40B4-BE49-F238E27FC236}">
                <a16:creationId xmlns:a16="http://schemas.microsoft.com/office/drawing/2014/main" id="{6E67B13B-F649-F094-DD1D-78FD082FBB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336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>
          <a:extLst>
            <a:ext uri="{FF2B5EF4-FFF2-40B4-BE49-F238E27FC236}">
              <a16:creationId xmlns:a16="http://schemas.microsoft.com/office/drawing/2014/main" id="{ED4CB995-7BB8-5B1A-5446-5FAC84950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>
            <a:extLst>
              <a:ext uri="{FF2B5EF4-FFF2-40B4-BE49-F238E27FC236}">
                <a16:creationId xmlns:a16="http://schemas.microsoft.com/office/drawing/2014/main" id="{BB184EDA-364F-A61B-148F-CD4D8B4852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>
            <a:extLst>
              <a:ext uri="{FF2B5EF4-FFF2-40B4-BE49-F238E27FC236}">
                <a16:creationId xmlns:a16="http://schemas.microsoft.com/office/drawing/2014/main" id="{FFC14BD4-7A90-4213-ABDF-A6938E7B09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283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>
          <a:extLst>
            <a:ext uri="{FF2B5EF4-FFF2-40B4-BE49-F238E27FC236}">
              <a16:creationId xmlns:a16="http://schemas.microsoft.com/office/drawing/2014/main" id="{F6EE24DD-FE9F-5828-987E-DEDB3C888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ed75ccf_015:notes">
            <a:extLst>
              <a:ext uri="{FF2B5EF4-FFF2-40B4-BE49-F238E27FC236}">
                <a16:creationId xmlns:a16="http://schemas.microsoft.com/office/drawing/2014/main" id="{D65A8756-517E-D496-2E5F-39F819F6FD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ed75ccf_015:notes">
            <a:extLst>
              <a:ext uri="{FF2B5EF4-FFF2-40B4-BE49-F238E27FC236}">
                <a16:creationId xmlns:a16="http://schemas.microsoft.com/office/drawing/2014/main" id="{A8DFB2FD-4B9C-8BA4-CC20-D59CD0209E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066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c73c85e0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c73c85e0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>
          <a:extLst>
            <a:ext uri="{FF2B5EF4-FFF2-40B4-BE49-F238E27FC236}">
              <a16:creationId xmlns:a16="http://schemas.microsoft.com/office/drawing/2014/main" id="{B7C50988-1FE2-CA68-77C2-F224935A0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>
            <a:extLst>
              <a:ext uri="{FF2B5EF4-FFF2-40B4-BE49-F238E27FC236}">
                <a16:creationId xmlns:a16="http://schemas.microsoft.com/office/drawing/2014/main" id="{B02CCCEB-18CA-0FDF-5306-1BE7358449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>
            <a:extLst>
              <a:ext uri="{FF2B5EF4-FFF2-40B4-BE49-F238E27FC236}">
                <a16:creationId xmlns:a16="http://schemas.microsoft.com/office/drawing/2014/main" id="{642F0F3F-43E8-01CE-39A9-A09E446582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834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>
          <a:extLst>
            <a:ext uri="{FF2B5EF4-FFF2-40B4-BE49-F238E27FC236}">
              <a16:creationId xmlns:a16="http://schemas.microsoft.com/office/drawing/2014/main" id="{E3EF4D4C-1A5A-7BE1-F56D-C38630879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>
            <a:extLst>
              <a:ext uri="{FF2B5EF4-FFF2-40B4-BE49-F238E27FC236}">
                <a16:creationId xmlns:a16="http://schemas.microsoft.com/office/drawing/2014/main" id="{870D80E3-1855-6ED4-8D03-E2D20FC938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>
            <a:extLst>
              <a:ext uri="{FF2B5EF4-FFF2-40B4-BE49-F238E27FC236}">
                <a16:creationId xmlns:a16="http://schemas.microsoft.com/office/drawing/2014/main" id="{9970120B-18B1-FFF8-D070-7EC3B4665C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544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7.w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7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7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w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w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w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https://www.vietjack.com/sbt-vat-li-11-kn/images/cau-23-17-trang-56-sbt-vat-li-lop-11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https://www.vietjack.com/sbt-vat-li-11-kn/images/cau-23-17-trang-56-sbt-vat-li-lop-11.PNG" TargetMode="Externa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https://www.vietjack.com/sbt-vat-li-11-kn/images/cau-23-17-trang-56-sbt-vat-li-lop-11.PNG" TargetMode="Externa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s://www.vietjack.com/sbt-vat-li-11-kn/images/cau-23-20-trang-56-sbt-vat-li-lop-11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www.vietjack.com/sbt-vat-li-11-kn/images/cau-23-20-trang-56-sbt-vat-li-lop-11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https://www.vietjack.com/sbt-vat-li-11-kn/images/cau-23-24-trang-57-sbt-vat-li-lop-11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https://www.vietjack.com/sbt-vat-li-11-kn/images/cau-23-24-trang-57-sbt-vat-li-lop-11-1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https://www.vietjack.com/sbt-vat-li-11-kn/images/cau-23-22-trang-57-sbt-vat-li-lop-11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https://www.vietjack.com/sbt-vat-li-11-kn/images/cau-23-22-trang-57-sbt-vat-li-lop-11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https://www.vietjack.com/sbt-vat-li-11-kn/images/cau-23-23-trang-57-sbt-vat-li-lop-11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www.vietjack.com/sbt-vat-li-11-kn/images/cau-23-23-trang-57-sbt-vat-li-lop-11.PN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>
            <a:spLocks noGrp="1"/>
          </p:cNvSpPr>
          <p:nvPr>
            <p:ph type="ctrTitle"/>
          </p:nvPr>
        </p:nvSpPr>
        <p:spPr>
          <a:xfrm>
            <a:off x="410516" y="1246566"/>
            <a:ext cx="7562526" cy="7993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000" b="1" kern="1200" dirty="0">
                <a:solidFill>
                  <a:srgbClr val="0070C0"/>
                </a:solidFill>
                <a:effectLst/>
                <a:latin typeface="Blender Book" panose="00000800000000000000" pitchFamily="2" charset="0"/>
                <a:ea typeface="+mn-ea"/>
                <a:cs typeface="+mn-cs"/>
              </a:rPr>
              <a:t>CHÀO MỪNG QUÝ THẦY CÔ VÀ CÁC BẠN ĐẾN VỚI </a:t>
            </a:r>
            <a:br>
              <a:rPr lang="en-US" sz="2000" b="1" kern="1200" dirty="0">
                <a:solidFill>
                  <a:srgbClr val="0070C0"/>
                </a:solidFill>
                <a:effectLst/>
                <a:latin typeface="Blender Book" panose="00000800000000000000" pitchFamily="2" charset="0"/>
                <a:ea typeface="+mn-ea"/>
                <a:cs typeface="+mn-cs"/>
              </a:rPr>
            </a:br>
            <a:r>
              <a:rPr lang="en-US" sz="2000" b="1" kern="1200" dirty="0">
                <a:solidFill>
                  <a:srgbClr val="0070C0"/>
                </a:solidFill>
                <a:effectLst/>
                <a:latin typeface="Blender Book" panose="00000800000000000000" pitchFamily="2" charset="0"/>
                <a:ea typeface="+mn-ea"/>
                <a:cs typeface="+mn-cs"/>
              </a:rPr>
              <a:t>BÀI HỌC NGÀY HÔM NAY </a:t>
            </a:r>
            <a:br>
              <a:rPr lang="en-US" sz="2000" b="1" kern="1200" dirty="0">
                <a:solidFill>
                  <a:srgbClr val="0070C0"/>
                </a:solidFill>
                <a:effectLst/>
                <a:latin typeface="Blender Book" panose="00000800000000000000" pitchFamily="2" charset="0"/>
                <a:ea typeface="+mn-ea"/>
                <a:cs typeface="+mn-cs"/>
              </a:rPr>
            </a:br>
            <a:br>
              <a:rPr lang="en-US" sz="5400" dirty="0">
                <a:solidFill>
                  <a:srgbClr val="0070C0"/>
                </a:solidFill>
                <a:latin typeface="Blender Book" panose="00000800000000000000" pitchFamily="2" charset="0"/>
              </a:rPr>
            </a:br>
            <a:endParaRPr lang="en-US" sz="5400" b="1" dirty="0">
              <a:solidFill>
                <a:srgbClr val="0070C0"/>
              </a:solidFill>
              <a:latin typeface="Blender Book" panose="00000800000000000000" pitchFamily="2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3E01BB3-FFA9-5C81-D9B3-E0830452F1F4}"/>
              </a:ext>
            </a:extLst>
          </p:cNvPr>
          <p:cNvSpPr txBox="1"/>
          <p:nvPr/>
        </p:nvSpPr>
        <p:spPr>
          <a:xfrm>
            <a:off x="410516" y="1338450"/>
            <a:ext cx="4647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Blender Book" panose="00000800000000000000" pitchFamily="2" charset="0"/>
              </a:rPr>
              <a:t>BÀI 23: ĐIỆN TRỞ. ĐỊNH LUẬT OHM – BÀI TẬP </a:t>
            </a:r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E74D5CC-22BB-F734-CCAA-B657948DF4F0}"/>
              </a:ext>
            </a:extLst>
          </p:cNvPr>
          <p:cNvSpPr txBox="1"/>
          <p:nvPr/>
        </p:nvSpPr>
        <p:spPr>
          <a:xfrm>
            <a:off x="410516" y="1784277"/>
            <a:ext cx="4647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Blender Book" panose="00000800000000000000" pitchFamily="2" charset="0"/>
              </a:rPr>
              <a:t>Môn: </a:t>
            </a:r>
            <a:r>
              <a:rPr lang="en-US" sz="1400" dirty="0" err="1">
                <a:solidFill>
                  <a:srgbClr val="0070C0"/>
                </a:solidFill>
                <a:latin typeface="Blender Book" panose="00000800000000000000" pitchFamily="2" charset="0"/>
              </a:rPr>
              <a:t>Vật</a:t>
            </a:r>
            <a:r>
              <a:rPr lang="en-US" sz="1400" dirty="0">
                <a:solidFill>
                  <a:srgbClr val="0070C0"/>
                </a:solidFill>
                <a:latin typeface="Blender Book" panose="000008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Blender Book" panose="00000800000000000000" pitchFamily="2" charset="0"/>
              </a:rPr>
              <a:t>lý</a:t>
            </a:r>
            <a:r>
              <a:rPr lang="en-US" sz="1400" dirty="0">
                <a:solidFill>
                  <a:srgbClr val="0070C0"/>
                </a:solidFill>
                <a:latin typeface="Blender Book" panose="00000800000000000000" pitchFamily="2" charset="0"/>
              </a:rPr>
              <a:t> </a:t>
            </a:r>
          </a:p>
          <a:p>
            <a:r>
              <a:rPr lang="en-US" sz="1400" dirty="0" err="1">
                <a:solidFill>
                  <a:srgbClr val="0070C0"/>
                </a:solidFill>
                <a:latin typeface="Blender Book" panose="00000800000000000000" pitchFamily="2" charset="0"/>
              </a:rPr>
              <a:t>Giáo</a:t>
            </a:r>
            <a:r>
              <a:rPr lang="en-US" sz="1400" dirty="0">
                <a:solidFill>
                  <a:srgbClr val="0070C0"/>
                </a:solidFill>
                <a:latin typeface="Blender Book" panose="00000800000000000000" pitchFamily="2" charset="0"/>
              </a:rPr>
              <a:t> Viên: Nguyễn Ngọc Ninh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>
          <a:extLst>
            <a:ext uri="{FF2B5EF4-FFF2-40B4-BE49-F238E27FC236}">
              <a16:creationId xmlns:a16="http://schemas.microsoft.com/office/drawing/2014/main" id="{392FA921-6506-2992-46E8-F530A3F56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9">
            <a:extLst>
              <a:ext uri="{FF2B5EF4-FFF2-40B4-BE49-F238E27FC236}">
                <a16:creationId xmlns:a16="http://schemas.microsoft.com/office/drawing/2014/main" id="{E6E3F959-3C83-FE57-BF29-94D7741BC6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179067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C78D8"/>
                </a:solidFill>
                <a:effectLst/>
                <a:latin typeface="Sniglet" panose="020B0604020202020204" charset="0"/>
              </a:rPr>
              <a:t>I. </a:t>
            </a:r>
            <a:r>
              <a:rPr lang="en-US" b="0" i="0" dirty="0" err="1">
                <a:solidFill>
                  <a:srgbClr val="3C78D8"/>
                </a:solidFill>
                <a:effectLst/>
                <a:latin typeface="Sniglet" panose="020B0604020202020204" charset="0"/>
              </a:rPr>
              <a:t>Trắc</a:t>
            </a:r>
            <a:r>
              <a:rPr lang="en-US" b="0" i="0" dirty="0">
                <a:solidFill>
                  <a:srgbClr val="3C78D8"/>
                </a:solidFill>
                <a:effectLst/>
                <a:latin typeface="Sniglet" panose="020B0604020202020204" charset="0"/>
              </a:rPr>
              <a:t> </a:t>
            </a:r>
            <a:r>
              <a:rPr lang="en-US" b="0" i="0" dirty="0" err="1">
                <a:solidFill>
                  <a:srgbClr val="3C78D8"/>
                </a:solidFill>
                <a:effectLst/>
                <a:latin typeface="Sniglet" panose="020B0604020202020204" charset="0"/>
              </a:rPr>
              <a:t>nghiệm</a:t>
            </a:r>
            <a:r>
              <a:rPr lang="en-US" b="0" i="0" dirty="0">
                <a:solidFill>
                  <a:srgbClr val="3C78D8"/>
                </a:solidFill>
                <a:effectLst/>
                <a:latin typeface="Sniglet" panose="020B0604020202020204" charset="0"/>
              </a:rPr>
              <a:t> </a:t>
            </a:r>
            <a:r>
              <a:rPr lang="en-US" b="0" i="0" dirty="0" err="1">
                <a:solidFill>
                  <a:srgbClr val="3C78D8"/>
                </a:solidFill>
                <a:effectLst/>
                <a:latin typeface="Sniglet" panose="020B0604020202020204" charset="0"/>
              </a:rPr>
              <a:t>nhiều</a:t>
            </a:r>
            <a:r>
              <a:rPr lang="en-US" b="0" i="0" dirty="0">
                <a:solidFill>
                  <a:srgbClr val="3C78D8"/>
                </a:solidFill>
                <a:effectLst/>
                <a:latin typeface="Sniglet" panose="020B0604020202020204" charset="0"/>
              </a:rPr>
              <a:t> </a:t>
            </a:r>
            <a:r>
              <a:rPr lang="en-US" b="0" i="0" dirty="0" err="1">
                <a:solidFill>
                  <a:srgbClr val="3C78D8"/>
                </a:solidFill>
                <a:effectLst/>
                <a:latin typeface="Sniglet" panose="020B0604020202020204" charset="0"/>
              </a:rPr>
              <a:t>lựa</a:t>
            </a:r>
            <a:r>
              <a:rPr lang="en-US" b="0" i="0" dirty="0">
                <a:solidFill>
                  <a:srgbClr val="3C78D8"/>
                </a:solidFill>
                <a:effectLst/>
                <a:latin typeface="Sniglet" panose="020B0604020202020204" charset="0"/>
              </a:rPr>
              <a:t> </a:t>
            </a:r>
            <a:r>
              <a:rPr lang="en-US" b="0" i="0" dirty="0" err="1">
                <a:solidFill>
                  <a:srgbClr val="3C78D8"/>
                </a:solidFill>
                <a:effectLst/>
                <a:latin typeface="Sniglet" panose="020B0604020202020204" charset="0"/>
              </a:rPr>
              <a:t>chọn</a:t>
            </a:r>
            <a:r>
              <a:rPr lang="en-US" b="0" i="0" dirty="0">
                <a:solidFill>
                  <a:srgbClr val="3C78D8"/>
                </a:solidFill>
                <a:effectLst/>
                <a:latin typeface="Sniglet" panose="020B0604020202020204" charset="0"/>
              </a:rPr>
              <a:t>.</a:t>
            </a:r>
            <a:endParaRPr dirty="0">
              <a:solidFill>
                <a:srgbClr val="3C78D8"/>
              </a:solidFill>
              <a:latin typeface="Sniglet" panose="020B0604020202020204" charset="0"/>
            </a:endParaRPr>
          </a:p>
        </p:txBody>
      </p:sp>
      <p:sp>
        <p:nvSpPr>
          <p:cNvPr id="580" name="Google Shape;580;p19">
            <a:extLst>
              <a:ext uri="{FF2B5EF4-FFF2-40B4-BE49-F238E27FC236}">
                <a16:creationId xmlns:a16="http://schemas.microsoft.com/office/drawing/2014/main" id="{45081CA0-5BA4-FD2E-245C-A1B38ABB50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2E86EC-1126-E795-CFBA-655C0F867941}"/>
              </a:ext>
            </a:extLst>
          </p:cNvPr>
          <p:cNvSpPr txBox="1"/>
          <p:nvPr/>
        </p:nvSpPr>
        <p:spPr>
          <a:xfrm>
            <a:off x="747925" y="996410"/>
            <a:ext cx="2933974" cy="1210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1Ω = 0,01kΩ = 0,0001MΩ.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US" sz="1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0,5MΩ = 500kΩ = 500 000Ω.</a:t>
            </a:r>
            <a:endParaRPr lang="en-US" sz="1200" b="1" u="sng" dirty="0">
              <a:solidFill>
                <a:srgbClr val="1F4D78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1kΩ = 1 000Ω = 0,01MΩ.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0,0023MΩ = 230Ω = 0,23kΩ.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AABB62D-8E84-5C54-7793-B8A0D502FFD6}"/>
              </a:ext>
            </a:extLst>
          </p:cNvPr>
          <p:cNvSpPr txBox="1"/>
          <p:nvPr/>
        </p:nvSpPr>
        <p:spPr>
          <a:xfrm>
            <a:off x="747925" y="2132344"/>
            <a:ext cx="4618048" cy="1425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Ampe,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ampe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US" sz="1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4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sz="1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1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1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b="1" u="sng" dirty="0">
              <a:solidFill>
                <a:srgbClr val="1F4D78"/>
              </a:solidFill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ampe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164A655-9934-A609-5242-2ACA440DAF59}"/>
              </a:ext>
            </a:extLst>
          </p:cNvPr>
          <p:cNvSpPr txBox="1"/>
          <p:nvPr/>
        </p:nvSpPr>
        <p:spPr>
          <a:xfrm>
            <a:off x="747925" y="3501873"/>
            <a:ext cx="461804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Ampe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elip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endParaRPr lang="en-US" sz="14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hyperbol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parabol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59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>
          <a:extLst>
            <a:ext uri="{FF2B5EF4-FFF2-40B4-BE49-F238E27FC236}">
              <a16:creationId xmlns:a16="http://schemas.microsoft.com/office/drawing/2014/main" id="{39DEED55-2C15-5CBD-694B-4B9E9D1FA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12CF303-FCD2-C9C9-5283-3331E2056DF9}"/>
              </a:ext>
            </a:extLst>
          </p:cNvPr>
          <p:cNvSpPr txBox="1"/>
          <p:nvPr/>
        </p:nvSpPr>
        <p:spPr>
          <a:xfrm>
            <a:off x="1927776" y="534513"/>
            <a:ext cx="47397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Google Shape;554;p16">
            <a:extLst>
              <a:ext uri="{FF2B5EF4-FFF2-40B4-BE49-F238E27FC236}">
                <a16:creationId xmlns:a16="http://schemas.microsoft.com/office/drawing/2014/main" id="{97EB8879-BFDB-47C0-2224-42AD384A89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8" name="Google Shape;570;p18">
            <a:extLst>
              <a:ext uri="{FF2B5EF4-FFF2-40B4-BE49-F238E27FC236}">
                <a16:creationId xmlns:a16="http://schemas.microsoft.com/office/drawing/2014/main" id="{734E3A50-2C52-CF6B-EE5E-D91AA53467D2}"/>
              </a:ext>
            </a:extLst>
          </p:cNvPr>
          <p:cNvSpPr/>
          <p:nvPr/>
        </p:nvSpPr>
        <p:spPr>
          <a:xfrm>
            <a:off x="7195772" y="877743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Google Shape;571;p18">
            <a:extLst>
              <a:ext uri="{FF2B5EF4-FFF2-40B4-BE49-F238E27FC236}">
                <a16:creationId xmlns:a16="http://schemas.microsoft.com/office/drawing/2014/main" id="{EC535CFE-8315-1BF1-EC83-80BD3F2282DC}"/>
              </a:ext>
            </a:extLst>
          </p:cNvPr>
          <p:cNvSpPr/>
          <p:nvPr/>
        </p:nvSpPr>
        <p:spPr>
          <a:xfrm rot="2487273">
            <a:off x="7414020" y="3491783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" name="Google Shape;571;p18">
            <a:extLst>
              <a:ext uri="{FF2B5EF4-FFF2-40B4-BE49-F238E27FC236}">
                <a16:creationId xmlns:a16="http://schemas.microsoft.com/office/drawing/2014/main" id="{BEA6C48F-BE58-014C-E52A-9230A3D29510}"/>
              </a:ext>
            </a:extLst>
          </p:cNvPr>
          <p:cNvSpPr/>
          <p:nvPr/>
        </p:nvSpPr>
        <p:spPr>
          <a:xfrm rot="2487273">
            <a:off x="707880" y="1450274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" name="Google Shape;570;p18">
            <a:extLst>
              <a:ext uri="{FF2B5EF4-FFF2-40B4-BE49-F238E27FC236}">
                <a16:creationId xmlns:a16="http://schemas.microsoft.com/office/drawing/2014/main" id="{D01C1575-6199-0A80-3D3F-701A7526AF03}"/>
              </a:ext>
            </a:extLst>
          </p:cNvPr>
          <p:cNvSpPr/>
          <p:nvPr/>
        </p:nvSpPr>
        <p:spPr>
          <a:xfrm rot="2029854">
            <a:off x="1059237" y="4032845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7B42661-2568-D49F-7166-4B52272172E3}"/>
              </a:ext>
            </a:extLst>
          </p:cNvPr>
          <p:cNvSpPr txBox="1"/>
          <p:nvPr/>
        </p:nvSpPr>
        <p:spPr>
          <a:xfrm>
            <a:off x="1927776" y="2655401"/>
            <a:ext cx="4739748" cy="1805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6.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Cường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Cường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Cường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rgbClr val="1F4D78"/>
              </a:solidFill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Cường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vàtỉ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9B0A3A0-7372-59E5-D7AC-890A37972229}"/>
              </a:ext>
            </a:extLst>
          </p:cNvPr>
          <p:cNvSpPr txBox="1"/>
          <p:nvPr/>
        </p:nvSpPr>
        <p:spPr>
          <a:xfrm>
            <a:off x="1927776" y="1509884"/>
            <a:ext cx="4739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Khi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          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          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670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>
          <a:extLst>
            <a:ext uri="{FF2B5EF4-FFF2-40B4-BE49-F238E27FC236}">
              <a16:creationId xmlns:a16="http://schemas.microsoft.com/office/drawing/2014/main" id="{4D198F24-7B39-910C-621B-B7624FF8A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3E3B2D7-124D-46DE-FE2C-6B3800C13599}"/>
              </a:ext>
            </a:extLst>
          </p:cNvPr>
          <p:cNvSpPr txBox="1"/>
          <p:nvPr/>
        </p:nvSpPr>
        <p:spPr>
          <a:xfrm>
            <a:off x="1927776" y="534513"/>
            <a:ext cx="47397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Google Shape;554;p16">
            <a:extLst>
              <a:ext uri="{FF2B5EF4-FFF2-40B4-BE49-F238E27FC236}">
                <a16:creationId xmlns:a16="http://schemas.microsoft.com/office/drawing/2014/main" id="{61FFD2D0-902D-CFC1-A10B-0481548132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8" name="Google Shape;570;p18">
            <a:extLst>
              <a:ext uri="{FF2B5EF4-FFF2-40B4-BE49-F238E27FC236}">
                <a16:creationId xmlns:a16="http://schemas.microsoft.com/office/drawing/2014/main" id="{AA172232-1517-0EE7-F1BF-1EE196A914A8}"/>
              </a:ext>
            </a:extLst>
          </p:cNvPr>
          <p:cNvSpPr/>
          <p:nvPr/>
        </p:nvSpPr>
        <p:spPr>
          <a:xfrm>
            <a:off x="7195772" y="877743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Google Shape;571;p18">
            <a:extLst>
              <a:ext uri="{FF2B5EF4-FFF2-40B4-BE49-F238E27FC236}">
                <a16:creationId xmlns:a16="http://schemas.microsoft.com/office/drawing/2014/main" id="{EBEB10D4-0E9E-3E20-2E6A-D4709E592A8F}"/>
              </a:ext>
            </a:extLst>
          </p:cNvPr>
          <p:cNvSpPr/>
          <p:nvPr/>
        </p:nvSpPr>
        <p:spPr>
          <a:xfrm rot="2487273">
            <a:off x="7414020" y="3491783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" name="Google Shape;571;p18">
            <a:extLst>
              <a:ext uri="{FF2B5EF4-FFF2-40B4-BE49-F238E27FC236}">
                <a16:creationId xmlns:a16="http://schemas.microsoft.com/office/drawing/2014/main" id="{93569B3A-6F1E-F763-46F3-D9DAB33219DC}"/>
              </a:ext>
            </a:extLst>
          </p:cNvPr>
          <p:cNvSpPr/>
          <p:nvPr/>
        </p:nvSpPr>
        <p:spPr>
          <a:xfrm rot="2487273">
            <a:off x="707880" y="1450274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" name="Google Shape;570;p18">
            <a:extLst>
              <a:ext uri="{FF2B5EF4-FFF2-40B4-BE49-F238E27FC236}">
                <a16:creationId xmlns:a16="http://schemas.microsoft.com/office/drawing/2014/main" id="{B748BF54-87F7-FDB7-1E19-B53CA3E7D421}"/>
              </a:ext>
            </a:extLst>
          </p:cNvPr>
          <p:cNvSpPr/>
          <p:nvPr/>
        </p:nvSpPr>
        <p:spPr>
          <a:xfrm rot="2029854">
            <a:off x="1059237" y="4032845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D78980-F58F-54E6-CE02-0BA05FA32104}"/>
              </a:ext>
            </a:extLst>
          </p:cNvPr>
          <p:cNvSpPr txBox="1"/>
          <p:nvPr/>
        </p:nvSpPr>
        <p:spPr>
          <a:xfrm>
            <a:off x="1927776" y="2655401"/>
            <a:ext cx="4739748" cy="1805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6.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Cường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Cường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Cường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b="1" u="sng" dirty="0">
              <a:solidFill>
                <a:srgbClr val="1F4D78"/>
              </a:solidFill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Cường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vàtỉ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630AB36-EA81-91C7-2A94-77D1EA9DA03B}"/>
              </a:ext>
            </a:extLst>
          </p:cNvPr>
          <p:cNvSpPr txBox="1"/>
          <p:nvPr/>
        </p:nvSpPr>
        <p:spPr>
          <a:xfrm>
            <a:off x="1927776" y="1509884"/>
            <a:ext cx="4739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Khi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          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556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>
          <a:extLst>
            <a:ext uri="{FF2B5EF4-FFF2-40B4-BE49-F238E27FC236}">
              <a16:creationId xmlns:a16="http://schemas.microsoft.com/office/drawing/2014/main" id="{91AE685F-8AA6-7591-6835-C7A6BB282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6">
            <a:extLst>
              <a:ext uri="{FF2B5EF4-FFF2-40B4-BE49-F238E27FC236}">
                <a16:creationId xmlns:a16="http://schemas.microsoft.com/office/drawing/2014/main" id="{1BDFB3ED-BDFB-73B2-EBD1-D4333E0745B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8" name="Google Shape;570;p18">
            <a:extLst>
              <a:ext uri="{FF2B5EF4-FFF2-40B4-BE49-F238E27FC236}">
                <a16:creationId xmlns:a16="http://schemas.microsoft.com/office/drawing/2014/main" id="{9ED1A537-57E3-6786-9BF0-BF355F36F365}"/>
              </a:ext>
            </a:extLst>
          </p:cNvPr>
          <p:cNvSpPr/>
          <p:nvPr/>
        </p:nvSpPr>
        <p:spPr>
          <a:xfrm>
            <a:off x="7195772" y="877743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Google Shape;571;p18">
            <a:extLst>
              <a:ext uri="{FF2B5EF4-FFF2-40B4-BE49-F238E27FC236}">
                <a16:creationId xmlns:a16="http://schemas.microsoft.com/office/drawing/2014/main" id="{5EDA40DE-DE3D-014F-6AE6-033C3FDB7076}"/>
              </a:ext>
            </a:extLst>
          </p:cNvPr>
          <p:cNvSpPr/>
          <p:nvPr/>
        </p:nvSpPr>
        <p:spPr>
          <a:xfrm rot="2487273">
            <a:off x="7414020" y="3491783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" name="Google Shape;571;p18">
            <a:extLst>
              <a:ext uri="{FF2B5EF4-FFF2-40B4-BE49-F238E27FC236}">
                <a16:creationId xmlns:a16="http://schemas.microsoft.com/office/drawing/2014/main" id="{12153F8D-A2A1-5754-C111-7650EB66282B}"/>
              </a:ext>
            </a:extLst>
          </p:cNvPr>
          <p:cNvSpPr/>
          <p:nvPr/>
        </p:nvSpPr>
        <p:spPr>
          <a:xfrm rot="2487273">
            <a:off x="707880" y="1450274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" name="Google Shape;570;p18">
            <a:extLst>
              <a:ext uri="{FF2B5EF4-FFF2-40B4-BE49-F238E27FC236}">
                <a16:creationId xmlns:a16="http://schemas.microsoft.com/office/drawing/2014/main" id="{75EE90A0-1B71-BC7F-C523-0E10303C81C4}"/>
              </a:ext>
            </a:extLst>
          </p:cNvPr>
          <p:cNvSpPr/>
          <p:nvPr/>
        </p:nvSpPr>
        <p:spPr>
          <a:xfrm rot="2029854">
            <a:off x="1059237" y="4032845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54B3C10-9E06-947C-335C-CFD25FCE0C35}"/>
              </a:ext>
            </a:extLst>
          </p:cNvPr>
          <p:cNvSpPr txBox="1"/>
          <p:nvPr/>
        </p:nvSpPr>
        <p:spPr>
          <a:xfrm>
            <a:off x="2073846" y="185455"/>
            <a:ext cx="4739748" cy="477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05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0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7.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Trong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I = U/R.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 I = U.R.</a:t>
            </a:r>
            <a:endParaRPr lang="en-US" sz="1000" dirty="0">
              <a:solidFill>
                <a:srgbClr val="1F4D78"/>
              </a:solidFill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R = U/I.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U = I.R.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0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8.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thắp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 Ω 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0,5 A. Hiệu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U = 6 V.</a:t>
            </a:r>
            <a:endParaRPr lang="en-US" sz="1000" dirty="0">
              <a:solidFill>
                <a:srgbClr val="1F4D78"/>
              </a:solidFill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U = 9 V.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U = 12 V.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0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9.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Cho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 = 30 Ω,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U,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. Thông tin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U = I + 30.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U = I/30.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I = 30.U.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30 = U/I.</a:t>
            </a:r>
            <a:endParaRPr lang="en-US" sz="1000" dirty="0">
              <a:solidFill>
                <a:srgbClr val="1F4D78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0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10.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Ampe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 = 200 Ω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Ampe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1,2 A.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U = 1,2 V.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U = 20 V.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U = 240 V.</a:t>
            </a:r>
            <a:endParaRPr lang="en-US" sz="1000" dirty="0">
              <a:solidFill>
                <a:srgbClr val="1F4D78"/>
              </a:solidFill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38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>
          <a:extLst>
            <a:ext uri="{FF2B5EF4-FFF2-40B4-BE49-F238E27FC236}">
              <a16:creationId xmlns:a16="http://schemas.microsoft.com/office/drawing/2014/main" id="{0E25B7B5-8714-02BA-8965-E2B21DB01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6">
            <a:extLst>
              <a:ext uri="{FF2B5EF4-FFF2-40B4-BE49-F238E27FC236}">
                <a16:creationId xmlns:a16="http://schemas.microsoft.com/office/drawing/2014/main" id="{BB1722D2-3984-9B0F-2462-5A587BB5BA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" name="Google Shape;570;p18">
            <a:extLst>
              <a:ext uri="{FF2B5EF4-FFF2-40B4-BE49-F238E27FC236}">
                <a16:creationId xmlns:a16="http://schemas.microsoft.com/office/drawing/2014/main" id="{4167C363-4355-D4EE-3C34-3B3383DC0664}"/>
              </a:ext>
            </a:extLst>
          </p:cNvPr>
          <p:cNvSpPr/>
          <p:nvPr/>
        </p:nvSpPr>
        <p:spPr>
          <a:xfrm>
            <a:off x="7195772" y="877743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Google Shape;571;p18">
            <a:extLst>
              <a:ext uri="{FF2B5EF4-FFF2-40B4-BE49-F238E27FC236}">
                <a16:creationId xmlns:a16="http://schemas.microsoft.com/office/drawing/2014/main" id="{A8E560D1-EBE7-13FB-7CBD-3927B39800BB}"/>
              </a:ext>
            </a:extLst>
          </p:cNvPr>
          <p:cNvSpPr/>
          <p:nvPr/>
        </p:nvSpPr>
        <p:spPr>
          <a:xfrm rot="2487273">
            <a:off x="7414020" y="3491783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" name="Google Shape;571;p18">
            <a:extLst>
              <a:ext uri="{FF2B5EF4-FFF2-40B4-BE49-F238E27FC236}">
                <a16:creationId xmlns:a16="http://schemas.microsoft.com/office/drawing/2014/main" id="{C2F0BB40-4549-99EC-A34F-132C846C0EDD}"/>
              </a:ext>
            </a:extLst>
          </p:cNvPr>
          <p:cNvSpPr/>
          <p:nvPr/>
        </p:nvSpPr>
        <p:spPr>
          <a:xfrm rot="2487273">
            <a:off x="707880" y="1450274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" name="Google Shape;570;p18">
            <a:extLst>
              <a:ext uri="{FF2B5EF4-FFF2-40B4-BE49-F238E27FC236}">
                <a16:creationId xmlns:a16="http://schemas.microsoft.com/office/drawing/2014/main" id="{C0D3334D-A8BA-32E2-ABF5-5ECB0EC0D530}"/>
              </a:ext>
            </a:extLst>
          </p:cNvPr>
          <p:cNvSpPr/>
          <p:nvPr/>
        </p:nvSpPr>
        <p:spPr>
          <a:xfrm rot="2029854">
            <a:off x="1059237" y="4032845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A602BAC-9FC3-EF72-015C-A4B6D4A38676}"/>
              </a:ext>
            </a:extLst>
          </p:cNvPr>
          <p:cNvSpPr txBox="1"/>
          <p:nvPr/>
        </p:nvSpPr>
        <p:spPr>
          <a:xfrm>
            <a:off x="2073846" y="185455"/>
            <a:ext cx="4739748" cy="477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05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0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7.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Trong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I = U/R.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US" sz="105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 I = U.R.</a:t>
            </a:r>
            <a:endParaRPr lang="en-US" sz="1000" b="1" u="sng" dirty="0">
              <a:solidFill>
                <a:srgbClr val="1F4D78"/>
              </a:solidFill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R = U/I.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U = I.R.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0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8.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thắp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 Ω 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0,5 A. Hiệu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US" sz="105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U = 6 V.</a:t>
            </a:r>
            <a:endParaRPr lang="en-US" sz="1000" b="1" u="sng" dirty="0">
              <a:solidFill>
                <a:srgbClr val="1F4D78"/>
              </a:solidFill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U = 9 V.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U = 12 V.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0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9.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Cho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 = 30 Ω,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U,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. Thông tin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U = I + 30.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U = I/30.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I = 30.U.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US" sz="105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 30 = U/I.</a:t>
            </a:r>
            <a:endParaRPr lang="en-US" sz="1000" b="1" u="sng" dirty="0">
              <a:solidFill>
                <a:srgbClr val="1F4D78"/>
              </a:solidFill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0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10.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Ampe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 = 200 Ω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Ampe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1,2 A.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U = 1,2 V.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U = 20 V.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</a:pPr>
            <a:r>
              <a:rPr lang="en-US" sz="105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U = 240 V.</a:t>
            </a:r>
            <a:endParaRPr lang="en-US" sz="1000" b="1" u="sng" dirty="0">
              <a:solidFill>
                <a:srgbClr val="1F4D78"/>
              </a:solidFill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85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>
          <a:extLst>
            <a:ext uri="{FF2B5EF4-FFF2-40B4-BE49-F238E27FC236}">
              <a16:creationId xmlns:a16="http://schemas.microsoft.com/office/drawing/2014/main" id="{21413216-C36B-0706-5E5D-5168892B4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8">
            <a:extLst>
              <a:ext uri="{FF2B5EF4-FFF2-40B4-BE49-F238E27FC236}">
                <a16:creationId xmlns:a16="http://schemas.microsoft.com/office/drawing/2014/main" id="{85F8D390-0B6D-22A9-6937-855EAFA2C34D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69342" y="2575328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dirty="0">
                <a:solidFill>
                  <a:srgbClr val="3C78D8"/>
                </a:solidFill>
                <a:effectLst/>
                <a:latin typeface="Sniglet" panose="020B0604020202020204" charset="0"/>
              </a:rPr>
              <a:t>PHIẾU HỌC TẬP 2</a:t>
            </a:r>
            <a:endParaRPr sz="6000" dirty="0">
              <a:solidFill>
                <a:srgbClr val="3C78D8"/>
              </a:solidFill>
              <a:latin typeface="Sniglet" panose="020B0604020202020204" charset="0"/>
            </a:endParaRPr>
          </a:p>
        </p:txBody>
      </p:sp>
      <p:sp>
        <p:nvSpPr>
          <p:cNvPr id="568" name="Google Shape;568;p18">
            <a:extLst>
              <a:ext uri="{FF2B5EF4-FFF2-40B4-BE49-F238E27FC236}">
                <a16:creationId xmlns:a16="http://schemas.microsoft.com/office/drawing/2014/main" id="{A2E84CC7-0AE8-AB03-9EB1-8A794F8D6537}"/>
              </a:ext>
            </a:extLst>
          </p:cNvPr>
          <p:cNvSpPr/>
          <p:nvPr/>
        </p:nvSpPr>
        <p:spPr>
          <a:xfrm>
            <a:off x="4572753" y="647124"/>
            <a:ext cx="1323528" cy="13411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569" name="Google Shape;569;p18">
            <a:extLst>
              <a:ext uri="{FF2B5EF4-FFF2-40B4-BE49-F238E27FC236}">
                <a16:creationId xmlns:a16="http://schemas.microsoft.com/office/drawing/2014/main" id="{AD58C6D2-51F4-1343-8F4B-C0BF517C2B6D}"/>
              </a:ext>
            </a:extLst>
          </p:cNvPr>
          <p:cNvSpPr/>
          <p:nvPr/>
        </p:nvSpPr>
        <p:spPr>
          <a:xfrm rot="1473079">
            <a:off x="3369357" y="1316756"/>
            <a:ext cx="773816" cy="7537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570" name="Google Shape;570;p18">
            <a:extLst>
              <a:ext uri="{FF2B5EF4-FFF2-40B4-BE49-F238E27FC236}">
                <a16:creationId xmlns:a16="http://schemas.microsoft.com/office/drawing/2014/main" id="{E7C1C212-549A-7FEF-4FCF-70D89FC0E399}"/>
              </a:ext>
            </a:extLst>
          </p:cNvPr>
          <p:cNvSpPr/>
          <p:nvPr/>
        </p:nvSpPr>
        <p:spPr>
          <a:xfrm>
            <a:off x="4316768" y="5189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1" name="Google Shape;571;p18">
            <a:extLst>
              <a:ext uri="{FF2B5EF4-FFF2-40B4-BE49-F238E27FC236}">
                <a16:creationId xmlns:a16="http://schemas.microsoft.com/office/drawing/2014/main" id="{B3774796-8E2F-0476-8A8D-EA9737461F0C}"/>
              </a:ext>
            </a:extLst>
          </p:cNvPr>
          <p:cNvSpPr/>
          <p:nvPr/>
        </p:nvSpPr>
        <p:spPr>
          <a:xfrm rot="2487273">
            <a:off x="4098884" y="2012731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2" name="Google Shape;572;p18">
            <a:extLst>
              <a:ext uri="{FF2B5EF4-FFF2-40B4-BE49-F238E27FC236}">
                <a16:creationId xmlns:a16="http://schemas.microsoft.com/office/drawing/2014/main" id="{90E23384-9274-78FB-6FF2-9B36BA9EA6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856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Ngiệm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Sai</a:t>
            </a:r>
            <a:endParaRPr dirty="0"/>
          </a:p>
        </p:txBody>
      </p:sp>
      <p:sp>
        <p:nvSpPr>
          <p:cNvPr id="589" name="Google Shape;589;p2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5849FC2-2C1C-6698-C46D-3F8B25C91659}"/>
              </a:ext>
            </a:extLst>
          </p:cNvPr>
          <p:cNvSpPr txBox="1"/>
          <p:nvPr/>
        </p:nvSpPr>
        <p:spPr>
          <a:xfrm>
            <a:off x="901244" y="1448365"/>
            <a:ext cx="461804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400" b="1" dirty="0" err="1">
                <a:solidFill>
                  <a:srgbClr val="3D4965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3D4965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1: </a:t>
            </a:r>
            <a:endParaRPr lang="en-US" sz="1400" dirty="0">
              <a:solidFill>
                <a:srgbClr val="000000"/>
              </a:solidFill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Khi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mắc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nối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tiếp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hiệu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thế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1,2V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thì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chạy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qua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cường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độ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I = 0,12A.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a)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tương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đương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đoạn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mạch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nối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tiếp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này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12 Ω.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b)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Nếu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4 Ω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thì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6 Ω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c)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Nếu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mắc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song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song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nói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hiệu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thế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1,2V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thì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chạy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qua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0,3A.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d)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Nếu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mắc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nối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tiếp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hiệu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thế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6V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thì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chạy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qua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cường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độ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 = 0,06A.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</p:txBody>
      </p:sp>
      <p:grpSp>
        <p:nvGrpSpPr>
          <p:cNvPr id="12" name="Google Shape;1226;p49">
            <a:extLst>
              <a:ext uri="{FF2B5EF4-FFF2-40B4-BE49-F238E27FC236}">
                <a16:creationId xmlns:a16="http://schemas.microsoft.com/office/drawing/2014/main" id="{EAC9C5E5-4E05-0D72-99E3-F792E824E1B8}"/>
              </a:ext>
            </a:extLst>
          </p:cNvPr>
          <p:cNvGrpSpPr/>
          <p:nvPr/>
        </p:nvGrpSpPr>
        <p:grpSpPr>
          <a:xfrm>
            <a:off x="134616" y="162270"/>
            <a:ext cx="460705" cy="491455"/>
            <a:chOff x="6506504" y="937343"/>
            <a:chExt cx="744273" cy="793950"/>
          </a:xfrm>
        </p:grpSpPr>
        <p:sp>
          <p:nvSpPr>
            <p:cNvPr id="13" name="Google Shape;1227;p49">
              <a:extLst>
                <a:ext uri="{FF2B5EF4-FFF2-40B4-BE49-F238E27FC236}">
                  <a16:creationId xmlns:a16="http://schemas.microsoft.com/office/drawing/2014/main" id="{0E30557C-2AE5-2EC4-428C-A871E657E1AB}"/>
                </a:ext>
              </a:extLst>
            </p:cNvPr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28;p49">
              <a:extLst>
                <a:ext uri="{FF2B5EF4-FFF2-40B4-BE49-F238E27FC236}">
                  <a16:creationId xmlns:a16="http://schemas.microsoft.com/office/drawing/2014/main" id="{1BF1218E-BE66-8D39-9976-E614149D2BA6}"/>
                </a:ext>
              </a:extLst>
            </p:cNvPr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29;p49">
              <a:extLst>
                <a:ext uri="{FF2B5EF4-FFF2-40B4-BE49-F238E27FC236}">
                  <a16:creationId xmlns:a16="http://schemas.microsoft.com/office/drawing/2014/main" id="{662B7954-4A64-CD30-7FFC-702DE24464C7}"/>
                </a:ext>
              </a:extLst>
            </p:cNvPr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" name="Google Shape;1230;p49">
              <a:extLst>
                <a:ext uri="{FF2B5EF4-FFF2-40B4-BE49-F238E27FC236}">
                  <a16:creationId xmlns:a16="http://schemas.microsoft.com/office/drawing/2014/main" id="{CB9D9D59-A164-71E2-1DA0-752DF9E06B4C}"/>
                </a:ext>
              </a:extLst>
            </p:cNvPr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7" name="Google Shape;1231;p49">
                <a:extLst>
                  <a:ext uri="{FF2B5EF4-FFF2-40B4-BE49-F238E27FC236}">
                    <a16:creationId xmlns:a16="http://schemas.microsoft.com/office/drawing/2014/main" id="{1696DA66-8709-A5F4-D84F-9EDA0942F55D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32;p49">
                <a:extLst>
                  <a:ext uri="{FF2B5EF4-FFF2-40B4-BE49-F238E27FC236}">
                    <a16:creationId xmlns:a16="http://schemas.microsoft.com/office/drawing/2014/main" id="{B3988FC1-5B32-2DC7-B7D3-9167061E958F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233;p49">
                <a:extLst>
                  <a:ext uri="{FF2B5EF4-FFF2-40B4-BE49-F238E27FC236}">
                    <a16:creationId xmlns:a16="http://schemas.microsoft.com/office/drawing/2014/main" id="{123735F2-11E5-94F9-141E-40C74AF5C710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234;p49">
                <a:extLst>
                  <a:ext uri="{FF2B5EF4-FFF2-40B4-BE49-F238E27FC236}">
                    <a16:creationId xmlns:a16="http://schemas.microsoft.com/office/drawing/2014/main" id="{7BFE6718-845B-0BDC-9117-64B30227431C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235;p49">
                <a:extLst>
                  <a:ext uri="{FF2B5EF4-FFF2-40B4-BE49-F238E27FC236}">
                    <a16:creationId xmlns:a16="http://schemas.microsoft.com/office/drawing/2014/main" id="{F9B46B24-5FB8-806D-5EAF-CF786D21C278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236;p49">
                <a:extLst>
                  <a:ext uri="{FF2B5EF4-FFF2-40B4-BE49-F238E27FC236}">
                    <a16:creationId xmlns:a16="http://schemas.microsoft.com/office/drawing/2014/main" id="{06C6C02A-E5E7-0E7E-726A-0CD7789F0AD6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237;p49">
                <a:extLst>
                  <a:ext uri="{FF2B5EF4-FFF2-40B4-BE49-F238E27FC236}">
                    <a16:creationId xmlns:a16="http://schemas.microsoft.com/office/drawing/2014/main" id="{7C06896B-6CC5-7F1E-3824-1F787944512E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238;p49">
                <a:extLst>
                  <a:ext uri="{FF2B5EF4-FFF2-40B4-BE49-F238E27FC236}">
                    <a16:creationId xmlns:a16="http://schemas.microsoft.com/office/drawing/2014/main" id="{A6F3EC73-3BBE-CF39-5430-45A46E1390F2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239;p49">
                <a:extLst>
                  <a:ext uri="{FF2B5EF4-FFF2-40B4-BE49-F238E27FC236}">
                    <a16:creationId xmlns:a16="http://schemas.microsoft.com/office/drawing/2014/main" id="{A2FA5AE1-FE5A-E41D-26ED-4B930E17D277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240;p49">
                <a:extLst>
                  <a:ext uri="{FF2B5EF4-FFF2-40B4-BE49-F238E27FC236}">
                    <a16:creationId xmlns:a16="http://schemas.microsoft.com/office/drawing/2014/main" id="{8C724105-7C6E-3390-3D2B-0045836E2027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27626-EC08-DE99-4A28-F8ADD8B21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D4349F-C00A-FC2D-7A28-1F749D0F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C93423-33E9-AC75-8408-6F511ABF65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aphicFrame>
        <p:nvGraphicFramePr>
          <p:cNvPr id="35" name="Đối tượng 34">
            <a:extLst>
              <a:ext uri="{FF2B5EF4-FFF2-40B4-BE49-F238E27FC236}">
                <a16:creationId xmlns:a16="http://schemas.microsoft.com/office/drawing/2014/main" id="{A5608396-8137-25D6-DEEC-9A40D2FE7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622512"/>
              </p:ext>
            </p:extLst>
          </p:nvPr>
        </p:nvGraphicFramePr>
        <p:xfrm>
          <a:off x="1726871" y="1308948"/>
          <a:ext cx="190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0417" imgH="393529" progId="Equation.DSMT4">
                  <p:embed/>
                </p:oleObj>
              </mc:Choice>
              <mc:Fallback>
                <p:oleObj r:id="rId2" imgW="190417" imgH="393529" progId="Equation.DSMT4">
                  <p:embed/>
                  <p:pic>
                    <p:nvPicPr>
                      <p:cNvPr id="35" name="Đối tượng 34">
                        <a:extLst>
                          <a:ext uri="{FF2B5EF4-FFF2-40B4-BE49-F238E27FC236}">
                            <a16:creationId xmlns:a16="http://schemas.microsoft.com/office/drawing/2014/main" id="{23C835A6-D277-A268-4F12-DE29153752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871" y="1308948"/>
                        <a:ext cx="1905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Đối tượng 35">
            <a:extLst>
              <a:ext uri="{FF2B5EF4-FFF2-40B4-BE49-F238E27FC236}">
                <a16:creationId xmlns:a16="http://schemas.microsoft.com/office/drawing/2014/main" id="{7699F00E-BB13-7FE6-75EC-A0120FD6E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744218"/>
              </p:ext>
            </p:extLst>
          </p:nvPr>
        </p:nvGraphicFramePr>
        <p:xfrm>
          <a:off x="3086817" y="1704965"/>
          <a:ext cx="190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90417" imgH="393529" progId="Equation.DSMT4">
                  <p:embed/>
                </p:oleObj>
              </mc:Choice>
              <mc:Fallback>
                <p:oleObj r:id="rId4" imgW="190417" imgH="393529" progId="Equation.DSMT4">
                  <p:embed/>
                  <p:pic>
                    <p:nvPicPr>
                      <p:cNvPr id="36" name="Đối tượng 35">
                        <a:extLst>
                          <a:ext uri="{FF2B5EF4-FFF2-40B4-BE49-F238E27FC236}">
                            <a16:creationId xmlns:a16="http://schemas.microsoft.com/office/drawing/2014/main" id="{3AE61934-78C9-1501-F95C-4A3C9AB3C9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817" y="1704965"/>
                        <a:ext cx="1905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Đối tượng 36">
            <a:extLst>
              <a:ext uri="{FF2B5EF4-FFF2-40B4-BE49-F238E27FC236}">
                <a16:creationId xmlns:a16="http://schemas.microsoft.com/office/drawing/2014/main" id="{6DE515B0-A93D-EF30-78A6-4A0EFA3A6F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216868"/>
              </p:ext>
            </p:extLst>
          </p:nvPr>
        </p:nvGraphicFramePr>
        <p:xfrm>
          <a:off x="3460645" y="1694112"/>
          <a:ext cx="333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30200" imgH="419100" progId="Equation.DSMT4">
                  <p:embed/>
                </p:oleObj>
              </mc:Choice>
              <mc:Fallback>
                <p:oleObj r:id="rId5" imgW="330200" imgH="419100" progId="Equation.DSMT4">
                  <p:embed/>
                  <p:pic>
                    <p:nvPicPr>
                      <p:cNvPr id="37" name="Đối tượng 36">
                        <a:extLst>
                          <a:ext uri="{FF2B5EF4-FFF2-40B4-BE49-F238E27FC236}">
                            <a16:creationId xmlns:a16="http://schemas.microsoft.com/office/drawing/2014/main" id="{FC6A3B6B-F38F-2536-45A9-5EE597F88D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645" y="1694112"/>
                        <a:ext cx="3333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0">
            <a:extLst>
              <a:ext uri="{FF2B5EF4-FFF2-40B4-BE49-F238E27FC236}">
                <a16:creationId xmlns:a16="http://schemas.microsoft.com/office/drawing/2014/main" id="{A72AEE3E-9CD1-54A1-FC36-8ECB93237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50" y="12883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Ta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R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009131AA-EDE0-5063-15B1-67D238301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25" y="1683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nối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4EA499BE-C91D-F0CF-A886-91B6A3380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540" y="19002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6E6E6D58-E7DA-2900-9404-44B9A4644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625" y="19002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 Ω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41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EE4AA-F932-5260-D5D9-D378C7F9C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2FE5D5-DA3A-11CE-8CA6-306D0362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8F66E70-E2A4-A921-414F-EA8CCCD04C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graphicFrame>
        <p:nvGraphicFramePr>
          <p:cNvPr id="35" name="Đối tượng 34">
            <a:extLst>
              <a:ext uri="{FF2B5EF4-FFF2-40B4-BE49-F238E27FC236}">
                <a16:creationId xmlns:a16="http://schemas.microsoft.com/office/drawing/2014/main" id="{F516CB76-0778-9B31-2766-8A60767F35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6871" y="1308948"/>
          <a:ext cx="190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0417" imgH="393529" progId="Equation.DSMT4">
                  <p:embed/>
                </p:oleObj>
              </mc:Choice>
              <mc:Fallback>
                <p:oleObj r:id="rId2" imgW="190417" imgH="393529" progId="Equation.DSMT4">
                  <p:embed/>
                  <p:pic>
                    <p:nvPicPr>
                      <p:cNvPr id="35" name="Đối tượng 34">
                        <a:extLst>
                          <a:ext uri="{FF2B5EF4-FFF2-40B4-BE49-F238E27FC236}">
                            <a16:creationId xmlns:a16="http://schemas.microsoft.com/office/drawing/2014/main" id="{A5608396-8137-25D6-DEEC-9A40D2FE7D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871" y="1308948"/>
                        <a:ext cx="1905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Đối tượng 35">
            <a:extLst>
              <a:ext uri="{FF2B5EF4-FFF2-40B4-BE49-F238E27FC236}">
                <a16:creationId xmlns:a16="http://schemas.microsoft.com/office/drawing/2014/main" id="{6CA60066-7A14-CD12-33A3-8405DD2B7C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6817" y="1704965"/>
          <a:ext cx="190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90417" imgH="393529" progId="Equation.DSMT4">
                  <p:embed/>
                </p:oleObj>
              </mc:Choice>
              <mc:Fallback>
                <p:oleObj r:id="rId4" imgW="190417" imgH="393529" progId="Equation.DSMT4">
                  <p:embed/>
                  <p:pic>
                    <p:nvPicPr>
                      <p:cNvPr id="36" name="Đối tượng 35">
                        <a:extLst>
                          <a:ext uri="{FF2B5EF4-FFF2-40B4-BE49-F238E27FC236}">
                            <a16:creationId xmlns:a16="http://schemas.microsoft.com/office/drawing/2014/main" id="{7699F00E-BB13-7FE6-75EC-A0120FD6EA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817" y="1704965"/>
                        <a:ext cx="1905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Đối tượng 36">
            <a:extLst>
              <a:ext uri="{FF2B5EF4-FFF2-40B4-BE49-F238E27FC236}">
                <a16:creationId xmlns:a16="http://schemas.microsoft.com/office/drawing/2014/main" id="{E7025FE9-CEBE-C6DD-96D7-7FE6C0620A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0645" y="1694112"/>
          <a:ext cx="333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30200" imgH="419100" progId="Equation.DSMT4">
                  <p:embed/>
                </p:oleObj>
              </mc:Choice>
              <mc:Fallback>
                <p:oleObj r:id="rId5" imgW="330200" imgH="419100" progId="Equation.DSMT4">
                  <p:embed/>
                  <p:pic>
                    <p:nvPicPr>
                      <p:cNvPr id="37" name="Đối tượng 36">
                        <a:extLst>
                          <a:ext uri="{FF2B5EF4-FFF2-40B4-BE49-F238E27FC236}">
                            <a16:creationId xmlns:a16="http://schemas.microsoft.com/office/drawing/2014/main" id="{6DE515B0-A93D-EF30-78A6-4A0EFA3A6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645" y="1694112"/>
                        <a:ext cx="3333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0">
            <a:extLst>
              <a:ext uri="{FF2B5EF4-FFF2-40B4-BE49-F238E27FC236}">
                <a16:creationId xmlns:a16="http://schemas.microsoft.com/office/drawing/2014/main" id="{08AFBBAC-91AD-D2D4-6350-743530010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50" y="12883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Ta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R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41A65D62-F90F-3028-77FD-D58B6A075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25" y="1683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nối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2E4CA4B1-4FC4-BFAA-4D9E-194D28EEA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540" y="19002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5753147E-7719-D073-FF9F-C3B32B53E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625" y="19002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 Ω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AD2ECDC-76F7-BC1C-5443-81CAAFA98EAD}"/>
              </a:ext>
            </a:extLst>
          </p:cNvPr>
          <p:cNvSpPr txBox="1"/>
          <p:nvPr/>
        </p:nvSpPr>
        <p:spPr>
          <a:xfrm>
            <a:off x="747925" y="2141578"/>
            <a:ext cx="4945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4 Ω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R –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10 – 4 = 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Ω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74283C6-EE6D-3618-BD7F-A1B28035C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968" y="264415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84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62333-97DE-ECE4-0878-2EF2EFBDF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433084-0A08-E647-077E-130649BF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6F41858-91C2-76FC-D167-228E4E8856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aphicFrame>
        <p:nvGraphicFramePr>
          <p:cNvPr id="35" name="Đối tượng 34">
            <a:extLst>
              <a:ext uri="{FF2B5EF4-FFF2-40B4-BE49-F238E27FC236}">
                <a16:creationId xmlns:a16="http://schemas.microsoft.com/office/drawing/2014/main" id="{2B917E9C-F050-CCF9-9F9A-B22B6376E6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6871" y="1308948"/>
          <a:ext cx="190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0417" imgH="393529" progId="Equation.DSMT4">
                  <p:embed/>
                </p:oleObj>
              </mc:Choice>
              <mc:Fallback>
                <p:oleObj r:id="rId2" imgW="190417" imgH="393529" progId="Equation.DSMT4">
                  <p:embed/>
                  <p:pic>
                    <p:nvPicPr>
                      <p:cNvPr id="35" name="Đối tượng 34">
                        <a:extLst>
                          <a:ext uri="{FF2B5EF4-FFF2-40B4-BE49-F238E27FC236}">
                            <a16:creationId xmlns:a16="http://schemas.microsoft.com/office/drawing/2014/main" id="{F516CB76-0778-9B31-2766-8A60767F35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871" y="1308948"/>
                        <a:ext cx="1905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Đối tượng 35">
            <a:extLst>
              <a:ext uri="{FF2B5EF4-FFF2-40B4-BE49-F238E27FC236}">
                <a16:creationId xmlns:a16="http://schemas.microsoft.com/office/drawing/2014/main" id="{F967DD26-6F4D-F9D7-97EA-6EEB31FAFF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6817" y="1704965"/>
          <a:ext cx="190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90417" imgH="393529" progId="Equation.DSMT4">
                  <p:embed/>
                </p:oleObj>
              </mc:Choice>
              <mc:Fallback>
                <p:oleObj r:id="rId4" imgW="190417" imgH="393529" progId="Equation.DSMT4">
                  <p:embed/>
                  <p:pic>
                    <p:nvPicPr>
                      <p:cNvPr id="36" name="Đối tượng 35">
                        <a:extLst>
                          <a:ext uri="{FF2B5EF4-FFF2-40B4-BE49-F238E27FC236}">
                            <a16:creationId xmlns:a16="http://schemas.microsoft.com/office/drawing/2014/main" id="{6CA60066-7A14-CD12-33A3-8405DD2B7C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817" y="1704965"/>
                        <a:ext cx="1905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Đối tượng 36">
            <a:extLst>
              <a:ext uri="{FF2B5EF4-FFF2-40B4-BE49-F238E27FC236}">
                <a16:creationId xmlns:a16="http://schemas.microsoft.com/office/drawing/2014/main" id="{F1ED4F98-835B-1E8D-1774-8CDB32FF3A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0645" y="1694112"/>
          <a:ext cx="333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30200" imgH="419100" progId="Equation.DSMT4">
                  <p:embed/>
                </p:oleObj>
              </mc:Choice>
              <mc:Fallback>
                <p:oleObj r:id="rId5" imgW="330200" imgH="419100" progId="Equation.DSMT4">
                  <p:embed/>
                  <p:pic>
                    <p:nvPicPr>
                      <p:cNvPr id="37" name="Đối tượng 36">
                        <a:extLst>
                          <a:ext uri="{FF2B5EF4-FFF2-40B4-BE49-F238E27FC236}">
                            <a16:creationId xmlns:a16="http://schemas.microsoft.com/office/drawing/2014/main" id="{E7025FE9-CEBE-C6DD-96D7-7FE6C0620A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645" y="1694112"/>
                        <a:ext cx="3333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0">
            <a:extLst>
              <a:ext uri="{FF2B5EF4-FFF2-40B4-BE49-F238E27FC236}">
                <a16:creationId xmlns:a16="http://schemas.microsoft.com/office/drawing/2014/main" id="{9386A6A3-2355-948F-B16E-36D827A94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50" y="12883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Ta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R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C852678D-D7BB-14A1-8B96-ADC829174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25" y="1683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nối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DE9D8AD9-7155-CE60-8F3E-7CEFB7E5D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540" y="19002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8B56B3FD-112A-AA8D-03BC-216658787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625" y="19002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 Ω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749DF2A-B9F2-350D-DEA4-3CF305798A79}"/>
              </a:ext>
            </a:extLst>
          </p:cNvPr>
          <p:cNvSpPr txBox="1"/>
          <p:nvPr/>
        </p:nvSpPr>
        <p:spPr>
          <a:xfrm>
            <a:off x="747925" y="2141578"/>
            <a:ext cx="4945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4 Ω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R –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10 – 4 = 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Ω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0A89367C-731B-8762-D4FE-4FF0CE3BC2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5519" y="2575742"/>
          <a:ext cx="2000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03112" imgH="431613" progId="Equation.DSMT4">
                  <p:embed/>
                </p:oleObj>
              </mc:Choice>
              <mc:Fallback>
                <p:oleObj r:id="rId7" imgW="203112" imgH="431613" progId="Equation.DSMT4">
                  <p:embed/>
                  <p:pic>
                    <p:nvPicPr>
                      <p:cNvPr id="3" name="Đối tượng 2">
                        <a:extLst>
                          <a:ext uri="{FF2B5EF4-FFF2-40B4-BE49-F238E27FC236}">
                            <a16:creationId xmlns:a16="http://schemas.microsoft.com/office/drawing/2014/main" id="{C03E570B-2FBE-6489-A203-9A53506124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519" y="2575742"/>
                        <a:ext cx="2000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3403A1C5-202F-B47F-1A4E-483ED498D1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9642" y="2587389"/>
          <a:ext cx="2571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53890" imgH="393529" progId="Equation.DSMT4">
                  <p:embed/>
                </p:oleObj>
              </mc:Choice>
              <mc:Fallback>
                <p:oleObj r:id="rId9" imgW="253890" imgH="393529" progId="Equation.DSMT4">
                  <p:embed/>
                  <p:pic>
                    <p:nvPicPr>
                      <p:cNvPr id="5" name="Đối tượng 4">
                        <a:extLst>
                          <a:ext uri="{FF2B5EF4-FFF2-40B4-BE49-F238E27FC236}">
                            <a16:creationId xmlns:a16="http://schemas.microsoft.com/office/drawing/2014/main" id="{2B21D9F3-629A-9BE7-5282-5E1D3CDEBD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642" y="2587389"/>
                        <a:ext cx="2571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7CB3AFEB-4B25-1905-D1A7-C28A95A9F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25" y="25469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//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780D676-F757-ABB3-667A-1AA4A9DBF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968" y="27826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9E63311-CC64-0536-F857-AA6F50D85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8229" y="27900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0,3 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E58E4E1-87F3-9B5D-7B35-C249C86D1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540" y="315056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98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buNone/>
            </a:pPr>
            <a:r>
              <a:rPr lang="en-US" sz="3600" b="0" i="0" dirty="0" err="1">
                <a:solidFill>
                  <a:srgbClr val="0070C0"/>
                </a:solidFill>
                <a:effectLst/>
                <a:latin typeface="Sniglet" panose="020B0604020202020204" charset="0"/>
              </a:rPr>
              <a:t>Câu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Sniglet" panose="020B0604020202020204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Sniglet" panose="020B0604020202020204" charset="0"/>
              </a:rPr>
              <a:t>Hỏi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Sniglet" panose="020B0604020202020204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Sniglet" panose="020B0604020202020204" charset="0"/>
              </a:rPr>
              <a:t>Ôn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Sniglet" panose="020B0604020202020204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Sniglet" panose="020B0604020202020204" charset="0"/>
              </a:rPr>
              <a:t>Tập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Sniglet" panose="020B0604020202020204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Sniglet" panose="020B0604020202020204" charset="0"/>
              </a:rPr>
              <a:t>Kiến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Sniglet" panose="020B0604020202020204" charset="0"/>
              </a:rPr>
              <a:t>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Sniglet" panose="020B0604020202020204" charset="0"/>
              </a:rPr>
              <a:t>Thức</a:t>
            </a:r>
            <a:endParaRPr lang="vi-VN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31" name="Google Shape;531;p13"/>
          <p:cNvSpPr txBox="1"/>
          <p:nvPr/>
        </p:nvSpPr>
        <p:spPr>
          <a:xfrm>
            <a:off x="747925" y="1397648"/>
            <a:ext cx="6619902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spcBef>
                <a:spcPts val="300"/>
              </a:spcBef>
              <a:buNone/>
            </a:pPr>
            <a:r>
              <a:rPr lang="vi-VN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vi-VN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Điện trở đặc trưng cho tính chất nào của vật dẫn. Đơn vị của điện trở là gì?</a:t>
            </a:r>
            <a:endParaRPr lang="en-US" sz="1600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ts val="300"/>
              </a:spcBef>
              <a:buNone/>
            </a:pPr>
            <a:r>
              <a:rPr lang="vi-VN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vi-VN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Phát biểu và viết biểu thức của định luật Ôm?</a:t>
            </a:r>
          </a:p>
          <a:p>
            <a:pPr algn="l">
              <a:spcBef>
                <a:spcPts val="300"/>
              </a:spcBef>
              <a:buNone/>
            </a:pPr>
            <a:r>
              <a:rPr lang="vi-VN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vi-VN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Viết biểu thức của điện trở suất</a:t>
            </a:r>
            <a:r>
              <a:rPr lang="en-US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 </a:t>
            </a:r>
            <a:r>
              <a:rPr lang="vi-VN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của kim loại theo nhiệt độ?</a:t>
            </a:r>
          </a:p>
          <a:p>
            <a:pPr algn="l">
              <a:spcBef>
                <a:spcPts val="300"/>
              </a:spcBef>
              <a:buNone/>
            </a:pPr>
            <a:r>
              <a:rPr lang="vi-VN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4</a:t>
            </a:r>
            <a:r>
              <a:rPr lang="en-US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vi-VN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Sự phụ thuộc vào nhiệt độ của điện trở nhiệt NTC và PTC như thế nào?</a:t>
            </a:r>
          </a:p>
          <a:p>
            <a:pPr algn="l">
              <a:spcBef>
                <a:spcPts val="300"/>
              </a:spcBef>
              <a:buNone/>
            </a:pPr>
            <a:r>
              <a:rPr lang="vi-VN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5</a:t>
            </a:r>
            <a:r>
              <a:rPr lang="en-US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vi-VN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Công thức tính điện trở tương đương của đoạn mạch</a:t>
            </a:r>
          </a:p>
          <a:p>
            <a:pPr algn="l">
              <a:spcBef>
                <a:spcPts val="300"/>
              </a:spcBef>
              <a:buNone/>
            </a:pPr>
            <a:r>
              <a:rPr lang="en-US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vi-VN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a. Mắc nối tiếp</a:t>
            </a:r>
          </a:p>
          <a:p>
            <a:pPr algn="l">
              <a:spcBef>
                <a:spcPts val="300"/>
              </a:spcBef>
            </a:pPr>
            <a:r>
              <a:rPr lang="en-US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vi-VN" sz="16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b. Mắc song </a:t>
            </a:r>
            <a:r>
              <a:rPr lang="vi-VN" sz="16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song</a:t>
            </a:r>
            <a:endParaRPr lang="vi-VN" sz="1600" b="0" i="0" dirty="0">
              <a:solidFill>
                <a:schemeClr val="accent5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2F6CD-576D-5D5B-D0FE-DB16FEF8D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F913CF-1555-FAAF-514B-57A7A81F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5D504D-102D-DDAF-9F4E-4045C4AC05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aphicFrame>
        <p:nvGraphicFramePr>
          <p:cNvPr id="35" name="Đối tượng 34">
            <a:extLst>
              <a:ext uri="{FF2B5EF4-FFF2-40B4-BE49-F238E27FC236}">
                <a16:creationId xmlns:a16="http://schemas.microsoft.com/office/drawing/2014/main" id="{92ABBE6A-4224-78D0-0CCA-E0EE27B002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6871" y="1308948"/>
          <a:ext cx="190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0417" imgH="393529" progId="Equation.DSMT4">
                  <p:embed/>
                </p:oleObj>
              </mc:Choice>
              <mc:Fallback>
                <p:oleObj r:id="rId2" imgW="190417" imgH="393529" progId="Equation.DSMT4">
                  <p:embed/>
                  <p:pic>
                    <p:nvPicPr>
                      <p:cNvPr id="35" name="Đối tượng 34">
                        <a:extLst>
                          <a:ext uri="{FF2B5EF4-FFF2-40B4-BE49-F238E27FC236}">
                            <a16:creationId xmlns:a16="http://schemas.microsoft.com/office/drawing/2014/main" id="{2B917E9C-F050-CCF9-9F9A-B22B6376E6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871" y="1308948"/>
                        <a:ext cx="1905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Đối tượng 35">
            <a:extLst>
              <a:ext uri="{FF2B5EF4-FFF2-40B4-BE49-F238E27FC236}">
                <a16:creationId xmlns:a16="http://schemas.microsoft.com/office/drawing/2014/main" id="{A4A9D086-D1A0-39D4-B2AF-142FE5E66C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6817" y="1704965"/>
          <a:ext cx="190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90417" imgH="393529" progId="Equation.DSMT4">
                  <p:embed/>
                </p:oleObj>
              </mc:Choice>
              <mc:Fallback>
                <p:oleObj r:id="rId4" imgW="190417" imgH="393529" progId="Equation.DSMT4">
                  <p:embed/>
                  <p:pic>
                    <p:nvPicPr>
                      <p:cNvPr id="36" name="Đối tượng 35">
                        <a:extLst>
                          <a:ext uri="{FF2B5EF4-FFF2-40B4-BE49-F238E27FC236}">
                            <a16:creationId xmlns:a16="http://schemas.microsoft.com/office/drawing/2014/main" id="{F967DD26-6F4D-F9D7-97EA-6EEB31FAFF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817" y="1704965"/>
                        <a:ext cx="1905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Đối tượng 36">
            <a:extLst>
              <a:ext uri="{FF2B5EF4-FFF2-40B4-BE49-F238E27FC236}">
                <a16:creationId xmlns:a16="http://schemas.microsoft.com/office/drawing/2014/main" id="{6C8682F3-CFFB-8B3B-4CBF-6F1B429F3C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0645" y="1694112"/>
          <a:ext cx="333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30200" imgH="419100" progId="Equation.DSMT4">
                  <p:embed/>
                </p:oleObj>
              </mc:Choice>
              <mc:Fallback>
                <p:oleObj r:id="rId5" imgW="330200" imgH="419100" progId="Equation.DSMT4">
                  <p:embed/>
                  <p:pic>
                    <p:nvPicPr>
                      <p:cNvPr id="37" name="Đối tượng 36">
                        <a:extLst>
                          <a:ext uri="{FF2B5EF4-FFF2-40B4-BE49-F238E27FC236}">
                            <a16:creationId xmlns:a16="http://schemas.microsoft.com/office/drawing/2014/main" id="{F1ED4F98-835B-1E8D-1774-8CDB32FF3A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645" y="1694112"/>
                        <a:ext cx="3333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0">
            <a:extLst>
              <a:ext uri="{FF2B5EF4-FFF2-40B4-BE49-F238E27FC236}">
                <a16:creationId xmlns:a16="http://schemas.microsoft.com/office/drawing/2014/main" id="{46CEC9B2-0398-E45D-4E24-CFC7F39F6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50" y="12883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Ta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R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74B9D8D0-AA6A-D7CD-2E08-19BBB19DE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25" y="1683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nối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B0905476-F561-E8C0-AFA8-7733123A0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540" y="19002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087FF7FF-CEBA-9C2F-FC12-7D5A96C84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625" y="19002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 Ω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846570-AAB5-1397-2C70-9E2C4E343D04}"/>
              </a:ext>
            </a:extLst>
          </p:cNvPr>
          <p:cNvSpPr txBox="1"/>
          <p:nvPr/>
        </p:nvSpPr>
        <p:spPr>
          <a:xfrm>
            <a:off x="747925" y="2141578"/>
            <a:ext cx="4945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4 Ω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R –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10 – 4 = 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Ω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8B7A7CFD-BC06-A2B1-6897-7CA3DD9C9D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5519" y="2575742"/>
          <a:ext cx="2000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03112" imgH="431613" progId="Equation.DSMT4">
                  <p:embed/>
                </p:oleObj>
              </mc:Choice>
              <mc:Fallback>
                <p:oleObj r:id="rId7" imgW="203112" imgH="431613" progId="Equation.DSMT4">
                  <p:embed/>
                  <p:pic>
                    <p:nvPicPr>
                      <p:cNvPr id="3" name="Đối tượng 2">
                        <a:extLst>
                          <a:ext uri="{FF2B5EF4-FFF2-40B4-BE49-F238E27FC236}">
                            <a16:creationId xmlns:a16="http://schemas.microsoft.com/office/drawing/2014/main" id="{0A89367C-731B-8762-D4FE-4FF0CE3BC2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519" y="2575742"/>
                        <a:ext cx="2000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214A8273-42D2-4537-1905-A265734025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9642" y="2587389"/>
          <a:ext cx="2571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53890" imgH="393529" progId="Equation.DSMT4">
                  <p:embed/>
                </p:oleObj>
              </mc:Choice>
              <mc:Fallback>
                <p:oleObj r:id="rId9" imgW="253890" imgH="393529" progId="Equation.DSMT4">
                  <p:embed/>
                  <p:pic>
                    <p:nvPicPr>
                      <p:cNvPr id="5" name="Đối tượng 4">
                        <a:extLst>
                          <a:ext uri="{FF2B5EF4-FFF2-40B4-BE49-F238E27FC236}">
                            <a16:creationId xmlns:a16="http://schemas.microsoft.com/office/drawing/2014/main" id="{3403A1C5-202F-B47F-1A4E-483ED498D1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642" y="2587389"/>
                        <a:ext cx="2571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9600235D-D7E6-EDE9-EDED-2EDBEBBA2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25" y="25469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//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6E21533-8E38-4A9A-65CF-D763383B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968" y="27826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1166E5E-5D5A-B810-00CB-BA6DA2253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8229" y="27900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0,3 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86ED5E00-0EF0-2AE1-5FEC-AE3EC07A25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2017" y="3074747"/>
          <a:ext cx="4953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495085" imgH="431613" progId="Equation.DSMT4">
                  <p:embed/>
                </p:oleObj>
              </mc:Choice>
              <mc:Fallback>
                <p:oleObj r:id="rId11" imgW="495085" imgH="431613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0E6870DE-EA66-4CEE-8221-E814C94D0F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017" y="3074747"/>
                        <a:ext cx="4953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3E30CDBD-7CE5-24B1-51A6-7EA7618E95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5700" y="3070595"/>
          <a:ext cx="3524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355292" imgH="393359" progId="Equation.DSMT4">
                  <p:embed/>
                </p:oleObj>
              </mc:Choice>
              <mc:Fallback>
                <p:oleObj r:id="rId13" imgW="355292" imgH="393359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F421CF92-E2C3-21C4-F4D6-FCDF7B5B30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700" y="3070595"/>
                        <a:ext cx="3524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A95F3140-FA60-7CB2-F2FD-94D1274EF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50" y="304331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nối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31FFEDBE-CCC9-4A06-CC58-F008032E4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540" y="32890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8B20997-860F-E857-C341-DB1D73F6A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625" y="32611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0,6A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9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6F9D8-5180-99C7-BDB7-3DA91DA6F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2CB671-136F-80D9-C9AE-B873D225A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E7EEC64-2214-B391-1FFD-43C41528D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aphicFrame>
        <p:nvGraphicFramePr>
          <p:cNvPr id="35" name="Đối tượng 34">
            <a:extLst>
              <a:ext uri="{FF2B5EF4-FFF2-40B4-BE49-F238E27FC236}">
                <a16:creationId xmlns:a16="http://schemas.microsoft.com/office/drawing/2014/main" id="{F9C37043-BE62-B54B-836D-24619C476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6871" y="1308948"/>
          <a:ext cx="190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0417" imgH="393529" progId="Equation.DSMT4">
                  <p:embed/>
                </p:oleObj>
              </mc:Choice>
              <mc:Fallback>
                <p:oleObj r:id="rId2" imgW="190417" imgH="393529" progId="Equation.DSMT4">
                  <p:embed/>
                  <p:pic>
                    <p:nvPicPr>
                      <p:cNvPr id="35" name="Đối tượng 34">
                        <a:extLst>
                          <a:ext uri="{FF2B5EF4-FFF2-40B4-BE49-F238E27FC236}">
                            <a16:creationId xmlns:a16="http://schemas.microsoft.com/office/drawing/2014/main" id="{92ABBE6A-4224-78D0-0CCA-E0EE27B002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871" y="1308948"/>
                        <a:ext cx="1905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Đối tượng 35">
            <a:extLst>
              <a:ext uri="{FF2B5EF4-FFF2-40B4-BE49-F238E27FC236}">
                <a16:creationId xmlns:a16="http://schemas.microsoft.com/office/drawing/2014/main" id="{0DAD854E-3FFA-5DCB-FF55-E4E9AC2585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6817" y="1704965"/>
          <a:ext cx="190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90417" imgH="393529" progId="Equation.DSMT4">
                  <p:embed/>
                </p:oleObj>
              </mc:Choice>
              <mc:Fallback>
                <p:oleObj r:id="rId4" imgW="190417" imgH="393529" progId="Equation.DSMT4">
                  <p:embed/>
                  <p:pic>
                    <p:nvPicPr>
                      <p:cNvPr id="36" name="Đối tượng 35">
                        <a:extLst>
                          <a:ext uri="{FF2B5EF4-FFF2-40B4-BE49-F238E27FC236}">
                            <a16:creationId xmlns:a16="http://schemas.microsoft.com/office/drawing/2014/main" id="{A4A9D086-D1A0-39D4-B2AF-142FE5E66C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817" y="1704965"/>
                        <a:ext cx="1905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Đối tượng 36">
            <a:extLst>
              <a:ext uri="{FF2B5EF4-FFF2-40B4-BE49-F238E27FC236}">
                <a16:creationId xmlns:a16="http://schemas.microsoft.com/office/drawing/2014/main" id="{891CA0BB-5E9B-5475-B645-A3652B94FD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0645" y="1694112"/>
          <a:ext cx="333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30200" imgH="419100" progId="Equation.DSMT4">
                  <p:embed/>
                </p:oleObj>
              </mc:Choice>
              <mc:Fallback>
                <p:oleObj r:id="rId5" imgW="330200" imgH="419100" progId="Equation.DSMT4">
                  <p:embed/>
                  <p:pic>
                    <p:nvPicPr>
                      <p:cNvPr id="37" name="Đối tượng 36">
                        <a:extLst>
                          <a:ext uri="{FF2B5EF4-FFF2-40B4-BE49-F238E27FC236}">
                            <a16:creationId xmlns:a16="http://schemas.microsoft.com/office/drawing/2014/main" id="{6C8682F3-CFFB-8B3B-4CBF-6F1B429F3C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645" y="1694112"/>
                        <a:ext cx="3333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0">
            <a:extLst>
              <a:ext uri="{FF2B5EF4-FFF2-40B4-BE49-F238E27FC236}">
                <a16:creationId xmlns:a16="http://schemas.microsoft.com/office/drawing/2014/main" id="{F3BE398C-71C2-C8CB-63E1-167792C8D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50" y="12883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Ta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R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B22B03DC-EDA4-C1B6-2002-2ACE0A1F3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25" y="1683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nối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E2419208-4AEF-70AF-32BA-CF0F64835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540" y="19002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28460DD3-A4F1-DCAC-B141-8284060F1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625" y="19002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 Ω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6C95A3C-BCE1-9D0E-2E36-4CBA17AE5CA2}"/>
              </a:ext>
            </a:extLst>
          </p:cNvPr>
          <p:cNvSpPr txBox="1"/>
          <p:nvPr/>
        </p:nvSpPr>
        <p:spPr>
          <a:xfrm>
            <a:off x="747925" y="2141578"/>
            <a:ext cx="4945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4 Ω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R –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10 – 4 = 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Ω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75427186-800E-FBAE-52C7-FF06A09FA7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5519" y="2575742"/>
          <a:ext cx="2000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03112" imgH="431613" progId="Equation.DSMT4">
                  <p:embed/>
                </p:oleObj>
              </mc:Choice>
              <mc:Fallback>
                <p:oleObj r:id="rId7" imgW="203112" imgH="431613" progId="Equation.DSMT4">
                  <p:embed/>
                  <p:pic>
                    <p:nvPicPr>
                      <p:cNvPr id="3" name="Đối tượng 2">
                        <a:extLst>
                          <a:ext uri="{FF2B5EF4-FFF2-40B4-BE49-F238E27FC236}">
                            <a16:creationId xmlns:a16="http://schemas.microsoft.com/office/drawing/2014/main" id="{8B7A7CFD-BC06-A2B1-6897-7CA3DD9C9D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519" y="2575742"/>
                        <a:ext cx="2000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0F7E6D40-3B74-370A-298E-231340A3D6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9642" y="2587389"/>
          <a:ext cx="2571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53890" imgH="393529" progId="Equation.DSMT4">
                  <p:embed/>
                </p:oleObj>
              </mc:Choice>
              <mc:Fallback>
                <p:oleObj r:id="rId9" imgW="253890" imgH="393529" progId="Equation.DSMT4">
                  <p:embed/>
                  <p:pic>
                    <p:nvPicPr>
                      <p:cNvPr id="5" name="Đối tượng 4">
                        <a:extLst>
                          <a:ext uri="{FF2B5EF4-FFF2-40B4-BE49-F238E27FC236}">
                            <a16:creationId xmlns:a16="http://schemas.microsoft.com/office/drawing/2014/main" id="{214A8273-42D2-4537-1905-A265734025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642" y="2587389"/>
                        <a:ext cx="2571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DFD43162-A46F-DA46-66FB-513565FFD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25" y="25469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//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F1EDA58-384F-6275-FC50-31C9E484B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968" y="27826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5DFE984-8357-6DA2-DCBB-76F8938B7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8229" y="27900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0,3 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B6CB6DB4-7CA3-D4B0-523C-B9D8D7CC5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2017" y="3074747"/>
          <a:ext cx="4953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495085" imgH="431613" progId="Equation.DSMT4">
                  <p:embed/>
                </p:oleObj>
              </mc:Choice>
              <mc:Fallback>
                <p:oleObj r:id="rId11" imgW="495085" imgH="431613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86ED5E00-0EF0-2AE1-5FEC-AE3EC07A25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017" y="3074747"/>
                        <a:ext cx="4953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6A4BF237-2A41-AC4B-540A-1CFFCB2431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5700" y="3070595"/>
          <a:ext cx="3524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355292" imgH="393359" progId="Equation.DSMT4">
                  <p:embed/>
                </p:oleObj>
              </mc:Choice>
              <mc:Fallback>
                <p:oleObj r:id="rId13" imgW="355292" imgH="393359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3E30CDBD-7CE5-24B1-51A6-7EA7618E95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700" y="3070595"/>
                        <a:ext cx="3524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FE15660A-F0F8-1644-6EDE-9973D3169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50" y="304331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nối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7E603B6-A0D3-A284-7BC4-BB1E01A0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540" y="32890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77DC9E49-5DE0-2E54-4814-297366A4A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625" y="32611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0,6A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Bảng 14">
            <a:extLst>
              <a:ext uri="{FF2B5EF4-FFF2-40B4-BE49-F238E27FC236}">
                <a16:creationId xmlns:a16="http://schemas.microsoft.com/office/drawing/2014/main" id="{B7A6EA89-89C9-C8FE-C74F-2EA046A17A32}"/>
              </a:ext>
            </a:extLst>
          </p:cNvPr>
          <p:cNvGraphicFramePr>
            <a:graphicFrameLocks noGrp="1"/>
          </p:cNvGraphicFramePr>
          <p:nvPr/>
        </p:nvGraphicFramePr>
        <p:xfrm>
          <a:off x="747925" y="3722549"/>
          <a:ext cx="6629400" cy="1858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{0FA78245-F04A-4819-98CB-A0784EEE9882}</a:tableStyleId>
              </a:tblPr>
              <a:tblGrid>
                <a:gridCol w="1620520">
                  <a:extLst>
                    <a:ext uri="{9D8B030D-6E8A-4147-A177-3AD203B41FA5}">
                      <a16:colId xmlns:a16="http://schemas.microsoft.com/office/drawing/2014/main" val="2824918719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1044394238"/>
                    </a:ext>
                  </a:extLst>
                </a:gridCol>
                <a:gridCol w="1689735">
                  <a:extLst>
                    <a:ext uri="{9D8B030D-6E8A-4147-A177-3AD203B41FA5}">
                      <a16:colId xmlns:a16="http://schemas.microsoft.com/office/drawing/2014/main" val="1913187242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35612623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vi-VN" sz="1200">
                          <a:effectLst/>
                        </a:rPr>
                        <a:t>a) - sai </a:t>
                      </a:r>
                      <a:endParaRPr lang="en-US" sz="1100" b="1">
                        <a:solidFill>
                          <a:srgbClr val="1F4D7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vi-VN" sz="1200">
                          <a:effectLst/>
                        </a:rPr>
                        <a:t>b) - đúng</a:t>
                      </a:r>
                      <a:endParaRPr lang="en-US" sz="1100" b="1">
                        <a:solidFill>
                          <a:srgbClr val="1F4D7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vi-VN" sz="1200">
                          <a:effectLst/>
                        </a:rPr>
                        <a:t>c) - đúng</a:t>
                      </a:r>
                      <a:endParaRPr lang="en-US" sz="1100" b="1">
                        <a:solidFill>
                          <a:srgbClr val="1F4D7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vi-VN" sz="1200" dirty="0">
                          <a:effectLst/>
                        </a:rPr>
                        <a:t>d) - sai</a:t>
                      </a:r>
                      <a:endParaRPr lang="en-US" sz="1100" b="1" dirty="0">
                        <a:solidFill>
                          <a:srgbClr val="1F4D7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5201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028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>
          <a:extLst>
            <a:ext uri="{FF2B5EF4-FFF2-40B4-BE49-F238E27FC236}">
              <a16:creationId xmlns:a16="http://schemas.microsoft.com/office/drawing/2014/main" id="{4F7B6786-1A94-9F02-6000-2A9643944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Nhóm 24">
            <a:extLst>
              <a:ext uri="{FF2B5EF4-FFF2-40B4-BE49-F238E27FC236}">
                <a16:creationId xmlns:a16="http://schemas.microsoft.com/office/drawing/2014/main" id="{F2FC371C-4023-63ED-B2F7-9AF30F75487C}"/>
              </a:ext>
            </a:extLst>
          </p:cNvPr>
          <p:cNvGrpSpPr/>
          <p:nvPr/>
        </p:nvGrpSpPr>
        <p:grpSpPr>
          <a:xfrm>
            <a:off x="246997" y="1175580"/>
            <a:ext cx="6916887" cy="911957"/>
            <a:chOff x="319359" y="1642647"/>
            <a:chExt cx="6916887" cy="911957"/>
          </a:xfrm>
        </p:grpSpPr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7B7CAD77-3635-F75B-9AFB-D56D6964F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359" y="2246827"/>
              <a:ext cx="639919" cy="30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, R</a:t>
              </a:r>
              <a:r>
                <a:rPr kumimoji="0" lang="en-US" altLang="en-US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3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 = 3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osis" pitchFamily="2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A51ECC49-72A5-9E07-4170-310BB15D1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9157" y="2011978"/>
              <a:ext cx="837089" cy="30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, R</a:t>
              </a:r>
              <a:r>
                <a:rPr kumimoji="0" lang="en-US" altLang="en-US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2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 = 4     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osis" pitchFamily="2" charset="0"/>
              </a:endParaRPr>
            </a:p>
          </p:txBody>
        </p:sp>
        <p:graphicFrame>
          <p:nvGraphicFramePr>
            <p:cNvPr id="10" name="Đối tượng 9">
              <a:extLst>
                <a:ext uri="{FF2B5EF4-FFF2-40B4-BE49-F238E27FC236}">
                  <a16:creationId xmlns:a16="http://schemas.microsoft.com/office/drawing/2014/main" id="{56FF10D3-2F37-DFEF-72C6-94BFEF38C1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1653355"/>
                </p:ext>
              </p:extLst>
            </p:nvPr>
          </p:nvGraphicFramePr>
          <p:xfrm>
            <a:off x="6318195" y="2098508"/>
            <a:ext cx="161925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64885" imgH="164885" progId="Equation.DSMT4">
                    <p:embed/>
                  </p:oleObj>
                </mc:Choice>
                <mc:Fallback>
                  <p:oleObj r:id="rId3" imgW="164885" imgH="164885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8195" y="2098508"/>
                          <a:ext cx="161925" cy="161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Đối tượng 10">
              <a:extLst>
                <a:ext uri="{FF2B5EF4-FFF2-40B4-BE49-F238E27FC236}">
                  <a16:creationId xmlns:a16="http://schemas.microsoft.com/office/drawing/2014/main" id="{6F65090E-F59F-F291-2F6E-A65DE5D14C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8837511"/>
                </p:ext>
              </p:extLst>
            </p:nvPr>
          </p:nvGraphicFramePr>
          <p:xfrm>
            <a:off x="6927795" y="2098508"/>
            <a:ext cx="161925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64885" imgH="164885" progId="Equation.DSMT4">
                    <p:embed/>
                  </p:oleObj>
                </mc:Choice>
                <mc:Fallback>
                  <p:oleObj r:id="rId5" imgW="164885" imgH="164885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7795" y="2098508"/>
                          <a:ext cx="161925" cy="161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Đối tượng 11">
              <a:extLst>
                <a:ext uri="{FF2B5EF4-FFF2-40B4-BE49-F238E27FC236}">
                  <a16:creationId xmlns:a16="http://schemas.microsoft.com/office/drawing/2014/main" id="{03544228-0D74-FEFA-DAEF-65688EAE0E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2628987"/>
                </p:ext>
              </p:extLst>
            </p:nvPr>
          </p:nvGraphicFramePr>
          <p:xfrm>
            <a:off x="878315" y="2322876"/>
            <a:ext cx="161925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4885" imgH="164885" progId="Equation.DSMT4">
                    <p:embed/>
                  </p:oleObj>
                </mc:Choice>
                <mc:Fallback>
                  <p:oleObj r:id="rId6" imgW="164885" imgH="164885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8315" y="2322876"/>
                          <a:ext cx="161925" cy="161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8CB8FBC-5090-5F31-56F8-0922196E4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" y="1642647"/>
              <a:ext cx="6133410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b="1" dirty="0" err="1">
                  <a:latin typeface="Dosis" pitchFamily="2" charset="0"/>
                  <a:ea typeface="Times New Roman" panose="02020603050405020304" pitchFamily="18" charset="0"/>
                </a:rPr>
                <a:t>C</a:t>
              </a:r>
              <a:r>
                <a:rPr kumimoji="0" lang="en-US" altLang="en-US" sz="24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âu</a:t>
              </a: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 2: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 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Cho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mạch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điện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như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hình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vẽ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. Hiệu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điện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thế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đặt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vào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mạch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 U = 12V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và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có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các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điện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trở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 R</a:t>
              </a:r>
              <a:r>
                <a:rPr kumimoji="0" lang="en-US" altLang="en-US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1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Dosis" pitchFamily="2" charset="0"/>
                  <a:ea typeface="Times New Roman" panose="02020603050405020304" pitchFamily="18" charset="0"/>
                </a:rPr>
                <a:t> = 5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osis" pitchFamily="2" charset="0"/>
              </a:endParaRPr>
            </a:p>
          </p:txBody>
        </p:sp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2F757BB-CFDA-B0EE-98DF-D974C2E518C9}"/>
              </a:ext>
            </a:extLst>
          </p:cNvPr>
          <p:cNvSpPr txBox="1"/>
          <p:nvPr/>
        </p:nvSpPr>
        <p:spPr>
          <a:xfrm>
            <a:off x="743362" y="688824"/>
            <a:ext cx="4618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3C78D8"/>
                </a:solidFill>
                <a:effectLst/>
                <a:latin typeface="Sniglet" panose="020B0604020202020204" charset="0"/>
                <a:ea typeface="Sniglet" panose="020B0604020202020204" charset="0"/>
                <a:cs typeface="Sniglet" panose="020B0604020202020204" charset="0"/>
              </a:rPr>
              <a:t>Trắc</a:t>
            </a:r>
            <a:r>
              <a:rPr lang="en-US" sz="1800" b="0" i="0" dirty="0">
                <a:solidFill>
                  <a:srgbClr val="3C78D8"/>
                </a:solidFill>
                <a:effectLst/>
                <a:latin typeface="Sniglet" panose="020B0604020202020204" charset="0"/>
                <a:ea typeface="Sniglet" panose="020B0604020202020204" charset="0"/>
                <a:cs typeface="Sniglet" panose="020B0604020202020204" charset="0"/>
              </a:rPr>
              <a:t> </a:t>
            </a:r>
            <a:r>
              <a:rPr lang="en-US" sz="1800" b="0" i="0" dirty="0" err="1">
                <a:solidFill>
                  <a:srgbClr val="3C78D8"/>
                </a:solidFill>
                <a:effectLst/>
                <a:latin typeface="Sniglet" panose="020B0604020202020204" charset="0"/>
                <a:ea typeface="Sniglet" panose="020B0604020202020204" charset="0"/>
                <a:cs typeface="Sniglet" panose="020B0604020202020204" charset="0"/>
              </a:rPr>
              <a:t>Ngiệm</a:t>
            </a:r>
            <a:r>
              <a:rPr lang="en-US" sz="1800" b="0" i="0" dirty="0">
                <a:solidFill>
                  <a:srgbClr val="3C78D8"/>
                </a:solidFill>
                <a:effectLst/>
                <a:latin typeface="Sniglet" panose="020B0604020202020204" charset="0"/>
                <a:ea typeface="Sniglet" panose="020B0604020202020204" charset="0"/>
                <a:cs typeface="Sniglet" panose="020B0604020202020204" charset="0"/>
              </a:rPr>
              <a:t> </a:t>
            </a:r>
            <a:r>
              <a:rPr lang="en-US" sz="1800" b="0" i="0" dirty="0" err="1">
                <a:solidFill>
                  <a:srgbClr val="3C78D8"/>
                </a:solidFill>
                <a:effectLst/>
                <a:latin typeface="Sniglet" panose="020B0604020202020204" charset="0"/>
                <a:ea typeface="Sniglet" panose="020B0604020202020204" charset="0"/>
                <a:cs typeface="Sniglet" panose="020B0604020202020204" charset="0"/>
              </a:rPr>
              <a:t>Đúng</a:t>
            </a:r>
            <a:r>
              <a:rPr lang="en-US" sz="1800" b="0" i="0" dirty="0">
                <a:solidFill>
                  <a:srgbClr val="3C78D8"/>
                </a:solidFill>
                <a:effectLst/>
                <a:latin typeface="Sniglet" panose="020B0604020202020204" charset="0"/>
                <a:ea typeface="Sniglet" panose="020B0604020202020204" charset="0"/>
                <a:cs typeface="Sniglet" panose="020B0604020202020204" charset="0"/>
              </a:rPr>
              <a:t> Sai</a:t>
            </a:r>
            <a:endParaRPr lang="en-US" sz="1800" dirty="0"/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317DCDB9-BCC9-1539-B177-C325CE8BCE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116" y="1852688"/>
            <a:ext cx="3019048" cy="1314286"/>
          </a:xfrm>
          <a:prstGeom prst="rect">
            <a:avLst/>
          </a:prstGeom>
        </p:spPr>
      </p:pic>
      <p:sp>
        <p:nvSpPr>
          <p:cNvPr id="33" name="Rectangle 16">
            <a:extLst>
              <a:ext uri="{FF2B5EF4-FFF2-40B4-BE49-F238E27FC236}">
                <a16:creationId xmlns:a16="http://schemas.microsoft.com/office/drawing/2014/main" id="{8652A631-C43D-F198-281C-57BC15F3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18" y="335602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Khi K mở ampe kế chỉ 1A.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Khi K đóng ampe kế chỉ 2,5 A.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Khi K mở tổng trở mạch ngoài là 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4" name="Đối tượng 33">
            <a:extLst>
              <a:ext uri="{FF2B5EF4-FFF2-40B4-BE49-F238E27FC236}">
                <a16:creationId xmlns:a16="http://schemas.microsoft.com/office/drawing/2014/main" id="{AD12C868-D288-819E-1861-69E4997285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108576"/>
              </p:ext>
            </p:extLst>
          </p:nvPr>
        </p:nvGraphicFramePr>
        <p:xfrm>
          <a:off x="2930525" y="3681413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64885" imgH="164885" progId="Equation.DSMT4">
                  <p:embed/>
                </p:oleObj>
              </mc:Choice>
              <mc:Fallback>
                <p:oleObj r:id="rId8" imgW="164885" imgH="16488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3681413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7">
            <a:extLst>
              <a:ext uri="{FF2B5EF4-FFF2-40B4-BE49-F238E27FC236}">
                <a16:creationId xmlns:a16="http://schemas.microsoft.com/office/drawing/2014/main" id="{BC5F097D-C3A4-E889-75C5-A6C545F10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18" y="384730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Khi K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tổng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trở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mạch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8A.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Google Shape;1051;p48">
            <a:extLst>
              <a:ext uri="{FF2B5EF4-FFF2-40B4-BE49-F238E27FC236}">
                <a16:creationId xmlns:a16="http://schemas.microsoft.com/office/drawing/2014/main" id="{61A635DA-96C3-357A-73B1-6D943EE0BCA9}"/>
              </a:ext>
            </a:extLst>
          </p:cNvPr>
          <p:cNvSpPr/>
          <p:nvPr/>
        </p:nvSpPr>
        <p:spPr>
          <a:xfrm>
            <a:off x="193629" y="235654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18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>
          <a:extLst>
            <a:ext uri="{FF2B5EF4-FFF2-40B4-BE49-F238E27FC236}">
              <a16:creationId xmlns:a16="http://schemas.microsoft.com/office/drawing/2014/main" id="{1AE24DD0-26F7-C53B-FDB3-F3D59EBF0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>
            <a:extLst>
              <a:ext uri="{FF2B5EF4-FFF2-40B4-BE49-F238E27FC236}">
                <a16:creationId xmlns:a16="http://schemas.microsoft.com/office/drawing/2014/main" id="{5B05C238-3FFB-1EEC-79DF-6A82D17B5F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dirty="0"/>
          </a:p>
        </p:txBody>
      </p:sp>
      <p:sp>
        <p:nvSpPr>
          <p:cNvPr id="589" name="Google Shape;589;p20">
            <a:extLst>
              <a:ext uri="{FF2B5EF4-FFF2-40B4-BE49-F238E27FC236}">
                <a16:creationId xmlns:a16="http://schemas.microsoft.com/office/drawing/2014/main" id="{67C391F1-B2FD-CB24-85CB-045C78FD79D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A03D2BA-8275-3E42-563D-910AE64D0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75" y="1024238"/>
            <a:ext cx="3019048" cy="1314286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11095520-ECAA-8E1D-16A5-AB70583BB426}"/>
              </a:ext>
            </a:extLst>
          </p:cNvPr>
          <p:cNvGrpSpPr/>
          <p:nvPr/>
        </p:nvGrpSpPr>
        <p:grpSpPr>
          <a:xfrm>
            <a:off x="494365" y="2387551"/>
            <a:ext cx="13420165" cy="457200"/>
            <a:chOff x="509605" y="2618210"/>
            <a:chExt cx="13420165" cy="457200"/>
          </a:xfrm>
        </p:grpSpPr>
        <p:graphicFrame>
          <p:nvGraphicFramePr>
            <p:cNvPr id="30" name="Đối tượng 29">
              <a:extLst>
                <a:ext uri="{FF2B5EF4-FFF2-40B4-BE49-F238E27FC236}">
                  <a16:creationId xmlns:a16="http://schemas.microsoft.com/office/drawing/2014/main" id="{EAF4AE09-C324-98D4-EEE5-211C958B7B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74681" y="2646785"/>
            <a:ext cx="7905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787400" imgH="431800" progId="Equation.DSMT4">
                    <p:embed/>
                  </p:oleObj>
                </mc:Choice>
                <mc:Fallback>
                  <p:oleObj r:id="rId4" imgW="787400" imgH="431800" progId="Equation.DSMT4">
                    <p:embed/>
                    <p:pic>
                      <p:nvPicPr>
                        <p:cNvPr id="30" name="Đối tượng 29">
                          <a:extLst>
                            <a:ext uri="{FF2B5EF4-FFF2-40B4-BE49-F238E27FC236}">
                              <a16:creationId xmlns:a16="http://schemas.microsoft.com/office/drawing/2014/main" id="{9BD3DD5C-E99B-6C3E-E266-55E50CF2BB4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4681" y="2646785"/>
                          <a:ext cx="7905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Đối tượng 30">
              <a:extLst>
                <a:ext uri="{FF2B5EF4-FFF2-40B4-BE49-F238E27FC236}">
                  <a16:creationId xmlns:a16="http://schemas.microsoft.com/office/drawing/2014/main" id="{0A93C063-9BE0-2442-0ADF-AD31D1A017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75635" y="2646785"/>
            <a:ext cx="56197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558558" imgH="393529" progId="Equation.DSMT4">
                    <p:embed/>
                  </p:oleObj>
                </mc:Choice>
                <mc:Fallback>
                  <p:oleObj r:id="rId6" imgW="558558" imgH="393529" progId="Equation.DSMT4">
                    <p:embed/>
                    <p:pic>
                      <p:nvPicPr>
                        <p:cNvPr id="31" name="Đối tượng 30">
                          <a:extLst>
                            <a:ext uri="{FF2B5EF4-FFF2-40B4-BE49-F238E27FC236}">
                              <a16:creationId xmlns:a16="http://schemas.microsoft.com/office/drawing/2014/main" id="{72148C68-851E-4324-7B24-D964B7AEB45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5635" y="2646785"/>
                          <a:ext cx="561975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B00C9805-B808-AC90-3929-A710081F9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05" y="261821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a) Khi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khóa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K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mở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nt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nt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)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nên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I 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83DA5FB3-5DA9-EC92-EB4A-8A65DC7D9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035" y="2846810"/>
              <a:ext cx="914400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41974CC-4E95-03A1-7ECD-B4A8E104F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770" y="2850407"/>
              <a:ext cx="914400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5" name="Rectangle 19">
            <a:extLst>
              <a:ext uri="{FF2B5EF4-FFF2-40B4-BE49-F238E27FC236}">
                <a16:creationId xmlns:a16="http://schemas.microsoft.com/office/drawing/2014/main" id="{86CA7B63-B747-0D11-D99F-4B2225895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10" y="426626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C9E4D4BA-ADBD-488E-DEBF-CFF79AEA3598}"/>
              </a:ext>
            </a:extLst>
          </p:cNvPr>
          <p:cNvGrpSpPr/>
          <p:nvPr/>
        </p:nvGrpSpPr>
        <p:grpSpPr>
          <a:xfrm>
            <a:off x="3716050" y="1020288"/>
            <a:ext cx="3019048" cy="1314286"/>
            <a:chOff x="1072798" y="2803947"/>
            <a:chExt cx="3019048" cy="1314286"/>
          </a:xfrm>
        </p:grpSpPr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5CAE220B-508A-EF4F-D00A-D63FEE1F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2798" y="2803947"/>
              <a:ext cx="3019048" cy="1314286"/>
            </a:xfrm>
            <a:prstGeom prst="rect">
              <a:avLst/>
            </a:prstGeom>
          </p:spPr>
        </p:pic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017C77BF-E688-614E-116D-41E255C01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3792442">
              <a:off x="2608810" y="3218802"/>
              <a:ext cx="93925" cy="600159"/>
            </a:xfrm>
            <a:prstGeom prst="rect">
              <a:avLst/>
            </a:prstGeom>
          </p:spPr>
        </p:pic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BCD43EDE-13CC-FB05-69FD-1C2AC9FD9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55899" y="3452620"/>
              <a:ext cx="213645" cy="207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66794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>
          <a:extLst>
            <a:ext uri="{FF2B5EF4-FFF2-40B4-BE49-F238E27FC236}">
              <a16:creationId xmlns:a16="http://schemas.microsoft.com/office/drawing/2014/main" id="{4202E9A3-CEC7-B739-8D6B-2D88517B4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>
            <a:extLst>
              <a:ext uri="{FF2B5EF4-FFF2-40B4-BE49-F238E27FC236}">
                <a16:creationId xmlns:a16="http://schemas.microsoft.com/office/drawing/2014/main" id="{43F05DA0-8E78-8014-C7B9-E7F9A18D84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dirty="0"/>
          </a:p>
        </p:txBody>
      </p:sp>
      <p:sp>
        <p:nvSpPr>
          <p:cNvPr id="589" name="Google Shape;589;p20">
            <a:extLst>
              <a:ext uri="{FF2B5EF4-FFF2-40B4-BE49-F238E27FC236}">
                <a16:creationId xmlns:a16="http://schemas.microsoft.com/office/drawing/2014/main" id="{5A50F341-5100-2D6F-F3FC-D4C8FC9ED0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BC50952-3E03-CB25-394B-AFD582319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75" y="1024238"/>
            <a:ext cx="3019048" cy="1314286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2B208D07-EDD8-B59A-581C-ADA60574814A}"/>
              </a:ext>
            </a:extLst>
          </p:cNvPr>
          <p:cNvGrpSpPr/>
          <p:nvPr/>
        </p:nvGrpSpPr>
        <p:grpSpPr>
          <a:xfrm>
            <a:off x="494365" y="2387551"/>
            <a:ext cx="13420165" cy="457200"/>
            <a:chOff x="509605" y="2618210"/>
            <a:chExt cx="13420165" cy="457200"/>
          </a:xfrm>
        </p:grpSpPr>
        <p:graphicFrame>
          <p:nvGraphicFramePr>
            <p:cNvPr id="30" name="Đối tượng 29">
              <a:extLst>
                <a:ext uri="{FF2B5EF4-FFF2-40B4-BE49-F238E27FC236}">
                  <a16:creationId xmlns:a16="http://schemas.microsoft.com/office/drawing/2014/main" id="{4059E586-07E1-8F62-42B1-4BD72E6B578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74681" y="2646785"/>
            <a:ext cx="7905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787400" imgH="431800" progId="Equation.DSMT4">
                    <p:embed/>
                  </p:oleObj>
                </mc:Choice>
                <mc:Fallback>
                  <p:oleObj r:id="rId4" imgW="787400" imgH="431800" progId="Equation.DSMT4">
                    <p:embed/>
                    <p:pic>
                      <p:nvPicPr>
                        <p:cNvPr id="30" name="Đối tượng 29">
                          <a:extLst>
                            <a:ext uri="{FF2B5EF4-FFF2-40B4-BE49-F238E27FC236}">
                              <a16:creationId xmlns:a16="http://schemas.microsoft.com/office/drawing/2014/main" id="{EAF4AE09-C324-98D4-EEE5-211C958B7B0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4681" y="2646785"/>
                          <a:ext cx="7905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Đối tượng 30">
              <a:extLst>
                <a:ext uri="{FF2B5EF4-FFF2-40B4-BE49-F238E27FC236}">
                  <a16:creationId xmlns:a16="http://schemas.microsoft.com/office/drawing/2014/main" id="{0D67F746-CB8E-C3F5-AE88-926230EA8F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75635" y="2646785"/>
            <a:ext cx="56197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558558" imgH="393529" progId="Equation.DSMT4">
                    <p:embed/>
                  </p:oleObj>
                </mc:Choice>
                <mc:Fallback>
                  <p:oleObj r:id="rId6" imgW="558558" imgH="393529" progId="Equation.DSMT4">
                    <p:embed/>
                    <p:pic>
                      <p:nvPicPr>
                        <p:cNvPr id="31" name="Đối tượng 30">
                          <a:extLst>
                            <a:ext uri="{FF2B5EF4-FFF2-40B4-BE49-F238E27FC236}">
                              <a16:creationId xmlns:a16="http://schemas.microsoft.com/office/drawing/2014/main" id="{0A93C063-9BE0-2442-0ADF-AD31D1A017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5635" y="2646785"/>
                          <a:ext cx="561975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ADF61975-38CF-8751-F2A8-AF15F67C5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05" y="261821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a) Khi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khóa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K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mở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nt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nt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)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nên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I 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3A66E3EA-C013-0968-8CDB-65EFB89FB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035" y="2846810"/>
              <a:ext cx="914400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58F5B2B2-AA81-5CB0-5AED-A8B6AF364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770" y="2850407"/>
              <a:ext cx="914400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E16220C4-401D-1FA5-9955-9EA59B64B77F}"/>
              </a:ext>
            </a:extLst>
          </p:cNvPr>
          <p:cNvGrpSpPr/>
          <p:nvPr/>
        </p:nvGrpSpPr>
        <p:grpSpPr>
          <a:xfrm>
            <a:off x="543775" y="3066412"/>
            <a:ext cx="12810329" cy="457200"/>
            <a:chOff x="357031" y="2339340"/>
            <a:chExt cx="12810329" cy="457200"/>
          </a:xfrm>
        </p:grpSpPr>
        <p:graphicFrame>
          <p:nvGraphicFramePr>
            <p:cNvPr id="36" name="Đối tượng 35">
              <a:extLst>
                <a:ext uri="{FF2B5EF4-FFF2-40B4-BE49-F238E27FC236}">
                  <a16:creationId xmlns:a16="http://schemas.microsoft.com/office/drawing/2014/main" id="{F0FDD65D-F337-E647-B33C-674CC5C7B4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4200" y="2367915"/>
            <a:ext cx="4953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495085" imgH="431613" progId="Equation.DSMT4">
                    <p:embed/>
                  </p:oleObj>
                </mc:Choice>
                <mc:Fallback>
                  <p:oleObj r:id="rId8" imgW="495085" imgH="431613" progId="Equation.DSMT4">
                    <p:embed/>
                    <p:pic>
                      <p:nvPicPr>
                        <p:cNvPr id="36" name="Đối tượng 35">
                          <a:extLst>
                            <a:ext uri="{FF2B5EF4-FFF2-40B4-BE49-F238E27FC236}">
                              <a16:creationId xmlns:a16="http://schemas.microsoft.com/office/drawing/2014/main" id="{C58A8624-4C15-90CB-AC15-D22357DD82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2367915"/>
                          <a:ext cx="49530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Đối tượng 36">
              <a:extLst>
                <a:ext uri="{FF2B5EF4-FFF2-40B4-BE49-F238E27FC236}">
                  <a16:creationId xmlns:a16="http://schemas.microsoft.com/office/drawing/2014/main" id="{96DB5648-9A1B-092C-A0F4-3370F4D3DC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87140" y="2367915"/>
            <a:ext cx="342900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342751" imgH="393529" progId="Equation.DSMT4">
                    <p:embed/>
                  </p:oleObj>
                </mc:Choice>
                <mc:Fallback>
                  <p:oleObj r:id="rId10" imgW="342751" imgH="393529" progId="Equation.DSMT4">
                    <p:embed/>
                    <p:pic>
                      <p:nvPicPr>
                        <p:cNvPr id="37" name="Đối tượng 36">
                          <a:extLst>
                            <a:ext uri="{FF2B5EF4-FFF2-40B4-BE49-F238E27FC236}">
                              <a16:creationId xmlns:a16="http://schemas.microsoft.com/office/drawing/2014/main" id="{F9DBACE9-AD40-4620-4AD3-CF01976F202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140" y="2367915"/>
                          <a:ext cx="342900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ctangle 3">
              <a:extLst>
                <a:ext uri="{FF2B5EF4-FFF2-40B4-BE49-F238E27FC236}">
                  <a16:creationId xmlns:a16="http://schemas.microsoft.com/office/drawing/2014/main" id="{B36277C3-A317-D1A1-4CDA-8CE1A0F09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31" y="233934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b) Khi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khóa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K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đóng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nt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)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nên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I 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C3186847-9695-1DDD-E104-EED16D540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920" y="2567940"/>
              <a:ext cx="914400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5">
              <a:extLst>
                <a:ext uri="{FF2B5EF4-FFF2-40B4-BE49-F238E27FC236}">
                  <a16:creationId xmlns:a16="http://schemas.microsoft.com/office/drawing/2014/main" id="{6D725923-A0F6-3C79-128F-50BE8C056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360" y="2563177"/>
              <a:ext cx="914400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1,5A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50EAAC9-9D8E-90E4-3D9F-D36C454C9FE2}"/>
              </a:ext>
            </a:extLst>
          </p:cNvPr>
          <p:cNvGrpSpPr/>
          <p:nvPr/>
        </p:nvGrpSpPr>
        <p:grpSpPr>
          <a:xfrm>
            <a:off x="3716050" y="1020288"/>
            <a:ext cx="3019048" cy="1314286"/>
            <a:chOff x="1072798" y="2803947"/>
            <a:chExt cx="3019048" cy="1314286"/>
          </a:xfrm>
        </p:grpSpPr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23603D3E-88C2-4A8B-0BC3-EE1498345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2798" y="2803947"/>
              <a:ext cx="3019048" cy="1314286"/>
            </a:xfrm>
            <a:prstGeom prst="rect">
              <a:avLst/>
            </a:prstGeom>
          </p:spPr>
        </p:pic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39236D3C-42AD-6FD5-7963-3C65864CB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3792442">
              <a:off x="2608810" y="3218802"/>
              <a:ext cx="93925" cy="600159"/>
            </a:xfrm>
            <a:prstGeom prst="rect">
              <a:avLst/>
            </a:prstGeom>
          </p:spPr>
        </p:pic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19ED9239-64F8-425F-C403-9D3E257FF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55899" y="3452620"/>
              <a:ext cx="213645" cy="207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692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>
          <a:extLst>
            <a:ext uri="{FF2B5EF4-FFF2-40B4-BE49-F238E27FC236}">
              <a16:creationId xmlns:a16="http://schemas.microsoft.com/office/drawing/2014/main" id="{03FD2BC8-EFA1-87F1-2D63-FE2130872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>
            <a:extLst>
              <a:ext uri="{FF2B5EF4-FFF2-40B4-BE49-F238E27FC236}">
                <a16:creationId xmlns:a16="http://schemas.microsoft.com/office/drawing/2014/main" id="{76C1B40A-296C-5697-35BC-01F90FC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dirty="0"/>
          </a:p>
        </p:txBody>
      </p:sp>
      <p:sp>
        <p:nvSpPr>
          <p:cNvPr id="589" name="Google Shape;589;p20">
            <a:extLst>
              <a:ext uri="{FF2B5EF4-FFF2-40B4-BE49-F238E27FC236}">
                <a16:creationId xmlns:a16="http://schemas.microsoft.com/office/drawing/2014/main" id="{966F62B9-19F1-5F40-6DFE-BE87F990D0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6C6F4FE-76F8-6EBD-C8F8-730F2F983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75" y="1024238"/>
            <a:ext cx="3019048" cy="1314286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63890BE8-CD2C-089B-D281-55B68F8887C4}"/>
              </a:ext>
            </a:extLst>
          </p:cNvPr>
          <p:cNvGrpSpPr/>
          <p:nvPr/>
        </p:nvGrpSpPr>
        <p:grpSpPr>
          <a:xfrm>
            <a:off x="494365" y="2387551"/>
            <a:ext cx="13420165" cy="457200"/>
            <a:chOff x="509605" y="2618210"/>
            <a:chExt cx="13420165" cy="457200"/>
          </a:xfrm>
        </p:grpSpPr>
        <p:graphicFrame>
          <p:nvGraphicFramePr>
            <p:cNvPr id="30" name="Đối tượng 29">
              <a:extLst>
                <a:ext uri="{FF2B5EF4-FFF2-40B4-BE49-F238E27FC236}">
                  <a16:creationId xmlns:a16="http://schemas.microsoft.com/office/drawing/2014/main" id="{B6B4F927-2A82-C9C1-3AF3-6E142DD7E0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74681" y="2646785"/>
            <a:ext cx="7905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787400" imgH="431800" progId="Equation.DSMT4">
                    <p:embed/>
                  </p:oleObj>
                </mc:Choice>
                <mc:Fallback>
                  <p:oleObj r:id="rId4" imgW="787400" imgH="431800" progId="Equation.DSMT4">
                    <p:embed/>
                    <p:pic>
                      <p:nvPicPr>
                        <p:cNvPr id="30" name="Đối tượng 29">
                          <a:extLst>
                            <a:ext uri="{FF2B5EF4-FFF2-40B4-BE49-F238E27FC236}">
                              <a16:creationId xmlns:a16="http://schemas.microsoft.com/office/drawing/2014/main" id="{4059E586-07E1-8F62-42B1-4BD72E6B578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4681" y="2646785"/>
                          <a:ext cx="7905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Đối tượng 30">
              <a:extLst>
                <a:ext uri="{FF2B5EF4-FFF2-40B4-BE49-F238E27FC236}">
                  <a16:creationId xmlns:a16="http://schemas.microsoft.com/office/drawing/2014/main" id="{F35DD45F-9FA5-2492-703C-CB6E707021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75635" y="2646785"/>
            <a:ext cx="56197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558558" imgH="393529" progId="Equation.DSMT4">
                    <p:embed/>
                  </p:oleObj>
                </mc:Choice>
                <mc:Fallback>
                  <p:oleObj r:id="rId6" imgW="558558" imgH="393529" progId="Equation.DSMT4">
                    <p:embed/>
                    <p:pic>
                      <p:nvPicPr>
                        <p:cNvPr id="31" name="Đối tượng 30">
                          <a:extLst>
                            <a:ext uri="{FF2B5EF4-FFF2-40B4-BE49-F238E27FC236}">
                              <a16:creationId xmlns:a16="http://schemas.microsoft.com/office/drawing/2014/main" id="{0D67F746-CB8E-C3F5-AE88-926230EA8F9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5635" y="2646785"/>
                          <a:ext cx="561975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1AFD1F49-03B8-FBFE-335D-863500BDE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05" y="261821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a) Khi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khóa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K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mở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nt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nt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)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nên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I 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9788CC81-80CF-B9A5-48F1-BAFBD9002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035" y="2846810"/>
              <a:ext cx="914400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EE338D67-7C72-B233-2BC7-304F2916F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770" y="2850407"/>
              <a:ext cx="914400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4C28636A-9F1A-E589-9953-655B33FFF953}"/>
              </a:ext>
            </a:extLst>
          </p:cNvPr>
          <p:cNvGrpSpPr/>
          <p:nvPr/>
        </p:nvGrpSpPr>
        <p:grpSpPr>
          <a:xfrm>
            <a:off x="543775" y="3066412"/>
            <a:ext cx="12810329" cy="457200"/>
            <a:chOff x="357031" y="2339340"/>
            <a:chExt cx="12810329" cy="457200"/>
          </a:xfrm>
        </p:grpSpPr>
        <p:graphicFrame>
          <p:nvGraphicFramePr>
            <p:cNvPr id="36" name="Đối tượng 35">
              <a:extLst>
                <a:ext uri="{FF2B5EF4-FFF2-40B4-BE49-F238E27FC236}">
                  <a16:creationId xmlns:a16="http://schemas.microsoft.com/office/drawing/2014/main" id="{9BB0B558-C180-BDC9-9A5F-ED2DAF89FB0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4200" y="2367915"/>
            <a:ext cx="4953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495085" imgH="431613" progId="Equation.DSMT4">
                    <p:embed/>
                  </p:oleObj>
                </mc:Choice>
                <mc:Fallback>
                  <p:oleObj r:id="rId8" imgW="495085" imgH="431613" progId="Equation.DSMT4">
                    <p:embed/>
                    <p:pic>
                      <p:nvPicPr>
                        <p:cNvPr id="36" name="Đối tượng 35">
                          <a:extLst>
                            <a:ext uri="{FF2B5EF4-FFF2-40B4-BE49-F238E27FC236}">
                              <a16:creationId xmlns:a16="http://schemas.microsoft.com/office/drawing/2014/main" id="{F0FDD65D-F337-E647-B33C-674CC5C7B4C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2367915"/>
                          <a:ext cx="49530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Đối tượng 36">
              <a:extLst>
                <a:ext uri="{FF2B5EF4-FFF2-40B4-BE49-F238E27FC236}">
                  <a16:creationId xmlns:a16="http://schemas.microsoft.com/office/drawing/2014/main" id="{21D45D87-9A05-B345-653B-A098A5E52A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87140" y="2367915"/>
            <a:ext cx="342900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342751" imgH="393529" progId="Equation.DSMT4">
                    <p:embed/>
                  </p:oleObj>
                </mc:Choice>
                <mc:Fallback>
                  <p:oleObj r:id="rId10" imgW="342751" imgH="393529" progId="Equation.DSMT4">
                    <p:embed/>
                    <p:pic>
                      <p:nvPicPr>
                        <p:cNvPr id="37" name="Đối tượng 36">
                          <a:extLst>
                            <a:ext uri="{FF2B5EF4-FFF2-40B4-BE49-F238E27FC236}">
                              <a16:creationId xmlns:a16="http://schemas.microsoft.com/office/drawing/2014/main" id="{96DB5648-9A1B-092C-A0F4-3370F4D3DC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140" y="2367915"/>
                          <a:ext cx="342900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ctangle 3">
              <a:extLst>
                <a:ext uri="{FF2B5EF4-FFF2-40B4-BE49-F238E27FC236}">
                  <a16:creationId xmlns:a16="http://schemas.microsoft.com/office/drawing/2014/main" id="{6CDF7725-B31D-D6FD-F834-D3E2219B2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31" y="233934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b) Khi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khóa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K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đóng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nt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)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nên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I 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D3369324-1842-F938-B72D-8E2862464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920" y="2567940"/>
              <a:ext cx="914400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5">
              <a:extLst>
                <a:ext uri="{FF2B5EF4-FFF2-40B4-BE49-F238E27FC236}">
                  <a16:creationId xmlns:a16="http://schemas.microsoft.com/office/drawing/2014/main" id="{18F0949F-53E7-D579-89A3-84D914325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360" y="2563177"/>
              <a:ext cx="914400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1,5A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5" name="Rectangle 19">
            <a:extLst>
              <a:ext uri="{FF2B5EF4-FFF2-40B4-BE49-F238E27FC236}">
                <a16:creationId xmlns:a16="http://schemas.microsoft.com/office/drawing/2014/main" id="{B8D846D2-5BCA-68DD-1704-1EF94BCB5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10" y="426626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0EB2E3C0-1B3B-D516-023B-8731BAA91A61}"/>
              </a:ext>
            </a:extLst>
          </p:cNvPr>
          <p:cNvGrpSpPr/>
          <p:nvPr/>
        </p:nvGrpSpPr>
        <p:grpSpPr>
          <a:xfrm>
            <a:off x="3716050" y="1020288"/>
            <a:ext cx="3019048" cy="1314286"/>
            <a:chOff x="1072798" y="2803947"/>
            <a:chExt cx="3019048" cy="1314286"/>
          </a:xfrm>
        </p:grpSpPr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BB077A68-13D6-2BB3-BDFB-032E31AC6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2798" y="2803947"/>
              <a:ext cx="3019048" cy="1314286"/>
            </a:xfrm>
            <a:prstGeom prst="rect">
              <a:avLst/>
            </a:prstGeom>
          </p:spPr>
        </p:pic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0F49203B-B867-3989-38E8-36D0E610E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3792442">
              <a:off x="2608810" y="3218802"/>
              <a:ext cx="93925" cy="600159"/>
            </a:xfrm>
            <a:prstGeom prst="rect">
              <a:avLst/>
            </a:prstGeom>
          </p:spPr>
        </p:pic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7D653C5D-6ADA-6844-8FFA-D53BE0336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55899" y="3452620"/>
              <a:ext cx="213645" cy="207362"/>
            </a:xfrm>
            <a:prstGeom prst="rect">
              <a:avLst/>
            </a:prstGeom>
          </p:spPr>
        </p:pic>
      </p:grpSp>
      <p:sp>
        <p:nvSpPr>
          <p:cNvPr id="4" name="Rectangle 18">
            <a:extLst>
              <a:ext uri="{FF2B5EF4-FFF2-40B4-BE49-F238E27FC236}">
                <a16:creationId xmlns:a16="http://schemas.microsoft.com/office/drawing/2014/main" id="{6328931B-D0C8-20C0-7764-9EFD2FF75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75" y="3739354"/>
            <a:ext cx="527700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Khi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khóa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mở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 =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5 + 4 + 3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319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>
          <a:extLst>
            <a:ext uri="{FF2B5EF4-FFF2-40B4-BE49-F238E27FC236}">
              <a16:creationId xmlns:a16="http://schemas.microsoft.com/office/drawing/2014/main" id="{40E38D91-0DC7-FF3F-71CF-AE8034899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>
            <a:extLst>
              <a:ext uri="{FF2B5EF4-FFF2-40B4-BE49-F238E27FC236}">
                <a16:creationId xmlns:a16="http://schemas.microsoft.com/office/drawing/2014/main" id="{0E28ECBA-DFD2-0631-4013-73BA29A57F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dirty="0"/>
          </a:p>
        </p:txBody>
      </p:sp>
      <p:sp>
        <p:nvSpPr>
          <p:cNvPr id="589" name="Google Shape;589;p20">
            <a:extLst>
              <a:ext uri="{FF2B5EF4-FFF2-40B4-BE49-F238E27FC236}">
                <a16:creationId xmlns:a16="http://schemas.microsoft.com/office/drawing/2014/main" id="{FCFA19BF-1721-FDB1-C7B8-6EB58C1581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BEA9D369-5AB4-4157-63FC-91C9F67D7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75" y="1024238"/>
            <a:ext cx="3019048" cy="1314286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7379FDA9-3AA0-E464-57D6-E472C29E8D42}"/>
              </a:ext>
            </a:extLst>
          </p:cNvPr>
          <p:cNvGrpSpPr/>
          <p:nvPr/>
        </p:nvGrpSpPr>
        <p:grpSpPr>
          <a:xfrm>
            <a:off x="494365" y="2387551"/>
            <a:ext cx="13420165" cy="457200"/>
            <a:chOff x="509605" y="2618210"/>
            <a:chExt cx="13420165" cy="457200"/>
          </a:xfrm>
        </p:grpSpPr>
        <p:graphicFrame>
          <p:nvGraphicFramePr>
            <p:cNvPr id="30" name="Đối tượng 29">
              <a:extLst>
                <a:ext uri="{FF2B5EF4-FFF2-40B4-BE49-F238E27FC236}">
                  <a16:creationId xmlns:a16="http://schemas.microsoft.com/office/drawing/2014/main" id="{ADD93E7E-974A-3998-9378-0A1F132E86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74681" y="2646785"/>
            <a:ext cx="7905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787400" imgH="431800" progId="Equation.DSMT4">
                    <p:embed/>
                  </p:oleObj>
                </mc:Choice>
                <mc:Fallback>
                  <p:oleObj r:id="rId4" imgW="787400" imgH="431800" progId="Equation.DSMT4">
                    <p:embed/>
                    <p:pic>
                      <p:nvPicPr>
                        <p:cNvPr id="30" name="Đối tượng 29">
                          <a:extLst>
                            <a:ext uri="{FF2B5EF4-FFF2-40B4-BE49-F238E27FC236}">
                              <a16:creationId xmlns:a16="http://schemas.microsoft.com/office/drawing/2014/main" id="{B6B4F927-2A82-C9C1-3AF3-6E142DD7E0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4681" y="2646785"/>
                          <a:ext cx="7905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Đối tượng 30">
              <a:extLst>
                <a:ext uri="{FF2B5EF4-FFF2-40B4-BE49-F238E27FC236}">
                  <a16:creationId xmlns:a16="http://schemas.microsoft.com/office/drawing/2014/main" id="{F6EEC8C3-19C8-57AA-8DD9-FDEFE5351F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75635" y="2646785"/>
            <a:ext cx="56197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558558" imgH="393529" progId="Equation.DSMT4">
                    <p:embed/>
                  </p:oleObj>
                </mc:Choice>
                <mc:Fallback>
                  <p:oleObj r:id="rId6" imgW="558558" imgH="393529" progId="Equation.DSMT4">
                    <p:embed/>
                    <p:pic>
                      <p:nvPicPr>
                        <p:cNvPr id="31" name="Đối tượng 30">
                          <a:extLst>
                            <a:ext uri="{FF2B5EF4-FFF2-40B4-BE49-F238E27FC236}">
                              <a16:creationId xmlns:a16="http://schemas.microsoft.com/office/drawing/2014/main" id="{F35DD45F-9FA5-2492-703C-CB6E7070217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5635" y="2646785"/>
                          <a:ext cx="561975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00A6076D-7B00-12A6-E6FA-4F1EBD114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05" y="261821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a) Khi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khóa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K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mở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nt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nt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)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nên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I 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26B05EAF-F5DA-C72B-FC21-7D5C7AA18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035" y="2846810"/>
              <a:ext cx="914400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12F5C16F-CBDD-7B33-EDCB-F424AD9F6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770" y="2850407"/>
              <a:ext cx="914400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1E50D03B-2DBF-9451-910E-769A941D474B}"/>
              </a:ext>
            </a:extLst>
          </p:cNvPr>
          <p:cNvGrpSpPr/>
          <p:nvPr/>
        </p:nvGrpSpPr>
        <p:grpSpPr>
          <a:xfrm>
            <a:off x="543775" y="3066412"/>
            <a:ext cx="12810329" cy="457200"/>
            <a:chOff x="357031" y="2339340"/>
            <a:chExt cx="12810329" cy="457200"/>
          </a:xfrm>
        </p:grpSpPr>
        <p:graphicFrame>
          <p:nvGraphicFramePr>
            <p:cNvPr id="36" name="Đối tượng 35">
              <a:extLst>
                <a:ext uri="{FF2B5EF4-FFF2-40B4-BE49-F238E27FC236}">
                  <a16:creationId xmlns:a16="http://schemas.microsoft.com/office/drawing/2014/main" id="{9B070E07-F586-F20F-95DB-DFD05C01AE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4200" y="2367915"/>
            <a:ext cx="4953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495085" imgH="431613" progId="Equation.DSMT4">
                    <p:embed/>
                  </p:oleObj>
                </mc:Choice>
                <mc:Fallback>
                  <p:oleObj r:id="rId8" imgW="495085" imgH="431613" progId="Equation.DSMT4">
                    <p:embed/>
                    <p:pic>
                      <p:nvPicPr>
                        <p:cNvPr id="36" name="Đối tượng 35">
                          <a:extLst>
                            <a:ext uri="{FF2B5EF4-FFF2-40B4-BE49-F238E27FC236}">
                              <a16:creationId xmlns:a16="http://schemas.microsoft.com/office/drawing/2014/main" id="{9BB0B558-C180-BDC9-9A5F-ED2DAF89FB0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2367915"/>
                          <a:ext cx="49530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Đối tượng 36">
              <a:extLst>
                <a:ext uri="{FF2B5EF4-FFF2-40B4-BE49-F238E27FC236}">
                  <a16:creationId xmlns:a16="http://schemas.microsoft.com/office/drawing/2014/main" id="{25F227A9-EE81-D9EE-7E02-15E5E97A42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87140" y="2367915"/>
            <a:ext cx="342900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342751" imgH="393529" progId="Equation.DSMT4">
                    <p:embed/>
                  </p:oleObj>
                </mc:Choice>
                <mc:Fallback>
                  <p:oleObj r:id="rId10" imgW="342751" imgH="393529" progId="Equation.DSMT4">
                    <p:embed/>
                    <p:pic>
                      <p:nvPicPr>
                        <p:cNvPr id="37" name="Đối tượng 36">
                          <a:extLst>
                            <a:ext uri="{FF2B5EF4-FFF2-40B4-BE49-F238E27FC236}">
                              <a16:creationId xmlns:a16="http://schemas.microsoft.com/office/drawing/2014/main" id="{21D45D87-9A05-B345-653B-A098A5E52A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140" y="2367915"/>
                          <a:ext cx="342900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ctangle 3">
              <a:extLst>
                <a:ext uri="{FF2B5EF4-FFF2-40B4-BE49-F238E27FC236}">
                  <a16:creationId xmlns:a16="http://schemas.microsoft.com/office/drawing/2014/main" id="{F26BB52C-619B-1786-59B1-DB2DA3652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31" y="233934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b) Khi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khóa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K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đóng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nt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)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nên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I 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5771E530-25BD-4B8D-3ECD-E5EF4406E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920" y="2567940"/>
              <a:ext cx="914400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5">
              <a:extLst>
                <a:ext uri="{FF2B5EF4-FFF2-40B4-BE49-F238E27FC236}">
                  <a16:creationId xmlns:a16="http://schemas.microsoft.com/office/drawing/2014/main" id="{6135FB02-4C06-9A98-2D40-6BBB90C66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360" y="2563177"/>
              <a:ext cx="914400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1,5A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5" name="Rectangle 19">
            <a:extLst>
              <a:ext uri="{FF2B5EF4-FFF2-40B4-BE49-F238E27FC236}">
                <a16:creationId xmlns:a16="http://schemas.microsoft.com/office/drawing/2014/main" id="{77B6F0BC-B48D-1F09-6D6B-B22DCEB3B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10" y="426626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46CF2C8-3490-52B0-EB49-890537B36723}"/>
              </a:ext>
            </a:extLst>
          </p:cNvPr>
          <p:cNvGrpSpPr/>
          <p:nvPr/>
        </p:nvGrpSpPr>
        <p:grpSpPr>
          <a:xfrm>
            <a:off x="3716050" y="1020288"/>
            <a:ext cx="3019048" cy="1314286"/>
            <a:chOff x="1072798" y="2803947"/>
            <a:chExt cx="3019048" cy="1314286"/>
          </a:xfrm>
        </p:grpSpPr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AB6E0EDB-3FA3-8885-AD84-50D7D2D78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2798" y="2803947"/>
              <a:ext cx="3019048" cy="1314286"/>
            </a:xfrm>
            <a:prstGeom prst="rect">
              <a:avLst/>
            </a:prstGeom>
          </p:spPr>
        </p:pic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93AB79DD-B29D-1E14-8FA7-56B2E5CEB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3792442">
              <a:off x="2608810" y="3218802"/>
              <a:ext cx="93925" cy="600159"/>
            </a:xfrm>
            <a:prstGeom prst="rect">
              <a:avLst/>
            </a:prstGeom>
          </p:spPr>
        </p:pic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43BE7787-6887-EF2E-3FEA-45A6FA477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55899" y="3452620"/>
              <a:ext cx="213645" cy="207362"/>
            </a:xfrm>
            <a:prstGeom prst="rect">
              <a:avLst/>
            </a:prstGeom>
          </p:spPr>
        </p:pic>
      </p:grpSp>
      <p:sp>
        <p:nvSpPr>
          <p:cNvPr id="4" name="Rectangle 18">
            <a:extLst>
              <a:ext uri="{FF2B5EF4-FFF2-40B4-BE49-F238E27FC236}">
                <a16:creationId xmlns:a16="http://schemas.microsoft.com/office/drawing/2014/main" id="{DC0190E6-3268-D5B7-62EC-5FA98E88E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75" y="3739354"/>
            <a:ext cx="527700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Khi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khóa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mở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 =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R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5 + 4 + 3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57133680-7172-6A7B-CEE6-1CB4B89BCFCC}"/>
              </a:ext>
            </a:extLst>
          </p:cNvPr>
          <p:cNvGraphicFramePr>
            <a:graphicFrameLocks noGrp="1"/>
          </p:cNvGraphicFramePr>
          <p:nvPr/>
        </p:nvGraphicFramePr>
        <p:xfrm>
          <a:off x="564863" y="4403059"/>
          <a:ext cx="6000750" cy="182880"/>
        </p:xfrm>
        <a:graphic>
          <a:graphicData uri="http://schemas.openxmlformats.org/drawingml/2006/table">
            <a:tbl>
              <a:tblPr firstRow="1" firstCol="1" bandRow="1">
                <a:tableStyleId>{0FA78245-F04A-4819-98CB-A0784EEE9882}</a:tableStyleId>
              </a:tblPr>
              <a:tblGrid>
                <a:gridCol w="1500505">
                  <a:extLst>
                    <a:ext uri="{9D8B030D-6E8A-4147-A177-3AD203B41FA5}">
                      <a16:colId xmlns:a16="http://schemas.microsoft.com/office/drawing/2014/main" val="3026968149"/>
                    </a:ext>
                  </a:extLst>
                </a:gridCol>
                <a:gridCol w="1499870">
                  <a:extLst>
                    <a:ext uri="{9D8B030D-6E8A-4147-A177-3AD203B41FA5}">
                      <a16:colId xmlns:a16="http://schemas.microsoft.com/office/drawing/2014/main" val="1060270353"/>
                    </a:ext>
                  </a:extLst>
                </a:gridCol>
                <a:gridCol w="1499870">
                  <a:extLst>
                    <a:ext uri="{9D8B030D-6E8A-4147-A177-3AD203B41FA5}">
                      <a16:colId xmlns:a16="http://schemas.microsoft.com/office/drawing/2014/main" val="4159768626"/>
                    </a:ext>
                  </a:extLst>
                </a:gridCol>
                <a:gridCol w="1500505">
                  <a:extLst>
                    <a:ext uri="{9D8B030D-6E8A-4147-A177-3AD203B41FA5}">
                      <a16:colId xmlns:a16="http://schemas.microsoft.com/office/drawing/2014/main" val="22699854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a) - </a:t>
                      </a:r>
                      <a:r>
                        <a:rPr lang="en-US" sz="1200" dirty="0" err="1">
                          <a:effectLst/>
                        </a:rPr>
                        <a:t>đúng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b) - sai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c) - </a:t>
                      </a:r>
                      <a:r>
                        <a:rPr lang="en-US" sz="1200" dirty="0" err="1">
                          <a:effectLst/>
                        </a:rPr>
                        <a:t>đúng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d) - </a:t>
                      </a:r>
                      <a:r>
                        <a:rPr lang="en-US" sz="1200" dirty="0" err="1">
                          <a:effectLst/>
                        </a:rPr>
                        <a:t>sai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947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629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>
          <a:extLst>
            <a:ext uri="{FF2B5EF4-FFF2-40B4-BE49-F238E27FC236}">
              <a16:creationId xmlns:a16="http://schemas.microsoft.com/office/drawing/2014/main" id="{416F78AC-D078-7225-E101-06642C68D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BF396C24-7DE6-6746-0C18-81CCC2E8FF13}"/>
              </a:ext>
            </a:extLst>
          </p:cNvPr>
          <p:cNvSpPr txBox="1"/>
          <p:nvPr/>
        </p:nvSpPr>
        <p:spPr>
          <a:xfrm>
            <a:off x="743362" y="688824"/>
            <a:ext cx="4618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3C78D8"/>
                </a:solidFill>
                <a:effectLst/>
                <a:latin typeface="Sniglet" panose="020B0604020202020204" charset="0"/>
                <a:ea typeface="Sniglet" panose="020B0604020202020204" charset="0"/>
                <a:cs typeface="Sniglet" panose="020B0604020202020204" charset="0"/>
              </a:rPr>
              <a:t>Trắc</a:t>
            </a:r>
            <a:r>
              <a:rPr lang="en-US" sz="1800" b="0" i="0" dirty="0">
                <a:solidFill>
                  <a:srgbClr val="3C78D8"/>
                </a:solidFill>
                <a:effectLst/>
                <a:latin typeface="Sniglet" panose="020B0604020202020204" charset="0"/>
                <a:ea typeface="Sniglet" panose="020B0604020202020204" charset="0"/>
                <a:cs typeface="Sniglet" panose="020B0604020202020204" charset="0"/>
              </a:rPr>
              <a:t> </a:t>
            </a:r>
            <a:r>
              <a:rPr lang="en-US" sz="1800" b="0" i="0" dirty="0" err="1">
                <a:solidFill>
                  <a:srgbClr val="3C78D8"/>
                </a:solidFill>
                <a:effectLst/>
                <a:latin typeface="Sniglet" panose="020B0604020202020204" charset="0"/>
                <a:ea typeface="Sniglet" panose="020B0604020202020204" charset="0"/>
                <a:cs typeface="Sniglet" panose="020B0604020202020204" charset="0"/>
              </a:rPr>
              <a:t>Nghiệm</a:t>
            </a:r>
            <a:r>
              <a:rPr lang="en-US" sz="1800" b="0" i="0" dirty="0">
                <a:solidFill>
                  <a:srgbClr val="3C78D8"/>
                </a:solidFill>
                <a:effectLst/>
                <a:latin typeface="Sniglet" panose="020B0604020202020204" charset="0"/>
                <a:ea typeface="Sniglet" panose="020B0604020202020204" charset="0"/>
                <a:cs typeface="Sniglet" panose="020B0604020202020204" charset="0"/>
              </a:rPr>
              <a:t> </a:t>
            </a:r>
            <a:r>
              <a:rPr lang="en-US" sz="1800" b="0" i="0" dirty="0" err="1">
                <a:solidFill>
                  <a:srgbClr val="3C78D8"/>
                </a:solidFill>
                <a:effectLst/>
                <a:latin typeface="Sniglet" panose="020B0604020202020204" charset="0"/>
                <a:ea typeface="Sniglet" panose="020B0604020202020204" charset="0"/>
                <a:cs typeface="Sniglet" panose="020B0604020202020204" charset="0"/>
              </a:rPr>
              <a:t>Đúng</a:t>
            </a:r>
            <a:r>
              <a:rPr lang="en-US" sz="1800" b="0" i="0" dirty="0">
                <a:solidFill>
                  <a:srgbClr val="3C78D8"/>
                </a:solidFill>
                <a:effectLst/>
                <a:latin typeface="Sniglet" panose="020B0604020202020204" charset="0"/>
                <a:ea typeface="Sniglet" panose="020B0604020202020204" charset="0"/>
                <a:cs typeface="Sniglet" panose="020B0604020202020204" charset="0"/>
              </a:rPr>
              <a:t> Sai</a:t>
            </a:r>
            <a:endParaRPr lang="en-US" sz="1800" dirty="0"/>
          </a:p>
        </p:txBody>
      </p:sp>
      <p:sp>
        <p:nvSpPr>
          <p:cNvPr id="2" name="Google Shape;991;p47">
            <a:extLst>
              <a:ext uri="{FF2B5EF4-FFF2-40B4-BE49-F238E27FC236}">
                <a16:creationId xmlns:a16="http://schemas.microsoft.com/office/drawing/2014/main" id="{67A0E410-D91C-2E18-20CF-535324DE9014}"/>
              </a:ext>
            </a:extLst>
          </p:cNvPr>
          <p:cNvSpPr/>
          <p:nvPr/>
        </p:nvSpPr>
        <p:spPr>
          <a:xfrm>
            <a:off x="226655" y="201360"/>
            <a:ext cx="516707" cy="588292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F2708E-4310-BF92-2711-90A5BF6FE231}"/>
              </a:ext>
            </a:extLst>
          </p:cNvPr>
          <p:cNvSpPr txBox="1"/>
          <p:nvPr/>
        </p:nvSpPr>
        <p:spPr>
          <a:xfrm>
            <a:off x="743690" y="1237992"/>
            <a:ext cx="6114310" cy="2855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3:</a:t>
            </a:r>
            <a:r>
              <a:rPr lang="en-US" sz="2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Cho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dây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dẫn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giá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trị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. Hiệu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thế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đặt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giữa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đầu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mỗi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dây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dẫn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lần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lượt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U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U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Biết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= 2.R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U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= 2.U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. Khi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đưa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ra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câu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hỏi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so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sánh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cường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độ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chạy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qua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dây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dẫn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đó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-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trả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lời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: “Cường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độ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qua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lớn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qua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 2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lần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vì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U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lớn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U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2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lần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”. 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-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B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nói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rằng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: “Cường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độ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qua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lớn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qua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2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lần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vì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nhỏ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2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lần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”. 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Vậy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nào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đúng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?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nào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sai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?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a)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đúng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B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sai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b)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B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đúng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sai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c)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Cả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đều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đúng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cs typeface="Times New Roman" panose="02020603050405020304" pitchFamily="18" charset="0"/>
              </a:rPr>
              <a:t>d)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cs typeface="Times New Roman" panose="02020603050405020304" pitchFamily="18" charset="0"/>
              </a:rPr>
              <a:t>Cả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cs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cs typeface="Times New Roman" panose="02020603050405020304" pitchFamily="18" charset="0"/>
              </a:rPr>
              <a:t>đều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cs typeface="Times New Roman" panose="02020603050405020304" pitchFamily="18" charset="0"/>
              </a:rPr>
              <a:t>sai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rgbClr val="1F4D78"/>
              </a:solidFill>
              <a:effectLst/>
              <a:latin typeface="Dosis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52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>
          <a:extLst>
            <a:ext uri="{FF2B5EF4-FFF2-40B4-BE49-F238E27FC236}">
              <a16:creationId xmlns:a16="http://schemas.microsoft.com/office/drawing/2014/main" id="{AA0F3D95-8113-A265-8A6E-20440A42C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>
            <a:extLst>
              <a:ext uri="{FF2B5EF4-FFF2-40B4-BE49-F238E27FC236}">
                <a16:creationId xmlns:a16="http://schemas.microsoft.com/office/drawing/2014/main" id="{6EAAF1CF-88A0-38AA-E62F-B01947FBDB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dirty="0"/>
          </a:p>
        </p:txBody>
      </p:sp>
      <p:sp>
        <p:nvSpPr>
          <p:cNvPr id="589" name="Google Shape;589;p20">
            <a:extLst>
              <a:ext uri="{FF2B5EF4-FFF2-40B4-BE49-F238E27FC236}">
                <a16:creationId xmlns:a16="http://schemas.microsoft.com/office/drawing/2014/main" id="{BCA456D1-1635-17DE-E312-76D62E23FA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4D4D12B0-BAF0-9FBB-C63E-3BF29F6DB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10" y="426626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35B5051B-0BA4-B440-5E8E-10C9DEFE628C}"/>
              </a:ext>
            </a:extLst>
          </p:cNvPr>
          <p:cNvGrpSpPr/>
          <p:nvPr/>
        </p:nvGrpSpPr>
        <p:grpSpPr>
          <a:xfrm>
            <a:off x="747925" y="1432560"/>
            <a:ext cx="10614658" cy="866775"/>
            <a:chOff x="1043940" y="1539240"/>
            <a:chExt cx="10614658" cy="866775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1B0A0B9C-6934-0FAC-90AE-213BB9C7E87C}"/>
                </a:ext>
              </a:extLst>
            </p:cNvPr>
            <p:cNvSpPr txBox="1"/>
            <p:nvPr/>
          </p:nvSpPr>
          <p:spPr>
            <a:xfrm>
              <a:off x="1043940" y="2034895"/>
              <a:ext cx="509397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r>
                <a:rPr kumimoji="0" lang="en-US" altLang="en-US" sz="14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endParaRPr lang="en-US" dirty="0"/>
            </a:p>
          </p:txBody>
        </p:sp>
        <p:graphicFrame>
          <p:nvGraphicFramePr>
            <p:cNvPr id="5" name="Đối tượng 4">
              <a:extLst>
                <a:ext uri="{FF2B5EF4-FFF2-40B4-BE49-F238E27FC236}">
                  <a16:creationId xmlns:a16="http://schemas.microsoft.com/office/drawing/2014/main" id="{5F034AA8-B538-6077-D063-A4139146BB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8422633"/>
                </p:ext>
              </p:extLst>
            </p:nvPr>
          </p:nvGraphicFramePr>
          <p:xfrm>
            <a:off x="1866900" y="1553527"/>
            <a:ext cx="2286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228501" imgH="431613" progId="Equation.DSMT4">
                    <p:embed/>
                  </p:oleObj>
                </mc:Choice>
                <mc:Fallback>
                  <p:oleObj r:id="rId3" imgW="228501" imgH="431613" progId="Equation.DSMT4">
                    <p:embed/>
                    <p:pic>
                      <p:nvPicPr>
                        <p:cNvPr id="16" name="Đối tượng 15">
                          <a:extLst>
                            <a:ext uri="{FF2B5EF4-FFF2-40B4-BE49-F238E27FC236}">
                              <a16:creationId xmlns:a16="http://schemas.microsoft.com/office/drawing/2014/main" id="{73CD12DC-C871-1E43-C0D3-48AFCBE0BE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6900" y="1553527"/>
                          <a:ext cx="22860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Đối tượng 5">
              <a:extLst>
                <a:ext uri="{FF2B5EF4-FFF2-40B4-BE49-F238E27FC236}">
                  <a16:creationId xmlns:a16="http://schemas.microsoft.com/office/drawing/2014/main" id="{7E849ACB-EDEA-B5DE-A67F-6FA4CA2C0E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4595491"/>
                </p:ext>
              </p:extLst>
            </p:nvPr>
          </p:nvGraphicFramePr>
          <p:xfrm>
            <a:off x="1453514" y="1977390"/>
            <a:ext cx="2381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241195" imgH="431613" progId="Equation.DSMT4">
                    <p:embed/>
                  </p:oleObj>
                </mc:Choice>
                <mc:Fallback>
                  <p:oleObj r:id="rId5" imgW="241195" imgH="431613" progId="Equation.DSMT4">
                    <p:embed/>
                    <p:pic>
                      <p:nvPicPr>
                        <p:cNvPr id="17" name="Đối tượng 16">
                          <a:extLst>
                            <a:ext uri="{FF2B5EF4-FFF2-40B4-BE49-F238E27FC236}">
                              <a16:creationId xmlns:a16="http://schemas.microsoft.com/office/drawing/2014/main" id="{44B9F656-499C-C0AD-7D28-62DAFCDB09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3514" y="1977390"/>
                          <a:ext cx="23812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Đối tượng 6">
              <a:extLst>
                <a:ext uri="{FF2B5EF4-FFF2-40B4-BE49-F238E27FC236}">
                  <a16:creationId xmlns:a16="http://schemas.microsoft.com/office/drawing/2014/main" id="{46906A1D-D67C-1EC5-1DED-E315FF725A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1523656"/>
                </p:ext>
              </p:extLst>
            </p:nvPr>
          </p:nvGraphicFramePr>
          <p:xfrm>
            <a:off x="1805939" y="1977390"/>
            <a:ext cx="4095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06224" imgH="431613" progId="Equation.DSMT4">
                    <p:embed/>
                  </p:oleObj>
                </mc:Choice>
                <mc:Fallback>
                  <p:oleObj r:id="rId7" imgW="406224" imgH="431613" progId="Equation.DSMT4">
                    <p:embed/>
                    <p:pic>
                      <p:nvPicPr>
                        <p:cNvPr id="18" name="Đối tượng 17">
                          <a:extLst>
                            <a:ext uri="{FF2B5EF4-FFF2-40B4-BE49-F238E27FC236}">
                              <a16:creationId xmlns:a16="http://schemas.microsoft.com/office/drawing/2014/main" id="{B094FBBB-C0B0-E68A-352E-1E3A8C0B718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5939" y="1977390"/>
                          <a:ext cx="4095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Đối tượng 7">
              <a:extLst>
                <a:ext uri="{FF2B5EF4-FFF2-40B4-BE49-F238E27FC236}">
                  <a16:creationId xmlns:a16="http://schemas.microsoft.com/office/drawing/2014/main" id="{EC4E7756-C78A-9A98-36B3-C385FD9187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6164886"/>
                </p:ext>
              </p:extLst>
            </p:nvPr>
          </p:nvGraphicFramePr>
          <p:xfrm>
            <a:off x="2366961" y="1974470"/>
            <a:ext cx="2952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291973" imgH="431613" progId="Equation.DSMT4">
                    <p:embed/>
                  </p:oleObj>
                </mc:Choice>
                <mc:Fallback>
                  <p:oleObj r:id="rId9" imgW="291973" imgH="431613" progId="Equation.DSMT4">
                    <p:embed/>
                    <p:pic>
                      <p:nvPicPr>
                        <p:cNvPr id="19" name="Đối tượng 18">
                          <a:extLst>
                            <a:ext uri="{FF2B5EF4-FFF2-40B4-BE49-F238E27FC236}">
                              <a16:creationId xmlns:a16="http://schemas.microsoft.com/office/drawing/2014/main" id="{393B516F-5A5C-ABDC-5AF5-81F0B715871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6961" y="1974470"/>
                          <a:ext cx="2952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Đối tượng 8">
              <a:extLst>
                <a:ext uri="{FF2B5EF4-FFF2-40B4-BE49-F238E27FC236}">
                  <a16:creationId xmlns:a16="http://schemas.microsoft.com/office/drawing/2014/main" id="{EEA01CB0-4632-6DBA-545C-0B377F9DDA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6705256"/>
                </p:ext>
              </p:extLst>
            </p:nvPr>
          </p:nvGraphicFramePr>
          <p:xfrm>
            <a:off x="2766508" y="1952147"/>
            <a:ext cx="18097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77646" imgH="393359" progId="Equation.DSMT4">
                    <p:embed/>
                  </p:oleObj>
                </mc:Choice>
                <mc:Fallback>
                  <p:oleObj r:id="rId11" imgW="177646" imgH="393359" progId="Equation.DSMT4">
                    <p:embed/>
                    <p:pic>
                      <p:nvPicPr>
                        <p:cNvPr id="20" name="Đối tượng 19">
                          <a:extLst>
                            <a:ext uri="{FF2B5EF4-FFF2-40B4-BE49-F238E27FC236}">
                              <a16:creationId xmlns:a16="http://schemas.microsoft.com/office/drawing/2014/main" id="{B965BFB2-C954-9D97-D271-8B519E1ECF1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6508" y="1952147"/>
                          <a:ext cx="180975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658E9439-9CC1-0ECD-9799-D7AB1842F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940" y="153924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Ta có: I</a:t>
              </a:r>
              <a:r>
                <a:rPr kumimoji="0" lang="en-US" altLang="en-US" sz="1200" b="0" i="0" u="none" strike="noStrike" cap="none" normalizeH="0" baseline="-3000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188544C8-E932-3589-59BA-07EE5CA20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1599873"/>
              <a:ext cx="196399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 </a:t>
              </a:r>
              <a:r>
                <a:rPr kumimoji="0" lang="en-US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Với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U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2U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; 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2R</a:t>
              </a:r>
              <a:r>
                <a:rPr kumimoji="0" lang="en-US" altLang="en-US" sz="12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.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     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AAF49B7C-6942-3366-ECCE-D018F13A4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576" y="2200212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DB205440-3DA5-2389-50F1-3AFFE339C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0" y="2179258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5266E76D-738A-C6B2-ABB7-9D7428EF2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98" y="2179258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5" name="Bảng 14">
            <a:extLst>
              <a:ext uri="{FF2B5EF4-FFF2-40B4-BE49-F238E27FC236}">
                <a16:creationId xmlns:a16="http://schemas.microsoft.com/office/drawing/2014/main" id="{B20C58FF-127E-D959-3563-F74A707ED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046686"/>
              </p:ext>
            </p:extLst>
          </p:nvPr>
        </p:nvGraphicFramePr>
        <p:xfrm>
          <a:off x="747925" y="2669583"/>
          <a:ext cx="6629400" cy="1858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{0FA78245-F04A-4819-98CB-A0784EEE9882}</a:tableStyleId>
              </a:tblPr>
              <a:tblGrid>
                <a:gridCol w="1620520">
                  <a:extLst>
                    <a:ext uri="{9D8B030D-6E8A-4147-A177-3AD203B41FA5}">
                      <a16:colId xmlns:a16="http://schemas.microsoft.com/office/drawing/2014/main" val="2535123283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075383949"/>
                    </a:ext>
                  </a:extLst>
                </a:gridCol>
                <a:gridCol w="1689735">
                  <a:extLst>
                    <a:ext uri="{9D8B030D-6E8A-4147-A177-3AD203B41FA5}">
                      <a16:colId xmlns:a16="http://schemas.microsoft.com/office/drawing/2014/main" val="2426677783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298931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vi-VN" sz="1200">
                          <a:effectLst/>
                        </a:rPr>
                        <a:t>a) - sai </a:t>
                      </a:r>
                      <a:endParaRPr lang="en-US" sz="1100" b="1">
                        <a:solidFill>
                          <a:srgbClr val="1F4D7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vi-VN" sz="1200">
                          <a:effectLst/>
                        </a:rPr>
                        <a:t>b) - sai</a:t>
                      </a:r>
                      <a:endParaRPr lang="en-US" sz="1100" b="1">
                        <a:solidFill>
                          <a:srgbClr val="1F4D7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vi-VN" sz="1200">
                          <a:effectLst/>
                        </a:rPr>
                        <a:t>c)- sai</a:t>
                      </a:r>
                      <a:endParaRPr lang="en-US" sz="1100" b="1">
                        <a:solidFill>
                          <a:srgbClr val="1F4D7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vi-VN" sz="1200" dirty="0">
                          <a:effectLst/>
                        </a:rPr>
                        <a:t>d)- đúng</a:t>
                      </a:r>
                      <a:endParaRPr lang="en-US" sz="1100" b="1" dirty="0">
                        <a:solidFill>
                          <a:srgbClr val="1F4D7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870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358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>
          <a:extLst>
            <a:ext uri="{FF2B5EF4-FFF2-40B4-BE49-F238E27FC236}">
              <a16:creationId xmlns:a16="http://schemas.microsoft.com/office/drawing/2014/main" id="{4A204701-6373-5EA4-8E9B-7C4EEEF54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8">
            <a:extLst>
              <a:ext uri="{FF2B5EF4-FFF2-40B4-BE49-F238E27FC236}">
                <a16:creationId xmlns:a16="http://schemas.microsoft.com/office/drawing/2014/main" id="{78922728-07A2-413B-19C7-87B228A942FC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69342" y="2575328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dirty="0">
                <a:solidFill>
                  <a:srgbClr val="3C78D8"/>
                </a:solidFill>
                <a:effectLst/>
                <a:latin typeface="Sniglet" panose="020B0604020202020204" charset="0"/>
              </a:rPr>
              <a:t>PHIẾU HỌC TẬP </a:t>
            </a:r>
            <a:r>
              <a:rPr lang="en-US" sz="6000" dirty="0">
                <a:solidFill>
                  <a:srgbClr val="3C78D8"/>
                </a:solidFill>
                <a:latin typeface="Sniglet" panose="020B0604020202020204" charset="0"/>
              </a:rPr>
              <a:t>3</a:t>
            </a:r>
            <a:endParaRPr sz="6000" dirty="0">
              <a:solidFill>
                <a:srgbClr val="3C78D8"/>
              </a:solidFill>
              <a:latin typeface="Sniglet" panose="020B0604020202020204" charset="0"/>
            </a:endParaRPr>
          </a:p>
        </p:txBody>
      </p:sp>
      <p:sp>
        <p:nvSpPr>
          <p:cNvPr id="568" name="Google Shape;568;p18">
            <a:extLst>
              <a:ext uri="{FF2B5EF4-FFF2-40B4-BE49-F238E27FC236}">
                <a16:creationId xmlns:a16="http://schemas.microsoft.com/office/drawing/2014/main" id="{6A08FBBC-05E9-7D7F-6F64-052E7950239E}"/>
              </a:ext>
            </a:extLst>
          </p:cNvPr>
          <p:cNvSpPr/>
          <p:nvPr/>
        </p:nvSpPr>
        <p:spPr>
          <a:xfrm>
            <a:off x="4572753" y="647124"/>
            <a:ext cx="1323528" cy="13411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569" name="Google Shape;569;p18">
            <a:extLst>
              <a:ext uri="{FF2B5EF4-FFF2-40B4-BE49-F238E27FC236}">
                <a16:creationId xmlns:a16="http://schemas.microsoft.com/office/drawing/2014/main" id="{B20C609E-B409-8388-1175-BD4AABE1C5F2}"/>
              </a:ext>
            </a:extLst>
          </p:cNvPr>
          <p:cNvSpPr/>
          <p:nvPr/>
        </p:nvSpPr>
        <p:spPr>
          <a:xfrm rot="1473079">
            <a:off x="3369357" y="1316756"/>
            <a:ext cx="773816" cy="7537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570" name="Google Shape;570;p18">
            <a:extLst>
              <a:ext uri="{FF2B5EF4-FFF2-40B4-BE49-F238E27FC236}">
                <a16:creationId xmlns:a16="http://schemas.microsoft.com/office/drawing/2014/main" id="{D68E974A-9900-1DA6-275B-B9B1C62BCBF5}"/>
              </a:ext>
            </a:extLst>
          </p:cNvPr>
          <p:cNvSpPr/>
          <p:nvPr/>
        </p:nvSpPr>
        <p:spPr>
          <a:xfrm>
            <a:off x="4316768" y="5189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1" name="Google Shape;571;p18">
            <a:extLst>
              <a:ext uri="{FF2B5EF4-FFF2-40B4-BE49-F238E27FC236}">
                <a16:creationId xmlns:a16="http://schemas.microsoft.com/office/drawing/2014/main" id="{CEA5BC61-CF63-6377-2A46-462EC4EAF249}"/>
              </a:ext>
            </a:extLst>
          </p:cNvPr>
          <p:cNvSpPr/>
          <p:nvPr/>
        </p:nvSpPr>
        <p:spPr>
          <a:xfrm rot="2487273">
            <a:off x="4098884" y="2012731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2" name="Google Shape;572;p18">
            <a:extLst>
              <a:ext uri="{FF2B5EF4-FFF2-40B4-BE49-F238E27FC236}">
                <a16:creationId xmlns:a16="http://schemas.microsoft.com/office/drawing/2014/main" id="{C9388A95-9546-B58C-FECC-892D6C37D0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668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>
            <a:spLocks noGrp="1"/>
          </p:cNvSpPr>
          <p:nvPr>
            <p:ph type="ctrTitle"/>
          </p:nvPr>
        </p:nvSpPr>
        <p:spPr>
          <a:xfrm>
            <a:off x="434869" y="421019"/>
            <a:ext cx="813682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spcBef>
                <a:spcPts val="300"/>
              </a:spcBef>
              <a:buNone/>
            </a:pPr>
            <a:r>
              <a:rPr lang="vi-VN" sz="2000" b="0" i="0" dirty="0">
                <a:solidFill>
                  <a:srgbClr val="3C78D8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sz="2000" b="0" i="0" dirty="0">
                <a:solidFill>
                  <a:srgbClr val="3C78D8"/>
                </a:solidFill>
                <a:effectLst/>
                <a:latin typeface="Blender Book" panose="00000800000000000000" pitchFamily="2" charset="0"/>
              </a:rPr>
              <a:t>.</a:t>
            </a:r>
            <a:r>
              <a:rPr lang="vi-VN" sz="2000" b="0" i="0" dirty="0">
                <a:solidFill>
                  <a:srgbClr val="3C78D8"/>
                </a:solidFill>
                <a:effectLst/>
                <a:latin typeface="Times New Roman" panose="02020603050405020304" pitchFamily="18" charset="0"/>
              </a:rPr>
              <a:t> Điện trở đặc trưng cho tính chất nào của vật dẫn. </a:t>
            </a:r>
            <a:br>
              <a:rPr lang="en-US" sz="2000" b="0" i="0" dirty="0">
                <a:solidFill>
                  <a:srgbClr val="3C78D8"/>
                </a:solidFill>
                <a:effectLst/>
                <a:latin typeface="Blender Book" panose="00000800000000000000" pitchFamily="2" charset="0"/>
              </a:rPr>
            </a:br>
            <a:r>
              <a:rPr lang="vi-VN" sz="2000" b="0" i="0" dirty="0">
                <a:solidFill>
                  <a:srgbClr val="3C78D8"/>
                </a:solidFill>
                <a:effectLst/>
                <a:latin typeface="Times New Roman" panose="02020603050405020304" pitchFamily="18" charset="0"/>
              </a:rPr>
              <a:t>Đơn vị của điện trở là gì?</a:t>
            </a:r>
            <a:endParaRPr lang="en-US" sz="2000" dirty="0">
              <a:solidFill>
                <a:srgbClr val="3C78D8"/>
              </a:solidFill>
              <a:latin typeface="Blender Book" panose="00000800000000000000" pitchFamily="2" charset="0"/>
            </a:endParaRPr>
          </a:p>
        </p:txBody>
      </p:sp>
      <p:sp>
        <p:nvSpPr>
          <p:cNvPr id="548" name="Google Shape;548;p15"/>
          <p:cNvSpPr txBox="1">
            <a:spLocks noGrp="1"/>
          </p:cNvSpPr>
          <p:nvPr>
            <p:ph type="subTitle" idx="1"/>
          </p:nvPr>
        </p:nvSpPr>
        <p:spPr>
          <a:xfrm>
            <a:off x="434869" y="2035296"/>
            <a:ext cx="613108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Điện trở là đại lượng đặc trưng cho mức độ cản trở dòng điện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của vật dẫn. Đơn vị của điện trở là Ôm, kí hiệu là 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Google Shape;568;p18">
            <a:extLst>
              <a:ext uri="{FF2B5EF4-FFF2-40B4-BE49-F238E27FC236}">
                <a16:creationId xmlns:a16="http://schemas.microsoft.com/office/drawing/2014/main" id="{A7331C06-B9D1-BCEE-1E4D-EBF85131117B}"/>
              </a:ext>
            </a:extLst>
          </p:cNvPr>
          <p:cNvSpPr/>
          <p:nvPr/>
        </p:nvSpPr>
        <p:spPr>
          <a:xfrm>
            <a:off x="6783100" y="270714"/>
            <a:ext cx="1341245" cy="146040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6" name="Google Shape;570;p18">
            <a:extLst>
              <a:ext uri="{FF2B5EF4-FFF2-40B4-BE49-F238E27FC236}">
                <a16:creationId xmlns:a16="http://schemas.microsoft.com/office/drawing/2014/main" id="{32911877-90E0-11B9-8C51-4F08D735C255}"/>
              </a:ext>
            </a:extLst>
          </p:cNvPr>
          <p:cNvSpPr/>
          <p:nvPr/>
        </p:nvSpPr>
        <p:spPr>
          <a:xfrm>
            <a:off x="912373" y="25641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" name="Google Shape;571;p18">
            <a:extLst>
              <a:ext uri="{FF2B5EF4-FFF2-40B4-BE49-F238E27FC236}">
                <a16:creationId xmlns:a16="http://schemas.microsoft.com/office/drawing/2014/main" id="{07936E2C-AFBF-EF84-6BAA-D5401E4D8A00}"/>
              </a:ext>
            </a:extLst>
          </p:cNvPr>
          <p:cNvSpPr/>
          <p:nvPr/>
        </p:nvSpPr>
        <p:spPr>
          <a:xfrm rot="2487273">
            <a:off x="7333196" y="3388488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" name="Google Shape;571;p18">
            <a:extLst>
              <a:ext uri="{FF2B5EF4-FFF2-40B4-BE49-F238E27FC236}">
                <a16:creationId xmlns:a16="http://schemas.microsoft.com/office/drawing/2014/main" id="{648AC6A5-0755-0803-13A3-EBAD1D6C4196}"/>
              </a:ext>
            </a:extLst>
          </p:cNvPr>
          <p:cNvSpPr/>
          <p:nvPr/>
        </p:nvSpPr>
        <p:spPr>
          <a:xfrm rot="2487273">
            <a:off x="4619343" y="1480393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Google Shape;570;p18">
            <a:extLst>
              <a:ext uri="{FF2B5EF4-FFF2-40B4-BE49-F238E27FC236}">
                <a16:creationId xmlns:a16="http://schemas.microsoft.com/office/drawing/2014/main" id="{47B95ECB-7D8D-7FA3-FE16-916D30415FF7}"/>
              </a:ext>
            </a:extLst>
          </p:cNvPr>
          <p:cNvSpPr/>
          <p:nvPr/>
        </p:nvSpPr>
        <p:spPr>
          <a:xfrm rot="2029854">
            <a:off x="510638" y="3277542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>
          <a:extLst>
            <a:ext uri="{FF2B5EF4-FFF2-40B4-BE49-F238E27FC236}">
              <a16:creationId xmlns:a16="http://schemas.microsoft.com/office/drawing/2014/main" id="{97F73B21-6E4E-76A6-9118-085876019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>
            <a:extLst>
              <a:ext uri="{FF2B5EF4-FFF2-40B4-BE49-F238E27FC236}">
                <a16:creationId xmlns:a16="http://schemas.microsoft.com/office/drawing/2014/main" id="{7E4F343C-10FA-258F-608C-63E2655411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luận</a:t>
            </a:r>
            <a:endParaRPr dirty="0"/>
          </a:p>
        </p:txBody>
      </p:sp>
      <p:sp>
        <p:nvSpPr>
          <p:cNvPr id="589" name="Google Shape;589;p20">
            <a:extLst>
              <a:ext uri="{FF2B5EF4-FFF2-40B4-BE49-F238E27FC236}">
                <a16:creationId xmlns:a16="http://schemas.microsoft.com/office/drawing/2014/main" id="{9FCC2717-4551-581C-FF7D-B3227B12A82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grpSp>
        <p:nvGrpSpPr>
          <p:cNvPr id="12" name="Google Shape;1226;p49">
            <a:extLst>
              <a:ext uri="{FF2B5EF4-FFF2-40B4-BE49-F238E27FC236}">
                <a16:creationId xmlns:a16="http://schemas.microsoft.com/office/drawing/2014/main" id="{E677702C-DE6B-D134-A857-5CD1D5F490D6}"/>
              </a:ext>
            </a:extLst>
          </p:cNvPr>
          <p:cNvGrpSpPr/>
          <p:nvPr/>
        </p:nvGrpSpPr>
        <p:grpSpPr>
          <a:xfrm>
            <a:off x="134616" y="162270"/>
            <a:ext cx="460705" cy="491455"/>
            <a:chOff x="6506504" y="937343"/>
            <a:chExt cx="744273" cy="793950"/>
          </a:xfrm>
        </p:grpSpPr>
        <p:sp>
          <p:nvSpPr>
            <p:cNvPr id="13" name="Google Shape;1227;p49">
              <a:extLst>
                <a:ext uri="{FF2B5EF4-FFF2-40B4-BE49-F238E27FC236}">
                  <a16:creationId xmlns:a16="http://schemas.microsoft.com/office/drawing/2014/main" id="{93318E67-2BC2-55CF-D0E1-60F6F144518B}"/>
                </a:ext>
              </a:extLst>
            </p:cNvPr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28;p49">
              <a:extLst>
                <a:ext uri="{FF2B5EF4-FFF2-40B4-BE49-F238E27FC236}">
                  <a16:creationId xmlns:a16="http://schemas.microsoft.com/office/drawing/2014/main" id="{39545022-7840-A0BA-7B60-E0DC352BFFB5}"/>
                </a:ext>
              </a:extLst>
            </p:cNvPr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29;p49">
              <a:extLst>
                <a:ext uri="{FF2B5EF4-FFF2-40B4-BE49-F238E27FC236}">
                  <a16:creationId xmlns:a16="http://schemas.microsoft.com/office/drawing/2014/main" id="{76282FF3-1519-AB19-36F9-9C9D081E8FEE}"/>
                </a:ext>
              </a:extLst>
            </p:cNvPr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" name="Google Shape;1230;p49">
              <a:extLst>
                <a:ext uri="{FF2B5EF4-FFF2-40B4-BE49-F238E27FC236}">
                  <a16:creationId xmlns:a16="http://schemas.microsoft.com/office/drawing/2014/main" id="{DE709DE4-A694-D689-FEEB-366C7D12E6C8}"/>
                </a:ext>
              </a:extLst>
            </p:cNvPr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7" name="Google Shape;1231;p49">
                <a:extLst>
                  <a:ext uri="{FF2B5EF4-FFF2-40B4-BE49-F238E27FC236}">
                    <a16:creationId xmlns:a16="http://schemas.microsoft.com/office/drawing/2014/main" id="{F7A12958-FA1F-08A8-E9DC-5FC71305DC39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32;p49">
                <a:extLst>
                  <a:ext uri="{FF2B5EF4-FFF2-40B4-BE49-F238E27FC236}">
                    <a16:creationId xmlns:a16="http://schemas.microsoft.com/office/drawing/2014/main" id="{7848740E-D370-D436-B1A0-9250D98B39D5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233;p49">
                <a:extLst>
                  <a:ext uri="{FF2B5EF4-FFF2-40B4-BE49-F238E27FC236}">
                    <a16:creationId xmlns:a16="http://schemas.microsoft.com/office/drawing/2014/main" id="{5E12A4C8-78C4-6007-DEE4-CD727BBE2BF4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234;p49">
                <a:extLst>
                  <a:ext uri="{FF2B5EF4-FFF2-40B4-BE49-F238E27FC236}">
                    <a16:creationId xmlns:a16="http://schemas.microsoft.com/office/drawing/2014/main" id="{494C74BD-D2E3-57AC-82D8-63E9AB33EA3C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235;p49">
                <a:extLst>
                  <a:ext uri="{FF2B5EF4-FFF2-40B4-BE49-F238E27FC236}">
                    <a16:creationId xmlns:a16="http://schemas.microsoft.com/office/drawing/2014/main" id="{F50E9F5F-B0DE-DAF2-1255-09434063AC82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236;p49">
                <a:extLst>
                  <a:ext uri="{FF2B5EF4-FFF2-40B4-BE49-F238E27FC236}">
                    <a16:creationId xmlns:a16="http://schemas.microsoft.com/office/drawing/2014/main" id="{2A1003BF-EEEA-BCB5-C50E-DB290B2FFBC9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237;p49">
                <a:extLst>
                  <a:ext uri="{FF2B5EF4-FFF2-40B4-BE49-F238E27FC236}">
                    <a16:creationId xmlns:a16="http://schemas.microsoft.com/office/drawing/2014/main" id="{5BDFEB24-2A3D-33B0-E4A7-C82CA3D314A5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238;p49">
                <a:extLst>
                  <a:ext uri="{FF2B5EF4-FFF2-40B4-BE49-F238E27FC236}">
                    <a16:creationId xmlns:a16="http://schemas.microsoft.com/office/drawing/2014/main" id="{8728A6E6-E72D-3309-630A-F8CD7E68A38D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239;p49">
                <a:extLst>
                  <a:ext uri="{FF2B5EF4-FFF2-40B4-BE49-F238E27FC236}">
                    <a16:creationId xmlns:a16="http://schemas.microsoft.com/office/drawing/2014/main" id="{0AF3B59B-768A-D4C5-B28A-7D97E571CC58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240;p49">
                <a:extLst>
                  <a:ext uri="{FF2B5EF4-FFF2-40B4-BE49-F238E27FC236}">
                    <a16:creationId xmlns:a16="http://schemas.microsoft.com/office/drawing/2014/main" id="{936E3523-ED14-FDBE-5078-53B6884590CA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E4FA9D1-156E-79C2-1902-641404819A9E}"/>
              </a:ext>
            </a:extLst>
          </p:cNvPr>
          <p:cNvSpPr txBox="1"/>
          <p:nvPr/>
        </p:nvSpPr>
        <p:spPr>
          <a:xfrm>
            <a:off x="747925" y="1229827"/>
            <a:ext cx="62179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1: </a:t>
            </a: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Cho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đoạn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mạch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như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23.3.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Biết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giá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trị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: 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 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= 1Ω;</a:t>
            </a: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 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= 20Ω; 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3 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= 5Ω;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4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5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=10Ω 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Hãy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tính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đoạn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mạch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AB.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0AB2A59-1C72-2E42-FFDC-B4E494184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625" y="2651829"/>
            <a:ext cx="2571429" cy="110476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085CD6F-7A8C-5728-FF8D-3E74DC35C8B7}"/>
              </a:ext>
            </a:extLst>
          </p:cNvPr>
          <p:cNvSpPr txBox="1"/>
          <p:nvPr/>
        </p:nvSpPr>
        <p:spPr>
          <a:xfrm>
            <a:off x="2964180" y="3762820"/>
            <a:ext cx="4617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23.3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22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>
          <a:extLst>
            <a:ext uri="{FF2B5EF4-FFF2-40B4-BE49-F238E27FC236}">
              <a16:creationId xmlns:a16="http://schemas.microsoft.com/office/drawing/2014/main" id="{BA730E80-A969-2E94-E4BB-7DF061256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>
            <a:extLst>
              <a:ext uri="{FF2B5EF4-FFF2-40B4-BE49-F238E27FC236}">
                <a16:creationId xmlns:a16="http://schemas.microsoft.com/office/drawing/2014/main" id="{BD07BFAD-55D7-662E-43EB-4102CF1E89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dirty="0"/>
          </a:p>
        </p:txBody>
      </p:sp>
      <p:sp>
        <p:nvSpPr>
          <p:cNvPr id="589" name="Google Shape;589;p20">
            <a:extLst>
              <a:ext uri="{FF2B5EF4-FFF2-40B4-BE49-F238E27FC236}">
                <a16:creationId xmlns:a16="http://schemas.microsoft.com/office/drawing/2014/main" id="{BB7BA966-0279-5609-957B-F7FB8A81D8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F8423D42-B261-4DBA-8751-5A5B31A41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10" y="426626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82C680BC-DEF9-421C-40BC-892D15ABC679}"/>
              </a:ext>
            </a:extLst>
          </p:cNvPr>
          <p:cNvGrpSpPr/>
          <p:nvPr/>
        </p:nvGrpSpPr>
        <p:grpSpPr>
          <a:xfrm>
            <a:off x="747925" y="1311697"/>
            <a:ext cx="10273665" cy="1911567"/>
            <a:chOff x="556260" y="1525057"/>
            <a:chExt cx="10273665" cy="1911567"/>
          </a:xfrm>
        </p:grpSpPr>
        <p:graphicFrame>
          <p:nvGraphicFramePr>
            <p:cNvPr id="4" name="Đối tượng 3">
              <a:extLst>
                <a:ext uri="{FF2B5EF4-FFF2-40B4-BE49-F238E27FC236}">
                  <a16:creationId xmlns:a16="http://schemas.microsoft.com/office/drawing/2014/main" id="{245DC3B7-4B19-2D9B-5FB1-577DF9024D0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484080"/>
                </p:ext>
              </p:extLst>
            </p:nvPr>
          </p:nvGraphicFramePr>
          <p:xfrm>
            <a:off x="1043940" y="1761597"/>
            <a:ext cx="5048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508000" imgH="431800" progId="Equation.DSMT4">
                    <p:embed/>
                  </p:oleObj>
                </mc:Choice>
                <mc:Fallback>
                  <p:oleObj r:id="rId3" imgW="508000" imgH="431800" progId="Equation.DSMT4">
                    <p:embed/>
                    <p:pic>
                      <p:nvPicPr>
                        <p:cNvPr id="34" name="Đối tượng 33">
                          <a:extLst>
                            <a:ext uri="{FF2B5EF4-FFF2-40B4-BE49-F238E27FC236}">
                              <a16:creationId xmlns:a16="http://schemas.microsoft.com/office/drawing/2014/main" id="{1E87B423-CA2C-9A59-8DA3-D696C6629D8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940" y="1761597"/>
                          <a:ext cx="50482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Đối tượng 4">
              <a:extLst>
                <a:ext uri="{FF2B5EF4-FFF2-40B4-BE49-F238E27FC236}">
                  <a16:creationId xmlns:a16="http://schemas.microsoft.com/office/drawing/2014/main" id="{E040C256-A473-B554-2314-F3158ACDA64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6793184"/>
                </p:ext>
              </p:extLst>
            </p:nvPr>
          </p:nvGraphicFramePr>
          <p:xfrm>
            <a:off x="1707832" y="1751808"/>
            <a:ext cx="42862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431613" imgH="393529" progId="Equation.DSMT4">
                    <p:embed/>
                  </p:oleObj>
                </mc:Choice>
                <mc:Fallback>
                  <p:oleObj r:id="rId5" imgW="431613" imgH="393529" progId="Equation.DSMT4">
                    <p:embed/>
                    <p:pic>
                      <p:nvPicPr>
                        <p:cNvPr id="35" name="Đối tượng 34">
                          <a:extLst>
                            <a:ext uri="{FF2B5EF4-FFF2-40B4-BE49-F238E27FC236}">
                              <a16:creationId xmlns:a16="http://schemas.microsoft.com/office/drawing/2014/main" id="{26EDD198-BAF8-9832-7DD3-E252065C8C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7832" y="1751808"/>
                          <a:ext cx="428625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Đối tượng 5">
              <a:extLst>
                <a:ext uri="{FF2B5EF4-FFF2-40B4-BE49-F238E27FC236}">
                  <a16:creationId xmlns:a16="http://schemas.microsoft.com/office/drawing/2014/main" id="{00C6632E-2098-E654-05C4-863C42A761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9566910"/>
                </p:ext>
              </p:extLst>
            </p:nvPr>
          </p:nvGraphicFramePr>
          <p:xfrm>
            <a:off x="1087636" y="2707917"/>
            <a:ext cx="6381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634725" imgH="431613" progId="Equation.DSMT4">
                    <p:embed/>
                  </p:oleObj>
                </mc:Choice>
                <mc:Fallback>
                  <p:oleObj r:id="rId7" imgW="634725" imgH="431613" progId="Equation.DSMT4">
                    <p:embed/>
                    <p:pic>
                      <p:nvPicPr>
                        <p:cNvPr id="36" name="Đối tượng 35">
                          <a:extLst>
                            <a:ext uri="{FF2B5EF4-FFF2-40B4-BE49-F238E27FC236}">
                              <a16:creationId xmlns:a16="http://schemas.microsoft.com/office/drawing/2014/main" id="{41B4A08A-B29E-638F-9914-01D63EA20E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7636" y="2707917"/>
                          <a:ext cx="6381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Đối tượng 6">
              <a:extLst>
                <a:ext uri="{FF2B5EF4-FFF2-40B4-BE49-F238E27FC236}">
                  <a16:creationId xmlns:a16="http://schemas.microsoft.com/office/drawing/2014/main" id="{7B01A0C4-5C1C-357D-8133-A90E90F60D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1208139"/>
                </p:ext>
              </p:extLst>
            </p:nvPr>
          </p:nvGraphicFramePr>
          <p:xfrm>
            <a:off x="1922144" y="2713232"/>
            <a:ext cx="42862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431613" imgH="393529" progId="Equation.DSMT4">
                    <p:embed/>
                  </p:oleObj>
                </mc:Choice>
                <mc:Fallback>
                  <p:oleObj r:id="rId9" imgW="431613" imgH="393529" progId="Equation.DSMT4">
                    <p:embed/>
                    <p:pic>
                      <p:nvPicPr>
                        <p:cNvPr id="37" name="Đối tượng 36">
                          <a:extLst>
                            <a:ext uri="{FF2B5EF4-FFF2-40B4-BE49-F238E27FC236}">
                              <a16:creationId xmlns:a16="http://schemas.microsoft.com/office/drawing/2014/main" id="{C6DD45D4-AA98-7A2F-E755-F5DC185097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2144" y="2713232"/>
                          <a:ext cx="428625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8A43D595-8BAE-0CD5-B1AA-CA3F7A42A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" y="1525057"/>
              <a:ext cx="3345788" cy="56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Cách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mắc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điện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trở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: [R</a:t>
              </a:r>
              <a:r>
                <a:rPr kumimoji="0" lang="en-US" altLang="en-US" sz="13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nt(R</a:t>
              </a:r>
              <a:r>
                <a:rPr kumimoji="0" lang="en-US" altLang="en-US" sz="13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//R</a:t>
              </a:r>
              <a:r>
                <a:rPr kumimoji="0" lang="en-US" altLang="en-US" sz="13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)]//(R</a:t>
              </a:r>
              <a:r>
                <a:rPr kumimoji="0" lang="en-US" altLang="en-US" sz="13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4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ntR</a:t>
              </a:r>
              <a:r>
                <a:rPr kumimoji="0" lang="en-US" altLang="en-US" sz="13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5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)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kumimoji="0" lang="en-US" altLang="en-US" sz="13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23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23">
              <a:extLst>
                <a:ext uri="{FF2B5EF4-FFF2-40B4-BE49-F238E27FC236}">
                  <a16:creationId xmlns:a16="http://schemas.microsoft.com/office/drawing/2014/main" id="{645FDA87-9885-B92E-ED40-8B4DE3910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320" y="1968289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1FF64DC8-8603-D82B-D2C5-C59C0EF7C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" y="2169922"/>
              <a:ext cx="2339102" cy="56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kumimoji="0" lang="en-US" altLang="en-US" sz="13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123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R</a:t>
              </a:r>
              <a:r>
                <a:rPr kumimoji="0" lang="en-US" altLang="en-US" sz="13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+ R</a:t>
              </a:r>
              <a:r>
                <a:rPr kumimoji="0" lang="en-US" altLang="en-US" sz="13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23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1 + 4 = 5Ω.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kumimoji="0" lang="en-US" altLang="en-US" sz="13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45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R</a:t>
              </a:r>
              <a:r>
                <a:rPr kumimoji="0" lang="en-US" altLang="en-US" sz="13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4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+ R</a:t>
              </a:r>
              <a:r>
                <a:rPr kumimoji="0" lang="en-US" altLang="en-US" sz="1300" b="0" i="0" u="none" strike="noStrike" cap="none" normalizeH="0" baseline="-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5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=10 +10 = 20Ω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C2E9FFFA-8158-5E7E-637B-BA123A55D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25" y="2908495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=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788C983B-D9A4-CE0F-AC83-1FE58B380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" y="3144236"/>
              <a:ext cx="4083169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Vậy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điện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trở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tương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đương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của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đoạn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mạch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AB </a:t>
              </a:r>
              <a:r>
                <a:rPr kumimoji="0" lang="en-US" alt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là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4Ω.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30FC77D5-EB79-1D3D-DF4D-1A0716DE1547}"/>
                </a:ext>
              </a:extLst>
            </p:cNvPr>
            <p:cNvSpPr txBox="1"/>
            <p:nvPr/>
          </p:nvSpPr>
          <p:spPr>
            <a:xfrm>
              <a:off x="2036445" y="1789451"/>
              <a:ext cx="461772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4Ω. 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376F3FF1-B584-BBCB-87A8-EBD1EB8E8CD0}"/>
                </a:ext>
              </a:extLst>
            </p:cNvPr>
            <p:cNvSpPr txBox="1"/>
            <p:nvPr/>
          </p:nvSpPr>
          <p:spPr>
            <a:xfrm>
              <a:off x="556260" y="2754607"/>
              <a:ext cx="461772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kumimoji="0" lang="en-US" altLang="en-US" sz="1400" b="0" i="0" u="none" strike="noStrike" cap="none" normalizeH="0" baseline="-3000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AB</a:t>
              </a: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7999461B-33C4-4151-D7D8-86670A2F6379}"/>
                </a:ext>
              </a:extLst>
            </p:cNvPr>
            <p:cNvSpPr txBox="1"/>
            <p:nvPr/>
          </p:nvSpPr>
          <p:spPr>
            <a:xfrm>
              <a:off x="2229154" y="2739309"/>
              <a:ext cx="461772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4Ω.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2050BF2-A5F1-5761-7CA5-CDACF68A44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2185" y="2651829"/>
            <a:ext cx="2571429" cy="1104762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C7B96EB-0833-F058-2960-D8CDDB6A08F7}"/>
              </a:ext>
            </a:extLst>
          </p:cNvPr>
          <p:cNvSpPr txBox="1"/>
          <p:nvPr/>
        </p:nvSpPr>
        <p:spPr>
          <a:xfrm>
            <a:off x="5539740" y="3762820"/>
            <a:ext cx="4617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23.3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90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>
          <a:extLst>
            <a:ext uri="{FF2B5EF4-FFF2-40B4-BE49-F238E27FC236}">
              <a16:creationId xmlns:a16="http://schemas.microsoft.com/office/drawing/2014/main" id="{0303E28C-492B-B823-BB7C-B2711E63E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85;p20">
            <a:extLst>
              <a:ext uri="{FF2B5EF4-FFF2-40B4-BE49-F238E27FC236}">
                <a16:creationId xmlns:a16="http://schemas.microsoft.com/office/drawing/2014/main" id="{7DA551BA-7953-FEF4-EA76-9CF1D25D73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luận</a:t>
            </a:r>
            <a:endParaRPr dirty="0"/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39AB669D-B624-B0A6-C5F4-2FCCC8B9F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" y="1381336"/>
            <a:ext cx="545373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Bài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2: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Cho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mạch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như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Hình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23.4. Các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giá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trị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trở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: 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2Ω, 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= 3Ω, 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3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= 4Ω, 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4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= 6Ω.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Hiệu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thế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giữa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hai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đầu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đoạn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mạch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U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AB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= 18V.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osis" pitchFamily="2" charset="0"/>
            </a:endParaRPr>
          </a:p>
        </p:txBody>
      </p:sp>
      <p:pic>
        <p:nvPicPr>
          <p:cNvPr id="6171" name="Picture 27" descr="Cho mạch điện như Hình 23.4. Các giá trị điện trở R1 = 2Ω">
            <a:extLst>
              <a:ext uri="{FF2B5EF4-FFF2-40B4-BE49-F238E27FC236}">
                <a16:creationId xmlns:a16="http://schemas.microsoft.com/office/drawing/2014/main" id="{9B45157F-707E-49CC-93A3-A258E11B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62" y="2359518"/>
            <a:ext cx="26765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29">
            <a:extLst>
              <a:ext uri="{FF2B5EF4-FFF2-40B4-BE49-F238E27FC236}">
                <a16:creationId xmlns:a16="http://schemas.microsoft.com/office/drawing/2014/main" id="{B01AEB60-0EDF-A83E-E46A-0BD8EDA50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228" y="326969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23.4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6CF79993-2E3B-38E1-BAC8-9C42CC931B5D}"/>
              </a:ext>
            </a:extLst>
          </p:cNvPr>
          <p:cNvSpPr txBox="1"/>
          <p:nvPr/>
        </p:nvSpPr>
        <p:spPr>
          <a:xfrm>
            <a:off x="666595" y="3624105"/>
            <a:ext cx="6221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a)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Tính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đoạn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mạch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AB.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b)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Tìm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cường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độ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chạy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qua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hiệu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thế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mỗi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Dosis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68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>
          <a:extLst>
            <a:ext uri="{FF2B5EF4-FFF2-40B4-BE49-F238E27FC236}">
              <a16:creationId xmlns:a16="http://schemas.microsoft.com/office/drawing/2014/main" id="{F0EE7AC1-B7A0-1388-2573-8B3699341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9">
            <a:extLst>
              <a:ext uri="{FF2B5EF4-FFF2-40B4-BE49-F238E27FC236}">
                <a16:creationId xmlns:a16="http://schemas.microsoft.com/office/drawing/2014/main" id="{89D1A24F-5439-5E5F-14A3-76E4BA36B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10" y="4367902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  <p:sp>
        <p:nvSpPr>
          <p:cNvPr id="620" name="Google Shape;585;p20">
            <a:extLst>
              <a:ext uri="{FF2B5EF4-FFF2-40B4-BE49-F238E27FC236}">
                <a16:creationId xmlns:a16="http://schemas.microsoft.com/office/drawing/2014/main" id="{01EF4AAE-984E-A740-CB87-6D836E86D4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2" name="Hộp Văn bản 621">
                <a:extLst>
                  <a:ext uri="{FF2B5EF4-FFF2-40B4-BE49-F238E27FC236}">
                    <a16:creationId xmlns:a16="http://schemas.microsoft.com/office/drawing/2014/main" id="{56E7D75C-0DA8-A55F-4839-03F7DD38A9C6}"/>
                  </a:ext>
                </a:extLst>
              </p:cNvPr>
              <p:cNvSpPr txBox="1"/>
              <p:nvPr/>
            </p:nvSpPr>
            <p:spPr>
              <a:xfrm>
                <a:off x="746741" y="1119578"/>
                <a:ext cx="4617720" cy="798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200"/>
                  </a:spcBef>
                  <a:buNone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a)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mạch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AB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có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điện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trở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[R</a:t>
                </a:r>
                <a:r>
                  <a:rPr lang="en-US" sz="12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//R</a:t>
                </a:r>
                <a:r>
                  <a:rPr lang="en-US" sz="12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]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nt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[R</a:t>
                </a:r>
                <a:r>
                  <a:rPr lang="en-US" sz="12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3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//R</a:t>
                </a:r>
                <a:r>
                  <a:rPr lang="en-US" sz="12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4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].</a:t>
                </a:r>
                <a:endParaRPr lang="en-US" sz="1200" dirty="0">
                  <a:effectLst/>
                  <a:latin typeface="Dosis" pitchFamily="2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200"/>
                  </a:spcBef>
                  <a:buNone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R</a:t>
                </a:r>
                <a:r>
                  <a:rPr lang="en-US" sz="12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AB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2.3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2+3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4.6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4+6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3,6Ω</a:t>
                </a:r>
                <a:endParaRPr lang="en-US" sz="1200" dirty="0">
                  <a:effectLst/>
                  <a:latin typeface="Dosis" pitchFamily="2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200"/>
                  </a:spcBef>
                  <a:buNone/>
                </a:pPr>
                <a:endParaRPr lang="en-US" sz="1200" dirty="0">
                  <a:effectLst/>
                  <a:latin typeface="Dosis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2" name="Hộp Văn bản 621">
                <a:extLst>
                  <a:ext uri="{FF2B5EF4-FFF2-40B4-BE49-F238E27FC236}">
                    <a16:creationId xmlns:a16="http://schemas.microsoft.com/office/drawing/2014/main" id="{56E7D75C-0DA8-A55F-4839-03F7DD38A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41" y="1119578"/>
                <a:ext cx="4617720" cy="798039"/>
              </a:xfrm>
              <a:prstGeom prst="rect">
                <a:avLst/>
              </a:prstGeom>
              <a:blipFill>
                <a:blip r:embed="rId3"/>
                <a:stretch>
                  <a:fillRect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3" name="Picture 27" descr="Cho mạch điện như Hình 23.4. Các giá trị điện trở R1 = 2Ω">
            <a:extLst>
              <a:ext uri="{FF2B5EF4-FFF2-40B4-BE49-F238E27FC236}">
                <a16:creationId xmlns:a16="http://schemas.microsoft.com/office/drawing/2014/main" id="{CAAA0338-789E-A52F-2090-06F18EB1F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22" y="2187659"/>
            <a:ext cx="26765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" name="Rectangle 29">
            <a:extLst>
              <a:ext uri="{FF2B5EF4-FFF2-40B4-BE49-F238E27FC236}">
                <a16:creationId xmlns:a16="http://schemas.microsoft.com/office/drawing/2014/main" id="{CE334DA3-244D-4745-248B-A03397005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461" y="326732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23.4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07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>
          <a:extLst>
            <a:ext uri="{FF2B5EF4-FFF2-40B4-BE49-F238E27FC236}">
              <a16:creationId xmlns:a16="http://schemas.microsoft.com/office/drawing/2014/main" id="{B2B3726F-7587-BD4E-F761-34A42BC38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9">
            <a:extLst>
              <a:ext uri="{FF2B5EF4-FFF2-40B4-BE49-F238E27FC236}">
                <a16:creationId xmlns:a16="http://schemas.microsoft.com/office/drawing/2014/main" id="{1648B055-92EC-1F45-E261-ECFFB61FA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10" y="4367902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  <p:sp>
        <p:nvSpPr>
          <p:cNvPr id="620" name="Google Shape;585;p20">
            <a:extLst>
              <a:ext uri="{FF2B5EF4-FFF2-40B4-BE49-F238E27FC236}">
                <a16:creationId xmlns:a16="http://schemas.microsoft.com/office/drawing/2014/main" id="{1901BC06-0361-9CD2-8A0F-F30CB69341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2" name="Hộp Văn bản 621">
                <a:extLst>
                  <a:ext uri="{FF2B5EF4-FFF2-40B4-BE49-F238E27FC236}">
                    <a16:creationId xmlns:a16="http://schemas.microsoft.com/office/drawing/2014/main" id="{32C95758-ACFF-B1A2-3550-9A88B4682ABB}"/>
                  </a:ext>
                </a:extLst>
              </p:cNvPr>
              <p:cNvSpPr txBox="1"/>
              <p:nvPr/>
            </p:nvSpPr>
            <p:spPr>
              <a:xfrm>
                <a:off x="746741" y="1119578"/>
                <a:ext cx="4617720" cy="798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200"/>
                  </a:spcBef>
                  <a:buNone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a)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mạch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AB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có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điện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trở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[R</a:t>
                </a:r>
                <a:r>
                  <a:rPr lang="en-US" sz="12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//R</a:t>
                </a:r>
                <a:r>
                  <a:rPr lang="en-US" sz="12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]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nt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[R</a:t>
                </a:r>
                <a:r>
                  <a:rPr lang="en-US" sz="12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3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//R</a:t>
                </a:r>
                <a:r>
                  <a:rPr lang="en-US" sz="12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4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].</a:t>
                </a:r>
                <a:endParaRPr lang="en-US" sz="1200" dirty="0">
                  <a:effectLst/>
                  <a:latin typeface="Dosis" pitchFamily="2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200"/>
                  </a:spcBef>
                  <a:buNone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R</a:t>
                </a:r>
                <a:r>
                  <a:rPr lang="en-US" sz="12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AB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3,6Ω</a:t>
                </a:r>
                <a:endParaRPr lang="en-US" sz="1200" dirty="0">
                  <a:effectLst/>
                  <a:latin typeface="Dosis" pitchFamily="2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200"/>
                  </a:spcBef>
                  <a:buNone/>
                </a:pPr>
                <a:endParaRPr lang="en-US" sz="1200" dirty="0">
                  <a:effectLst/>
                  <a:latin typeface="Dosis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2" name="Hộp Văn bản 621">
                <a:extLst>
                  <a:ext uri="{FF2B5EF4-FFF2-40B4-BE49-F238E27FC236}">
                    <a16:creationId xmlns:a16="http://schemas.microsoft.com/office/drawing/2014/main" id="{32C95758-ACFF-B1A2-3550-9A88B4682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41" y="1119578"/>
                <a:ext cx="4617720" cy="798039"/>
              </a:xfrm>
              <a:prstGeom prst="rect">
                <a:avLst/>
              </a:prstGeom>
              <a:blipFill>
                <a:blip r:embed="rId3"/>
                <a:stretch>
                  <a:fillRect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3" name="Picture 27" descr="Cho mạch điện như Hình 23.4. Các giá trị điện trở R1 = 2Ω">
            <a:extLst>
              <a:ext uri="{FF2B5EF4-FFF2-40B4-BE49-F238E27FC236}">
                <a16:creationId xmlns:a16="http://schemas.microsoft.com/office/drawing/2014/main" id="{1D4F3CDF-7A7E-510E-493C-7151253A3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22" y="2187659"/>
            <a:ext cx="26765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" name="Rectangle 29">
            <a:extLst>
              <a:ext uri="{FF2B5EF4-FFF2-40B4-BE49-F238E27FC236}">
                <a16:creationId xmlns:a16="http://schemas.microsoft.com/office/drawing/2014/main" id="{B3E429BC-A1C7-A9C8-33D7-9C9FE0237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461" y="326732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23.4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115BA86-05A0-98A7-1D46-3AB5A575A285}"/>
                  </a:ext>
                </a:extLst>
              </p:cNvPr>
              <p:cNvSpPr txBox="1"/>
              <p:nvPr/>
            </p:nvSpPr>
            <p:spPr>
              <a:xfrm>
                <a:off x="746740" y="1660669"/>
                <a:ext cx="6309379" cy="3315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 rtl="0">
                  <a:spcBef>
                    <a:spcPts val="200"/>
                  </a:spcBef>
                  <a:buNone/>
                </a:pP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Cường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dòng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điện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chạy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mạch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endParaRPr lang="en-US" sz="1200" dirty="0">
                  <a:effectLst/>
                </a:endParaRPr>
              </a:p>
              <a:p>
                <a:pPr marL="0" marR="0" algn="l" rtl="0">
                  <a:spcBef>
                    <a:spcPts val="200"/>
                  </a:spcBef>
                  <a:buNone/>
                </a:pP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5A.</a:t>
                </a:r>
                <a:endParaRPr lang="en-US" sz="1200" dirty="0">
                  <a:effectLst/>
                </a:endParaRPr>
              </a:p>
              <a:p>
                <a:pPr marL="0" marR="0" algn="l" rtl="0">
                  <a:spcBef>
                    <a:spcPts val="200"/>
                  </a:spcBef>
                  <a:buNone/>
                </a:pP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Cường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dòng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điện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chạy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điện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trở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1200" dirty="0">
                  <a:effectLst/>
                </a:endParaRPr>
              </a:p>
              <a:p>
                <a:pPr marL="0" marR="0" algn="l" rtl="0">
                  <a:spcBef>
                    <a:spcPts val="200"/>
                  </a:spcBef>
                  <a:buNone/>
                </a:pP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3A</a:t>
                </a:r>
                <a:endParaRPr lang="en-US" sz="1200" dirty="0">
                  <a:effectLst/>
                </a:endParaRPr>
              </a:p>
              <a:p>
                <a:pPr marL="0" marR="0" algn="l" rtl="0">
                  <a:spcBef>
                    <a:spcPts val="200"/>
                  </a:spcBef>
                  <a:buNone/>
                </a:pP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Cường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dòng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điện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chạy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điện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trở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endParaRPr lang="en-US" sz="1200" dirty="0">
                  <a:effectLst/>
                </a:endParaRPr>
              </a:p>
              <a:p>
                <a:pPr marL="0" marR="0" algn="l" rtl="0">
                  <a:spcBef>
                    <a:spcPts val="200"/>
                  </a:spcBef>
                  <a:buNone/>
                </a:pP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I − I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2A.</a:t>
                </a:r>
                <a:endParaRPr lang="en-US" sz="1200" dirty="0">
                  <a:effectLst/>
                </a:endParaRPr>
              </a:p>
              <a:p>
                <a:pPr marL="0" marR="0" algn="l" rtl="0">
                  <a:spcBef>
                    <a:spcPts val="200"/>
                  </a:spcBef>
                  <a:buNone/>
                </a:pP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Cường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dòng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điện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chạy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điện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trở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1200" dirty="0">
                  <a:effectLst/>
                </a:endParaRPr>
              </a:p>
              <a:p>
                <a:pPr marL="0" marR="0" algn="l" rtl="0">
                  <a:spcBef>
                    <a:spcPts val="200"/>
                  </a:spcBef>
                  <a:buNone/>
                </a:pP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34</m:t>
                            </m:r>
                          </m:sub>
                        </m:sSub>
                        <m: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3A</a:t>
                </a:r>
                <a:endParaRPr lang="en-US" sz="1200" dirty="0">
                  <a:effectLst/>
                </a:endParaRPr>
              </a:p>
              <a:p>
                <a:pPr marL="0" marR="0" algn="l" rtl="0">
                  <a:spcBef>
                    <a:spcPts val="200"/>
                  </a:spcBef>
                  <a:buNone/>
                </a:pP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Cường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dòng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điện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chạy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điện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trở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endParaRPr lang="en-US" sz="1200" dirty="0">
                  <a:effectLst/>
                </a:endParaRPr>
              </a:p>
              <a:p>
                <a:pPr marL="0" marR="0" algn="l" rtl="0">
                  <a:spcBef>
                    <a:spcPts val="200"/>
                  </a:spcBef>
                  <a:buNone/>
                </a:pP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I − I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2A.</a:t>
                </a:r>
                <a:endParaRPr lang="en-US" sz="1200" dirty="0">
                  <a:effectLst/>
                </a:endParaRPr>
              </a:p>
              <a:p>
                <a:pPr marL="0" marR="0" algn="l" rtl="0">
                  <a:spcBef>
                    <a:spcPts val="200"/>
                  </a:spcBef>
                  <a:buNone/>
                </a:pP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Hiệu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điện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thế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điện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trở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R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1200" dirty="0">
                  <a:effectLst/>
                </a:endParaRPr>
              </a:p>
              <a:p>
                <a:pPr marL="0" marR="0" algn="l" rtl="0">
                  <a:spcBef>
                    <a:spcPts val="200"/>
                  </a:spcBef>
                  <a:buNone/>
                </a:pP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U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I.R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12 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6V.</a:t>
                </a:r>
                <a:endParaRPr lang="en-US" sz="1200" dirty="0">
                  <a:effectLst/>
                </a:endParaRPr>
              </a:p>
              <a:p>
                <a:pPr marL="0" marR="0" algn="l" rtl="0">
                  <a:spcBef>
                    <a:spcPts val="200"/>
                  </a:spcBef>
                  <a:buNone/>
                </a:pP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Hiệu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điện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thế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điện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trở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R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1200" b="0" i="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1200" dirty="0">
                  <a:effectLst/>
                </a:endParaRPr>
              </a:p>
              <a:p>
                <a:pPr>
                  <a:buNone/>
                </a:pP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 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U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I.R</a:t>
                </a:r>
                <a:r>
                  <a:rPr lang="en-US" sz="1200" b="0" i="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34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=12V.</a:t>
                </a:r>
                <a:endParaRPr lang="en-US" sz="1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115BA86-05A0-98A7-1D46-3AB5A575A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40" y="1660669"/>
                <a:ext cx="6309379" cy="33156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440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>
          <a:extLst>
            <a:ext uri="{FF2B5EF4-FFF2-40B4-BE49-F238E27FC236}">
              <a16:creationId xmlns:a16="http://schemas.microsoft.com/office/drawing/2014/main" id="{AF8E6618-7266-E0BD-0A75-D8ABBFF60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8">
            <a:extLst>
              <a:ext uri="{FF2B5EF4-FFF2-40B4-BE49-F238E27FC236}">
                <a16:creationId xmlns:a16="http://schemas.microsoft.com/office/drawing/2014/main" id="{73B776F8-7A84-C5CC-D32C-90B4F23AB57C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69342" y="2575328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rgbClr val="3C78D8"/>
                </a:solidFill>
                <a:latin typeface="Sniglet" panose="020B0604020202020204" charset="0"/>
              </a:rPr>
              <a:t>Bài</a:t>
            </a:r>
            <a:r>
              <a:rPr lang="en-US" sz="6000" dirty="0">
                <a:solidFill>
                  <a:srgbClr val="3C78D8"/>
                </a:solidFill>
                <a:latin typeface="Sniglet" panose="020B0604020202020204" charset="0"/>
              </a:rPr>
              <a:t> </a:t>
            </a:r>
            <a:r>
              <a:rPr lang="en-US" sz="6000" dirty="0" err="1">
                <a:solidFill>
                  <a:srgbClr val="3C78D8"/>
                </a:solidFill>
                <a:latin typeface="Sniglet" panose="020B0604020202020204" charset="0"/>
              </a:rPr>
              <a:t>Tập</a:t>
            </a:r>
            <a:r>
              <a:rPr lang="en-US" sz="6000" dirty="0">
                <a:solidFill>
                  <a:srgbClr val="3C78D8"/>
                </a:solidFill>
                <a:latin typeface="Sniglet" panose="020B0604020202020204" charset="0"/>
              </a:rPr>
              <a:t> </a:t>
            </a:r>
            <a:r>
              <a:rPr lang="en-US" sz="6000" dirty="0" err="1">
                <a:solidFill>
                  <a:srgbClr val="3C78D8"/>
                </a:solidFill>
                <a:latin typeface="Sniglet" panose="020B0604020202020204" charset="0"/>
              </a:rPr>
              <a:t>Về</a:t>
            </a:r>
            <a:r>
              <a:rPr lang="en-US" sz="6000" dirty="0">
                <a:solidFill>
                  <a:srgbClr val="3C78D8"/>
                </a:solidFill>
                <a:latin typeface="Sniglet" panose="020B0604020202020204" charset="0"/>
              </a:rPr>
              <a:t> </a:t>
            </a:r>
            <a:r>
              <a:rPr lang="en-US" sz="6000" dirty="0" err="1">
                <a:solidFill>
                  <a:srgbClr val="3C78D8"/>
                </a:solidFill>
                <a:latin typeface="Sniglet" panose="020B0604020202020204" charset="0"/>
              </a:rPr>
              <a:t>Nhà</a:t>
            </a:r>
            <a:endParaRPr sz="6000" dirty="0">
              <a:solidFill>
                <a:srgbClr val="3C78D8"/>
              </a:solidFill>
              <a:latin typeface="Sniglet" panose="020B0604020202020204" charset="0"/>
            </a:endParaRPr>
          </a:p>
        </p:txBody>
      </p:sp>
      <p:sp>
        <p:nvSpPr>
          <p:cNvPr id="568" name="Google Shape;568;p18">
            <a:extLst>
              <a:ext uri="{FF2B5EF4-FFF2-40B4-BE49-F238E27FC236}">
                <a16:creationId xmlns:a16="http://schemas.microsoft.com/office/drawing/2014/main" id="{D7347223-8DD1-AD28-3519-3074FFA02196}"/>
              </a:ext>
            </a:extLst>
          </p:cNvPr>
          <p:cNvSpPr/>
          <p:nvPr/>
        </p:nvSpPr>
        <p:spPr>
          <a:xfrm>
            <a:off x="4572753" y="647124"/>
            <a:ext cx="1323528" cy="13411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569" name="Google Shape;569;p18">
            <a:extLst>
              <a:ext uri="{FF2B5EF4-FFF2-40B4-BE49-F238E27FC236}">
                <a16:creationId xmlns:a16="http://schemas.microsoft.com/office/drawing/2014/main" id="{85A6B8E6-EF63-BE3A-F69A-8BA18B0029D8}"/>
              </a:ext>
            </a:extLst>
          </p:cNvPr>
          <p:cNvSpPr/>
          <p:nvPr/>
        </p:nvSpPr>
        <p:spPr>
          <a:xfrm rot="1473079">
            <a:off x="3369357" y="1316756"/>
            <a:ext cx="773816" cy="7537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570" name="Google Shape;570;p18">
            <a:extLst>
              <a:ext uri="{FF2B5EF4-FFF2-40B4-BE49-F238E27FC236}">
                <a16:creationId xmlns:a16="http://schemas.microsoft.com/office/drawing/2014/main" id="{B4396D24-C6C3-293B-054B-05E6C0EA531D}"/>
              </a:ext>
            </a:extLst>
          </p:cNvPr>
          <p:cNvSpPr/>
          <p:nvPr/>
        </p:nvSpPr>
        <p:spPr>
          <a:xfrm>
            <a:off x="4316768" y="5189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1" name="Google Shape;571;p18">
            <a:extLst>
              <a:ext uri="{FF2B5EF4-FFF2-40B4-BE49-F238E27FC236}">
                <a16:creationId xmlns:a16="http://schemas.microsoft.com/office/drawing/2014/main" id="{AD3494B7-C6FE-A45F-BD16-E950991FEF8C}"/>
              </a:ext>
            </a:extLst>
          </p:cNvPr>
          <p:cNvSpPr/>
          <p:nvPr/>
        </p:nvSpPr>
        <p:spPr>
          <a:xfrm rot="2487273">
            <a:off x="4098884" y="2012731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2" name="Google Shape;572;p18">
            <a:extLst>
              <a:ext uri="{FF2B5EF4-FFF2-40B4-BE49-F238E27FC236}">
                <a16:creationId xmlns:a16="http://schemas.microsoft.com/office/drawing/2014/main" id="{0FC4B1AE-817B-7F92-A1B9-F3A086E44C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439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F38F0FC5-732E-B1A3-B055-86795ED96F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0B3B96-8E53-DE97-F98D-52AFDFBD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140" y="910617"/>
            <a:ext cx="5221301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Bài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3: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Cho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mạch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như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Hình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23.7.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Giá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trị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các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trở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: 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3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3Ω, 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2Ω , 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4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1Ω,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5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4Ω. Cường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độ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dòng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chạy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qua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mạch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chính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 = 3A.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Tính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osis" pitchFamily="2" charset="0"/>
            </a:endParaRPr>
          </a:p>
        </p:txBody>
      </p:sp>
      <p:pic>
        <p:nvPicPr>
          <p:cNvPr id="13313" name="Picture 1" descr="Cho mạch điện như Hình 23.7. Giá trị các điện trở R1 = R3 = 3Ω">
            <a:extLst>
              <a:ext uri="{FF2B5EF4-FFF2-40B4-BE49-F238E27FC236}">
                <a16:creationId xmlns:a16="http://schemas.microsoft.com/office/drawing/2014/main" id="{6C9CE64F-ABD3-C4C8-CD11-AA9AE2B5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20" y="1790497"/>
            <a:ext cx="2762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A399DC-9A9E-F942-CDCB-BD50EAC08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40" y="3108252"/>
            <a:ext cx="5182829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a) Hiệu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thế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giữa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hai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đầu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đoạn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mạch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U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AB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hiệu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thế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của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mỗi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trở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osis" pitchFamily="2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b) Hiệu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điện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thế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giữa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hai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điểm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A 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D;E 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osis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1496B7-F13A-0254-D9D0-2DD9C2ED7D1B}"/>
              </a:ext>
            </a:extLst>
          </p:cNvPr>
          <p:cNvSpPr txBox="1"/>
          <p:nvPr/>
        </p:nvSpPr>
        <p:spPr>
          <a:xfrm>
            <a:off x="3497580" y="2821548"/>
            <a:ext cx="4739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Hình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23.7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osis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72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E9712028-EDB8-6D14-C38E-30CCB1791C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6EFA435-A2A5-1B60-9C7E-B570EC5E723B}"/>
                  </a:ext>
                </a:extLst>
              </p:cNvPr>
              <p:cNvSpPr txBox="1"/>
              <p:nvPr/>
            </p:nvSpPr>
            <p:spPr>
              <a:xfrm>
                <a:off x="2202180" y="1699227"/>
                <a:ext cx="4739640" cy="2390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300"/>
                  </a:spcBef>
                  <a:buNone/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H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ướ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ng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d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ẫ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n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: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300"/>
                  </a:spcBef>
                  <a:buNone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a) 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AB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5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6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Ω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300"/>
                  </a:spcBef>
                  <a:buNone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AB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I.R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AB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18V 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300"/>
                  </a:spcBef>
                  <a:buNone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Ta </a:t>
                </a:r>
                <a:r>
                  <a:rPr lang="en-US" sz="14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có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½ 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13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24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/2 = I/3 = 1A 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24 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= 2A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300"/>
                  </a:spcBef>
                  <a:buNone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13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.R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 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= 3V; 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24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.R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  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= 4V; 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3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13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.R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3  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= 3V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300"/>
                  </a:spcBef>
                  <a:buNone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4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24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.R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4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2V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300"/>
                  </a:spcBef>
                  <a:buNone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5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IR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5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12V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3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b) 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AD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5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+ 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=15V; 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ED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 = 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EB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 + 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BD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4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 − 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3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 = −1V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6EFA435-A2A5-1B60-9C7E-B570EC5E7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180" y="1699227"/>
                <a:ext cx="4739640" cy="2390141"/>
              </a:xfrm>
              <a:prstGeom prst="rect">
                <a:avLst/>
              </a:prstGeom>
              <a:blipFill>
                <a:blip r:embed="rId2"/>
                <a:stretch>
                  <a:fillRect l="-1028" t="-1786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" descr="Cho mạch điện như Hình 23.7. Giá trị các điện trở R1 = R3 = 3Ω">
            <a:extLst>
              <a:ext uri="{FF2B5EF4-FFF2-40B4-BE49-F238E27FC236}">
                <a16:creationId xmlns:a16="http://schemas.microsoft.com/office/drawing/2014/main" id="{70F858A2-A3CC-8F43-3054-588276DF1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25" y="464617"/>
            <a:ext cx="2762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FB982A-9BA6-D166-3E3A-6AA3966A4EFE}"/>
              </a:ext>
            </a:extLst>
          </p:cNvPr>
          <p:cNvSpPr txBox="1"/>
          <p:nvPr/>
        </p:nvSpPr>
        <p:spPr>
          <a:xfrm>
            <a:off x="4122420" y="1461427"/>
            <a:ext cx="4739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Hình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23.7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osis" pitchFamily="2" charset="0"/>
              <a:ea typeface="Times New Roman" panose="02020603050405020304" pitchFamily="18" charset="0"/>
            </a:endParaRPr>
          </a:p>
        </p:txBody>
      </p:sp>
      <p:sp>
        <p:nvSpPr>
          <p:cNvPr id="8" name="Google Shape;570;p18">
            <a:extLst>
              <a:ext uri="{FF2B5EF4-FFF2-40B4-BE49-F238E27FC236}">
                <a16:creationId xmlns:a16="http://schemas.microsoft.com/office/drawing/2014/main" id="{6EDCC563-3132-643B-ED4A-AA8DAB633E59}"/>
              </a:ext>
            </a:extLst>
          </p:cNvPr>
          <p:cNvSpPr/>
          <p:nvPr/>
        </p:nvSpPr>
        <p:spPr>
          <a:xfrm>
            <a:off x="7195772" y="877743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Google Shape;571;p18">
            <a:extLst>
              <a:ext uri="{FF2B5EF4-FFF2-40B4-BE49-F238E27FC236}">
                <a16:creationId xmlns:a16="http://schemas.microsoft.com/office/drawing/2014/main" id="{31CC19FA-E31B-0543-3ACB-4222BACD0D04}"/>
              </a:ext>
            </a:extLst>
          </p:cNvPr>
          <p:cNvSpPr/>
          <p:nvPr/>
        </p:nvSpPr>
        <p:spPr>
          <a:xfrm rot="2487273">
            <a:off x="7414020" y="3491783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" name="Google Shape;571;p18">
            <a:extLst>
              <a:ext uri="{FF2B5EF4-FFF2-40B4-BE49-F238E27FC236}">
                <a16:creationId xmlns:a16="http://schemas.microsoft.com/office/drawing/2014/main" id="{0B613039-F3FF-473B-2CE8-1EDF60C820DC}"/>
              </a:ext>
            </a:extLst>
          </p:cNvPr>
          <p:cNvSpPr/>
          <p:nvPr/>
        </p:nvSpPr>
        <p:spPr>
          <a:xfrm rot="2487273">
            <a:off x="707880" y="1450274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" name="Google Shape;570;p18">
            <a:extLst>
              <a:ext uri="{FF2B5EF4-FFF2-40B4-BE49-F238E27FC236}">
                <a16:creationId xmlns:a16="http://schemas.microsoft.com/office/drawing/2014/main" id="{46258881-A4EE-74D2-2D12-EE8C564F70B8}"/>
              </a:ext>
            </a:extLst>
          </p:cNvPr>
          <p:cNvSpPr/>
          <p:nvPr/>
        </p:nvSpPr>
        <p:spPr>
          <a:xfrm rot="2029854">
            <a:off x="1059237" y="4032845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97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5FA0074D-8477-B8DD-2175-6B6A973327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79DEE0-F574-31DD-CFCA-780B4F16F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340" y="1269855"/>
            <a:ext cx="625602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Bài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4: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Cho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đo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ì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23.11.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í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ủ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o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AB,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ó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gi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á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ị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ằ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nhau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ằ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â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y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ó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ô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361" name="Picture 1" descr="Cho đoạn mạch như Hình 23.11. Tính điện trở của đoạn mạch AB">
            <a:extLst>
              <a:ext uri="{FF2B5EF4-FFF2-40B4-BE49-F238E27FC236}">
                <a16:creationId xmlns:a16="http://schemas.microsoft.com/office/drawing/2014/main" id="{529F3CD5-FB21-7BFF-BF20-BE3BF588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2354580"/>
            <a:ext cx="2781300" cy="13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F5C1C46-9B7C-D617-92E6-467C2B70FF85}"/>
              </a:ext>
            </a:extLst>
          </p:cNvPr>
          <p:cNvSpPr txBox="1"/>
          <p:nvPr/>
        </p:nvSpPr>
        <p:spPr>
          <a:xfrm>
            <a:off x="3916680" y="3734357"/>
            <a:ext cx="4739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ì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23.11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36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2114AE3D-6A07-1899-F986-183FCEB1C3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67798C-9D04-8E13-2E99-BA17A9912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23983"/>
            <a:ext cx="6061275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ướ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ng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ẫ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Vì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C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B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nhau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ê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ta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ó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ẽ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ượ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ì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23.1G: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ấ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u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ú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: 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//[R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4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nt(R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//R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3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)]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409" name="Picture 1" descr="Cho đoạn mạch như Hình 23.11. Tính điện trở của đoạn mạch AB">
            <a:extLst>
              <a:ext uri="{FF2B5EF4-FFF2-40B4-BE49-F238E27FC236}">
                <a16:creationId xmlns:a16="http://schemas.microsoft.com/office/drawing/2014/main" id="{7BAE19D1-A623-66A0-F0D5-BAF52EB53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50" y="1628775"/>
            <a:ext cx="28670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EA2408-6890-1858-8A95-0FD2C2F0F906}"/>
                  </a:ext>
                </a:extLst>
              </p:cNvPr>
              <p:cNvSpPr txBox="1"/>
              <p:nvPr/>
            </p:nvSpPr>
            <p:spPr>
              <a:xfrm>
                <a:off x="1844040" y="1828131"/>
                <a:ext cx="5654040" cy="1296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300"/>
                  </a:spcBef>
                  <a:buNone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23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𝑅𝑅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300"/>
                  </a:spcBef>
                  <a:buNone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234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4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+ 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23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R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3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AB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234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234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EA2408-6890-1858-8A95-0FD2C2F0F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40" y="1828131"/>
                <a:ext cx="5654040" cy="1296189"/>
              </a:xfrm>
              <a:prstGeom prst="rect">
                <a:avLst/>
              </a:prstGeom>
              <a:blipFill>
                <a:blip r:embed="rId4"/>
                <a:stretch>
                  <a:fillRect l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968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6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1597256-7EE9-E262-08F2-547E93F5A69B}"/>
              </a:ext>
            </a:extLst>
          </p:cNvPr>
          <p:cNvSpPr txBox="1"/>
          <p:nvPr/>
        </p:nvSpPr>
        <p:spPr>
          <a:xfrm>
            <a:off x="1913114" y="1124463"/>
            <a:ext cx="5699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buNone/>
            </a:pPr>
            <a:r>
              <a:rPr lang="vi-VN" sz="2000" b="1" i="0" dirty="0">
                <a:solidFill>
                  <a:srgbClr val="3C78D8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2000" b="1" i="0" dirty="0">
                <a:solidFill>
                  <a:srgbClr val="3C78D8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vi-VN" sz="2000" b="1" i="0" dirty="0">
                <a:solidFill>
                  <a:srgbClr val="3C78D8"/>
                </a:solidFill>
                <a:effectLst/>
                <a:latin typeface="Times New Roman" panose="02020603050405020304" pitchFamily="18" charset="0"/>
              </a:rPr>
              <a:t> Phát biểu và viết biểu thức của định luật Ôm?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B6C3E63-C0A8-950B-2B58-2EC10E597010}"/>
                  </a:ext>
                </a:extLst>
              </p:cNvPr>
              <p:cNvSpPr txBox="1"/>
              <p:nvPr/>
            </p:nvSpPr>
            <p:spPr>
              <a:xfrm>
                <a:off x="1870740" y="2069308"/>
                <a:ext cx="5951220" cy="1315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buNone/>
                </a:pPr>
                <a:r>
                  <a:rPr lang="vi-VN" sz="1800" b="0" i="0" dirty="0">
                    <a:solidFill>
                      <a:schemeClr val="accent5">
                        <a:lumMod val="25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Phát biểu Định luật Ôm: Cường độ dòng điện chạy qua vật dẫn kim loại tỉ lệ thuận với hiệu điện thế ở hai đầu vật dẫn, tỉ lệ nghịch với điện trở của vật dẫn.</a:t>
                </a:r>
              </a:p>
              <a:p>
                <a:pPr algn="l"/>
                <a:r>
                  <a:rPr lang="vi-VN" sz="1800" b="0" i="0" dirty="0">
                    <a:solidFill>
                      <a:schemeClr val="accent5">
                        <a:lumMod val="25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-Biểu thức: I =</a:t>
                </a:r>
                <a:r>
                  <a:rPr lang="en-US" sz="1800" b="0" i="0" dirty="0">
                    <a:solidFill>
                      <a:schemeClr val="accent5">
                        <a:lumMod val="25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18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B6C3E63-C0A8-950B-2B58-2EC10E597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740" y="2069308"/>
                <a:ext cx="5951220" cy="1315168"/>
              </a:xfrm>
              <a:prstGeom prst="rect">
                <a:avLst/>
              </a:prstGeom>
              <a:blipFill>
                <a:blip r:embed="rId3"/>
                <a:stretch>
                  <a:fillRect l="-922" t="-2315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570;p18">
            <a:extLst>
              <a:ext uri="{FF2B5EF4-FFF2-40B4-BE49-F238E27FC236}">
                <a16:creationId xmlns:a16="http://schemas.microsoft.com/office/drawing/2014/main" id="{BC9586F8-2B46-0FF1-52EC-8C1596CF38FD}"/>
              </a:ext>
            </a:extLst>
          </p:cNvPr>
          <p:cNvSpPr/>
          <p:nvPr/>
        </p:nvSpPr>
        <p:spPr>
          <a:xfrm>
            <a:off x="4893431" y="41809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Google Shape;571;p18">
            <a:extLst>
              <a:ext uri="{FF2B5EF4-FFF2-40B4-BE49-F238E27FC236}">
                <a16:creationId xmlns:a16="http://schemas.microsoft.com/office/drawing/2014/main" id="{F3E9BBB1-7D1C-03E2-13BA-026BE5F72CCE}"/>
              </a:ext>
            </a:extLst>
          </p:cNvPr>
          <p:cNvSpPr/>
          <p:nvPr/>
        </p:nvSpPr>
        <p:spPr>
          <a:xfrm rot="2487273">
            <a:off x="5763475" y="3812090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" name="Google Shape;571;p18">
            <a:extLst>
              <a:ext uri="{FF2B5EF4-FFF2-40B4-BE49-F238E27FC236}">
                <a16:creationId xmlns:a16="http://schemas.microsoft.com/office/drawing/2014/main" id="{D59AE35F-E5E4-CACF-D39F-69F083B150B5}"/>
              </a:ext>
            </a:extLst>
          </p:cNvPr>
          <p:cNvSpPr/>
          <p:nvPr/>
        </p:nvSpPr>
        <p:spPr>
          <a:xfrm rot="2487273">
            <a:off x="1426563" y="1784616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" name="Google Shape;570;p18">
            <a:extLst>
              <a:ext uri="{FF2B5EF4-FFF2-40B4-BE49-F238E27FC236}">
                <a16:creationId xmlns:a16="http://schemas.microsoft.com/office/drawing/2014/main" id="{5FF5FE13-EAF2-AA2D-58DD-C310877172E6}"/>
              </a:ext>
            </a:extLst>
          </p:cNvPr>
          <p:cNvSpPr/>
          <p:nvPr/>
        </p:nvSpPr>
        <p:spPr>
          <a:xfrm rot="2029854">
            <a:off x="2929546" y="4085472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1077FFD-F1AC-5816-BFBB-DE15B3A690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AAAAA8-1D9D-D184-6556-B7E7824B7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480" y="1128611"/>
            <a:ext cx="5755102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Bài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5: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Cho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ì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23.9. Hi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u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gi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hai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u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o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AB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 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U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AB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= 6V.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Khi K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ampe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osis" pitchFamily="2" charset="0"/>
              </a:rPr>
              <a:t>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ỉ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1,2A.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Khi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 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đó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ampe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osis" pitchFamily="2" charset="0"/>
              </a:rPr>
              <a:t>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, A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ỉ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l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ượ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1,4A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 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0,5A.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ỏ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qua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ủ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ampe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.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í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: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,R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, 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3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3" name="Picture 1" descr="Cho mạch điện như Hình 23.9. Hiệu điện thế giữa hai đầu đoạn mạch AB là UAB = 6V">
            <a:extLst>
              <a:ext uri="{FF2B5EF4-FFF2-40B4-BE49-F238E27FC236}">
                <a16:creationId xmlns:a16="http://schemas.microsoft.com/office/drawing/2014/main" id="{D3483BAD-7A6F-282D-F364-FB73EACE8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20" y="2286000"/>
            <a:ext cx="28384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3041DF-976D-6A80-A4AD-B11CAB2F73FE}"/>
              </a:ext>
            </a:extLst>
          </p:cNvPr>
          <p:cNvSpPr txBox="1"/>
          <p:nvPr/>
        </p:nvSpPr>
        <p:spPr>
          <a:xfrm>
            <a:off x="3634740" y="3381375"/>
            <a:ext cx="4739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ì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23.9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7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8592BBD3-608F-B4B1-132A-18F983B7C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7B292BE-B87D-8E4B-CC29-51ECE362ABB3}"/>
              </a:ext>
            </a:extLst>
          </p:cNvPr>
          <p:cNvSpPr txBox="1"/>
          <p:nvPr/>
        </p:nvSpPr>
        <p:spPr>
          <a:xfrm>
            <a:off x="2385060" y="1334319"/>
            <a:ext cx="47396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300"/>
              </a:spcBef>
              <a:buNone/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ướ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ng</a:t>
            </a:r>
            <a:r>
              <a:rPr lang="en-US" sz="1800" b="1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ẫ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lang="en-US" sz="1800" b="1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Khi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khoá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K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</a:t>
            </a:r>
            <a:r>
              <a:rPr lang="en-US" sz="1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, ta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  <a:cs typeface="Dosis" pitchFamily="2" charset="0"/>
              </a:rPr>
              <a:t>ó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: U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AB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= 1,2(R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+R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) (1)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Khi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khoá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K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đóng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, ta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: U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AB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= 1,4R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+0,5R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) (2)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U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AB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1,4R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+ (1,4 − 0,9)R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1,4R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+ 0,9R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(3)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300"/>
              </a:spcBef>
            </a:pP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</a:t>
            </a:r>
            <a:r>
              <a:rPr lang="en-US" sz="1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ừ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bi</a:t>
            </a:r>
            <a:r>
              <a:rPr lang="en-US" sz="1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u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</a:t>
            </a:r>
            <a:r>
              <a:rPr lang="en-US" sz="1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ứ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(1), (2), (3), ta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thu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lang="en-US" sz="1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ượ</a:t>
            </a:r>
            <a:r>
              <a:rPr lang="en-US" sz="1400" dirty="0" err="1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  <a:cs typeface="Dosis" pitchFamily="2" charset="0"/>
              </a:rPr>
              <a:t> 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3</a:t>
            </a:r>
            <a:r>
              <a:rPr lang="en-U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Ω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,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2</a:t>
            </a:r>
            <a:r>
              <a:rPr lang="en-U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Ω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, R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3,6</a:t>
            </a:r>
            <a:r>
              <a:rPr lang="en-US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Ω</a:t>
            </a:r>
            <a:r>
              <a:rPr lang="en-US" sz="1400" dirty="0"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1" descr="Cho mạch điện như Hình 23.9. Hiệu điện thế giữa hai đầu đoạn mạch AB là UAB = 6V">
            <a:extLst>
              <a:ext uri="{FF2B5EF4-FFF2-40B4-BE49-F238E27FC236}">
                <a16:creationId xmlns:a16="http://schemas.microsoft.com/office/drawing/2014/main" id="{1F072D30-F355-A09D-C99D-8C21E6D5E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20" y="2994660"/>
            <a:ext cx="28384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9563BC7-1E64-DD82-7D00-D28A0B951DF0}"/>
              </a:ext>
            </a:extLst>
          </p:cNvPr>
          <p:cNvSpPr txBox="1"/>
          <p:nvPr/>
        </p:nvSpPr>
        <p:spPr>
          <a:xfrm>
            <a:off x="3634740" y="4090035"/>
            <a:ext cx="4739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ì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23.9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79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2F513A9E-7445-9D7C-62E0-BA66C15D53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6BE326-2408-D97A-3D56-D804B241E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594" y="932840"/>
            <a:ext cx="6240811" cy="163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Bài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6: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Cho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ì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23.10. Cho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: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15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Ω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, 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3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R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4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= 10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Ω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ủ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ampe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â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y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ô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a)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Tìm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đi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ủ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o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m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AB.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b)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Bi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ampe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k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ỉ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3A.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 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í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nh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u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osis" pitchFamily="2" charset="0"/>
              </a:rPr>
              <a:t>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U</a:t>
            </a:r>
            <a:r>
              <a:rPr kumimoji="0" lang="en-US" altLang="en-US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AB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 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và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ườ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d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ò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ch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y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qua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á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Dosis" pitchFamily="2" charset="0"/>
              </a:rPr>
              <a:t>đ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tr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457" name="Picture 1" descr="Cho mạch điện như Hình 23.10. Cho biết R1 = 15Ω">
            <a:extLst>
              <a:ext uri="{FF2B5EF4-FFF2-40B4-BE49-F238E27FC236}">
                <a16:creationId xmlns:a16="http://schemas.microsoft.com/office/drawing/2014/main" id="{CF62E427-D458-AFF5-C473-E00247079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2333669"/>
            <a:ext cx="25622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E599E6-3E80-7881-7D9E-2D6FD9AA1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5814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Hình 23.10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34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600D8905-1E37-42EE-B086-2D00752FE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F69E7E5-FDE0-D299-7AB1-06AC497C3814}"/>
                  </a:ext>
                </a:extLst>
              </p:cNvPr>
              <p:cNvSpPr txBox="1"/>
              <p:nvPr/>
            </p:nvSpPr>
            <p:spPr>
              <a:xfrm>
                <a:off x="2125980" y="1346079"/>
                <a:ext cx="4739640" cy="2614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300"/>
                  </a:spcBef>
                  <a:buNone/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H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ướ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ng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d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ẫ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n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: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300"/>
                  </a:spcBef>
                  <a:buNone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a) Ta </a:t>
                </a:r>
                <a:r>
                  <a:rPr lang="en-US" sz="14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có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: [R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nt(R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3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//R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4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)]//R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.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300"/>
                  </a:spcBef>
                  <a:buNone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234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= 10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10.10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10+10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=15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Ω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300"/>
                  </a:spcBef>
                  <a:buNone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Cambria Math" panose="02040503050406030204" pitchFamily="18" charset="0"/>
                  </a:rPr>
                  <a:t>⇒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MS Mincho" panose="02020609040205080304" pitchFamily="49" charset="-128"/>
                  </a:rPr>
                  <a:t> 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AB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234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234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15.15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15+15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7,5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Ω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300"/>
                  </a:spcBef>
                  <a:buNone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b) </a:t>
                </a:r>
                <a:r>
                  <a:rPr lang="en-US" sz="14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Vì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 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A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+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3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; 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234 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300"/>
                  </a:spcBef>
                  <a:buNone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Cambria Math" panose="02040503050406030204" pitchFamily="18" charset="0"/>
                  </a:rPr>
                  <a:t>⇒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234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= 1 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Cambria Math" panose="02040503050406030204" pitchFamily="18" charset="0"/>
                  </a:rPr>
                  <a:t>⇒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MS Mincho" panose="02020609040205080304" pitchFamily="49" charset="-128"/>
                  </a:rPr>
                  <a:t> 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234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34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(I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3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+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4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)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MS Gothic" panose="020B0609070205080204" pitchFamily="49" charset="-128"/>
                  </a:rPr>
                  <a:t> 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300"/>
                  </a:spcBef>
                  <a:buNone/>
                </a:pPr>
                <a:r>
                  <a:rPr lang="en-US" sz="14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và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 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3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4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Cambria Math" panose="02040503050406030204" pitchFamily="18" charset="0"/>
                  </a:rPr>
                  <a:t>⇒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1 </a:t>
                </a:r>
                <a:r>
                  <a:rPr lang="en-US" sz="1400" dirty="0" err="1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nên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 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A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3I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3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1,5I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3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Cambria Math" panose="02040503050406030204" pitchFamily="18" charset="0"/>
                  </a:rPr>
                  <a:t>⇒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MS Mincho" panose="02020609040205080304" pitchFamily="49" charset="-128"/>
                  </a:rPr>
                  <a:t> 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2A;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3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4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1A;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2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3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+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4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2A; 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AB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U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I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R</a:t>
                </a:r>
                <a:r>
                  <a:rPr lang="en-US" sz="1400" baseline="-250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1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Dosis" pitchFamily="2" charset="0"/>
                    <a:ea typeface="Times New Roman" panose="02020603050405020304" pitchFamily="18" charset="0"/>
                  </a:rPr>
                  <a:t> = 30V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F69E7E5-FDE0-D299-7AB1-06AC497C3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980" y="1346079"/>
                <a:ext cx="4739640" cy="2614562"/>
              </a:xfrm>
              <a:prstGeom prst="rect">
                <a:avLst/>
              </a:prstGeom>
              <a:blipFill>
                <a:blip r:embed="rId2"/>
                <a:stretch>
                  <a:fillRect l="-1158" t="-1632"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" descr="Cho mạch điện như Hình 23.10. Cho biết R1 = 15Ω">
            <a:extLst>
              <a:ext uri="{FF2B5EF4-FFF2-40B4-BE49-F238E27FC236}">
                <a16:creationId xmlns:a16="http://schemas.microsoft.com/office/drawing/2014/main" id="{C23CF1E6-42CB-66EF-9118-3E263AEA0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845989"/>
            <a:ext cx="25622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36EEE1F-01A9-B001-4C0B-CE66E29A6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780" y="30937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Hình 23.10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90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7"/>
          <p:cNvSpPr txBox="1">
            <a:spLocks noGrp="1"/>
          </p:cNvSpPr>
          <p:nvPr>
            <p:ph type="ctrTitle"/>
          </p:nvPr>
        </p:nvSpPr>
        <p:spPr>
          <a:xfrm>
            <a:off x="1412615" y="125028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For Listening</a:t>
            </a:r>
            <a:endParaRPr dirty="0"/>
          </a:p>
        </p:txBody>
      </p:sp>
      <p:sp>
        <p:nvSpPr>
          <p:cNvPr id="5" name="Google Shape;1087;p48">
            <a:extLst>
              <a:ext uri="{FF2B5EF4-FFF2-40B4-BE49-F238E27FC236}">
                <a16:creationId xmlns:a16="http://schemas.microsoft.com/office/drawing/2014/main" id="{4BB0561D-FF0E-E33A-16AC-E58432A4A96F}"/>
              </a:ext>
            </a:extLst>
          </p:cNvPr>
          <p:cNvSpPr/>
          <p:nvPr/>
        </p:nvSpPr>
        <p:spPr>
          <a:xfrm>
            <a:off x="500912" y="21643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89;p48">
            <a:extLst>
              <a:ext uri="{FF2B5EF4-FFF2-40B4-BE49-F238E27FC236}">
                <a16:creationId xmlns:a16="http://schemas.microsoft.com/office/drawing/2014/main" id="{BCC50405-0B06-A8B9-F2FD-2911BAF02C7D}"/>
              </a:ext>
            </a:extLst>
          </p:cNvPr>
          <p:cNvSpPr/>
          <p:nvPr/>
        </p:nvSpPr>
        <p:spPr>
          <a:xfrm>
            <a:off x="910926" y="1018299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981;p47">
            <a:extLst>
              <a:ext uri="{FF2B5EF4-FFF2-40B4-BE49-F238E27FC236}">
                <a16:creationId xmlns:a16="http://schemas.microsoft.com/office/drawing/2014/main" id="{B6918F89-76B5-0568-2F9C-B28833198334}"/>
              </a:ext>
            </a:extLst>
          </p:cNvPr>
          <p:cNvSpPr/>
          <p:nvPr/>
        </p:nvSpPr>
        <p:spPr>
          <a:xfrm>
            <a:off x="854921" y="2765896"/>
            <a:ext cx="557694" cy="55412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" name="Google Shape;984;p47">
            <a:extLst>
              <a:ext uri="{FF2B5EF4-FFF2-40B4-BE49-F238E27FC236}">
                <a16:creationId xmlns:a16="http://schemas.microsoft.com/office/drawing/2014/main" id="{6BF47727-D775-01E0-5977-D9CA3F837F01}"/>
              </a:ext>
            </a:extLst>
          </p:cNvPr>
          <p:cNvSpPr/>
          <p:nvPr/>
        </p:nvSpPr>
        <p:spPr>
          <a:xfrm>
            <a:off x="7232650" y="2567790"/>
            <a:ext cx="1141729" cy="9503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" name="Google Shape;994;p47">
            <a:extLst>
              <a:ext uri="{FF2B5EF4-FFF2-40B4-BE49-F238E27FC236}">
                <a16:creationId xmlns:a16="http://schemas.microsoft.com/office/drawing/2014/main" id="{738A0DE7-D92B-ECBC-0F63-244657C86A7F}"/>
              </a:ext>
            </a:extLst>
          </p:cNvPr>
          <p:cNvSpPr/>
          <p:nvPr/>
        </p:nvSpPr>
        <p:spPr>
          <a:xfrm>
            <a:off x="7531777" y="369268"/>
            <a:ext cx="995004" cy="935534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0" name="Google Shape;998;p47">
            <a:extLst>
              <a:ext uri="{FF2B5EF4-FFF2-40B4-BE49-F238E27FC236}">
                <a16:creationId xmlns:a16="http://schemas.microsoft.com/office/drawing/2014/main" id="{715384CD-44EC-AFBB-BC5E-153F7F0A27D0}"/>
              </a:ext>
            </a:extLst>
          </p:cNvPr>
          <p:cNvSpPr/>
          <p:nvPr/>
        </p:nvSpPr>
        <p:spPr>
          <a:xfrm rot="16200000">
            <a:off x="3703529" y="408517"/>
            <a:ext cx="434243" cy="448791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1" name="Google Shape;1051;p48">
            <a:extLst>
              <a:ext uri="{FF2B5EF4-FFF2-40B4-BE49-F238E27FC236}">
                <a16:creationId xmlns:a16="http://schemas.microsoft.com/office/drawing/2014/main" id="{019740A5-423A-9270-6933-1715E88B2964}"/>
              </a:ext>
            </a:extLst>
          </p:cNvPr>
          <p:cNvSpPr/>
          <p:nvPr/>
        </p:nvSpPr>
        <p:spPr>
          <a:xfrm>
            <a:off x="3958382" y="2733419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>
          <a:extLst>
            <a:ext uri="{FF2B5EF4-FFF2-40B4-BE49-F238E27FC236}">
              <a16:creationId xmlns:a16="http://schemas.microsoft.com/office/drawing/2014/main" id="{E25E4CC2-98F7-0367-B52B-5600E69FE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8DEB7F1-CE23-3B74-99F3-4E39B7FAE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284566" y="1822753"/>
            <a:ext cx="98752" cy="109723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5933B50-7DD7-E532-6C49-112501B28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25663" y="2373919"/>
            <a:ext cx="98752" cy="10972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95FA0FB-5F0B-AD3D-5AFE-64C68C4269ED}"/>
              </a:ext>
            </a:extLst>
          </p:cNvPr>
          <p:cNvSpPr txBox="1"/>
          <p:nvPr/>
        </p:nvSpPr>
        <p:spPr>
          <a:xfrm>
            <a:off x="731520" y="698510"/>
            <a:ext cx="6301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buNone/>
            </a:pPr>
            <a:r>
              <a:rPr lang="vi-VN" sz="1800" b="0" i="0" dirty="0">
                <a:solidFill>
                  <a:srgbClr val="3C78D8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sz="1800" b="0" i="0" dirty="0">
                <a:solidFill>
                  <a:srgbClr val="3C78D8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vi-VN" sz="1800" b="0" i="0" dirty="0">
                <a:solidFill>
                  <a:srgbClr val="3C78D8"/>
                </a:solidFill>
                <a:effectLst/>
                <a:latin typeface="Times New Roman" panose="02020603050405020304" pitchFamily="18" charset="0"/>
              </a:rPr>
              <a:t> Viết biểu thức của điện trở suất</a:t>
            </a:r>
            <a:r>
              <a:rPr lang="en-US" sz="1800" b="0" i="0" dirty="0">
                <a:solidFill>
                  <a:srgbClr val="3C78D8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rgbClr val="3C78D8"/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 </a:t>
            </a:r>
            <a:r>
              <a:rPr lang="vi-VN" sz="1800" b="0" i="0" dirty="0">
                <a:solidFill>
                  <a:srgbClr val="3C78D8"/>
                </a:solidFill>
                <a:effectLst/>
                <a:latin typeface="Times New Roman" panose="02020603050405020304" pitchFamily="18" charset="0"/>
              </a:rPr>
              <a:t>của kim loại theo nhiệt độ?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4C41C1E-3865-43ED-6038-1B0639978840}"/>
              </a:ext>
            </a:extLst>
          </p:cNvPr>
          <p:cNvSpPr txBox="1"/>
          <p:nvPr/>
        </p:nvSpPr>
        <p:spPr>
          <a:xfrm>
            <a:off x="731520" y="1380143"/>
            <a:ext cx="54254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Điện trở suất của kim loại cũng tăng theo nhiệt độ</a:t>
            </a:r>
          </a:p>
          <a:p>
            <a:pPr algn="l">
              <a:buNone/>
            </a:pP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 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=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[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1 +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        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]</a:t>
            </a:r>
            <a:endParaRPr lang="vi-VN" sz="1800" b="0" i="0" dirty="0">
              <a:solidFill>
                <a:schemeClr val="accent5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None/>
            </a:pP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là điện trở suất ở nhiệt độ t, đơn vị (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.m)</a:t>
            </a:r>
          </a:p>
          <a:p>
            <a:pPr algn="l">
              <a:buNone/>
            </a:pP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là điện trở suất ở nhiệt độ t0, đơn vị (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.m)</a:t>
            </a:r>
          </a:p>
          <a:p>
            <a:pPr algn="l">
              <a:buNone/>
            </a:pP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là hệ số nhiệt điện trở, đơn vị (K-1)</a:t>
            </a:r>
          </a:p>
          <a:p>
            <a:pPr algn="l"/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t – t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là độ biến thiện theo nhiệt độ.</a:t>
            </a:r>
            <a:endParaRPr lang="en-US" sz="1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D3912F-A254-3553-988A-B6A04E041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036" y="2796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 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F3EBE428-375E-D1B1-DE6D-A66094691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793" y="186561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 (t – t</a:t>
            </a:r>
            <a:r>
              <a:rPr kumimoji="0" lang="en-US" altLang="vi-VN" sz="13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0</a:t>
            </a:r>
            <a:r>
              <a:rPr kumimoji="0" lang="en-US" altLang="vi-VN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osis" pitchFamily="2" charset="0"/>
                <a:ea typeface="Times New Roman" panose="02020603050405020304" pitchFamily="18" charset="0"/>
              </a:rPr>
              <a:t>) </a:t>
            </a:r>
            <a:endParaRPr kumimoji="0" lang="en-US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5F92056-B066-3C3F-0057-7BB38AA1F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185814" y="2919226"/>
            <a:ext cx="98752" cy="1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61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4" y="225025"/>
            <a:ext cx="670443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spcBef>
                <a:spcPts val="300"/>
              </a:spcBef>
              <a:buNone/>
            </a:pPr>
            <a:r>
              <a:rPr lang="vi-VN" sz="1600" i="0" dirty="0">
                <a:solidFill>
                  <a:srgbClr val="3C78D8"/>
                </a:solidFill>
                <a:effectLst/>
                <a:latin typeface="Times New Roman" panose="02020603050405020304" pitchFamily="18" charset="0"/>
              </a:rPr>
              <a:t>4</a:t>
            </a:r>
            <a:r>
              <a:rPr lang="en-US" sz="1600" i="0" dirty="0">
                <a:solidFill>
                  <a:srgbClr val="3C78D8"/>
                </a:solidFill>
                <a:effectLst/>
                <a:latin typeface="Sniglet" panose="020B0604020202020204" charset="0"/>
              </a:rPr>
              <a:t>.</a:t>
            </a:r>
            <a:r>
              <a:rPr lang="vi-VN" sz="1600" i="0" dirty="0">
                <a:solidFill>
                  <a:srgbClr val="3C78D8"/>
                </a:solidFill>
                <a:effectLst/>
                <a:latin typeface="Times New Roman" panose="02020603050405020304" pitchFamily="18" charset="0"/>
              </a:rPr>
              <a:t> Sự phụ thuộc vào nhiệt độ của điện trở nhiệt NTC và PTC như thế nào?</a:t>
            </a:r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43C4721-83B7-2632-E93D-8A24FD47B4BC}"/>
              </a:ext>
            </a:extLst>
          </p:cNvPr>
          <p:cNvSpPr txBox="1"/>
          <p:nvPr/>
        </p:nvSpPr>
        <p:spPr>
          <a:xfrm>
            <a:off x="747924" y="1498610"/>
            <a:ext cx="5614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Điện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trở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điện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trở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nhiệt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NTC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giảm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khi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nhiệt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độ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tăng</a:t>
            </a:r>
            <a:endParaRPr lang="en-US" sz="1800" b="0" i="0" dirty="0">
              <a:solidFill>
                <a:schemeClr val="accent5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Điện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trở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điện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trở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nhiệt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PTC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tăng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khi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nhiệt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độ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tăng</a:t>
            </a:r>
            <a:r>
              <a:rPr lang="en-US" sz="1800" b="0" i="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>
          <a:extLst>
            <a:ext uri="{FF2B5EF4-FFF2-40B4-BE49-F238E27FC236}">
              <a16:creationId xmlns:a16="http://schemas.microsoft.com/office/drawing/2014/main" id="{48024E9C-3368-7822-9F76-E9AD72C6E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48" name="Google Shape;548;p15">
                <a:extLst>
                  <a:ext uri="{FF2B5EF4-FFF2-40B4-BE49-F238E27FC236}">
                    <a16:creationId xmlns:a16="http://schemas.microsoft.com/office/drawing/2014/main" id="{878B30E8-75DB-3257-56D4-35A7B907E15A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427666" y="1642675"/>
                <a:ext cx="6131084" cy="138545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l"/>
                <a:r>
                  <a:rPr lang="vi-VN" sz="1800" dirty="0">
                    <a:solidFill>
                      <a:srgbClr val="3D4965"/>
                    </a:solidFill>
                    <a:latin typeface="Times New Roman" panose="02020603050405020304" pitchFamily="18" charset="0"/>
                  </a:rPr>
                  <a:t>Công thức tính điện trở tương đương của đoạn mạch</a:t>
                </a:r>
              </a:p>
              <a:p>
                <a:pPr marL="63500" indent="0" algn="l"/>
                <a:r>
                  <a:rPr lang="en-US" sz="1800" dirty="0">
                    <a:solidFill>
                      <a:srgbClr val="3D4965"/>
                    </a:solidFill>
                    <a:latin typeface="Times New Roman" panose="02020603050405020304" pitchFamily="18" charset="0"/>
                  </a:rPr>
                  <a:t>a. </a:t>
                </a:r>
                <a:r>
                  <a:rPr lang="vi-VN" sz="1800" dirty="0">
                    <a:solidFill>
                      <a:srgbClr val="3D4965"/>
                    </a:solidFill>
                    <a:latin typeface="Times New Roman" panose="02020603050405020304" pitchFamily="18" charset="0"/>
                  </a:rPr>
                  <a:t>Mắc nối tiếp: R = R</a:t>
                </a:r>
                <a:r>
                  <a:rPr lang="en-US" sz="1800" dirty="0">
                    <a:solidFill>
                      <a:srgbClr val="3D4965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sz="1800" dirty="0">
                    <a:solidFill>
                      <a:srgbClr val="3D4965"/>
                    </a:solidFill>
                    <a:latin typeface="Times New Roman" panose="02020603050405020304" pitchFamily="18" charset="0"/>
                  </a:rPr>
                  <a:t> + R</a:t>
                </a:r>
                <a:r>
                  <a:rPr lang="en-US" sz="1800" dirty="0">
                    <a:solidFill>
                      <a:srgbClr val="3D4965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sz="1800" dirty="0">
                    <a:solidFill>
                      <a:srgbClr val="3D4965"/>
                    </a:solidFill>
                    <a:latin typeface="Times New Roman" panose="02020603050405020304" pitchFamily="18" charset="0"/>
                  </a:rPr>
                  <a:t> + …+ </a:t>
                </a:r>
                <a:r>
                  <a:rPr lang="vi-VN" sz="1800" dirty="0" err="1">
                    <a:solidFill>
                      <a:srgbClr val="3D4965"/>
                    </a:solidFill>
                    <a:latin typeface="Times New Roman" panose="02020603050405020304" pitchFamily="18" charset="0"/>
                  </a:rPr>
                  <a:t>Rn</a:t>
                </a:r>
                <a:endParaRPr lang="en-US" sz="1800" dirty="0">
                  <a:solidFill>
                    <a:srgbClr val="3D4965"/>
                  </a:solidFill>
                  <a:latin typeface="Times New Roman" panose="02020603050405020304" pitchFamily="18" charset="0"/>
                </a:endParaRPr>
              </a:p>
              <a:p>
                <a:pPr marL="63500" indent="0" algn="l"/>
                <a:r>
                  <a:rPr lang="en-US" sz="1800" dirty="0">
                    <a:solidFill>
                      <a:srgbClr val="3D4965"/>
                    </a:solidFill>
                    <a:latin typeface="Times New Roman" panose="02020603050405020304" pitchFamily="18" charset="0"/>
                  </a:rPr>
                  <a:t>b. </a:t>
                </a:r>
                <a:r>
                  <a:rPr lang="vi-VN" sz="1800" dirty="0">
                    <a:solidFill>
                      <a:srgbClr val="3D4965"/>
                    </a:solidFill>
                    <a:latin typeface="Times New Roman" panose="02020603050405020304" pitchFamily="18" charset="0"/>
                  </a:rPr>
                  <a:t>Mắc song </a:t>
                </a:r>
                <a:r>
                  <a:rPr lang="vi-VN" sz="1800" dirty="0" err="1">
                    <a:solidFill>
                      <a:srgbClr val="3D4965"/>
                    </a:solidFill>
                    <a:latin typeface="Times New Roman" panose="02020603050405020304" pitchFamily="18" charset="0"/>
                  </a:rPr>
                  <a:t>song</a:t>
                </a:r>
                <a:r>
                  <a:rPr lang="vi-VN" sz="1800" dirty="0">
                    <a:solidFill>
                      <a:srgbClr val="3D4965"/>
                    </a:solidFill>
                    <a:latin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i="1">
                            <a:solidFill>
                              <a:srgbClr val="3D496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3D496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3D496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vi-VN" sz="1800" dirty="0">
                    <a:solidFill>
                      <a:srgbClr val="3D4965"/>
                    </a:solidFill>
                    <a:latin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i="1">
                            <a:solidFill>
                              <a:srgbClr val="3D496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3D496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3D496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b="0" i="1" smtClean="0">
                            <a:solidFill>
                              <a:srgbClr val="3D496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1800" i="1">
                        <a:solidFill>
                          <a:srgbClr val="3D496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800" dirty="0">
                    <a:solidFill>
                      <a:srgbClr val="3D4965"/>
                    </a:solidFill>
                    <a:latin typeface="Times New Roman" panose="02020603050405020304" pitchFamily="18" charset="0"/>
                  </a:rPr>
                  <a:t>+</a:t>
                </a:r>
                <a:r>
                  <a:rPr lang="vi-VN" sz="1800" dirty="0">
                    <a:solidFill>
                      <a:srgbClr val="3D496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i="1">
                            <a:solidFill>
                              <a:srgbClr val="3D496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3D496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3D496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b="0" i="1" smtClean="0">
                            <a:solidFill>
                              <a:srgbClr val="3D496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vi-VN" sz="1800" dirty="0">
                    <a:solidFill>
                      <a:srgbClr val="3D4965"/>
                    </a:solidFill>
                    <a:latin typeface="Times New Roman" panose="02020603050405020304" pitchFamily="18" charset="0"/>
                  </a:rPr>
                  <a:t> + …+</a:t>
                </a:r>
                <a:r>
                  <a:rPr lang="vi-VN" sz="1800" dirty="0">
                    <a:solidFill>
                      <a:srgbClr val="3D4965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i="1">
                            <a:solidFill>
                              <a:srgbClr val="3D496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3D496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3D4965"/>
                            </a:solidFill>
                            <a:latin typeface="Cambria Math" panose="02040503050406030204" pitchFamily="18" charset="0"/>
                          </a:rPr>
                          <m:t>𝑅𝑛</m:t>
                        </m:r>
                      </m:den>
                    </m:f>
                  </m:oMath>
                </a14:m>
                <a:endParaRPr lang="vi-VN" sz="1800" dirty="0">
                  <a:solidFill>
                    <a:srgbClr val="3D4965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8" name="Google Shape;548;p15">
                <a:extLst>
                  <a:ext uri="{FF2B5EF4-FFF2-40B4-BE49-F238E27FC236}">
                    <a16:creationId xmlns:a16="http://schemas.microsoft.com/office/drawing/2014/main" id="{878B30E8-75DB-3257-56D4-35A7B907E15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27666" y="1642675"/>
                <a:ext cx="6131084" cy="13854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762F4BE-6EB8-CCAE-8E1C-37360A065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985" y="2109640"/>
            <a:ext cx="85686" cy="12852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88C877FA-6BDB-AB0E-0B45-61CD22F6E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270" y="2104878"/>
            <a:ext cx="67834" cy="128526"/>
          </a:xfrm>
          <a:prstGeom prst="rect">
            <a:avLst/>
          </a:prstGeom>
        </p:spPr>
      </p:pic>
      <p:sp>
        <p:nvSpPr>
          <p:cNvPr id="547" name="Google Shape;547;p15">
            <a:extLst>
              <a:ext uri="{FF2B5EF4-FFF2-40B4-BE49-F238E27FC236}">
                <a16:creationId xmlns:a16="http://schemas.microsoft.com/office/drawing/2014/main" id="{932E1266-9869-14B2-7B2C-E16A1C01342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3589" y="459032"/>
            <a:ext cx="813682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sz="1800" dirty="0"/>
              <a:t>5. </a:t>
            </a:r>
            <a:r>
              <a:rPr lang="vi-VN" sz="1800" dirty="0"/>
              <a:t>Công thức tính điện trở tương đương của đoạn mạch</a:t>
            </a:r>
            <a:br>
              <a:rPr lang="en-US" sz="1050" dirty="0"/>
            </a:br>
            <a:r>
              <a:rPr lang="vi-VN" sz="1800" dirty="0"/>
              <a:t>a. Mắc nối tiếp</a:t>
            </a:r>
            <a:br>
              <a:rPr lang="en-US" sz="1050" dirty="0"/>
            </a:br>
            <a:r>
              <a:rPr lang="vi-VN" sz="1800" dirty="0"/>
              <a:t>b. Mắc song </a:t>
            </a:r>
            <a:r>
              <a:rPr lang="vi-VN" sz="1800" dirty="0" err="1"/>
              <a:t>song</a:t>
            </a:r>
            <a:endParaRPr lang="en-US" sz="1050" dirty="0">
              <a:effectLst/>
            </a:endParaRPr>
          </a:p>
        </p:txBody>
      </p:sp>
      <p:sp>
        <p:nvSpPr>
          <p:cNvPr id="4" name="Google Shape;568;p18">
            <a:extLst>
              <a:ext uri="{FF2B5EF4-FFF2-40B4-BE49-F238E27FC236}">
                <a16:creationId xmlns:a16="http://schemas.microsoft.com/office/drawing/2014/main" id="{4794EFA4-231B-6256-0270-3626EE20CBF6}"/>
              </a:ext>
            </a:extLst>
          </p:cNvPr>
          <p:cNvSpPr/>
          <p:nvPr/>
        </p:nvSpPr>
        <p:spPr>
          <a:xfrm>
            <a:off x="6036173" y="1175604"/>
            <a:ext cx="1341245" cy="146040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6" name="Google Shape;570;p18">
            <a:extLst>
              <a:ext uri="{FF2B5EF4-FFF2-40B4-BE49-F238E27FC236}">
                <a16:creationId xmlns:a16="http://schemas.microsoft.com/office/drawing/2014/main" id="{222BC1EE-D4E9-98F5-0C02-5F9BE91FFBAF}"/>
              </a:ext>
            </a:extLst>
          </p:cNvPr>
          <p:cNvSpPr/>
          <p:nvPr/>
        </p:nvSpPr>
        <p:spPr>
          <a:xfrm>
            <a:off x="912373" y="25641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" name="Google Shape;571;p18">
            <a:extLst>
              <a:ext uri="{FF2B5EF4-FFF2-40B4-BE49-F238E27FC236}">
                <a16:creationId xmlns:a16="http://schemas.microsoft.com/office/drawing/2014/main" id="{DB0A160F-220F-80F7-D781-13FE80D6A072}"/>
              </a:ext>
            </a:extLst>
          </p:cNvPr>
          <p:cNvSpPr/>
          <p:nvPr/>
        </p:nvSpPr>
        <p:spPr>
          <a:xfrm rot="2487273">
            <a:off x="4312129" y="253978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" name="Google Shape;571;p18">
            <a:extLst>
              <a:ext uri="{FF2B5EF4-FFF2-40B4-BE49-F238E27FC236}">
                <a16:creationId xmlns:a16="http://schemas.microsoft.com/office/drawing/2014/main" id="{E027CFF7-CD0D-4B59-478C-97466FA10052}"/>
              </a:ext>
            </a:extLst>
          </p:cNvPr>
          <p:cNvSpPr/>
          <p:nvPr/>
        </p:nvSpPr>
        <p:spPr>
          <a:xfrm rot="2487273">
            <a:off x="122812" y="1838532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Google Shape;570;p18">
            <a:extLst>
              <a:ext uri="{FF2B5EF4-FFF2-40B4-BE49-F238E27FC236}">
                <a16:creationId xmlns:a16="http://schemas.microsoft.com/office/drawing/2014/main" id="{40F76E2F-96D8-73DD-3C5D-3D3D30865567}"/>
              </a:ext>
            </a:extLst>
          </p:cNvPr>
          <p:cNvSpPr/>
          <p:nvPr/>
        </p:nvSpPr>
        <p:spPr>
          <a:xfrm rot="2029854">
            <a:off x="6769757" y="3369965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8AC5479-E5BF-91AF-AFA3-19E5F53A91B5}"/>
                  </a:ext>
                </a:extLst>
              </p:cNvPr>
              <p:cNvSpPr txBox="1"/>
              <p:nvPr/>
            </p:nvSpPr>
            <p:spPr>
              <a:xfrm>
                <a:off x="503589" y="2777776"/>
                <a:ext cx="6096000" cy="1051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buNone/>
                </a:pPr>
                <a:r>
                  <a:rPr lang="vi-VN" b="0" i="0" dirty="0">
                    <a:solidFill>
                      <a:srgbClr val="3D4965"/>
                    </a:solidFill>
                    <a:effectLst/>
                    <a:latin typeface="Times New Roman" panose="02020603050405020304" pitchFamily="18" charset="0"/>
                  </a:rPr>
                  <a:t>Ngoài ra ở lớp dưới ta còn biết điện trở: R =</a:t>
                </a:r>
                <a:r>
                  <a:rPr lang="en-US" b="0" i="0" dirty="0">
                    <a:solidFill>
                      <a:srgbClr val="3D4965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0" i="1" smtClean="0">
                            <a:solidFill>
                              <a:srgbClr val="3D496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1" smtClean="0">
                            <a:solidFill>
                              <a:srgbClr val="3D4965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</m:t>
                        </m:r>
                        <m:r>
                          <a:rPr lang="en-US" b="0" i="1" smtClean="0">
                            <a:solidFill>
                              <a:srgbClr val="3D4965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3D4965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b="0" i="0" dirty="0">
                  <a:solidFill>
                    <a:srgbClr val="3D4965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algn="l">
                  <a:buNone/>
                </a:pPr>
                <a:r>
                  <a:rPr lang="en-US" b="0" i="0" dirty="0">
                    <a:solidFill>
                      <a:srgbClr val="3D4965"/>
                    </a:solidFill>
                    <a:effectLst/>
                    <a:latin typeface="Times New Roman" panose="02020603050405020304" pitchFamily="18" charset="0"/>
                    <a:sym typeface="Symbol" panose="05050102010706020507" pitchFamily="18" charset="2"/>
                  </a:rPr>
                  <a:t></a:t>
                </a:r>
                <a:r>
                  <a:rPr lang="en-US" b="0" i="0" dirty="0">
                    <a:solidFill>
                      <a:srgbClr val="3D4965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r>
                  <a:rPr lang="vi-VN" b="0" i="0" dirty="0">
                    <a:solidFill>
                      <a:srgbClr val="3D4965"/>
                    </a:solidFill>
                    <a:effectLst/>
                    <a:latin typeface="Times New Roman" panose="02020603050405020304" pitchFamily="18" charset="0"/>
                  </a:rPr>
                  <a:t>là điện trở suất, đơn vị (</a:t>
                </a:r>
                <a:r>
                  <a:rPr lang="vi-VN" b="0" i="0" dirty="0">
                    <a:solidFill>
                      <a:srgbClr val="3D4965"/>
                    </a:solidFill>
                    <a:effectLst/>
                    <a:latin typeface="Times New Roman" panose="02020603050405020304" pitchFamily="18" charset="0"/>
                    <a:sym typeface="Symbol" panose="05050102010706020507" pitchFamily="18" charset="2"/>
                  </a:rPr>
                  <a:t></a:t>
                </a:r>
                <a:r>
                  <a:rPr lang="vi-VN" b="0" i="0" dirty="0">
                    <a:solidFill>
                      <a:srgbClr val="3D4965"/>
                    </a:solidFill>
                    <a:effectLst/>
                    <a:latin typeface="Times New Roman" panose="02020603050405020304" pitchFamily="18" charset="0"/>
                  </a:rPr>
                  <a:t>.m)</a:t>
                </a:r>
              </a:p>
              <a:p>
                <a:pPr algn="l">
                  <a:buNone/>
                </a:pPr>
                <a:r>
                  <a:rPr lang="vi-VN" b="0" i="0" dirty="0">
                    <a:solidFill>
                      <a:srgbClr val="3D4965"/>
                    </a:solidFill>
                    <a:effectLst/>
                    <a:latin typeface="Times New Roman" panose="02020603050405020304" pitchFamily="18" charset="0"/>
                  </a:rPr>
                  <a:t>l là chiều dài đoạn dây dẫn, đơn vị (m)</a:t>
                </a:r>
              </a:p>
              <a:p>
                <a:pPr algn="l"/>
                <a:r>
                  <a:rPr lang="vi-VN" b="0" i="0" dirty="0">
                    <a:solidFill>
                      <a:srgbClr val="3D4965"/>
                    </a:solidFill>
                    <a:effectLst/>
                    <a:latin typeface="Times New Roman" panose="02020603050405020304" pitchFamily="18" charset="0"/>
                  </a:rPr>
                  <a:t>S tiết diện thẳng của dây dẫn, đơn vị (m</a:t>
                </a:r>
                <a:r>
                  <a:rPr lang="en-US" b="0" i="0" dirty="0">
                    <a:solidFill>
                      <a:srgbClr val="3D4965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r>
                  <a:rPr lang="vi-VN" b="0" i="0" dirty="0">
                    <a:solidFill>
                      <a:srgbClr val="3D4965"/>
                    </a:solidFill>
                    <a:effectLst/>
                    <a:latin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8AC5479-E5BF-91AF-AFA3-19E5F53A9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9" y="2777776"/>
                <a:ext cx="6096000" cy="1051506"/>
              </a:xfrm>
              <a:prstGeom prst="rect">
                <a:avLst/>
              </a:prstGeom>
              <a:blipFill>
                <a:blip r:embed="rId6"/>
                <a:stretch>
                  <a:fillRect l="-300" b="-52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86052CFF-CC5B-444F-F283-2ACD4A4FB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165" y="2592700"/>
            <a:ext cx="45720" cy="86626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A54E3A9-444A-CCE6-D28C-881208363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763" y="2598486"/>
            <a:ext cx="53894" cy="8084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C446B67-3259-6309-3AE9-4F83CA799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158" y="3595763"/>
            <a:ext cx="57050" cy="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66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8"/>
          <p:cNvSpPr txBox="1">
            <a:spLocks noGrp="1"/>
          </p:cNvSpPr>
          <p:nvPr>
            <p:ph type="ctrTitle" idx="4294967295"/>
          </p:nvPr>
        </p:nvSpPr>
        <p:spPr>
          <a:xfrm>
            <a:off x="769342" y="2575328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dirty="0">
                <a:solidFill>
                  <a:srgbClr val="3C78D8"/>
                </a:solidFill>
                <a:effectLst/>
                <a:latin typeface="Sniglet" panose="020B0604020202020204" charset="0"/>
              </a:rPr>
              <a:t>PHIẾU HỌC TẬP 1</a:t>
            </a:r>
            <a:endParaRPr sz="6000" dirty="0">
              <a:solidFill>
                <a:srgbClr val="3C78D8"/>
              </a:solidFill>
              <a:latin typeface="Sniglet" panose="020B0604020202020204" charset="0"/>
            </a:endParaRPr>
          </a:p>
        </p:txBody>
      </p:sp>
      <p:sp>
        <p:nvSpPr>
          <p:cNvPr id="568" name="Google Shape;568;p18"/>
          <p:cNvSpPr/>
          <p:nvPr/>
        </p:nvSpPr>
        <p:spPr>
          <a:xfrm>
            <a:off x="4572753" y="647124"/>
            <a:ext cx="1323528" cy="13411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569" name="Google Shape;569;p18"/>
          <p:cNvSpPr/>
          <p:nvPr/>
        </p:nvSpPr>
        <p:spPr>
          <a:xfrm rot="1473079">
            <a:off x="3369357" y="1316756"/>
            <a:ext cx="773816" cy="7537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4316768" y="5189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1" name="Google Shape;571;p18"/>
          <p:cNvSpPr/>
          <p:nvPr/>
        </p:nvSpPr>
        <p:spPr>
          <a:xfrm rot="2487273">
            <a:off x="4098884" y="2012731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2" name="Google Shape;572;p18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9"/>
          <p:cNvSpPr txBox="1">
            <a:spLocks noGrp="1"/>
          </p:cNvSpPr>
          <p:nvPr>
            <p:ph type="title"/>
          </p:nvPr>
        </p:nvSpPr>
        <p:spPr>
          <a:xfrm>
            <a:off x="747925" y="179067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C78D8"/>
                </a:solidFill>
                <a:effectLst/>
                <a:latin typeface="Sniglet" panose="020B0604020202020204" charset="0"/>
              </a:rPr>
              <a:t>I. </a:t>
            </a:r>
            <a:r>
              <a:rPr lang="en-US" b="0" i="0" dirty="0" err="1">
                <a:solidFill>
                  <a:srgbClr val="3C78D8"/>
                </a:solidFill>
                <a:effectLst/>
                <a:latin typeface="Sniglet" panose="020B0604020202020204" charset="0"/>
              </a:rPr>
              <a:t>Trắc</a:t>
            </a:r>
            <a:r>
              <a:rPr lang="en-US" b="0" i="0" dirty="0">
                <a:solidFill>
                  <a:srgbClr val="3C78D8"/>
                </a:solidFill>
                <a:effectLst/>
                <a:latin typeface="Sniglet" panose="020B0604020202020204" charset="0"/>
              </a:rPr>
              <a:t> </a:t>
            </a:r>
            <a:r>
              <a:rPr lang="en-US" b="0" i="0" dirty="0" err="1">
                <a:solidFill>
                  <a:srgbClr val="3C78D8"/>
                </a:solidFill>
                <a:effectLst/>
                <a:latin typeface="Sniglet" panose="020B0604020202020204" charset="0"/>
              </a:rPr>
              <a:t>nghiệm</a:t>
            </a:r>
            <a:r>
              <a:rPr lang="en-US" b="0" i="0" dirty="0">
                <a:solidFill>
                  <a:srgbClr val="3C78D8"/>
                </a:solidFill>
                <a:effectLst/>
                <a:latin typeface="Sniglet" panose="020B0604020202020204" charset="0"/>
              </a:rPr>
              <a:t> </a:t>
            </a:r>
            <a:r>
              <a:rPr lang="en-US" b="0" i="0" dirty="0" err="1">
                <a:solidFill>
                  <a:srgbClr val="3C78D8"/>
                </a:solidFill>
                <a:effectLst/>
                <a:latin typeface="Sniglet" panose="020B0604020202020204" charset="0"/>
              </a:rPr>
              <a:t>nhiều</a:t>
            </a:r>
            <a:r>
              <a:rPr lang="en-US" b="0" i="0" dirty="0">
                <a:solidFill>
                  <a:srgbClr val="3C78D8"/>
                </a:solidFill>
                <a:effectLst/>
                <a:latin typeface="Sniglet" panose="020B0604020202020204" charset="0"/>
              </a:rPr>
              <a:t> </a:t>
            </a:r>
            <a:r>
              <a:rPr lang="en-US" b="0" i="0" dirty="0" err="1">
                <a:solidFill>
                  <a:srgbClr val="3C78D8"/>
                </a:solidFill>
                <a:effectLst/>
                <a:latin typeface="Sniglet" panose="020B0604020202020204" charset="0"/>
              </a:rPr>
              <a:t>lựa</a:t>
            </a:r>
            <a:r>
              <a:rPr lang="en-US" b="0" i="0" dirty="0">
                <a:solidFill>
                  <a:srgbClr val="3C78D8"/>
                </a:solidFill>
                <a:effectLst/>
                <a:latin typeface="Sniglet" panose="020B0604020202020204" charset="0"/>
              </a:rPr>
              <a:t> </a:t>
            </a:r>
            <a:r>
              <a:rPr lang="en-US" b="0" i="0" dirty="0" err="1">
                <a:solidFill>
                  <a:srgbClr val="3C78D8"/>
                </a:solidFill>
                <a:effectLst/>
                <a:latin typeface="Sniglet" panose="020B0604020202020204" charset="0"/>
              </a:rPr>
              <a:t>chọn</a:t>
            </a:r>
            <a:r>
              <a:rPr lang="en-US" b="0" i="0" dirty="0">
                <a:solidFill>
                  <a:srgbClr val="3C78D8"/>
                </a:solidFill>
                <a:effectLst/>
                <a:latin typeface="Sniglet" panose="020B0604020202020204" charset="0"/>
              </a:rPr>
              <a:t>.</a:t>
            </a:r>
            <a:endParaRPr dirty="0">
              <a:solidFill>
                <a:srgbClr val="3C78D8"/>
              </a:solidFill>
              <a:latin typeface="Sniglet" panose="020B0604020202020204" charset="0"/>
            </a:endParaRPr>
          </a:p>
        </p:txBody>
      </p:sp>
      <p:sp>
        <p:nvSpPr>
          <p:cNvPr id="580" name="Google Shape;580;p19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92F52B-9310-B610-EA0A-E8BC6F38A4D9}"/>
              </a:ext>
            </a:extLst>
          </p:cNvPr>
          <p:cNvSpPr txBox="1"/>
          <p:nvPr/>
        </p:nvSpPr>
        <p:spPr>
          <a:xfrm>
            <a:off x="747925" y="996410"/>
            <a:ext cx="2933974" cy="1210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1Ω = 0,01kΩ = 0,0001MΩ.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0,5MΩ = 500kΩ = 500 000Ω.</a:t>
            </a:r>
            <a:endParaRPr lang="en-US" sz="1200" dirty="0">
              <a:solidFill>
                <a:srgbClr val="1F4D78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1kΩ = 1 000Ω = 0,01MΩ.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0,0023MΩ = 230Ω = 0,23kΩ.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019AF4E-A972-CD03-EE0D-2BB44A3B9BC4}"/>
              </a:ext>
            </a:extLst>
          </p:cNvPr>
          <p:cNvSpPr txBox="1"/>
          <p:nvPr/>
        </p:nvSpPr>
        <p:spPr>
          <a:xfrm>
            <a:off x="747925" y="2132344"/>
            <a:ext cx="4618048" cy="1425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Ampe,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ampe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rgbClr val="1F4D78"/>
              </a:solidFill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ampe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37949EB-DE82-69DA-4EFD-492AF4575694}"/>
              </a:ext>
            </a:extLst>
          </p:cNvPr>
          <p:cNvSpPr txBox="1"/>
          <p:nvPr/>
        </p:nvSpPr>
        <p:spPr>
          <a:xfrm>
            <a:off x="747925" y="3501873"/>
            <a:ext cx="461804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Ampe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elip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hyperbol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parabol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4027</Words>
  <Application>Microsoft Office PowerPoint</Application>
  <PresentationFormat>Trình chiếu Trên màn hình (16:9)</PresentationFormat>
  <Paragraphs>398</Paragraphs>
  <Slides>44</Slides>
  <Notes>31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44</vt:i4>
      </vt:variant>
    </vt:vector>
  </HeadingPairs>
  <TitlesOfParts>
    <vt:vector size="55" baseType="lpstr">
      <vt:lpstr>Sniglet</vt:lpstr>
      <vt:lpstr>Cambria</vt:lpstr>
      <vt:lpstr>Cambria Math</vt:lpstr>
      <vt:lpstr>Dosis</vt:lpstr>
      <vt:lpstr>Calibri Light</vt:lpstr>
      <vt:lpstr>Times New Roman</vt:lpstr>
      <vt:lpstr>Arial</vt:lpstr>
      <vt:lpstr>Blender Book</vt:lpstr>
      <vt:lpstr>Calibri</vt:lpstr>
      <vt:lpstr>Friar template</vt:lpstr>
      <vt:lpstr>Equation.DSMT4</vt:lpstr>
      <vt:lpstr>CHÀO MỪNG QUÝ THẦY CÔ VÀ CÁC BẠN ĐẾN VỚI  BÀI HỌC NGÀY HÔM NAY   </vt:lpstr>
      <vt:lpstr>Câu Hỏi Ôn Tập Kiến Thức</vt:lpstr>
      <vt:lpstr>1. Điện trở đặc trưng cho tính chất nào của vật dẫn.  Đơn vị của điện trở là gì?</vt:lpstr>
      <vt:lpstr>Bản trình bày PowerPoint</vt:lpstr>
      <vt:lpstr>Bản trình bày PowerPoint</vt:lpstr>
      <vt:lpstr>4. Sự phụ thuộc vào nhiệt độ của điện trở nhiệt NTC và PTC như thế nào?</vt:lpstr>
      <vt:lpstr>5. Công thức tính điện trở tương đương của đoạn mạch a. Mắc nối tiếp b. Mắc song song</vt:lpstr>
      <vt:lpstr>PHIẾU HỌC TẬP 1</vt:lpstr>
      <vt:lpstr>I. Trắc nghiệm nhiều lựa chọn.</vt:lpstr>
      <vt:lpstr>I. Trắc nghiệm nhiều lựa chọn.</vt:lpstr>
      <vt:lpstr>Bản trình bày PowerPoint</vt:lpstr>
      <vt:lpstr>Bản trình bày PowerPoint</vt:lpstr>
      <vt:lpstr>Bản trình bày PowerPoint</vt:lpstr>
      <vt:lpstr>Bản trình bày PowerPoint</vt:lpstr>
      <vt:lpstr>PHIẾU HỌC TẬP 2</vt:lpstr>
      <vt:lpstr>Trắc Ngiệm Đúng Sai</vt:lpstr>
      <vt:lpstr>Đáp Án</vt:lpstr>
      <vt:lpstr>Đáp Án</vt:lpstr>
      <vt:lpstr>Đáp Án</vt:lpstr>
      <vt:lpstr>Đáp Án</vt:lpstr>
      <vt:lpstr>Đáp Án</vt:lpstr>
      <vt:lpstr>Bản trình bày PowerPoint</vt:lpstr>
      <vt:lpstr>Đáp Án</vt:lpstr>
      <vt:lpstr>Đáp Án</vt:lpstr>
      <vt:lpstr>Đáp Án</vt:lpstr>
      <vt:lpstr>Đáp Án</vt:lpstr>
      <vt:lpstr>Bản trình bày PowerPoint</vt:lpstr>
      <vt:lpstr>Đáp Án</vt:lpstr>
      <vt:lpstr>PHIẾU HỌC TẬP 3</vt:lpstr>
      <vt:lpstr>Tự luận</vt:lpstr>
      <vt:lpstr>Đáp Án</vt:lpstr>
      <vt:lpstr>Tự luận</vt:lpstr>
      <vt:lpstr>Đáp Án</vt:lpstr>
      <vt:lpstr>Đáp Án</vt:lpstr>
      <vt:lpstr>Bài Tập Về Nhà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Thank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numnum</cp:lastModifiedBy>
  <cp:revision>11</cp:revision>
  <dcterms:modified xsi:type="dcterms:W3CDTF">2025-03-31T01:26:41Z</dcterms:modified>
</cp:coreProperties>
</file>