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C5369C-A0EE-45F5-A3FD-61DC56CFBDF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014DD91-DD37-45C2-BF3C-E9CAB6F31795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7667625" y="5089525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>
            <a:off x="10287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32385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AutoShape 5"/>
          <p:cNvSpPr>
            <a:spLocks noChangeArrowheads="1"/>
          </p:cNvSpPr>
          <p:nvPr/>
        </p:nvSpPr>
        <p:spPr bwMode="auto">
          <a:xfrm>
            <a:off x="17907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40005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AutoShape 7"/>
          <p:cNvSpPr>
            <a:spLocks noChangeArrowheads="1"/>
          </p:cNvSpPr>
          <p:nvPr/>
        </p:nvSpPr>
        <p:spPr bwMode="auto">
          <a:xfrm>
            <a:off x="25527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48387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AutoShape 9"/>
          <p:cNvSpPr>
            <a:spLocks noChangeArrowheads="1"/>
          </p:cNvSpPr>
          <p:nvPr/>
        </p:nvSpPr>
        <p:spPr bwMode="auto">
          <a:xfrm>
            <a:off x="5600700" y="6591300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6362700" y="6596063"/>
            <a:ext cx="228600" cy="228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995" name="Picture 11" descr="GEOMTR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91" y="3417564"/>
            <a:ext cx="2191817" cy="142463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7" name="Picture 13" descr="bluline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9144000" cy="76200"/>
          </a:xfrm>
        </p:spPr>
      </p:pic>
      <p:sp>
        <p:nvSpPr>
          <p:cNvPr id="41996" name="Rectangle 12" descr="40%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pattFill prst="pct40">
            <a:fgClr>
              <a:schemeClr val="tx1"/>
            </a:fgClr>
            <a:bgClr>
              <a:srgbClr val="CCEC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8" name="WordArt 14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4038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THPT SỐ 2 PHÙ MỸ</a:t>
            </a:r>
            <a:endParaRPr lang="en-US" sz="10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5334000" y="4191000"/>
            <a:ext cx="3429000" cy="78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266" tIns="32633" rIns="65266" bIns="32633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327025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652463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97948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1306513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1763713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220913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2678113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135313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hangingPunct="0">
              <a:spcBef>
                <a:spcPts val="600"/>
              </a:spcBef>
            </a:pPr>
            <a:r>
              <a:rPr lang="en-US" sz="1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18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spcBef>
                <a:spcPts val="600"/>
              </a:spcBef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BÙI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THANH NGHỊ</a:t>
            </a:r>
          </a:p>
        </p:txBody>
      </p:sp>
      <p:sp>
        <p:nvSpPr>
          <p:cNvPr id="42000" name="WordArt 16" descr="70%"/>
          <p:cNvSpPr>
            <a:spLocks noChangeArrowheads="1" noChangeShapeType="1" noTextEdit="1"/>
          </p:cNvSpPr>
          <p:nvPr/>
        </p:nvSpPr>
        <p:spPr bwMode="auto">
          <a:xfrm>
            <a:off x="5219700" y="2667000"/>
            <a:ext cx="3810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chemeClr val="folHlink"/>
                  </a:solidFill>
                  <a:round/>
                  <a:headEnd/>
                  <a:tailEnd/>
                </a:ln>
                <a:pattFill prst="pct70">
                  <a:fgClr>
                    <a:srgbClr val="FD4DE4"/>
                  </a:fgClr>
                  <a:bgClr>
                    <a:srgbClr val="FFFF00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HelvetInsH"/>
              </a:rPr>
              <a:t>ho¸ </a:t>
            </a:r>
            <a:r>
              <a:rPr lang="en-US" sz="3600" kern="10" dirty="0" err="1">
                <a:ln w="38100">
                  <a:solidFill>
                    <a:schemeClr val="folHlink"/>
                  </a:solidFill>
                  <a:round/>
                  <a:headEnd/>
                  <a:tailEnd/>
                </a:ln>
                <a:pattFill prst="pct70">
                  <a:fgClr>
                    <a:srgbClr val="FD4DE4"/>
                  </a:fgClr>
                  <a:bgClr>
                    <a:srgbClr val="FFFF00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HelvetInsH"/>
              </a:rPr>
              <a:t>häc</a:t>
            </a:r>
            <a:r>
              <a:rPr lang="en-US" sz="3600" kern="10" dirty="0">
                <a:ln w="38100">
                  <a:solidFill>
                    <a:schemeClr val="folHlink"/>
                  </a:solidFill>
                  <a:round/>
                  <a:headEnd/>
                  <a:tailEnd/>
                </a:ln>
                <a:pattFill prst="pct70">
                  <a:fgClr>
                    <a:srgbClr val="FD4DE4"/>
                  </a:fgClr>
                  <a:bgClr>
                    <a:srgbClr val="FFFF00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HelvetInsH"/>
              </a:rPr>
              <a:t> </a:t>
            </a:r>
            <a:r>
              <a:rPr lang="en-US" sz="3600" kern="10" dirty="0" smtClean="0">
                <a:ln w="38100">
                  <a:solidFill>
                    <a:schemeClr val="folHlink"/>
                  </a:solidFill>
                  <a:round/>
                  <a:headEnd/>
                  <a:tailEnd/>
                </a:ln>
                <a:pattFill prst="pct70">
                  <a:fgClr>
                    <a:srgbClr val="FD4DE4"/>
                  </a:fgClr>
                  <a:bgClr>
                    <a:srgbClr val="FFFF00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HelvetInsH"/>
              </a:rPr>
              <a:t>12</a:t>
            </a:r>
            <a:endParaRPr lang="en-US" sz="3600" kern="10" dirty="0">
              <a:ln w="38100">
                <a:solidFill>
                  <a:schemeClr val="folHlink"/>
                </a:solidFill>
                <a:round/>
                <a:headEnd/>
                <a:tailEnd/>
              </a:ln>
              <a:pattFill prst="pct70">
                <a:fgClr>
                  <a:srgbClr val="FD4DE4"/>
                </a:fgClr>
                <a:bgClr>
                  <a:srgbClr val="FFFF00"/>
                </a:bgClr>
              </a:patt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.VnHelvetInsH"/>
            </a:endParaRP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22098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AutoShape 18"/>
          <p:cNvSpPr>
            <a:spLocks noChangeArrowheads="1"/>
          </p:cNvSpPr>
          <p:nvPr/>
        </p:nvSpPr>
        <p:spPr bwMode="auto">
          <a:xfrm>
            <a:off x="17526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AutoShape 19"/>
          <p:cNvSpPr>
            <a:spLocks noChangeArrowheads="1"/>
          </p:cNvSpPr>
          <p:nvPr/>
        </p:nvSpPr>
        <p:spPr bwMode="auto">
          <a:xfrm>
            <a:off x="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AutoShape 20"/>
          <p:cNvSpPr>
            <a:spLocks noChangeArrowheads="1"/>
          </p:cNvSpPr>
          <p:nvPr/>
        </p:nvSpPr>
        <p:spPr bwMode="auto">
          <a:xfrm>
            <a:off x="381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5" name="AutoShape 21"/>
          <p:cNvSpPr>
            <a:spLocks noChangeArrowheads="1"/>
          </p:cNvSpPr>
          <p:nvPr/>
        </p:nvSpPr>
        <p:spPr bwMode="auto">
          <a:xfrm>
            <a:off x="762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6" name="AutoShape 22"/>
          <p:cNvSpPr>
            <a:spLocks noChangeArrowheads="1"/>
          </p:cNvSpPr>
          <p:nvPr/>
        </p:nvSpPr>
        <p:spPr bwMode="auto">
          <a:xfrm>
            <a:off x="12192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007" name="Picture 23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8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9" name="AutoShape 25"/>
          <p:cNvSpPr>
            <a:spLocks noChangeArrowheads="1"/>
          </p:cNvSpPr>
          <p:nvPr/>
        </p:nvSpPr>
        <p:spPr bwMode="auto">
          <a:xfrm>
            <a:off x="48768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AutoShape 26"/>
          <p:cNvSpPr>
            <a:spLocks noChangeArrowheads="1"/>
          </p:cNvSpPr>
          <p:nvPr/>
        </p:nvSpPr>
        <p:spPr bwMode="auto">
          <a:xfrm>
            <a:off x="44196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AutoShape 27"/>
          <p:cNvSpPr>
            <a:spLocks noChangeArrowheads="1"/>
          </p:cNvSpPr>
          <p:nvPr/>
        </p:nvSpPr>
        <p:spPr bwMode="auto">
          <a:xfrm>
            <a:off x="2667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2" name="AutoShape 28"/>
          <p:cNvSpPr>
            <a:spLocks noChangeArrowheads="1"/>
          </p:cNvSpPr>
          <p:nvPr/>
        </p:nvSpPr>
        <p:spPr bwMode="auto">
          <a:xfrm>
            <a:off x="3048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3" name="AutoShape 29"/>
          <p:cNvSpPr>
            <a:spLocks noChangeArrowheads="1"/>
          </p:cNvSpPr>
          <p:nvPr/>
        </p:nvSpPr>
        <p:spPr bwMode="auto">
          <a:xfrm>
            <a:off x="3429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4" name="AutoShape 30"/>
          <p:cNvSpPr>
            <a:spLocks noChangeArrowheads="1"/>
          </p:cNvSpPr>
          <p:nvPr/>
        </p:nvSpPr>
        <p:spPr bwMode="auto">
          <a:xfrm>
            <a:off x="38862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5" name="AutoShape 31"/>
          <p:cNvSpPr>
            <a:spLocks noChangeArrowheads="1"/>
          </p:cNvSpPr>
          <p:nvPr/>
        </p:nvSpPr>
        <p:spPr bwMode="auto">
          <a:xfrm>
            <a:off x="75438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6" name="AutoShape 32"/>
          <p:cNvSpPr>
            <a:spLocks noChangeArrowheads="1"/>
          </p:cNvSpPr>
          <p:nvPr/>
        </p:nvSpPr>
        <p:spPr bwMode="auto">
          <a:xfrm>
            <a:off x="70866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7" name="AutoShape 33"/>
          <p:cNvSpPr>
            <a:spLocks noChangeArrowheads="1"/>
          </p:cNvSpPr>
          <p:nvPr/>
        </p:nvSpPr>
        <p:spPr bwMode="auto">
          <a:xfrm>
            <a:off x="5334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8" name="AutoShape 34"/>
          <p:cNvSpPr>
            <a:spLocks noChangeArrowheads="1"/>
          </p:cNvSpPr>
          <p:nvPr/>
        </p:nvSpPr>
        <p:spPr bwMode="auto">
          <a:xfrm>
            <a:off x="5715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9" name="AutoShape 35"/>
          <p:cNvSpPr>
            <a:spLocks noChangeArrowheads="1"/>
          </p:cNvSpPr>
          <p:nvPr/>
        </p:nvSpPr>
        <p:spPr bwMode="auto">
          <a:xfrm>
            <a:off x="6096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0" name="AutoShape 36"/>
          <p:cNvSpPr>
            <a:spLocks noChangeArrowheads="1"/>
          </p:cNvSpPr>
          <p:nvPr/>
        </p:nvSpPr>
        <p:spPr bwMode="auto">
          <a:xfrm>
            <a:off x="65532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AutoShape 37"/>
          <p:cNvSpPr>
            <a:spLocks noChangeArrowheads="1"/>
          </p:cNvSpPr>
          <p:nvPr/>
        </p:nvSpPr>
        <p:spPr bwMode="auto">
          <a:xfrm>
            <a:off x="8001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2" name="AutoShape 38"/>
          <p:cNvSpPr>
            <a:spLocks noChangeArrowheads="1"/>
          </p:cNvSpPr>
          <p:nvPr/>
        </p:nvSpPr>
        <p:spPr bwMode="auto">
          <a:xfrm>
            <a:off x="8382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AutoShape 39"/>
          <p:cNvSpPr>
            <a:spLocks noChangeArrowheads="1"/>
          </p:cNvSpPr>
          <p:nvPr/>
        </p:nvSpPr>
        <p:spPr bwMode="auto">
          <a:xfrm>
            <a:off x="8763000" y="1143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024" name="Picture 40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25" name="WordArt 41" descr="Light upward diagonal"/>
          <p:cNvSpPr>
            <a:spLocks noChangeArrowheads="1" noChangeShapeType="1" noTextEdit="1"/>
          </p:cNvSpPr>
          <p:nvPr/>
        </p:nvSpPr>
        <p:spPr bwMode="auto">
          <a:xfrm>
            <a:off x="5181600" y="2705100"/>
            <a:ext cx="3810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pattFill prst="ltUpDiag">
                  <a:fgClr>
                    <a:srgbClr val="0066FF"/>
                  </a:fgClr>
                  <a:bgClr>
                    <a:schemeClr val="tx1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HelvetInsH"/>
              </a:rPr>
              <a:t>Ho¸ </a:t>
            </a:r>
            <a:r>
              <a:rPr lang="en-US" sz="3600" kern="10" dirty="0" err="1"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pattFill prst="ltUpDiag">
                  <a:fgClr>
                    <a:srgbClr val="0066FF"/>
                  </a:fgClr>
                  <a:bgClr>
                    <a:schemeClr val="tx1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HelvetInsH"/>
              </a:rPr>
              <a:t>häc</a:t>
            </a:r>
            <a:r>
              <a:rPr lang="en-US" sz="3600" kern="10" dirty="0"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pattFill prst="ltUpDiag">
                  <a:fgClr>
                    <a:srgbClr val="0066FF"/>
                  </a:fgClr>
                  <a:bgClr>
                    <a:schemeClr val="tx1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HelvetInsH"/>
              </a:rPr>
              <a:t> </a:t>
            </a:r>
            <a:r>
              <a:rPr lang="en-US" sz="3600" kern="10" dirty="0" smtClean="0"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pattFill prst="ltUpDiag">
                  <a:fgClr>
                    <a:srgbClr val="0066FF"/>
                  </a:fgClr>
                  <a:bgClr>
                    <a:schemeClr val="tx1"/>
                  </a:bgClr>
                </a:patt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HelvetInsH"/>
              </a:rPr>
              <a:t>12</a:t>
            </a:r>
            <a:endParaRPr lang="en-US" sz="3600" kern="10" dirty="0">
              <a:ln w="38100">
                <a:solidFill>
                  <a:srgbClr val="FFFF00"/>
                </a:solidFill>
                <a:round/>
                <a:headEnd/>
                <a:tailEnd/>
              </a:ln>
              <a:pattFill prst="ltUpDiag">
                <a:fgClr>
                  <a:srgbClr val="0066FF"/>
                </a:fgClr>
                <a:bgClr>
                  <a:schemeClr val="tx1"/>
                </a:bgClr>
              </a:patt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.VnHelvetInsH"/>
            </a:endParaRPr>
          </a:p>
        </p:txBody>
      </p:sp>
      <p:sp>
        <p:nvSpPr>
          <p:cNvPr id="42026" name="Line 42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27" name="Line 43"/>
          <p:cNvSpPr>
            <a:spLocks noChangeShapeType="1"/>
          </p:cNvSpPr>
          <p:nvPr/>
        </p:nvSpPr>
        <p:spPr bwMode="auto">
          <a:xfrm>
            <a:off x="0" y="14954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2028" name="Picture 44" descr="bluline[1]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29" name="Text Box 45"/>
          <p:cNvSpPr txBox="1">
            <a:spLocks noChangeArrowheads="1"/>
          </p:cNvSpPr>
          <p:nvPr/>
        </p:nvSpPr>
        <p:spPr bwMode="auto">
          <a:xfrm>
            <a:off x="-115888" y="5334000"/>
            <a:ext cx="79454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GIÁO ĐẾN DỰ GIỜ THAO GIẢNG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NGHIÊN CỨU BÀI HỌC CÙNG LỚP 12A1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NĂM HỌC 2024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30" name="Line 46"/>
          <p:cNvSpPr>
            <a:spLocks noChangeShapeType="1"/>
          </p:cNvSpPr>
          <p:nvPr/>
        </p:nvSpPr>
        <p:spPr bwMode="auto">
          <a:xfrm>
            <a:off x="13335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1" name="Line 47"/>
          <p:cNvSpPr>
            <a:spLocks noChangeShapeType="1"/>
          </p:cNvSpPr>
          <p:nvPr/>
        </p:nvSpPr>
        <p:spPr bwMode="auto">
          <a:xfrm>
            <a:off x="20955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2" name="Line 48"/>
          <p:cNvSpPr>
            <a:spLocks noChangeShapeType="1"/>
          </p:cNvSpPr>
          <p:nvPr/>
        </p:nvSpPr>
        <p:spPr bwMode="auto">
          <a:xfrm>
            <a:off x="27813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3" name="Line 49"/>
          <p:cNvSpPr>
            <a:spLocks noChangeShapeType="1"/>
          </p:cNvSpPr>
          <p:nvPr/>
        </p:nvSpPr>
        <p:spPr bwMode="auto">
          <a:xfrm>
            <a:off x="35433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4" name="Line 50"/>
          <p:cNvSpPr>
            <a:spLocks noChangeShapeType="1"/>
          </p:cNvSpPr>
          <p:nvPr/>
        </p:nvSpPr>
        <p:spPr bwMode="auto">
          <a:xfrm>
            <a:off x="43053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5" name="Line 51"/>
          <p:cNvSpPr>
            <a:spLocks noChangeShapeType="1"/>
          </p:cNvSpPr>
          <p:nvPr/>
        </p:nvSpPr>
        <p:spPr bwMode="auto">
          <a:xfrm>
            <a:off x="51435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6" name="Line 52"/>
          <p:cNvSpPr>
            <a:spLocks noChangeShapeType="1"/>
          </p:cNvSpPr>
          <p:nvPr/>
        </p:nvSpPr>
        <p:spPr bwMode="auto">
          <a:xfrm>
            <a:off x="5905500" y="6653213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37" name="Oval 53"/>
          <p:cNvSpPr>
            <a:spLocks noChangeArrowheads="1"/>
          </p:cNvSpPr>
          <p:nvPr/>
        </p:nvSpPr>
        <p:spPr bwMode="auto">
          <a:xfrm>
            <a:off x="65405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38" name="Oval 54"/>
          <p:cNvSpPr>
            <a:spLocks noChangeArrowheads="1"/>
          </p:cNvSpPr>
          <p:nvPr/>
        </p:nvSpPr>
        <p:spPr bwMode="auto">
          <a:xfrm>
            <a:off x="10668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39" name="Oval 55"/>
          <p:cNvSpPr>
            <a:spLocks noChangeArrowheads="1"/>
          </p:cNvSpPr>
          <p:nvPr/>
        </p:nvSpPr>
        <p:spPr bwMode="auto">
          <a:xfrm>
            <a:off x="15240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0" name="Oval 56"/>
          <p:cNvSpPr>
            <a:spLocks noChangeArrowheads="1"/>
          </p:cNvSpPr>
          <p:nvPr/>
        </p:nvSpPr>
        <p:spPr bwMode="auto">
          <a:xfrm>
            <a:off x="20574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1" name="Oval 57"/>
          <p:cNvSpPr>
            <a:spLocks noChangeArrowheads="1"/>
          </p:cNvSpPr>
          <p:nvPr/>
        </p:nvSpPr>
        <p:spPr bwMode="auto">
          <a:xfrm>
            <a:off x="25146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2" name="Oval 58"/>
          <p:cNvSpPr>
            <a:spLocks noChangeArrowheads="1"/>
          </p:cNvSpPr>
          <p:nvPr/>
        </p:nvSpPr>
        <p:spPr bwMode="auto">
          <a:xfrm>
            <a:off x="28956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3" name="Oval 59"/>
          <p:cNvSpPr>
            <a:spLocks noChangeArrowheads="1"/>
          </p:cNvSpPr>
          <p:nvPr/>
        </p:nvSpPr>
        <p:spPr bwMode="auto">
          <a:xfrm>
            <a:off x="3292475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4" name="Oval 60"/>
          <p:cNvSpPr>
            <a:spLocks noChangeArrowheads="1"/>
          </p:cNvSpPr>
          <p:nvPr/>
        </p:nvSpPr>
        <p:spPr bwMode="auto">
          <a:xfrm>
            <a:off x="37338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5" name="Oval 61"/>
          <p:cNvSpPr>
            <a:spLocks noChangeArrowheads="1"/>
          </p:cNvSpPr>
          <p:nvPr/>
        </p:nvSpPr>
        <p:spPr bwMode="auto">
          <a:xfrm>
            <a:off x="41910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6" name="Oval 62"/>
          <p:cNvSpPr>
            <a:spLocks noChangeArrowheads="1"/>
          </p:cNvSpPr>
          <p:nvPr/>
        </p:nvSpPr>
        <p:spPr bwMode="auto">
          <a:xfrm>
            <a:off x="47244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7" name="Oval 63"/>
          <p:cNvSpPr>
            <a:spLocks noChangeArrowheads="1"/>
          </p:cNvSpPr>
          <p:nvPr/>
        </p:nvSpPr>
        <p:spPr bwMode="auto">
          <a:xfrm>
            <a:off x="51816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8" name="Oval 64"/>
          <p:cNvSpPr>
            <a:spLocks noChangeArrowheads="1"/>
          </p:cNvSpPr>
          <p:nvPr/>
        </p:nvSpPr>
        <p:spPr bwMode="auto">
          <a:xfrm>
            <a:off x="560705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49" name="Oval 65"/>
          <p:cNvSpPr>
            <a:spLocks noChangeArrowheads="1"/>
          </p:cNvSpPr>
          <p:nvPr/>
        </p:nvSpPr>
        <p:spPr bwMode="auto">
          <a:xfrm>
            <a:off x="597535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0" name="Oval 66"/>
          <p:cNvSpPr>
            <a:spLocks noChangeArrowheads="1"/>
          </p:cNvSpPr>
          <p:nvPr/>
        </p:nvSpPr>
        <p:spPr bwMode="auto">
          <a:xfrm>
            <a:off x="64008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1" name="Oval 67"/>
          <p:cNvSpPr>
            <a:spLocks noChangeArrowheads="1"/>
          </p:cNvSpPr>
          <p:nvPr/>
        </p:nvSpPr>
        <p:spPr bwMode="auto">
          <a:xfrm>
            <a:off x="68580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2" name="Oval 68"/>
          <p:cNvSpPr>
            <a:spLocks noChangeArrowheads="1"/>
          </p:cNvSpPr>
          <p:nvPr/>
        </p:nvSpPr>
        <p:spPr bwMode="auto">
          <a:xfrm>
            <a:off x="73914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3" name="Oval 69"/>
          <p:cNvSpPr>
            <a:spLocks noChangeArrowheads="1"/>
          </p:cNvSpPr>
          <p:nvPr/>
        </p:nvSpPr>
        <p:spPr bwMode="auto">
          <a:xfrm>
            <a:off x="78486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4" name="Oval 70"/>
          <p:cNvSpPr>
            <a:spLocks noChangeArrowheads="1"/>
          </p:cNvSpPr>
          <p:nvPr/>
        </p:nvSpPr>
        <p:spPr bwMode="auto">
          <a:xfrm>
            <a:off x="827405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5" name="Oval 71"/>
          <p:cNvSpPr>
            <a:spLocks noChangeArrowheads="1"/>
          </p:cNvSpPr>
          <p:nvPr/>
        </p:nvSpPr>
        <p:spPr bwMode="auto">
          <a:xfrm>
            <a:off x="865505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6" name="Oval 72"/>
          <p:cNvSpPr>
            <a:spLocks noChangeArrowheads="1"/>
          </p:cNvSpPr>
          <p:nvPr/>
        </p:nvSpPr>
        <p:spPr bwMode="auto">
          <a:xfrm>
            <a:off x="899160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7" name="Oval 73"/>
          <p:cNvSpPr>
            <a:spLocks noChangeArrowheads="1"/>
          </p:cNvSpPr>
          <p:nvPr/>
        </p:nvSpPr>
        <p:spPr bwMode="auto">
          <a:xfrm>
            <a:off x="260350" y="12192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58" name="AutoShape 74"/>
          <p:cNvSpPr>
            <a:spLocks noChangeArrowheads="1"/>
          </p:cNvSpPr>
          <p:nvPr/>
        </p:nvSpPr>
        <p:spPr bwMode="auto">
          <a:xfrm>
            <a:off x="75057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59" name="AutoShape 75"/>
          <p:cNvSpPr>
            <a:spLocks noChangeArrowheads="1"/>
          </p:cNvSpPr>
          <p:nvPr/>
        </p:nvSpPr>
        <p:spPr bwMode="auto">
          <a:xfrm>
            <a:off x="70485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0" name="AutoShape 76"/>
          <p:cNvSpPr>
            <a:spLocks noChangeArrowheads="1"/>
          </p:cNvSpPr>
          <p:nvPr/>
        </p:nvSpPr>
        <p:spPr bwMode="auto">
          <a:xfrm>
            <a:off x="5295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1" name="AutoShape 77"/>
          <p:cNvSpPr>
            <a:spLocks noChangeArrowheads="1"/>
          </p:cNvSpPr>
          <p:nvPr/>
        </p:nvSpPr>
        <p:spPr bwMode="auto">
          <a:xfrm>
            <a:off x="5676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2" name="AutoShape 78"/>
          <p:cNvSpPr>
            <a:spLocks noChangeArrowheads="1"/>
          </p:cNvSpPr>
          <p:nvPr/>
        </p:nvSpPr>
        <p:spPr bwMode="auto">
          <a:xfrm>
            <a:off x="6057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3" name="AutoShape 79"/>
          <p:cNvSpPr>
            <a:spLocks noChangeArrowheads="1"/>
          </p:cNvSpPr>
          <p:nvPr/>
        </p:nvSpPr>
        <p:spPr bwMode="auto">
          <a:xfrm>
            <a:off x="65151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4" name="AutoShape 80"/>
          <p:cNvSpPr>
            <a:spLocks noChangeArrowheads="1"/>
          </p:cNvSpPr>
          <p:nvPr/>
        </p:nvSpPr>
        <p:spPr bwMode="auto">
          <a:xfrm>
            <a:off x="7962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5" name="AutoShape 81"/>
          <p:cNvSpPr>
            <a:spLocks noChangeArrowheads="1"/>
          </p:cNvSpPr>
          <p:nvPr/>
        </p:nvSpPr>
        <p:spPr bwMode="auto">
          <a:xfrm>
            <a:off x="8343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6" name="AutoShape 82"/>
          <p:cNvSpPr>
            <a:spLocks noChangeArrowheads="1"/>
          </p:cNvSpPr>
          <p:nvPr/>
        </p:nvSpPr>
        <p:spPr bwMode="auto">
          <a:xfrm>
            <a:off x="8724900" y="37719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7" name="Oval 83"/>
          <p:cNvSpPr>
            <a:spLocks noChangeArrowheads="1"/>
          </p:cNvSpPr>
          <p:nvPr/>
        </p:nvSpPr>
        <p:spPr bwMode="auto">
          <a:xfrm>
            <a:off x="5524500" y="38481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68" name="Oval 84"/>
          <p:cNvSpPr>
            <a:spLocks noChangeArrowheads="1"/>
          </p:cNvSpPr>
          <p:nvPr/>
        </p:nvSpPr>
        <p:spPr bwMode="auto">
          <a:xfrm>
            <a:off x="5921375" y="38481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69" name="Oval 85"/>
          <p:cNvSpPr>
            <a:spLocks noChangeArrowheads="1"/>
          </p:cNvSpPr>
          <p:nvPr/>
        </p:nvSpPr>
        <p:spPr bwMode="auto">
          <a:xfrm>
            <a:off x="6362700" y="38481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70" name="Oval 86"/>
          <p:cNvSpPr>
            <a:spLocks noChangeArrowheads="1"/>
          </p:cNvSpPr>
          <p:nvPr/>
        </p:nvSpPr>
        <p:spPr bwMode="auto">
          <a:xfrm>
            <a:off x="6819900" y="38481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71" name="Oval 87"/>
          <p:cNvSpPr>
            <a:spLocks noChangeArrowheads="1"/>
          </p:cNvSpPr>
          <p:nvPr/>
        </p:nvSpPr>
        <p:spPr bwMode="auto">
          <a:xfrm>
            <a:off x="7353300" y="38481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72" name="Oval 88"/>
          <p:cNvSpPr>
            <a:spLocks noChangeArrowheads="1"/>
          </p:cNvSpPr>
          <p:nvPr/>
        </p:nvSpPr>
        <p:spPr bwMode="auto">
          <a:xfrm>
            <a:off x="7810500" y="38481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73" name="Oval 89"/>
          <p:cNvSpPr>
            <a:spLocks noChangeArrowheads="1"/>
          </p:cNvSpPr>
          <p:nvPr/>
        </p:nvSpPr>
        <p:spPr bwMode="auto">
          <a:xfrm>
            <a:off x="8235950" y="38481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74" name="Oval 90"/>
          <p:cNvSpPr>
            <a:spLocks noChangeArrowheads="1"/>
          </p:cNvSpPr>
          <p:nvPr/>
        </p:nvSpPr>
        <p:spPr bwMode="auto">
          <a:xfrm>
            <a:off x="8604250" y="384810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2075" name="Picture 91" descr="formulas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47888"/>
            <a:ext cx="4267200" cy="26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73F04D17-BE3F-7645-B2BF-E40600BDA0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2147888"/>
            <a:ext cx="4123034" cy="249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89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" presetID="53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2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2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2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TPUT_Baihocdautien_HienTh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38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43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49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5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6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1500"/>
                            </p:stCondLst>
                            <p:childTnLst>
                              <p:par>
                                <p:cTn id="67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3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79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8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3500"/>
                            </p:stCondLst>
                            <p:childTnLst>
                              <p:par>
                                <p:cTn id="9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97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4500"/>
                            </p:stCondLst>
                            <p:childTnLst>
                              <p:par>
                                <p:cTn id="103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09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500"/>
                            </p:stCondLst>
                            <p:childTnLst>
                              <p:par>
                                <p:cTn id="1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2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46500"/>
                            </p:stCondLst>
                            <p:childTnLst>
                              <p:par>
                                <p:cTn id="127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33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7500"/>
                            </p:stCondLst>
                            <p:childTnLst>
                              <p:par>
                                <p:cTn id="139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48500"/>
                            </p:stCondLst>
                            <p:childTnLst>
                              <p:par>
                                <p:cTn id="15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7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49500"/>
                            </p:stCondLst>
                            <p:childTnLst>
                              <p:par>
                                <p:cTn id="163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42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42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42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42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17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42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42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42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2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8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4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4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51500"/>
                            </p:stCondLst>
                            <p:childTnLst>
                              <p:par>
                                <p:cTn id="187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42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42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42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42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93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420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420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420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420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  <p:bldP spid="41993" grpId="0" animBg="1"/>
      <p:bldP spid="41994" grpId="0" animBg="1"/>
      <p:bldP spid="41999" grpId="0"/>
      <p:bldP spid="42000" grpId="0" animBg="1"/>
      <p:bldP spid="42002" grpId="0" animBg="1"/>
      <p:bldP spid="42003" grpId="0" animBg="1"/>
      <p:bldP spid="42005" grpId="0" animBg="1"/>
      <p:bldP spid="42010" grpId="0" animBg="1"/>
      <p:bldP spid="42011" grpId="0" animBg="1"/>
      <p:bldP spid="42013" grpId="0" animBg="1"/>
      <p:bldP spid="42016" grpId="0" animBg="1"/>
      <p:bldP spid="42017" grpId="0" animBg="1"/>
      <p:bldP spid="42019" grpId="0" animBg="1"/>
      <p:bldP spid="42021" grpId="0" animBg="1"/>
      <p:bldP spid="42023" grpId="0" animBg="1"/>
      <p:bldP spid="42025" grpId="0" animBg="1"/>
      <p:bldP spid="42029" grpId="0"/>
      <p:bldP spid="42059" grpId="0" animBg="1"/>
      <p:bldP spid="42060" grpId="0" animBg="1"/>
      <p:bldP spid="42062" grpId="0" animBg="1"/>
      <p:bldP spid="42064" grpId="0" animBg="1"/>
      <p:bldP spid="420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202" y="152400"/>
            <a:ext cx="7851648" cy="990600"/>
          </a:xfrm>
        </p:spPr>
        <p:txBody>
          <a:bodyPr/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7854696" cy="609600"/>
          </a:xfrm>
        </p:spPr>
        <p:txBody>
          <a:bodyPr/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tai,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922383"/>
            <a:ext cx="8229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1: Cho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–OH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b)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–COOH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c)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-CO-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d) –CHO.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glucose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		B. 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		C. b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		D. 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549" y="41910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(dung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), glucose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1)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-glucose;  2)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-glucose, 3)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4)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A. 1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3.	B. 2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3.	C. 1, 2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3.	D. 1, 2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4.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974" y="3048000"/>
            <a:ext cx="7972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Cho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a) –OH , b) –COOH , c) -CO-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d) –CHO.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fructose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A. 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		C.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	D.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</a:t>
            </a:r>
          </a:p>
        </p:txBody>
      </p:sp>
      <p:sp>
        <p:nvSpPr>
          <p:cNvPr id="10" name="Oval 9"/>
          <p:cNvSpPr/>
          <p:nvPr/>
        </p:nvSpPr>
        <p:spPr>
          <a:xfrm>
            <a:off x="6057900" y="2590800"/>
            <a:ext cx="228600" cy="2286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91011" y="3733800"/>
            <a:ext cx="228600" cy="2286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10061" y="5181600"/>
            <a:ext cx="228600" cy="2286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9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8" grpId="0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89120"/>
          </a:xfrm>
        </p:spPr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7848600" cy="312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447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-glucose 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8200" y="4533900"/>
            <a:ext cx="304800" cy="304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5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88392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81100" y="2903579"/>
            <a:ext cx="240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GÓC PHÂN TÍCH (1)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952875" y="3047227"/>
            <a:ext cx="762000" cy="120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1600" y="292262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GÓC TRẢI NGHIỆM (2)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3902334"/>
            <a:ext cx="237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GÓC QUAN SÁT (3)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52875" y="3412868"/>
            <a:ext cx="990600" cy="4894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76850" y="3966091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GÓC VẬN DỤNG (4)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019800" y="3292734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705600" y="3292734"/>
            <a:ext cx="0" cy="6096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2000" y="47244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(12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0575" y="5476875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(8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6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 animBg="1"/>
      <p:bldP spid="6" grpId="0"/>
      <p:bldP spid="7" grpId="0"/>
      <p:bldP spid="12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569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5052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1050" y="35052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025" y="426732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0575" y="42672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glucose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fructose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polyalcohol: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coper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(II) hydroxide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2C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+    Cu(OH)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→  (C</a:t>
            </a:r>
            <a:r>
              <a:rPr lang="en-US" sz="2000" baseline="-25000" dirty="0" smtClean="0">
                <a:latin typeface="Times New Roman"/>
                <a:cs typeface="Times New Roman"/>
              </a:rPr>
              <a:t>6</a:t>
            </a:r>
            <a:r>
              <a:rPr lang="en-US" sz="2000" dirty="0" smtClean="0">
                <a:latin typeface="Times New Roman"/>
                <a:cs typeface="Times New Roman"/>
              </a:rPr>
              <a:t>H</a:t>
            </a:r>
            <a:r>
              <a:rPr lang="en-US" sz="2000" baseline="-25000" dirty="0" smtClean="0">
                <a:latin typeface="Times New Roman"/>
                <a:cs typeface="Times New Roman"/>
              </a:rPr>
              <a:t>11</a:t>
            </a:r>
            <a:r>
              <a:rPr lang="en-US" sz="2000" dirty="0" smtClean="0">
                <a:latin typeface="Times New Roman"/>
                <a:cs typeface="Times New Roman"/>
              </a:rPr>
              <a:t>O</a:t>
            </a:r>
            <a:r>
              <a:rPr lang="en-US" sz="2000" baseline="-25000" dirty="0" smtClean="0">
                <a:latin typeface="Times New Roman"/>
                <a:cs typeface="Times New Roman"/>
              </a:rPr>
              <a:t>6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Cu  +  2H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O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                      </a:t>
            </a:r>
            <a:r>
              <a:rPr lang="en-US" sz="2000" dirty="0" err="1" smtClean="0">
                <a:latin typeface="Times New Roman"/>
                <a:cs typeface="Times New Roman"/>
              </a:rPr>
              <a:t>Phức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coper</a:t>
            </a:r>
            <a:r>
              <a:rPr lang="en-US" sz="2000" dirty="0" smtClean="0">
                <a:latin typeface="Times New Roman"/>
                <a:cs typeface="Times New Roman"/>
              </a:rPr>
              <a:t>(II)-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glucose, tan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2. </a:t>
            </a:r>
            <a:r>
              <a:rPr lang="en-US" sz="2000" dirty="0" err="1" smtClean="0">
                <a:latin typeface="Times New Roman"/>
                <a:cs typeface="Times New Roman"/>
              </a:rPr>
              <a:t>Tính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chất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của</a:t>
            </a:r>
            <a:r>
              <a:rPr lang="en-US" sz="2000" dirty="0" smtClean="0">
                <a:latin typeface="Times New Roman"/>
                <a:cs typeface="Times New Roman"/>
              </a:rPr>
              <a:t> aldehyde: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+ </a:t>
            </a:r>
            <a:r>
              <a:rPr lang="en-US" sz="2000" dirty="0" err="1" smtClean="0">
                <a:latin typeface="Times New Roman"/>
                <a:cs typeface="Times New Roman"/>
              </a:rPr>
              <a:t>Phản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ứng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với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thuốc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thử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Tollens</a:t>
            </a:r>
            <a:r>
              <a:rPr lang="en-US" sz="2000" dirty="0" smtClean="0">
                <a:latin typeface="Times New Roman"/>
                <a:cs typeface="Times New Roman"/>
              </a:rPr>
              <a:t> (</a:t>
            </a:r>
            <a:r>
              <a:rPr lang="en-US" sz="2000" dirty="0" err="1" smtClean="0">
                <a:latin typeface="Times New Roman"/>
                <a:cs typeface="Times New Roman"/>
              </a:rPr>
              <a:t>phản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ứng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tráng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gương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CH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OH[CHOH]</a:t>
            </a:r>
            <a:r>
              <a:rPr lang="en-US" sz="2000" baseline="-25000" dirty="0" smtClean="0">
                <a:latin typeface="Times New Roman"/>
                <a:cs typeface="Times New Roman"/>
              </a:rPr>
              <a:t>4</a:t>
            </a:r>
            <a:r>
              <a:rPr lang="en-US" sz="2000" dirty="0" smtClean="0">
                <a:latin typeface="Times New Roman"/>
                <a:cs typeface="Times New Roman"/>
              </a:rPr>
              <a:t>CHO  +  2[Ag(NH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]OH   → </a:t>
            </a:r>
          </a:p>
          <a:p>
            <a:pPr marL="0" indent="0">
              <a:buNone/>
            </a:pP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                                    CH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OH[CHOH]</a:t>
            </a:r>
            <a:r>
              <a:rPr lang="en-US" sz="2000" baseline="-25000" dirty="0" smtClean="0">
                <a:latin typeface="Times New Roman"/>
                <a:cs typeface="Times New Roman"/>
              </a:rPr>
              <a:t>4</a:t>
            </a:r>
            <a:r>
              <a:rPr lang="en-US" sz="2000" dirty="0" smtClean="0">
                <a:latin typeface="Times New Roman"/>
                <a:cs typeface="Times New Roman"/>
              </a:rPr>
              <a:t>COONH</a:t>
            </a:r>
            <a:r>
              <a:rPr lang="en-US" sz="2000" baseline="-25000" dirty="0" smtClean="0">
                <a:latin typeface="Times New Roman"/>
                <a:cs typeface="Times New Roman"/>
              </a:rPr>
              <a:t>4</a:t>
            </a:r>
            <a:r>
              <a:rPr lang="en-US" sz="2000" dirty="0" smtClean="0">
                <a:latin typeface="Times New Roman"/>
                <a:cs typeface="Times New Roman"/>
              </a:rPr>
              <a:t> +  2Ag ↓  +  3NH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+  H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O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Ammonium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gluconate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kiềm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fructose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glucose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Tollens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glucose.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Fructose             Glucose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Cu(OH)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/OH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imes New Roman"/>
                <a:cs typeface="Times New Roman"/>
              </a:rPr>
              <a:t>CH</a:t>
            </a:r>
            <a:r>
              <a:rPr lang="en-US" sz="2000" baseline="-25000" dirty="0">
                <a:latin typeface="Times New Roman"/>
                <a:cs typeface="Times New Roman"/>
              </a:rPr>
              <a:t>2</a:t>
            </a:r>
            <a:r>
              <a:rPr lang="en-US" sz="2000" dirty="0">
                <a:latin typeface="Times New Roman"/>
                <a:cs typeface="Times New Roman"/>
              </a:rPr>
              <a:t>OH[CHOH]</a:t>
            </a:r>
            <a:r>
              <a:rPr lang="en-US" sz="2000" baseline="-25000" dirty="0">
                <a:latin typeface="Times New Roman"/>
                <a:cs typeface="Times New Roman"/>
              </a:rPr>
              <a:t>4</a:t>
            </a:r>
            <a:r>
              <a:rPr lang="en-US" sz="2000" dirty="0">
                <a:latin typeface="Times New Roman"/>
                <a:cs typeface="Times New Roman"/>
              </a:rPr>
              <a:t>CHO  +  </a:t>
            </a:r>
            <a:r>
              <a:rPr lang="en-US" sz="2000" dirty="0" smtClean="0">
                <a:latin typeface="Times New Roman"/>
                <a:cs typeface="Times New Roman"/>
              </a:rPr>
              <a:t>2Cu(OH)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 + </a:t>
            </a:r>
            <a:r>
              <a:rPr lang="en-US" sz="2000" dirty="0" err="1" smtClean="0">
                <a:latin typeface="Times New Roman"/>
                <a:cs typeface="Times New Roman"/>
              </a:rPr>
              <a:t>NaOH</a:t>
            </a:r>
            <a:r>
              <a:rPr lang="en-US" sz="2000" dirty="0" smtClean="0">
                <a:latin typeface="Times New Roman"/>
                <a:cs typeface="Times New Roman"/>
              </a:rPr>
              <a:t>   </a:t>
            </a:r>
            <a:r>
              <a:rPr lang="en-US" sz="2000" dirty="0">
                <a:latin typeface="Times New Roman"/>
                <a:cs typeface="Times New Roman"/>
              </a:rPr>
              <a:t>→ 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                                         CH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OH[CHOH]</a:t>
            </a:r>
            <a:r>
              <a:rPr lang="en-US" sz="2000" baseline="-25000" dirty="0" smtClean="0">
                <a:latin typeface="Times New Roman"/>
                <a:cs typeface="Times New Roman"/>
              </a:rPr>
              <a:t>4</a:t>
            </a:r>
            <a:r>
              <a:rPr lang="en-US" sz="2000" dirty="0" smtClean="0">
                <a:latin typeface="Times New Roman"/>
                <a:cs typeface="Times New Roman"/>
              </a:rPr>
              <a:t>COONa    +  Cu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O ↓   +   </a:t>
            </a:r>
            <a:r>
              <a:rPr lang="en-US" sz="2000" dirty="0" smtClean="0">
                <a:latin typeface="Times New Roman"/>
                <a:cs typeface="Times New Roman"/>
              </a:rPr>
              <a:t>3H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O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                                            Sodium </a:t>
            </a:r>
            <a:r>
              <a:rPr lang="en-US" sz="2000" dirty="0" err="1" smtClean="0">
                <a:latin typeface="Times New Roman"/>
                <a:cs typeface="Times New Roman"/>
              </a:rPr>
              <a:t>gluconate</a:t>
            </a:r>
            <a:r>
              <a:rPr lang="en-US" sz="2000" dirty="0" smtClean="0">
                <a:latin typeface="Times New Roman"/>
                <a:cs typeface="Times New Roman"/>
              </a:rPr>
              <a:t>                 (</a:t>
            </a:r>
            <a:r>
              <a:rPr lang="en-US" sz="2000" dirty="0" err="1" smtClean="0">
                <a:latin typeface="Times New Roman"/>
                <a:cs typeface="Times New Roman"/>
              </a:rPr>
              <a:t>đỏ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gạch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en-US" sz="2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5850" y="307288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09800" y="4917876"/>
            <a:ext cx="5333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181224" y="4994076"/>
            <a:ext cx="5333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57425" y="465772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OH</a:t>
            </a:r>
            <a:r>
              <a:rPr lang="en-US" sz="1400" baseline="30000" dirty="0" smtClean="0"/>
              <a:t>-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53025" y="52387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85800" y="1447800"/>
            <a:ext cx="2286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1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2296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2. </a:t>
            </a:r>
            <a:r>
              <a:rPr lang="en-US" sz="1800" dirty="0" err="1" smtClean="0">
                <a:latin typeface="Times New Roman"/>
                <a:cs typeface="Times New Roman"/>
              </a:rPr>
              <a:t>Tính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chất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của</a:t>
            </a:r>
            <a:r>
              <a:rPr lang="en-US" sz="1800" dirty="0" smtClean="0">
                <a:latin typeface="Times New Roman"/>
                <a:cs typeface="Times New Roman"/>
              </a:rPr>
              <a:t> aldehyde: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+ </a:t>
            </a:r>
            <a:r>
              <a:rPr lang="en-US" sz="1800" dirty="0" err="1" smtClean="0">
                <a:latin typeface="Times New Roman"/>
                <a:cs typeface="Times New Roman"/>
              </a:rPr>
              <a:t>Phản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ứng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với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nước</a:t>
            </a:r>
            <a:r>
              <a:rPr lang="en-US" sz="1800" dirty="0" smtClean="0">
                <a:latin typeface="Times New Roman"/>
                <a:cs typeface="Times New Roman"/>
              </a:rPr>
              <a:t> bromine, </a:t>
            </a:r>
            <a:r>
              <a:rPr lang="en-US" sz="1800" dirty="0" err="1" smtClean="0">
                <a:latin typeface="Times New Roman"/>
                <a:cs typeface="Times New Roman"/>
              </a:rPr>
              <a:t>làm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mất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màu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nước</a:t>
            </a:r>
            <a:r>
              <a:rPr lang="en-US" sz="1800" dirty="0" smtClean="0">
                <a:latin typeface="Times New Roman"/>
                <a:cs typeface="Times New Roman"/>
              </a:rPr>
              <a:t> bromine (</a:t>
            </a:r>
            <a:r>
              <a:rPr lang="en-US" sz="1800" dirty="0" err="1" smtClean="0">
                <a:latin typeface="Times New Roman"/>
                <a:cs typeface="Times New Roman"/>
              </a:rPr>
              <a:t>chỉ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có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cho</a:t>
            </a:r>
            <a:r>
              <a:rPr lang="en-US" sz="1800" dirty="0" smtClean="0">
                <a:latin typeface="Times New Roman"/>
                <a:cs typeface="Times New Roman"/>
              </a:rPr>
              <a:t> glucose)</a:t>
            </a:r>
          </a:p>
          <a:p>
            <a:pPr marL="0" indent="0">
              <a:buNone/>
            </a:pPr>
            <a:r>
              <a:rPr lang="en-US" sz="1800" dirty="0">
                <a:latin typeface="Times New Roman"/>
                <a:cs typeface="Times New Roman"/>
              </a:rPr>
              <a:t>CH</a:t>
            </a:r>
            <a:r>
              <a:rPr lang="en-US" sz="1800" baseline="-25000" dirty="0">
                <a:latin typeface="Times New Roman"/>
                <a:cs typeface="Times New Roman"/>
              </a:rPr>
              <a:t>2</a:t>
            </a:r>
            <a:r>
              <a:rPr lang="en-US" sz="1800" dirty="0">
                <a:latin typeface="Times New Roman"/>
                <a:cs typeface="Times New Roman"/>
              </a:rPr>
              <a:t>OH[CHOH]</a:t>
            </a:r>
            <a:r>
              <a:rPr lang="en-US" sz="1800" baseline="-25000" dirty="0">
                <a:latin typeface="Times New Roman"/>
                <a:cs typeface="Times New Roman"/>
              </a:rPr>
              <a:t>4</a:t>
            </a:r>
            <a:r>
              <a:rPr lang="en-US" sz="1800" dirty="0">
                <a:latin typeface="Times New Roman"/>
                <a:cs typeface="Times New Roman"/>
              </a:rPr>
              <a:t>CHO  </a:t>
            </a:r>
            <a:r>
              <a:rPr lang="en-US" sz="1800" dirty="0" smtClean="0">
                <a:latin typeface="Times New Roman"/>
                <a:cs typeface="Times New Roman"/>
              </a:rPr>
              <a:t>+  Br</a:t>
            </a:r>
            <a:r>
              <a:rPr lang="en-US" sz="1800" baseline="-25000" dirty="0" smtClean="0">
                <a:latin typeface="Times New Roman"/>
                <a:cs typeface="Times New Roman"/>
              </a:rPr>
              <a:t>2</a:t>
            </a:r>
            <a:r>
              <a:rPr lang="en-US" sz="1800" dirty="0" smtClean="0">
                <a:latin typeface="Times New Roman"/>
                <a:cs typeface="Times New Roman"/>
              </a:rPr>
              <a:t> + H</a:t>
            </a:r>
            <a:r>
              <a:rPr lang="en-US" sz="1800" baseline="-25000" dirty="0" smtClean="0">
                <a:latin typeface="Times New Roman"/>
                <a:cs typeface="Times New Roman"/>
              </a:rPr>
              <a:t>2</a:t>
            </a:r>
            <a:r>
              <a:rPr lang="en-US" sz="1800" dirty="0" smtClean="0">
                <a:latin typeface="Times New Roman"/>
                <a:cs typeface="Times New Roman"/>
              </a:rPr>
              <a:t>O → CH</a:t>
            </a:r>
            <a:r>
              <a:rPr lang="en-US" sz="1800" baseline="-25000" dirty="0" smtClean="0">
                <a:latin typeface="Times New Roman"/>
                <a:cs typeface="Times New Roman"/>
              </a:rPr>
              <a:t>2</a:t>
            </a:r>
            <a:r>
              <a:rPr lang="en-US" sz="1800" dirty="0" smtClean="0">
                <a:latin typeface="Times New Roman"/>
                <a:cs typeface="Times New Roman"/>
              </a:rPr>
              <a:t>OH[CHOH]</a:t>
            </a:r>
            <a:r>
              <a:rPr lang="en-US" sz="1800" baseline="-25000" dirty="0" smtClean="0">
                <a:latin typeface="Times New Roman"/>
                <a:cs typeface="Times New Roman"/>
              </a:rPr>
              <a:t>4</a:t>
            </a:r>
            <a:r>
              <a:rPr lang="en-US" sz="1800" dirty="0" smtClean="0">
                <a:latin typeface="Times New Roman"/>
                <a:cs typeface="Times New Roman"/>
              </a:rPr>
              <a:t>COOH  +  2HBr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                                                                             </a:t>
            </a:r>
            <a:r>
              <a:rPr lang="en-US" sz="1800" dirty="0" err="1" smtClean="0">
                <a:latin typeface="Times New Roman"/>
                <a:cs typeface="Times New Roman"/>
              </a:rPr>
              <a:t>Gluconic</a:t>
            </a:r>
            <a:r>
              <a:rPr lang="en-US" sz="1800" dirty="0" smtClean="0">
                <a:latin typeface="Times New Roman"/>
                <a:cs typeface="Times New Roman"/>
              </a:rPr>
              <a:t> acid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3. </a:t>
            </a:r>
            <a:r>
              <a:rPr lang="en-US" sz="1800" dirty="0" err="1" smtClean="0">
                <a:latin typeface="Times New Roman"/>
                <a:cs typeface="Times New Roman"/>
              </a:rPr>
              <a:t>Phản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ứng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lên</a:t>
            </a:r>
            <a:r>
              <a:rPr lang="en-US" sz="1800" dirty="0" smtClean="0">
                <a:latin typeface="Times New Roman"/>
                <a:cs typeface="Times New Roman"/>
              </a:rPr>
              <a:t> men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+ </a:t>
            </a:r>
            <a:r>
              <a:rPr lang="en-US" sz="1800" dirty="0" err="1" smtClean="0">
                <a:latin typeface="Times New Roman"/>
                <a:cs typeface="Times New Roman"/>
              </a:rPr>
              <a:t>Lên</a:t>
            </a:r>
            <a:r>
              <a:rPr lang="en-US" sz="1800" dirty="0" smtClean="0">
                <a:latin typeface="Times New Roman"/>
                <a:cs typeface="Times New Roman"/>
              </a:rPr>
              <a:t> men </a:t>
            </a:r>
            <a:r>
              <a:rPr lang="en-US" sz="1800" dirty="0" err="1" smtClean="0">
                <a:latin typeface="Times New Roman"/>
                <a:cs typeface="Times New Roman"/>
              </a:rPr>
              <a:t>rượu</a:t>
            </a:r>
            <a:r>
              <a:rPr lang="en-US" sz="1800" dirty="0" smtClean="0">
                <a:latin typeface="Times New Roman"/>
                <a:cs typeface="Times New Roman"/>
              </a:rPr>
              <a:t>:    C</a:t>
            </a:r>
            <a:r>
              <a:rPr lang="en-US" sz="1800" baseline="-25000" dirty="0" smtClean="0">
                <a:latin typeface="Times New Roman"/>
                <a:cs typeface="Times New Roman"/>
              </a:rPr>
              <a:t>6</a:t>
            </a:r>
            <a:r>
              <a:rPr lang="en-US" sz="1800" dirty="0" smtClean="0">
                <a:latin typeface="Times New Roman"/>
                <a:cs typeface="Times New Roman"/>
              </a:rPr>
              <a:t>H</a:t>
            </a:r>
            <a:r>
              <a:rPr lang="en-US" sz="1800" baseline="-25000" dirty="0" smtClean="0">
                <a:latin typeface="Times New Roman"/>
                <a:cs typeface="Times New Roman"/>
              </a:rPr>
              <a:t>12</a:t>
            </a:r>
            <a:r>
              <a:rPr lang="en-US" sz="1800" dirty="0" smtClean="0">
                <a:latin typeface="Times New Roman"/>
                <a:cs typeface="Times New Roman"/>
              </a:rPr>
              <a:t>O</a:t>
            </a:r>
            <a:r>
              <a:rPr lang="en-US" sz="1800" baseline="-25000" dirty="0" smtClean="0">
                <a:latin typeface="Times New Roman"/>
                <a:cs typeface="Times New Roman"/>
              </a:rPr>
              <a:t>6</a:t>
            </a:r>
            <a:r>
              <a:rPr lang="en-US" sz="1800" dirty="0" smtClean="0">
                <a:latin typeface="Times New Roman"/>
                <a:cs typeface="Times New Roman"/>
              </a:rPr>
              <a:t>        →          2C</a:t>
            </a:r>
            <a:r>
              <a:rPr lang="en-US" sz="1800" baseline="-25000" dirty="0" smtClean="0">
                <a:latin typeface="Times New Roman"/>
                <a:cs typeface="Times New Roman"/>
              </a:rPr>
              <a:t>2</a:t>
            </a:r>
            <a:r>
              <a:rPr lang="en-US" sz="1800" dirty="0" smtClean="0">
                <a:latin typeface="Times New Roman"/>
                <a:cs typeface="Times New Roman"/>
              </a:rPr>
              <a:t>H</a:t>
            </a:r>
            <a:r>
              <a:rPr lang="en-US" sz="1800" baseline="-25000" dirty="0" smtClean="0">
                <a:latin typeface="Times New Roman"/>
                <a:cs typeface="Times New Roman"/>
              </a:rPr>
              <a:t>5</a:t>
            </a:r>
            <a:r>
              <a:rPr lang="en-US" sz="1800" dirty="0" smtClean="0">
                <a:latin typeface="Times New Roman"/>
                <a:cs typeface="Times New Roman"/>
              </a:rPr>
              <a:t>OH +  2CO</a:t>
            </a:r>
            <a:r>
              <a:rPr lang="en-US" sz="1800" baseline="-25000" dirty="0" smtClean="0">
                <a:latin typeface="Times New Roman"/>
                <a:cs typeface="Times New Roman"/>
              </a:rPr>
              <a:t>2</a:t>
            </a:r>
          </a:p>
          <a:p>
            <a:pPr marL="0" indent="0">
              <a:buNone/>
            </a:pPr>
            <a:r>
              <a:rPr lang="en-US" sz="1800" baseline="-25000" dirty="0">
                <a:latin typeface="Times New Roman"/>
                <a:cs typeface="Times New Roman"/>
              </a:rPr>
              <a:t> </a:t>
            </a:r>
            <a:r>
              <a:rPr lang="en-US" sz="1800" baseline="-25000" dirty="0" smtClean="0">
                <a:latin typeface="Times New Roman"/>
                <a:cs typeface="Times New Roman"/>
              </a:rPr>
              <a:t>                                                </a:t>
            </a:r>
            <a:r>
              <a:rPr lang="en-US" sz="1800" dirty="0" smtClean="0">
                <a:latin typeface="Times New Roman"/>
                <a:cs typeface="Times New Roman"/>
              </a:rPr>
              <a:t>(glucose)                     (ethanol)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+ </a:t>
            </a:r>
            <a:r>
              <a:rPr lang="en-US" sz="1800" dirty="0" err="1" smtClean="0">
                <a:latin typeface="Times New Roman"/>
                <a:cs typeface="Times New Roman"/>
              </a:rPr>
              <a:t>Lên</a:t>
            </a:r>
            <a:r>
              <a:rPr lang="en-US" sz="1800" dirty="0" smtClean="0">
                <a:latin typeface="Times New Roman"/>
                <a:cs typeface="Times New Roman"/>
              </a:rPr>
              <a:t> men lactic:   C</a:t>
            </a:r>
            <a:r>
              <a:rPr lang="en-US" sz="1800" baseline="-25000" dirty="0" smtClean="0">
                <a:latin typeface="Times New Roman"/>
                <a:cs typeface="Times New Roman"/>
              </a:rPr>
              <a:t>6</a:t>
            </a:r>
            <a:r>
              <a:rPr lang="en-US" sz="1800" dirty="0" smtClean="0">
                <a:latin typeface="Times New Roman"/>
                <a:cs typeface="Times New Roman"/>
              </a:rPr>
              <a:t>H</a:t>
            </a:r>
            <a:r>
              <a:rPr lang="en-US" sz="1800" baseline="-25000" dirty="0" smtClean="0">
                <a:latin typeface="Times New Roman"/>
                <a:cs typeface="Times New Roman"/>
              </a:rPr>
              <a:t>12</a:t>
            </a:r>
            <a:r>
              <a:rPr lang="en-US" sz="1800" dirty="0" smtClean="0">
                <a:latin typeface="Times New Roman"/>
                <a:cs typeface="Times New Roman"/>
              </a:rPr>
              <a:t>O</a:t>
            </a:r>
            <a:r>
              <a:rPr lang="en-US" sz="1800" baseline="-25000" dirty="0" smtClean="0">
                <a:latin typeface="Times New Roman"/>
                <a:cs typeface="Times New Roman"/>
              </a:rPr>
              <a:t>6</a:t>
            </a:r>
            <a:r>
              <a:rPr lang="en-US" sz="1800" dirty="0" smtClean="0">
                <a:latin typeface="Times New Roman"/>
                <a:cs typeface="Times New Roman"/>
              </a:rPr>
              <a:t>       →        2CH</a:t>
            </a:r>
            <a:r>
              <a:rPr lang="en-US" sz="1800" baseline="-25000" dirty="0" smtClean="0">
                <a:latin typeface="Times New Roman"/>
                <a:cs typeface="Times New Roman"/>
              </a:rPr>
              <a:t>3</a:t>
            </a:r>
            <a:r>
              <a:rPr lang="en-US" sz="1800" dirty="0" smtClean="0">
                <a:latin typeface="Times New Roman"/>
                <a:cs typeface="Times New Roman"/>
              </a:rPr>
              <a:t>-CHOH-COOH</a:t>
            </a:r>
          </a:p>
          <a:p>
            <a:pPr marL="0" indent="0">
              <a:buNone/>
            </a:pP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                                (</a:t>
            </a:r>
            <a:r>
              <a:rPr lang="en-US" sz="1800" dirty="0">
                <a:latin typeface="Times New Roman"/>
                <a:cs typeface="Times New Roman"/>
              </a:rPr>
              <a:t>glucose</a:t>
            </a:r>
            <a:r>
              <a:rPr lang="en-US" sz="1800" dirty="0" smtClean="0">
                <a:latin typeface="Times New Roman"/>
                <a:cs typeface="Times New Roman"/>
              </a:rPr>
              <a:t>)                     (lactic acid)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4. </a:t>
            </a:r>
            <a:r>
              <a:rPr lang="en-US" sz="1800" dirty="0" err="1" smtClean="0">
                <a:latin typeface="Times New Roman"/>
                <a:cs typeface="Times New Roman"/>
              </a:rPr>
              <a:t>Tính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chất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riêng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của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nhóm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hemiacetal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1" y="235267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enzyme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286126" y="2989361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enzyme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38600"/>
            <a:ext cx="7010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33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glucose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fructose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62000" y="1567815"/>
            <a:ext cx="304800" cy="108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95675" y="3124200"/>
            <a:ext cx="15240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Glucose, fructose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5800" y="2362200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phích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971800" y="31242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715000" y="2362200"/>
            <a:ext cx="2286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ethanol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105400" y="32766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62000" y="4600575"/>
            <a:ext cx="2286000" cy="962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3250" y="4286250"/>
            <a:ext cx="438150" cy="285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724525" y="4572000"/>
            <a:ext cx="2667000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glucose 5%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29200" y="4286250"/>
            <a:ext cx="533400" cy="285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79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8" grpId="0" animBg="1"/>
      <p:bldP spid="9" grpId="0" animBg="1"/>
      <p:bldP spid="12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229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Vận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841283"/>
            <a:ext cx="8229600" cy="234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86450" y="1194911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1503402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48675" y="1834634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đ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1000" y="2164318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đ</a:t>
            </a:r>
          </a:p>
        </p:txBody>
      </p:sp>
      <p:sp>
        <p:nvSpPr>
          <p:cNvPr id="6" name="Oval 5"/>
          <p:cNvSpPr/>
          <p:nvPr/>
        </p:nvSpPr>
        <p:spPr>
          <a:xfrm>
            <a:off x="6429375" y="2883932"/>
            <a:ext cx="266700" cy="2286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214210"/>
            <a:ext cx="64770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48300" y="3569372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6075" y="3895725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9350" y="4236005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4724400"/>
            <a:ext cx="83915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6250" y="5562600"/>
            <a:ext cx="706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Ag = 2 x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Glucose =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 x 10/180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Ag =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108 x 2 x 10/180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 12 gam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9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0" grpId="0"/>
      <p:bldP spid="6" grpId="0" animBg="1"/>
      <p:bldP spid="13" grpId="0"/>
      <p:bldP spid="14" grpId="0"/>
      <p:bldP spid="15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297</TotalTime>
  <Words>738</Words>
  <Application>Microsoft Office PowerPoint</Application>
  <PresentationFormat>On-screen Show (4:3)</PresentationFormat>
  <Paragraphs>84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Flow</vt:lpstr>
      <vt:lpstr>PowerPoint Presentation</vt:lpstr>
      <vt:lpstr>Khởi động</vt:lpstr>
      <vt:lpstr>Khởi động</vt:lpstr>
      <vt:lpstr>Hình thành kiến thức mới</vt:lpstr>
      <vt:lpstr>Hình thành kiến thức mới</vt:lpstr>
      <vt:lpstr>Nội dung cần đạt</vt:lpstr>
      <vt:lpstr>Nội dung cần đạt</vt:lpstr>
      <vt:lpstr>Nội dung cần đạt</vt:lpstr>
      <vt:lpstr>Vận dụng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Mr. PNghi5</dc:creator>
  <cp:lastModifiedBy>Mr. PNghi5</cp:lastModifiedBy>
  <cp:revision>32</cp:revision>
  <dcterms:created xsi:type="dcterms:W3CDTF">2024-09-17T21:46:53Z</dcterms:created>
  <dcterms:modified xsi:type="dcterms:W3CDTF">2024-09-20T09:59:26Z</dcterms:modified>
</cp:coreProperties>
</file>